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2" r:id="rId4"/>
    <p:sldId id="261" r:id="rId5"/>
    <p:sldId id="286" r:id="rId6"/>
    <p:sldId id="267" r:id="rId7"/>
    <p:sldId id="287" r:id="rId8"/>
    <p:sldId id="288" r:id="rId9"/>
    <p:sldId id="270" r:id="rId10"/>
    <p:sldId id="289" r:id="rId11"/>
    <p:sldId id="290" r:id="rId12"/>
    <p:sldId id="291" r:id="rId13"/>
    <p:sldId id="292" r:id="rId14"/>
    <p:sldId id="316" r:id="rId15"/>
    <p:sldId id="314" r:id="rId16"/>
    <p:sldId id="307" r:id="rId17"/>
    <p:sldId id="313" r:id="rId18"/>
    <p:sldId id="306" r:id="rId19"/>
    <p:sldId id="298" r:id="rId20"/>
    <p:sldId id="299" r:id="rId21"/>
    <p:sldId id="304" r:id="rId22"/>
    <p:sldId id="305" r:id="rId23"/>
    <p:sldId id="315" r:id="rId24"/>
    <p:sldId id="300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78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\Desktop\SyG\apoyo%20academico\Montaleza_B\Cuadros%20B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xavie\Desktop\SyG\apoyo%20academico\Montaleza_B\Cuadros%20BM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C:\Users\xavie\Desktop\SyG\apoyo%20academico\Montaleza_B\Cuadros%20B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33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6367984"/>
        <c:axId val="296369552"/>
      </c:barChart>
      <c:catAx>
        <c:axId val="29636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6369552"/>
        <c:crosses val="autoZero"/>
        <c:auto val="1"/>
        <c:lblAlgn val="ctr"/>
        <c:lblOffset val="100"/>
        <c:noMultiLvlLbl val="0"/>
      </c:catAx>
      <c:valAx>
        <c:axId val="2963695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296367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6373080"/>
        <c:axId val="296368376"/>
      </c:barChart>
      <c:catAx>
        <c:axId val="296373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6368376"/>
        <c:crosses val="autoZero"/>
        <c:auto val="1"/>
        <c:lblAlgn val="ctr"/>
        <c:lblOffset val="100"/>
        <c:noMultiLvlLbl val="0"/>
      </c:catAx>
      <c:valAx>
        <c:axId val="296368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296373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33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6370728"/>
        <c:axId val="296371120"/>
      </c:barChart>
      <c:catAx>
        <c:axId val="296370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6371120"/>
        <c:crosses val="autoZero"/>
        <c:auto val="1"/>
        <c:lblAlgn val="ctr"/>
        <c:lblOffset val="100"/>
        <c:noMultiLvlLbl val="0"/>
      </c:catAx>
      <c:valAx>
        <c:axId val="2963711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296370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33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33E-2"/>
          <c:w val="0.46204899387576576"/>
          <c:h val="0.913441174054231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5777384"/>
        <c:axId val="295776208"/>
      </c:barChart>
      <c:catAx>
        <c:axId val="295777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5776208"/>
        <c:crosses val="autoZero"/>
        <c:auto val="1"/>
        <c:lblAlgn val="ctr"/>
        <c:lblOffset val="100"/>
        <c:noMultiLvlLbl val="0"/>
      </c:catAx>
      <c:valAx>
        <c:axId val="295776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295777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ENCUESTA%20INVESTIGACION%20PYMES%20QUITO%2008-ENE-2016.docx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5A59F-1BD2-40A9-BD34-88C91E8880A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26AC7DA-5F97-4FEC-927F-43D14677B955}">
      <dgm:prSet phldrT="[Texto]"/>
      <dgm:spPr/>
      <dgm:t>
        <a:bodyPr/>
        <a:lstStyle/>
        <a:p>
          <a:r>
            <a:rPr lang="es-ES" dirty="0" smtClean="0"/>
            <a:t>Antecedentes</a:t>
          </a:r>
          <a:endParaRPr lang="es-EC" dirty="0"/>
        </a:p>
      </dgm:t>
    </dgm:pt>
    <dgm:pt modelId="{87BC3420-F4B5-425D-A49A-EC6E9F641ED8}" type="parTrans" cxnId="{0F180437-7A89-42BC-94F9-8850B4368153}">
      <dgm:prSet/>
      <dgm:spPr/>
      <dgm:t>
        <a:bodyPr/>
        <a:lstStyle/>
        <a:p>
          <a:endParaRPr lang="es-EC"/>
        </a:p>
      </dgm:t>
    </dgm:pt>
    <dgm:pt modelId="{792A32F8-D6BF-47AF-A015-637BC141B537}" type="sibTrans" cxnId="{0F180437-7A89-42BC-94F9-8850B4368153}">
      <dgm:prSet/>
      <dgm:spPr/>
      <dgm:t>
        <a:bodyPr/>
        <a:lstStyle/>
        <a:p>
          <a:endParaRPr lang="es-EC"/>
        </a:p>
      </dgm:t>
    </dgm:pt>
    <dgm:pt modelId="{D51348BA-9DC0-47C0-8770-E86695465894}">
      <dgm:prSet phldrT="[Texto]"/>
      <dgm:spPr/>
      <dgm:t>
        <a:bodyPr/>
        <a:lstStyle/>
        <a:p>
          <a:r>
            <a:rPr lang="es-ES" dirty="0" smtClean="0"/>
            <a:t>Nuestra investigación se orienta a </a:t>
          </a:r>
          <a:r>
            <a:rPr lang="es-ES" dirty="0" smtClean="0">
              <a:solidFill>
                <a:schemeClr val="tx1"/>
              </a:solidFill>
            </a:rPr>
            <a:t>4024</a:t>
          </a:r>
          <a:r>
            <a:rPr lang="es-ES" dirty="0" smtClean="0"/>
            <a:t> PYMES en la Ciudad de Quito.</a:t>
          </a:r>
          <a:endParaRPr lang="es-EC" dirty="0"/>
        </a:p>
      </dgm:t>
    </dgm:pt>
    <dgm:pt modelId="{704C0BD5-54EE-4FEB-B6D1-99BEC676935E}" type="parTrans" cxnId="{64C666A9-62F8-4F8E-A9EC-F302E553B5BB}">
      <dgm:prSet/>
      <dgm:spPr/>
      <dgm:t>
        <a:bodyPr/>
        <a:lstStyle/>
        <a:p>
          <a:endParaRPr lang="es-EC"/>
        </a:p>
      </dgm:t>
    </dgm:pt>
    <dgm:pt modelId="{A6A63EA3-DE67-4101-AA4C-311C67427543}" type="sibTrans" cxnId="{64C666A9-62F8-4F8E-A9EC-F302E553B5BB}">
      <dgm:prSet/>
      <dgm:spPr/>
      <dgm:t>
        <a:bodyPr/>
        <a:lstStyle/>
        <a:p>
          <a:endParaRPr lang="es-EC"/>
        </a:p>
      </dgm:t>
    </dgm:pt>
    <dgm:pt modelId="{17FA4100-5362-4221-B310-E26B27AA1004}">
      <dgm:prSet phldrT="[Texto]"/>
      <dgm:spPr/>
      <dgm:t>
        <a:bodyPr/>
        <a:lstStyle/>
        <a:p>
          <a:r>
            <a:rPr lang="es-ES" dirty="0" smtClean="0"/>
            <a:t>Planteamiento del Problema</a:t>
          </a:r>
          <a:endParaRPr lang="es-EC" dirty="0"/>
        </a:p>
      </dgm:t>
    </dgm:pt>
    <dgm:pt modelId="{B7A68E41-0365-4201-860C-1043E8205BF2}" type="parTrans" cxnId="{F0ED869A-83AD-4B20-B8F4-0B6E7BC48C0A}">
      <dgm:prSet/>
      <dgm:spPr/>
      <dgm:t>
        <a:bodyPr/>
        <a:lstStyle/>
        <a:p>
          <a:endParaRPr lang="es-EC"/>
        </a:p>
      </dgm:t>
    </dgm:pt>
    <dgm:pt modelId="{3817F331-CB73-4DC9-B504-3AFA8FBF222E}" type="sibTrans" cxnId="{F0ED869A-83AD-4B20-B8F4-0B6E7BC48C0A}">
      <dgm:prSet/>
      <dgm:spPr/>
      <dgm:t>
        <a:bodyPr/>
        <a:lstStyle/>
        <a:p>
          <a:endParaRPr lang="es-EC"/>
        </a:p>
      </dgm:t>
    </dgm:pt>
    <dgm:pt modelId="{B794B6FE-4EC5-4B84-8756-DC79CA670CDE}">
      <dgm:prSet phldrT="[Texto]"/>
      <dgm:spPr/>
      <dgm:t>
        <a:bodyPr/>
        <a:lstStyle/>
        <a:p>
          <a:r>
            <a:rPr lang="es-ES" dirty="0" smtClean="0"/>
            <a:t>Percepción de inseguridad general en la ciudadanía.</a:t>
          </a:r>
          <a:endParaRPr lang="es-EC" dirty="0"/>
        </a:p>
      </dgm:t>
    </dgm:pt>
    <dgm:pt modelId="{5648131E-B387-47E5-AA7D-AF0C3315FE44}" type="parTrans" cxnId="{CE87AEBA-6C4B-4C6D-A3D2-FBB4C5C7E4D7}">
      <dgm:prSet/>
      <dgm:spPr/>
      <dgm:t>
        <a:bodyPr/>
        <a:lstStyle/>
        <a:p>
          <a:endParaRPr lang="es-EC"/>
        </a:p>
      </dgm:t>
    </dgm:pt>
    <dgm:pt modelId="{4AF89907-74E6-4DDD-97FE-2416B2248414}" type="sibTrans" cxnId="{CE87AEBA-6C4B-4C6D-A3D2-FBB4C5C7E4D7}">
      <dgm:prSet/>
      <dgm:spPr/>
      <dgm:t>
        <a:bodyPr/>
        <a:lstStyle/>
        <a:p>
          <a:endParaRPr lang="es-EC"/>
        </a:p>
      </dgm:t>
    </dgm:pt>
    <dgm:pt modelId="{3F94D919-AE3A-485B-8278-B4EBA1F84799}">
      <dgm:prSet phldrT="[Texto]"/>
      <dgm:spPr/>
      <dgm:t>
        <a:bodyPr/>
        <a:lstStyle/>
        <a:p>
          <a:r>
            <a:rPr lang="es-ES" dirty="0" smtClean="0"/>
            <a:t>Se desconoce cuales son los Requerimientos de Seguridad de las PYMES</a:t>
          </a:r>
          <a:endParaRPr lang="es-EC" dirty="0"/>
        </a:p>
      </dgm:t>
    </dgm:pt>
    <dgm:pt modelId="{4A0B8A07-C1D3-43A5-920B-B7C162E126F3}" type="parTrans" cxnId="{C6B82C66-E555-40CD-B00A-E92C06141CC8}">
      <dgm:prSet/>
      <dgm:spPr/>
      <dgm:t>
        <a:bodyPr/>
        <a:lstStyle/>
        <a:p>
          <a:endParaRPr lang="es-EC"/>
        </a:p>
      </dgm:t>
    </dgm:pt>
    <dgm:pt modelId="{7682CC1D-26E5-4BB3-BD18-DEE74521D80E}" type="sibTrans" cxnId="{C6B82C66-E555-40CD-B00A-E92C06141CC8}">
      <dgm:prSet/>
      <dgm:spPr/>
      <dgm:t>
        <a:bodyPr/>
        <a:lstStyle/>
        <a:p>
          <a:endParaRPr lang="es-EC"/>
        </a:p>
      </dgm:t>
    </dgm:pt>
    <dgm:pt modelId="{103C0290-243E-4C62-9D34-9F1E69376EF2}">
      <dgm:prSet phldrT="[Texto]"/>
      <dgm:spPr/>
      <dgm:t>
        <a:bodyPr/>
        <a:lstStyle/>
        <a:p>
          <a:r>
            <a:rPr lang="es-ES" dirty="0" smtClean="0"/>
            <a:t>Problemas</a:t>
          </a:r>
          <a:endParaRPr lang="es-EC" dirty="0"/>
        </a:p>
      </dgm:t>
    </dgm:pt>
    <dgm:pt modelId="{C642A782-ED0E-48BC-A134-E50D71C7A91B}" type="parTrans" cxnId="{CF5814EE-2384-4CAE-B115-6B0E954D5520}">
      <dgm:prSet/>
      <dgm:spPr/>
      <dgm:t>
        <a:bodyPr/>
        <a:lstStyle/>
        <a:p>
          <a:endParaRPr lang="es-EC"/>
        </a:p>
      </dgm:t>
    </dgm:pt>
    <dgm:pt modelId="{13E3BFBC-6AD6-4626-A49C-D69DF153FDF6}" type="sibTrans" cxnId="{CF5814EE-2384-4CAE-B115-6B0E954D5520}">
      <dgm:prSet/>
      <dgm:spPr/>
      <dgm:t>
        <a:bodyPr/>
        <a:lstStyle/>
        <a:p>
          <a:endParaRPr lang="es-EC"/>
        </a:p>
      </dgm:t>
    </dgm:pt>
    <dgm:pt modelId="{4A1C374B-911E-4EDD-BCC1-D49D3B1687A7}">
      <dgm:prSet phldrT="[Texto]"/>
      <dgm:spPr/>
      <dgm:t>
        <a:bodyPr/>
        <a:lstStyle/>
        <a:p>
          <a:r>
            <a:rPr lang="es-ES" dirty="0" smtClean="0"/>
            <a:t>Seguridad no satisfecha por la FFPP a  pesar de haberse redefinido los roles de la PPNN.</a:t>
          </a:r>
          <a:endParaRPr lang="es-EC" dirty="0"/>
        </a:p>
      </dgm:t>
    </dgm:pt>
    <dgm:pt modelId="{AD0AC02A-9586-4EBE-8A84-E3D77D630F41}" type="parTrans" cxnId="{013B15CB-2658-4748-930A-84612FE239AD}">
      <dgm:prSet/>
      <dgm:spPr/>
      <dgm:t>
        <a:bodyPr/>
        <a:lstStyle/>
        <a:p>
          <a:endParaRPr lang="es-EC"/>
        </a:p>
      </dgm:t>
    </dgm:pt>
    <dgm:pt modelId="{C30CBB6B-F5E8-4F4D-B67A-F6CDF92B9BCD}" type="sibTrans" cxnId="{013B15CB-2658-4748-930A-84612FE239AD}">
      <dgm:prSet/>
      <dgm:spPr/>
      <dgm:t>
        <a:bodyPr/>
        <a:lstStyle/>
        <a:p>
          <a:endParaRPr lang="es-EC"/>
        </a:p>
      </dgm:t>
    </dgm:pt>
    <dgm:pt modelId="{0DAE51FC-1376-44E9-BBA5-0EDA163A131A}">
      <dgm:prSet phldrT="[Texto]"/>
      <dgm:spPr/>
      <dgm:t>
        <a:bodyPr/>
        <a:lstStyle/>
        <a:p>
          <a:r>
            <a:rPr lang="es-ES" dirty="0" smtClean="0"/>
            <a:t>Requerimientos de Seguridad no satisfechos</a:t>
          </a:r>
          <a:endParaRPr lang="es-EC" dirty="0"/>
        </a:p>
      </dgm:t>
    </dgm:pt>
    <dgm:pt modelId="{08C4E6B1-9085-4B23-9474-6ED6F9CD4D9A}" type="parTrans" cxnId="{E4286D3C-E0EB-4F3D-8958-35040E2DC389}">
      <dgm:prSet/>
      <dgm:spPr/>
      <dgm:t>
        <a:bodyPr/>
        <a:lstStyle/>
        <a:p>
          <a:endParaRPr lang="es-EC"/>
        </a:p>
      </dgm:t>
    </dgm:pt>
    <dgm:pt modelId="{C2FCB08B-093E-433B-B371-4E23D666EE33}" type="sibTrans" cxnId="{E4286D3C-E0EB-4F3D-8958-35040E2DC389}">
      <dgm:prSet/>
      <dgm:spPr/>
      <dgm:t>
        <a:bodyPr/>
        <a:lstStyle/>
        <a:p>
          <a:endParaRPr lang="es-EC"/>
        </a:p>
      </dgm:t>
    </dgm:pt>
    <dgm:pt modelId="{7F98A133-76EF-4C1C-95ED-D5BA35F7EDC5}">
      <dgm:prSet phldrT="[Texto]"/>
      <dgm:spPr/>
      <dgm:t>
        <a:bodyPr/>
        <a:lstStyle/>
        <a:p>
          <a:r>
            <a:rPr lang="es-ES" dirty="0" smtClean="0"/>
            <a:t>Desconocimiento aspectos Técnicos, Tecnológicos, Legal de Seguridad por parte de las PYMES</a:t>
          </a:r>
          <a:endParaRPr lang="es-EC" dirty="0"/>
        </a:p>
      </dgm:t>
    </dgm:pt>
    <dgm:pt modelId="{151A0BE2-7B1B-444E-8948-6E557FB0FF2F}" type="parTrans" cxnId="{981ECF81-93F4-4EA6-A478-5B1E65358674}">
      <dgm:prSet/>
      <dgm:spPr/>
      <dgm:t>
        <a:bodyPr/>
        <a:lstStyle/>
        <a:p>
          <a:endParaRPr lang="es-EC"/>
        </a:p>
      </dgm:t>
    </dgm:pt>
    <dgm:pt modelId="{CAF3D686-E83B-4C02-AA3F-79F05E13A5F3}" type="sibTrans" cxnId="{981ECF81-93F4-4EA6-A478-5B1E65358674}">
      <dgm:prSet/>
      <dgm:spPr/>
      <dgm:t>
        <a:bodyPr/>
        <a:lstStyle/>
        <a:p>
          <a:endParaRPr lang="es-EC"/>
        </a:p>
      </dgm:t>
    </dgm:pt>
    <dgm:pt modelId="{73671B10-98EA-4782-9E9E-585338C5255D}">
      <dgm:prSet phldrT="[Texto]"/>
      <dgm:spPr/>
      <dgm:t>
        <a:bodyPr/>
        <a:lstStyle/>
        <a:p>
          <a:r>
            <a:rPr lang="es-EC" dirty="0" smtClean="0"/>
            <a:t>En los últimos 5 años la delincuencia se ha incrementado en nuestro país. </a:t>
          </a:r>
          <a:endParaRPr lang="es-EC" dirty="0"/>
        </a:p>
      </dgm:t>
    </dgm:pt>
    <dgm:pt modelId="{38B0456A-6A67-46D2-BBC6-B1E1B6749828}" type="parTrans" cxnId="{99D47213-CE34-42B3-83E4-6750BE018892}">
      <dgm:prSet/>
      <dgm:spPr/>
      <dgm:t>
        <a:bodyPr/>
        <a:lstStyle/>
        <a:p>
          <a:endParaRPr lang="es-CO"/>
        </a:p>
      </dgm:t>
    </dgm:pt>
    <dgm:pt modelId="{90E9DCF6-E339-4ACA-B2D4-ABF35D5B1A08}" type="sibTrans" cxnId="{99D47213-CE34-42B3-83E4-6750BE018892}">
      <dgm:prSet/>
      <dgm:spPr/>
      <dgm:t>
        <a:bodyPr/>
        <a:lstStyle/>
        <a:p>
          <a:endParaRPr lang="es-CO"/>
        </a:p>
      </dgm:t>
    </dgm:pt>
    <dgm:pt modelId="{47DD3CCC-BCF1-4EE2-89E4-D72CB8756FB6}">
      <dgm:prSet phldrT="[Texto]"/>
      <dgm:spPr/>
      <dgm:t>
        <a:bodyPr/>
        <a:lstStyle/>
        <a:p>
          <a:r>
            <a:rPr lang="es-EC" dirty="0" smtClean="0"/>
            <a:t>Incumplimiento de normas</a:t>
          </a:r>
          <a:endParaRPr lang="es-EC" dirty="0"/>
        </a:p>
      </dgm:t>
    </dgm:pt>
    <dgm:pt modelId="{72374584-45D3-4355-8BE5-7B96799FB06E}" type="parTrans" cxnId="{21DB7136-FB73-4247-988F-DB5BDB8909A4}">
      <dgm:prSet/>
      <dgm:spPr/>
      <dgm:t>
        <a:bodyPr/>
        <a:lstStyle/>
        <a:p>
          <a:endParaRPr lang="es-ES"/>
        </a:p>
      </dgm:t>
    </dgm:pt>
    <dgm:pt modelId="{028364CB-D8B6-42DE-A4EB-E14FE0D9506E}" type="sibTrans" cxnId="{21DB7136-FB73-4247-988F-DB5BDB8909A4}">
      <dgm:prSet/>
      <dgm:spPr/>
      <dgm:t>
        <a:bodyPr/>
        <a:lstStyle/>
        <a:p>
          <a:endParaRPr lang="es-ES"/>
        </a:p>
      </dgm:t>
    </dgm:pt>
    <dgm:pt modelId="{6E863D24-2D95-4C04-8DB4-714B8DA1C2A5}" type="pres">
      <dgm:prSet presAssocID="{5125A59F-1BD2-40A9-BD34-88C91E8880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C22BAB-0ED8-46A4-9575-E622B23DC170}" type="pres">
      <dgm:prSet presAssocID="{326AC7DA-5F97-4FEC-927F-43D14677B9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87463-1355-4921-9FF2-E4683738560D}" type="pres">
      <dgm:prSet presAssocID="{326AC7DA-5F97-4FEC-927F-43D14677B95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9F7DD-774E-4649-913A-63FE9AED87E6}" type="pres">
      <dgm:prSet presAssocID="{17FA4100-5362-4221-B310-E26B27AA10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CEC31-0347-482A-A0FA-2369829F9A73}" type="pres">
      <dgm:prSet presAssocID="{17FA4100-5362-4221-B310-E26B27AA10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E0BBE3-3202-48FE-B4D7-8B8A4FA99319}" type="pres">
      <dgm:prSet presAssocID="{103C0290-243E-4C62-9D34-9F1E69376E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AB760C-B34B-4850-AEC3-B7C5D74470D0}" type="pres">
      <dgm:prSet presAssocID="{103C0290-243E-4C62-9D34-9F1E69376EF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3A6292-4357-4FC4-82AC-2B217E4D0D1B}" type="presOf" srcId="{B794B6FE-4EC5-4B84-8756-DC79CA670CDE}" destId="{CA2CEC31-0347-482A-A0FA-2369829F9A73}" srcOrd="0" destOrd="0" presId="urn:microsoft.com/office/officeart/2005/8/layout/vList2"/>
    <dgm:cxn modelId="{13061B60-1F48-424B-A95F-FD6715816B5F}" type="presOf" srcId="{103C0290-243E-4C62-9D34-9F1E69376EF2}" destId="{FDE0BBE3-3202-48FE-B4D7-8B8A4FA99319}" srcOrd="0" destOrd="0" presId="urn:microsoft.com/office/officeart/2005/8/layout/vList2"/>
    <dgm:cxn modelId="{64C666A9-62F8-4F8E-A9EC-F302E553B5BB}" srcId="{326AC7DA-5F97-4FEC-927F-43D14677B955}" destId="{D51348BA-9DC0-47C0-8770-E86695465894}" srcOrd="1" destOrd="0" parTransId="{704C0BD5-54EE-4FEB-B6D1-99BEC676935E}" sibTransId="{A6A63EA3-DE67-4101-AA4C-311C67427543}"/>
    <dgm:cxn modelId="{013B15CB-2658-4748-930A-84612FE239AD}" srcId="{17FA4100-5362-4221-B310-E26B27AA1004}" destId="{4A1C374B-911E-4EDD-BCC1-D49D3B1687A7}" srcOrd="1" destOrd="0" parTransId="{AD0AC02A-9586-4EBE-8A84-E3D77D630F41}" sibTransId="{C30CBB6B-F5E8-4F4D-B67A-F6CDF92B9BCD}"/>
    <dgm:cxn modelId="{71A5EFFC-B8CD-4A8D-84A4-7253947DE716}" type="presOf" srcId="{0DAE51FC-1376-44E9-BBA5-0EDA163A131A}" destId="{CBAB760C-B34B-4850-AEC3-B7C5D74470D0}" srcOrd="0" destOrd="2" presId="urn:microsoft.com/office/officeart/2005/8/layout/vList2"/>
    <dgm:cxn modelId="{B4D955E9-9AAC-45F3-9869-F36DA98450FD}" type="presOf" srcId="{3F94D919-AE3A-485B-8278-B4EBA1F84799}" destId="{CBAB760C-B34B-4850-AEC3-B7C5D74470D0}" srcOrd="0" destOrd="0" presId="urn:microsoft.com/office/officeart/2005/8/layout/vList2"/>
    <dgm:cxn modelId="{21DB7136-FB73-4247-988F-DB5BDB8909A4}" srcId="{103C0290-243E-4C62-9D34-9F1E69376EF2}" destId="{47DD3CCC-BCF1-4EE2-89E4-D72CB8756FB6}" srcOrd="1" destOrd="0" parTransId="{72374584-45D3-4355-8BE5-7B96799FB06E}" sibTransId="{028364CB-D8B6-42DE-A4EB-E14FE0D9506E}"/>
    <dgm:cxn modelId="{2D39A556-29EA-40D4-B112-AEC12E2B71E5}" type="presOf" srcId="{326AC7DA-5F97-4FEC-927F-43D14677B955}" destId="{51C22BAB-0ED8-46A4-9575-E622B23DC170}" srcOrd="0" destOrd="0" presId="urn:microsoft.com/office/officeart/2005/8/layout/vList2"/>
    <dgm:cxn modelId="{CF5814EE-2384-4CAE-B115-6B0E954D5520}" srcId="{5125A59F-1BD2-40A9-BD34-88C91E8880A1}" destId="{103C0290-243E-4C62-9D34-9F1E69376EF2}" srcOrd="2" destOrd="0" parTransId="{C642A782-ED0E-48BC-A134-E50D71C7A91B}" sibTransId="{13E3BFBC-6AD6-4626-A49C-D69DF153FDF6}"/>
    <dgm:cxn modelId="{E8E7EDD6-2208-4943-BF79-9272E402A08B}" type="presOf" srcId="{D51348BA-9DC0-47C0-8770-E86695465894}" destId="{32A87463-1355-4921-9FF2-E4683738560D}" srcOrd="0" destOrd="1" presId="urn:microsoft.com/office/officeart/2005/8/layout/vList2"/>
    <dgm:cxn modelId="{7AB043F6-D1DE-4BA2-935F-CB10041836AB}" type="presOf" srcId="{4A1C374B-911E-4EDD-BCC1-D49D3B1687A7}" destId="{CA2CEC31-0347-482A-A0FA-2369829F9A73}" srcOrd="0" destOrd="1" presId="urn:microsoft.com/office/officeart/2005/8/layout/vList2"/>
    <dgm:cxn modelId="{66D717BB-5742-47CF-BDCB-3AC72CE1670D}" type="presOf" srcId="{5125A59F-1BD2-40A9-BD34-88C91E8880A1}" destId="{6E863D24-2D95-4C04-8DB4-714B8DA1C2A5}" srcOrd="0" destOrd="0" presId="urn:microsoft.com/office/officeart/2005/8/layout/vList2"/>
    <dgm:cxn modelId="{99D47213-CE34-42B3-83E4-6750BE018892}" srcId="{326AC7DA-5F97-4FEC-927F-43D14677B955}" destId="{73671B10-98EA-4782-9E9E-585338C5255D}" srcOrd="0" destOrd="0" parTransId="{38B0456A-6A67-46D2-BBC6-B1E1B6749828}" sibTransId="{90E9DCF6-E339-4ACA-B2D4-ABF35D5B1A08}"/>
    <dgm:cxn modelId="{CE87AEBA-6C4B-4C6D-A3D2-FBB4C5C7E4D7}" srcId="{17FA4100-5362-4221-B310-E26B27AA1004}" destId="{B794B6FE-4EC5-4B84-8756-DC79CA670CDE}" srcOrd="0" destOrd="0" parTransId="{5648131E-B387-47E5-AA7D-AF0C3315FE44}" sibTransId="{4AF89907-74E6-4DDD-97FE-2416B2248414}"/>
    <dgm:cxn modelId="{0F180437-7A89-42BC-94F9-8850B4368153}" srcId="{5125A59F-1BD2-40A9-BD34-88C91E8880A1}" destId="{326AC7DA-5F97-4FEC-927F-43D14677B955}" srcOrd="0" destOrd="0" parTransId="{87BC3420-F4B5-425D-A49A-EC6E9F641ED8}" sibTransId="{792A32F8-D6BF-47AF-A015-637BC141B537}"/>
    <dgm:cxn modelId="{C6B82C66-E555-40CD-B00A-E92C06141CC8}" srcId="{103C0290-243E-4C62-9D34-9F1E69376EF2}" destId="{3F94D919-AE3A-485B-8278-B4EBA1F84799}" srcOrd="0" destOrd="0" parTransId="{4A0B8A07-C1D3-43A5-920B-B7C162E126F3}" sibTransId="{7682CC1D-26E5-4BB3-BD18-DEE74521D80E}"/>
    <dgm:cxn modelId="{8F05ACCC-6A26-4827-83DF-5BB12BFD8D5F}" type="presOf" srcId="{7F98A133-76EF-4C1C-95ED-D5BA35F7EDC5}" destId="{CBAB760C-B34B-4850-AEC3-B7C5D74470D0}" srcOrd="0" destOrd="3" presId="urn:microsoft.com/office/officeart/2005/8/layout/vList2"/>
    <dgm:cxn modelId="{E4286D3C-E0EB-4F3D-8958-35040E2DC389}" srcId="{103C0290-243E-4C62-9D34-9F1E69376EF2}" destId="{0DAE51FC-1376-44E9-BBA5-0EDA163A131A}" srcOrd="2" destOrd="0" parTransId="{08C4E6B1-9085-4B23-9474-6ED6F9CD4D9A}" sibTransId="{C2FCB08B-093E-433B-B371-4E23D666EE33}"/>
    <dgm:cxn modelId="{F0ED869A-83AD-4B20-B8F4-0B6E7BC48C0A}" srcId="{5125A59F-1BD2-40A9-BD34-88C91E8880A1}" destId="{17FA4100-5362-4221-B310-E26B27AA1004}" srcOrd="1" destOrd="0" parTransId="{B7A68E41-0365-4201-860C-1043E8205BF2}" sibTransId="{3817F331-CB73-4DC9-B504-3AFA8FBF222E}"/>
    <dgm:cxn modelId="{981ECF81-93F4-4EA6-A478-5B1E65358674}" srcId="{103C0290-243E-4C62-9D34-9F1E69376EF2}" destId="{7F98A133-76EF-4C1C-95ED-D5BA35F7EDC5}" srcOrd="3" destOrd="0" parTransId="{151A0BE2-7B1B-444E-8948-6E557FB0FF2F}" sibTransId="{CAF3D686-E83B-4C02-AA3F-79F05E13A5F3}"/>
    <dgm:cxn modelId="{3FBE2F88-5E3D-4F19-9778-05814B4E0159}" type="presOf" srcId="{47DD3CCC-BCF1-4EE2-89E4-D72CB8756FB6}" destId="{CBAB760C-B34B-4850-AEC3-B7C5D74470D0}" srcOrd="0" destOrd="1" presId="urn:microsoft.com/office/officeart/2005/8/layout/vList2"/>
    <dgm:cxn modelId="{7C8B28D6-0104-48FE-9B85-4D4345A0C444}" type="presOf" srcId="{73671B10-98EA-4782-9E9E-585338C5255D}" destId="{32A87463-1355-4921-9FF2-E4683738560D}" srcOrd="0" destOrd="0" presId="urn:microsoft.com/office/officeart/2005/8/layout/vList2"/>
    <dgm:cxn modelId="{C1DA4E60-9863-449E-A84B-57D5EC4CCDB3}" type="presOf" srcId="{17FA4100-5362-4221-B310-E26B27AA1004}" destId="{D4F9F7DD-774E-4649-913A-63FE9AED87E6}" srcOrd="0" destOrd="0" presId="urn:microsoft.com/office/officeart/2005/8/layout/vList2"/>
    <dgm:cxn modelId="{975ECCC8-D190-48C3-91EC-0C339B2D8AC9}" type="presParOf" srcId="{6E863D24-2D95-4C04-8DB4-714B8DA1C2A5}" destId="{51C22BAB-0ED8-46A4-9575-E622B23DC170}" srcOrd="0" destOrd="0" presId="urn:microsoft.com/office/officeart/2005/8/layout/vList2"/>
    <dgm:cxn modelId="{87C52CD5-CFED-4016-AD56-439D8AB240C4}" type="presParOf" srcId="{6E863D24-2D95-4C04-8DB4-714B8DA1C2A5}" destId="{32A87463-1355-4921-9FF2-E4683738560D}" srcOrd="1" destOrd="0" presId="urn:microsoft.com/office/officeart/2005/8/layout/vList2"/>
    <dgm:cxn modelId="{79114874-E50A-4B51-8DF3-37AA5A1297F5}" type="presParOf" srcId="{6E863D24-2D95-4C04-8DB4-714B8DA1C2A5}" destId="{D4F9F7DD-774E-4649-913A-63FE9AED87E6}" srcOrd="2" destOrd="0" presId="urn:microsoft.com/office/officeart/2005/8/layout/vList2"/>
    <dgm:cxn modelId="{1B740B7F-BADE-4A76-9F38-A93ADBCDEED1}" type="presParOf" srcId="{6E863D24-2D95-4C04-8DB4-714B8DA1C2A5}" destId="{CA2CEC31-0347-482A-A0FA-2369829F9A73}" srcOrd="3" destOrd="0" presId="urn:microsoft.com/office/officeart/2005/8/layout/vList2"/>
    <dgm:cxn modelId="{004B0269-F50A-4529-A187-87D02F9A42EF}" type="presParOf" srcId="{6E863D24-2D95-4C04-8DB4-714B8DA1C2A5}" destId="{FDE0BBE3-3202-48FE-B4D7-8B8A4FA99319}" srcOrd="4" destOrd="0" presId="urn:microsoft.com/office/officeart/2005/8/layout/vList2"/>
    <dgm:cxn modelId="{55F97C29-2A94-4A3E-9772-80333CEE373C}" type="presParOf" srcId="{6E863D24-2D95-4C04-8DB4-714B8DA1C2A5}" destId="{CBAB760C-B34B-4850-AEC3-B7C5D74470D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5A59F-1BD2-40A9-BD34-88C91E8880A1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326AC7DA-5F97-4FEC-927F-43D14677B955}">
      <dgm:prSet phldrT="[Texto]"/>
      <dgm:spPr/>
      <dgm:t>
        <a:bodyPr/>
        <a:lstStyle/>
        <a:p>
          <a:r>
            <a:rPr lang="es-ES" dirty="0" smtClean="0"/>
            <a:t>Objetivo General</a:t>
          </a:r>
          <a:endParaRPr lang="es-EC" dirty="0"/>
        </a:p>
      </dgm:t>
    </dgm:pt>
    <dgm:pt modelId="{87BC3420-F4B5-425D-A49A-EC6E9F641ED8}" type="parTrans" cxnId="{0F180437-7A89-42BC-94F9-8850B4368153}">
      <dgm:prSet/>
      <dgm:spPr/>
      <dgm:t>
        <a:bodyPr/>
        <a:lstStyle/>
        <a:p>
          <a:endParaRPr lang="es-EC"/>
        </a:p>
      </dgm:t>
    </dgm:pt>
    <dgm:pt modelId="{792A32F8-D6BF-47AF-A015-637BC141B537}" type="sibTrans" cxnId="{0F180437-7A89-42BC-94F9-8850B4368153}">
      <dgm:prSet/>
      <dgm:spPr/>
      <dgm:t>
        <a:bodyPr/>
        <a:lstStyle/>
        <a:p>
          <a:endParaRPr lang="es-EC"/>
        </a:p>
      </dgm:t>
    </dgm:pt>
    <dgm:pt modelId="{D51348BA-9DC0-47C0-8770-E86695465894}">
      <dgm:prSet phldrT="[Texto]"/>
      <dgm:spPr/>
      <dgm:t>
        <a:bodyPr/>
        <a:lstStyle/>
        <a:p>
          <a:r>
            <a:rPr lang="es-EC" dirty="0" smtClean="0"/>
            <a:t>Determinar los Requerimientos de Seguridad que tienen las PYMES de la ciudad de Quito.</a:t>
          </a:r>
          <a:endParaRPr lang="es-EC" dirty="0"/>
        </a:p>
      </dgm:t>
    </dgm:pt>
    <dgm:pt modelId="{704C0BD5-54EE-4FEB-B6D1-99BEC676935E}" type="parTrans" cxnId="{64C666A9-62F8-4F8E-A9EC-F302E553B5BB}">
      <dgm:prSet/>
      <dgm:spPr/>
      <dgm:t>
        <a:bodyPr/>
        <a:lstStyle/>
        <a:p>
          <a:endParaRPr lang="es-EC"/>
        </a:p>
      </dgm:t>
    </dgm:pt>
    <dgm:pt modelId="{A6A63EA3-DE67-4101-AA4C-311C67427543}" type="sibTrans" cxnId="{64C666A9-62F8-4F8E-A9EC-F302E553B5BB}">
      <dgm:prSet/>
      <dgm:spPr/>
      <dgm:t>
        <a:bodyPr/>
        <a:lstStyle/>
        <a:p>
          <a:endParaRPr lang="es-EC"/>
        </a:p>
      </dgm:t>
    </dgm:pt>
    <dgm:pt modelId="{17FA4100-5362-4221-B310-E26B27AA1004}">
      <dgm:prSet phldrT="[Texto]"/>
      <dgm:spPr/>
      <dgm:t>
        <a:bodyPr/>
        <a:lstStyle/>
        <a:p>
          <a:r>
            <a:rPr lang="es-ES" dirty="0" smtClean="0"/>
            <a:t>Objetivos Específicos</a:t>
          </a:r>
          <a:endParaRPr lang="es-EC" dirty="0"/>
        </a:p>
      </dgm:t>
    </dgm:pt>
    <dgm:pt modelId="{B7A68E41-0365-4201-860C-1043E8205BF2}" type="parTrans" cxnId="{F0ED869A-83AD-4B20-B8F4-0B6E7BC48C0A}">
      <dgm:prSet/>
      <dgm:spPr/>
      <dgm:t>
        <a:bodyPr/>
        <a:lstStyle/>
        <a:p>
          <a:endParaRPr lang="es-EC"/>
        </a:p>
      </dgm:t>
    </dgm:pt>
    <dgm:pt modelId="{3817F331-CB73-4DC9-B504-3AFA8FBF222E}" type="sibTrans" cxnId="{F0ED869A-83AD-4B20-B8F4-0B6E7BC48C0A}">
      <dgm:prSet/>
      <dgm:spPr/>
      <dgm:t>
        <a:bodyPr/>
        <a:lstStyle/>
        <a:p>
          <a:endParaRPr lang="es-EC"/>
        </a:p>
      </dgm:t>
    </dgm:pt>
    <dgm:pt modelId="{B794B6FE-4EC5-4B84-8756-DC79CA670CDE}">
      <dgm:prSet phldrT="[Texto]"/>
      <dgm:spPr/>
      <dgm:t>
        <a:bodyPr/>
        <a:lstStyle/>
        <a:p>
          <a:r>
            <a:rPr lang="es-EC" dirty="0" smtClean="0"/>
            <a:t>Marco Teórico</a:t>
          </a:r>
          <a:endParaRPr lang="es-EC" dirty="0"/>
        </a:p>
      </dgm:t>
    </dgm:pt>
    <dgm:pt modelId="{5648131E-B387-47E5-AA7D-AF0C3315FE44}" type="parTrans" cxnId="{CE87AEBA-6C4B-4C6D-A3D2-FBB4C5C7E4D7}">
      <dgm:prSet/>
      <dgm:spPr/>
      <dgm:t>
        <a:bodyPr/>
        <a:lstStyle/>
        <a:p>
          <a:endParaRPr lang="es-EC"/>
        </a:p>
      </dgm:t>
    </dgm:pt>
    <dgm:pt modelId="{4AF89907-74E6-4DDD-97FE-2416B2248414}" type="sibTrans" cxnId="{CE87AEBA-6C4B-4C6D-A3D2-FBB4C5C7E4D7}">
      <dgm:prSet/>
      <dgm:spPr/>
      <dgm:t>
        <a:bodyPr/>
        <a:lstStyle/>
        <a:p>
          <a:endParaRPr lang="es-EC"/>
        </a:p>
      </dgm:t>
    </dgm:pt>
    <dgm:pt modelId="{783714AA-AF94-440A-A61D-8F0C611C869B}">
      <dgm:prSet/>
      <dgm:spPr/>
      <dgm:t>
        <a:bodyPr/>
        <a:lstStyle/>
        <a:p>
          <a:r>
            <a:rPr lang="es-ES" dirty="0" smtClean="0"/>
            <a:t>Metodología</a:t>
          </a:r>
          <a:endParaRPr lang="es-EC" dirty="0"/>
        </a:p>
      </dgm:t>
    </dgm:pt>
    <dgm:pt modelId="{32ABF170-4EE4-43C3-ABF2-B71B959FE736}" type="parTrans" cxnId="{92584532-E5EC-4C57-8FCB-FC071ADDE0E4}">
      <dgm:prSet/>
      <dgm:spPr/>
      <dgm:t>
        <a:bodyPr/>
        <a:lstStyle/>
        <a:p>
          <a:endParaRPr lang="es-EC"/>
        </a:p>
      </dgm:t>
    </dgm:pt>
    <dgm:pt modelId="{50C52AF4-48CF-4D2B-B697-E30D147D747D}" type="sibTrans" cxnId="{92584532-E5EC-4C57-8FCB-FC071ADDE0E4}">
      <dgm:prSet/>
      <dgm:spPr/>
      <dgm:t>
        <a:bodyPr/>
        <a:lstStyle/>
        <a:p>
          <a:endParaRPr lang="es-EC"/>
        </a:p>
      </dgm:t>
    </dgm:pt>
    <dgm:pt modelId="{9A3F2673-0B08-4340-B04F-B62B2A3C05D5}">
      <dgm:prSet/>
      <dgm:spPr/>
      <dgm:t>
        <a:bodyPr/>
        <a:lstStyle/>
        <a:p>
          <a:r>
            <a:rPr lang="es-ES" dirty="0" smtClean="0"/>
            <a:t>Observación</a:t>
          </a:r>
          <a:endParaRPr lang="es-EC" dirty="0"/>
        </a:p>
      </dgm:t>
    </dgm:pt>
    <dgm:pt modelId="{8993CA6A-F3D1-42DF-AE31-9523058DB520}" type="parTrans" cxnId="{76568C4D-0D44-435C-90CB-E6169B9B1697}">
      <dgm:prSet/>
      <dgm:spPr/>
      <dgm:t>
        <a:bodyPr/>
        <a:lstStyle/>
        <a:p>
          <a:endParaRPr lang="es-EC"/>
        </a:p>
      </dgm:t>
    </dgm:pt>
    <dgm:pt modelId="{21A02DED-36EE-44E0-B869-8577FB457ABF}" type="sibTrans" cxnId="{76568C4D-0D44-435C-90CB-E6169B9B1697}">
      <dgm:prSet/>
      <dgm:spPr/>
      <dgm:t>
        <a:bodyPr/>
        <a:lstStyle/>
        <a:p>
          <a:endParaRPr lang="es-EC"/>
        </a:p>
      </dgm:t>
    </dgm:pt>
    <dgm:pt modelId="{89C450DD-6950-474B-B8B9-605CCEFBA156}">
      <dgm:prSet/>
      <dgm:spPr/>
      <dgm:t>
        <a:bodyPr/>
        <a:lstStyle/>
        <a:p>
          <a:r>
            <a:rPr lang="es-EC" dirty="0" smtClean="0"/>
            <a:t>Marco Metodológico</a:t>
          </a:r>
          <a:endParaRPr lang="es-CO" dirty="0"/>
        </a:p>
      </dgm:t>
    </dgm:pt>
    <dgm:pt modelId="{6787BA7B-0CC7-4172-8F6E-5BC62144A851}" type="parTrans" cxnId="{94379E83-0367-4E88-9092-2E11C9677369}">
      <dgm:prSet/>
      <dgm:spPr/>
      <dgm:t>
        <a:bodyPr/>
        <a:lstStyle/>
        <a:p>
          <a:endParaRPr lang="es-CO"/>
        </a:p>
      </dgm:t>
    </dgm:pt>
    <dgm:pt modelId="{E6956114-F4A1-4386-B686-C64E6BDD4FE4}" type="sibTrans" cxnId="{94379E83-0367-4E88-9092-2E11C9677369}">
      <dgm:prSet/>
      <dgm:spPr/>
      <dgm:t>
        <a:bodyPr/>
        <a:lstStyle/>
        <a:p>
          <a:endParaRPr lang="es-CO"/>
        </a:p>
      </dgm:t>
    </dgm:pt>
    <dgm:pt modelId="{D7F3324C-8E89-4D41-8877-B455219163CA}">
      <dgm:prSet/>
      <dgm:spPr/>
      <dgm:t>
        <a:bodyPr/>
        <a:lstStyle/>
        <a:p>
          <a:r>
            <a:rPr lang="es-CO" dirty="0" smtClean="0"/>
            <a:t>Marco Empírico</a:t>
          </a:r>
          <a:endParaRPr lang="es-CO" dirty="0"/>
        </a:p>
      </dgm:t>
    </dgm:pt>
    <dgm:pt modelId="{25438777-0D96-4C32-83CB-41202A7A4203}" type="parTrans" cxnId="{61F80F2B-2AB8-4880-B2E3-0E2E5936B48B}">
      <dgm:prSet/>
      <dgm:spPr/>
      <dgm:t>
        <a:bodyPr/>
        <a:lstStyle/>
        <a:p>
          <a:endParaRPr lang="es-ES"/>
        </a:p>
      </dgm:t>
    </dgm:pt>
    <dgm:pt modelId="{16410F67-D8C9-4A1B-985D-FBF6D6F70865}" type="sibTrans" cxnId="{61F80F2B-2AB8-4880-B2E3-0E2E5936B48B}">
      <dgm:prSet/>
      <dgm:spPr/>
      <dgm:t>
        <a:bodyPr/>
        <a:lstStyle/>
        <a:p>
          <a:endParaRPr lang="es-ES"/>
        </a:p>
      </dgm:t>
    </dgm:pt>
    <dgm:pt modelId="{D413C7A0-1F46-4E45-948F-C6BD2FA47861}">
      <dgm:prSet/>
      <dgm:spPr/>
      <dgm:t>
        <a:bodyPr/>
        <a:lstStyle/>
        <a:p>
          <a:r>
            <a:rPr lang="es-EC" dirty="0" smtClean="0"/>
            <a:t>Análisis Cualitativo, Cuantitativo</a:t>
          </a:r>
          <a:endParaRPr lang="es-EC" dirty="0"/>
        </a:p>
      </dgm:t>
    </dgm:pt>
    <dgm:pt modelId="{AB118684-CCA6-488E-9B65-20D3FDF4D26A}" type="parTrans" cxnId="{1BD52D19-8859-46F8-B55F-0EC260296D7C}">
      <dgm:prSet/>
      <dgm:spPr/>
      <dgm:t>
        <a:bodyPr/>
        <a:lstStyle/>
        <a:p>
          <a:endParaRPr lang="es-ES"/>
        </a:p>
      </dgm:t>
    </dgm:pt>
    <dgm:pt modelId="{33EEFC15-DFDF-4D49-97C8-C45F43FE2749}" type="sibTrans" cxnId="{1BD52D19-8859-46F8-B55F-0EC260296D7C}">
      <dgm:prSet/>
      <dgm:spPr/>
      <dgm:t>
        <a:bodyPr/>
        <a:lstStyle/>
        <a:p>
          <a:endParaRPr lang="es-ES"/>
        </a:p>
      </dgm:t>
    </dgm:pt>
    <dgm:pt modelId="{791059FB-D5BC-451A-B557-F6CA2E91EDB2}">
      <dgm:prSet/>
      <dgm:spPr/>
      <dgm:t>
        <a:bodyPr/>
        <a:lstStyle/>
        <a:p>
          <a:r>
            <a:rPr lang="es-EC" dirty="0" smtClean="0"/>
            <a:t>Descriptivo y Correlacional</a:t>
          </a:r>
          <a:endParaRPr lang="es-EC" dirty="0"/>
        </a:p>
      </dgm:t>
    </dgm:pt>
    <dgm:pt modelId="{F1FD4B1D-2182-412D-A23C-64D8E6AFD3B6}" type="parTrans" cxnId="{F3F0F3F0-60A3-4598-8708-E0356EA9D84B}">
      <dgm:prSet/>
      <dgm:spPr/>
      <dgm:t>
        <a:bodyPr/>
        <a:lstStyle/>
        <a:p>
          <a:endParaRPr lang="es-ES"/>
        </a:p>
      </dgm:t>
    </dgm:pt>
    <dgm:pt modelId="{E641D884-A448-47F1-84E5-F987C31EC0D3}" type="sibTrans" cxnId="{F3F0F3F0-60A3-4598-8708-E0356EA9D84B}">
      <dgm:prSet/>
      <dgm:spPr/>
      <dgm:t>
        <a:bodyPr/>
        <a:lstStyle/>
        <a:p>
          <a:endParaRPr lang="es-ES"/>
        </a:p>
      </dgm:t>
    </dgm:pt>
    <dgm:pt modelId="{6E863D24-2D95-4C04-8DB4-714B8DA1C2A5}" type="pres">
      <dgm:prSet presAssocID="{5125A59F-1BD2-40A9-BD34-88C91E8880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C22BAB-0ED8-46A4-9575-E622B23DC170}" type="pres">
      <dgm:prSet presAssocID="{326AC7DA-5F97-4FEC-927F-43D14677B9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87463-1355-4921-9FF2-E4683738560D}" type="pres">
      <dgm:prSet presAssocID="{326AC7DA-5F97-4FEC-927F-43D14677B95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9F7DD-774E-4649-913A-63FE9AED87E6}" type="pres">
      <dgm:prSet presAssocID="{17FA4100-5362-4221-B310-E26B27AA10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CEC31-0347-482A-A0FA-2369829F9A73}" type="pres">
      <dgm:prSet presAssocID="{17FA4100-5362-4221-B310-E26B27AA10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41BAD-B600-4A0B-B5AD-4BDACBEEB13F}" type="pres">
      <dgm:prSet presAssocID="{783714AA-AF94-440A-A61D-8F0C611C86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CC346-4E1A-4C59-89D6-666354C02743}" type="pres">
      <dgm:prSet presAssocID="{783714AA-AF94-440A-A61D-8F0C611C869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FC69BC-8F0F-4C76-9189-0C8AF28CEDB1}" type="presOf" srcId="{9A3F2673-0B08-4340-B04F-B62B2A3C05D5}" destId="{B0CCC346-4E1A-4C59-89D6-666354C02743}" srcOrd="0" destOrd="0" presId="urn:microsoft.com/office/officeart/2005/8/layout/vList2"/>
    <dgm:cxn modelId="{64C666A9-62F8-4F8E-A9EC-F302E553B5BB}" srcId="{326AC7DA-5F97-4FEC-927F-43D14677B955}" destId="{D51348BA-9DC0-47C0-8770-E86695465894}" srcOrd="0" destOrd="0" parTransId="{704C0BD5-54EE-4FEB-B6D1-99BEC676935E}" sibTransId="{A6A63EA3-DE67-4101-AA4C-311C67427543}"/>
    <dgm:cxn modelId="{288B59F5-D68E-43C5-BEC6-7D2EEF4BEBB8}" type="presOf" srcId="{326AC7DA-5F97-4FEC-927F-43D14677B955}" destId="{51C22BAB-0ED8-46A4-9575-E622B23DC170}" srcOrd="0" destOrd="0" presId="urn:microsoft.com/office/officeart/2005/8/layout/vList2"/>
    <dgm:cxn modelId="{7DE91775-3692-4E2A-BF54-9D75038241D7}" type="presOf" srcId="{D413C7A0-1F46-4E45-948F-C6BD2FA47861}" destId="{B0CCC346-4E1A-4C59-89D6-666354C02743}" srcOrd="0" destOrd="1" presId="urn:microsoft.com/office/officeart/2005/8/layout/vList2"/>
    <dgm:cxn modelId="{B95B2CB1-83C5-46CF-99AA-D61E1BE37429}" type="presOf" srcId="{89C450DD-6950-474B-B8B9-605CCEFBA156}" destId="{CA2CEC31-0347-482A-A0FA-2369829F9A73}" srcOrd="0" destOrd="1" presId="urn:microsoft.com/office/officeart/2005/8/layout/vList2"/>
    <dgm:cxn modelId="{1BD52D19-8859-46F8-B55F-0EC260296D7C}" srcId="{783714AA-AF94-440A-A61D-8F0C611C869B}" destId="{D413C7A0-1F46-4E45-948F-C6BD2FA47861}" srcOrd="1" destOrd="0" parTransId="{AB118684-CCA6-488E-9B65-20D3FDF4D26A}" sibTransId="{33EEFC15-DFDF-4D49-97C8-C45F43FE2749}"/>
    <dgm:cxn modelId="{94379E83-0367-4E88-9092-2E11C9677369}" srcId="{17FA4100-5362-4221-B310-E26B27AA1004}" destId="{89C450DD-6950-474B-B8B9-605CCEFBA156}" srcOrd="1" destOrd="0" parTransId="{6787BA7B-0CC7-4172-8F6E-5BC62144A851}" sibTransId="{E6956114-F4A1-4386-B686-C64E6BDD4FE4}"/>
    <dgm:cxn modelId="{E0E8C79D-68E9-47E4-9042-1CCE19FEE67C}" type="presOf" srcId="{17FA4100-5362-4221-B310-E26B27AA1004}" destId="{D4F9F7DD-774E-4649-913A-63FE9AED87E6}" srcOrd="0" destOrd="0" presId="urn:microsoft.com/office/officeart/2005/8/layout/vList2"/>
    <dgm:cxn modelId="{76568C4D-0D44-435C-90CB-E6169B9B1697}" srcId="{783714AA-AF94-440A-A61D-8F0C611C869B}" destId="{9A3F2673-0B08-4340-B04F-B62B2A3C05D5}" srcOrd="0" destOrd="0" parTransId="{8993CA6A-F3D1-42DF-AE31-9523058DB520}" sibTransId="{21A02DED-36EE-44E0-B869-8577FB457ABF}"/>
    <dgm:cxn modelId="{61F80F2B-2AB8-4880-B2E3-0E2E5936B48B}" srcId="{17FA4100-5362-4221-B310-E26B27AA1004}" destId="{D7F3324C-8E89-4D41-8877-B455219163CA}" srcOrd="2" destOrd="0" parTransId="{25438777-0D96-4C32-83CB-41202A7A4203}" sibTransId="{16410F67-D8C9-4A1B-985D-FBF6D6F70865}"/>
    <dgm:cxn modelId="{F3F0F3F0-60A3-4598-8708-E0356EA9D84B}" srcId="{783714AA-AF94-440A-A61D-8F0C611C869B}" destId="{791059FB-D5BC-451A-B557-F6CA2E91EDB2}" srcOrd="2" destOrd="0" parTransId="{F1FD4B1D-2182-412D-A23C-64D8E6AFD3B6}" sibTransId="{E641D884-A448-47F1-84E5-F987C31EC0D3}"/>
    <dgm:cxn modelId="{CE87AEBA-6C4B-4C6D-A3D2-FBB4C5C7E4D7}" srcId="{17FA4100-5362-4221-B310-E26B27AA1004}" destId="{B794B6FE-4EC5-4B84-8756-DC79CA670CDE}" srcOrd="0" destOrd="0" parTransId="{5648131E-B387-47E5-AA7D-AF0C3315FE44}" sibTransId="{4AF89907-74E6-4DDD-97FE-2416B2248414}"/>
    <dgm:cxn modelId="{0F180437-7A89-42BC-94F9-8850B4368153}" srcId="{5125A59F-1BD2-40A9-BD34-88C91E8880A1}" destId="{326AC7DA-5F97-4FEC-927F-43D14677B955}" srcOrd="0" destOrd="0" parTransId="{87BC3420-F4B5-425D-A49A-EC6E9F641ED8}" sibTransId="{792A32F8-D6BF-47AF-A015-637BC141B537}"/>
    <dgm:cxn modelId="{7F014A1A-8CE1-4C0D-B0AB-2F9AAD400AB2}" type="presOf" srcId="{D7F3324C-8E89-4D41-8877-B455219163CA}" destId="{CA2CEC31-0347-482A-A0FA-2369829F9A73}" srcOrd="0" destOrd="2" presId="urn:microsoft.com/office/officeart/2005/8/layout/vList2"/>
    <dgm:cxn modelId="{1EE293D8-4183-45B4-B576-2E261357B175}" type="presOf" srcId="{783714AA-AF94-440A-A61D-8F0C611C869B}" destId="{EDC41BAD-B600-4A0B-B5AD-4BDACBEEB13F}" srcOrd="0" destOrd="0" presId="urn:microsoft.com/office/officeart/2005/8/layout/vList2"/>
    <dgm:cxn modelId="{B1579412-6CBA-4CFE-99AE-50C9920B8968}" type="presOf" srcId="{5125A59F-1BD2-40A9-BD34-88C91E8880A1}" destId="{6E863D24-2D95-4C04-8DB4-714B8DA1C2A5}" srcOrd="0" destOrd="0" presId="urn:microsoft.com/office/officeart/2005/8/layout/vList2"/>
    <dgm:cxn modelId="{F0ED869A-83AD-4B20-B8F4-0B6E7BC48C0A}" srcId="{5125A59F-1BD2-40A9-BD34-88C91E8880A1}" destId="{17FA4100-5362-4221-B310-E26B27AA1004}" srcOrd="1" destOrd="0" parTransId="{B7A68E41-0365-4201-860C-1043E8205BF2}" sibTransId="{3817F331-CB73-4DC9-B504-3AFA8FBF222E}"/>
    <dgm:cxn modelId="{82DBA2DE-2461-4D0A-960E-2C9E48278131}" type="presOf" srcId="{B794B6FE-4EC5-4B84-8756-DC79CA670CDE}" destId="{CA2CEC31-0347-482A-A0FA-2369829F9A73}" srcOrd="0" destOrd="0" presId="urn:microsoft.com/office/officeart/2005/8/layout/vList2"/>
    <dgm:cxn modelId="{D18269C2-211B-4E64-84AC-71220FA42CCE}" type="presOf" srcId="{D51348BA-9DC0-47C0-8770-E86695465894}" destId="{32A87463-1355-4921-9FF2-E4683738560D}" srcOrd="0" destOrd="0" presId="urn:microsoft.com/office/officeart/2005/8/layout/vList2"/>
    <dgm:cxn modelId="{7C964C16-3706-418D-9A4A-6286715AC394}" type="presOf" srcId="{791059FB-D5BC-451A-B557-F6CA2E91EDB2}" destId="{B0CCC346-4E1A-4C59-89D6-666354C02743}" srcOrd="0" destOrd="2" presId="urn:microsoft.com/office/officeart/2005/8/layout/vList2"/>
    <dgm:cxn modelId="{92584532-E5EC-4C57-8FCB-FC071ADDE0E4}" srcId="{5125A59F-1BD2-40A9-BD34-88C91E8880A1}" destId="{783714AA-AF94-440A-A61D-8F0C611C869B}" srcOrd="2" destOrd="0" parTransId="{32ABF170-4EE4-43C3-ABF2-B71B959FE736}" sibTransId="{50C52AF4-48CF-4D2B-B697-E30D147D747D}"/>
    <dgm:cxn modelId="{CBBFAEDA-8290-4624-BDC9-0F6E3B9479C1}" type="presParOf" srcId="{6E863D24-2D95-4C04-8DB4-714B8DA1C2A5}" destId="{51C22BAB-0ED8-46A4-9575-E622B23DC170}" srcOrd="0" destOrd="0" presId="urn:microsoft.com/office/officeart/2005/8/layout/vList2"/>
    <dgm:cxn modelId="{2FB2BF4E-FD30-42AF-B023-F894C6ACC9BB}" type="presParOf" srcId="{6E863D24-2D95-4C04-8DB4-714B8DA1C2A5}" destId="{32A87463-1355-4921-9FF2-E4683738560D}" srcOrd="1" destOrd="0" presId="urn:microsoft.com/office/officeart/2005/8/layout/vList2"/>
    <dgm:cxn modelId="{78F66DEB-9B26-4F00-BEF0-8D0F8326B80F}" type="presParOf" srcId="{6E863D24-2D95-4C04-8DB4-714B8DA1C2A5}" destId="{D4F9F7DD-774E-4649-913A-63FE9AED87E6}" srcOrd="2" destOrd="0" presId="urn:microsoft.com/office/officeart/2005/8/layout/vList2"/>
    <dgm:cxn modelId="{1EC0BB5D-A33F-403F-91EE-CFF3E0C5DAB5}" type="presParOf" srcId="{6E863D24-2D95-4C04-8DB4-714B8DA1C2A5}" destId="{CA2CEC31-0347-482A-A0FA-2369829F9A73}" srcOrd="3" destOrd="0" presId="urn:microsoft.com/office/officeart/2005/8/layout/vList2"/>
    <dgm:cxn modelId="{447B630A-17B0-4A89-9A53-775C5AFEFC41}" type="presParOf" srcId="{6E863D24-2D95-4C04-8DB4-714B8DA1C2A5}" destId="{EDC41BAD-B600-4A0B-B5AD-4BDACBEEB13F}" srcOrd="4" destOrd="0" presId="urn:microsoft.com/office/officeart/2005/8/layout/vList2"/>
    <dgm:cxn modelId="{8A6F1B1E-46D4-4DA5-9CB1-1E421E4F7F55}" type="presParOf" srcId="{6E863D24-2D95-4C04-8DB4-714B8DA1C2A5}" destId="{B0CCC346-4E1A-4C59-89D6-666354C0274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EEFA8-B496-4341-A58A-80CA9FE6F30F}" type="doc">
      <dgm:prSet loTypeId="urn:microsoft.com/office/officeart/2005/8/layout/venn3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CD9EFDB3-9A4D-48CF-B2B0-82BA3A54536E}">
      <dgm:prSet phldrT="[Texto]"/>
      <dgm:spPr/>
      <dgm:t>
        <a:bodyPr/>
        <a:lstStyle/>
        <a:p>
          <a:r>
            <a:rPr lang="es-ES" dirty="0" smtClean="0"/>
            <a:t>Las PYMES en el Ecuador</a:t>
          </a:r>
          <a:endParaRPr lang="es-EC" dirty="0"/>
        </a:p>
      </dgm:t>
    </dgm:pt>
    <dgm:pt modelId="{19586ACE-1013-415B-B1A1-A98711ABD834}" type="parTrans" cxnId="{686E9D51-1552-49CA-8E04-8DE25F39DF13}">
      <dgm:prSet/>
      <dgm:spPr/>
      <dgm:t>
        <a:bodyPr/>
        <a:lstStyle/>
        <a:p>
          <a:endParaRPr lang="es-EC"/>
        </a:p>
      </dgm:t>
    </dgm:pt>
    <dgm:pt modelId="{67BBEC0B-B5DC-4712-B56C-9BCEB684D4BD}" type="sibTrans" cxnId="{686E9D51-1552-49CA-8E04-8DE25F39DF13}">
      <dgm:prSet/>
      <dgm:spPr/>
      <dgm:t>
        <a:bodyPr/>
        <a:lstStyle/>
        <a:p>
          <a:endParaRPr lang="es-EC"/>
        </a:p>
      </dgm:t>
    </dgm:pt>
    <dgm:pt modelId="{EDE421A9-2755-4EEC-8C51-3401FD05CACE}">
      <dgm:prSet phldrT="[Texto]"/>
      <dgm:spPr/>
      <dgm:t>
        <a:bodyPr/>
        <a:lstStyle/>
        <a:p>
          <a:r>
            <a:rPr lang="es-ES" dirty="0" smtClean="0"/>
            <a:t>Características PYMES</a:t>
          </a:r>
          <a:endParaRPr lang="es-EC" dirty="0"/>
        </a:p>
      </dgm:t>
    </dgm:pt>
    <dgm:pt modelId="{21116703-D564-4DA2-BDA3-9F3CE8DDC78C}" type="parTrans" cxnId="{34FE8141-3025-48D5-A356-F9835C26DD2B}">
      <dgm:prSet/>
      <dgm:spPr/>
      <dgm:t>
        <a:bodyPr/>
        <a:lstStyle/>
        <a:p>
          <a:endParaRPr lang="es-EC"/>
        </a:p>
      </dgm:t>
    </dgm:pt>
    <dgm:pt modelId="{77E1AD2B-4E35-41BE-8DE5-0EC2F0496724}" type="sibTrans" cxnId="{34FE8141-3025-48D5-A356-F9835C26DD2B}">
      <dgm:prSet/>
      <dgm:spPr/>
      <dgm:t>
        <a:bodyPr/>
        <a:lstStyle/>
        <a:p>
          <a:endParaRPr lang="es-EC"/>
        </a:p>
      </dgm:t>
    </dgm:pt>
    <dgm:pt modelId="{295E3027-1971-43B3-833E-589FC9F27B55}">
      <dgm:prSet phldrT="[Texto]"/>
      <dgm:spPr/>
      <dgm:t>
        <a:bodyPr/>
        <a:lstStyle/>
        <a:p>
          <a:r>
            <a:rPr lang="es-ES" dirty="0" smtClean="0"/>
            <a:t>Organismos de Regulación de las PYMES</a:t>
          </a:r>
          <a:endParaRPr lang="es-EC" dirty="0"/>
        </a:p>
      </dgm:t>
    </dgm:pt>
    <dgm:pt modelId="{81C65B33-73EC-4CA7-A707-FC2380D64895}" type="parTrans" cxnId="{A1627383-15EE-4545-BED3-CD0A1A947F11}">
      <dgm:prSet/>
      <dgm:spPr/>
      <dgm:t>
        <a:bodyPr/>
        <a:lstStyle/>
        <a:p>
          <a:endParaRPr lang="es-EC"/>
        </a:p>
      </dgm:t>
    </dgm:pt>
    <dgm:pt modelId="{7743E636-B974-4B30-A2D1-793578F3673C}" type="sibTrans" cxnId="{A1627383-15EE-4545-BED3-CD0A1A947F11}">
      <dgm:prSet/>
      <dgm:spPr/>
      <dgm:t>
        <a:bodyPr/>
        <a:lstStyle/>
        <a:p>
          <a:endParaRPr lang="es-EC"/>
        </a:p>
      </dgm:t>
    </dgm:pt>
    <dgm:pt modelId="{0A1264AF-F480-49BB-B815-A535646395E7}">
      <dgm:prSet phldrT="[Texto]"/>
      <dgm:spPr/>
      <dgm:t>
        <a:bodyPr/>
        <a:lstStyle/>
        <a:p>
          <a:r>
            <a:rPr lang="es-ES" dirty="0" smtClean="0"/>
            <a:t>Categorías de las PYMES</a:t>
          </a:r>
          <a:endParaRPr lang="es-EC" dirty="0"/>
        </a:p>
      </dgm:t>
    </dgm:pt>
    <dgm:pt modelId="{0BAD6B48-73F7-4E84-AAE1-8D649ED6E8BE}" type="parTrans" cxnId="{B4BC1A18-7D5F-4104-8A1D-56DF10814562}">
      <dgm:prSet/>
      <dgm:spPr/>
      <dgm:t>
        <a:bodyPr/>
        <a:lstStyle/>
        <a:p>
          <a:endParaRPr lang="es-EC"/>
        </a:p>
      </dgm:t>
    </dgm:pt>
    <dgm:pt modelId="{4DD9EBDE-28EF-4CC6-9041-890415388508}" type="sibTrans" cxnId="{B4BC1A18-7D5F-4104-8A1D-56DF10814562}">
      <dgm:prSet/>
      <dgm:spPr/>
      <dgm:t>
        <a:bodyPr/>
        <a:lstStyle/>
        <a:p>
          <a:endParaRPr lang="es-EC"/>
        </a:p>
      </dgm:t>
    </dgm:pt>
    <dgm:pt modelId="{744FAB2C-8E3D-4F61-BF22-41B01B1DC395}">
      <dgm:prSet phldrT="[Texto]"/>
      <dgm:spPr/>
      <dgm:t>
        <a:bodyPr/>
        <a:lstStyle/>
        <a:p>
          <a:r>
            <a:rPr lang="es-ES" dirty="0" smtClean="0"/>
            <a:t>PYMES en la Ciudad de Quito</a:t>
          </a:r>
          <a:endParaRPr lang="es-EC" dirty="0"/>
        </a:p>
      </dgm:t>
    </dgm:pt>
    <dgm:pt modelId="{57CA338A-A2FA-463B-9108-58B22612A05F}" type="parTrans" cxnId="{0D0FBC2E-A4FB-47ED-B211-F89388C43CFF}">
      <dgm:prSet/>
      <dgm:spPr/>
      <dgm:t>
        <a:bodyPr/>
        <a:lstStyle/>
        <a:p>
          <a:endParaRPr lang="es-EC"/>
        </a:p>
      </dgm:t>
    </dgm:pt>
    <dgm:pt modelId="{3597F801-A2F2-4774-9B0D-85515FB56923}" type="sibTrans" cxnId="{0D0FBC2E-A4FB-47ED-B211-F89388C43CFF}">
      <dgm:prSet/>
      <dgm:spPr/>
      <dgm:t>
        <a:bodyPr/>
        <a:lstStyle/>
        <a:p>
          <a:endParaRPr lang="es-EC"/>
        </a:p>
      </dgm:t>
    </dgm:pt>
    <dgm:pt modelId="{AC63C574-B626-4A0A-8F00-C647D756B5B0}">
      <dgm:prSet phldrT="[Texto]"/>
      <dgm:spPr/>
      <dgm:t>
        <a:bodyPr/>
        <a:lstStyle/>
        <a:p>
          <a:r>
            <a:rPr lang="es-ES" dirty="0" smtClean="0"/>
            <a:t>Las PYMES frente a la Seguridad Privada</a:t>
          </a:r>
          <a:endParaRPr lang="es-EC" dirty="0"/>
        </a:p>
      </dgm:t>
    </dgm:pt>
    <dgm:pt modelId="{C1892999-6A45-48B1-8CEB-DCDE5CE03D1B}" type="parTrans" cxnId="{5478A0A7-6762-47EC-9319-0E6FE7431F94}">
      <dgm:prSet/>
      <dgm:spPr/>
      <dgm:t>
        <a:bodyPr/>
        <a:lstStyle/>
        <a:p>
          <a:endParaRPr lang="es-EC"/>
        </a:p>
      </dgm:t>
    </dgm:pt>
    <dgm:pt modelId="{80B9ACE2-730D-49AA-83C2-DA53F61C2819}" type="sibTrans" cxnId="{5478A0A7-6762-47EC-9319-0E6FE7431F94}">
      <dgm:prSet/>
      <dgm:spPr/>
      <dgm:t>
        <a:bodyPr/>
        <a:lstStyle/>
        <a:p>
          <a:endParaRPr lang="es-EC"/>
        </a:p>
      </dgm:t>
    </dgm:pt>
    <dgm:pt modelId="{CD7AF9FE-026B-48D0-8E49-6F96D0B7728A}" type="pres">
      <dgm:prSet presAssocID="{CABEEFA8-B496-4341-A58A-80CA9FE6F3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03D56A-0850-4018-ACC3-7ECF673E7566}" type="pres">
      <dgm:prSet presAssocID="{CD9EFDB3-9A4D-48CF-B2B0-82BA3A54536E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C8D36-D605-4556-A7D5-0433D159B4F4}" type="pres">
      <dgm:prSet presAssocID="{67BBEC0B-B5DC-4712-B56C-9BCEB684D4BD}" presName="space" presStyleCnt="0"/>
      <dgm:spPr/>
    </dgm:pt>
    <dgm:pt modelId="{75A3ACBE-0F5C-41CE-92FA-8F22FD0CDB7E}" type="pres">
      <dgm:prSet presAssocID="{EDE421A9-2755-4EEC-8C51-3401FD05CAC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CB3C45-9605-4D0A-BD27-44DA734E4733}" type="pres">
      <dgm:prSet presAssocID="{77E1AD2B-4E35-41BE-8DE5-0EC2F0496724}" presName="space" presStyleCnt="0"/>
      <dgm:spPr/>
    </dgm:pt>
    <dgm:pt modelId="{6F318700-638D-4532-9632-CF626004F5BD}" type="pres">
      <dgm:prSet presAssocID="{295E3027-1971-43B3-833E-589FC9F27B55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B5441F-80F0-4AFB-95E6-12BFCDEC8650}" type="pres">
      <dgm:prSet presAssocID="{7743E636-B974-4B30-A2D1-793578F3673C}" presName="space" presStyleCnt="0"/>
      <dgm:spPr/>
    </dgm:pt>
    <dgm:pt modelId="{070E1CE2-8B26-483D-BA2B-EF04B0724F22}" type="pres">
      <dgm:prSet presAssocID="{0A1264AF-F480-49BB-B815-A535646395E7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11766-DF7C-4B45-A48F-551BC36C8BB2}" type="pres">
      <dgm:prSet presAssocID="{4DD9EBDE-28EF-4CC6-9041-890415388508}" presName="space" presStyleCnt="0"/>
      <dgm:spPr/>
    </dgm:pt>
    <dgm:pt modelId="{1DFC8306-0132-4DB8-BFFE-A7A93283EA3B}" type="pres">
      <dgm:prSet presAssocID="{744FAB2C-8E3D-4F61-BF22-41B01B1DC395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B527CC-9EA2-496A-9E74-651D7ECA4806}" type="pres">
      <dgm:prSet presAssocID="{3597F801-A2F2-4774-9B0D-85515FB56923}" presName="space" presStyleCnt="0"/>
      <dgm:spPr/>
    </dgm:pt>
    <dgm:pt modelId="{01C691FC-090E-408A-9E48-F8BD9279D0C0}" type="pres">
      <dgm:prSet presAssocID="{AC63C574-B626-4A0A-8F00-C647D756B5B0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BBA1CB-0D8E-452B-A8A3-30978950C31A}" type="presOf" srcId="{0A1264AF-F480-49BB-B815-A535646395E7}" destId="{070E1CE2-8B26-483D-BA2B-EF04B0724F22}" srcOrd="0" destOrd="0" presId="urn:microsoft.com/office/officeart/2005/8/layout/venn3"/>
    <dgm:cxn modelId="{C92085CD-E485-433A-8565-CAB47832323F}" type="presOf" srcId="{295E3027-1971-43B3-833E-589FC9F27B55}" destId="{6F318700-638D-4532-9632-CF626004F5BD}" srcOrd="0" destOrd="0" presId="urn:microsoft.com/office/officeart/2005/8/layout/venn3"/>
    <dgm:cxn modelId="{CA8631F1-51C6-4ACA-B2FE-50A08DA300D5}" type="presOf" srcId="{744FAB2C-8E3D-4F61-BF22-41B01B1DC395}" destId="{1DFC8306-0132-4DB8-BFFE-A7A93283EA3B}" srcOrd="0" destOrd="0" presId="urn:microsoft.com/office/officeart/2005/8/layout/venn3"/>
    <dgm:cxn modelId="{155150E5-F673-472E-8C28-C96CB41C5F6E}" type="presOf" srcId="{AC63C574-B626-4A0A-8F00-C647D756B5B0}" destId="{01C691FC-090E-408A-9E48-F8BD9279D0C0}" srcOrd="0" destOrd="0" presId="urn:microsoft.com/office/officeart/2005/8/layout/venn3"/>
    <dgm:cxn modelId="{E2763577-4199-4F73-AE12-B57A621491CD}" type="presOf" srcId="{CABEEFA8-B496-4341-A58A-80CA9FE6F30F}" destId="{CD7AF9FE-026B-48D0-8E49-6F96D0B7728A}" srcOrd="0" destOrd="0" presId="urn:microsoft.com/office/officeart/2005/8/layout/venn3"/>
    <dgm:cxn modelId="{0D0FBC2E-A4FB-47ED-B211-F89388C43CFF}" srcId="{CABEEFA8-B496-4341-A58A-80CA9FE6F30F}" destId="{744FAB2C-8E3D-4F61-BF22-41B01B1DC395}" srcOrd="4" destOrd="0" parTransId="{57CA338A-A2FA-463B-9108-58B22612A05F}" sibTransId="{3597F801-A2F2-4774-9B0D-85515FB56923}"/>
    <dgm:cxn modelId="{B4BC1A18-7D5F-4104-8A1D-56DF10814562}" srcId="{CABEEFA8-B496-4341-A58A-80CA9FE6F30F}" destId="{0A1264AF-F480-49BB-B815-A535646395E7}" srcOrd="3" destOrd="0" parTransId="{0BAD6B48-73F7-4E84-AAE1-8D649ED6E8BE}" sibTransId="{4DD9EBDE-28EF-4CC6-9041-890415388508}"/>
    <dgm:cxn modelId="{686E9D51-1552-49CA-8E04-8DE25F39DF13}" srcId="{CABEEFA8-B496-4341-A58A-80CA9FE6F30F}" destId="{CD9EFDB3-9A4D-48CF-B2B0-82BA3A54536E}" srcOrd="0" destOrd="0" parTransId="{19586ACE-1013-415B-B1A1-A98711ABD834}" sibTransId="{67BBEC0B-B5DC-4712-B56C-9BCEB684D4BD}"/>
    <dgm:cxn modelId="{34FE8141-3025-48D5-A356-F9835C26DD2B}" srcId="{CABEEFA8-B496-4341-A58A-80CA9FE6F30F}" destId="{EDE421A9-2755-4EEC-8C51-3401FD05CACE}" srcOrd="1" destOrd="0" parTransId="{21116703-D564-4DA2-BDA3-9F3CE8DDC78C}" sibTransId="{77E1AD2B-4E35-41BE-8DE5-0EC2F0496724}"/>
    <dgm:cxn modelId="{33804BC5-2E21-4191-8B1C-27567FA4ECA7}" type="presOf" srcId="{CD9EFDB3-9A4D-48CF-B2B0-82BA3A54536E}" destId="{7F03D56A-0850-4018-ACC3-7ECF673E7566}" srcOrd="0" destOrd="0" presId="urn:microsoft.com/office/officeart/2005/8/layout/venn3"/>
    <dgm:cxn modelId="{3787285C-55C5-4E7C-A6E0-722F38B59AE7}" type="presOf" srcId="{EDE421A9-2755-4EEC-8C51-3401FD05CACE}" destId="{75A3ACBE-0F5C-41CE-92FA-8F22FD0CDB7E}" srcOrd="0" destOrd="0" presId="urn:microsoft.com/office/officeart/2005/8/layout/venn3"/>
    <dgm:cxn modelId="{A1627383-15EE-4545-BED3-CD0A1A947F11}" srcId="{CABEEFA8-B496-4341-A58A-80CA9FE6F30F}" destId="{295E3027-1971-43B3-833E-589FC9F27B55}" srcOrd="2" destOrd="0" parTransId="{81C65B33-73EC-4CA7-A707-FC2380D64895}" sibTransId="{7743E636-B974-4B30-A2D1-793578F3673C}"/>
    <dgm:cxn modelId="{5478A0A7-6762-47EC-9319-0E6FE7431F94}" srcId="{CABEEFA8-B496-4341-A58A-80CA9FE6F30F}" destId="{AC63C574-B626-4A0A-8F00-C647D756B5B0}" srcOrd="5" destOrd="0" parTransId="{C1892999-6A45-48B1-8CEB-DCDE5CE03D1B}" sibTransId="{80B9ACE2-730D-49AA-83C2-DA53F61C2819}"/>
    <dgm:cxn modelId="{97510847-8EFC-4D04-8F28-D687764E363C}" type="presParOf" srcId="{CD7AF9FE-026B-48D0-8E49-6F96D0B7728A}" destId="{7F03D56A-0850-4018-ACC3-7ECF673E7566}" srcOrd="0" destOrd="0" presId="urn:microsoft.com/office/officeart/2005/8/layout/venn3"/>
    <dgm:cxn modelId="{C10F6F11-AF0E-4CAE-A73C-5A015A7FB6CA}" type="presParOf" srcId="{CD7AF9FE-026B-48D0-8E49-6F96D0B7728A}" destId="{CD2C8D36-D605-4556-A7D5-0433D159B4F4}" srcOrd="1" destOrd="0" presId="urn:microsoft.com/office/officeart/2005/8/layout/venn3"/>
    <dgm:cxn modelId="{69BDA2F1-FF8F-445C-AD97-E2D67417C189}" type="presParOf" srcId="{CD7AF9FE-026B-48D0-8E49-6F96D0B7728A}" destId="{75A3ACBE-0F5C-41CE-92FA-8F22FD0CDB7E}" srcOrd="2" destOrd="0" presId="urn:microsoft.com/office/officeart/2005/8/layout/venn3"/>
    <dgm:cxn modelId="{3D006565-E1D0-4AD9-B96D-561603BBC7AB}" type="presParOf" srcId="{CD7AF9FE-026B-48D0-8E49-6F96D0B7728A}" destId="{CCCB3C45-9605-4D0A-BD27-44DA734E4733}" srcOrd="3" destOrd="0" presId="urn:microsoft.com/office/officeart/2005/8/layout/venn3"/>
    <dgm:cxn modelId="{4924C666-144C-4C50-B081-F61C9F6D1064}" type="presParOf" srcId="{CD7AF9FE-026B-48D0-8E49-6F96D0B7728A}" destId="{6F318700-638D-4532-9632-CF626004F5BD}" srcOrd="4" destOrd="0" presId="urn:microsoft.com/office/officeart/2005/8/layout/venn3"/>
    <dgm:cxn modelId="{728DDC95-420A-43BE-A5C1-6EADA974FB98}" type="presParOf" srcId="{CD7AF9FE-026B-48D0-8E49-6F96D0B7728A}" destId="{D3B5441F-80F0-4AFB-95E6-12BFCDEC8650}" srcOrd="5" destOrd="0" presId="urn:microsoft.com/office/officeart/2005/8/layout/venn3"/>
    <dgm:cxn modelId="{B142D63E-D2A7-4BFF-B061-D4DAF583B8F7}" type="presParOf" srcId="{CD7AF9FE-026B-48D0-8E49-6F96D0B7728A}" destId="{070E1CE2-8B26-483D-BA2B-EF04B0724F22}" srcOrd="6" destOrd="0" presId="urn:microsoft.com/office/officeart/2005/8/layout/venn3"/>
    <dgm:cxn modelId="{C4C34B78-499B-4782-9A42-F31574F07D8B}" type="presParOf" srcId="{CD7AF9FE-026B-48D0-8E49-6F96D0B7728A}" destId="{72B11766-DF7C-4B45-A48F-551BC36C8BB2}" srcOrd="7" destOrd="0" presId="urn:microsoft.com/office/officeart/2005/8/layout/venn3"/>
    <dgm:cxn modelId="{0EAB046E-385C-4339-896E-432856CB4DB2}" type="presParOf" srcId="{CD7AF9FE-026B-48D0-8E49-6F96D0B7728A}" destId="{1DFC8306-0132-4DB8-BFFE-A7A93283EA3B}" srcOrd="8" destOrd="0" presId="urn:microsoft.com/office/officeart/2005/8/layout/venn3"/>
    <dgm:cxn modelId="{4752936C-9AD7-42C0-94E9-2C35FE96E24E}" type="presParOf" srcId="{CD7AF9FE-026B-48D0-8E49-6F96D0B7728A}" destId="{77B527CC-9EA2-496A-9E74-651D7ECA4806}" srcOrd="9" destOrd="0" presId="urn:microsoft.com/office/officeart/2005/8/layout/venn3"/>
    <dgm:cxn modelId="{B1A4B209-E656-47F2-9FD2-F36224B1B4AD}" type="presParOf" srcId="{CD7AF9FE-026B-48D0-8E49-6F96D0B7728A}" destId="{01C691FC-090E-408A-9E48-F8BD9279D0C0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77406-F135-4D55-88B7-954F15934E97}" type="doc">
      <dgm:prSet loTypeId="urn:microsoft.com/office/officeart/2005/8/layout/lProcess2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BCD13403-0B53-4A7C-9858-3F702D1244A9}">
      <dgm:prSet phldrT="[Texto]" custT="1"/>
      <dgm:spPr/>
      <dgm:t>
        <a:bodyPr/>
        <a:lstStyle/>
        <a:p>
          <a:r>
            <a:rPr lang="es-ES" sz="1600" b="1" dirty="0" smtClean="0"/>
            <a:t>Eventos y Servicios</a:t>
          </a:r>
          <a:endParaRPr lang="es-ES" sz="1600" b="1" dirty="0"/>
        </a:p>
      </dgm:t>
    </dgm:pt>
    <dgm:pt modelId="{BA83EBFE-DB78-468F-9973-451E60D86322}" type="parTrans" cxnId="{F2132780-07E8-4928-9702-0B32032A62D3}">
      <dgm:prSet/>
      <dgm:spPr/>
      <dgm:t>
        <a:bodyPr/>
        <a:lstStyle/>
        <a:p>
          <a:endParaRPr lang="es-ES"/>
        </a:p>
      </dgm:t>
    </dgm:pt>
    <dgm:pt modelId="{6CCD9048-9466-4AA2-933F-85DB81782B34}" type="sibTrans" cxnId="{F2132780-07E8-4928-9702-0B32032A62D3}">
      <dgm:prSet/>
      <dgm:spPr/>
      <dgm:t>
        <a:bodyPr/>
        <a:lstStyle/>
        <a:p>
          <a:endParaRPr lang="es-ES"/>
        </a:p>
      </dgm:t>
    </dgm:pt>
    <dgm:pt modelId="{AB90BB5B-BAF6-4814-9978-A21DB1CA0B21}">
      <dgm:prSet phldrT="[Texto]" custT="1"/>
      <dgm:spPr/>
      <dgm:t>
        <a:bodyPr/>
        <a:lstStyle/>
        <a:p>
          <a:r>
            <a:rPr lang="es-ES" sz="1600" b="1" dirty="0" smtClean="0"/>
            <a:t>Gráfico</a:t>
          </a:r>
          <a:endParaRPr lang="es-ES" sz="1600" b="1" dirty="0"/>
        </a:p>
      </dgm:t>
    </dgm:pt>
    <dgm:pt modelId="{12448AE2-6C2B-423D-AC57-1FC408CED965}" type="parTrans" cxnId="{87E8EC20-8960-49A5-BBF0-8E0A2F940E43}">
      <dgm:prSet/>
      <dgm:spPr/>
      <dgm:t>
        <a:bodyPr/>
        <a:lstStyle/>
        <a:p>
          <a:endParaRPr lang="es-ES"/>
        </a:p>
      </dgm:t>
    </dgm:pt>
    <dgm:pt modelId="{DA8E3159-D524-47CD-977C-CA4754F20FEB}" type="sibTrans" cxnId="{87E8EC20-8960-49A5-BBF0-8E0A2F940E43}">
      <dgm:prSet/>
      <dgm:spPr/>
      <dgm:t>
        <a:bodyPr/>
        <a:lstStyle/>
        <a:p>
          <a:endParaRPr lang="es-ES"/>
        </a:p>
      </dgm:t>
    </dgm:pt>
    <dgm:pt modelId="{5B8DF898-E88C-450F-AAF3-587DDF24945B}">
      <dgm:prSet phldrT="[Texto]" custT="1"/>
      <dgm:spPr/>
      <dgm:t>
        <a:bodyPr/>
        <a:lstStyle/>
        <a:p>
          <a:r>
            <a:rPr lang="es-ES" sz="1600" b="1" dirty="0" smtClean="0"/>
            <a:t>Alimenticio</a:t>
          </a:r>
          <a:endParaRPr lang="es-ES" sz="1600" b="1" dirty="0"/>
        </a:p>
      </dgm:t>
    </dgm:pt>
    <dgm:pt modelId="{35A87752-D239-4018-9090-33A3D2FC99A3}" type="parTrans" cxnId="{683890DA-6594-4076-9BD5-DF85EC58FFEF}">
      <dgm:prSet/>
      <dgm:spPr/>
      <dgm:t>
        <a:bodyPr/>
        <a:lstStyle/>
        <a:p>
          <a:endParaRPr lang="es-EC"/>
        </a:p>
      </dgm:t>
    </dgm:pt>
    <dgm:pt modelId="{254A4CB4-76CF-4261-BB77-1698FAB8C47E}" type="sibTrans" cxnId="{683890DA-6594-4076-9BD5-DF85EC58FFEF}">
      <dgm:prSet/>
      <dgm:spPr/>
      <dgm:t>
        <a:bodyPr/>
        <a:lstStyle/>
        <a:p>
          <a:endParaRPr lang="es-EC"/>
        </a:p>
      </dgm:t>
    </dgm:pt>
    <dgm:pt modelId="{2AAC0235-A451-4AC5-9D1B-C4BCAB16461C}">
      <dgm:prSet phldrT="[Texto]" custT="1"/>
      <dgm:spPr/>
      <dgm:t>
        <a:bodyPr/>
        <a:lstStyle/>
        <a:p>
          <a:r>
            <a:rPr lang="es-ES" sz="1600" b="1" dirty="0" smtClean="0"/>
            <a:t>Construcción</a:t>
          </a:r>
          <a:endParaRPr lang="es-ES" sz="1600" b="1" dirty="0"/>
        </a:p>
      </dgm:t>
    </dgm:pt>
    <dgm:pt modelId="{F6F81743-CC84-4D0B-B799-6A7A74E48F5E}" type="sibTrans" cxnId="{C8BC63A9-EA7D-47CD-B75D-D680AA00DA95}">
      <dgm:prSet/>
      <dgm:spPr/>
      <dgm:t>
        <a:bodyPr/>
        <a:lstStyle/>
        <a:p>
          <a:endParaRPr lang="es-ES"/>
        </a:p>
      </dgm:t>
    </dgm:pt>
    <dgm:pt modelId="{14F3EB6F-304A-414C-B24D-E49DC47DB5A8}" type="parTrans" cxnId="{C8BC63A9-EA7D-47CD-B75D-D680AA00DA95}">
      <dgm:prSet/>
      <dgm:spPr/>
      <dgm:t>
        <a:bodyPr/>
        <a:lstStyle/>
        <a:p>
          <a:endParaRPr lang="es-ES"/>
        </a:p>
      </dgm:t>
    </dgm:pt>
    <dgm:pt modelId="{07137644-5177-44FD-8AD6-BBA0280BD52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b="1" dirty="0"/>
        </a:p>
      </dgm:t>
    </dgm:pt>
    <dgm:pt modelId="{F019239A-3740-4615-BB58-F2D7D121AE64}" type="sibTrans" cxnId="{6277AF87-4C28-4634-A4EC-ED9F8DD33492}">
      <dgm:prSet/>
      <dgm:spPr/>
      <dgm:t>
        <a:bodyPr/>
        <a:lstStyle/>
        <a:p>
          <a:endParaRPr lang="es-EC"/>
        </a:p>
      </dgm:t>
    </dgm:pt>
    <dgm:pt modelId="{788C33AF-F191-4515-9B50-6B307F278E8C}" type="parTrans" cxnId="{6277AF87-4C28-4634-A4EC-ED9F8DD33492}">
      <dgm:prSet/>
      <dgm:spPr/>
      <dgm:t>
        <a:bodyPr/>
        <a:lstStyle/>
        <a:p>
          <a:endParaRPr lang="es-EC"/>
        </a:p>
      </dgm:t>
    </dgm:pt>
    <dgm:pt modelId="{C77FFD69-C128-4632-830E-2FC606FB7D55}" type="pres">
      <dgm:prSet presAssocID="{BBC77406-F135-4D55-88B7-954F15934E9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3CFB81-B61F-47D6-8613-E8E49CEA5A0D}" type="pres">
      <dgm:prSet presAssocID="{5B8DF898-E88C-450F-AAF3-587DDF24945B}" presName="compNode" presStyleCnt="0"/>
      <dgm:spPr/>
      <dgm:t>
        <a:bodyPr/>
        <a:lstStyle/>
        <a:p>
          <a:endParaRPr lang="es-EC"/>
        </a:p>
      </dgm:t>
    </dgm:pt>
    <dgm:pt modelId="{B54DBB8F-C011-4199-869E-D466319D8F8A}" type="pres">
      <dgm:prSet presAssocID="{5B8DF898-E88C-450F-AAF3-587DDF24945B}" presName="aNode" presStyleLbl="bgShp" presStyleIdx="0" presStyleCnt="4"/>
      <dgm:spPr/>
      <dgm:t>
        <a:bodyPr/>
        <a:lstStyle/>
        <a:p>
          <a:endParaRPr lang="es-EC"/>
        </a:p>
      </dgm:t>
    </dgm:pt>
    <dgm:pt modelId="{C82BD0B2-3077-4256-B0C6-8660A65259AA}" type="pres">
      <dgm:prSet presAssocID="{5B8DF898-E88C-450F-AAF3-587DDF24945B}" presName="textNode" presStyleLbl="bgShp" presStyleIdx="0" presStyleCnt="4"/>
      <dgm:spPr/>
      <dgm:t>
        <a:bodyPr/>
        <a:lstStyle/>
        <a:p>
          <a:endParaRPr lang="es-EC"/>
        </a:p>
      </dgm:t>
    </dgm:pt>
    <dgm:pt modelId="{813E9AE3-ED3D-40F7-92E8-380317FF931D}" type="pres">
      <dgm:prSet presAssocID="{5B8DF898-E88C-450F-AAF3-587DDF24945B}" presName="compChildNode" presStyleCnt="0"/>
      <dgm:spPr/>
      <dgm:t>
        <a:bodyPr/>
        <a:lstStyle/>
        <a:p>
          <a:endParaRPr lang="es-EC"/>
        </a:p>
      </dgm:t>
    </dgm:pt>
    <dgm:pt modelId="{814E265B-1C53-43E9-BB15-0A35BE723285}" type="pres">
      <dgm:prSet presAssocID="{5B8DF898-E88C-450F-AAF3-587DDF24945B}" presName="theInnerList" presStyleCnt="0"/>
      <dgm:spPr/>
      <dgm:t>
        <a:bodyPr/>
        <a:lstStyle/>
        <a:p>
          <a:endParaRPr lang="es-EC"/>
        </a:p>
      </dgm:t>
    </dgm:pt>
    <dgm:pt modelId="{5E6AF10D-A2DB-4F1A-9EBC-F6135D388CC8}" type="pres">
      <dgm:prSet presAssocID="{07137644-5177-44FD-8AD6-BBA0280BD52A}" presName="childNode" presStyleLbl="node1" presStyleIdx="0" presStyleCnt="1" custScaleY="48471" custLinFactNeighborX="-5033" custLinFactNeighborY="-228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4F20B0-52D4-45F4-9E76-4E90B56E5C93}" type="pres">
      <dgm:prSet presAssocID="{5B8DF898-E88C-450F-AAF3-587DDF24945B}" presName="aSpace" presStyleCnt="0"/>
      <dgm:spPr/>
      <dgm:t>
        <a:bodyPr/>
        <a:lstStyle/>
        <a:p>
          <a:endParaRPr lang="es-EC"/>
        </a:p>
      </dgm:t>
    </dgm:pt>
    <dgm:pt modelId="{157A7326-3EEF-48CB-8B52-053634B3058F}" type="pres">
      <dgm:prSet presAssocID="{2AAC0235-A451-4AC5-9D1B-C4BCAB16461C}" presName="compNode" presStyleCnt="0"/>
      <dgm:spPr/>
      <dgm:t>
        <a:bodyPr/>
        <a:lstStyle/>
        <a:p>
          <a:endParaRPr lang="es-ES"/>
        </a:p>
      </dgm:t>
    </dgm:pt>
    <dgm:pt modelId="{5DC35F60-5043-49E6-BA03-D394331D90B7}" type="pres">
      <dgm:prSet presAssocID="{2AAC0235-A451-4AC5-9D1B-C4BCAB16461C}" presName="aNode" presStyleLbl="bgShp" presStyleIdx="1" presStyleCnt="4"/>
      <dgm:spPr/>
      <dgm:t>
        <a:bodyPr/>
        <a:lstStyle/>
        <a:p>
          <a:endParaRPr lang="es-ES"/>
        </a:p>
      </dgm:t>
    </dgm:pt>
    <dgm:pt modelId="{CD8E001A-A0FE-4E4D-B1F3-37772079DC85}" type="pres">
      <dgm:prSet presAssocID="{2AAC0235-A451-4AC5-9D1B-C4BCAB16461C}" presName="textNode" presStyleLbl="bgShp" presStyleIdx="1" presStyleCnt="4"/>
      <dgm:spPr/>
      <dgm:t>
        <a:bodyPr/>
        <a:lstStyle/>
        <a:p>
          <a:endParaRPr lang="es-ES"/>
        </a:p>
      </dgm:t>
    </dgm:pt>
    <dgm:pt modelId="{1D5DECD4-5C0D-44BD-BDA1-E29CD2741CD7}" type="pres">
      <dgm:prSet presAssocID="{2AAC0235-A451-4AC5-9D1B-C4BCAB16461C}" presName="compChildNode" presStyleCnt="0"/>
      <dgm:spPr/>
      <dgm:t>
        <a:bodyPr/>
        <a:lstStyle/>
        <a:p>
          <a:endParaRPr lang="es-ES"/>
        </a:p>
      </dgm:t>
    </dgm:pt>
    <dgm:pt modelId="{20A4F18D-BD89-4390-9E8B-9B1D8984341D}" type="pres">
      <dgm:prSet presAssocID="{2AAC0235-A451-4AC5-9D1B-C4BCAB16461C}" presName="theInnerList" presStyleCnt="0"/>
      <dgm:spPr/>
      <dgm:t>
        <a:bodyPr/>
        <a:lstStyle/>
        <a:p>
          <a:endParaRPr lang="es-ES"/>
        </a:p>
      </dgm:t>
    </dgm:pt>
    <dgm:pt modelId="{6CC67534-4871-4792-A573-26F9306401F6}" type="pres">
      <dgm:prSet presAssocID="{2AAC0235-A451-4AC5-9D1B-C4BCAB16461C}" presName="aSpace" presStyleCnt="0"/>
      <dgm:spPr/>
      <dgm:t>
        <a:bodyPr/>
        <a:lstStyle/>
        <a:p>
          <a:endParaRPr lang="es-ES"/>
        </a:p>
      </dgm:t>
    </dgm:pt>
    <dgm:pt modelId="{15490369-7F1C-4056-A76D-9DF06B0F3906}" type="pres">
      <dgm:prSet presAssocID="{BCD13403-0B53-4A7C-9858-3F702D1244A9}" presName="compNode" presStyleCnt="0"/>
      <dgm:spPr/>
      <dgm:t>
        <a:bodyPr/>
        <a:lstStyle/>
        <a:p>
          <a:endParaRPr lang="es-ES"/>
        </a:p>
      </dgm:t>
    </dgm:pt>
    <dgm:pt modelId="{D3210BB4-8AFC-49F1-A99B-DECD3BA1A4E2}" type="pres">
      <dgm:prSet presAssocID="{BCD13403-0B53-4A7C-9858-3F702D1244A9}" presName="aNode" presStyleLbl="bgShp" presStyleIdx="2" presStyleCnt="4"/>
      <dgm:spPr/>
      <dgm:t>
        <a:bodyPr/>
        <a:lstStyle/>
        <a:p>
          <a:endParaRPr lang="es-ES"/>
        </a:p>
      </dgm:t>
    </dgm:pt>
    <dgm:pt modelId="{151BA284-0275-47AC-93E9-D38A41C7D1D4}" type="pres">
      <dgm:prSet presAssocID="{BCD13403-0B53-4A7C-9858-3F702D1244A9}" presName="textNode" presStyleLbl="bgShp" presStyleIdx="2" presStyleCnt="4"/>
      <dgm:spPr/>
      <dgm:t>
        <a:bodyPr/>
        <a:lstStyle/>
        <a:p>
          <a:endParaRPr lang="es-ES"/>
        </a:p>
      </dgm:t>
    </dgm:pt>
    <dgm:pt modelId="{0A992756-973D-46C7-B71C-42484AE50E4F}" type="pres">
      <dgm:prSet presAssocID="{BCD13403-0B53-4A7C-9858-3F702D1244A9}" presName="compChildNode" presStyleCnt="0"/>
      <dgm:spPr/>
      <dgm:t>
        <a:bodyPr/>
        <a:lstStyle/>
        <a:p>
          <a:endParaRPr lang="es-ES"/>
        </a:p>
      </dgm:t>
    </dgm:pt>
    <dgm:pt modelId="{38F4F48D-9850-4ACC-841B-3818BA44FC53}" type="pres">
      <dgm:prSet presAssocID="{BCD13403-0B53-4A7C-9858-3F702D1244A9}" presName="theInnerList" presStyleCnt="0"/>
      <dgm:spPr/>
      <dgm:t>
        <a:bodyPr/>
        <a:lstStyle/>
        <a:p>
          <a:endParaRPr lang="es-ES"/>
        </a:p>
      </dgm:t>
    </dgm:pt>
    <dgm:pt modelId="{3CC31F48-38D0-4A09-8EA0-FED1CD4B95E7}" type="pres">
      <dgm:prSet presAssocID="{BCD13403-0B53-4A7C-9858-3F702D1244A9}" presName="aSpace" presStyleCnt="0"/>
      <dgm:spPr/>
      <dgm:t>
        <a:bodyPr/>
        <a:lstStyle/>
        <a:p>
          <a:endParaRPr lang="es-ES"/>
        </a:p>
      </dgm:t>
    </dgm:pt>
    <dgm:pt modelId="{B596AA57-6800-4382-B0A0-AE70405419C9}" type="pres">
      <dgm:prSet presAssocID="{AB90BB5B-BAF6-4814-9978-A21DB1CA0B21}" presName="compNode" presStyleCnt="0"/>
      <dgm:spPr/>
      <dgm:t>
        <a:bodyPr/>
        <a:lstStyle/>
        <a:p>
          <a:endParaRPr lang="es-ES"/>
        </a:p>
      </dgm:t>
    </dgm:pt>
    <dgm:pt modelId="{9DF3FF2F-CF23-4CC6-A83F-AE88AC8BA826}" type="pres">
      <dgm:prSet presAssocID="{AB90BB5B-BAF6-4814-9978-A21DB1CA0B21}" presName="aNode" presStyleLbl="bgShp" presStyleIdx="3" presStyleCnt="4" custLinFactNeighborX="102"/>
      <dgm:spPr/>
      <dgm:t>
        <a:bodyPr/>
        <a:lstStyle/>
        <a:p>
          <a:endParaRPr lang="es-ES"/>
        </a:p>
      </dgm:t>
    </dgm:pt>
    <dgm:pt modelId="{4DC653FE-348C-42F9-BDCF-F1AF1652824A}" type="pres">
      <dgm:prSet presAssocID="{AB90BB5B-BAF6-4814-9978-A21DB1CA0B21}" presName="textNode" presStyleLbl="bgShp" presStyleIdx="3" presStyleCnt="4"/>
      <dgm:spPr/>
      <dgm:t>
        <a:bodyPr/>
        <a:lstStyle/>
        <a:p>
          <a:endParaRPr lang="es-ES"/>
        </a:p>
      </dgm:t>
    </dgm:pt>
    <dgm:pt modelId="{42990A0D-6DE0-478F-AB92-F9EA1EEFC83F}" type="pres">
      <dgm:prSet presAssocID="{AB90BB5B-BAF6-4814-9978-A21DB1CA0B21}" presName="compChildNode" presStyleCnt="0"/>
      <dgm:spPr/>
      <dgm:t>
        <a:bodyPr/>
        <a:lstStyle/>
        <a:p>
          <a:endParaRPr lang="es-ES"/>
        </a:p>
      </dgm:t>
    </dgm:pt>
    <dgm:pt modelId="{1AFAED22-5C15-41F8-8920-9DCF36C1FEAC}" type="pres">
      <dgm:prSet presAssocID="{AB90BB5B-BAF6-4814-9978-A21DB1CA0B21}" presName="theInnerList" presStyleCnt="0"/>
      <dgm:spPr/>
      <dgm:t>
        <a:bodyPr/>
        <a:lstStyle/>
        <a:p>
          <a:endParaRPr lang="es-ES"/>
        </a:p>
      </dgm:t>
    </dgm:pt>
  </dgm:ptLst>
  <dgm:cxnLst>
    <dgm:cxn modelId="{7D51549E-D1B7-46DE-AEA4-F73CBCD86B35}" type="presOf" srcId="{2AAC0235-A451-4AC5-9D1B-C4BCAB16461C}" destId="{CD8E001A-A0FE-4E4D-B1F3-37772079DC85}" srcOrd="1" destOrd="0" presId="urn:microsoft.com/office/officeart/2005/8/layout/lProcess2"/>
    <dgm:cxn modelId="{E3349694-21CD-4A1F-94FF-84C98B320CF6}" type="presOf" srcId="{5B8DF898-E88C-450F-AAF3-587DDF24945B}" destId="{B54DBB8F-C011-4199-869E-D466319D8F8A}" srcOrd="0" destOrd="0" presId="urn:microsoft.com/office/officeart/2005/8/layout/lProcess2"/>
    <dgm:cxn modelId="{1FB5DB5F-CEF8-465B-A01F-9D3853F154B6}" type="presOf" srcId="{5B8DF898-E88C-450F-AAF3-587DDF24945B}" destId="{C82BD0B2-3077-4256-B0C6-8660A65259AA}" srcOrd="1" destOrd="0" presId="urn:microsoft.com/office/officeart/2005/8/layout/lProcess2"/>
    <dgm:cxn modelId="{87E8EC20-8960-49A5-BBF0-8E0A2F940E43}" srcId="{BBC77406-F135-4D55-88B7-954F15934E97}" destId="{AB90BB5B-BAF6-4814-9978-A21DB1CA0B21}" srcOrd="3" destOrd="0" parTransId="{12448AE2-6C2B-423D-AC57-1FC408CED965}" sibTransId="{DA8E3159-D524-47CD-977C-CA4754F20FEB}"/>
    <dgm:cxn modelId="{683890DA-6594-4076-9BD5-DF85EC58FFEF}" srcId="{BBC77406-F135-4D55-88B7-954F15934E97}" destId="{5B8DF898-E88C-450F-AAF3-587DDF24945B}" srcOrd="0" destOrd="0" parTransId="{35A87752-D239-4018-9090-33A3D2FC99A3}" sibTransId="{254A4CB4-76CF-4261-BB77-1698FAB8C47E}"/>
    <dgm:cxn modelId="{CA9B37D7-0A20-4BCF-AD4D-A37BF8AF01E1}" type="presOf" srcId="{07137644-5177-44FD-8AD6-BBA0280BD52A}" destId="{5E6AF10D-A2DB-4F1A-9EBC-F6135D388CC8}" srcOrd="0" destOrd="0" presId="urn:microsoft.com/office/officeart/2005/8/layout/lProcess2"/>
    <dgm:cxn modelId="{3982475E-283D-4C0C-B5CE-C2538F4F29B5}" type="presOf" srcId="{BCD13403-0B53-4A7C-9858-3F702D1244A9}" destId="{D3210BB4-8AFC-49F1-A99B-DECD3BA1A4E2}" srcOrd="0" destOrd="0" presId="urn:microsoft.com/office/officeart/2005/8/layout/lProcess2"/>
    <dgm:cxn modelId="{30D8BEAE-8107-4EF3-A40D-36472CEC7F30}" type="presOf" srcId="{AB90BB5B-BAF6-4814-9978-A21DB1CA0B21}" destId="{9DF3FF2F-CF23-4CC6-A83F-AE88AC8BA826}" srcOrd="0" destOrd="0" presId="urn:microsoft.com/office/officeart/2005/8/layout/lProcess2"/>
    <dgm:cxn modelId="{DD2479D5-34BD-474C-ADE4-4589EF9CAC6D}" type="presOf" srcId="{BCD13403-0B53-4A7C-9858-3F702D1244A9}" destId="{151BA284-0275-47AC-93E9-D38A41C7D1D4}" srcOrd="1" destOrd="0" presId="urn:microsoft.com/office/officeart/2005/8/layout/lProcess2"/>
    <dgm:cxn modelId="{C8BC63A9-EA7D-47CD-B75D-D680AA00DA95}" srcId="{BBC77406-F135-4D55-88B7-954F15934E97}" destId="{2AAC0235-A451-4AC5-9D1B-C4BCAB16461C}" srcOrd="1" destOrd="0" parTransId="{14F3EB6F-304A-414C-B24D-E49DC47DB5A8}" sibTransId="{F6F81743-CC84-4D0B-B799-6A7A74E48F5E}"/>
    <dgm:cxn modelId="{3A72FCF4-F08C-4299-B1FC-A18C67F3D433}" type="presOf" srcId="{AB90BB5B-BAF6-4814-9978-A21DB1CA0B21}" destId="{4DC653FE-348C-42F9-BDCF-F1AF1652824A}" srcOrd="1" destOrd="0" presId="urn:microsoft.com/office/officeart/2005/8/layout/lProcess2"/>
    <dgm:cxn modelId="{6F8BF82F-EF2E-4859-BE38-D9287675693E}" type="presOf" srcId="{2AAC0235-A451-4AC5-9D1B-C4BCAB16461C}" destId="{5DC35F60-5043-49E6-BA03-D394331D90B7}" srcOrd="0" destOrd="0" presId="urn:microsoft.com/office/officeart/2005/8/layout/lProcess2"/>
    <dgm:cxn modelId="{6277AF87-4C28-4634-A4EC-ED9F8DD33492}" srcId="{5B8DF898-E88C-450F-AAF3-587DDF24945B}" destId="{07137644-5177-44FD-8AD6-BBA0280BD52A}" srcOrd="0" destOrd="0" parTransId="{788C33AF-F191-4515-9B50-6B307F278E8C}" sibTransId="{F019239A-3740-4615-BB58-F2D7D121AE64}"/>
    <dgm:cxn modelId="{8A486166-2032-431D-ABAC-401B0A02CCA8}" type="presOf" srcId="{BBC77406-F135-4D55-88B7-954F15934E97}" destId="{C77FFD69-C128-4632-830E-2FC606FB7D55}" srcOrd="0" destOrd="0" presId="urn:microsoft.com/office/officeart/2005/8/layout/lProcess2"/>
    <dgm:cxn modelId="{F2132780-07E8-4928-9702-0B32032A62D3}" srcId="{BBC77406-F135-4D55-88B7-954F15934E97}" destId="{BCD13403-0B53-4A7C-9858-3F702D1244A9}" srcOrd="2" destOrd="0" parTransId="{BA83EBFE-DB78-468F-9973-451E60D86322}" sibTransId="{6CCD9048-9466-4AA2-933F-85DB81782B34}"/>
    <dgm:cxn modelId="{F340395A-A4BD-4CCB-8F87-7358AAB05776}" type="presParOf" srcId="{C77FFD69-C128-4632-830E-2FC606FB7D55}" destId="{F93CFB81-B61F-47D6-8613-E8E49CEA5A0D}" srcOrd="0" destOrd="0" presId="urn:microsoft.com/office/officeart/2005/8/layout/lProcess2"/>
    <dgm:cxn modelId="{AA1B77CD-A1BD-47F7-AF74-764F09F3AD3F}" type="presParOf" srcId="{F93CFB81-B61F-47D6-8613-E8E49CEA5A0D}" destId="{B54DBB8F-C011-4199-869E-D466319D8F8A}" srcOrd="0" destOrd="0" presId="urn:microsoft.com/office/officeart/2005/8/layout/lProcess2"/>
    <dgm:cxn modelId="{17832511-B3F5-4E97-A1EA-098D6260A67D}" type="presParOf" srcId="{F93CFB81-B61F-47D6-8613-E8E49CEA5A0D}" destId="{C82BD0B2-3077-4256-B0C6-8660A65259AA}" srcOrd="1" destOrd="0" presId="urn:microsoft.com/office/officeart/2005/8/layout/lProcess2"/>
    <dgm:cxn modelId="{72042D50-2292-4CAE-B391-B1B3A7A25669}" type="presParOf" srcId="{F93CFB81-B61F-47D6-8613-E8E49CEA5A0D}" destId="{813E9AE3-ED3D-40F7-92E8-380317FF931D}" srcOrd="2" destOrd="0" presId="urn:microsoft.com/office/officeart/2005/8/layout/lProcess2"/>
    <dgm:cxn modelId="{BC6F95D9-B08A-40DE-A3B9-39209A7EA494}" type="presParOf" srcId="{813E9AE3-ED3D-40F7-92E8-380317FF931D}" destId="{814E265B-1C53-43E9-BB15-0A35BE723285}" srcOrd="0" destOrd="0" presId="urn:microsoft.com/office/officeart/2005/8/layout/lProcess2"/>
    <dgm:cxn modelId="{32D6BADB-0C6F-42EE-9433-ACB4F3A7DFEC}" type="presParOf" srcId="{814E265B-1C53-43E9-BB15-0A35BE723285}" destId="{5E6AF10D-A2DB-4F1A-9EBC-F6135D388CC8}" srcOrd="0" destOrd="0" presId="urn:microsoft.com/office/officeart/2005/8/layout/lProcess2"/>
    <dgm:cxn modelId="{87C63F3B-D436-4028-8806-91F3E21539B4}" type="presParOf" srcId="{C77FFD69-C128-4632-830E-2FC606FB7D55}" destId="{594F20B0-52D4-45F4-9E76-4E90B56E5C93}" srcOrd="1" destOrd="0" presId="urn:microsoft.com/office/officeart/2005/8/layout/lProcess2"/>
    <dgm:cxn modelId="{76608BA4-CB35-4310-A923-E246BDF02D31}" type="presParOf" srcId="{C77FFD69-C128-4632-830E-2FC606FB7D55}" destId="{157A7326-3EEF-48CB-8B52-053634B3058F}" srcOrd="2" destOrd="0" presId="urn:microsoft.com/office/officeart/2005/8/layout/lProcess2"/>
    <dgm:cxn modelId="{EBB9BCF9-A6C8-4D91-9B49-2409ACAB73B1}" type="presParOf" srcId="{157A7326-3EEF-48CB-8B52-053634B3058F}" destId="{5DC35F60-5043-49E6-BA03-D394331D90B7}" srcOrd="0" destOrd="0" presId="urn:microsoft.com/office/officeart/2005/8/layout/lProcess2"/>
    <dgm:cxn modelId="{8404F825-173D-4032-B18C-F169FC4BDAC3}" type="presParOf" srcId="{157A7326-3EEF-48CB-8B52-053634B3058F}" destId="{CD8E001A-A0FE-4E4D-B1F3-37772079DC85}" srcOrd="1" destOrd="0" presId="urn:microsoft.com/office/officeart/2005/8/layout/lProcess2"/>
    <dgm:cxn modelId="{D940053A-FEA8-4700-B85F-4DC78612C8DD}" type="presParOf" srcId="{157A7326-3EEF-48CB-8B52-053634B3058F}" destId="{1D5DECD4-5C0D-44BD-BDA1-E29CD2741CD7}" srcOrd="2" destOrd="0" presId="urn:microsoft.com/office/officeart/2005/8/layout/lProcess2"/>
    <dgm:cxn modelId="{3338FA3F-0158-46EA-A67C-6515D826A154}" type="presParOf" srcId="{1D5DECD4-5C0D-44BD-BDA1-E29CD2741CD7}" destId="{20A4F18D-BD89-4390-9E8B-9B1D8984341D}" srcOrd="0" destOrd="0" presId="urn:microsoft.com/office/officeart/2005/8/layout/lProcess2"/>
    <dgm:cxn modelId="{588BFCB6-26FC-4FDD-A9DB-2F17D4D3E656}" type="presParOf" srcId="{C77FFD69-C128-4632-830E-2FC606FB7D55}" destId="{6CC67534-4871-4792-A573-26F9306401F6}" srcOrd="3" destOrd="0" presId="urn:microsoft.com/office/officeart/2005/8/layout/lProcess2"/>
    <dgm:cxn modelId="{64BA16A6-62CC-4ED6-9DB7-923FCFA7DF40}" type="presParOf" srcId="{C77FFD69-C128-4632-830E-2FC606FB7D55}" destId="{15490369-7F1C-4056-A76D-9DF06B0F3906}" srcOrd="4" destOrd="0" presId="urn:microsoft.com/office/officeart/2005/8/layout/lProcess2"/>
    <dgm:cxn modelId="{9B6B45AA-EEA8-4F6B-8EC8-9FBC427D589B}" type="presParOf" srcId="{15490369-7F1C-4056-A76D-9DF06B0F3906}" destId="{D3210BB4-8AFC-49F1-A99B-DECD3BA1A4E2}" srcOrd="0" destOrd="0" presId="urn:microsoft.com/office/officeart/2005/8/layout/lProcess2"/>
    <dgm:cxn modelId="{DF2DCA12-8C66-46E7-A65F-A8989A1483B8}" type="presParOf" srcId="{15490369-7F1C-4056-A76D-9DF06B0F3906}" destId="{151BA284-0275-47AC-93E9-D38A41C7D1D4}" srcOrd="1" destOrd="0" presId="urn:microsoft.com/office/officeart/2005/8/layout/lProcess2"/>
    <dgm:cxn modelId="{8BB0FF4B-7811-4D6E-A29C-941F8FA84451}" type="presParOf" srcId="{15490369-7F1C-4056-A76D-9DF06B0F3906}" destId="{0A992756-973D-46C7-B71C-42484AE50E4F}" srcOrd="2" destOrd="0" presId="urn:microsoft.com/office/officeart/2005/8/layout/lProcess2"/>
    <dgm:cxn modelId="{30F06A91-6373-47DB-9AF6-11D9888B9E08}" type="presParOf" srcId="{0A992756-973D-46C7-B71C-42484AE50E4F}" destId="{38F4F48D-9850-4ACC-841B-3818BA44FC53}" srcOrd="0" destOrd="0" presId="urn:microsoft.com/office/officeart/2005/8/layout/lProcess2"/>
    <dgm:cxn modelId="{9368DE09-97EB-4355-8B78-399CEBD11015}" type="presParOf" srcId="{C77FFD69-C128-4632-830E-2FC606FB7D55}" destId="{3CC31F48-38D0-4A09-8EA0-FED1CD4B95E7}" srcOrd="5" destOrd="0" presId="urn:microsoft.com/office/officeart/2005/8/layout/lProcess2"/>
    <dgm:cxn modelId="{06538677-C377-48AD-BE27-BDEB73A38280}" type="presParOf" srcId="{C77FFD69-C128-4632-830E-2FC606FB7D55}" destId="{B596AA57-6800-4382-B0A0-AE70405419C9}" srcOrd="6" destOrd="0" presId="urn:microsoft.com/office/officeart/2005/8/layout/lProcess2"/>
    <dgm:cxn modelId="{F43D8C64-3F2D-4843-980D-28E692C40F47}" type="presParOf" srcId="{B596AA57-6800-4382-B0A0-AE70405419C9}" destId="{9DF3FF2F-CF23-4CC6-A83F-AE88AC8BA826}" srcOrd="0" destOrd="0" presId="urn:microsoft.com/office/officeart/2005/8/layout/lProcess2"/>
    <dgm:cxn modelId="{27382BA1-A87E-4F55-AE54-9BD02A7A4BC1}" type="presParOf" srcId="{B596AA57-6800-4382-B0A0-AE70405419C9}" destId="{4DC653FE-348C-42F9-BDCF-F1AF1652824A}" srcOrd="1" destOrd="0" presId="urn:microsoft.com/office/officeart/2005/8/layout/lProcess2"/>
    <dgm:cxn modelId="{AC1C4B8A-7F4A-4525-AF1B-C9F30A968462}" type="presParOf" srcId="{B596AA57-6800-4382-B0A0-AE70405419C9}" destId="{42990A0D-6DE0-478F-AB92-F9EA1EEFC83F}" srcOrd="2" destOrd="0" presId="urn:microsoft.com/office/officeart/2005/8/layout/lProcess2"/>
    <dgm:cxn modelId="{DBAFE0C1-8372-4558-A995-0BDFEEA99668}" type="presParOf" srcId="{42990A0D-6DE0-478F-AB92-F9EA1EEFC83F}" destId="{1AFAED22-5C15-41F8-8920-9DCF36C1FEA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77406-F135-4D55-88B7-954F15934E97}" type="doc">
      <dgm:prSet loTypeId="urn:microsoft.com/office/officeart/2005/8/layout/lProcess2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BCD13403-0B53-4A7C-9858-3F702D1244A9}">
      <dgm:prSet phldrT="[Texto]" custT="1"/>
      <dgm:spPr/>
      <dgm:t>
        <a:bodyPr/>
        <a:lstStyle/>
        <a:p>
          <a:r>
            <a:rPr lang="es-ES" sz="1600" b="1" dirty="0" smtClean="0"/>
            <a:t>Químico</a:t>
          </a:r>
          <a:endParaRPr lang="es-ES" sz="1600" b="1" dirty="0"/>
        </a:p>
      </dgm:t>
    </dgm:pt>
    <dgm:pt modelId="{BA83EBFE-DB78-468F-9973-451E60D86322}" type="parTrans" cxnId="{F2132780-07E8-4928-9702-0B32032A62D3}">
      <dgm:prSet/>
      <dgm:spPr/>
      <dgm:t>
        <a:bodyPr/>
        <a:lstStyle/>
        <a:p>
          <a:endParaRPr lang="es-ES"/>
        </a:p>
      </dgm:t>
    </dgm:pt>
    <dgm:pt modelId="{6CCD9048-9466-4AA2-933F-85DB81782B34}" type="sibTrans" cxnId="{F2132780-07E8-4928-9702-0B32032A62D3}">
      <dgm:prSet/>
      <dgm:spPr/>
      <dgm:t>
        <a:bodyPr/>
        <a:lstStyle/>
        <a:p>
          <a:endParaRPr lang="es-ES"/>
        </a:p>
      </dgm:t>
    </dgm:pt>
    <dgm:pt modelId="{5B8DF898-E88C-450F-AAF3-587DDF24945B}">
      <dgm:prSet phldrT="[Texto]" custT="1"/>
      <dgm:spPr/>
      <dgm:t>
        <a:bodyPr/>
        <a:lstStyle/>
        <a:p>
          <a:r>
            <a:rPr lang="es-ES" sz="1600" b="1" dirty="0" smtClean="0"/>
            <a:t>Maderero</a:t>
          </a:r>
          <a:endParaRPr lang="es-ES" sz="1600" b="1" dirty="0"/>
        </a:p>
      </dgm:t>
    </dgm:pt>
    <dgm:pt modelId="{35A87752-D239-4018-9090-33A3D2FC99A3}" type="parTrans" cxnId="{683890DA-6594-4076-9BD5-DF85EC58FFEF}">
      <dgm:prSet/>
      <dgm:spPr/>
      <dgm:t>
        <a:bodyPr/>
        <a:lstStyle/>
        <a:p>
          <a:endParaRPr lang="es-EC"/>
        </a:p>
      </dgm:t>
    </dgm:pt>
    <dgm:pt modelId="{254A4CB4-76CF-4261-BB77-1698FAB8C47E}" type="sibTrans" cxnId="{683890DA-6594-4076-9BD5-DF85EC58FFEF}">
      <dgm:prSet/>
      <dgm:spPr/>
      <dgm:t>
        <a:bodyPr/>
        <a:lstStyle/>
        <a:p>
          <a:endParaRPr lang="es-EC"/>
        </a:p>
      </dgm:t>
    </dgm:pt>
    <dgm:pt modelId="{2AAC0235-A451-4AC5-9D1B-C4BCAB16461C}">
      <dgm:prSet phldrT="[Texto]" custT="1"/>
      <dgm:spPr/>
      <dgm:t>
        <a:bodyPr/>
        <a:lstStyle/>
        <a:p>
          <a:r>
            <a:rPr lang="es-ES" sz="1600" b="1" dirty="0" smtClean="0"/>
            <a:t>Metalmecánico</a:t>
          </a:r>
          <a:endParaRPr lang="es-ES" sz="1600" b="1" dirty="0"/>
        </a:p>
      </dgm:t>
    </dgm:pt>
    <dgm:pt modelId="{F6F81743-CC84-4D0B-B799-6A7A74E48F5E}" type="sibTrans" cxnId="{C8BC63A9-EA7D-47CD-B75D-D680AA00DA95}">
      <dgm:prSet/>
      <dgm:spPr/>
      <dgm:t>
        <a:bodyPr/>
        <a:lstStyle/>
        <a:p>
          <a:endParaRPr lang="es-ES"/>
        </a:p>
      </dgm:t>
    </dgm:pt>
    <dgm:pt modelId="{14F3EB6F-304A-414C-B24D-E49DC47DB5A8}" type="parTrans" cxnId="{C8BC63A9-EA7D-47CD-B75D-D680AA00DA95}">
      <dgm:prSet/>
      <dgm:spPr/>
      <dgm:t>
        <a:bodyPr/>
        <a:lstStyle/>
        <a:p>
          <a:endParaRPr lang="es-ES"/>
        </a:p>
      </dgm:t>
    </dgm:pt>
    <dgm:pt modelId="{C77FFD69-C128-4632-830E-2FC606FB7D55}" type="pres">
      <dgm:prSet presAssocID="{BBC77406-F135-4D55-88B7-954F15934E9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3CFB81-B61F-47D6-8613-E8E49CEA5A0D}" type="pres">
      <dgm:prSet presAssocID="{5B8DF898-E88C-450F-AAF3-587DDF24945B}" presName="compNode" presStyleCnt="0"/>
      <dgm:spPr/>
      <dgm:t>
        <a:bodyPr/>
        <a:lstStyle/>
        <a:p>
          <a:endParaRPr lang="es-EC"/>
        </a:p>
      </dgm:t>
    </dgm:pt>
    <dgm:pt modelId="{B54DBB8F-C011-4199-869E-D466319D8F8A}" type="pres">
      <dgm:prSet presAssocID="{5B8DF898-E88C-450F-AAF3-587DDF24945B}" presName="aNode" presStyleLbl="bgShp" presStyleIdx="0" presStyleCnt="3"/>
      <dgm:spPr/>
      <dgm:t>
        <a:bodyPr/>
        <a:lstStyle/>
        <a:p>
          <a:endParaRPr lang="es-EC"/>
        </a:p>
      </dgm:t>
    </dgm:pt>
    <dgm:pt modelId="{C82BD0B2-3077-4256-B0C6-8660A65259AA}" type="pres">
      <dgm:prSet presAssocID="{5B8DF898-E88C-450F-AAF3-587DDF24945B}" presName="textNode" presStyleLbl="bgShp" presStyleIdx="0" presStyleCnt="3"/>
      <dgm:spPr/>
      <dgm:t>
        <a:bodyPr/>
        <a:lstStyle/>
        <a:p>
          <a:endParaRPr lang="es-EC"/>
        </a:p>
      </dgm:t>
    </dgm:pt>
    <dgm:pt modelId="{813E9AE3-ED3D-40F7-92E8-380317FF931D}" type="pres">
      <dgm:prSet presAssocID="{5B8DF898-E88C-450F-AAF3-587DDF24945B}" presName="compChildNode" presStyleCnt="0"/>
      <dgm:spPr/>
      <dgm:t>
        <a:bodyPr/>
        <a:lstStyle/>
        <a:p>
          <a:endParaRPr lang="es-EC"/>
        </a:p>
      </dgm:t>
    </dgm:pt>
    <dgm:pt modelId="{814E265B-1C53-43E9-BB15-0A35BE723285}" type="pres">
      <dgm:prSet presAssocID="{5B8DF898-E88C-450F-AAF3-587DDF24945B}" presName="theInnerList" presStyleCnt="0"/>
      <dgm:spPr/>
      <dgm:t>
        <a:bodyPr/>
        <a:lstStyle/>
        <a:p>
          <a:endParaRPr lang="es-EC"/>
        </a:p>
      </dgm:t>
    </dgm:pt>
    <dgm:pt modelId="{594F20B0-52D4-45F4-9E76-4E90B56E5C93}" type="pres">
      <dgm:prSet presAssocID="{5B8DF898-E88C-450F-AAF3-587DDF24945B}" presName="aSpace" presStyleCnt="0"/>
      <dgm:spPr/>
      <dgm:t>
        <a:bodyPr/>
        <a:lstStyle/>
        <a:p>
          <a:endParaRPr lang="es-EC"/>
        </a:p>
      </dgm:t>
    </dgm:pt>
    <dgm:pt modelId="{157A7326-3EEF-48CB-8B52-053634B3058F}" type="pres">
      <dgm:prSet presAssocID="{2AAC0235-A451-4AC5-9D1B-C4BCAB16461C}" presName="compNode" presStyleCnt="0"/>
      <dgm:spPr/>
      <dgm:t>
        <a:bodyPr/>
        <a:lstStyle/>
        <a:p>
          <a:endParaRPr lang="es-ES"/>
        </a:p>
      </dgm:t>
    </dgm:pt>
    <dgm:pt modelId="{5DC35F60-5043-49E6-BA03-D394331D90B7}" type="pres">
      <dgm:prSet presAssocID="{2AAC0235-A451-4AC5-9D1B-C4BCAB16461C}" presName="aNode" presStyleLbl="bgShp" presStyleIdx="1" presStyleCnt="3"/>
      <dgm:spPr/>
      <dgm:t>
        <a:bodyPr/>
        <a:lstStyle/>
        <a:p>
          <a:endParaRPr lang="es-ES"/>
        </a:p>
      </dgm:t>
    </dgm:pt>
    <dgm:pt modelId="{CD8E001A-A0FE-4E4D-B1F3-37772079DC85}" type="pres">
      <dgm:prSet presAssocID="{2AAC0235-A451-4AC5-9D1B-C4BCAB16461C}" presName="textNode" presStyleLbl="bgShp" presStyleIdx="1" presStyleCnt="3"/>
      <dgm:spPr/>
      <dgm:t>
        <a:bodyPr/>
        <a:lstStyle/>
        <a:p>
          <a:endParaRPr lang="es-ES"/>
        </a:p>
      </dgm:t>
    </dgm:pt>
    <dgm:pt modelId="{1D5DECD4-5C0D-44BD-BDA1-E29CD2741CD7}" type="pres">
      <dgm:prSet presAssocID="{2AAC0235-A451-4AC5-9D1B-C4BCAB16461C}" presName="compChildNode" presStyleCnt="0"/>
      <dgm:spPr/>
      <dgm:t>
        <a:bodyPr/>
        <a:lstStyle/>
        <a:p>
          <a:endParaRPr lang="es-ES"/>
        </a:p>
      </dgm:t>
    </dgm:pt>
    <dgm:pt modelId="{20A4F18D-BD89-4390-9E8B-9B1D8984341D}" type="pres">
      <dgm:prSet presAssocID="{2AAC0235-A451-4AC5-9D1B-C4BCAB16461C}" presName="theInnerList" presStyleCnt="0"/>
      <dgm:spPr/>
      <dgm:t>
        <a:bodyPr/>
        <a:lstStyle/>
        <a:p>
          <a:endParaRPr lang="es-ES"/>
        </a:p>
      </dgm:t>
    </dgm:pt>
    <dgm:pt modelId="{6CC67534-4871-4792-A573-26F9306401F6}" type="pres">
      <dgm:prSet presAssocID="{2AAC0235-A451-4AC5-9D1B-C4BCAB16461C}" presName="aSpace" presStyleCnt="0"/>
      <dgm:spPr/>
      <dgm:t>
        <a:bodyPr/>
        <a:lstStyle/>
        <a:p>
          <a:endParaRPr lang="es-ES"/>
        </a:p>
      </dgm:t>
    </dgm:pt>
    <dgm:pt modelId="{15490369-7F1C-4056-A76D-9DF06B0F3906}" type="pres">
      <dgm:prSet presAssocID="{BCD13403-0B53-4A7C-9858-3F702D1244A9}" presName="compNode" presStyleCnt="0"/>
      <dgm:spPr/>
      <dgm:t>
        <a:bodyPr/>
        <a:lstStyle/>
        <a:p>
          <a:endParaRPr lang="es-ES"/>
        </a:p>
      </dgm:t>
    </dgm:pt>
    <dgm:pt modelId="{D3210BB4-8AFC-49F1-A99B-DECD3BA1A4E2}" type="pres">
      <dgm:prSet presAssocID="{BCD13403-0B53-4A7C-9858-3F702D1244A9}" presName="aNode" presStyleLbl="bgShp" presStyleIdx="2" presStyleCnt="3"/>
      <dgm:spPr/>
      <dgm:t>
        <a:bodyPr/>
        <a:lstStyle/>
        <a:p>
          <a:endParaRPr lang="es-ES"/>
        </a:p>
      </dgm:t>
    </dgm:pt>
    <dgm:pt modelId="{151BA284-0275-47AC-93E9-D38A41C7D1D4}" type="pres">
      <dgm:prSet presAssocID="{BCD13403-0B53-4A7C-9858-3F702D1244A9}" presName="textNode" presStyleLbl="bgShp" presStyleIdx="2" presStyleCnt="3"/>
      <dgm:spPr/>
      <dgm:t>
        <a:bodyPr/>
        <a:lstStyle/>
        <a:p>
          <a:endParaRPr lang="es-ES"/>
        </a:p>
      </dgm:t>
    </dgm:pt>
    <dgm:pt modelId="{0A992756-973D-46C7-B71C-42484AE50E4F}" type="pres">
      <dgm:prSet presAssocID="{BCD13403-0B53-4A7C-9858-3F702D1244A9}" presName="compChildNode" presStyleCnt="0"/>
      <dgm:spPr/>
      <dgm:t>
        <a:bodyPr/>
        <a:lstStyle/>
        <a:p>
          <a:endParaRPr lang="es-ES"/>
        </a:p>
      </dgm:t>
    </dgm:pt>
    <dgm:pt modelId="{38F4F48D-9850-4ACC-841B-3818BA44FC53}" type="pres">
      <dgm:prSet presAssocID="{BCD13403-0B53-4A7C-9858-3F702D1244A9}" presName="theInnerList" presStyleCnt="0"/>
      <dgm:spPr/>
      <dgm:t>
        <a:bodyPr/>
        <a:lstStyle/>
        <a:p>
          <a:endParaRPr lang="es-ES"/>
        </a:p>
      </dgm:t>
    </dgm:pt>
  </dgm:ptLst>
  <dgm:cxnLst>
    <dgm:cxn modelId="{129495EF-7E60-420B-8C06-2D8D12D52F6B}" type="presOf" srcId="{BBC77406-F135-4D55-88B7-954F15934E97}" destId="{C77FFD69-C128-4632-830E-2FC606FB7D55}" srcOrd="0" destOrd="0" presId="urn:microsoft.com/office/officeart/2005/8/layout/lProcess2"/>
    <dgm:cxn modelId="{683890DA-6594-4076-9BD5-DF85EC58FFEF}" srcId="{BBC77406-F135-4D55-88B7-954F15934E97}" destId="{5B8DF898-E88C-450F-AAF3-587DDF24945B}" srcOrd="0" destOrd="0" parTransId="{35A87752-D239-4018-9090-33A3D2FC99A3}" sibTransId="{254A4CB4-76CF-4261-BB77-1698FAB8C47E}"/>
    <dgm:cxn modelId="{CF57F281-3C2B-4E49-8A7D-8394FDDE79F0}" type="presOf" srcId="{BCD13403-0B53-4A7C-9858-3F702D1244A9}" destId="{D3210BB4-8AFC-49F1-A99B-DECD3BA1A4E2}" srcOrd="0" destOrd="0" presId="urn:microsoft.com/office/officeart/2005/8/layout/lProcess2"/>
    <dgm:cxn modelId="{A301B907-4219-4259-A189-9C602C16EDC0}" type="presOf" srcId="{BCD13403-0B53-4A7C-9858-3F702D1244A9}" destId="{151BA284-0275-47AC-93E9-D38A41C7D1D4}" srcOrd="1" destOrd="0" presId="urn:microsoft.com/office/officeart/2005/8/layout/lProcess2"/>
    <dgm:cxn modelId="{C8BC63A9-EA7D-47CD-B75D-D680AA00DA95}" srcId="{BBC77406-F135-4D55-88B7-954F15934E97}" destId="{2AAC0235-A451-4AC5-9D1B-C4BCAB16461C}" srcOrd="1" destOrd="0" parTransId="{14F3EB6F-304A-414C-B24D-E49DC47DB5A8}" sibTransId="{F6F81743-CC84-4D0B-B799-6A7A74E48F5E}"/>
    <dgm:cxn modelId="{55D559F8-1F92-4C8E-A5D6-1DA0518BD973}" type="presOf" srcId="{5B8DF898-E88C-450F-AAF3-587DDF24945B}" destId="{C82BD0B2-3077-4256-B0C6-8660A65259AA}" srcOrd="1" destOrd="0" presId="urn:microsoft.com/office/officeart/2005/8/layout/lProcess2"/>
    <dgm:cxn modelId="{AB703441-5A61-4EC6-BACB-5279D2A0E061}" type="presOf" srcId="{2AAC0235-A451-4AC5-9D1B-C4BCAB16461C}" destId="{CD8E001A-A0FE-4E4D-B1F3-37772079DC85}" srcOrd="1" destOrd="0" presId="urn:microsoft.com/office/officeart/2005/8/layout/lProcess2"/>
    <dgm:cxn modelId="{DCBBB675-7806-4F48-8C52-A53FDE4757D9}" type="presOf" srcId="{5B8DF898-E88C-450F-AAF3-587DDF24945B}" destId="{B54DBB8F-C011-4199-869E-D466319D8F8A}" srcOrd="0" destOrd="0" presId="urn:microsoft.com/office/officeart/2005/8/layout/lProcess2"/>
    <dgm:cxn modelId="{8B6D6059-FE2A-48E0-A3EB-4DE484338A41}" type="presOf" srcId="{2AAC0235-A451-4AC5-9D1B-C4BCAB16461C}" destId="{5DC35F60-5043-49E6-BA03-D394331D90B7}" srcOrd="0" destOrd="0" presId="urn:microsoft.com/office/officeart/2005/8/layout/lProcess2"/>
    <dgm:cxn modelId="{F2132780-07E8-4928-9702-0B32032A62D3}" srcId="{BBC77406-F135-4D55-88B7-954F15934E97}" destId="{BCD13403-0B53-4A7C-9858-3F702D1244A9}" srcOrd="2" destOrd="0" parTransId="{BA83EBFE-DB78-468F-9973-451E60D86322}" sibTransId="{6CCD9048-9466-4AA2-933F-85DB81782B34}"/>
    <dgm:cxn modelId="{70606A87-62BF-4241-AADA-4028F7422A45}" type="presParOf" srcId="{C77FFD69-C128-4632-830E-2FC606FB7D55}" destId="{F93CFB81-B61F-47D6-8613-E8E49CEA5A0D}" srcOrd="0" destOrd="0" presId="urn:microsoft.com/office/officeart/2005/8/layout/lProcess2"/>
    <dgm:cxn modelId="{D10D1943-9341-4F5A-84B5-1CE90B5E4FAB}" type="presParOf" srcId="{F93CFB81-B61F-47D6-8613-E8E49CEA5A0D}" destId="{B54DBB8F-C011-4199-869E-D466319D8F8A}" srcOrd="0" destOrd="0" presId="urn:microsoft.com/office/officeart/2005/8/layout/lProcess2"/>
    <dgm:cxn modelId="{CF0FFC8C-C81C-418F-A93F-D64503F339A7}" type="presParOf" srcId="{F93CFB81-B61F-47D6-8613-E8E49CEA5A0D}" destId="{C82BD0B2-3077-4256-B0C6-8660A65259AA}" srcOrd="1" destOrd="0" presId="urn:microsoft.com/office/officeart/2005/8/layout/lProcess2"/>
    <dgm:cxn modelId="{F46D4B99-937A-4F74-B407-850328D772C0}" type="presParOf" srcId="{F93CFB81-B61F-47D6-8613-E8E49CEA5A0D}" destId="{813E9AE3-ED3D-40F7-92E8-380317FF931D}" srcOrd="2" destOrd="0" presId="urn:microsoft.com/office/officeart/2005/8/layout/lProcess2"/>
    <dgm:cxn modelId="{1237B62C-EE45-467D-A752-A82D5D3C625F}" type="presParOf" srcId="{813E9AE3-ED3D-40F7-92E8-380317FF931D}" destId="{814E265B-1C53-43E9-BB15-0A35BE723285}" srcOrd="0" destOrd="0" presId="urn:microsoft.com/office/officeart/2005/8/layout/lProcess2"/>
    <dgm:cxn modelId="{12E1611B-9F0B-4612-92FD-21F7399F5624}" type="presParOf" srcId="{C77FFD69-C128-4632-830E-2FC606FB7D55}" destId="{594F20B0-52D4-45F4-9E76-4E90B56E5C93}" srcOrd="1" destOrd="0" presId="urn:microsoft.com/office/officeart/2005/8/layout/lProcess2"/>
    <dgm:cxn modelId="{93C80362-30AD-45A9-AA0F-DFB584C50798}" type="presParOf" srcId="{C77FFD69-C128-4632-830E-2FC606FB7D55}" destId="{157A7326-3EEF-48CB-8B52-053634B3058F}" srcOrd="2" destOrd="0" presId="urn:microsoft.com/office/officeart/2005/8/layout/lProcess2"/>
    <dgm:cxn modelId="{53B9C378-103F-41A1-B46B-AA567C31856B}" type="presParOf" srcId="{157A7326-3EEF-48CB-8B52-053634B3058F}" destId="{5DC35F60-5043-49E6-BA03-D394331D90B7}" srcOrd="0" destOrd="0" presId="urn:microsoft.com/office/officeart/2005/8/layout/lProcess2"/>
    <dgm:cxn modelId="{983994FC-E729-4428-AF63-B48CD9E74D47}" type="presParOf" srcId="{157A7326-3EEF-48CB-8B52-053634B3058F}" destId="{CD8E001A-A0FE-4E4D-B1F3-37772079DC85}" srcOrd="1" destOrd="0" presId="urn:microsoft.com/office/officeart/2005/8/layout/lProcess2"/>
    <dgm:cxn modelId="{9A1AA3F0-C7CC-44C5-B89A-B14A8FC0DFC6}" type="presParOf" srcId="{157A7326-3EEF-48CB-8B52-053634B3058F}" destId="{1D5DECD4-5C0D-44BD-BDA1-E29CD2741CD7}" srcOrd="2" destOrd="0" presId="urn:microsoft.com/office/officeart/2005/8/layout/lProcess2"/>
    <dgm:cxn modelId="{7D9672D5-E136-4664-9799-4F2C65F8D98E}" type="presParOf" srcId="{1D5DECD4-5C0D-44BD-BDA1-E29CD2741CD7}" destId="{20A4F18D-BD89-4390-9E8B-9B1D8984341D}" srcOrd="0" destOrd="0" presId="urn:microsoft.com/office/officeart/2005/8/layout/lProcess2"/>
    <dgm:cxn modelId="{68EBE5E7-CF99-4BEE-8DDC-4F23DA6106D9}" type="presParOf" srcId="{C77FFD69-C128-4632-830E-2FC606FB7D55}" destId="{6CC67534-4871-4792-A573-26F9306401F6}" srcOrd="3" destOrd="0" presId="urn:microsoft.com/office/officeart/2005/8/layout/lProcess2"/>
    <dgm:cxn modelId="{09D34C44-4BF9-4691-928A-66B1263A45F7}" type="presParOf" srcId="{C77FFD69-C128-4632-830E-2FC606FB7D55}" destId="{15490369-7F1C-4056-A76D-9DF06B0F3906}" srcOrd="4" destOrd="0" presId="urn:microsoft.com/office/officeart/2005/8/layout/lProcess2"/>
    <dgm:cxn modelId="{563CE11F-DC37-4020-A844-C55D23A1F9BE}" type="presParOf" srcId="{15490369-7F1C-4056-A76D-9DF06B0F3906}" destId="{D3210BB4-8AFC-49F1-A99B-DECD3BA1A4E2}" srcOrd="0" destOrd="0" presId="urn:microsoft.com/office/officeart/2005/8/layout/lProcess2"/>
    <dgm:cxn modelId="{87FEF443-06CC-4E48-B677-C19F7BA75C41}" type="presParOf" srcId="{15490369-7F1C-4056-A76D-9DF06B0F3906}" destId="{151BA284-0275-47AC-93E9-D38A41C7D1D4}" srcOrd="1" destOrd="0" presId="urn:microsoft.com/office/officeart/2005/8/layout/lProcess2"/>
    <dgm:cxn modelId="{FA18C0B3-61C1-4B48-AD1D-27840E9226E5}" type="presParOf" srcId="{15490369-7F1C-4056-A76D-9DF06B0F3906}" destId="{0A992756-973D-46C7-B71C-42484AE50E4F}" srcOrd="2" destOrd="0" presId="urn:microsoft.com/office/officeart/2005/8/layout/lProcess2"/>
    <dgm:cxn modelId="{AAD95824-57D9-45C3-A529-E06732F63EC1}" type="presParOf" srcId="{0A992756-973D-46C7-B71C-42484AE50E4F}" destId="{38F4F48D-9850-4ACC-841B-3818BA44FC5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160100-E6F8-462F-BEE9-D37A033BC9DE}" type="doc">
      <dgm:prSet loTypeId="urn:microsoft.com/office/officeart/2005/8/layout/default#1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A54DD5DA-3249-46B7-A218-6D7D4306713E}">
      <dgm:prSet phldrT="[Texto]"/>
      <dgm:spPr/>
      <dgm:t>
        <a:bodyPr/>
        <a:lstStyle/>
        <a:p>
          <a:r>
            <a:rPr lang="es-ES" dirty="0" smtClean="0"/>
            <a:t>Tamaño de la muestra</a:t>
          </a:r>
          <a:endParaRPr lang="es-EC" dirty="0"/>
        </a:p>
      </dgm:t>
    </dgm:pt>
    <dgm:pt modelId="{B9E949BA-711A-4C95-A2EC-38E4805BBCF9}" type="parTrans" cxnId="{3A16B36B-634C-499B-AF3A-9B2EFB9B85A9}">
      <dgm:prSet/>
      <dgm:spPr/>
      <dgm:t>
        <a:bodyPr/>
        <a:lstStyle/>
        <a:p>
          <a:endParaRPr lang="es-EC"/>
        </a:p>
      </dgm:t>
    </dgm:pt>
    <dgm:pt modelId="{A54C0660-AE45-4786-AB03-62E54CBB7756}" type="sibTrans" cxnId="{3A16B36B-634C-499B-AF3A-9B2EFB9B85A9}">
      <dgm:prSet/>
      <dgm:spPr/>
      <dgm:t>
        <a:bodyPr/>
        <a:lstStyle/>
        <a:p>
          <a:endParaRPr lang="es-EC"/>
        </a:p>
      </dgm:t>
    </dgm:pt>
    <dgm:pt modelId="{9AE02C15-1CD1-4D33-A17F-B8DC5352C5EF}">
      <dgm:prSet phldrT="[Texto]"/>
      <dgm:spPr/>
      <dgm:t>
        <a:bodyPr/>
        <a:lstStyle/>
        <a:p>
          <a:r>
            <a:rPr lang="es-ES" dirty="0" smtClean="0"/>
            <a:t>Población: 4.024  PYMES</a:t>
          </a:r>
          <a:endParaRPr lang="es-EC" dirty="0"/>
        </a:p>
      </dgm:t>
    </dgm:pt>
    <dgm:pt modelId="{469FA4EF-37E1-4448-9AA8-42A46B8F0968}" type="parTrans" cxnId="{BCBA1F12-3A4D-460E-9F0E-FAEA463CCAF1}">
      <dgm:prSet/>
      <dgm:spPr/>
      <dgm:t>
        <a:bodyPr/>
        <a:lstStyle/>
        <a:p>
          <a:endParaRPr lang="es-EC"/>
        </a:p>
      </dgm:t>
    </dgm:pt>
    <dgm:pt modelId="{608F94F4-A25E-4A05-82E8-ECFCDFDEC06F}" type="sibTrans" cxnId="{BCBA1F12-3A4D-460E-9F0E-FAEA463CCAF1}">
      <dgm:prSet/>
      <dgm:spPr/>
      <dgm:t>
        <a:bodyPr/>
        <a:lstStyle/>
        <a:p>
          <a:endParaRPr lang="es-EC"/>
        </a:p>
      </dgm:t>
    </dgm:pt>
    <dgm:pt modelId="{F93F5162-F583-4DC1-B0C9-432DF0D24405}">
      <dgm:prSet phldrT="[Texto]"/>
      <dgm:spPr/>
      <dgm:t>
        <a:bodyPr/>
        <a:lstStyle/>
        <a:p>
          <a:r>
            <a:rPr lang="es-ES" dirty="0" smtClean="0"/>
            <a:t>Instrumento</a:t>
          </a:r>
        </a:p>
        <a:p>
          <a:r>
            <a:rPr lang="es-ES" dirty="0" smtClean="0"/>
            <a:t>Encuesta compuesta de:</a:t>
          </a:r>
          <a:endParaRPr lang="es-EC" dirty="0"/>
        </a:p>
      </dgm:t>
    </dgm:pt>
    <dgm:pt modelId="{28BD0B3A-ACA1-4493-B1C3-A248F1FAB988}" type="parTrans" cxnId="{98706000-02DC-461E-AE03-0F4B5B3BAAD1}">
      <dgm:prSet/>
      <dgm:spPr/>
      <dgm:t>
        <a:bodyPr/>
        <a:lstStyle/>
        <a:p>
          <a:endParaRPr lang="es-EC"/>
        </a:p>
      </dgm:t>
    </dgm:pt>
    <dgm:pt modelId="{05CA7436-EDA8-4454-8706-695DAC64E4E7}" type="sibTrans" cxnId="{98706000-02DC-461E-AE03-0F4B5B3BAAD1}">
      <dgm:prSet/>
      <dgm:spPr/>
      <dgm:t>
        <a:bodyPr/>
        <a:lstStyle/>
        <a:p>
          <a:endParaRPr lang="es-EC"/>
        </a:p>
      </dgm:t>
    </dgm:pt>
    <dgm:pt modelId="{1FBBF8E9-61DB-4354-AF02-FD54F8DF8188}">
      <dgm:prSet phldrT="[Texto]"/>
      <dgm:spPr/>
      <dgm:t>
        <a:bodyPr/>
        <a:lstStyle/>
        <a:p>
          <a:r>
            <a:rPr lang="es-ES" dirty="0" smtClean="0"/>
            <a:t>Muestra:  141 PYMES</a:t>
          </a:r>
          <a:endParaRPr lang="es-EC" dirty="0"/>
        </a:p>
      </dgm:t>
    </dgm:pt>
    <dgm:pt modelId="{89B85A24-2422-4156-B6BC-761AAF4D5F5D}" type="parTrans" cxnId="{552D9132-1DB9-472C-B1BE-03AFC8EADC90}">
      <dgm:prSet/>
      <dgm:spPr/>
      <dgm:t>
        <a:bodyPr/>
        <a:lstStyle/>
        <a:p>
          <a:endParaRPr lang="es-EC"/>
        </a:p>
      </dgm:t>
    </dgm:pt>
    <dgm:pt modelId="{DCE1BD94-3787-471F-96F5-C817849F6593}" type="sibTrans" cxnId="{552D9132-1DB9-472C-B1BE-03AFC8EADC90}">
      <dgm:prSet/>
      <dgm:spPr/>
      <dgm:t>
        <a:bodyPr/>
        <a:lstStyle/>
        <a:p>
          <a:endParaRPr lang="es-EC"/>
        </a:p>
      </dgm:t>
    </dgm:pt>
    <dgm:pt modelId="{02316B5F-9A5B-4ED1-A426-862816349BAD}">
      <dgm:prSet phldrT="[Texto]"/>
      <dgm:spPr/>
      <dgm:t>
        <a:bodyPr/>
        <a:lstStyle/>
        <a:p>
          <a:r>
            <a:rPr lang="es-ES" dirty="0" smtClean="0"/>
            <a:t> 12 Temas de Investigación</a:t>
          </a:r>
          <a:endParaRPr lang="es-EC" dirty="0"/>
        </a:p>
      </dgm:t>
    </dgm:pt>
    <dgm:pt modelId="{8900FE09-4629-4EE1-BB03-FB482175CD51}" type="parTrans" cxnId="{3F0EFF18-794D-4F73-AF57-404A5DE9A0AA}">
      <dgm:prSet/>
      <dgm:spPr/>
      <dgm:t>
        <a:bodyPr/>
        <a:lstStyle/>
        <a:p>
          <a:endParaRPr lang="es-CO"/>
        </a:p>
      </dgm:t>
    </dgm:pt>
    <dgm:pt modelId="{AF6F2FDD-D816-4F03-A4D9-98F2D5B21D96}" type="sibTrans" cxnId="{3F0EFF18-794D-4F73-AF57-404A5DE9A0AA}">
      <dgm:prSet/>
      <dgm:spPr/>
      <dgm:t>
        <a:bodyPr/>
        <a:lstStyle/>
        <a:p>
          <a:endParaRPr lang="es-CO"/>
        </a:p>
      </dgm:t>
    </dgm:pt>
    <dgm:pt modelId="{170E01DE-91BD-4B92-854C-5BB4709B1D2E}">
      <dgm:prSet phldrT="[Texto]"/>
      <dgm:spPr/>
      <dgm:t>
        <a:bodyPr/>
        <a:lstStyle/>
        <a:p>
          <a:r>
            <a:rPr lang="es-EC" dirty="0" smtClean="0"/>
            <a:t> 50 Preguntas</a:t>
          </a:r>
          <a:endParaRPr lang="es-EC" dirty="0"/>
        </a:p>
      </dgm:t>
    </dgm:pt>
    <dgm:pt modelId="{2DB059FB-9D71-404F-BB52-FC3D8989ECB1}" type="parTrans" cxnId="{3A858E1E-CDD6-4424-87A4-814E9901AA74}">
      <dgm:prSet/>
      <dgm:spPr/>
      <dgm:t>
        <a:bodyPr/>
        <a:lstStyle/>
        <a:p>
          <a:endParaRPr lang="es-CO"/>
        </a:p>
      </dgm:t>
    </dgm:pt>
    <dgm:pt modelId="{35A0B4C3-CFBB-4CC5-80E9-1821AEC0370C}" type="sibTrans" cxnId="{3A858E1E-CDD6-4424-87A4-814E9901AA74}">
      <dgm:prSet/>
      <dgm:spPr/>
      <dgm:t>
        <a:bodyPr/>
        <a:lstStyle/>
        <a:p>
          <a:endParaRPr lang="es-CO"/>
        </a:p>
      </dgm:t>
    </dgm:pt>
    <dgm:pt modelId="{40F7AB4F-1F6F-4CD8-B37C-B37D3BC6C2B9}">
      <dgm:prSet phldrT="[Texto]"/>
      <dgm:spPr/>
      <dgm:t>
        <a:bodyPr/>
        <a:lstStyle/>
        <a:p>
          <a:r>
            <a:rPr lang="es-EC" dirty="0" smtClean="0"/>
            <a:t> 03 Secciones</a:t>
          </a:r>
          <a:endParaRPr lang="es-EC" dirty="0"/>
        </a:p>
      </dgm:t>
    </dgm:pt>
    <dgm:pt modelId="{6FEEA8B8-BB90-4A77-9A98-B4766D562C8B}" type="parTrans" cxnId="{82A8FED5-5321-4376-A1F5-63884720D93F}">
      <dgm:prSet/>
      <dgm:spPr/>
      <dgm:t>
        <a:bodyPr/>
        <a:lstStyle/>
        <a:p>
          <a:endParaRPr lang="es-CO"/>
        </a:p>
      </dgm:t>
    </dgm:pt>
    <dgm:pt modelId="{5D482B4B-CD38-476C-8458-6B11AE2B4B33}" type="sibTrans" cxnId="{82A8FED5-5321-4376-A1F5-63884720D93F}">
      <dgm:prSet/>
      <dgm:spPr/>
      <dgm:t>
        <a:bodyPr/>
        <a:lstStyle/>
        <a:p>
          <a:endParaRPr lang="es-CO"/>
        </a:p>
      </dgm:t>
    </dgm:pt>
    <dgm:pt modelId="{0D87F0A1-E403-461E-B5E6-0CD84BCA254C}" type="pres">
      <dgm:prSet presAssocID="{67160100-E6F8-462F-BEE9-D37A033BC9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01FFB1-A882-415A-9E01-1B94DEFBEE08}" type="pres">
      <dgm:prSet presAssocID="{A54DD5DA-3249-46B7-A218-6D7D4306713E}" presName="node" presStyleLbl="node1" presStyleIdx="0" presStyleCnt="2" custScaleY="603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E54A1-482D-41AF-9341-491F99742EF3}" type="pres">
      <dgm:prSet presAssocID="{A54C0660-AE45-4786-AB03-62E54CBB7756}" presName="sibTrans" presStyleCnt="0"/>
      <dgm:spPr/>
    </dgm:pt>
    <dgm:pt modelId="{25CD06E3-69F7-42AE-999F-95D21E4B7C59}" type="pres">
      <dgm:prSet presAssocID="{F93F5162-F583-4DC1-B0C9-432DF0D244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6FBC5E-488D-4CA1-9B1B-7ABE722B3809}" type="presOf" srcId="{67160100-E6F8-462F-BEE9-D37A033BC9DE}" destId="{0D87F0A1-E403-461E-B5E6-0CD84BCA254C}" srcOrd="0" destOrd="0" presId="urn:microsoft.com/office/officeart/2005/8/layout/default#1"/>
    <dgm:cxn modelId="{AD560A27-E574-4796-9D21-0892BCE0B528}" type="presOf" srcId="{40F7AB4F-1F6F-4CD8-B37C-B37D3BC6C2B9}" destId="{25CD06E3-69F7-42AE-999F-95D21E4B7C59}" srcOrd="0" destOrd="1" presId="urn:microsoft.com/office/officeart/2005/8/layout/default#1"/>
    <dgm:cxn modelId="{05AD6146-2841-44D9-BF30-999BEF7B8DE9}" type="presOf" srcId="{A54DD5DA-3249-46B7-A218-6D7D4306713E}" destId="{4001FFB1-A882-415A-9E01-1B94DEFBEE08}" srcOrd="0" destOrd="0" presId="urn:microsoft.com/office/officeart/2005/8/layout/default#1"/>
    <dgm:cxn modelId="{3F0EFF18-794D-4F73-AF57-404A5DE9A0AA}" srcId="{F93F5162-F583-4DC1-B0C9-432DF0D24405}" destId="{02316B5F-9A5B-4ED1-A426-862816349BAD}" srcOrd="1" destOrd="0" parTransId="{8900FE09-4629-4EE1-BB03-FB482175CD51}" sibTransId="{AF6F2FDD-D816-4F03-A4D9-98F2D5B21D96}"/>
    <dgm:cxn modelId="{BCBA1F12-3A4D-460E-9F0E-FAEA463CCAF1}" srcId="{A54DD5DA-3249-46B7-A218-6D7D4306713E}" destId="{9AE02C15-1CD1-4D33-A17F-B8DC5352C5EF}" srcOrd="0" destOrd="0" parTransId="{469FA4EF-37E1-4448-9AA8-42A46B8F0968}" sibTransId="{608F94F4-A25E-4A05-82E8-ECFCDFDEC06F}"/>
    <dgm:cxn modelId="{3A16B36B-634C-499B-AF3A-9B2EFB9B85A9}" srcId="{67160100-E6F8-462F-BEE9-D37A033BC9DE}" destId="{A54DD5DA-3249-46B7-A218-6D7D4306713E}" srcOrd="0" destOrd="0" parTransId="{B9E949BA-711A-4C95-A2EC-38E4805BBCF9}" sibTransId="{A54C0660-AE45-4786-AB03-62E54CBB7756}"/>
    <dgm:cxn modelId="{DEC35F00-22D5-4C7C-B066-074549BA5363}" type="presOf" srcId="{02316B5F-9A5B-4ED1-A426-862816349BAD}" destId="{25CD06E3-69F7-42AE-999F-95D21E4B7C59}" srcOrd="0" destOrd="2" presId="urn:microsoft.com/office/officeart/2005/8/layout/default#1"/>
    <dgm:cxn modelId="{850FE469-06F1-4D95-878D-E4E2F69BEC3F}" type="presOf" srcId="{F93F5162-F583-4DC1-B0C9-432DF0D24405}" destId="{25CD06E3-69F7-42AE-999F-95D21E4B7C59}" srcOrd="0" destOrd="0" presId="urn:microsoft.com/office/officeart/2005/8/layout/default#1"/>
    <dgm:cxn modelId="{82A8FED5-5321-4376-A1F5-63884720D93F}" srcId="{F93F5162-F583-4DC1-B0C9-432DF0D24405}" destId="{40F7AB4F-1F6F-4CD8-B37C-B37D3BC6C2B9}" srcOrd="0" destOrd="0" parTransId="{6FEEA8B8-BB90-4A77-9A98-B4766D562C8B}" sibTransId="{5D482B4B-CD38-476C-8458-6B11AE2B4B33}"/>
    <dgm:cxn modelId="{964BA68E-8F95-49BE-A93A-560C904D96FE}" type="presOf" srcId="{1FBBF8E9-61DB-4354-AF02-FD54F8DF8188}" destId="{4001FFB1-A882-415A-9E01-1B94DEFBEE08}" srcOrd="0" destOrd="2" presId="urn:microsoft.com/office/officeart/2005/8/layout/default#1"/>
    <dgm:cxn modelId="{3A858E1E-CDD6-4424-87A4-814E9901AA74}" srcId="{F93F5162-F583-4DC1-B0C9-432DF0D24405}" destId="{170E01DE-91BD-4B92-854C-5BB4709B1D2E}" srcOrd="2" destOrd="0" parTransId="{2DB059FB-9D71-404F-BB52-FC3D8989ECB1}" sibTransId="{35A0B4C3-CFBB-4CC5-80E9-1821AEC0370C}"/>
    <dgm:cxn modelId="{98706000-02DC-461E-AE03-0F4B5B3BAAD1}" srcId="{67160100-E6F8-462F-BEE9-D37A033BC9DE}" destId="{F93F5162-F583-4DC1-B0C9-432DF0D24405}" srcOrd="1" destOrd="0" parTransId="{28BD0B3A-ACA1-4493-B1C3-A248F1FAB988}" sibTransId="{05CA7436-EDA8-4454-8706-695DAC64E4E7}"/>
    <dgm:cxn modelId="{552D9132-1DB9-472C-B1BE-03AFC8EADC90}" srcId="{A54DD5DA-3249-46B7-A218-6D7D4306713E}" destId="{1FBBF8E9-61DB-4354-AF02-FD54F8DF8188}" srcOrd="1" destOrd="0" parTransId="{89B85A24-2422-4156-B6BC-761AAF4D5F5D}" sibTransId="{DCE1BD94-3787-471F-96F5-C817849F6593}"/>
    <dgm:cxn modelId="{516B7087-4436-4419-9655-1CB70688DE36}" type="presOf" srcId="{170E01DE-91BD-4B92-854C-5BB4709B1D2E}" destId="{25CD06E3-69F7-42AE-999F-95D21E4B7C59}" srcOrd="0" destOrd="3" presId="urn:microsoft.com/office/officeart/2005/8/layout/default#1"/>
    <dgm:cxn modelId="{0977F9D9-5DC5-4A98-B331-6364E010BE14}" type="presOf" srcId="{9AE02C15-1CD1-4D33-A17F-B8DC5352C5EF}" destId="{4001FFB1-A882-415A-9E01-1B94DEFBEE08}" srcOrd="0" destOrd="1" presId="urn:microsoft.com/office/officeart/2005/8/layout/default#1"/>
    <dgm:cxn modelId="{7D2C2C48-80E3-4E81-AC70-F776EC1C6318}" type="presParOf" srcId="{0D87F0A1-E403-461E-B5E6-0CD84BCA254C}" destId="{4001FFB1-A882-415A-9E01-1B94DEFBEE08}" srcOrd="0" destOrd="0" presId="urn:microsoft.com/office/officeart/2005/8/layout/default#1"/>
    <dgm:cxn modelId="{754B5D00-7775-48CE-96BF-560472B40B51}" type="presParOf" srcId="{0D87F0A1-E403-461E-B5E6-0CD84BCA254C}" destId="{A98E54A1-482D-41AF-9341-491F99742EF3}" srcOrd="1" destOrd="0" presId="urn:microsoft.com/office/officeart/2005/8/layout/default#1"/>
    <dgm:cxn modelId="{3DFD0182-5AF7-44DD-93D3-41F946BBDAAD}" type="presParOf" srcId="{0D87F0A1-E403-461E-B5E6-0CD84BCA254C}" destId="{25CD06E3-69F7-42AE-999F-95D21E4B7C59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9ABC80-9C33-4764-8FF6-A3AE46A61DA0}" type="doc">
      <dgm:prSet loTypeId="urn:microsoft.com/office/officeart/2005/8/layout/hProcess9" loCatId="process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200A98A5-CEC4-489B-B753-71C4450ED690}">
      <dgm:prSet/>
      <dgm:spPr/>
      <dgm:t>
        <a:bodyPr/>
        <a:lstStyle/>
        <a:p>
          <a:pPr rtl="0"/>
          <a:r>
            <a:rPr lang="es-ES" dirty="0" smtClean="0"/>
            <a:t>Datos Informativos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29D8465C-CEC6-44CF-968D-1707616A4FB4}" type="parTrans" cxnId="{CB47AC11-F7B7-4A21-9630-F92A00338750}">
      <dgm:prSet/>
      <dgm:spPr/>
      <dgm:t>
        <a:bodyPr/>
        <a:lstStyle/>
        <a:p>
          <a:endParaRPr lang="es-EC"/>
        </a:p>
      </dgm:t>
    </dgm:pt>
    <dgm:pt modelId="{3272D0F0-4F7F-4F8B-862A-599FDA8A4425}" type="sibTrans" cxnId="{CB47AC11-F7B7-4A21-9630-F92A00338750}">
      <dgm:prSet/>
      <dgm:spPr/>
      <dgm:t>
        <a:bodyPr/>
        <a:lstStyle/>
        <a:p>
          <a:endParaRPr lang="es-EC"/>
        </a:p>
      </dgm:t>
    </dgm:pt>
    <dgm:pt modelId="{47712B75-B8AF-415B-AF40-7C9A1C0B2A21}">
      <dgm:prSet/>
      <dgm:spPr/>
      <dgm:t>
        <a:bodyPr/>
        <a:lstStyle/>
        <a:p>
          <a:pPr rtl="0"/>
          <a:r>
            <a:rPr lang="es-ES" dirty="0" smtClean="0"/>
            <a:t>Situación de Seguridad Actual</a:t>
          </a:r>
          <a:endParaRPr lang="es-EC" dirty="0"/>
        </a:p>
      </dgm:t>
    </dgm:pt>
    <dgm:pt modelId="{F8294159-F4F0-4244-BC12-97F1CA3BEC66}" type="parTrans" cxnId="{F9334779-C0E7-4D79-B548-AEE36446188E}">
      <dgm:prSet/>
      <dgm:spPr/>
      <dgm:t>
        <a:bodyPr/>
        <a:lstStyle/>
        <a:p>
          <a:endParaRPr lang="es-EC"/>
        </a:p>
      </dgm:t>
    </dgm:pt>
    <dgm:pt modelId="{0F1D9B04-BA44-4BB4-A011-3F4FDEE09946}" type="sibTrans" cxnId="{F9334779-C0E7-4D79-B548-AEE36446188E}">
      <dgm:prSet/>
      <dgm:spPr/>
      <dgm:t>
        <a:bodyPr/>
        <a:lstStyle/>
        <a:p>
          <a:endParaRPr lang="es-EC"/>
        </a:p>
      </dgm:t>
    </dgm:pt>
    <dgm:pt modelId="{34F1A72A-775B-444B-B724-3FA3EFFFFA71}">
      <dgm:prSet/>
      <dgm:spPr/>
      <dgm:t>
        <a:bodyPr/>
        <a:lstStyle/>
        <a:p>
          <a:pPr rtl="0"/>
          <a:r>
            <a:rPr lang="es-ES" dirty="0" smtClean="0"/>
            <a:t>Situación de Seguridad Futura</a:t>
          </a:r>
          <a:endParaRPr lang="es-EC" dirty="0"/>
        </a:p>
      </dgm:t>
    </dgm:pt>
    <dgm:pt modelId="{70CD2725-D9BD-4B21-891C-61881B0728CF}" type="parTrans" cxnId="{43F62234-6F94-4CCF-BBCE-4736F2223328}">
      <dgm:prSet/>
      <dgm:spPr/>
      <dgm:t>
        <a:bodyPr/>
        <a:lstStyle/>
        <a:p>
          <a:endParaRPr lang="es-EC"/>
        </a:p>
      </dgm:t>
    </dgm:pt>
    <dgm:pt modelId="{93E56EB4-53BC-4584-91DB-617CBE8B3C4F}" type="sibTrans" cxnId="{43F62234-6F94-4CCF-BBCE-4736F2223328}">
      <dgm:prSet/>
      <dgm:spPr/>
      <dgm:t>
        <a:bodyPr/>
        <a:lstStyle/>
        <a:p>
          <a:endParaRPr lang="es-EC"/>
        </a:p>
      </dgm:t>
    </dgm:pt>
    <dgm:pt modelId="{8F1DC129-9670-45D4-86B7-2B4F12A03B24}" type="pres">
      <dgm:prSet presAssocID="{3C9ABC80-9C33-4764-8FF6-A3AE46A61D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8293B7F-C3B0-4D34-8B35-23F648842E2A}" type="pres">
      <dgm:prSet presAssocID="{3C9ABC80-9C33-4764-8FF6-A3AE46A61DA0}" presName="arrow" presStyleLbl="bgShp" presStyleIdx="0" presStyleCnt="1" custLinFactNeighborX="-599"/>
      <dgm:spPr/>
    </dgm:pt>
    <dgm:pt modelId="{15BDDD52-5DB7-440E-A307-534AE18F3A8A}" type="pres">
      <dgm:prSet presAssocID="{3C9ABC80-9C33-4764-8FF6-A3AE46A61DA0}" presName="linearProcess" presStyleCnt="0"/>
      <dgm:spPr/>
    </dgm:pt>
    <dgm:pt modelId="{1AC50A49-03F2-4232-879C-76BD8580FDBC}" type="pres">
      <dgm:prSet presAssocID="{200A98A5-CEC4-489B-B753-71C4450ED69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34C8CE-9452-4812-B4D6-CBFBD514D5A6}" type="pres">
      <dgm:prSet presAssocID="{3272D0F0-4F7F-4F8B-862A-599FDA8A4425}" presName="sibTrans" presStyleCnt="0"/>
      <dgm:spPr/>
    </dgm:pt>
    <dgm:pt modelId="{E7A16C77-BF76-45C9-9612-B7E5133BA95A}" type="pres">
      <dgm:prSet presAssocID="{47712B75-B8AF-415B-AF40-7C9A1C0B2A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6ADB79-BCEA-4A15-884F-978D586113E3}" type="pres">
      <dgm:prSet presAssocID="{0F1D9B04-BA44-4BB4-A011-3F4FDEE09946}" presName="sibTrans" presStyleCnt="0"/>
      <dgm:spPr/>
    </dgm:pt>
    <dgm:pt modelId="{6F64494E-EB5C-4D3D-86FD-93119079B071}" type="pres">
      <dgm:prSet presAssocID="{34F1A72A-775B-444B-B724-3FA3EFFFFA71}" presName="textNode" presStyleLbl="node1" presStyleIdx="2" presStyleCnt="3" custLinFactNeighborX="-11029" custLinFactNeighborY="-34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DF56C3B-BED1-4FDA-A9B7-EE7B9B18477C}" type="presOf" srcId="{3C9ABC80-9C33-4764-8FF6-A3AE46A61DA0}" destId="{8F1DC129-9670-45D4-86B7-2B4F12A03B24}" srcOrd="0" destOrd="0" presId="urn:microsoft.com/office/officeart/2005/8/layout/hProcess9"/>
    <dgm:cxn modelId="{CB47AC11-F7B7-4A21-9630-F92A00338750}" srcId="{3C9ABC80-9C33-4764-8FF6-A3AE46A61DA0}" destId="{200A98A5-CEC4-489B-B753-71C4450ED690}" srcOrd="0" destOrd="0" parTransId="{29D8465C-CEC6-44CF-968D-1707616A4FB4}" sibTransId="{3272D0F0-4F7F-4F8B-862A-599FDA8A4425}"/>
    <dgm:cxn modelId="{5F9B97AF-ECCF-4136-AE31-69884C13DC42}" type="presOf" srcId="{200A98A5-CEC4-489B-B753-71C4450ED690}" destId="{1AC50A49-03F2-4232-879C-76BD8580FDBC}" srcOrd="0" destOrd="0" presId="urn:microsoft.com/office/officeart/2005/8/layout/hProcess9"/>
    <dgm:cxn modelId="{43F62234-6F94-4CCF-BBCE-4736F2223328}" srcId="{3C9ABC80-9C33-4764-8FF6-A3AE46A61DA0}" destId="{34F1A72A-775B-444B-B724-3FA3EFFFFA71}" srcOrd="2" destOrd="0" parTransId="{70CD2725-D9BD-4B21-891C-61881B0728CF}" sibTransId="{93E56EB4-53BC-4584-91DB-617CBE8B3C4F}"/>
    <dgm:cxn modelId="{F9334779-C0E7-4D79-B548-AEE36446188E}" srcId="{3C9ABC80-9C33-4764-8FF6-A3AE46A61DA0}" destId="{47712B75-B8AF-415B-AF40-7C9A1C0B2A21}" srcOrd="1" destOrd="0" parTransId="{F8294159-F4F0-4244-BC12-97F1CA3BEC66}" sibTransId="{0F1D9B04-BA44-4BB4-A011-3F4FDEE09946}"/>
    <dgm:cxn modelId="{475CD1A2-68A5-44BF-98C6-4B5659057BCE}" type="presOf" srcId="{34F1A72A-775B-444B-B724-3FA3EFFFFA71}" destId="{6F64494E-EB5C-4D3D-86FD-93119079B071}" srcOrd="0" destOrd="0" presId="urn:microsoft.com/office/officeart/2005/8/layout/hProcess9"/>
    <dgm:cxn modelId="{9D97CCC1-D311-4A5C-AC46-577686438C52}" type="presOf" srcId="{47712B75-B8AF-415B-AF40-7C9A1C0B2A21}" destId="{E7A16C77-BF76-45C9-9612-B7E5133BA95A}" srcOrd="0" destOrd="0" presId="urn:microsoft.com/office/officeart/2005/8/layout/hProcess9"/>
    <dgm:cxn modelId="{ECBFDCCC-60F8-43C4-93B4-7F6CB631B1A3}" type="presParOf" srcId="{8F1DC129-9670-45D4-86B7-2B4F12A03B24}" destId="{68293B7F-C3B0-4D34-8B35-23F648842E2A}" srcOrd="0" destOrd="0" presId="urn:microsoft.com/office/officeart/2005/8/layout/hProcess9"/>
    <dgm:cxn modelId="{911723C0-B6E6-43F9-B935-0A6B262087DD}" type="presParOf" srcId="{8F1DC129-9670-45D4-86B7-2B4F12A03B24}" destId="{15BDDD52-5DB7-440E-A307-534AE18F3A8A}" srcOrd="1" destOrd="0" presId="urn:microsoft.com/office/officeart/2005/8/layout/hProcess9"/>
    <dgm:cxn modelId="{2EA9E76A-4416-4A42-B20B-85444914C41B}" type="presParOf" srcId="{15BDDD52-5DB7-440E-A307-534AE18F3A8A}" destId="{1AC50A49-03F2-4232-879C-76BD8580FDBC}" srcOrd="0" destOrd="0" presId="urn:microsoft.com/office/officeart/2005/8/layout/hProcess9"/>
    <dgm:cxn modelId="{C6B758E6-6D4E-431E-B10E-41F06C769FFD}" type="presParOf" srcId="{15BDDD52-5DB7-440E-A307-534AE18F3A8A}" destId="{2134C8CE-9452-4812-B4D6-CBFBD514D5A6}" srcOrd="1" destOrd="0" presId="urn:microsoft.com/office/officeart/2005/8/layout/hProcess9"/>
    <dgm:cxn modelId="{93536D4B-581A-4C20-9169-32B8B3508907}" type="presParOf" srcId="{15BDDD52-5DB7-440E-A307-534AE18F3A8A}" destId="{E7A16C77-BF76-45C9-9612-B7E5133BA95A}" srcOrd="2" destOrd="0" presId="urn:microsoft.com/office/officeart/2005/8/layout/hProcess9"/>
    <dgm:cxn modelId="{45D02938-F1D3-43F7-90C1-13A26A7465F0}" type="presParOf" srcId="{15BDDD52-5DB7-440E-A307-534AE18F3A8A}" destId="{146ADB79-BCEA-4A15-884F-978D586113E3}" srcOrd="3" destOrd="0" presId="urn:microsoft.com/office/officeart/2005/8/layout/hProcess9"/>
    <dgm:cxn modelId="{E31066FA-47FE-4EDA-9A5F-0BA4C676533D}" type="presParOf" srcId="{15BDDD52-5DB7-440E-A307-534AE18F3A8A}" destId="{6F64494E-EB5C-4D3D-86FD-93119079B071}" srcOrd="4" destOrd="0" presId="urn:microsoft.com/office/officeart/2005/8/layout/hProcess9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48C526-27C5-4405-98FF-43602704DC17}" type="doc">
      <dgm:prSet loTypeId="urn:microsoft.com/office/officeart/2005/8/layout/vList2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es-EC"/>
        </a:p>
      </dgm:t>
    </dgm:pt>
    <dgm:pt modelId="{4FBE26B7-A2A6-462A-99FD-8D39DDDD647C}">
      <dgm:prSet phldrT="[Texto]"/>
      <dgm:spPr/>
      <dgm:t>
        <a:bodyPr/>
        <a:lstStyle/>
        <a:p>
          <a:r>
            <a:rPr lang="es-CO" dirty="0" smtClean="0"/>
            <a:t>El 96% indican se debe cumplir leyes y reglamentos</a:t>
          </a:r>
          <a:r>
            <a:rPr lang="es-EC" dirty="0" smtClean="0"/>
            <a:t>.</a:t>
          </a:r>
          <a:endParaRPr lang="es-EC" dirty="0"/>
        </a:p>
      </dgm:t>
    </dgm:pt>
    <dgm:pt modelId="{47F82ECA-FC81-4976-8865-29D82C6EB9D2}" type="parTrans" cxnId="{88C36421-DB2D-4DC7-95A4-2DFDE17B816A}">
      <dgm:prSet/>
      <dgm:spPr/>
      <dgm:t>
        <a:bodyPr/>
        <a:lstStyle/>
        <a:p>
          <a:endParaRPr lang="es-EC"/>
        </a:p>
      </dgm:t>
    </dgm:pt>
    <dgm:pt modelId="{FABA1941-FC6D-4E43-B711-51C4B417C860}" type="sibTrans" cxnId="{88C36421-DB2D-4DC7-95A4-2DFDE17B816A}">
      <dgm:prSet/>
      <dgm:spPr/>
      <dgm:t>
        <a:bodyPr/>
        <a:lstStyle/>
        <a:p>
          <a:endParaRPr lang="es-EC"/>
        </a:p>
      </dgm:t>
    </dgm:pt>
    <dgm:pt modelId="{07C4C361-82EB-4612-B3D9-77DB65CBB7BA}">
      <dgm:prSet phldrT="[Texto]"/>
      <dgm:spPr/>
      <dgm:t>
        <a:bodyPr/>
        <a:lstStyle/>
        <a:p>
          <a:r>
            <a:rPr lang="es-EC" dirty="0" smtClean="0"/>
            <a:t>El 90% </a:t>
          </a:r>
          <a:r>
            <a:rPr lang="es-CO" dirty="0" smtClean="0"/>
            <a:t>debe haber análisis técnico de seguridad.</a:t>
          </a:r>
          <a:endParaRPr lang="es-EC" dirty="0"/>
        </a:p>
      </dgm:t>
    </dgm:pt>
    <dgm:pt modelId="{6E5B6FAB-A5E2-4C79-838E-4038EAC409C5}" type="parTrans" cxnId="{371270C3-DA97-41CF-9214-60B4E1A79056}">
      <dgm:prSet/>
      <dgm:spPr/>
      <dgm:t>
        <a:bodyPr/>
        <a:lstStyle/>
        <a:p>
          <a:endParaRPr lang="es-EC"/>
        </a:p>
      </dgm:t>
    </dgm:pt>
    <dgm:pt modelId="{DB7960A2-CF7A-4437-A90B-4192F7242C8B}" type="sibTrans" cxnId="{371270C3-DA97-41CF-9214-60B4E1A79056}">
      <dgm:prSet/>
      <dgm:spPr/>
      <dgm:t>
        <a:bodyPr/>
        <a:lstStyle/>
        <a:p>
          <a:endParaRPr lang="es-EC"/>
        </a:p>
      </dgm:t>
    </dgm:pt>
    <dgm:pt modelId="{C70B0FB3-87F5-4B0E-A052-94BCEB895E04}">
      <dgm:prSet phldrT="[Texto]"/>
      <dgm:spPr/>
      <dgm:t>
        <a:bodyPr/>
        <a:lstStyle/>
        <a:p>
          <a:r>
            <a:rPr lang="es-VE" dirty="0" smtClean="0"/>
            <a:t>El 93 % se debe aplicar procedimientos de Seguridad.</a:t>
          </a:r>
          <a:endParaRPr lang="es-EC" dirty="0"/>
        </a:p>
      </dgm:t>
    </dgm:pt>
    <dgm:pt modelId="{87DB2F20-979D-4BCD-9284-53B7CB8D8CAF}" type="parTrans" cxnId="{1185444A-F425-490F-8DDE-4D3CF00ABA2D}">
      <dgm:prSet/>
      <dgm:spPr/>
      <dgm:t>
        <a:bodyPr/>
        <a:lstStyle/>
        <a:p>
          <a:endParaRPr lang="es-EC"/>
        </a:p>
      </dgm:t>
    </dgm:pt>
    <dgm:pt modelId="{A8A0D4D7-F902-410B-9392-027363C6F7AF}" type="sibTrans" cxnId="{1185444A-F425-490F-8DDE-4D3CF00ABA2D}">
      <dgm:prSet/>
      <dgm:spPr/>
      <dgm:t>
        <a:bodyPr/>
        <a:lstStyle/>
        <a:p>
          <a:endParaRPr lang="es-EC"/>
        </a:p>
      </dgm:t>
    </dgm:pt>
    <dgm:pt modelId="{D300333F-F2ED-4700-8B3D-B4BF50F47C67}">
      <dgm:prSet phldrT="[Texto]"/>
      <dgm:spPr/>
      <dgm:t>
        <a:bodyPr/>
        <a:lstStyle/>
        <a:p>
          <a:r>
            <a:rPr lang="es-ES" dirty="0" smtClean="0"/>
            <a:t>El 92% requiere Implementación de tecnología.</a:t>
          </a:r>
          <a:endParaRPr lang="es-EC" dirty="0"/>
        </a:p>
      </dgm:t>
    </dgm:pt>
    <dgm:pt modelId="{376FAE59-EE58-430A-BC8F-28104F1132BC}" type="parTrans" cxnId="{D17F8211-C0DF-4C6B-9A15-0C23B8DA3A57}">
      <dgm:prSet/>
      <dgm:spPr/>
      <dgm:t>
        <a:bodyPr/>
        <a:lstStyle/>
        <a:p>
          <a:endParaRPr lang="es-EC"/>
        </a:p>
      </dgm:t>
    </dgm:pt>
    <dgm:pt modelId="{4D5C052D-F1DB-4AFB-BDC1-10E234FC1572}" type="sibTrans" cxnId="{D17F8211-C0DF-4C6B-9A15-0C23B8DA3A57}">
      <dgm:prSet/>
      <dgm:spPr/>
      <dgm:t>
        <a:bodyPr/>
        <a:lstStyle/>
        <a:p>
          <a:endParaRPr lang="es-EC"/>
        </a:p>
      </dgm:t>
    </dgm:pt>
    <dgm:pt modelId="{8D86AF38-6BBD-4766-A27D-385E59E11002}">
      <dgm:prSet phldrT="[Texto]"/>
      <dgm:spPr/>
      <dgm:t>
        <a:bodyPr/>
        <a:lstStyle/>
        <a:p>
          <a:r>
            <a:rPr lang="es-EC" b="0" smtClean="0"/>
            <a:t>El 72 % Implementación </a:t>
          </a:r>
          <a:r>
            <a:rPr lang="es-EC" b="0" dirty="0" smtClean="0"/>
            <a:t>de </a:t>
          </a:r>
          <a:r>
            <a:rPr lang="es-EC" b="0" smtClean="0"/>
            <a:t>Estándares Técnicos. </a:t>
          </a:r>
          <a:endParaRPr lang="es-EC" b="0" dirty="0"/>
        </a:p>
      </dgm:t>
    </dgm:pt>
    <dgm:pt modelId="{3FE6ED62-BD0A-4248-8C3E-05795D5124BB}" type="parTrans" cxnId="{3FA7B5B3-D522-4A12-8852-AF190BC2E940}">
      <dgm:prSet/>
      <dgm:spPr/>
      <dgm:t>
        <a:bodyPr/>
        <a:lstStyle/>
        <a:p>
          <a:endParaRPr lang="es-EC"/>
        </a:p>
      </dgm:t>
    </dgm:pt>
    <dgm:pt modelId="{D5CE5BBF-6310-477E-8D2D-9B423BDD9C87}" type="sibTrans" cxnId="{3FA7B5B3-D522-4A12-8852-AF190BC2E940}">
      <dgm:prSet/>
      <dgm:spPr/>
      <dgm:t>
        <a:bodyPr/>
        <a:lstStyle/>
        <a:p>
          <a:endParaRPr lang="es-EC"/>
        </a:p>
      </dgm:t>
    </dgm:pt>
    <dgm:pt modelId="{85D0D764-6D22-431A-9CE6-5516644219D5}" type="pres">
      <dgm:prSet presAssocID="{7948C526-27C5-4405-98FF-43602704DC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C8F3CA-9AD4-4611-B0BD-7B4A43B61233}" type="pres">
      <dgm:prSet presAssocID="{4FBE26B7-A2A6-462A-99FD-8D39DDDD647C}" presName="parentText" presStyleLbl="node1" presStyleIdx="0" presStyleCnt="5" custLinFactY="-356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D0C5BC-CB54-4DF1-810B-0FC2BFFD0389}" type="pres">
      <dgm:prSet presAssocID="{FABA1941-FC6D-4E43-B711-51C4B417C860}" presName="spacer" presStyleCnt="0"/>
      <dgm:spPr/>
    </dgm:pt>
    <dgm:pt modelId="{60A62ECA-BE55-4653-9275-2A5B58EEAF63}" type="pres">
      <dgm:prSet presAssocID="{07C4C361-82EB-4612-B3D9-77DB65CBB7BA}" presName="parentText" presStyleLbl="node1" presStyleIdx="1" presStyleCnt="5" custLinFactY="-356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F0F1C-5C91-4A00-A6F4-226A338DD5EF}" type="pres">
      <dgm:prSet presAssocID="{DB7960A2-CF7A-4437-A90B-4192F7242C8B}" presName="spacer" presStyleCnt="0"/>
      <dgm:spPr/>
    </dgm:pt>
    <dgm:pt modelId="{B696F521-2EE9-4637-A442-E80A64AF7D52}" type="pres">
      <dgm:prSet presAssocID="{C70B0FB3-87F5-4B0E-A052-94BCEB895E04}" presName="parentText" presStyleLbl="node1" presStyleIdx="2" presStyleCnt="5" custLinFactY="-356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4F07E-D382-48F9-9695-029E103B30FD}" type="pres">
      <dgm:prSet presAssocID="{A8A0D4D7-F902-410B-9392-027363C6F7AF}" presName="spacer" presStyleCnt="0"/>
      <dgm:spPr/>
    </dgm:pt>
    <dgm:pt modelId="{DF5E4C7D-CE83-451E-B598-31E276E15F21}" type="pres">
      <dgm:prSet presAssocID="{D300333F-F2ED-4700-8B3D-B4BF50F47C67}" presName="parentText" presStyleLbl="node1" presStyleIdx="3" presStyleCnt="5" custLinFactY="-356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67EC1-066A-40C9-9953-68187599B33B}" type="pres">
      <dgm:prSet presAssocID="{4D5C052D-F1DB-4AFB-BDC1-10E234FC1572}" presName="spacer" presStyleCnt="0"/>
      <dgm:spPr/>
    </dgm:pt>
    <dgm:pt modelId="{66DEC878-6B03-40C2-85C9-1968A8038737}" type="pres">
      <dgm:prSet presAssocID="{8D86AF38-6BBD-4766-A27D-385E59E11002}" presName="parentText" presStyleLbl="node1" presStyleIdx="4" presStyleCnt="5" custLinFactY="-356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C36421-DB2D-4DC7-95A4-2DFDE17B816A}" srcId="{7948C526-27C5-4405-98FF-43602704DC17}" destId="{4FBE26B7-A2A6-462A-99FD-8D39DDDD647C}" srcOrd="0" destOrd="0" parTransId="{47F82ECA-FC81-4976-8865-29D82C6EB9D2}" sibTransId="{FABA1941-FC6D-4E43-B711-51C4B417C860}"/>
    <dgm:cxn modelId="{DC439A62-E83B-4058-A065-30B5CF74990E}" type="presOf" srcId="{8D86AF38-6BBD-4766-A27D-385E59E11002}" destId="{66DEC878-6B03-40C2-85C9-1968A8038737}" srcOrd="0" destOrd="0" presId="urn:microsoft.com/office/officeart/2005/8/layout/vList2"/>
    <dgm:cxn modelId="{3002DA46-2832-4166-9B72-9FE1402C4059}" type="presOf" srcId="{C70B0FB3-87F5-4B0E-A052-94BCEB895E04}" destId="{B696F521-2EE9-4637-A442-E80A64AF7D52}" srcOrd="0" destOrd="0" presId="urn:microsoft.com/office/officeart/2005/8/layout/vList2"/>
    <dgm:cxn modelId="{1185444A-F425-490F-8DDE-4D3CF00ABA2D}" srcId="{7948C526-27C5-4405-98FF-43602704DC17}" destId="{C70B0FB3-87F5-4B0E-A052-94BCEB895E04}" srcOrd="2" destOrd="0" parTransId="{87DB2F20-979D-4BCD-9284-53B7CB8D8CAF}" sibTransId="{A8A0D4D7-F902-410B-9392-027363C6F7AF}"/>
    <dgm:cxn modelId="{3FA7B5B3-D522-4A12-8852-AF190BC2E940}" srcId="{7948C526-27C5-4405-98FF-43602704DC17}" destId="{8D86AF38-6BBD-4766-A27D-385E59E11002}" srcOrd="4" destOrd="0" parTransId="{3FE6ED62-BD0A-4248-8C3E-05795D5124BB}" sibTransId="{D5CE5BBF-6310-477E-8D2D-9B423BDD9C87}"/>
    <dgm:cxn modelId="{D17F8211-C0DF-4C6B-9A15-0C23B8DA3A57}" srcId="{7948C526-27C5-4405-98FF-43602704DC17}" destId="{D300333F-F2ED-4700-8B3D-B4BF50F47C67}" srcOrd="3" destOrd="0" parTransId="{376FAE59-EE58-430A-BC8F-28104F1132BC}" sibTransId="{4D5C052D-F1DB-4AFB-BDC1-10E234FC1572}"/>
    <dgm:cxn modelId="{371270C3-DA97-41CF-9214-60B4E1A79056}" srcId="{7948C526-27C5-4405-98FF-43602704DC17}" destId="{07C4C361-82EB-4612-B3D9-77DB65CBB7BA}" srcOrd="1" destOrd="0" parTransId="{6E5B6FAB-A5E2-4C79-838E-4038EAC409C5}" sibTransId="{DB7960A2-CF7A-4437-A90B-4192F7242C8B}"/>
    <dgm:cxn modelId="{949B4153-C291-4734-B4C6-EF21EFD7A241}" type="presOf" srcId="{D300333F-F2ED-4700-8B3D-B4BF50F47C67}" destId="{DF5E4C7D-CE83-451E-B598-31E276E15F21}" srcOrd="0" destOrd="0" presId="urn:microsoft.com/office/officeart/2005/8/layout/vList2"/>
    <dgm:cxn modelId="{F4D4168D-4AC4-4960-B520-1D83129C3D93}" type="presOf" srcId="{07C4C361-82EB-4612-B3D9-77DB65CBB7BA}" destId="{60A62ECA-BE55-4653-9275-2A5B58EEAF63}" srcOrd="0" destOrd="0" presId="urn:microsoft.com/office/officeart/2005/8/layout/vList2"/>
    <dgm:cxn modelId="{46AE3598-E549-4FCA-91CD-FD7E89E6BB91}" type="presOf" srcId="{4FBE26B7-A2A6-462A-99FD-8D39DDDD647C}" destId="{5BC8F3CA-9AD4-4611-B0BD-7B4A43B61233}" srcOrd="0" destOrd="0" presId="urn:microsoft.com/office/officeart/2005/8/layout/vList2"/>
    <dgm:cxn modelId="{2F567387-8EE9-4994-8186-0A67E50C310F}" type="presOf" srcId="{7948C526-27C5-4405-98FF-43602704DC17}" destId="{85D0D764-6D22-431A-9CE6-5516644219D5}" srcOrd="0" destOrd="0" presId="urn:microsoft.com/office/officeart/2005/8/layout/vList2"/>
    <dgm:cxn modelId="{F7E05123-EA3D-44D6-B0BC-FA623307B2A7}" type="presParOf" srcId="{85D0D764-6D22-431A-9CE6-5516644219D5}" destId="{5BC8F3CA-9AD4-4611-B0BD-7B4A43B61233}" srcOrd="0" destOrd="0" presId="urn:microsoft.com/office/officeart/2005/8/layout/vList2"/>
    <dgm:cxn modelId="{7A1CBF39-69DB-4CC1-8BAC-C2CB3B6CDA47}" type="presParOf" srcId="{85D0D764-6D22-431A-9CE6-5516644219D5}" destId="{58D0C5BC-CB54-4DF1-810B-0FC2BFFD0389}" srcOrd="1" destOrd="0" presId="urn:microsoft.com/office/officeart/2005/8/layout/vList2"/>
    <dgm:cxn modelId="{F81832B7-2725-41E5-8F1A-5BE5326F1DE5}" type="presParOf" srcId="{85D0D764-6D22-431A-9CE6-5516644219D5}" destId="{60A62ECA-BE55-4653-9275-2A5B58EEAF63}" srcOrd="2" destOrd="0" presId="urn:microsoft.com/office/officeart/2005/8/layout/vList2"/>
    <dgm:cxn modelId="{1A1EAE13-E88C-490E-B9E5-8FAD0842A4D2}" type="presParOf" srcId="{85D0D764-6D22-431A-9CE6-5516644219D5}" destId="{488F0F1C-5C91-4A00-A6F4-226A338DD5EF}" srcOrd="3" destOrd="0" presId="urn:microsoft.com/office/officeart/2005/8/layout/vList2"/>
    <dgm:cxn modelId="{E1FEB78A-4437-420A-9994-FCFB1A3AF749}" type="presParOf" srcId="{85D0D764-6D22-431A-9CE6-5516644219D5}" destId="{B696F521-2EE9-4637-A442-E80A64AF7D52}" srcOrd="4" destOrd="0" presId="urn:microsoft.com/office/officeart/2005/8/layout/vList2"/>
    <dgm:cxn modelId="{304F8F54-8271-49CB-9445-6E0B279FE2B2}" type="presParOf" srcId="{85D0D764-6D22-431A-9CE6-5516644219D5}" destId="{F004F07E-D382-48F9-9695-029E103B30FD}" srcOrd="5" destOrd="0" presId="urn:microsoft.com/office/officeart/2005/8/layout/vList2"/>
    <dgm:cxn modelId="{74A52E8E-4305-408D-A7B0-8B08442E477D}" type="presParOf" srcId="{85D0D764-6D22-431A-9CE6-5516644219D5}" destId="{DF5E4C7D-CE83-451E-B598-31E276E15F21}" srcOrd="6" destOrd="0" presId="urn:microsoft.com/office/officeart/2005/8/layout/vList2"/>
    <dgm:cxn modelId="{2926C468-7583-4B38-A186-424B76ECFEA3}" type="presParOf" srcId="{85D0D764-6D22-431A-9CE6-5516644219D5}" destId="{7E667EC1-066A-40C9-9953-68187599B33B}" srcOrd="7" destOrd="0" presId="urn:microsoft.com/office/officeart/2005/8/layout/vList2"/>
    <dgm:cxn modelId="{B7C1BAF2-3D3C-47D6-8C08-E84BF651C68B}" type="presParOf" srcId="{85D0D764-6D22-431A-9CE6-5516644219D5}" destId="{66DEC878-6B03-40C2-85C9-1968A80387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22BAB-0ED8-46A4-9575-E622B23DC170}">
      <dsp:nvSpPr>
        <dsp:cNvPr id="0" name=""/>
        <dsp:cNvSpPr/>
      </dsp:nvSpPr>
      <dsp:spPr>
        <a:xfrm>
          <a:off x="0" y="35817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Antecedentes</a:t>
          </a:r>
          <a:endParaRPr lang="es-EC" sz="2200" kern="1200" dirty="0"/>
        </a:p>
      </dsp:txBody>
      <dsp:txXfrm>
        <a:off x="25759" y="61576"/>
        <a:ext cx="10006881" cy="476152"/>
      </dsp:txXfrm>
    </dsp:sp>
    <dsp:sp modelId="{32A87463-1355-4921-9FF2-E4683738560D}">
      <dsp:nvSpPr>
        <dsp:cNvPr id="0" name=""/>
        <dsp:cNvSpPr/>
      </dsp:nvSpPr>
      <dsp:spPr>
        <a:xfrm>
          <a:off x="0" y="563487"/>
          <a:ext cx="10058399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En los últimos 5 años la delincuencia se ha incrementado en nuestro país. 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Nuestra investigación se orienta a </a:t>
          </a:r>
          <a:r>
            <a:rPr lang="es-ES" sz="1700" kern="1200" dirty="0" smtClean="0">
              <a:solidFill>
                <a:schemeClr val="tx1"/>
              </a:solidFill>
            </a:rPr>
            <a:t>4024</a:t>
          </a:r>
          <a:r>
            <a:rPr lang="es-ES" sz="1700" kern="1200" dirty="0" smtClean="0"/>
            <a:t> PYMES en la Ciudad de Quito.</a:t>
          </a:r>
          <a:endParaRPr lang="es-EC" sz="1700" kern="1200" dirty="0"/>
        </a:p>
      </dsp:txBody>
      <dsp:txXfrm>
        <a:off x="0" y="563487"/>
        <a:ext cx="10058399" cy="592020"/>
      </dsp:txXfrm>
    </dsp:sp>
    <dsp:sp modelId="{D4F9F7DD-774E-4649-913A-63FE9AED87E6}">
      <dsp:nvSpPr>
        <dsp:cNvPr id="0" name=""/>
        <dsp:cNvSpPr/>
      </dsp:nvSpPr>
      <dsp:spPr>
        <a:xfrm>
          <a:off x="0" y="1155507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-665912"/>
                <a:satOff val="-293"/>
                <a:lumOff val="784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665912"/>
                <a:satOff val="-293"/>
                <a:lumOff val="78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665912"/>
                <a:satOff val="-293"/>
                <a:lumOff val="78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Planteamiento del Problema</a:t>
          </a:r>
          <a:endParaRPr lang="es-EC" sz="2200" kern="1200" dirty="0"/>
        </a:p>
      </dsp:txBody>
      <dsp:txXfrm>
        <a:off x="25759" y="1181266"/>
        <a:ext cx="10006881" cy="476152"/>
      </dsp:txXfrm>
    </dsp:sp>
    <dsp:sp modelId="{CA2CEC31-0347-482A-A0FA-2369829F9A73}">
      <dsp:nvSpPr>
        <dsp:cNvPr id="0" name=""/>
        <dsp:cNvSpPr/>
      </dsp:nvSpPr>
      <dsp:spPr>
        <a:xfrm>
          <a:off x="0" y="1683177"/>
          <a:ext cx="10058399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Percepción de inseguridad general en la ciudadanía.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Seguridad no satisfecha por la FFPP a  pesar de haberse redefinido los roles de la PPNN.</a:t>
          </a:r>
          <a:endParaRPr lang="es-EC" sz="1700" kern="1200" dirty="0"/>
        </a:p>
      </dsp:txBody>
      <dsp:txXfrm>
        <a:off x="0" y="1683177"/>
        <a:ext cx="10058399" cy="592020"/>
      </dsp:txXfrm>
    </dsp:sp>
    <dsp:sp modelId="{FDE0BBE3-3202-48FE-B4D7-8B8A4FA99319}">
      <dsp:nvSpPr>
        <dsp:cNvPr id="0" name=""/>
        <dsp:cNvSpPr/>
      </dsp:nvSpPr>
      <dsp:spPr>
        <a:xfrm>
          <a:off x="0" y="2275197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1331824"/>
                <a:satOff val="-586"/>
                <a:lumOff val="156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Problemas</a:t>
          </a:r>
          <a:endParaRPr lang="es-EC" sz="2200" kern="1200" dirty="0"/>
        </a:p>
      </dsp:txBody>
      <dsp:txXfrm>
        <a:off x="25759" y="2300956"/>
        <a:ext cx="10006881" cy="476152"/>
      </dsp:txXfrm>
    </dsp:sp>
    <dsp:sp modelId="{CBAB760C-B34B-4850-AEC3-B7C5D74470D0}">
      <dsp:nvSpPr>
        <dsp:cNvPr id="0" name=""/>
        <dsp:cNvSpPr/>
      </dsp:nvSpPr>
      <dsp:spPr>
        <a:xfrm>
          <a:off x="0" y="2802867"/>
          <a:ext cx="10058399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Se desconoce cuales son los Requerimientos de Seguridad de las PYMES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Incumplimiento de normas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Requerimientos de Seguridad no satisfechos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Desconocimiento aspectos Técnicos, Tecnológicos, Legal de Seguridad por parte de las PYMES</a:t>
          </a:r>
          <a:endParaRPr lang="es-EC" sz="1700" kern="1200" dirty="0"/>
        </a:p>
      </dsp:txBody>
      <dsp:txXfrm>
        <a:off x="0" y="2802867"/>
        <a:ext cx="10058399" cy="1184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22BAB-0ED8-46A4-9575-E622B23DC170}">
      <dsp:nvSpPr>
        <dsp:cNvPr id="0" name=""/>
        <dsp:cNvSpPr/>
      </dsp:nvSpPr>
      <dsp:spPr>
        <a:xfrm>
          <a:off x="0" y="11140"/>
          <a:ext cx="1005839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Objetivo General</a:t>
          </a:r>
          <a:endParaRPr lang="es-EC" sz="2600" kern="1200" dirty="0"/>
        </a:p>
      </dsp:txBody>
      <dsp:txXfrm>
        <a:off x="30442" y="41582"/>
        <a:ext cx="9997515" cy="562726"/>
      </dsp:txXfrm>
    </dsp:sp>
    <dsp:sp modelId="{32A87463-1355-4921-9FF2-E4683738560D}">
      <dsp:nvSpPr>
        <dsp:cNvPr id="0" name=""/>
        <dsp:cNvSpPr/>
      </dsp:nvSpPr>
      <dsp:spPr>
        <a:xfrm>
          <a:off x="0" y="634750"/>
          <a:ext cx="10058399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Determinar los Requerimientos de Seguridad que tienen las PYMES de la ciudad de Quito.</a:t>
          </a:r>
          <a:endParaRPr lang="es-EC" sz="2000" kern="1200" dirty="0"/>
        </a:p>
      </dsp:txBody>
      <dsp:txXfrm>
        <a:off x="0" y="634750"/>
        <a:ext cx="10058399" cy="430560"/>
      </dsp:txXfrm>
    </dsp:sp>
    <dsp:sp modelId="{D4F9F7DD-774E-4649-913A-63FE9AED87E6}">
      <dsp:nvSpPr>
        <dsp:cNvPr id="0" name=""/>
        <dsp:cNvSpPr/>
      </dsp:nvSpPr>
      <dsp:spPr>
        <a:xfrm>
          <a:off x="0" y="1065310"/>
          <a:ext cx="100583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Objetivos Específicos</a:t>
          </a:r>
          <a:endParaRPr lang="es-EC" sz="2600" kern="1200" dirty="0"/>
        </a:p>
      </dsp:txBody>
      <dsp:txXfrm>
        <a:off x="30442" y="1095752"/>
        <a:ext cx="9997515" cy="562726"/>
      </dsp:txXfrm>
    </dsp:sp>
    <dsp:sp modelId="{CA2CEC31-0347-482A-A0FA-2369829F9A73}">
      <dsp:nvSpPr>
        <dsp:cNvPr id="0" name=""/>
        <dsp:cNvSpPr/>
      </dsp:nvSpPr>
      <dsp:spPr>
        <a:xfrm>
          <a:off x="0" y="1688920"/>
          <a:ext cx="10058399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Marco Teórico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Marco Metodológico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2000" kern="1200" dirty="0" smtClean="0"/>
            <a:t>Marco Empírico</a:t>
          </a:r>
          <a:endParaRPr lang="es-CO" sz="2000" kern="1200" dirty="0"/>
        </a:p>
      </dsp:txBody>
      <dsp:txXfrm>
        <a:off x="0" y="1688920"/>
        <a:ext cx="10058399" cy="1049490"/>
      </dsp:txXfrm>
    </dsp:sp>
    <dsp:sp modelId="{EDC41BAD-B600-4A0B-B5AD-4BDACBEEB13F}">
      <dsp:nvSpPr>
        <dsp:cNvPr id="0" name=""/>
        <dsp:cNvSpPr/>
      </dsp:nvSpPr>
      <dsp:spPr>
        <a:xfrm>
          <a:off x="0" y="2738411"/>
          <a:ext cx="10058399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Metodología</a:t>
          </a:r>
          <a:endParaRPr lang="es-EC" sz="2600" kern="1200" dirty="0"/>
        </a:p>
      </dsp:txBody>
      <dsp:txXfrm>
        <a:off x="30442" y="2768853"/>
        <a:ext cx="9997515" cy="562726"/>
      </dsp:txXfrm>
    </dsp:sp>
    <dsp:sp modelId="{B0CCC346-4E1A-4C59-89D6-666354C02743}">
      <dsp:nvSpPr>
        <dsp:cNvPr id="0" name=""/>
        <dsp:cNvSpPr/>
      </dsp:nvSpPr>
      <dsp:spPr>
        <a:xfrm>
          <a:off x="0" y="3362021"/>
          <a:ext cx="10058399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Observación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Análisis Cualitativo, Cuantitativo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Descriptivo y Correlacional</a:t>
          </a:r>
          <a:endParaRPr lang="es-EC" sz="2000" kern="1200" dirty="0"/>
        </a:p>
      </dsp:txBody>
      <dsp:txXfrm>
        <a:off x="0" y="3362021"/>
        <a:ext cx="10058399" cy="1049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3D56A-0850-4018-ACC3-7ECF673E7566}">
      <dsp:nvSpPr>
        <dsp:cNvPr id="0" name=""/>
        <dsp:cNvSpPr/>
      </dsp:nvSpPr>
      <dsp:spPr>
        <a:xfrm>
          <a:off x="1410" y="23747"/>
          <a:ext cx="2311163" cy="231116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91" tIns="22860" rIns="12719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PYMES en el Ecuador</a:t>
          </a:r>
          <a:endParaRPr lang="es-EC" sz="1800" kern="1200" dirty="0"/>
        </a:p>
      </dsp:txBody>
      <dsp:txXfrm>
        <a:off x="339872" y="362209"/>
        <a:ext cx="1634239" cy="1634239"/>
      </dsp:txXfrm>
    </dsp:sp>
    <dsp:sp modelId="{75A3ACBE-0F5C-41CE-92FA-8F22FD0CDB7E}">
      <dsp:nvSpPr>
        <dsp:cNvPr id="0" name=""/>
        <dsp:cNvSpPr/>
      </dsp:nvSpPr>
      <dsp:spPr>
        <a:xfrm>
          <a:off x="1850341" y="23747"/>
          <a:ext cx="2311163" cy="231116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91" tIns="22860" rIns="12719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Características PYMES</a:t>
          </a:r>
          <a:endParaRPr lang="es-EC" sz="1800" kern="1200" dirty="0"/>
        </a:p>
      </dsp:txBody>
      <dsp:txXfrm>
        <a:off x="2188803" y="362209"/>
        <a:ext cx="1634239" cy="1634239"/>
      </dsp:txXfrm>
    </dsp:sp>
    <dsp:sp modelId="{6F318700-638D-4532-9632-CF626004F5BD}">
      <dsp:nvSpPr>
        <dsp:cNvPr id="0" name=""/>
        <dsp:cNvSpPr/>
      </dsp:nvSpPr>
      <dsp:spPr>
        <a:xfrm>
          <a:off x="3699271" y="23747"/>
          <a:ext cx="2311163" cy="231116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91" tIns="22860" rIns="12719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Organismos de Regulación de las PYMES</a:t>
          </a:r>
          <a:endParaRPr lang="es-EC" sz="1800" kern="1200" dirty="0"/>
        </a:p>
      </dsp:txBody>
      <dsp:txXfrm>
        <a:off x="4037733" y="362209"/>
        <a:ext cx="1634239" cy="1634239"/>
      </dsp:txXfrm>
    </dsp:sp>
    <dsp:sp modelId="{070E1CE2-8B26-483D-BA2B-EF04B0724F22}">
      <dsp:nvSpPr>
        <dsp:cNvPr id="0" name=""/>
        <dsp:cNvSpPr/>
      </dsp:nvSpPr>
      <dsp:spPr>
        <a:xfrm>
          <a:off x="5548202" y="23747"/>
          <a:ext cx="2311163" cy="23111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91" tIns="22860" rIns="12719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Categorías de las PYMES</a:t>
          </a:r>
          <a:endParaRPr lang="es-EC" sz="1800" kern="1200" dirty="0"/>
        </a:p>
      </dsp:txBody>
      <dsp:txXfrm>
        <a:off x="5886664" y="362209"/>
        <a:ext cx="1634239" cy="1634239"/>
      </dsp:txXfrm>
    </dsp:sp>
    <dsp:sp modelId="{1DFC8306-0132-4DB8-BFFE-A7A93283EA3B}">
      <dsp:nvSpPr>
        <dsp:cNvPr id="0" name=""/>
        <dsp:cNvSpPr/>
      </dsp:nvSpPr>
      <dsp:spPr>
        <a:xfrm>
          <a:off x="7397132" y="23747"/>
          <a:ext cx="2311163" cy="231116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91" tIns="22860" rIns="12719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PYMES en la Ciudad de Quito</a:t>
          </a:r>
          <a:endParaRPr lang="es-EC" sz="1800" kern="1200" dirty="0"/>
        </a:p>
      </dsp:txBody>
      <dsp:txXfrm>
        <a:off x="7735594" y="362209"/>
        <a:ext cx="1634239" cy="1634239"/>
      </dsp:txXfrm>
    </dsp:sp>
    <dsp:sp modelId="{01C691FC-090E-408A-9E48-F8BD9279D0C0}">
      <dsp:nvSpPr>
        <dsp:cNvPr id="0" name=""/>
        <dsp:cNvSpPr/>
      </dsp:nvSpPr>
      <dsp:spPr>
        <a:xfrm>
          <a:off x="9246063" y="23747"/>
          <a:ext cx="2311163" cy="231116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91" tIns="22860" rIns="12719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PYMES frente a la Seguridad Privada</a:t>
          </a:r>
          <a:endParaRPr lang="es-EC" sz="1800" kern="1200" dirty="0"/>
        </a:p>
      </dsp:txBody>
      <dsp:txXfrm>
        <a:off x="9584525" y="362209"/>
        <a:ext cx="1634239" cy="1634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BB8F-C011-4199-869E-D466319D8F8A}">
      <dsp:nvSpPr>
        <dsp:cNvPr id="0" name=""/>
        <dsp:cNvSpPr/>
      </dsp:nvSpPr>
      <dsp:spPr>
        <a:xfrm>
          <a:off x="1821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Alimenticio</a:t>
          </a:r>
          <a:endParaRPr lang="es-ES" sz="1600" b="1" kern="1200" dirty="0"/>
        </a:p>
      </dsp:txBody>
      <dsp:txXfrm>
        <a:off x="1821" y="0"/>
        <a:ext cx="1787149" cy="1256860"/>
      </dsp:txXfrm>
    </dsp:sp>
    <dsp:sp modelId="{5E6AF10D-A2DB-4F1A-9EBC-F6135D388CC8}">
      <dsp:nvSpPr>
        <dsp:cNvPr id="0" name=""/>
        <dsp:cNvSpPr/>
      </dsp:nvSpPr>
      <dsp:spPr>
        <a:xfrm>
          <a:off x="108578" y="1335329"/>
          <a:ext cx="1429719" cy="1319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b="1" kern="1200" dirty="0"/>
        </a:p>
      </dsp:txBody>
      <dsp:txXfrm>
        <a:off x="147238" y="1373989"/>
        <a:ext cx="1352399" cy="1242640"/>
      </dsp:txXfrm>
    </dsp:sp>
    <dsp:sp modelId="{5DC35F60-5043-49E6-BA03-D394331D90B7}">
      <dsp:nvSpPr>
        <dsp:cNvPr id="0" name=""/>
        <dsp:cNvSpPr/>
      </dsp:nvSpPr>
      <dsp:spPr>
        <a:xfrm>
          <a:off x="1923007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Construcción</a:t>
          </a:r>
          <a:endParaRPr lang="es-ES" sz="1600" b="1" kern="1200" dirty="0"/>
        </a:p>
      </dsp:txBody>
      <dsp:txXfrm>
        <a:off x="1923007" y="0"/>
        <a:ext cx="1787149" cy="1256860"/>
      </dsp:txXfrm>
    </dsp:sp>
    <dsp:sp modelId="{D3210BB4-8AFC-49F1-A99B-DECD3BA1A4E2}">
      <dsp:nvSpPr>
        <dsp:cNvPr id="0" name=""/>
        <dsp:cNvSpPr/>
      </dsp:nvSpPr>
      <dsp:spPr>
        <a:xfrm>
          <a:off x="3844193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Eventos y Servicios</a:t>
          </a:r>
          <a:endParaRPr lang="es-ES" sz="1600" b="1" kern="1200" dirty="0"/>
        </a:p>
      </dsp:txBody>
      <dsp:txXfrm>
        <a:off x="3844193" y="0"/>
        <a:ext cx="1787149" cy="1256860"/>
      </dsp:txXfrm>
    </dsp:sp>
    <dsp:sp modelId="{9DF3FF2F-CF23-4CC6-A83F-AE88AC8BA826}">
      <dsp:nvSpPr>
        <dsp:cNvPr id="0" name=""/>
        <dsp:cNvSpPr/>
      </dsp:nvSpPr>
      <dsp:spPr>
        <a:xfrm>
          <a:off x="5767201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Gráfico</a:t>
          </a:r>
          <a:endParaRPr lang="es-ES" sz="1600" b="1" kern="1200" dirty="0"/>
        </a:p>
      </dsp:txBody>
      <dsp:txXfrm>
        <a:off x="5767201" y="0"/>
        <a:ext cx="1787149" cy="1256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BB8F-C011-4199-869E-D466319D8F8A}">
      <dsp:nvSpPr>
        <dsp:cNvPr id="0" name=""/>
        <dsp:cNvSpPr/>
      </dsp:nvSpPr>
      <dsp:spPr>
        <a:xfrm>
          <a:off x="750" y="0"/>
          <a:ext cx="1951136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Maderero</a:t>
          </a:r>
          <a:endParaRPr lang="es-ES" sz="1600" b="1" kern="1200" dirty="0"/>
        </a:p>
      </dsp:txBody>
      <dsp:txXfrm>
        <a:off x="750" y="0"/>
        <a:ext cx="1951136" cy="1256860"/>
      </dsp:txXfrm>
    </dsp:sp>
    <dsp:sp modelId="{5DC35F60-5043-49E6-BA03-D394331D90B7}">
      <dsp:nvSpPr>
        <dsp:cNvPr id="0" name=""/>
        <dsp:cNvSpPr/>
      </dsp:nvSpPr>
      <dsp:spPr>
        <a:xfrm>
          <a:off x="2098222" y="0"/>
          <a:ext cx="1951136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Metalmecánico</a:t>
          </a:r>
          <a:endParaRPr lang="es-ES" sz="1600" b="1" kern="1200" dirty="0"/>
        </a:p>
      </dsp:txBody>
      <dsp:txXfrm>
        <a:off x="2098222" y="0"/>
        <a:ext cx="1951136" cy="1256860"/>
      </dsp:txXfrm>
    </dsp:sp>
    <dsp:sp modelId="{D3210BB4-8AFC-49F1-A99B-DECD3BA1A4E2}">
      <dsp:nvSpPr>
        <dsp:cNvPr id="0" name=""/>
        <dsp:cNvSpPr/>
      </dsp:nvSpPr>
      <dsp:spPr>
        <a:xfrm>
          <a:off x="4195694" y="0"/>
          <a:ext cx="1951136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Químico</a:t>
          </a:r>
          <a:endParaRPr lang="es-ES" sz="1600" b="1" kern="1200" dirty="0"/>
        </a:p>
      </dsp:txBody>
      <dsp:txXfrm>
        <a:off x="4195694" y="0"/>
        <a:ext cx="1951136" cy="1256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1FFB1-A882-415A-9E01-1B94DEFBEE08}">
      <dsp:nvSpPr>
        <dsp:cNvPr id="0" name=""/>
        <dsp:cNvSpPr/>
      </dsp:nvSpPr>
      <dsp:spPr>
        <a:xfrm>
          <a:off x="0" y="34972"/>
          <a:ext cx="2960370" cy="10724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Tamaño de la muestra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Población: 4.024  PYMES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Muestra:  141 PYMES</a:t>
          </a:r>
          <a:endParaRPr lang="es-EC" sz="1600" kern="1200" dirty="0"/>
        </a:p>
      </dsp:txBody>
      <dsp:txXfrm>
        <a:off x="0" y="34972"/>
        <a:ext cx="2960370" cy="1072482"/>
      </dsp:txXfrm>
    </dsp:sp>
    <dsp:sp modelId="{25CD06E3-69F7-42AE-999F-95D21E4B7C59}">
      <dsp:nvSpPr>
        <dsp:cNvPr id="0" name=""/>
        <dsp:cNvSpPr/>
      </dsp:nvSpPr>
      <dsp:spPr>
        <a:xfrm>
          <a:off x="0" y="1403492"/>
          <a:ext cx="2960370" cy="17762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Instrumento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Encuesta compuesta de: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 03 Secciones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 12 Temas de Investigación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 50 Preguntas</a:t>
          </a:r>
          <a:endParaRPr lang="es-EC" sz="1600" kern="1200" dirty="0"/>
        </a:p>
      </dsp:txBody>
      <dsp:txXfrm>
        <a:off x="0" y="1403492"/>
        <a:ext cx="2960370" cy="17762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93B7F-C3B0-4D34-8B35-23F648842E2A}">
      <dsp:nvSpPr>
        <dsp:cNvPr id="0" name=""/>
        <dsp:cNvSpPr/>
      </dsp:nvSpPr>
      <dsp:spPr>
        <a:xfrm>
          <a:off x="336841" y="0"/>
          <a:ext cx="4095569" cy="23955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C50A49-03F2-4232-879C-76BD8580FDBC}">
      <dsp:nvSpPr>
        <dsp:cNvPr id="0" name=""/>
        <dsp:cNvSpPr/>
      </dsp:nvSpPr>
      <dsp:spPr>
        <a:xfrm>
          <a:off x="163276" y="718666"/>
          <a:ext cx="1445495" cy="9582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Datos Informativos</a:t>
          </a:r>
          <a:endParaRPr lang="es-EC" sz="1700" kern="1200" dirty="0"/>
        </a:p>
      </dsp:txBody>
      <dsp:txXfrm>
        <a:off x="210052" y="765442"/>
        <a:ext cx="1351943" cy="864669"/>
      </dsp:txXfrm>
    </dsp:sp>
    <dsp:sp modelId="{E7A16C77-BF76-45C9-9612-B7E5133BA95A}">
      <dsp:nvSpPr>
        <dsp:cNvPr id="0" name=""/>
        <dsp:cNvSpPr/>
      </dsp:nvSpPr>
      <dsp:spPr>
        <a:xfrm>
          <a:off x="1686410" y="718666"/>
          <a:ext cx="1445495" cy="9582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Situación de Seguridad Actual</a:t>
          </a:r>
          <a:endParaRPr lang="es-EC" sz="1700" kern="1200" dirty="0"/>
        </a:p>
      </dsp:txBody>
      <dsp:txXfrm>
        <a:off x="1733186" y="765442"/>
        <a:ext cx="1351943" cy="864669"/>
      </dsp:txXfrm>
    </dsp:sp>
    <dsp:sp modelId="{6F64494E-EB5C-4D3D-86FD-93119079B071}">
      <dsp:nvSpPr>
        <dsp:cNvPr id="0" name=""/>
        <dsp:cNvSpPr/>
      </dsp:nvSpPr>
      <dsp:spPr>
        <a:xfrm>
          <a:off x="3200982" y="685799"/>
          <a:ext cx="1445495" cy="9582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Situación de Seguridad Futura</a:t>
          </a:r>
          <a:endParaRPr lang="es-EC" sz="1700" kern="1200" dirty="0"/>
        </a:p>
      </dsp:txBody>
      <dsp:txXfrm>
        <a:off x="3247758" y="732575"/>
        <a:ext cx="1351943" cy="8646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F3CA-9AD4-4611-B0BD-7B4A43B61233}">
      <dsp:nvSpPr>
        <dsp:cNvPr id="0" name=""/>
        <dsp:cNvSpPr/>
      </dsp:nvSpPr>
      <dsp:spPr>
        <a:xfrm>
          <a:off x="0" y="142697"/>
          <a:ext cx="5989636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El 96% indican se debe cumplir leyes y reglamentos</a:t>
          </a:r>
          <a:r>
            <a:rPr lang="es-EC" sz="2100" kern="1200" dirty="0" smtClean="0"/>
            <a:t>.</a:t>
          </a:r>
          <a:endParaRPr lang="es-EC" sz="2100" kern="1200" dirty="0"/>
        </a:p>
      </dsp:txBody>
      <dsp:txXfrm>
        <a:off x="24588" y="167285"/>
        <a:ext cx="5940460" cy="454509"/>
      </dsp:txXfrm>
    </dsp:sp>
    <dsp:sp modelId="{60A62ECA-BE55-4653-9275-2A5B58EEAF63}">
      <dsp:nvSpPr>
        <dsp:cNvPr id="0" name=""/>
        <dsp:cNvSpPr/>
      </dsp:nvSpPr>
      <dsp:spPr>
        <a:xfrm>
          <a:off x="0" y="706862"/>
          <a:ext cx="5989636" cy="5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El 90% </a:t>
          </a:r>
          <a:r>
            <a:rPr lang="es-CO" sz="2100" kern="1200" dirty="0" smtClean="0"/>
            <a:t>debe haber análisis técnico de seguridad.</a:t>
          </a:r>
          <a:endParaRPr lang="es-EC" sz="2100" kern="1200" dirty="0"/>
        </a:p>
      </dsp:txBody>
      <dsp:txXfrm>
        <a:off x="24588" y="731450"/>
        <a:ext cx="5940460" cy="454509"/>
      </dsp:txXfrm>
    </dsp:sp>
    <dsp:sp modelId="{B696F521-2EE9-4637-A442-E80A64AF7D52}">
      <dsp:nvSpPr>
        <dsp:cNvPr id="0" name=""/>
        <dsp:cNvSpPr/>
      </dsp:nvSpPr>
      <dsp:spPr>
        <a:xfrm>
          <a:off x="0" y="1271037"/>
          <a:ext cx="5989636" cy="5036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/>
            <a:t>El 93 % se debe aplicar procedimientos de Seguridad.</a:t>
          </a:r>
          <a:endParaRPr lang="es-EC" sz="2100" kern="1200" dirty="0"/>
        </a:p>
      </dsp:txBody>
      <dsp:txXfrm>
        <a:off x="24588" y="1295625"/>
        <a:ext cx="5940460" cy="454509"/>
      </dsp:txXfrm>
    </dsp:sp>
    <dsp:sp modelId="{DF5E4C7D-CE83-451E-B598-31E276E15F21}">
      <dsp:nvSpPr>
        <dsp:cNvPr id="0" name=""/>
        <dsp:cNvSpPr/>
      </dsp:nvSpPr>
      <dsp:spPr>
        <a:xfrm>
          <a:off x="0" y="1835192"/>
          <a:ext cx="5989636" cy="503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92% requiere Implementación de tecnología.</a:t>
          </a:r>
          <a:endParaRPr lang="es-EC" sz="2100" kern="1200" dirty="0"/>
        </a:p>
      </dsp:txBody>
      <dsp:txXfrm>
        <a:off x="24588" y="1859780"/>
        <a:ext cx="5940460" cy="454509"/>
      </dsp:txXfrm>
    </dsp:sp>
    <dsp:sp modelId="{66DEC878-6B03-40C2-85C9-1968A8038737}">
      <dsp:nvSpPr>
        <dsp:cNvPr id="0" name=""/>
        <dsp:cNvSpPr/>
      </dsp:nvSpPr>
      <dsp:spPr>
        <a:xfrm>
          <a:off x="0" y="2399357"/>
          <a:ext cx="5989636" cy="5036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kern="1200" smtClean="0"/>
            <a:t>El 72 % Implementación </a:t>
          </a:r>
          <a:r>
            <a:rPr lang="es-EC" sz="2100" b="0" kern="1200" dirty="0" smtClean="0"/>
            <a:t>de </a:t>
          </a:r>
          <a:r>
            <a:rPr lang="es-EC" sz="2100" b="0" kern="1200" smtClean="0"/>
            <a:t>Estándares Técnicos. </a:t>
          </a:r>
          <a:endParaRPr lang="es-EC" sz="2100" b="0" kern="1200" dirty="0"/>
        </a:p>
      </dsp:txBody>
      <dsp:txXfrm>
        <a:off x="24588" y="2423945"/>
        <a:ext cx="5940460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139373" cy="4115157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596952" cy="2834886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0.97942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444539" cy="2755631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731075" cy="274343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176122" cy="334699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724979" cy="298729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926164" cy="315190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779848" cy="3029975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377307" cy="350550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005419" cy="2950720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157832" cy="3328704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767655" cy="30238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93CA1-A1E0-4D8E-80A2-522084100948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65EE-3925-49B3-BFC6-90EA98EE8B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43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BBCA9-25D4-49A9-AACC-9F0FD347CD46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A410-E657-4172-9FCB-BF653AD90560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331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226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49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3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84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12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67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0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476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620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33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33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4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41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799"/>
            <a:ext cx="12188825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58EA50-1998-4C8E-9EE9-DC9092F8B37C}" type="datetimeFigureOut">
              <a:rPr lang="es-EC" smtClean="0"/>
              <a:pPr/>
              <a:t>17/2/2017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0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ec/url?sa=i&amp;rct=j&amp;q=&amp;esrc=s&amp;source=images&amp;cd=&amp;cad=rja&amp;uact=8&amp;ved=0ahUKEwiHqZbvi93NAhVDKh4KHRMaDWQQjRwIBw&amp;url=http://mercadotecnia.espe.edu.ec/&amp;psig=AFQjCNE59tpFi-4uutEbQsbPMJxJbYkXuQ&amp;ust=146783450429754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png"/><Relationship Id="rId4" Type="http://schemas.openxmlformats.org/officeDocument/2006/relationships/image" Target="../media/image27.wmf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package" Target="../embeddings/Documento_de_Microsoft_Word2.docx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package" Target="../embeddings/Documento_de_Microsoft_Word4.docx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package" Target="../embeddings/Documento_de_Microsoft_Word5.docx"/><Relationship Id="rId7" Type="http://schemas.openxmlformats.org/officeDocument/2006/relationships/package" Target="../embeddings/Documento_de_Microsoft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emf"/><Relationship Id="rId5" Type="http://schemas.openxmlformats.org/officeDocument/2006/relationships/package" Target="../embeddings/Documento_de_Microsoft_Word6.docx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87528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s-EC" sz="2400" dirty="0"/>
              <a:t>UNIDAD DE EDUCACIÓN A DISTANCIA</a:t>
            </a:r>
            <a:br>
              <a:rPr lang="es-EC" sz="2400" dirty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b="1" dirty="0"/>
              <a:t>CARRERA DE </a:t>
            </a:r>
            <a:r>
              <a:rPr lang="es-EC" sz="2400" b="1" dirty="0" smtClean="0"/>
              <a:t>INGENIERIA COMERCIAL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b="1" dirty="0"/>
              <a:t>TRABAJO DE TITULACIÓN PREVIO A LA OBTENCIÓN DEL TÍTULO DE </a:t>
            </a:r>
            <a:r>
              <a:rPr lang="es-EC" sz="2400" b="1" dirty="0" smtClean="0"/>
              <a:t>INGENIERO COMERCIAL</a:t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3300" b="1" dirty="0"/>
              <a:t>TEMA: </a:t>
            </a:r>
            <a:r>
              <a:rPr lang="es-EC" sz="3300" b="1" dirty="0" smtClean="0"/>
              <a:t>INVESTIGACION DE LOS REQUERIMIENTOS DE SEGURIDAD EN LAS PYMES DE LA CIUDAD DE QUITO.</a:t>
            </a:r>
            <a:endParaRPr lang="es-EC" sz="33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741378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Autor: 	MARCO RECALDE B. -  RUBEN RECALDE B.	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Director:	ING. ROBERTO ERAZO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Fecha:		SANGOLQUI, FEBRERO 2017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http://mercadotecnia.espe.edu.ec/wp-content/uploads/tmp/LOGO-PRINCIPAL-ESPE2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07" y="332026"/>
            <a:ext cx="2109946" cy="4269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21 Rectángulo"/>
          <p:cNvSpPr/>
          <p:nvPr/>
        </p:nvSpPr>
        <p:spPr bwMode="auto">
          <a:xfrm>
            <a:off x="14288" y="0"/>
            <a:ext cx="12192000" cy="1524000"/>
          </a:xfrm>
          <a:prstGeom prst="rect">
            <a:avLst/>
          </a:prstGeom>
          <a:solidFill>
            <a:srgbClr val="006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8 Marcador de texto"/>
          <p:cNvSpPr txBox="1">
            <a:spLocks/>
          </p:cNvSpPr>
          <p:nvPr/>
        </p:nvSpPr>
        <p:spPr bwMode="auto">
          <a:xfrm>
            <a:off x="2166940" y="381000"/>
            <a:ext cx="6062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marL="303213" lvl="1" algn="ctr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90000"/>
              <a:buFont typeface="Wingdings 2" pitchFamily="18" charset="2"/>
              <a:buNone/>
              <a:defRPr/>
            </a:pPr>
            <a:r>
              <a:rPr lang="es-ES" sz="3200" b="1" kern="0" dirty="0" smtClean="0">
                <a:solidFill>
                  <a:srgbClr val="FFFFFF"/>
                </a:solidFill>
                <a:latin typeface="Arial Unicode MS" pitchFamily="34" charset="-128"/>
              </a:rPr>
              <a:t>UNIVERSIDAD DE LAS FUERZAS ARMADAS</a:t>
            </a:r>
            <a:endParaRPr lang="es-ES" sz="3200" b="1" kern="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6774" y="-3048"/>
            <a:ext cx="156798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0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260783" cy="145075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Tabulación de Datos</a:t>
            </a:r>
            <a:endParaRPr lang="es-EC" sz="3200" dirty="0"/>
          </a:p>
        </p:txBody>
      </p:sp>
      <p:sp>
        <p:nvSpPr>
          <p:cNvPr id="3" name="Rectángulo 2"/>
          <p:cNvSpPr/>
          <p:nvPr/>
        </p:nvSpPr>
        <p:spPr>
          <a:xfrm>
            <a:off x="9018416" y="418314"/>
            <a:ext cx="26460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Resultados de la Encuesta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08" y="1894742"/>
            <a:ext cx="30597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Desempeño del Personal de Seguridad</a:t>
            </a:r>
            <a:endParaRPr lang="es-EC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32413093"/>
              </p:ext>
            </p:extLst>
          </p:nvPr>
        </p:nvGraphicFramePr>
        <p:xfrm>
          <a:off x="56270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62708" y="4108938"/>
            <a:ext cx="297619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Servicio al Cliente</a:t>
            </a:r>
            <a:endParaRPr lang="es-EC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55123" y="1894742"/>
            <a:ext cx="278423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Respuesta ante Robo, Asalto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55123" y="4108938"/>
            <a:ext cx="247503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Respuesta ante Robo, Asalto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47537" y="1894742"/>
            <a:ext cx="313958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Investigación Perdidas</a:t>
            </a:r>
            <a:endParaRPr lang="es-EC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147538" y="4108938"/>
            <a:ext cx="292637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Investigación Perdidas</a:t>
            </a:r>
            <a:endParaRPr lang="es-EC" sz="12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556677956"/>
              </p:ext>
            </p:extLst>
          </p:nvPr>
        </p:nvGraphicFramePr>
        <p:xfrm>
          <a:off x="4355123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290743290"/>
              </p:ext>
            </p:extLst>
          </p:nvPr>
        </p:nvGraphicFramePr>
        <p:xfrm>
          <a:off x="814753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/>
          <p:nvPr>
            <p:extLst/>
          </p:nvPr>
        </p:nvGraphicFramePr>
        <p:xfrm>
          <a:off x="563440" y="4385936"/>
          <a:ext cx="3516191" cy="235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885302728"/>
              </p:ext>
            </p:extLst>
          </p:nvPr>
        </p:nvGraphicFramePr>
        <p:xfrm>
          <a:off x="4355123" y="4385935"/>
          <a:ext cx="3516923" cy="235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76839048"/>
              </p:ext>
            </p:extLst>
          </p:nvPr>
        </p:nvGraphicFramePr>
        <p:xfrm>
          <a:off x="8147538" y="4385934"/>
          <a:ext cx="3516923" cy="23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05987"/>
              </p:ext>
            </p:extLst>
          </p:nvPr>
        </p:nvGraphicFramePr>
        <p:xfrm>
          <a:off x="562706" y="4385936"/>
          <a:ext cx="3516924" cy="2806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863665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Porcentaje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Porcentaje acumulado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5916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Válidos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318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Regular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13,5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318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Bueno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318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bueno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318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94526"/>
              </p:ext>
            </p:extLst>
          </p:nvPr>
        </p:nvGraphicFramePr>
        <p:xfrm>
          <a:off x="4355122" y="4385934"/>
          <a:ext cx="3516924" cy="2674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regular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31,2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31,2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52,5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bueno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75,2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bueno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141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70532"/>
              </p:ext>
            </p:extLst>
          </p:nvPr>
        </p:nvGraphicFramePr>
        <p:xfrm>
          <a:off x="8147537" y="4385934"/>
          <a:ext cx="3516924" cy="2674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regular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30,5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30,5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46,1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bueno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30,5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30,5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76,6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bueno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23,4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23,4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9110667" y="1173205"/>
            <a:ext cx="284907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SITUACION DE SEGURIDAD ACTUAL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55254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260783" cy="145075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Tabulación de Datos</a:t>
            </a:r>
            <a:endParaRPr lang="es-EC" sz="3200" dirty="0"/>
          </a:p>
        </p:txBody>
      </p:sp>
      <p:sp>
        <p:nvSpPr>
          <p:cNvPr id="3" name="Rectángulo 2"/>
          <p:cNvSpPr/>
          <p:nvPr/>
        </p:nvSpPr>
        <p:spPr>
          <a:xfrm>
            <a:off x="9018416" y="418314"/>
            <a:ext cx="26460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Resultados de la Encuesta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08" y="1894742"/>
            <a:ext cx="30597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Cumplimiento de Leyes y Reglamentos</a:t>
            </a:r>
            <a:endParaRPr lang="es-EC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75914285"/>
              </p:ext>
            </p:extLst>
          </p:nvPr>
        </p:nvGraphicFramePr>
        <p:xfrm>
          <a:off x="56270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62708" y="4108938"/>
            <a:ext cx="297619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Permiso de Operación</a:t>
            </a:r>
            <a:endParaRPr lang="es-EC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55123" y="1894742"/>
            <a:ext cx="35169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Análisis Técnico Previo Implementación de Seguridad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55123" y="4108938"/>
            <a:ext cx="284577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Registro de Bienes a Protegerse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47537" y="1894742"/>
            <a:ext cx="313958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Aplicación de Procedimientos</a:t>
            </a:r>
            <a:endParaRPr lang="es-EC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147537" y="4108938"/>
            <a:ext cx="35169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Control de Personas, Materiales, Vehículos</a:t>
            </a:r>
            <a:endParaRPr lang="es-EC" sz="12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560056171"/>
              </p:ext>
            </p:extLst>
          </p:nvPr>
        </p:nvGraphicFramePr>
        <p:xfrm>
          <a:off x="4355123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652859259"/>
              </p:ext>
            </p:extLst>
          </p:nvPr>
        </p:nvGraphicFramePr>
        <p:xfrm>
          <a:off x="814753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/>
          <p:nvPr>
            <p:extLst/>
          </p:nvPr>
        </p:nvGraphicFramePr>
        <p:xfrm>
          <a:off x="563440" y="4385936"/>
          <a:ext cx="3516191" cy="235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/>
          <p:nvPr>
            <p:extLst/>
          </p:nvPr>
        </p:nvGraphicFramePr>
        <p:xfrm>
          <a:off x="4355123" y="4385935"/>
          <a:ext cx="3516923" cy="235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/>
          <p:nvPr>
            <p:extLst/>
          </p:nvPr>
        </p:nvGraphicFramePr>
        <p:xfrm>
          <a:off x="8147538" y="4385934"/>
          <a:ext cx="3516923" cy="23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8958267" y="1020805"/>
            <a:ext cx="284907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SITUACION DE SEGURIDAD FUTURA</a:t>
            </a:r>
            <a:endParaRPr lang="es-EC" sz="1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64295"/>
              </p:ext>
            </p:extLst>
          </p:nvPr>
        </p:nvGraphicFramePr>
        <p:xfrm>
          <a:off x="562708" y="4385934"/>
          <a:ext cx="3516924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poco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85,8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85,8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76896"/>
              </p:ext>
            </p:extLst>
          </p:nvPr>
        </p:nvGraphicFramePr>
        <p:xfrm>
          <a:off x="4355122" y="4385934"/>
          <a:ext cx="3516924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4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81,6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81,6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39018"/>
              </p:ext>
            </p:extLst>
          </p:nvPr>
        </p:nvGraphicFramePr>
        <p:xfrm>
          <a:off x="8147536" y="4385934"/>
          <a:ext cx="3516924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poco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67,4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67,4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1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260783" cy="145075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Tabulación de Datos</a:t>
            </a:r>
            <a:endParaRPr lang="es-EC" sz="3200" dirty="0"/>
          </a:p>
        </p:txBody>
      </p:sp>
      <p:sp>
        <p:nvSpPr>
          <p:cNvPr id="3" name="Rectángulo 2"/>
          <p:cNvSpPr/>
          <p:nvPr/>
        </p:nvSpPr>
        <p:spPr>
          <a:xfrm>
            <a:off x="9018416" y="418314"/>
            <a:ext cx="26460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Resultados de la Encuesta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08" y="1894742"/>
            <a:ext cx="30597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Aplicación de Procedimientos Emergencia</a:t>
            </a:r>
            <a:endParaRPr lang="es-EC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91624965"/>
              </p:ext>
            </p:extLst>
          </p:nvPr>
        </p:nvGraphicFramePr>
        <p:xfrm>
          <a:off x="56270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62708" y="4108938"/>
            <a:ext cx="297619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Emergencia, Incendio, Evacuación</a:t>
            </a:r>
            <a:endParaRPr lang="es-EC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55123" y="1894742"/>
            <a:ext cx="35169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Implementación de Tecnología en Seguridad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55123" y="4108938"/>
            <a:ext cx="284577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CCTV y Monitoreo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47537" y="1894742"/>
            <a:ext cx="35169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Implementación de Estándares Técnicos Seguridad</a:t>
            </a:r>
            <a:endParaRPr lang="es-EC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147537" y="4108938"/>
            <a:ext cx="35169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Manejo de Llaves Áreas Sensibles</a:t>
            </a:r>
            <a:endParaRPr lang="es-EC" sz="12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157726337"/>
              </p:ext>
            </p:extLst>
          </p:nvPr>
        </p:nvGraphicFramePr>
        <p:xfrm>
          <a:off x="4355123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821515886"/>
              </p:ext>
            </p:extLst>
          </p:nvPr>
        </p:nvGraphicFramePr>
        <p:xfrm>
          <a:off x="814753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/>
          <p:nvPr>
            <p:extLst/>
          </p:nvPr>
        </p:nvGraphicFramePr>
        <p:xfrm>
          <a:off x="563440" y="4385936"/>
          <a:ext cx="3516191" cy="235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/>
          <p:nvPr>
            <p:extLst/>
          </p:nvPr>
        </p:nvGraphicFramePr>
        <p:xfrm>
          <a:off x="4355123" y="4385935"/>
          <a:ext cx="3516923" cy="235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/>
          <p:nvPr>
            <p:extLst/>
          </p:nvPr>
        </p:nvGraphicFramePr>
        <p:xfrm>
          <a:off x="8147538" y="4385934"/>
          <a:ext cx="3516923" cy="23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8958267" y="1020805"/>
            <a:ext cx="284907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SITUACION DE SEGURIDAD FUTURA</a:t>
            </a:r>
            <a:endParaRPr lang="es-EC" sz="14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519"/>
              </p:ext>
            </p:extLst>
          </p:nvPr>
        </p:nvGraphicFramePr>
        <p:xfrm>
          <a:off x="562708" y="4385934"/>
          <a:ext cx="3516924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poco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75,2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75,2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97517"/>
              </p:ext>
            </p:extLst>
          </p:nvPr>
        </p:nvGraphicFramePr>
        <p:xfrm>
          <a:off x="4355122" y="4385934"/>
          <a:ext cx="3516924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poco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7,1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28,4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71,6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71,6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54932"/>
              </p:ext>
            </p:extLst>
          </p:nvPr>
        </p:nvGraphicFramePr>
        <p:xfrm>
          <a:off x="8147536" y="4385934"/>
          <a:ext cx="3516924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304800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poco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19,9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19,9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51,8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necesario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48,2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48,2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2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sleeping_gu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6969" y="2846458"/>
            <a:ext cx="2738270" cy="2464443"/>
          </a:xfrm>
          <a:prstGeom prst="rect">
            <a:avLst/>
          </a:prstGeom>
          <a:noFill/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3284927" y="3817173"/>
            <a:ext cx="256474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SERVICIO DE SEGURIDAD</a:t>
            </a:r>
          </a:p>
          <a:p>
            <a:pPr algn="ctr"/>
            <a:r>
              <a:rPr lang="es-CO" b="1" dirty="0" smtClean="0"/>
              <a:t>ACTUAL</a:t>
            </a:r>
            <a:endParaRPr lang="es-CO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328556" y="2464443"/>
            <a:ext cx="2242811" cy="706879"/>
            <a:chOff x="0" y="399"/>
            <a:chExt cx="5546725" cy="834228"/>
          </a:xfrm>
          <a:scene3d>
            <a:camera prst="orthographicFront"/>
            <a:lightRig rig="flat" dir="t"/>
          </a:scene3d>
        </p:grpSpPr>
        <p:sp>
          <p:nvSpPr>
            <p:cNvPr id="7" name="Rectángulo redondeado 6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El 95% de las empresas disponen de </a:t>
              </a:r>
              <a:r>
                <a:rPr lang="es-CO" sz="1600" kern="1200" dirty="0" smtClean="0"/>
                <a:t>Seguridad.</a:t>
              </a:r>
              <a:endParaRPr lang="es-EC" sz="16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773495" y="2464443"/>
            <a:ext cx="1673224" cy="706879"/>
            <a:chOff x="0" y="399"/>
            <a:chExt cx="5546725" cy="834228"/>
          </a:xfrm>
          <a:scene3d>
            <a:camera prst="orthographicFront"/>
            <a:lightRig rig="flat" dir="t"/>
          </a:scene3d>
        </p:grpSpPr>
        <p:sp>
          <p:nvSpPr>
            <p:cNvPr id="10" name="Rectángulo redondeado 9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El 80% </a:t>
              </a:r>
              <a:r>
                <a:rPr lang="es-CO" sz="1600" dirty="0" smtClean="0"/>
                <a:t>están equipadas</a:t>
              </a:r>
              <a:r>
                <a:rPr lang="es-CO" sz="1600" kern="1200" dirty="0" smtClean="0"/>
                <a:t>.</a:t>
              </a:r>
              <a:endParaRPr lang="es-EC" sz="160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14505" y="5083315"/>
            <a:ext cx="1942912" cy="706879"/>
            <a:chOff x="0" y="399"/>
            <a:chExt cx="5546725" cy="834228"/>
          </a:xfrm>
          <a:solidFill>
            <a:srgbClr val="FF7D7D"/>
          </a:solidFill>
          <a:scene3d>
            <a:camera prst="orthographicFront"/>
            <a:lightRig rig="flat" dir="t"/>
          </a:scene3d>
        </p:grpSpPr>
        <p:sp>
          <p:nvSpPr>
            <p:cNvPr id="26" name="Rectángulo redondeado 25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El 60% no tienen Asesoramiento Técnico</a:t>
              </a:r>
              <a:endParaRPr lang="es-EC" sz="1600" kern="12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638651" y="5093348"/>
            <a:ext cx="1942912" cy="706879"/>
            <a:chOff x="0" y="399"/>
            <a:chExt cx="5546725" cy="834228"/>
          </a:xfrm>
          <a:solidFill>
            <a:srgbClr val="FF7D7D"/>
          </a:solidFill>
          <a:scene3d>
            <a:camera prst="orthographicFront"/>
            <a:lightRig rig="flat" dir="t"/>
          </a:scene3d>
        </p:grpSpPr>
        <p:sp>
          <p:nvSpPr>
            <p:cNvPr id="30" name="Rectángulo redondeado 29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El 35% no cumplen Procedimientos</a:t>
              </a:r>
              <a:endParaRPr lang="es-EC" sz="1600" kern="1200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767603" y="5083315"/>
            <a:ext cx="1942912" cy="706879"/>
            <a:chOff x="0" y="399"/>
            <a:chExt cx="5546725" cy="834228"/>
          </a:xfrm>
          <a:solidFill>
            <a:srgbClr val="FF7D7D"/>
          </a:solidFill>
          <a:scene3d>
            <a:camera prst="orthographicFront"/>
            <a:lightRig rig="flat" dir="t"/>
          </a:scene3d>
        </p:grpSpPr>
        <p:sp>
          <p:nvSpPr>
            <p:cNvPr id="33" name="Rectángulo redondeado 32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El 40% no respuesta ante emergencias, incidentes</a:t>
              </a:r>
              <a:endParaRPr lang="es-EC" sz="1600" kern="1200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896555" y="5058840"/>
            <a:ext cx="1942912" cy="706879"/>
            <a:chOff x="0" y="399"/>
            <a:chExt cx="5546725" cy="834228"/>
          </a:xfrm>
          <a:solidFill>
            <a:srgbClr val="FF7D7D"/>
          </a:solidFill>
          <a:scene3d>
            <a:camera prst="orthographicFront"/>
            <a:lightRig rig="flat" dir="t"/>
          </a:scene3d>
        </p:grpSpPr>
        <p:sp>
          <p:nvSpPr>
            <p:cNvPr id="36" name="Rectángulo redondeado 35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El 50% falta de Supervisión </a:t>
              </a:r>
              <a:endParaRPr lang="es-EC" sz="1600" kern="1200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773068" y="2483539"/>
            <a:ext cx="1994982" cy="706879"/>
            <a:chOff x="0" y="399"/>
            <a:chExt cx="5546725" cy="834228"/>
          </a:xfrm>
          <a:scene3d>
            <a:camera prst="orthographicFront"/>
            <a:lightRig rig="flat" dir="t"/>
          </a:scene3d>
        </p:grpSpPr>
        <p:sp>
          <p:nvSpPr>
            <p:cNvPr id="39" name="Rectángulo redondeado 38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/>
                <a:t>El 88% </a:t>
              </a:r>
              <a:r>
                <a:rPr lang="es-CO" sz="1600" b="1" kern="1200" dirty="0" smtClean="0"/>
                <a:t>están satisfechos con el servicio</a:t>
              </a:r>
              <a:endParaRPr lang="es-EC" sz="1600" b="1" kern="1200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648847" y="2490483"/>
            <a:ext cx="1941457" cy="706879"/>
            <a:chOff x="0" y="399"/>
            <a:chExt cx="5546725" cy="834228"/>
          </a:xfrm>
          <a:scene3d>
            <a:camera prst="orthographicFront"/>
            <a:lightRig rig="flat" dir="t"/>
          </a:scene3d>
        </p:grpSpPr>
        <p:sp>
          <p:nvSpPr>
            <p:cNvPr id="42" name="Rectángulo redondeado 41"/>
            <p:cNvSpPr/>
            <p:nvPr/>
          </p:nvSpPr>
          <p:spPr>
            <a:xfrm>
              <a:off x="0" y="399"/>
              <a:ext cx="5546725" cy="8342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40724" y="41123"/>
              <a:ext cx="5465277" cy="7527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El 96% </a:t>
              </a:r>
              <a:r>
                <a:rPr lang="es-CO" sz="1600" kern="1200" dirty="0" smtClean="0"/>
                <a:t>están capacitados</a:t>
              </a:r>
              <a:endParaRPr lang="es-EC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60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1" descr="http://t2.gstatic.com/images?q=tbn:ANd9GcS-PxqwaaOk_rUuS-9tzWAFUj4ieNldrI7SNPNHf5r-SAyUPgyk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84" y="2711848"/>
            <a:ext cx="324456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396569" y="2085975"/>
            <a:ext cx="24897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SEGURIDAD A FUTURO</a:t>
            </a:r>
            <a:endParaRPr lang="es-CO" b="1" dirty="0"/>
          </a:p>
        </p:txBody>
      </p:sp>
      <p:graphicFrame>
        <p:nvGraphicFramePr>
          <p:cNvPr id="4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337326"/>
              </p:ext>
            </p:extLst>
          </p:nvPr>
        </p:nvGraphicFramePr>
        <p:xfrm>
          <a:off x="1097280" y="2711848"/>
          <a:ext cx="5989636" cy="352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2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C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912045" y="3192619"/>
            <a:ext cx="6960870" cy="17487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19100" indent="-38258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s-ES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Delincuencia en Incremento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Crisis Económica, Desempleo</a:t>
            </a:r>
          </a:p>
          <a:p>
            <a:pPr marL="722313" lvl="1" indent="-27305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Ausencia </a:t>
            </a: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de leyes, </a:t>
            </a:r>
            <a:r>
              <a:rPr lang="es-ES" sz="2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narcotrafico</a:t>
            </a: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ajuste de cuentas, </a:t>
            </a:r>
            <a:r>
              <a:rPr lang="es-E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sicariato</a:t>
            </a: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22313" lvl="1" indent="-27305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200.000 </a:t>
            </a: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refugiados (Col. Per. Otros</a:t>
            </a: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722313" lvl="1" indent="-27305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Incremento acciones delictivas</a:t>
            </a:r>
          </a:p>
          <a:p>
            <a:pPr marL="722313" lvl="1" indent="-27305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endParaRPr lang="es-E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5463" y="4656222"/>
            <a:ext cx="3850958" cy="1379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38258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s-ES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Servicio de Seguridad Privada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Mercado creciente, Gran oferta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Profesionalismo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Servicio, costos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1186" y="2084131"/>
            <a:ext cx="3736658" cy="1944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38258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s-ES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PYMES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Vulnerabilidad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Desconocimiento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Expectativas </a:t>
            </a: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del Cliente en servicio recibido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r>
              <a:rPr 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Costo Beneficio</a:t>
            </a:r>
          </a:p>
          <a:p>
            <a:pPr marL="722313" lvl="1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Times New Roman" pitchFamily="18" charset="0"/>
              <a:buChar char="-"/>
              <a:defRPr/>
            </a:pPr>
            <a:endParaRPr lang="es-ES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0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98" y="2127539"/>
            <a:ext cx="4249280" cy="3603048"/>
          </a:xfrm>
          <a:prstGeom prst="rect">
            <a:avLst/>
          </a:prstGeom>
        </p:spPr>
      </p:pic>
      <p:sp>
        <p:nvSpPr>
          <p:cNvPr id="7" name="7 CuadroTexto"/>
          <p:cNvSpPr txBox="1"/>
          <p:nvPr/>
        </p:nvSpPr>
        <p:spPr bwMode="auto">
          <a:xfrm>
            <a:off x="4977378" y="1913102"/>
            <a:ext cx="6553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seguridad no se improvisa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esta debe ser proactiva, preventiva, practicada por todos como un equipo.</a:t>
            </a:r>
          </a:p>
          <a:p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Sistemas de seguridad no son instalados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azar, por casualidad o coincidencia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estos surgen en base a un proceso, un análisis y un estudio minucioso. </a:t>
            </a:r>
          </a:p>
          <a:p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Toda empresa, industria, negocio, instalación, de cualquier tipo o magnitud que sea, para decirse que tiene un sistema de protección efectivo, deberá primero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pasar por un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 de Seguridad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ES" sz="2400" b="1" kern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64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dirty="0" smtClean="0"/>
              <a:t>Recomendaciones</a:t>
            </a:r>
            <a:endParaRPr lang="es-EC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47120"/>
              </p:ext>
            </p:extLst>
          </p:nvPr>
        </p:nvGraphicFramePr>
        <p:xfrm>
          <a:off x="795325" y="1909760"/>
          <a:ext cx="4248149" cy="435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Visio" r:id="rId3" imgW="3415500" imgH="3609900" progId="Visio.Drawing.11">
                  <p:embed/>
                </p:oleObj>
              </mc:Choice>
              <mc:Fallback>
                <p:oleObj name="Visio" r:id="rId3" imgW="3415500" imgH="3609900" progId="Visio.Drawing.1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25" y="1909760"/>
                        <a:ext cx="4248149" cy="4356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2105016" y="3814760"/>
            <a:ext cx="150972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PROCESO </a:t>
            </a:r>
            <a:r>
              <a:rPr lang="en-US" sz="1400" b="1" i="1" dirty="0">
                <a:solidFill>
                  <a:schemeClr val="bg1"/>
                </a:solidFill>
              </a:rPr>
              <a:t>DE SEGURIDAD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757869" y="2100263"/>
            <a:ext cx="5594802" cy="4035011"/>
            <a:chOff x="5165566" y="1809938"/>
            <a:chExt cx="5901349" cy="4325336"/>
          </a:xfrm>
        </p:grpSpPr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4747002"/>
                </p:ext>
              </p:extLst>
            </p:nvPr>
          </p:nvGraphicFramePr>
          <p:xfrm>
            <a:off x="5165566" y="4086225"/>
            <a:ext cx="2065339" cy="2049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" name="Photo Editor Photo" r:id="rId5" imgW="6095238" imgH="4571429" progId="">
                    <p:embed/>
                  </p:oleObj>
                </mc:Choice>
                <mc:Fallback>
                  <p:oleObj name="Photo Editor Photo" r:id="rId5" imgW="6095238" imgH="4571429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5566" y="4086225"/>
                          <a:ext cx="2065339" cy="2049049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 descr="NT_guard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65567" y="1862934"/>
              <a:ext cx="2721133" cy="24750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4" descr="躁ĜƁ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0905" y="1809938"/>
              <a:ext cx="3836009" cy="25436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0906" y="3820014"/>
              <a:ext cx="1770671" cy="23152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01294" y="3814759"/>
              <a:ext cx="2065621" cy="2301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54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51749" y="1913355"/>
            <a:ext cx="67261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PYMES</a:t>
            </a:r>
            <a:endParaRPr lang="es-EC" sz="1200" dirty="0"/>
          </a:p>
        </p:txBody>
      </p:sp>
      <p:sp>
        <p:nvSpPr>
          <p:cNvPr id="5" name="Rectángulo 4"/>
          <p:cNvSpPr/>
          <p:nvPr/>
        </p:nvSpPr>
        <p:spPr>
          <a:xfrm>
            <a:off x="751750" y="2191423"/>
            <a:ext cx="6477735" cy="23544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 smtClean="0"/>
              <a:t>Proceso de Seguridad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 smtClean="0"/>
              <a:t>A cargo Profesional Responsable aspectos de Seguridad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 smtClean="0"/>
              <a:t>Aplicación de Criterios Técnicos, Estándares Internacionales, Mejores Practicas.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1400" dirty="0"/>
              <a:t>Crear cultura de seguridad </a:t>
            </a:r>
            <a:endParaRPr lang="es-EC" sz="14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400" dirty="0" smtClean="0"/>
              <a:t>Aplicar Costo – Beneficio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400" dirty="0" smtClean="0"/>
              <a:t>Contrato, TDR.</a:t>
            </a:r>
            <a:endParaRPr lang="es-EC" sz="1400" dirty="0" smtClean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 smtClean="0"/>
              <a:t>Monitoreo y evaluación permanente del servicio.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51749" y="4903491"/>
            <a:ext cx="239150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EMPRESAS DE SEGURIDAD</a:t>
            </a:r>
            <a:endParaRPr lang="es-EC" sz="1200" dirty="0"/>
          </a:p>
        </p:txBody>
      </p:sp>
      <p:sp>
        <p:nvSpPr>
          <p:cNvPr id="15" name="Rectángulo 14"/>
          <p:cNvSpPr/>
          <p:nvPr/>
        </p:nvSpPr>
        <p:spPr>
          <a:xfrm>
            <a:off x="751750" y="5180498"/>
            <a:ext cx="6477736" cy="8947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/>
              <a:t>Cumplimiento de Leyes y Reglamentos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/>
              <a:t>Capacitación y mejora continua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/>
              <a:t>Servicio al cliente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1117" y="2600325"/>
            <a:ext cx="4114658" cy="37175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CuadroTexto 8"/>
          <p:cNvSpPr txBox="1"/>
          <p:nvPr/>
        </p:nvSpPr>
        <p:spPr>
          <a:xfrm>
            <a:off x="9243384" y="1994702"/>
            <a:ext cx="107984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sz="2000" dirty="0" smtClean="0"/>
              <a:t>RIESGOS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24222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</a:t>
            </a:r>
            <a:endParaRPr lang="es-EC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8619" y="3416780"/>
            <a:ext cx="7089456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lvl="1" indent="-2000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American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Society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for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Indutrial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Security (ASIS).</a:t>
            </a:r>
            <a:endParaRPr kumimoji="0" lang="es-CO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71463" lvl="1" indent="-2000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International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Foundation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for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Protection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Officers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(IFPO).</a:t>
            </a:r>
            <a:endParaRPr kumimoji="0" lang="es-CO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71463" lvl="1" indent="-2000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Prevención del Crimen a Través del Diseño Medioambiente (CPTED).</a:t>
            </a:r>
            <a:endParaRPr kumimoji="0" lang="es-CO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71463" lvl="1" indent="-2000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Normas internacionales NFPA (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National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Fire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Protection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Administration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).</a:t>
            </a:r>
            <a:endParaRPr kumimoji="0" lang="es-CO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71463" lvl="1" indent="-2000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Leyes en</a:t>
            </a:r>
            <a:r>
              <a:rPr kumimoji="0" lang="es-ES_tradnl" altLang="zh-TW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kumimoji="0" lang="es-ES_tradnl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Vigilancia Seguridad Privada vigentes en Ecuador. </a:t>
            </a:r>
            <a:endParaRPr kumimoji="0" lang="es-ES_tradnl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97280" y="1916985"/>
            <a:ext cx="918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Estándares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seguridad y características técnicas requeridas para mejorar el esquema de seguridad de las PYMES de la ciudad de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Quito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40161" y="3435887"/>
            <a:ext cx="322434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dirty="0" smtClean="0"/>
              <a:t>Protección de Propiedades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Protección de Personal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Protección de la Información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Manejo de Emergencias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Investigaciones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Capacitación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8268721" y="3032083"/>
            <a:ext cx="291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Seis </a:t>
            </a:r>
            <a:r>
              <a:rPr lang="es-EC" dirty="0"/>
              <a:t>campos de análisis </a:t>
            </a:r>
            <a:r>
              <a:rPr lang="es-EC" dirty="0" smtClean="0"/>
              <a:t>: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325754" y="2923645"/>
            <a:ext cx="7089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es-ES_tradnl" altLang="zh-TW" sz="1600" dirty="0">
                <a:ea typeface="Times New Roman" panose="02020603050405020304" pitchFamily="18" charset="0"/>
                <a:cs typeface="Arial" panose="020B0604020202020204" pitchFamily="34" charset="0"/>
              </a:rPr>
              <a:t>Los criterios aplicados en esta propuesta incluyen Estándares Recomendados por:</a:t>
            </a:r>
          </a:p>
        </p:txBody>
      </p:sp>
    </p:spTree>
    <p:extLst>
      <p:ext uri="{BB962C8B-B14F-4D97-AF65-F5344CB8AC3E}">
        <p14:creationId xmlns:p14="http://schemas.microsoft.com/office/powerpoint/2010/main" val="204614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520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388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97169" y="286603"/>
            <a:ext cx="10058400" cy="1450757"/>
          </a:xfrm>
        </p:spPr>
        <p:txBody>
          <a:bodyPr/>
          <a:lstStyle/>
          <a:p>
            <a:r>
              <a:rPr lang="es-ES" dirty="0" smtClean="0"/>
              <a:t>Propuesta</a:t>
            </a:r>
            <a:endParaRPr lang="es-EC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86970"/>
              </p:ext>
            </p:extLst>
          </p:nvPr>
        </p:nvGraphicFramePr>
        <p:xfrm>
          <a:off x="3143243" y="24306"/>
          <a:ext cx="4168694" cy="683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Documento" r:id="rId3" imgW="5218977" imgH="8557972" progId="Word.Document.12">
                  <p:embed/>
                </p:oleObj>
              </mc:Choice>
              <mc:Fallback>
                <p:oleObj name="Documento" r:id="rId3" imgW="5218977" imgH="8557972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3" y="24306"/>
                        <a:ext cx="4168694" cy="68336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43359"/>
              </p:ext>
            </p:extLst>
          </p:nvPr>
        </p:nvGraphicFramePr>
        <p:xfrm>
          <a:off x="7594391" y="24306"/>
          <a:ext cx="4168694" cy="672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Documento" r:id="rId5" imgW="5218977" imgH="8414444" progId="Word.Document.12">
                  <p:embed/>
                </p:oleObj>
              </mc:Choice>
              <mc:Fallback>
                <p:oleObj name="Documento" r:id="rId5" imgW="5218977" imgH="8414444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391" y="24306"/>
                        <a:ext cx="4168694" cy="67207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03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354325" y="286603"/>
            <a:ext cx="10058400" cy="1450757"/>
          </a:xfrm>
        </p:spPr>
        <p:txBody>
          <a:bodyPr/>
          <a:lstStyle/>
          <a:p>
            <a:r>
              <a:rPr lang="es-ES" dirty="0" smtClean="0"/>
              <a:t>Propuesta</a:t>
            </a:r>
            <a:endParaRPr lang="es-EC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87575"/>
              </p:ext>
            </p:extLst>
          </p:nvPr>
        </p:nvGraphicFramePr>
        <p:xfrm>
          <a:off x="3142769" y="185741"/>
          <a:ext cx="4481512" cy="642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Documento" r:id="rId3" imgW="5218977" imgH="7481149" progId="Word.Document.12">
                  <p:embed/>
                </p:oleObj>
              </mc:Choice>
              <mc:Fallback>
                <p:oleObj name="Documento" r:id="rId3" imgW="5218977" imgH="7481149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769" y="185741"/>
                        <a:ext cx="4481512" cy="64239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72645"/>
              </p:ext>
            </p:extLst>
          </p:nvPr>
        </p:nvGraphicFramePr>
        <p:xfrm>
          <a:off x="7886218" y="185741"/>
          <a:ext cx="4305782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Documento" r:id="rId5" imgW="5218977" imgH="5317764" progId="Word.Document.12">
                  <p:embed/>
                </p:oleObj>
              </mc:Choice>
              <mc:Fallback>
                <p:oleObj name="Documento" r:id="rId5" imgW="5218977" imgH="5317764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218" y="185741"/>
                        <a:ext cx="4305782" cy="531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54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68600" y="286603"/>
            <a:ext cx="10058400" cy="1450757"/>
          </a:xfrm>
        </p:spPr>
        <p:txBody>
          <a:bodyPr/>
          <a:lstStyle/>
          <a:p>
            <a:r>
              <a:rPr lang="es-ES" dirty="0" smtClean="0"/>
              <a:t>Propuesta</a:t>
            </a:r>
            <a:endParaRPr lang="es-EC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94800"/>
              </p:ext>
            </p:extLst>
          </p:nvPr>
        </p:nvGraphicFramePr>
        <p:xfrm>
          <a:off x="2971799" y="128589"/>
          <a:ext cx="4400551" cy="632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Documento" r:id="rId3" imgW="5218977" imgH="6857629" progId="Word.Document.12">
                  <p:embed/>
                </p:oleObj>
              </mc:Choice>
              <mc:Fallback>
                <p:oleObj name="Documento" r:id="rId3" imgW="5218977" imgH="6857629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99" y="128589"/>
                        <a:ext cx="4400551" cy="6329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46877"/>
              </p:ext>
            </p:extLst>
          </p:nvPr>
        </p:nvGraphicFramePr>
        <p:xfrm>
          <a:off x="7572370" y="128589"/>
          <a:ext cx="4391026" cy="111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Documento" r:id="rId5" imgW="5218977" imgH="1370011" progId="Word.Document.12">
                  <p:embed/>
                </p:oleObj>
              </mc:Choice>
              <mc:Fallback>
                <p:oleObj name="Documento" r:id="rId5" imgW="5218977" imgH="1370011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0" y="128589"/>
                        <a:ext cx="4391026" cy="11144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65755"/>
              </p:ext>
            </p:extLst>
          </p:nvPr>
        </p:nvGraphicFramePr>
        <p:xfrm>
          <a:off x="7572370" y="1401028"/>
          <a:ext cx="4391026" cy="464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Documento" r:id="rId7" imgW="5218977" imgH="4810727" progId="Word.Document.12">
                  <p:embed/>
                </p:oleObj>
              </mc:Choice>
              <mc:Fallback>
                <p:oleObj name="Documento" r:id="rId7" imgW="5218977" imgH="4810727" progId="Word.Documen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0" y="1401028"/>
                        <a:ext cx="4391026" cy="46425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9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68600" y="286603"/>
            <a:ext cx="10058400" cy="1450757"/>
          </a:xfrm>
        </p:spPr>
        <p:txBody>
          <a:bodyPr/>
          <a:lstStyle/>
          <a:p>
            <a:r>
              <a:rPr lang="es-ES" dirty="0" smtClean="0"/>
              <a:t>Propuesta</a:t>
            </a:r>
            <a:endParaRPr lang="es-EC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76935"/>
              </p:ext>
            </p:extLst>
          </p:nvPr>
        </p:nvGraphicFramePr>
        <p:xfrm>
          <a:off x="4314824" y="-12456"/>
          <a:ext cx="4517230" cy="687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Documento" r:id="rId3" imgW="5218977" imgH="7939502" progId="Word.Document.12">
                  <p:embed/>
                </p:oleObj>
              </mc:Choice>
              <mc:Fallback>
                <p:oleObj name="Documento" r:id="rId3" imgW="5218977" imgH="7939502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4" y="-12456"/>
                        <a:ext cx="4517230" cy="68704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19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8692" y="4404947"/>
            <a:ext cx="6094828" cy="822960"/>
          </a:xfrm>
        </p:spPr>
        <p:txBody>
          <a:bodyPr/>
          <a:lstStyle/>
          <a:p>
            <a:r>
              <a:rPr lang="es-ES" dirty="0" smtClean="0"/>
              <a:t>Gracias por su atención</a:t>
            </a:r>
            <a:endParaRPr lang="es-EC" dirty="0"/>
          </a:p>
        </p:txBody>
      </p:sp>
      <p:sp>
        <p:nvSpPr>
          <p:cNvPr id="3" name="21 Rectángulo"/>
          <p:cNvSpPr/>
          <p:nvPr/>
        </p:nvSpPr>
        <p:spPr bwMode="auto">
          <a:xfrm>
            <a:off x="14288" y="-1"/>
            <a:ext cx="12192000" cy="1743075"/>
          </a:xfrm>
          <a:prstGeom prst="rect">
            <a:avLst/>
          </a:prstGeom>
          <a:solidFill>
            <a:srgbClr val="006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8 Marcador de texto"/>
          <p:cNvSpPr txBox="1">
            <a:spLocks/>
          </p:cNvSpPr>
          <p:nvPr/>
        </p:nvSpPr>
        <p:spPr bwMode="auto">
          <a:xfrm>
            <a:off x="2166940" y="381000"/>
            <a:ext cx="6062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marL="303213" lvl="1" algn="ctr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90000"/>
              <a:buFont typeface="Wingdings 2" pitchFamily="18" charset="2"/>
              <a:buNone/>
              <a:defRPr/>
            </a:pPr>
            <a:r>
              <a:rPr lang="es-ES" sz="3200" b="1" kern="0" dirty="0" smtClean="0">
                <a:solidFill>
                  <a:srgbClr val="FFFFFF"/>
                </a:solidFill>
                <a:latin typeface="Arial Unicode MS" pitchFamily="34" charset="-128"/>
              </a:rPr>
              <a:t>UNIVERSIDAD DE LAS FUERZAS ARMADAS</a:t>
            </a:r>
            <a:endParaRPr lang="es-ES" sz="3200" b="1" kern="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6774" y="-3048"/>
            <a:ext cx="156798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6"/>
          <p:cNvSpPr/>
          <p:nvPr/>
        </p:nvSpPr>
        <p:spPr>
          <a:xfrm>
            <a:off x="1928813" y="2367171"/>
            <a:ext cx="882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INVESTIGACION DE LOS REQUERIMIENTOS DE SEGURIDAD EN LAS PYMES DE LA CIUDAD DE QUITO.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59176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9208"/>
              </p:ext>
            </p:extLst>
          </p:nvPr>
        </p:nvGraphicFramePr>
        <p:xfrm>
          <a:off x="1096963" y="1846263"/>
          <a:ext cx="10058400" cy="442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4993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Teórico</a:t>
            </a:r>
            <a:endParaRPr lang="es-EC" dirty="0"/>
          </a:p>
        </p:txBody>
      </p:sp>
      <p:sp>
        <p:nvSpPr>
          <p:cNvPr id="30" name="Forma libre 29"/>
          <p:cNvSpPr/>
          <p:nvPr/>
        </p:nvSpPr>
        <p:spPr>
          <a:xfrm>
            <a:off x="111389" y="2207024"/>
            <a:ext cx="1785505" cy="1785505"/>
          </a:xfrm>
          <a:custGeom>
            <a:avLst/>
            <a:gdLst>
              <a:gd name="connsiteX0" fmla="*/ 0 w 1785505"/>
              <a:gd name="connsiteY0" fmla="*/ 892753 h 1785505"/>
              <a:gd name="connsiteX1" fmla="*/ 892753 w 1785505"/>
              <a:gd name="connsiteY1" fmla="*/ 0 h 1785505"/>
              <a:gd name="connsiteX2" fmla="*/ 1785506 w 1785505"/>
              <a:gd name="connsiteY2" fmla="*/ 892753 h 1785505"/>
              <a:gd name="connsiteX3" fmla="*/ 892753 w 1785505"/>
              <a:gd name="connsiteY3" fmla="*/ 1785506 h 1785505"/>
              <a:gd name="connsiteX4" fmla="*/ 0 w 1785505"/>
              <a:gd name="connsiteY4" fmla="*/ 892753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505" h="1785505">
                <a:moveTo>
                  <a:pt x="0" y="892753"/>
                </a:moveTo>
                <a:cubicBezTo>
                  <a:pt x="0" y="399699"/>
                  <a:pt x="399699" y="0"/>
                  <a:pt x="892753" y="0"/>
                </a:cubicBezTo>
                <a:cubicBezTo>
                  <a:pt x="1385807" y="0"/>
                  <a:pt x="1785506" y="399699"/>
                  <a:pt x="1785506" y="892753"/>
                </a:cubicBezTo>
                <a:cubicBezTo>
                  <a:pt x="1785506" y="1385807"/>
                  <a:pt x="1385807" y="1785506"/>
                  <a:pt x="892753" y="1785506"/>
                </a:cubicBezTo>
                <a:cubicBezTo>
                  <a:pt x="399699" y="1785506"/>
                  <a:pt x="0" y="1385807"/>
                  <a:pt x="0" y="8927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9743" tIns="280531" rIns="359743" bIns="28053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Historia de la Seguridad</a:t>
            </a:r>
            <a:endParaRPr lang="es-EC" sz="1500" kern="1200" dirty="0"/>
          </a:p>
        </p:txBody>
      </p:sp>
      <p:sp>
        <p:nvSpPr>
          <p:cNvPr id="31" name="Forma libre 30"/>
          <p:cNvSpPr/>
          <p:nvPr/>
        </p:nvSpPr>
        <p:spPr>
          <a:xfrm>
            <a:off x="1539794" y="2207024"/>
            <a:ext cx="1785505" cy="1785505"/>
          </a:xfrm>
          <a:custGeom>
            <a:avLst/>
            <a:gdLst>
              <a:gd name="connsiteX0" fmla="*/ 0 w 1785505"/>
              <a:gd name="connsiteY0" fmla="*/ 892753 h 1785505"/>
              <a:gd name="connsiteX1" fmla="*/ 892753 w 1785505"/>
              <a:gd name="connsiteY1" fmla="*/ 0 h 1785505"/>
              <a:gd name="connsiteX2" fmla="*/ 1785506 w 1785505"/>
              <a:gd name="connsiteY2" fmla="*/ 892753 h 1785505"/>
              <a:gd name="connsiteX3" fmla="*/ 892753 w 1785505"/>
              <a:gd name="connsiteY3" fmla="*/ 1785506 h 1785505"/>
              <a:gd name="connsiteX4" fmla="*/ 0 w 1785505"/>
              <a:gd name="connsiteY4" fmla="*/ 892753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505" h="1785505">
                <a:moveTo>
                  <a:pt x="0" y="892753"/>
                </a:moveTo>
                <a:cubicBezTo>
                  <a:pt x="0" y="399699"/>
                  <a:pt x="399699" y="0"/>
                  <a:pt x="892753" y="0"/>
                </a:cubicBezTo>
                <a:cubicBezTo>
                  <a:pt x="1385807" y="0"/>
                  <a:pt x="1785506" y="399699"/>
                  <a:pt x="1785506" y="892753"/>
                </a:cubicBezTo>
                <a:cubicBezTo>
                  <a:pt x="1785506" y="1385807"/>
                  <a:pt x="1385807" y="1785506"/>
                  <a:pt x="892753" y="1785506"/>
                </a:cubicBezTo>
                <a:cubicBezTo>
                  <a:pt x="399699" y="1785506"/>
                  <a:pt x="0" y="1385807"/>
                  <a:pt x="0" y="8927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9743" tIns="280531" rIns="359743" bIns="28053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Definiciones de Seguridad</a:t>
            </a:r>
            <a:endParaRPr lang="es-EC" sz="1500" kern="1200" dirty="0"/>
          </a:p>
        </p:txBody>
      </p:sp>
      <p:sp>
        <p:nvSpPr>
          <p:cNvPr id="32" name="Forma libre 31"/>
          <p:cNvSpPr/>
          <p:nvPr/>
        </p:nvSpPr>
        <p:spPr>
          <a:xfrm>
            <a:off x="2968199" y="2207024"/>
            <a:ext cx="1785505" cy="1785505"/>
          </a:xfrm>
          <a:custGeom>
            <a:avLst/>
            <a:gdLst>
              <a:gd name="connsiteX0" fmla="*/ 0 w 1785505"/>
              <a:gd name="connsiteY0" fmla="*/ 892753 h 1785505"/>
              <a:gd name="connsiteX1" fmla="*/ 892753 w 1785505"/>
              <a:gd name="connsiteY1" fmla="*/ 0 h 1785505"/>
              <a:gd name="connsiteX2" fmla="*/ 1785506 w 1785505"/>
              <a:gd name="connsiteY2" fmla="*/ 892753 h 1785505"/>
              <a:gd name="connsiteX3" fmla="*/ 892753 w 1785505"/>
              <a:gd name="connsiteY3" fmla="*/ 1785506 h 1785505"/>
              <a:gd name="connsiteX4" fmla="*/ 0 w 1785505"/>
              <a:gd name="connsiteY4" fmla="*/ 892753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505" h="1785505">
                <a:moveTo>
                  <a:pt x="0" y="892753"/>
                </a:moveTo>
                <a:cubicBezTo>
                  <a:pt x="0" y="399699"/>
                  <a:pt x="399699" y="0"/>
                  <a:pt x="892753" y="0"/>
                </a:cubicBezTo>
                <a:cubicBezTo>
                  <a:pt x="1385807" y="0"/>
                  <a:pt x="1785506" y="399699"/>
                  <a:pt x="1785506" y="892753"/>
                </a:cubicBezTo>
                <a:cubicBezTo>
                  <a:pt x="1785506" y="1385807"/>
                  <a:pt x="1385807" y="1785506"/>
                  <a:pt x="892753" y="1785506"/>
                </a:cubicBezTo>
                <a:cubicBezTo>
                  <a:pt x="399699" y="1785506"/>
                  <a:pt x="0" y="1385807"/>
                  <a:pt x="0" y="8927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9743" tIns="280531" rIns="359743" bIns="28053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La Seguridad Privada en el Ecuador</a:t>
            </a:r>
            <a:endParaRPr lang="es-EC" sz="1500" kern="1200" dirty="0"/>
          </a:p>
        </p:txBody>
      </p:sp>
      <p:sp>
        <p:nvSpPr>
          <p:cNvPr id="33" name="Forma libre 32"/>
          <p:cNvSpPr/>
          <p:nvPr/>
        </p:nvSpPr>
        <p:spPr>
          <a:xfrm>
            <a:off x="4396603" y="2207024"/>
            <a:ext cx="1785505" cy="1785505"/>
          </a:xfrm>
          <a:custGeom>
            <a:avLst/>
            <a:gdLst>
              <a:gd name="connsiteX0" fmla="*/ 0 w 1785505"/>
              <a:gd name="connsiteY0" fmla="*/ 892753 h 1785505"/>
              <a:gd name="connsiteX1" fmla="*/ 892753 w 1785505"/>
              <a:gd name="connsiteY1" fmla="*/ 0 h 1785505"/>
              <a:gd name="connsiteX2" fmla="*/ 1785506 w 1785505"/>
              <a:gd name="connsiteY2" fmla="*/ 892753 h 1785505"/>
              <a:gd name="connsiteX3" fmla="*/ 892753 w 1785505"/>
              <a:gd name="connsiteY3" fmla="*/ 1785506 h 1785505"/>
              <a:gd name="connsiteX4" fmla="*/ 0 w 1785505"/>
              <a:gd name="connsiteY4" fmla="*/ 892753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505" h="1785505">
                <a:moveTo>
                  <a:pt x="0" y="892753"/>
                </a:moveTo>
                <a:cubicBezTo>
                  <a:pt x="0" y="399699"/>
                  <a:pt x="399699" y="0"/>
                  <a:pt x="892753" y="0"/>
                </a:cubicBezTo>
                <a:cubicBezTo>
                  <a:pt x="1385807" y="0"/>
                  <a:pt x="1785506" y="399699"/>
                  <a:pt x="1785506" y="892753"/>
                </a:cubicBezTo>
                <a:cubicBezTo>
                  <a:pt x="1785506" y="1385807"/>
                  <a:pt x="1385807" y="1785506"/>
                  <a:pt x="892753" y="1785506"/>
                </a:cubicBezTo>
                <a:cubicBezTo>
                  <a:pt x="399699" y="1785506"/>
                  <a:pt x="0" y="1385807"/>
                  <a:pt x="0" y="8927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9743" tIns="280531" rIns="359743" bIns="28053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Diferencias entre Seguridad Privada y FFPP</a:t>
            </a:r>
            <a:endParaRPr lang="es-EC" sz="1500" kern="1200" dirty="0"/>
          </a:p>
        </p:txBody>
      </p:sp>
      <p:sp>
        <p:nvSpPr>
          <p:cNvPr id="34" name="Forma libre 33"/>
          <p:cNvSpPr/>
          <p:nvPr/>
        </p:nvSpPr>
        <p:spPr>
          <a:xfrm>
            <a:off x="5982176" y="2207024"/>
            <a:ext cx="1785505" cy="1785505"/>
          </a:xfrm>
          <a:custGeom>
            <a:avLst/>
            <a:gdLst>
              <a:gd name="connsiteX0" fmla="*/ 0 w 1785505"/>
              <a:gd name="connsiteY0" fmla="*/ 892753 h 1785505"/>
              <a:gd name="connsiteX1" fmla="*/ 892753 w 1785505"/>
              <a:gd name="connsiteY1" fmla="*/ 0 h 1785505"/>
              <a:gd name="connsiteX2" fmla="*/ 1785506 w 1785505"/>
              <a:gd name="connsiteY2" fmla="*/ 892753 h 1785505"/>
              <a:gd name="connsiteX3" fmla="*/ 892753 w 1785505"/>
              <a:gd name="connsiteY3" fmla="*/ 1785506 h 1785505"/>
              <a:gd name="connsiteX4" fmla="*/ 0 w 1785505"/>
              <a:gd name="connsiteY4" fmla="*/ 892753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505" h="1785505">
                <a:moveTo>
                  <a:pt x="0" y="892753"/>
                </a:moveTo>
                <a:cubicBezTo>
                  <a:pt x="0" y="399699"/>
                  <a:pt x="399699" y="0"/>
                  <a:pt x="892753" y="0"/>
                </a:cubicBezTo>
                <a:cubicBezTo>
                  <a:pt x="1385807" y="0"/>
                  <a:pt x="1785506" y="399699"/>
                  <a:pt x="1785506" y="892753"/>
                </a:cubicBezTo>
                <a:cubicBezTo>
                  <a:pt x="1785506" y="1385807"/>
                  <a:pt x="1385807" y="1785506"/>
                  <a:pt x="892753" y="1785506"/>
                </a:cubicBezTo>
                <a:cubicBezTo>
                  <a:pt x="399699" y="1785506"/>
                  <a:pt x="0" y="1385807"/>
                  <a:pt x="0" y="8927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9743" tIns="280531" rIns="359743" bIns="28053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Problemas de la Seguridad</a:t>
            </a:r>
            <a:endParaRPr lang="es-EC" sz="1500" kern="1200" dirty="0"/>
          </a:p>
        </p:txBody>
      </p:sp>
      <p:sp>
        <p:nvSpPr>
          <p:cNvPr id="36" name="Forma libre 35"/>
          <p:cNvSpPr/>
          <p:nvPr/>
        </p:nvSpPr>
        <p:spPr>
          <a:xfrm>
            <a:off x="7610250" y="2207024"/>
            <a:ext cx="1785505" cy="1785505"/>
          </a:xfrm>
          <a:custGeom>
            <a:avLst/>
            <a:gdLst>
              <a:gd name="connsiteX0" fmla="*/ 0 w 1785505"/>
              <a:gd name="connsiteY0" fmla="*/ 892753 h 1785505"/>
              <a:gd name="connsiteX1" fmla="*/ 892753 w 1785505"/>
              <a:gd name="connsiteY1" fmla="*/ 0 h 1785505"/>
              <a:gd name="connsiteX2" fmla="*/ 1785506 w 1785505"/>
              <a:gd name="connsiteY2" fmla="*/ 892753 h 1785505"/>
              <a:gd name="connsiteX3" fmla="*/ 892753 w 1785505"/>
              <a:gd name="connsiteY3" fmla="*/ 1785506 h 1785505"/>
              <a:gd name="connsiteX4" fmla="*/ 0 w 1785505"/>
              <a:gd name="connsiteY4" fmla="*/ 892753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505" h="1785505">
                <a:moveTo>
                  <a:pt x="0" y="892753"/>
                </a:moveTo>
                <a:cubicBezTo>
                  <a:pt x="0" y="399699"/>
                  <a:pt x="399699" y="0"/>
                  <a:pt x="892753" y="0"/>
                </a:cubicBezTo>
                <a:cubicBezTo>
                  <a:pt x="1385807" y="0"/>
                  <a:pt x="1785506" y="399699"/>
                  <a:pt x="1785506" y="892753"/>
                </a:cubicBezTo>
                <a:cubicBezTo>
                  <a:pt x="1785506" y="1385807"/>
                  <a:pt x="1385807" y="1785506"/>
                  <a:pt x="892753" y="1785506"/>
                </a:cubicBezTo>
                <a:cubicBezTo>
                  <a:pt x="399699" y="1785506"/>
                  <a:pt x="0" y="1385807"/>
                  <a:pt x="0" y="8927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9743" tIns="280531" rIns="359743" bIns="28053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Actores de la Seguridad Ciudadana</a:t>
            </a:r>
            <a:endParaRPr lang="es-EC" sz="1500" kern="1200" dirty="0"/>
          </a:p>
        </p:txBody>
      </p:sp>
      <p:sp>
        <p:nvSpPr>
          <p:cNvPr id="37" name="Forma libre 36"/>
          <p:cNvSpPr/>
          <p:nvPr/>
        </p:nvSpPr>
        <p:spPr>
          <a:xfrm>
            <a:off x="9195828" y="2207024"/>
            <a:ext cx="1785505" cy="1785505"/>
          </a:xfrm>
          <a:custGeom>
            <a:avLst/>
            <a:gdLst>
              <a:gd name="connsiteX0" fmla="*/ 0 w 1785505"/>
              <a:gd name="connsiteY0" fmla="*/ 892753 h 1785505"/>
              <a:gd name="connsiteX1" fmla="*/ 892753 w 1785505"/>
              <a:gd name="connsiteY1" fmla="*/ 0 h 1785505"/>
              <a:gd name="connsiteX2" fmla="*/ 1785506 w 1785505"/>
              <a:gd name="connsiteY2" fmla="*/ 892753 h 1785505"/>
              <a:gd name="connsiteX3" fmla="*/ 892753 w 1785505"/>
              <a:gd name="connsiteY3" fmla="*/ 1785506 h 1785505"/>
              <a:gd name="connsiteX4" fmla="*/ 0 w 1785505"/>
              <a:gd name="connsiteY4" fmla="*/ 892753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505" h="1785505">
                <a:moveTo>
                  <a:pt x="0" y="892753"/>
                </a:moveTo>
                <a:cubicBezTo>
                  <a:pt x="0" y="399699"/>
                  <a:pt x="399699" y="0"/>
                  <a:pt x="892753" y="0"/>
                </a:cubicBezTo>
                <a:cubicBezTo>
                  <a:pt x="1385807" y="0"/>
                  <a:pt x="1785506" y="399699"/>
                  <a:pt x="1785506" y="892753"/>
                </a:cubicBezTo>
                <a:cubicBezTo>
                  <a:pt x="1785506" y="1385807"/>
                  <a:pt x="1385807" y="1785506"/>
                  <a:pt x="892753" y="1785506"/>
                </a:cubicBezTo>
                <a:cubicBezTo>
                  <a:pt x="399699" y="1785506"/>
                  <a:pt x="0" y="1385807"/>
                  <a:pt x="0" y="8927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9743" tIns="280531" rIns="359743" bIns="28053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smtClean="0"/>
              <a:t>Leyes y Reglamentos</a:t>
            </a:r>
            <a:endParaRPr lang="es-EC" sz="1500" kern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814636" y="550316"/>
            <a:ext cx="284276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Seguridad Privada</a:t>
            </a:r>
            <a:endParaRPr lang="es-CO" sz="24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311100" y="4139089"/>
            <a:ext cx="1305411" cy="2090261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7" name="Rectángulo redondeado 6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222411" y="1298735"/>
              <a:ext cx="1345969" cy="26394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/>
                <a:t>Esta presente desde la existía misma del hombre en la tierra, hasta nuestros tiempos.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Siglo XVIII Revolución Industrial.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b="0" kern="1200" dirty="0" smtClean="0"/>
                <a:t>En la 2da G.M se implementa primeros sistemas de C.A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863674" y="4171231"/>
            <a:ext cx="1305411" cy="2090261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10" name="Rectángulo redondeado 9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222411" y="1298735"/>
              <a:ext cx="1345969" cy="26394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/>
                <a:t>Hay muchas Definiciones: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Medidas activas y/o pasivas para protección de bienes.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Hace 30 años Prevención de Perdidas (Purpura).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Aplicable a toda empresa.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375767" y="4203373"/>
            <a:ext cx="1305411" cy="2090261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222411" y="1298735"/>
              <a:ext cx="1345969" cy="26394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s-ES" sz="1100" b="0" kern="1200" dirty="0" smtClean="0"/>
                <a:t>1968 llegada de </a:t>
              </a:r>
              <a:r>
                <a:rPr lang="es-ES" sz="1100" b="0" kern="1200" dirty="0" err="1" smtClean="0"/>
                <a:t>Wackenhut</a:t>
              </a:r>
              <a:r>
                <a:rPr lang="es-ES" sz="1100" b="0" kern="1200" dirty="0" smtClean="0"/>
                <a:t>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Ex Militares incursionan en esta actividad.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 </a:t>
              </a:r>
              <a:r>
                <a:rPr lang="es-ES" sz="1100" b="0" kern="1200" dirty="0" smtClean="0"/>
                <a:t>COSP 1008 empresas de Seguridad al 2014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2400" b="1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795482" y="4203373"/>
            <a:ext cx="1352905" cy="2090261"/>
            <a:chOff x="128518" y="1256860"/>
            <a:chExt cx="1481737" cy="2723197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28518" y="1298735"/>
              <a:ext cx="1345969" cy="2639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/>
                <a:t>Tienen que ver con: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b="0" kern="1200" dirty="0" smtClean="0"/>
                <a:t>El empleador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Estrategias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Equipamiento 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kern="1200" dirty="0" smtClean="0"/>
                <a:t>Intereses 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Autoridad Legal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kern="1200" dirty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24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319404" y="4205761"/>
            <a:ext cx="1305411" cy="2090261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Amenazas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endParaRPr lang="es-CO" sz="1100" dirty="0" smtClean="0"/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Problemas del servicio de seguridad.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endParaRPr lang="es-CO" sz="1100" dirty="0" smtClean="0"/>
            </a:p>
            <a:p>
              <a:pPr marL="85725" indent="-85725"/>
              <a:endParaRPr lang="es-CO" sz="1100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22411" y="1298735"/>
              <a:ext cx="1345969" cy="26394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/>
              <a:endParaRPr lang="es-ES" sz="2400" b="1" kern="1200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912447" y="4212893"/>
            <a:ext cx="1305411" cy="2090261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25" name="Rectángulo redondeado 24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238059" y="1298735"/>
              <a:ext cx="1345969" cy="2639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100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1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100" dirty="0" smtClean="0">
                <a:ea typeface="Calibri" panose="020F0502020204030204" pitchFamily="34" charset="0"/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>
                  <a:ea typeface="Calibri" panose="020F0502020204030204" pitchFamily="34" charset="0"/>
                </a:rPr>
                <a:t>Es necesario </a:t>
              </a:r>
              <a:r>
                <a:rPr lang="es-EC" sz="1100" dirty="0">
                  <a:ea typeface="Calibri" panose="020F0502020204030204" pitchFamily="34" charset="0"/>
                </a:rPr>
                <a:t>revisar la estructura del sistema de seguridad pública y del </a:t>
              </a:r>
              <a:r>
                <a:rPr lang="es-EC" sz="1100" dirty="0" smtClean="0">
                  <a:ea typeface="Calibri" panose="020F0502020204030204" pitchFamily="34" charset="0"/>
                </a:rPr>
                <a:t>Estado</a:t>
              </a:r>
              <a:r>
                <a:rPr lang="es-ES" sz="1100" dirty="0" smtClean="0"/>
                <a:t>.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Presidencia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Ministerio </a:t>
              </a:r>
              <a:r>
                <a:rPr lang="es-ES" sz="1100" dirty="0" err="1" smtClean="0"/>
                <a:t>Coor</a:t>
              </a:r>
              <a:r>
                <a:rPr lang="es-ES" sz="1100" dirty="0"/>
                <a:t>.</a:t>
              </a:r>
              <a:r>
                <a:rPr lang="es-ES" sz="1100" dirty="0" smtClean="0"/>
                <a:t> </a:t>
              </a:r>
              <a:r>
                <a:rPr lang="es-ES" sz="1100" dirty="0" err="1" smtClean="0"/>
                <a:t>Seg</a:t>
              </a:r>
              <a:endParaRPr lang="es-ES" sz="11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SENAI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MIDENA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Min. Interior</a:t>
              </a:r>
              <a:endParaRPr lang="es-ES" sz="1100" kern="12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kern="12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9434176" y="4212893"/>
            <a:ext cx="1352905" cy="2090261"/>
            <a:chOff x="128518" y="1256860"/>
            <a:chExt cx="1481737" cy="2723197"/>
          </a:xfrm>
          <a:scene3d>
            <a:camera prst="orthographicFront"/>
            <a:lightRig rig="flat" dir="t"/>
          </a:scene3d>
        </p:grpSpPr>
        <p:sp>
          <p:nvSpPr>
            <p:cNvPr id="28" name="Rectángulo redondeado 27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28518" y="1298735"/>
              <a:ext cx="1345969" cy="2639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85725" lvl="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EC" sz="1100" dirty="0" smtClean="0"/>
                <a:t>2003 Ley </a:t>
              </a:r>
              <a:r>
                <a:rPr lang="es-EC" sz="1100" dirty="0"/>
                <a:t>de Vigilancia y Seguridad Privada.</a:t>
              </a:r>
              <a:endParaRPr lang="es-CO" sz="1100" dirty="0"/>
            </a:p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C" sz="1100" dirty="0"/>
                <a:t>Ley de </a:t>
              </a:r>
              <a:r>
                <a:rPr lang="es-EC" sz="1100" dirty="0" err="1" smtClean="0"/>
                <a:t>Seg</a:t>
              </a:r>
              <a:r>
                <a:rPr lang="es-EC" sz="1100" dirty="0" smtClean="0"/>
                <a:t>. </a:t>
              </a:r>
              <a:r>
                <a:rPr lang="es-EC" sz="1100" dirty="0"/>
                <a:t>Social.</a:t>
              </a:r>
              <a:endParaRPr lang="es-CO" sz="1100" dirty="0"/>
            </a:p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C" sz="1100" dirty="0"/>
                <a:t>Ley de Régimen Tributario Interno</a:t>
              </a:r>
              <a:r>
                <a:rPr lang="es-EC" sz="1100" dirty="0" smtClean="0"/>
                <a:t>.</a:t>
              </a:r>
            </a:p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C" sz="1100" dirty="0" smtClean="0"/>
                <a:t>Registro </a:t>
              </a:r>
              <a:r>
                <a:rPr lang="es-EC" sz="1100" dirty="0"/>
                <a:t>Mercantil.</a:t>
              </a:r>
              <a:endParaRPr lang="es-CO" sz="1100" dirty="0"/>
            </a:p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C" sz="1100" dirty="0"/>
                <a:t>Código de Comercio.</a:t>
              </a:r>
              <a:endParaRPr lang="es-CO" sz="1100" dirty="0"/>
            </a:p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C" sz="1100" dirty="0"/>
                <a:t>Código del Trabajo.</a:t>
              </a:r>
              <a:endParaRPr lang="es-CO" sz="1100" dirty="0"/>
            </a:p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C" sz="1100" dirty="0"/>
                <a:t>Ley de Compañías</a:t>
              </a:r>
              <a:r>
                <a:rPr lang="es-EC" sz="1100" dirty="0" smtClean="0"/>
                <a:t>.</a:t>
              </a:r>
              <a:endParaRPr lang="es-C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1313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Teórico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441926"/>
              </p:ext>
            </p:extLst>
          </p:nvPr>
        </p:nvGraphicFramePr>
        <p:xfrm>
          <a:off x="228551" y="1827581"/>
          <a:ext cx="11558637" cy="235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943347" y="550316"/>
            <a:ext cx="16128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Las PYMES </a:t>
            </a:r>
            <a:endParaRPr lang="es-CO" sz="24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723431" y="4281969"/>
            <a:ext cx="1305411" cy="2090261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6" name="Rectángulo redondeado 5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22411" y="1298735"/>
              <a:ext cx="1345969" cy="26394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El </a:t>
              </a:r>
              <a:r>
                <a:rPr lang="es-EC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70</a:t>
              </a:r>
              <a:r>
                <a:rPr lang="es-EC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% de </a:t>
              </a:r>
              <a:r>
                <a:rPr lang="es-EC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empresas </a:t>
              </a:r>
              <a:r>
                <a:rPr lang="es-EC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registradas </a:t>
              </a:r>
              <a:r>
                <a:rPr lang="es-CO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son PYMES.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100" dirty="0" smtClean="0"/>
                <a:t>Aportan 25</a:t>
              </a:r>
              <a:r>
                <a:rPr lang="es-EC" sz="1100" dirty="0"/>
                <a:t>% del PIB </a:t>
              </a:r>
              <a:r>
                <a:rPr lang="es-EC" sz="1100" dirty="0" smtClean="0"/>
                <a:t>no petrolero.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100" dirty="0" smtClean="0"/>
                <a:t>70 % Mano Obra.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100" dirty="0" smtClean="0"/>
                <a:t>2012 se registran 734000 empresas y emprendimientos.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C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CO" sz="1100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633202" y="4214815"/>
            <a:ext cx="1305411" cy="2189558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222411" y="1298735"/>
              <a:ext cx="1345969" cy="26394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Se relacionan con el campo administrativo.</a:t>
              </a:r>
              <a:endParaRPr lang="es-ES" sz="11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1" kern="1200" dirty="0" smtClean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1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kern="1200" dirty="0" smtClean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504192" y="4219910"/>
            <a:ext cx="1305411" cy="2221701"/>
            <a:chOff x="180536" y="1256860"/>
            <a:chExt cx="1429719" cy="2723197"/>
          </a:xfrm>
          <a:scene3d>
            <a:camera prst="orthographicFront"/>
            <a:lightRig rig="flat" dir="t"/>
          </a:scene3d>
        </p:grpSpPr>
        <p:sp>
          <p:nvSpPr>
            <p:cNvPr id="12" name="Rectángulo redondeado 11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191114" y="1298734"/>
              <a:ext cx="1345969" cy="26394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E</a:t>
              </a:r>
              <a:r>
                <a:rPr lang="es-EC" sz="1100" dirty="0" err="1" smtClean="0"/>
                <a:t>stá</a:t>
              </a:r>
              <a:r>
                <a:rPr lang="es-EC" sz="1100" dirty="0" smtClean="0"/>
                <a:t> </a:t>
              </a:r>
              <a:r>
                <a:rPr lang="es-EC" sz="1100" dirty="0"/>
                <a:t>presidido por el Ministro Coordinador de </a:t>
              </a:r>
              <a:r>
                <a:rPr lang="es-EC" sz="1100" dirty="0" smtClean="0"/>
                <a:t>Producción.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Revisan</a:t>
              </a:r>
              <a:r>
                <a:rPr lang="es-EC" sz="1100" dirty="0"/>
                <a:t>, articulan, coordinan, armonizan y aprueban las políticas públicas de producción </a:t>
              </a:r>
              <a:r>
                <a:rPr lang="es-EC" sz="1100" dirty="0" smtClean="0"/>
                <a:t>.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1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kern="12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295684" y="4214815"/>
            <a:ext cx="1352905" cy="2221700"/>
            <a:chOff x="128518" y="1256860"/>
            <a:chExt cx="1481737" cy="2723197"/>
          </a:xfrm>
          <a:scene3d>
            <a:camera prst="orthographicFront"/>
            <a:lightRig rig="flat" dir="t"/>
          </a:scene3d>
        </p:grpSpPr>
        <p:sp>
          <p:nvSpPr>
            <p:cNvPr id="15" name="Rectángulo redondeado 14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128518" y="1298735"/>
              <a:ext cx="1345969" cy="2639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/>
                <a:t>De acuerdo a su Tamaño: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Microempresa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b="0" kern="1200" dirty="0" smtClean="0"/>
                <a:t>Pequeña Empresa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Mediana Empresa</a:t>
              </a:r>
              <a:r>
                <a:rPr lang="es-ES" sz="1100" b="0" kern="1200" dirty="0" smtClean="0"/>
                <a:t> 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Grandes Empresas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148304" y="4224337"/>
            <a:ext cx="1352905" cy="2221700"/>
            <a:chOff x="128518" y="1256860"/>
            <a:chExt cx="1481737" cy="2723197"/>
          </a:xfrm>
          <a:scene3d>
            <a:camera prst="orthographicFront"/>
            <a:lightRig rig="flat" dir="t"/>
          </a:scene3d>
        </p:grpSpPr>
        <p:sp>
          <p:nvSpPr>
            <p:cNvPr id="26" name="Rectángulo redondeado 25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128518" y="1298735"/>
              <a:ext cx="1345969" cy="2639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El 27% PIB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b="0" kern="1200" dirty="0" smtClean="0"/>
                <a:t>1er Generación empleo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Aumenta volumen de ventas.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El 54% empleados construcción.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9972342" y="4219569"/>
            <a:ext cx="1352905" cy="2221700"/>
            <a:chOff x="128518" y="1256860"/>
            <a:chExt cx="1481737" cy="2723197"/>
          </a:xfrm>
          <a:scene3d>
            <a:camera prst="orthographicFront"/>
            <a:lightRig rig="flat" dir="t"/>
          </a:scene3d>
        </p:grpSpPr>
        <p:sp>
          <p:nvSpPr>
            <p:cNvPr id="29" name="Rectángulo redondeado 28"/>
            <p:cNvSpPr/>
            <p:nvPr/>
          </p:nvSpPr>
          <p:spPr>
            <a:xfrm>
              <a:off x="180536" y="1256860"/>
              <a:ext cx="1429719" cy="27231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128518" y="1298735"/>
              <a:ext cx="1345969" cy="2639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0" kern="12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Victimas de la delincuencia.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100" dirty="0" smtClean="0"/>
                <a:t>39% delitos contra la propiedad</a:t>
              </a:r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dirty="0" smtClean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/>
            </a:p>
            <a:p>
              <a:pPr marL="85725" lvl="0" indent="-8572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100" b="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08765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Sectores Empresariales </a:t>
            </a:r>
            <a:endParaRPr lang="es-EC" sz="3200" dirty="0"/>
          </a:p>
        </p:txBody>
      </p:sp>
      <p:sp>
        <p:nvSpPr>
          <p:cNvPr id="3" name="Rectángulo 2"/>
          <p:cNvSpPr/>
          <p:nvPr/>
        </p:nvSpPr>
        <p:spPr>
          <a:xfrm>
            <a:off x="7920273" y="401903"/>
            <a:ext cx="389087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PYMES de la Ciudad de Quito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77581534"/>
              </p:ext>
            </p:extLst>
          </p:nvPr>
        </p:nvGraphicFramePr>
        <p:xfrm>
          <a:off x="767568" y="1965081"/>
          <a:ext cx="7554351" cy="418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148576" y="1020805"/>
            <a:ext cx="143425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SEGMENTACIÓN</a:t>
            </a:r>
            <a:endParaRPr lang="es-EC" sz="14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8474286" y="1934313"/>
            <a:ext cx="1787149" cy="4189534"/>
            <a:chOff x="5767201" y="0"/>
            <a:chExt cx="1787149" cy="4189534"/>
          </a:xfrm>
        </p:grpSpPr>
        <p:sp>
          <p:nvSpPr>
            <p:cNvPr id="16" name="Rectángulo redondeado 15"/>
            <p:cNvSpPr/>
            <p:nvPr/>
          </p:nvSpPr>
          <p:spPr>
            <a:xfrm>
              <a:off x="5767201" y="0"/>
              <a:ext cx="1787149" cy="41895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5767201" y="0"/>
              <a:ext cx="1787149" cy="1256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Textil</a:t>
              </a:r>
              <a:endParaRPr lang="es-ES" sz="1600" b="1" kern="1200" dirty="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2725" y="3300413"/>
            <a:ext cx="1612447" cy="18573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12030" y="3300413"/>
            <a:ext cx="1314450" cy="185738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3338" y="3300413"/>
            <a:ext cx="1637659" cy="12282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45726" y="3300413"/>
            <a:ext cx="1655552" cy="12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Sectores Empresariales</a:t>
            </a:r>
            <a:endParaRPr lang="es-EC" sz="3200" dirty="0"/>
          </a:p>
        </p:txBody>
      </p:sp>
      <p:sp>
        <p:nvSpPr>
          <p:cNvPr id="3" name="Rectángulo 2"/>
          <p:cNvSpPr/>
          <p:nvPr/>
        </p:nvSpPr>
        <p:spPr>
          <a:xfrm>
            <a:off x="7920273" y="401903"/>
            <a:ext cx="389087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PYMES de la Ciudad de Quito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21317456"/>
              </p:ext>
            </p:extLst>
          </p:nvPr>
        </p:nvGraphicFramePr>
        <p:xfrm>
          <a:off x="767569" y="1965081"/>
          <a:ext cx="6147582" cy="418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148576" y="1020805"/>
            <a:ext cx="143425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SEGMENTACIÓN</a:t>
            </a:r>
            <a:endParaRPr lang="es-EC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1895151"/>
            <a:ext cx="4795423" cy="42594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433" y="3404550"/>
            <a:ext cx="1861331" cy="12680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00365" y="3404550"/>
            <a:ext cx="1871661" cy="14037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6322" y="3404550"/>
            <a:ext cx="1850080" cy="10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Empírico</a:t>
            </a:r>
            <a:endParaRPr lang="es-EC" dirty="0"/>
          </a:p>
        </p:txBody>
      </p:sp>
      <p:graphicFrame>
        <p:nvGraphicFramePr>
          <p:cNvPr id="9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465480"/>
              </p:ext>
            </p:extLst>
          </p:nvPr>
        </p:nvGraphicFramePr>
        <p:xfrm>
          <a:off x="1097280" y="2271713"/>
          <a:ext cx="2960370" cy="321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9484416" y="401903"/>
            <a:ext cx="167699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La Encuesta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54441" y="2294558"/>
            <a:ext cx="216084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CONTENIDO DE LA ENCUESTA</a:t>
            </a:r>
            <a:endParaRPr lang="es-EC" sz="12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60387162"/>
              </p:ext>
            </p:extLst>
          </p:nvPr>
        </p:nvGraphicFramePr>
        <p:xfrm>
          <a:off x="5854438" y="2571557"/>
          <a:ext cx="4818317" cy="239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ángulo 6"/>
          <p:cNvSpPr/>
          <p:nvPr/>
        </p:nvSpPr>
        <p:spPr>
          <a:xfrm>
            <a:off x="5897884" y="5302646"/>
            <a:ext cx="4089077" cy="4129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47015" indent="-228600">
              <a:spcBef>
                <a:spcPts val="300"/>
              </a:spcBef>
              <a:spcAft>
                <a:spcPts val="100"/>
              </a:spcAft>
            </a:pPr>
            <a:r>
              <a:rPr lang="es-EC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Criterio de Evaluación:     1 = Malo        2 = Regular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CO" sz="1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C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s-EC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EC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 Bueno     4 = Muy Bueno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5917117" y="5844648"/>
            <a:ext cx="4050609" cy="4129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47015" indent="-228600">
              <a:spcBef>
                <a:spcPts val="300"/>
              </a:spcBef>
              <a:spcAft>
                <a:spcPts val="100"/>
              </a:spcAft>
            </a:pPr>
            <a:r>
              <a:rPr lang="es-EC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Criterio de Evaluación:     1 = No Necesario   2 = Poco Necesario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CO" sz="1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C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s-EC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C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 Necesario         </a:t>
            </a:r>
            <a:r>
              <a:rPr lang="es-EC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s-EC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Muy Necesario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2448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AsOne/>
      </p:bldGraphic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260783" cy="145075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Tabulación de Datos</a:t>
            </a:r>
            <a:endParaRPr lang="es-EC" sz="3200" dirty="0"/>
          </a:p>
        </p:txBody>
      </p:sp>
      <p:sp>
        <p:nvSpPr>
          <p:cNvPr id="3" name="Rectángulo 2"/>
          <p:cNvSpPr/>
          <p:nvPr/>
        </p:nvSpPr>
        <p:spPr>
          <a:xfrm>
            <a:off x="9018416" y="418314"/>
            <a:ext cx="26460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Resultados de la Encuesta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08" y="1894742"/>
            <a:ext cx="247503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Investigación del Sector Comercial</a:t>
            </a:r>
            <a:endParaRPr lang="es-EC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45411779"/>
              </p:ext>
            </p:extLst>
          </p:nvPr>
        </p:nvGraphicFramePr>
        <p:xfrm>
          <a:off x="56270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62708" y="4108938"/>
            <a:ext cx="297619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Sector Comercial</a:t>
            </a:r>
            <a:endParaRPr lang="es-EC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55123" y="1894742"/>
            <a:ext cx="278423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Ubicación Geográfica Sectores de Quito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55123" y="4108938"/>
            <a:ext cx="247503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Sectores Quito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47537" y="1894742"/>
            <a:ext cx="313958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Su Empresa cuenta con Servicios de Seguridad</a:t>
            </a:r>
            <a:endParaRPr lang="es-EC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147538" y="4108938"/>
            <a:ext cx="292637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Tabla: Dispone Servicios de Seguridad </a:t>
            </a:r>
            <a:endParaRPr lang="es-EC" sz="12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14846931"/>
              </p:ext>
            </p:extLst>
          </p:nvPr>
        </p:nvGraphicFramePr>
        <p:xfrm>
          <a:off x="4355123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937091067"/>
              </p:ext>
            </p:extLst>
          </p:nvPr>
        </p:nvGraphicFramePr>
        <p:xfrm>
          <a:off x="814753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808486635"/>
              </p:ext>
            </p:extLst>
          </p:nvPr>
        </p:nvGraphicFramePr>
        <p:xfrm>
          <a:off x="563440" y="4385936"/>
          <a:ext cx="3516191" cy="235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416686618"/>
              </p:ext>
            </p:extLst>
          </p:nvPr>
        </p:nvGraphicFramePr>
        <p:xfrm>
          <a:off x="4355123" y="4385935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210668706"/>
              </p:ext>
            </p:extLst>
          </p:nvPr>
        </p:nvGraphicFramePr>
        <p:xfrm>
          <a:off x="8147538" y="4385934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69867"/>
              </p:ext>
            </p:extLst>
          </p:nvPr>
        </p:nvGraphicFramePr>
        <p:xfrm>
          <a:off x="8147537" y="4385934"/>
          <a:ext cx="3484260" cy="2472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710"/>
                <a:gridCol w="580710"/>
                <a:gridCol w="580710"/>
                <a:gridCol w="580710"/>
                <a:gridCol w="580710"/>
                <a:gridCol w="580710"/>
              </a:tblGrid>
              <a:tr h="1067159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Porcentaje válido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Porcentaje acumulado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7021"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si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189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5,0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189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141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100,0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100,0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14081"/>
              </p:ext>
            </p:extLst>
          </p:nvPr>
        </p:nvGraphicFramePr>
        <p:xfrm>
          <a:off x="4355123" y="4385934"/>
          <a:ext cx="3516924" cy="2485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839371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Frecuencia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válido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acumulado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8174">
                <a:tc rowSpan="4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Válidos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81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39,7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39,7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81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sur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56,0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56,0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100,0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81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141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100,0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100,0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22305"/>
              </p:ext>
            </p:extLst>
          </p:nvPr>
        </p:nvGraphicFramePr>
        <p:xfrm>
          <a:off x="530044" y="4385934"/>
          <a:ext cx="3549587" cy="4456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253"/>
                <a:gridCol w="647253"/>
                <a:gridCol w="564369"/>
                <a:gridCol w="562932"/>
                <a:gridCol w="563890"/>
                <a:gridCol w="563890"/>
              </a:tblGrid>
              <a:tr h="575356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Frecuencia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Porcentaje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Porcentaje válido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Porcentaje acumulado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/>
                </a:tc>
              </a:tr>
              <a:tr h="431517">
                <a:tc rowSpan="10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Válidos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alimenticio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14,2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14,2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14,2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5753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construcción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16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11,3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11,3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25,5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287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comercial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49,6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49,6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75,2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287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grafico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,7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,7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75,9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287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maderero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3,5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79,4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5753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metalmecánico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2,8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2,8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82,3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287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químico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9,9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9,9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92,2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287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textil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7,8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7,8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100,0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143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</a:tr>
              <a:tr h="287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141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100,0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100,0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 anchor="b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0" marB="0"/>
                </a:tc>
              </a:tr>
            </a:tbl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8958267" y="1020806"/>
            <a:ext cx="27061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INFORMACION GENERAL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42017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3108</TotalTime>
  <Words>1602</Words>
  <Application>Microsoft Office PowerPoint</Application>
  <PresentationFormat>Panorámica</PresentationFormat>
  <Paragraphs>671</Paragraphs>
  <Slides>24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Arial Unicode MS</vt:lpstr>
      <vt:lpstr>Arial</vt:lpstr>
      <vt:lpstr>Calibri</vt:lpstr>
      <vt:lpstr>Calibri Light</vt:lpstr>
      <vt:lpstr>新細明體</vt:lpstr>
      <vt:lpstr>Symbol</vt:lpstr>
      <vt:lpstr>Times New Roman</vt:lpstr>
      <vt:lpstr>Verdana</vt:lpstr>
      <vt:lpstr>Wingdings</vt:lpstr>
      <vt:lpstr>Wingdings 2</vt:lpstr>
      <vt:lpstr>Retrospección</vt:lpstr>
      <vt:lpstr>Visio</vt:lpstr>
      <vt:lpstr>Photo Editor Photo</vt:lpstr>
      <vt:lpstr>Documento</vt:lpstr>
      <vt:lpstr>UNIDAD DE EDUCACIÓN A DISTANCIA  CARRERA DE INGENIERIA COMERCIAL  TRABAJO DE TITULACIÓN PREVIO A LA OBTENCIÓN DEL TÍTULO DE INGENIERO COMERCIAL  TEMA: INVESTIGACION DE LOS REQUERIMIENTOS DE SEGURIDAD EN LAS PYMES DE LA CIUDAD DE QUITO.</vt:lpstr>
      <vt:lpstr>Introducción</vt:lpstr>
      <vt:lpstr>Introducción</vt:lpstr>
      <vt:lpstr>Marco Teórico</vt:lpstr>
      <vt:lpstr>Marco Teórico</vt:lpstr>
      <vt:lpstr>Sectores Empresariales </vt:lpstr>
      <vt:lpstr>Sectores Empresariales</vt:lpstr>
      <vt:lpstr>Marco Empírico</vt:lpstr>
      <vt:lpstr>Tabulación de Datos</vt:lpstr>
      <vt:lpstr>Tabulación de Datos</vt:lpstr>
      <vt:lpstr>Tabulación de Datos</vt:lpstr>
      <vt:lpstr>Tabulación de Datos</vt:lpstr>
      <vt:lpstr>Conclusiones</vt:lpstr>
      <vt:lpstr>Conclusiones</vt:lpstr>
      <vt:lpstr>Conclusiones</vt:lpstr>
      <vt:lpstr>Conclusiones</vt:lpstr>
      <vt:lpstr>Recomendaciones</vt:lpstr>
      <vt:lpstr>Recomendaciones</vt:lpstr>
      <vt:lpstr>Propuesta</vt:lpstr>
      <vt:lpstr>Propuesta</vt:lpstr>
      <vt:lpstr>Propuesta</vt:lpstr>
      <vt:lpstr>Propuesta</vt:lpstr>
      <vt:lpstr>Propuesta</vt:lpstr>
      <vt:lpstr>Gracias por su atención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 X</dc:creator>
  <cp:lastModifiedBy>Full name</cp:lastModifiedBy>
  <cp:revision>138</cp:revision>
  <dcterms:created xsi:type="dcterms:W3CDTF">2017-01-22T23:28:21Z</dcterms:created>
  <dcterms:modified xsi:type="dcterms:W3CDTF">2017-02-17T21:38:23Z</dcterms:modified>
</cp:coreProperties>
</file>