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59" r:id="rId4"/>
    <p:sldId id="257" r:id="rId5"/>
    <p:sldId id="262" r:id="rId6"/>
    <p:sldId id="261" r:id="rId7"/>
    <p:sldId id="263" r:id="rId8"/>
    <p:sldId id="266" r:id="rId9"/>
    <p:sldId id="265" r:id="rId10"/>
    <p:sldId id="264" r:id="rId11"/>
    <p:sldId id="267" r:id="rId12"/>
    <p:sldId id="269" r:id="rId13"/>
    <p:sldId id="268" r:id="rId14"/>
    <p:sldId id="270" r:id="rId15"/>
    <p:sldId id="271" r:id="rId16"/>
    <p:sldId id="274" r:id="rId17"/>
    <p:sldId id="277" r:id="rId18"/>
    <p:sldId id="276" r:id="rId19"/>
    <p:sldId id="275" r:id="rId20"/>
    <p:sldId id="279" r:id="rId21"/>
    <p:sldId id="273" r:id="rId22"/>
    <p:sldId id="272" r:id="rId23"/>
    <p:sldId id="281" r:id="rId24"/>
    <p:sldId id="278" r:id="rId25"/>
    <p:sldId id="282" r:id="rId26"/>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EC"/>
          </a:p>
        </p:txBody>
      </p:sp>
      <p:sp>
        <p:nvSpPr>
          <p:cNvPr id="4" name="Marcador de fecha 3"/>
          <p:cNvSpPr>
            <a:spLocks noGrp="1"/>
          </p:cNvSpPr>
          <p:nvPr>
            <p:ph type="dt" sz="half" idx="10"/>
          </p:nvPr>
        </p:nvSpPr>
        <p:spPr/>
        <p:txBody>
          <a:bodyPr/>
          <a:lstStyle/>
          <a:p>
            <a:fld id="{1F410D62-CA3A-4098-8A97-8C70D2EAE7D8}" type="datetimeFigureOut">
              <a:rPr lang="es-EC" smtClean="0"/>
              <a:t>23/2/2017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016AD54-719F-4B48-BC5D-E6E9498B4D5E}" type="slidenum">
              <a:rPr lang="es-EC" smtClean="0"/>
              <a:t>‹Nº›</a:t>
            </a:fld>
            <a:endParaRPr lang="es-EC"/>
          </a:p>
        </p:txBody>
      </p:sp>
    </p:spTree>
    <p:extLst>
      <p:ext uri="{BB962C8B-B14F-4D97-AF65-F5344CB8AC3E}">
        <p14:creationId xmlns:p14="http://schemas.microsoft.com/office/powerpoint/2010/main" val="152604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1F410D62-CA3A-4098-8A97-8C70D2EAE7D8}" type="datetimeFigureOut">
              <a:rPr lang="es-EC" smtClean="0"/>
              <a:t>23/2/2017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016AD54-719F-4B48-BC5D-E6E9498B4D5E}" type="slidenum">
              <a:rPr lang="es-EC" smtClean="0"/>
              <a:t>‹Nº›</a:t>
            </a:fld>
            <a:endParaRPr lang="es-EC"/>
          </a:p>
        </p:txBody>
      </p:sp>
    </p:spTree>
    <p:extLst>
      <p:ext uri="{BB962C8B-B14F-4D97-AF65-F5344CB8AC3E}">
        <p14:creationId xmlns:p14="http://schemas.microsoft.com/office/powerpoint/2010/main" val="9760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1F410D62-CA3A-4098-8A97-8C70D2EAE7D8}" type="datetimeFigureOut">
              <a:rPr lang="es-EC" smtClean="0"/>
              <a:t>23/2/2017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016AD54-719F-4B48-BC5D-E6E9498B4D5E}" type="slidenum">
              <a:rPr lang="es-EC" smtClean="0"/>
              <a:t>‹Nº›</a:t>
            </a:fld>
            <a:endParaRPr lang="es-EC"/>
          </a:p>
        </p:txBody>
      </p:sp>
    </p:spTree>
    <p:extLst>
      <p:ext uri="{BB962C8B-B14F-4D97-AF65-F5344CB8AC3E}">
        <p14:creationId xmlns:p14="http://schemas.microsoft.com/office/powerpoint/2010/main" val="839548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1F410D62-CA3A-4098-8A97-8C70D2EAE7D8}" type="datetimeFigureOut">
              <a:rPr lang="es-EC" smtClean="0"/>
              <a:t>23/2/2017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016AD54-719F-4B48-BC5D-E6E9498B4D5E}" type="slidenum">
              <a:rPr lang="es-EC" smtClean="0"/>
              <a:t>‹Nº›</a:t>
            </a:fld>
            <a:endParaRPr lang="es-EC"/>
          </a:p>
        </p:txBody>
      </p:sp>
    </p:spTree>
    <p:extLst>
      <p:ext uri="{BB962C8B-B14F-4D97-AF65-F5344CB8AC3E}">
        <p14:creationId xmlns:p14="http://schemas.microsoft.com/office/powerpoint/2010/main" val="4215432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1F410D62-CA3A-4098-8A97-8C70D2EAE7D8}" type="datetimeFigureOut">
              <a:rPr lang="es-EC" smtClean="0"/>
              <a:t>23/2/2017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016AD54-719F-4B48-BC5D-E6E9498B4D5E}" type="slidenum">
              <a:rPr lang="es-EC" smtClean="0"/>
              <a:t>‹Nº›</a:t>
            </a:fld>
            <a:endParaRPr lang="es-EC"/>
          </a:p>
        </p:txBody>
      </p:sp>
    </p:spTree>
    <p:extLst>
      <p:ext uri="{BB962C8B-B14F-4D97-AF65-F5344CB8AC3E}">
        <p14:creationId xmlns:p14="http://schemas.microsoft.com/office/powerpoint/2010/main" val="4007108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1F410D62-CA3A-4098-8A97-8C70D2EAE7D8}" type="datetimeFigureOut">
              <a:rPr lang="es-EC" smtClean="0"/>
              <a:t>23/2/2017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2016AD54-719F-4B48-BC5D-E6E9498B4D5E}" type="slidenum">
              <a:rPr lang="es-EC" smtClean="0"/>
              <a:t>‹Nº›</a:t>
            </a:fld>
            <a:endParaRPr lang="es-EC"/>
          </a:p>
        </p:txBody>
      </p:sp>
    </p:spTree>
    <p:extLst>
      <p:ext uri="{BB962C8B-B14F-4D97-AF65-F5344CB8AC3E}">
        <p14:creationId xmlns:p14="http://schemas.microsoft.com/office/powerpoint/2010/main" val="2984609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1F410D62-CA3A-4098-8A97-8C70D2EAE7D8}" type="datetimeFigureOut">
              <a:rPr lang="es-EC" smtClean="0"/>
              <a:t>23/2/2017</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2016AD54-719F-4B48-BC5D-E6E9498B4D5E}" type="slidenum">
              <a:rPr lang="es-EC" smtClean="0"/>
              <a:t>‹Nº›</a:t>
            </a:fld>
            <a:endParaRPr lang="es-EC"/>
          </a:p>
        </p:txBody>
      </p:sp>
    </p:spTree>
    <p:extLst>
      <p:ext uri="{BB962C8B-B14F-4D97-AF65-F5344CB8AC3E}">
        <p14:creationId xmlns:p14="http://schemas.microsoft.com/office/powerpoint/2010/main" val="2520792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1F410D62-CA3A-4098-8A97-8C70D2EAE7D8}" type="datetimeFigureOut">
              <a:rPr lang="es-EC" smtClean="0"/>
              <a:t>23/2/2017</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2016AD54-719F-4B48-BC5D-E6E9498B4D5E}" type="slidenum">
              <a:rPr lang="es-EC" smtClean="0"/>
              <a:t>‹Nº›</a:t>
            </a:fld>
            <a:endParaRPr lang="es-EC"/>
          </a:p>
        </p:txBody>
      </p:sp>
    </p:spTree>
    <p:extLst>
      <p:ext uri="{BB962C8B-B14F-4D97-AF65-F5344CB8AC3E}">
        <p14:creationId xmlns:p14="http://schemas.microsoft.com/office/powerpoint/2010/main" val="2839670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F410D62-CA3A-4098-8A97-8C70D2EAE7D8}" type="datetimeFigureOut">
              <a:rPr lang="es-EC" smtClean="0"/>
              <a:t>23/2/2017</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2016AD54-719F-4B48-BC5D-E6E9498B4D5E}" type="slidenum">
              <a:rPr lang="es-EC" smtClean="0"/>
              <a:t>‹Nº›</a:t>
            </a:fld>
            <a:endParaRPr lang="es-EC"/>
          </a:p>
        </p:txBody>
      </p:sp>
    </p:spTree>
    <p:extLst>
      <p:ext uri="{BB962C8B-B14F-4D97-AF65-F5344CB8AC3E}">
        <p14:creationId xmlns:p14="http://schemas.microsoft.com/office/powerpoint/2010/main" val="4279077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1F410D62-CA3A-4098-8A97-8C70D2EAE7D8}" type="datetimeFigureOut">
              <a:rPr lang="es-EC" smtClean="0"/>
              <a:t>23/2/2017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2016AD54-719F-4B48-BC5D-E6E9498B4D5E}" type="slidenum">
              <a:rPr lang="es-EC" smtClean="0"/>
              <a:t>‹Nº›</a:t>
            </a:fld>
            <a:endParaRPr lang="es-EC"/>
          </a:p>
        </p:txBody>
      </p:sp>
    </p:spTree>
    <p:extLst>
      <p:ext uri="{BB962C8B-B14F-4D97-AF65-F5344CB8AC3E}">
        <p14:creationId xmlns:p14="http://schemas.microsoft.com/office/powerpoint/2010/main" val="2960869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1F410D62-CA3A-4098-8A97-8C70D2EAE7D8}" type="datetimeFigureOut">
              <a:rPr lang="es-EC" smtClean="0"/>
              <a:t>23/2/2017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2016AD54-719F-4B48-BC5D-E6E9498B4D5E}" type="slidenum">
              <a:rPr lang="es-EC" smtClean="0"/>
              <a:t>‹Nº›</a:t>
            </a:fld>
            <a:endParaRPr lang="es-EC"/>
          </a:p>
        </p:txBody>
      </p:sp>
    </p:spTree>
    <p:extLst>
      <p:ext uri="{BB962C8B-B14F-4D97-AF65-F5344CB8AC3E}">
        <p14:creationId xmlns:p14="http://schemas.microsoft.com/office/powerpoint/2010/main" val="131424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410D62-CA3A-4098-8A97-8C70D2EAE7D8}" type="datetimeFigureOut">
              <a:rPr lang="es-EC" smtClean="0"/>
              <a:t>23/2/2017</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16AD54-719F-4B48-BC5D-E6E9498B4D5E}" type="slidenum">
              <a:rPr lang="es-EC" smtClean="0"/>
              <a:t>‹Nº›</a:t>
            </a:fld>
            <a:endParaRPr lang="es-EC"/>
          </a:p>
        </p:txBody>
      </p:sp>
    </p:spTree>
    <p:extLst>
      <p:ext uri="{BB962C8B-B14F-4D97-AF65-F5344CB8AC3E}">
        <p14:creationId xmlns:p14="http://schemas.microsoft.com/office/powerpoint/2010/main" val="3005000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049546"/>
            <a:ext cx="10515600" cy="1325563"/>
          </a:xfrm>
        </p:spPr>
        <p:txBody>
          <a:bodyPr>
            <a:normAutofit/>
          </a:bodyPr>
          <a:lstStyle/>
          <a:p>
            <a:pPr algn="ctr"/>
            <a:r>
              <a:rPr lang="es-EC" sz="2800" dirty="0"/>
              <a:t>TRABAJO DE TITULACIÓN</a:t>
            </a:r>
            <a:br>
              <a:rPr lang="es-EC" sz="2800" dirty="0"/>
            </a:br>
            <a:r>
              <a:rPr lang="es-EC" sz="2800" dirty="0"/>
              <a:t>INGENIERO COMERCIAL</a:t>
            </a:r>
          </a:p>
        </p:txBody>
      </p:sp>
      <p:sp>
        <p:nvSpPr>
          <p:cNvPr id="3" name="Marcador de contenido 2"/>
          <p:cNvSpPr>
            <a:spLocks noGrp="1"/>
          </p:cNvSpPr>
          <p:nvPr>
            <p:ph idx="1"/>
          </p:nvPr>
        </p:nvSpPr>
        <p:spPr>
          <a:xfrm>
            <a:off x="838200" y="3375109"/>
            <a:ext cx="10515600" cy="2801854"/>
          </a:xfrm>
        </p:spPr>
        <p:txBody>
          <a:bodyPr>
            <a:normAutofit lnSpcReduction="10000"/>
          </a:bodyPr>
          <a:lstStyle/>
          <a:p>
            <a:pPr marL="0" indent="0" algn="ctr">
              <a:buNone/>
            </a:pPr>
            <a:r>
              <a:rPr lang="es-EC" sz="2000" b="1" dirty="0"/>
              <a:t>DESARROLLO DE METODOLOGÍA PARA LA ORGANIZACIÓN ADMINISTRATIVA DEL MANTENIMIENTO DE EQUIPOS INDUSTRIALES DEL SECTOR DE TRANSPORTE HIDROCARBUR</a:t>
            </a:r>
            <a:r>
              <a:rPr lang="es-ES" sz="2000" b="1" dirty="0"/>
              <a:t>Í</a:t>
            </a:r>
            <a:r>
              <a:rPr lang="es-EC" sz="2000" b="1" dirty="0" err="1"/>
              <a:t>FERO</a:t>
            </a:r>
            <a:r>
              <a:rPr lang="es-EC" sz="2000" b="1" dirty="0"/>
              <a:t> ECUATORIANO</a:t>
            </a:r>
          </a:p>
          <a:p>
            <a:pPr marL="0" indent="0">
              <a:buNone/>
            </a:pPr>
            <a:endParaRPr lang="es-EC" sz="2000" b="1" dirty="0"/>
          </a:p>
          <a:p>
            <a:pPr marL="0" indent="0">
              <a:buNone/>
            </a:pPr>
            <a:r>
              <a:rPr lang="es-EC" sz="2000" dirty="0"/>
              <a:t>DIRECTOR: 	ING. CÉSAR SEGOVIA</a:t>
            </a:r>
          </a:p>
          <a:p>
            <a:pPr marL="0" indent="0">
              <a:buNone/>
            </a:pPr>
            <a:r>
              <a:rPr lang="es-EC" sz="2000" dirty="0"/>
              <a:t>AUTOR: 		JULIO ASITIMBAY</a:t>
            </a:r>
          </a:p>
          <a:p>
            <a:pPr marL="0" indent="0">
              <a:buNone/>
            </a:pPr>
            <a:endParaRPr lang="es-EC" sz="2000" dirty="0"/>
          </a:p>
          <a:p>
            <a:pPr marL="0" indent="0" algn="ctr">
              <a:buNone/>
            </a:pPr>
            <a:r>
              <a:rPr lang="es-EC" sz="2000" dirty="0"/>
              <a:t>SANGOLQUÍ -  2016</a:t>
            </a:r>
          </a:p>
        </p:txBody>
      </p:sp>
      <p:pic>
        <p:nvPicPr>
          <p:cNvPr id="4" name="Imagen 3" descr="http://ciencia.espe.edu.ec/wp-content/uploads/2014/01/espe-peque.png"/>
          <p:cNvPicPr/>
          <p:nvPr/>
        </p:nvPicPr>
        <p:blipFill>
          <a:blip r:embed="rId2"/>
          <a:srcRect/>
          <a:stretch>
            <a:fillRect/>
          </a:stretch>
        </p:blipFill>
        <p:spPr bwMode="auto">
          <a:xfrm>
            <a:off x="3564355" y="354472"/>
            <a:ext cx="5063289" cy="1332372"/>
          </a:xfrm>
          <a:prstGeom prst="rect">
            <a:avLst/>
          </a:prstGeom>
          <a:noFill/>
          <a:ln w="9525">
            <a:noFill/>
            <a:miter lim="800000"/>
            <a:headEnd/>
            <a:tailEnd/>
          </a:ln>
        </p:spPr>
      </p:pic>
    </p:spTree>
    <p:extLst>
      <p:ext uri="{BB962C8B-B14F-4D97-AF65-F5344CB8AC3E}">
        <p14:creationId xmlns:p14="http://schemas.microsoft.com/office/powerpoint/2010/main" val="339048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84443"/>
          </a:xfrm>
        </p:spPr>
        <p:txBody>
          <a:bodyPr>
            <a:normAutofit/>
          </a:bodyPr>
          <a:lstStyle/>
          <a:p>
            <a:pPr algn="r"/>
            <a:r>
              <a:rPr lang="es-EC" sz="3200" b="1" dirty="0"/>
              <a:t>GESTIÓN DE RIESGO</a:t>
            </a:r>
          </a:p>
        </p:txBody>
      </p:sp>
      <p:sp>
        <p:nvSpPr>
          <p:cNvPr id="3" name="Marcador de contenido 2"/>
          <p:cNvSpPr>
            <a:spLocks noGrp="1"/>
          </p:cNvSpPr>
          <p:nvPr>
            <p:ph idx="1"/>
          </p:nvPr>
        </p:nvSpPr>
        <p:spPr>
          <a:xfrm>
            <a:off x="838200" y="1080790"/>
            <a:ext cx="10515600" cy="5096173"/>
          </a:xfrm>
        </p:spPr>
        <p:txBody>
          <a:bodyPr/>
          <a:lstStyle/>
          <a:p>
            <a:pPr marL="0" indent="0">
              <a:buNone/>
            </a:pPr>
            <a:endParaRPr lang="es-EC" dirty="0"/>
          </a:p>
          <a:p>
            <a:pPr marL="0" indent="0">
              <a:buNone/>
            </a:pPr>
            <a:r>
              <a:rPr lang="es-EC" dirty="0"/>
              <a:t>El riesgo se expresa matemáticamente como:</a:t>
            </a:r>
          </a:p>
          <a:p>
            <a:endParaRPr lang="es-EC" dirty="0"/>
          </a:p>
          <a:p>
            <a:pPr marL="0" indent="0">
              <a:buNone/>
            </a:pPr>
            <a:r>
              <a:rPr lang="es-EC" sz="6600" b="1" dirty="0"/>
              <a:t>R=</a:t>
            </a:r>
            <a:r>
              <a:rPr lang="es-EC" sz="6600" b="1" dirty="0" err="1"/>
              <a:t>PxC</a:t>
            </a:r>
            <a:endParaRPr lang="es-EC" sz="6600" b="1" dirty="0"/>
          </a:p>
          <a:p>
            <a:pPr marL="0" indent="0">
              <a:buNone/>
            </a:pPr>
            <a:endParaRPr lang="es-EC" dirty="0"/>
          </a:p>
          <a:p>
            <a:r>
              <a:rPr lang="es-EC" dirty="0"/>
              <a:t>Probabilidad: función de la frecuencia esperada de ocurrencia de un evento peligroso o amenaza</a:t>
            </a:r>
          </a:p>
          <a:p>
            <a:endParaRPr lang="es-EC" dirty="0"/>
          </a:p>
          <a:p>
            <a:r>
              <a:rPr lang="es-EC" dirty="0"/>
              <a:t>Consecuencia: es el efecto que causara si ocurre una falla.</a:t>
            </a: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949594" y="496347"/>
            <a:ext cx="1304900" cy="321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05944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84443"/>
          </a:xfrm>
        </p:spPr>
        <p:txBody>
          <a:bodyPr>
            <a:normAutofit/>
          </a:bodyPr>
          <a:lstStyle/>
          <a:p>
            <a:pPr algn="r"/>
            <a:r>
              <a:rPr lang="es-EC" sz="3200" b="1" dirty="0"/>
              <a:t>GESTIÓN DE RIESGO</a:t>
            </a: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949594" y="496347"/>
            <a:ext cx="1304900" cy="321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5">
            <a:extLst>
              <a:ext uri="{FF2B5EF4-FFF2-40B4-BE49-F238E27FC236}">
                <a16:creationId xmlns:a16="http://schemas.microsoft.com/office/drawing/2014/main" id="{00000000-0008-0000-0000-000004000000}"/>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622204" y="1485534"/>
            <a:ext cx="6947592" cy="4633480"/>
          </a:xfrm>
          <a:prstGeom prst="rect">
            <a:avLst/>
          </a:prstGeom>
          <a:solidFill>
            <a:schemeClr val="bg1">
              <a:lumMod val="95000"/>
            </a:schemeClr>
          </a:solidFill>
          <a:ln>
            <a:gradFill>
              <a:gsLst>
                <a:gs pos="0">
                  <a:srgbClr val="FF0000"/>
                </a:gs>
                <a:gs pos="29000">
                  <a:srgbClr val="FF6633"/>
                </a:gs>
                <a:gs pos="67000">
                  <a:srgbClr val="FFFF00"/>
                </a:gs>
                <a:gs pos="100000">
                  <a:srgbClr val="01A78F"/>
                </a:gs>
                <a:gs pos="100000">
                  <a:srgbClr val="3366FF"/>
                </a:gs>
              </a:gsLst>
              <a:lin ang="5400000" scaled="0"/>
            </a:gradFill>
          </a:ln>
        </p:spPr>
      </p:pic>
    </p:spTree>
    <p:extLst>
      <p:ext uri="{BB962C8B-B14F-4D97-AF65-F5344CB8AC3E}">
        <p14:creationId xmlns:p14="http://schemas.microsoft.com/office/powerpoint/2010/main" val="726018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84443"/>
          </a:xfrm>
        </p:spPr>
        <p:txBody>
          <a:bodyPr>
            <a:normAutofit/>
          </a:bodyPr>
          <a:lstStyle/>
          <a:p>
            <a:pPr algn="r"/>
            <a:r>
              <a:rPr lang="es-EC" sz="3200" b="1" dirty="0"/>
              <a:t>PROBABILIDAD &amp; CONSECUENCIA</a:t>
            </a:r>
          </a:p>
        </p:txBody>
      </p:sp>
      <p:pic>
        <p:nvPicPr>
          <p:cNvPr id="6" name="Marcador de contenido 5"/>
          <p:cNvPicPr>
            <a:picLocks noGrp="1" noChangeAspect="1"/>
          </p:cNvPicPr>
          <p:nvPr>
            <p:ph idx="1"/>
          </p:nvPr>
        </p:nvPicPr>
        <p:blipFill>
          <a:blip r:embed="rId2"/>
          <a:stretch>
            <a:fillRect/>
          </a:stretch>
        </p:blipFill>
        <p:spPr>
          <a:xfrm>
            <a:off x="949594" y="2766816"/>
            <a:ext cx="4855683" cy="1550207"/>
          </a:xfrm>
          <a:prstGeom prst="rect">
            <a:avLst/>
          </a:prstGeom>
        </p:spPr>
      </p:pic>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949594" y="496347"/>
            <a:ext cx="1304900" cy="321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p:cNvPicPr>
            <a:picLocks noChangeAspect="1"/>
          </p:cNvPicPr>
          <p:nvPr/>
        </p:nvPicPr>
        <p:blipFill>
          <a:blip r:embed="rId4"/>
          <a:stretch>
            <a:fillRect/>
          </a:stretch>
        </p:blipFill>
        <p:spPr>
          <a:xfrm>
            <a:off x="6365631" y="1917626"/>
            <a:ext cx="4988169" cy="3935527"/>
          </a:xfrm>
          <a:prstGeom prst="rect">
            <a:avLst/>
          </a:prstGeom>
        </p:spPr>
      </p:pic>
    </p:spTree>
    <p:extLst>
      <p:ext uri="{BB962C8B-B14F-4D97-AF65-F5344CB8AC3E}">
        <p14:creationId xmlns:p14="http://schemas.microsoft.com/office/powerpoint/2010/main" val="1155115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84443"/>
          </a:xfrm>
        </p:spPr>
        <p:txBody>
          <a:bodyPr>
            <a:normAutofit/>
          </a:bodyPr>
          <a:lstStyle/>
          <a:p>
            <a:pPr algn="r"/>
            <a:r>
              <a:rPr lang="es-EC" sz="3200" b="1" dirty="0"/>
              <a:t>EVALUACIÓN DE RIESGO</a:t>
            </a:r>
          </a:p>
        </p:txBody>
      </p:sp>
      <p:pic>
        <p:nvPicPr>
          <p:cNvPr id="5" name="Marcador de contenido 4"/>
          <p:cNvPicPr>
            <a:picLocks noGrp="1" noChangeAspect="1"/>
          </p:cNvPicPr>
          <p:nvPr>
            <p:ph idx="1"/>
          </p:nvPr>
        </p:nvPicPr>
        <p:blipFill>
          <a:blip r:embed="rId2"/>
          <a:stretch>
            <a:fillRect/>
          </a:stretch>
        </p:blipFill>
        <p:spPr>
          <a:xfrm>
            <a:off x="776653" y="2345191"/>
            <a:ext cx="10515600" cy="2778682"/>
          </a:xfrm>
          <a:prstGeom prst="rect">
            <a:avLst/>
          </a:prstGeom>
        </p:spPr>
      </p:pic>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949594" y="496347"/>
            <a:ext cx="1304900" cy="321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42414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84443"/>
          </a:xfrm>
        </p:spPr>
        <p:txBody>
          <a:bodyPr>
            <a:normAutofit/>
          </a:bodyPr>
          <a:lstStyle/>
          <a:p>
            <a:pPr algn="r"/>
            <a:r>
              <a:rPr lang="es-EC" sz="3200" b="1" dirty="0"/>
              <a:t>EVALUACIÓN DEL DESARROLLO</a:t>
            </a:r>
          </a:p>
        </p:txBody>
      </p:sp>
      <p:pic>
        <p:nvPicPr>
          <p:cNvPr id="5" name="Marcador de contenido 4"/>
          <p:cNvPicPr>
            <a:picLocks noGrp="1" noChangeAspect="1"/>
          </p:cNvPicPr>
          <p:nvPr>
            <p:ph idx="1"/>
          </p:nvPr>
        </p:nvPicPr>
        <p:blipFill>
          <a:blip r:embed="rId2"/>
          <a:stretch>
            <a:fillRect/>
          </a:stretch>
        </p:blipFill>
        <p:spPr>
          <a:xfrm>
            <a:off x="1488075" y="1321720"/>
            <a:ext cx="9372430" cy="5223458"/>
          </a:xfrm>
          <a:prstGeom prst="rect">
            <a:avLst/>
          </a:prstGeom>
        </p:spPr>
      </p:pic>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949594" y="496347"/>
            <a:ext cx="1304900" cy="321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30261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84443"/>
          </a:xfrm>
        </p:spPr>
        <p:txBody>
          <a:bodyPr>
            <a:normAutofit/>
          </a:bodyPr>
          <a:lstStyle/>
          <a:p>
            <a:pPr algn="r"/>
            <a:r>
              <a:rPr lang="es-EC" sz="3200" b="1" dirty="0"/>
              <a:t>RESULTADOS MANTENIMIENTO</a:t>
            </a:r>
          </a:p>
        </p:txBody>
      </p:sp>
      <p:pic>
        <p:nvPicPr>
          <p:cNvPr id="6" name="Marcador de contenido 5"/>
          <p:cNvPicPr>
            <a:picLocks noGrp="1" noChangeAspect="1"/>
          </p:cNvPicPr>
          <p:nvPr>
            <p:ph idx="1"/>
          </p:nvPr>
        </p:nvPicPr>
        <p:blipFill>
          <a:blip r:embed="rId2"/>
          <a:stretch>
            <a:fillRect/>
          </a:stretch>
        </p:blipFill>
        <p:spPr>
          <a:xfrm>
            <a:off x="3511071" y="1242234"/>
            <a:ext cx="5958243" cy="5501538"/>
          </a:xfrm>
          <a:prstGeom prst="rect">
            <a:avLst/>
          </a:prstGeom>
        </p:spPr>
      </p:pic>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949594" y="496347"/>
            <a:ext cx="1304900" cy="321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35003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84443"/>
          </a:xfrm>
        </p:spPr>
        <p:txBody>
          <a:bodyPr>
            <a:normAutofit/>
          </a:bodyPr>
          <a:lstStyle/>
          <a:p>
            <a:pPr algn="r"/>
            <a:r>
              <a:rPr lang="es-EC" sz="3200" b="1" dirty="0"/>
              <a:t>RESULTADOS INTEGRIDAD</a:t>
            </a:r>
          </a:p>
        </p:txBody>
      </p:sp>
      <p:pic>
        <p:nvPicPr>
          <p:cNvPr id="5" name="Marcador de contenido 4"/>
          <p:cNvPicPr>
            <a:picLocks noGrp="1" noChangeAspect="1"/>
          </p:cNvPicPr>
          <p:nvPr>
            <p:ph idx="1"/>
          </p:nvPr>
        </p:nvPicPr>
        <p:blipFill>
          <a:blip r:embed="rId2"/>
          <a:stretch>
            <a:fillRect/>
          </a:stretch>
        </p:blipFill>
        <p:spPr>
          <a:xfrm>
            <a:off x="3511072" y="1242233"/>
            <a:ext cx="5914282" cy="5460947"/>
          </a:xfrm>
          <a:prstGeom prst="rect">
            <a:avLst/>
          </a:prstGeom>
        </p:spPr>
      </p:pic>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949594" y="496347"/>
            <a:ext cx="1304900" cy="321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9766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84443"/>
          </a:xfrm>
        </p:spPr>
        <p:txBody>
          <a:bodyPr>
            <a:normAutofit/>
          </a:bodyPr>
          <a:lstStyle/>
          <a:p>
            <a:pPr algn="r"/>
            <a:r>
              <a:rPr lang="es-EC" sz="3200" b="1" dirty="0"/>
              <a:t>RESULTADOS RIESGO</a:t>
            </a:r>
          </a:p>
        </p:txBody>
      </p:sp>
      <p:pic>
        <p:nvPicPr>
          <p:cNvPr id="5" name="Marcador de contenido 4"/>
          <p:cNvPicPr>
            <a:picLocks noGrp="1" noChangeAspect="1"/>
          </p:cNvPicPr>
          <p:nvPr>
            <p:ph idx="1"/>
          </p:nvPr>
        </p:nvPicPr>
        <p:blipFill>
          <a:blip r:embed="rId2"/>
          <a:stretch>
            <a:fillRect/>
          </a:stretch>
        </p:blipFill>
        <p:spPr>
          <a:xfrm>
            <a:off x="3511071" y="1242234"/>
            <a:ext cx="5835151" cy="5387882"/>
          </a:xfrm>
          <a:prstGeom prst="rect">
            <a:avLst/>
          </a:prstGeom>
        </p:spPr>
      </p:pic>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949594" y="496347"/>
            <a:ext cx="1304900" cy="321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35289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84443"/>
          </a:xfrm>
        </p:spPr>
        <p:txBody>
          <a:bodyPr>
            <a:normAutofit/>
          </a:bodyPr>
          <a:lstStyle/>
          <a:p>
            <a:pPr algn="r"/>
            <a:r>
              <a:rPr lang="es-EC" sz="3200" b="1" dirty="0"/>
              <a:t>DESARROLLO GENERAL</a:t>
            </a: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949594" y="496347"/>
            <a:ext cx="1304900" cy="321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Marcador de contenido 7"/>
          <p:cNvPicPr>
            <a:picLocks noGrp="1" noChangeAspect="1"/>
          </p:cNvPicPr>
          <p:nvPr>
            <p:ph idx="1"/>
          </p:nvPr>
        </p:nvPicPr>
        <p:blipFill>
          <a:blip r:embed="rId3"/>
          <a:stretch>
            <a:fillRect/>
          </a:stretch>
        </p:blipFill>
        <p:spPr>
          <a:xfrm>
            <a:off x="2617469" y="1516312"/>
            <a:ext cx="6957062" cy="4643235"/>
          </a:xfrm>
          <a:prstGeom prst="rect">
            <a:avLst/>
          </a:prstGeom>
        </p:spPr>
      </p:pic>
    </p:spTree>
    <p:extLst>
      <p:ext uri="{BB962C8B-B14F-4D97-AF65-F5344CB8AC3E}">
        <p14:creationId xmlns:p14="http://schemas.microsoft.com/office/powerpoint/2010/main" val="2891588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84443"/>
          </a:xfrm>
        </p:spPr>
        <p:txBody>
          <a:bodyPr>
            <a:normAutofit/>
          </a:bodyPr>
          <a:lstStyle/>
          <a:p>
            <a:pPr algn="r"/>
            <a:r>
              <a:rPr lang="es-EC" sz="3200" b="1" dirty="0"/>
              <a:t>COMPROBACIÓN HIPÓTESIS</a:t>
            </a:r>
          </a:p>
        </p:txBody>
      </p:sp>
      <p:pic>
        <p:nvPicPr>
          <p:cNvPr id="5" name="Marcador de contenido 4"/>
          <p:cNvPicPr>
            <a:picLocks noGrp="1" noChangeAspect="1"/>
          </p:cNvPicPr>
          <p:nvPr>
            <p:ph idx="1"/>
          </p:nvPr>
        </p:nvPicPr>
        <p:blipFill>
          <a:blip r:embed="rId2"/>
          <a:stretch>
            <a:fillRect/>
          </a:stretch>
        </p:blipFill>
        <p:spPr>
          <a:xfrm>
            <a:off x="2290544" y="1451841"/>
            <a:ext cx="7610912" cy="4570890"/>
          </a:xfrm>
          <a:prstGeom prst="rect">
            <a:avLst/>
          </a:prstGeom>
        </p:spPr>
      </p:pic>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949594" y="496347"/>
            <a:ext cx="1304900" cy="321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30143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84443"/>
          </a:xfrm>
        </p:spPr>
        <p:txBody>
          <a:bodyPr>
            <a:normAutofit/>
          </a:bodyPr>
          <a:lstStyle/>
          <a:p>
            <a:pPr algn="r"/>
            <a:r>
              <a:rPr lang="es-EC" sz="3200" b="1" dirty="0"/>
              <a:t> INVESTIGACIÓN</a:t>
            </a:r>
          </a:p>
        </p:txBody>
      </p:sp>
      <p:sp>
        <p:nvSpPr>
          <p:cNvPr id="3" name="Marcador de contenido 2"/>
          <p:cNvSpPr>
            <a:spLocks noGrp="1"/>
          </p:cNvSpPr>
          <p:nvPr>
            <p:ph idx="1"/>
          </p:nvPr>
        </p:nvSpPr>
        <p:spPr>
          <a:xfrm>
            <a:off x="838200" y="4491789"/>
            <a:ext cx="10515600" cy="1685174"/>
          </a:xfrm>
        </p:spPr>
        <p:txBody>
          <a:bodyPr>
            <a:normAutofit/>
          </a:bodyPr>
          <a:lstStyle/>
          <a:p>
            <a:pPr marL="0" indent="0">
              <a:buNone/>
            </a:pPr>
            <a:r>
              <a:rPr lang="es-EC" dirty="0"/>
              <a:t>La investigación es dar respuesta a los problemas o preguntas que tienen el ser humano; de allí que investigar es solucionar problemas.</a:t>
            </a: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949594" y="496347"/>
            <a:ext cx="1304900" cy="321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agen 4"/>
          <p:cNvPicPr/>
          <p:nvPr/>
        </p:nvPicPr>
        <p:blipFill>
          <a:blip r:embed="rId3">
            <a:extLst>
              <a:ext uri="{28A0092B-C50C-407E-A947-70E740481C1C}">
                <a14:useLocalDpi xmlns:a14="http://schemas.microsoft.com/office/drawing/2010/main" val="0"/>
              </a:ext>
            </a:extLst>
          </a:blip>
          <a:stretch>
            <a:fillRect/>
          </a:stretch>
        </p:blipFill>
        <p:spPr>
          <a:xfrm>
            <a:off x="2623089" y="1616865"/>
            <a:ext cx="6945821" cy="2441787"/>
          </a:xfrm>
          <a:prstGeom prst="rect">
            <a:avLst/>
          </a:prstGeom>
        </p:spPr>
      </p:pic>
    </p:spTree>
    <p:extLst>
      <p:ext uri="{BB962C8B-B14F-4D97-AF65-F5344CB8AC3E}">
        <p14:creationId xmlns:p14="http://schemas.microsoft.com/office/powerpoint/2010/main" val="3159135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84443"/>
          </a:xfrm>
        </p:spPr>
        <p:txBody>
          <a:bodyPr>
            <a:normAutofit/>
          </a:bodyPr>
          <a:lstStyle/>
          <a:p>
            <a:pPr algn="r"/>
            <a:r>
              <a:rPr lang="es-EC" sz="3200" b="1" dirty="0"/>
              <a:t>HALLAZGOS</a:t>
            </a:r>
          </a:p>
        </p:txBody>
      </p:sp>
      <p:sp>
        <p:nvSpPr>
          <p:cNvPr id="3" name="Marcador de contenido 2"/>
          <p:cNvSpPr>
            <a:spLocks noGrp="1"/>
          </p:cNvSpPr>
          <p:nvPr>
            <p:ph idx="1"/>
          </p:nvPr>
        </p:nvSpPr>
        <p:spPr>
          <a:xfrm>
            <a:off x="6295292" y="1080790"/>
            <a:ext cx="5058508" cy="5096173"/>
          </a:xfrm>
        </p:spPr>
        <p:txBody>
          <a:bodyPr>
            <a:normAutofit fontScale="92500" lnSpcReduction="10000"/>
          </a:bodyPr>
          <a:lstStyle/>
          <a:p>
            <a:endParaRPr lang="es-EC" dirty="0"/>
          </a:p>
          <a:p>
            <a:r>
              <a:rPr lang="es-EC" dirty="0"/>
              <a:t>Existe un deficiente entendimiento de la gestión de mantenimiento correctivo.</a:t>
            </a:r>
          </a:p>
          <a:p>
            <a:r>
              <a:rPr lang="es-EC" dirty="0"/>
              <a:t>En las organizaciones, el mantenimiento correctivo está considerado como un error o falla de los departamentos de mantenimiento.</a:t>
            </a:r>
          </a:p>
          <a:p>
            <a:r>
              <a:rPr lang="es-EC" dirty="0"/>
              <a:t>Los cuadros de mando castigan la gestión de mantenimiento correctivo cuando en realidad debe ser aceptado de acuerdo a un análisis técnico.</a:t>
            </a: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949594" y="496347"/>
            <a:ext cx="1304900" cy="321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agen 4"/>
          <p:cNvPicPr>
            <a:picLocks noChangeAspect="1"/>
          </p:cNvPicPr>
          <p:nvPr/>
        </p:nvPicPr>
        <p:blipFill>
          <a:blip r:embed="rId3"/>
          <a:stretch>
            <a:fillRect/>
          </a:stretch>
        </p:blipFill>
        <p:spPr>
          <a:xfrm>
            <a:off x="838200" y="2080749"/>
            <a:ext cx="5346655" cy="2932430"/>
          </a:xfrm>
          <a:prstGeom prst="rect">
            <a:avLst/>
          </a:prstGeom>
        </p:spPr>
      </p:pic>
    </p:spTree>
    <p:extLst>
      <p:ext uri="{BB962C8B-B14F-4D97-AF65-F5344CB8AC3E}">
        <p14:creationId xmlns:p14="http://schemas.microsoft.com/office/powerpoint/2010/main" val="4102048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84443"/>
          </a:xfrm>
        </p:spPr>
        <p:txBody>
          <a:bodyPr>
            <a:normAutofit/>
          </a:bodyPr>
          <a:lstStyle/>
          <a:p>
            <a:pPr algn="r"/>
            <a:r>
              <a:rPr lang="es-EC" sz="3200" b="1" dirty="0"/>
              <a:t>METODOLOGÍA PROPUESTA</a:t>
            </a:r>
          </a:p>
        </p:txBody>
      </p:sp>
      <p:pic>
        <p:nvPicPr>
          <p:cNvPr id="7" name="Marcador de contenido 6"/>
          <p:cNvPicPr>
            <a:picLocks noGrp="1" noChangeAspect="1"/>
          </p:cNvPicPr>
          <p:nvPr>
            <p:ph idx="1"/>
          </p:nvPr>
        </p:nvPicPr>
        <p:blipFill>
          <a:blip r:embed="rId2"/>
          <a:stretch>
            <a:fillRect/>
          </a:stretch>
        </p:blipFill>
        <p:spPr>
          <a:xfrm>
            <a:off x="1751134" y="1445320"/>
            <a:ext cx="8689731" cy="5198234"/>
          </a:xfrm>
          <a:prstGeom prst="rect">
            <a:avLst/>
          </a:prstGeom>
        </p:spPr>
      </p:pic>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949594" y="496347"/>
            <a:ext cx="1304900" cy="321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58945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84443"/>
          </a:xfrm>
        </p:spPr>
        <p:txBody>
          <a:bodyPr>
            <a:normAutofit/>
          </a:bodyPr>
          <a:lstStyle/>
          <a:p>
            <a:pPr algn="r"/>
            <a:r>
              <a:rPr lang="es-EC" sz="3200" b="1" dirty="0"/>
              <a:t>IMPLEMENTACIÓN METODOLOGÍA</a:t>
            </a:r>
          </a:p>
        </p:txBody>
      </p:sp>
      <p:pic>
        <p:nvPicPr>
          <p:cNvPr id="5" name="Marcador de contenido 4"/>
          <p:cNvPicPr>
            <a:picLocks noGrp="1" noChangeAspect="1"/>
          </p:cNvPicPr>
          <p:nvPr>
            <p:ph idx="1"/>
          </p:nvPr>
        </p:nvPicPr>
        <p:blipFill>
          <a:blip r:embed="rId2"/>
          <a:stretch>
            <a:fillRect/>
          </a:stretch>
        </p:blipFill>
        <p:spPr>
          <a:xfrm rot="16200000">
            <a:off x="3793271" y="-1988000"/>
            <a:ext cx="4850506" cy="11592987"/>
          </a:xfrm>
          <a:prstGeom prst="rect">
            <a:avLst/>
          </a:prstGeom>
        </p:spPr>
      </p:pic>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949594" y="496347"/>
            <a:ext cx="1304900" cy="321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3318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84443"/>
          </a:xfrm>
        </p:spPr>
        <p:txBody>
          <a:bodyPr>
            <a:normAutofit/>
          </a:bodyPr>
          <a:lstStyle/>
          <a:p>
            <a:pPr algn="r"/>
            <a:r>
              <a:rPr lang="es-EC" sz="3200" b="1" dirty="0"/>
              <a:t>CONCLUSIONES</a:t>
            </a:r>
          </a:p>
        </p:txBody>
      </p:sp>
      <p:sp>
        <p:nvSpPr>
          <p:cNvPr id="3" name="Marcador de contenido 2"/>
          <p:cNvSpPr>
            <a:spLocks noGrp="1"/>
          </p:cNvSpPr>
          <p:nvPr>
            <p:ph idx="1"/>
          </p:nvPr>
        </p:nvSpPr>
        <p:spPr>
          <a:xfrm>
            <a:off x="838200" y="1080790"/>
            <a:ext cx="10515600" cy="5096173"/>
          </a:xfrm>
        </p:spPr>
        <p:txBody>
          <a:bodyPr>
            <a:normAutofit fontScale="70000" lnSpcReduction="20000"/>
          </a:bodyPr>
          <a:lstStyle/>
          <a:p>
            <a:endParaRPr lang="es-EC" dirty="0"/>
          </a:p>
          <a:p>
            <a:r>
              <a:rPr lang="es-EC" dirty="0"/>
              <a:t>El resultado de la investigación cualitativa del estado del desarrollo en las metodologías de administración y técnica de la industria del sector hidrocarburífero ecuatoriano, muestra un claro adelanto de la empresa privada a la empresa pública.</a:t>
            </a:r>
          </a:p>
          <a:p>
            <a:endParaRPr lang="es-EC" dirty="0"/>
          </a:p>
          <a:p>
            <a:r>
              <a:rPr lang="es-EC" dirty="0"/>
              <a:t>El sector privado mantiene un mayor involucramiento de la alta dirección en el desarrollo de metodologías de administración técnica. La presión de más altos rendimientos exigidos por el sector privado obliga al sector técnico en desarrollar metodologías que permitan ser más competitivos, incluso aplicando las mejores prácticas internacionales a sus procedimientos.</a:t>
            </a:r>
          </a:p>
          <a:p>
            <a:endParaRPr lang="es-EC" dirty="0"/>
          </a:p>
          <a:p>
            <a:r>
              <a:rPr lang="es-EC" dirty="0"/>
              <a:t>A mayor desarrollo de las metodologías de administración técnica se obtiene mejores desempeños de los costos operativos y de mantenimiento de las organizaciones. La aplicación de mejores prácticas de mantenimiento implica una inversión de la organización este costo no está siendo evaluado en la presente investigación, sin embargo, se percibe que el alcanzar los más altos estándares podría elevar los costos de mantenimiento.</a:t>
            </a:r>
          </a:p>
          <a:p>
            <a:endParaRPr lang="es-EC" dirty="0"/>
          </a:p>
          <a:p>
            <a:r>
              <a:rPr lang="es-EC" dirty="0"/>
              <a:t>En todas las organizaciones estudiadas la herramienta de cálculo de riesgo es subutilizada y se pierde la oportunidad de análisis y toma de decisiones efectivas</a:t>
            </a: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949594" y="496347"/>
            <a:ext cx="1304900" cy="321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36088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84443"/>
          </a:xfrm>
        </p:spPr>
        <p:txBody>
          <a:bodyPr>
            <a:normAutofit/>
          </a:bodyPr>
          <a:lstStyle/>
          <a:p>
            <a:pPr algn="r"/>
            <a:r>
              <a:rPr lang="es-EC" sz="3200" b="1" dirty="0"/>
              <a:t>RECOMENDACIONES</a:t>
            </a:r>
          </a:p>
        </p:txBody>
      </p:sp>
      <p:sp>
        <p:nvSpPr>
          <p:cNvPr id="3" name="Marcador de contenido 2"/>
          <p:cNvSpPr>
            <a:spLocks noGrp="1"/>
          </p:cNvSpPr>
          <p:nvPr>
            <p:ph idx="1"/>
          </p:nvPr>
        </p:nvSpPr>
        <p:spPr>
          <a:xfrm>
            <a:off x="838200" y="1080790"/>
            <a:ext cx="10515600" cy="5096173"/>
          </a:xfrm>
        </p:spPr>
        <p:txBody>
          <a:bodyPr>
            <a:normAutofit fontScale="77500" lnSpcReduction="20000"/>
          </a:bodyPr>
          <a:lstStyle/>
          <a:p>
            <a:endParaRPr lang="es-EC" dirty="0"/>
          </a:p>
          <a:p>
            <a:r>
              <a:rPr lang="es-EC" dirty="0"/>
              <a:t>Las organizaciones públicas deben empoderar a los departamentos técnicos para la implementación de metodologías de administración técnica, se percibe que os cambio de autoridades determinan el retraso de estos procesos técnico por lo tanto se debe delegar estos desarrollos a los mandos técnicos medios.</a:t>
            </a:r>
          </a:p>
          <a:p>
            <a:endParaRPr lang="es-EC" dirty="0"/>
          </a:p>
          <a:p>
            <a:r>
              <a:rPr lang="es-EC" dirty="0"/>
              <a:t>El sector publico, se percibe que el rendimiento de producción es el único, y no contempla los costos asociados, por ello este sector pierde el enfoque de eficiencia.</a:t>
            </a:r>
          </a:p>
          <a:p>
            <a:endParaRPr lang="es-EC" dirty="0"/>
          </a:p>
          <a:p>
            <a:r>
              <a:rPr lang="es-EC" dirty="0"/>
              <a:t>Se debe desarrollar estudios de punto de equilibrio para determinar el balance adecuado de las exigencias de los estándares y los beneficios económicos de su implementación.</a:t>
            </a:r>
          </a:p>
          <a:p>
            <a:endParaRPr lang="es-EC" dirty="0"/>
          </a:p>
          <a:p>
            <a:r>
              <a:rPr lang="es-EC" dirty="0"/>
              <a:t>Implementar la metodología señalada por esta investigación, permitirá obtener evaluación de riesgos y cálculo de sus impactos económicos, este es el lenguaje técnico administrativo que permite tomar decisiones efectivas.</a:t>
            </a:r>
          </a:p>
          <a:p>
            <a:pPr marL="0" indent="0">
              <a:buNone/>
            </a:pPr>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949594" y="496347"/>
            <a:ext cx="1304900" cy="321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43875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a:t>GRACIAS</a:t>
            </a:r>
            <a:br>
              <a:rPr lang="es-EC" dirty="0"/>
            </a:br>
            <a:endParaRPr lang="es-EC" dirty="0"/>
          </a:p>
        </p:txBody>
      </p:sp>
      <p:sp>
        <p:nvSpPr>
          <p:cNvPr id="3" name="Marcador de texto 2"/>
          <p:cNvSpPr>
            <a:spLocks noGrp="1"/>
          </p:cNvSpPr>
          <p:nvPr>
            <p:ph type="body" idx="1"/>
          </p:nvPr>
        </p:nvSpPr>
        <p:spPr/>
        <p:txBody>
          <a:bodyPr/>
          <a:lstStyle/>
          <a:p>
            <a:pPr algn="r"/>
            <a:r>
              <a:rPr lang="es-EC" dirty="0"/>
              <a:t>JULIO ASITIMBAY</a:t>
            </a:r>
          </a:p>
          <a:p>
            <a:pPr algn="r"/>
            <a:r>
              <a:rPr lang="es-EC" dirty="0"/>
              <a:t>23 FEBRERO 2017</a:t>
            </a: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949594" y="496347"/>
            <a:ext cx="1304900" cy="321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23248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84443"/>
          </a:xfrm>
        </p:spPr>
        <p:txBody>
          <a:bodyPr>
            <a:normAutofit/>
          </a:bodyPr>
          <a:lstStyle/>
          <a:p>
            <a:pPr algn="r"/>
            <a:r>
              <a:rPr lang="es-EC" sz="3200" b="1" dirty="0"/>
              <a:t>ALCANCE DEL ESTUDIO</a:t>
            </a:r>
          </a:p>
        </p:txBody>
      </p:sp>
      <p:sp>
        <p:nvSpPr>
          <p:cNvPr id="3" name="Marcador de contenido 2"/>
          <p:cNvSpPr>
            <a:spLocks noGrp="1"/>
          </p:cNvSpPr>
          <p:nvPr>
            <p:ph idx="1"/>
          </p:nvPr>
        </p:nvSpPr>
        <p:spPr>
          <a:xfrm>
            <a:off x="838200" y="3994484"/>
            <a:ext cx="10515600" cy="2182479"/>
          </a:xfrm>
        </p:spPr>
        <p:txBody>
          <a:bodyPr/>
          <a:lstStyle/>
          <a:p>
            <a:pPr lvl="0"/>
            <a:r>
              <a:rPr lang="es-ES" dirty="0"/>
              <a:t>Flota Petrolera Ecuatoriana FLOPEC EP</a:t>
            </a:r>
            <a:endParaRPr lang="es-EC" dirty="0"/>
          </a:p>
          <a:p>
            <a:pPr lvl="0"/>
            <a:r>
              <a:rPr lang="es-ES" dirty="0"/>
              <a:t>Sistema Oleoducto </a:t>
            </a:r>
            <a:r>
              <a:rPr lang="es-ES" dirty="0" err="1"/>
              <a:t>Trans</a:t>
            </a:r>
            <a:r>
              <a:rPr lang="es-ES" dirty="0"/>
              <a:t> Ecuatoriano, SOTE</a:t>
            </a:r>
            <a:endParaRPr lang="es-EC" dirty="0"/>
          </a:p>
          <a:p>
            <a:pPr lvl="0"/>
            <a:r>
              <a:rPr lang="es-ES" dirty="0"/>
              <a:t>Oleoducto de Crudos Pesados OCP Ecuador S.A.</a:t>
            </a:r>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949594" y="496347"/>
            <a:ext cx="1304900" cy="321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9594" y="1491749"/>
            <a:ext cx="10183627" cy="2197935"/>
          </a:xfrm>
          <a:prstGeom prst="rect">
            <a:avLst/>
          </a:prstGeom>
          <a:noFill/>
          <a:ln>
            <a:noFill/>
          </a:ln>
          <a:effectLst/>
          <a:extLst/>
        </p:spPr>
      </p:pic>
    </p:spTree>
    <p:extLst>
      <p:ext uri="{BB962C8B-B14F-4D97-AF65-F5344CB8AC3E}">
        <p14:creationId xmlns:p14="http://schemas.microsoft.com/office/powerpoint/2010/main" val="2847288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84443"/>
          </a:xfrm>
        </p:spPr>
        <p:txBody>
          <a:bodyPr>
            <a:normAutofit/>
          </a:bodyPr>
          <a:lstStyle/>
          <a:p>
            <a:pPr algn="r"/>
            <a:r>
              <a:rPr lang="es-EC" sz="3200" b="1" dirty="0"/>
              <a:t>PLANTEAMIENTO DEL PROBLEMA</a:t>
            </a:r>
          </a:p>
        </p:txBody>
      </p:sp>
      <p:sp>
        <p:nvSpPr>
          <p:cNvPr id="3" name="Marcador de contenido 2"/>
          <p:cNvSpPr>
            <a:spLocks noGrp="1"/>
          </p:cNvSpPr>
          <p:nvPr>
            <p:ph idx="1"/>
          </p:nvPr>
        </p:nvSpPr>
        <p:spPr>
          <a:xfrm>
            <a:off x="5406188" y="1080790"/>
            <a:ext cx="5947611" cy="5096173"/>
          </a:xfrm>
        </p:spPr>
        <p:txBody>
          <a:bodyPr/>
          <a:lstStyle/>
          <a:p>
            <a:endParaRPr lang="es-EC" dirty="0"/>
          </a:p>
          <a:p>
            <a:endParaRPr lang="es-EC" dirty="0"/>
          </a:p>
          <a:p>
            <a:pPr marL="0" indent="0">
              <a:buNone/>
            </a:pPr>
            <a:r>
              <a:rPr lang="es-EC" dirty="0"/>
              <a:t>Las decisiones administrativas que afectan las funciones del mantenimiento deben considerar varios parámetros que en la actualidad no son observados por los administradores del sector objeto del estudio.</a:t>
            </a:r>
          </a:p>
          <a:p>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949594" y="496347"/>
            <a:ext cx="1304900" cy="321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agen 4" descr="C:\Users\JULIO ASITIMBAY\AppData\Local\Microsoft\Windows\INetCacheContent.Word\IMG_2545.jpg"/>
          <p:cNvPicPr/>
          <p:nvPr/>
        </p:nvPicPr>
        <p:blipFill rotWithShape="1">
          <a:blip r:embed="rId3" cstate="print">
            <a:extLst>
              <a:ext uri="{28A0092B-C50C-407E-A947-70E740481C1C}">
                <a14:useLocalDpi xmlns:a14="http://schemas.microsoft.com/office/drawing/2010/main" val="0"/>
              </a:ext>
            </a:extLst>
          </a:blip>
          <a:srcRect b="25435"/>
          <a:stretch/>
        </p:blipFill>
        <p:spPr bwMode="auto">
          <a:xfrm>
            <a:off x="949593" y="1539502"/>
            <a:ext cx="3891347" cy="440409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79985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84443"/>
          </a:xfrm>
        </p:spPr>
        <p:txBody>
          <a:bodyPr>
            <a:normAutofit/>
          </a:bodyPr>
          <a:lstStyle/>
          <a:p>
            <a:pPr algn="r"/>
            <a:r>
              <a:rPr lang="es-EC" sz="3200" b="1" dirty="0"/>
              <a:t>PLANTEAMIENTO DEL PROBLEMA</a:t>
            </a: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949594" y="496347"/>
            <a:ext cx="1304900" cy="321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Marcador de contenido 4"/>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081088"/>
            <a:ext cx="10515600" cy="4976812"/>
          </a:xfrm>
          <a:prstGeom prst="rect">
            <a:avLst/>
          </a:prstGeom>
          <a:noFill/>
          <a:ln>
            <a:noFill/>
          </a:ln>
        </p:spPr>
      </p:pic>
    </p:spTree>
    <p:extLst>
      <p:ext uri="{BB962C8B-B14F-4D97-AF65-F5344CB8AC3E}">
        <p14:creationId xmlns:p14="http://schemas.microsoft.com/office/powerpoint/2010/main" val="1729573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84443"/>
          </a:xfrm>
        </p:spPr>
        <p:txBody>
          <a:bodyPr>
            <a:normAutofit/>
          </a:bodyPr>
          <a:lstStyle/>
          <a:p>
            <a:pPr algn="r"/>
            <a:r>
              <a:rPr lang="es-EC" sz="3200" b="1" dirty="0"/>
              <a:t>PLANTEAMIENTO DEL PROBLEMA</a:t>
            </a:r>
          </a:p>
        </p:txBody>
      </p:sp>
      <p:sp>
        <p:nvSpPr>
          <p:cNvPr id="3" name="Marcador de contenido 2"/>
          <p:cNvSpPr>
            <a:spLocks noGrp="1"/>
          </p:cNvSpPr>
          <p:nvPr>
            <p:ph idx="1"/>
          </p:nvPr>
        </p:nvSpPr>
        <p:spPr>
          <a:xfrm>
            <a:off x="5688624" y="1080790"/>
            <a:ext cx="5665176" cy="5096173"/>
          </a:xfrm>
        </p:spPr>
        <p:txBody>
          <a:bodyPr>
            <a:normAutofit fontScale="85000" lnSpcReduction="20000"/>
          </a:bodyPr>
          <a:lstStyle/>
          <a:p>
            <a:pPr marL="0" lvl="0" indent="0">
              <a:buNone/>
            </a:pPr>
            <a:r>
              <a:rPr lang="es-EC" dirty="0"/>
              <a:t>HIPÓTESIS: </a:t>
            </a:r>
          </a:p>
          <a:p>
            <a:pPr marL="0" lvl="0" indent="0">
              <a:buNone/>
            </a:pPr>
            <a:endParaRPr lang="es-EC" dirty="0"/>
          </a:p>
          <a:p>
            <a:pPr marL="0" lvl="0" indent="0">
              <a:buNone/>
            </a:pPr>
            <a:r>
              <a:rPr lang="es-EC" dirty="0"/>
              <a:t>La aplicación de una Metodología para la Organización Administrativa del Mantenimiento en el sector de transporte hidrocarburífero ecuatoriano, permite alcanzar mejor nivel de competitividad.</a:t>
            </a:r>
          </a:p>
          <a:p>
            <a:pPr marL="0" lvl="0" indent="0">
              <a:buNone/>
            </a:pPr>
            <a:endParaRPr lang="es-EC" dirty="0"/>
          </a:p>
          <a:p>
            <a:pPr marL="0" indent="0">
              <a:buNone/>
            </a:pPr>
            <a:r>
              <a:rPr lang="es-EC" dirty="0"/>
              <a:t> VARIABLES:</a:t>
            </a:r>
          </a:p>
          <a:p>
            <a:pPr lvl="0"/>
            <a:r>
              <a:rPr lang="es-EC" dirty="0"/>
              <a:t>Nivel de riesgo operativo.</a:t>
            </a:r>
          </a:p>
          <a:p>
            <a:pPr lvl="0"/>
            <a:r>
              <a:rPr lang="es-EC" dirty="0"/>
              <a:t>Costo de mantenimiento. </a:t>
            </a:r>
          </a:p>
          <a:p>
            <a:pPr lvl="0"/>
            <a:r>
              <a:rPr lang="es-EC" dirty="0"/>
              <a:t>Nivel de evolución del mantenimiento.</a:t>
            </a:r>
          </a:p>
          <a:p>
            <a:pPr lvl="0"/>
            <a:r>
              <a:rPr lang="es-EC" dirty="0"/>
              <a:t>Nivel de implementación de estándares técnicos.</a:t>
            </a:r>
          </a:p>
          <a:p>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949594" y="496347"/>
            <a:ext cx="1304900" cy="321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agen 4" descr="C:\Users\JULIO ASITIMBAY\AppData\Local\Microsoft\Windows\INetCacheContent.Word\Figura 11. COSTOS DE MANTENIMIENTO.JPG"/>
          <p:cNvPicPr/>
          <p:nvPr/>
        </p:nvPicPr>
        <p:blipFill>
          <a:blip r:embed="rId3">
            <a:extLst>
              <a:ext uri="{28A0092B-C50C-407E-A947-70E740481C1C}">
                <a14:useLocalDpi xmlns:a14="http://schemas.microsoft.com/office/drawing/2010/main" val="0"/>
              </a:ext>
            </a:extLst>
          </a:blip>
          <a:srcRect/>
          <a:stretch>
            <a:fillRect/>
          </a:stretch>
        </p:blipFill>
        <p:spPr bwMode="auto">
          <a:xfrm>
            <a:off x="369302" y="1415004"/>
            <a:ext cx="4967112" cy="4761959"/>
          </a:xfrm>
          <a:prstGeom prst="rect">
            <a:avLst/>
          </a:prstGeom>
          <a:noFill/>
          <a:ln>
            <a:noFill/>
          </a:ln>
        </p:spPr>
      </p:pic>
    </p:spTree>
    <p:extLst>
      <p:ext uri="{BB962C8B-B14F-4D97-AF65-F5344CB8AC3E}">
        <p14:creationId xmlns:p14="http://schemas.microsoft.com/office/powerpoint/2010/main" val="1929958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84443"/>
          </a:xfrm>
        </p:spPr>
        <p:txBody>
          <a:bodyPr>
            <a:normAutofit/>
          </a:bodyPr>
          <a:lstStyle/>
          <a:p>
            <a:pPr algn="r"/>
            <a:r>
              <a:rPr lang="es-EC" sz="3200" b="1" dirty="0"/>
              <a:t>EVOLUCIÓN DEL MANTENIMIENTO</a:t>
            </a: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949594" y="496347"/>
            <a:ext cx="1304900" cy="321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Marcador de contenido 4"/>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47871" y="1081088"/>
            <a:ext cx="7896258" cy="5095875"/>
          </a:xfrm>
          <a:prstGeom prst="rect">
            <a:avLst/>
          </a:prstGeom>
        </p:spPr>
      </p:pic>
    </p:spTree>
    <p:extLst>
      <p:ext uri="{BB962C8B-B14F-4D97-AF65-F5344CB8AC3E}">
        <p14:creationId xmlns:p14="http://schemas.microsoft.com/office/powerpoint/2010/main" val="3858520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84443"/>
          </a:xfrm>
        </p:spPr>
        <p:txBody>
          <a:bodyPr>
            <a:normAutofit/>
          </a:bodyPr>
          <a:lstStyle/>
          <a:p>
            <a:pPr algn="r"/>
            <a:r>
              <a:rPr lang="es-EC" sz="3200" b="1" dirty="0"/>
              <a:t>GESTIÓN DE INTEGRIDAD</a:t>
            </a:r>
          </a:p>
        </p:txBody>
      </p:sp>
      <p:sp>
        <p:nvSpPr>
          <p:cNvPr id="3" name="Marcador de contenido 2"/>
          <p:cNvSpPr>
            <a:spLocks noGrp="1"/>
          </p:cNvSpPr>
          <p:nvPr>
            <p:ph idx="1"/>
          </p:nvPr>
        </p:nvSpPr>
        <p:spPr>
          <a:xfrm>
            <a:off x="6416842" y="1080790"/>
            <a:ext cx="4936958" cy="5096173"/>
          </a:xfrm>
        </p:spPr>
        <p:txBody>
          <a:bodyPr>
            <a:normAutofit fontScale="62500" lnSpcReduction="20000"/>
          </a:bodyPr>
          <a:lstStyle/>
          <a:p>
            <a:pPr marL="342900" lvl="0" indent="-342900">
              <a:lnSpc>
                <a:spcPct val="120000"/>
              </a:lnSpc>
              <a:spcAft>
                <a:spcPts val="0"/>
              </a:spcAft>
              <a:buFont typeface="Symbol" panose="05050102010706020507" pitchFamily="18" charset="2"/>
              <a:buChar char=""/>
            </a:pPr>
            <a:endParaRPr lang="es-EC" sz="3100" dirty="0">
              <a:solidFill>
                <a:srgbClr val="000000"/>
              </a:solidFill>
              <a:effectLst/>
              <a:ea typeface="Times New Roman" panose="02020603050405020304" pitchFamily="18" charset="0"/>
              <a:cs typeface="Times New Roman" panose="02020603050405020304" pitchFamily="18" charset="0"/>
            </a:endParaRPr>
          </a:p>
          <a:p>
            <a:pPr marL="342900" lvl="0" indent="-342900">
              <a:lnSpc>
                <a:spcPct val="120000"/>
              </a:lnSpc>
              <a:spcAft>
                <a:spcPts val="0"/>
              </a:spcAft>
              <a:buFont typeface="Symbol" panose="05050102010706020507" pitchFamily="18" charset="2"/>
              <a:buChar char=""/>
            </a:pPr>
            <a:r>
              <a:rPr lang="es-EC" sz="3100" dirty="0">
                <a:solidFill>
                  <a:srgbClr val="000000"/>
                </a:solidFill>
                <a:effectLst/>
                <a:ea typeface="Times New Roman" panose="02020603050405020304" pitchFamily="18" charset="0"/>
                <a:cs typeface="Times New Roman" panose="02020603050405020304" pitchFamily="18" charset="0"/>
              </a:rPr>
              <a:t>Dependientes del tiempo:</a:t>
            </a:r>
            <a:endParaRPr lang="es-EC" sz="3100" dirty="0">
              <a:solidFill>
                <a:srgbClr val="000000"/>
              </a:solidFill>
              <a:effectLst/>
              <a:ea typeface="Calibri" panose="020F0502020204030204" pitchFamily="34" charset="0"/>
              <a:cs typeface="Times New Roman" panose="02020603050405020304" pitchFamily="18" charset="0"/>
            </a:endParaRPr>
          </a:p>
          <a:p>
            <a:pPr marL="742950" lvl="1" indent="-285750">
              <a:lnSpc>
                <a:spcPct val="120000"/>
              </a:lnSpc>
              <a:spcAft>
                <a:spcPts val="0"/>
              </a:spcAft>
              <a:buFont typeface="Courier New" panose="02070309020205020404" pitchFamily="49" charset="0"/>
              <a:buChar char="o"/>
            </a:pPr>
            <a:r>
              <a:rPr lang="es-EC" sz="3100" dirty="0">
                <a:solidFill>
                  <a:srgbClr val="000000"/>
                </a:solidFill>
                <a:effectLst/>
                <a:ea typeface="Times New Roman" panose="02020603050405020304" pitchFamily="18" charset="0"/>
                <a:cs typeface="Times New Roman" panose="02020603050405020304" pitchFamily="18" charset="0"/>
              </a:rPr>
              <a:t>Corrosión externa</a:t>
            </a:r>
            <a:endParaRPr lang="es-EC" sz="3100" dirty="0">
              <a:solidFill>
                <a:srgbClr val="000000"/>
              </a:solidFill>
              <a:effectLst/>
              <a:ea typeface="Calibri" panose="020F0502020204030204" pitchFamily="34" charset="0"/>
              <a:cs typeface="Times New Roman" panose="02020603050405020304" pitchFamily="18" charset="0"/>
            </a:endParaRPr>
          </a:p>
          <a:p>
            <a:pPr marL="742950" lvl="1" indent="-285750">
              <a:lnSpc>
                <a:spcPct val="120000"/>
              </a:lnSpc>
              <a:spcAft>
                <a:spcPts val="0"/>
              </a:spcAft>
              <a:buFont typeface="Courier New" panose="02070309020205020404" pitchFamily="49" charset="0"/>
              <a:buChar char="o"/>
            </a:pPr>
            <a:r>
              <a:rPr lang="es-EC" sz="3100" dirty="0">
                <a:solidFill>
                  <a:srgbClr val="000000"/>
                </a:solidFill>
                <a:effectLst/>
                <a:ea typeface="Times New Roman" panose="02020603050405020304" pitchFamily="18" charset="0"/>
                <a:cs typeface="Times New Roman" panose="02020603050405020304" pitchFamily="18" charset="0"/>
              </a:rPr>
              <a:t>Corrosión interna</a:t>
            </a:r>
            <a:endParaRPr lang="es-EC" sz="3100" dirty="0">
              <a:solidFill>
                <a:srgbClr val="000000"/>
              </a:solidFill>
              <a:effectLst/>
              <a:ea typeface="Calibri" panose="020F0502020204030204" pitchFamily="34" charset="0"/>
              <a:cs typeface="Times New Roman" panose="02020603050405020304" pitchFamily="18" charset="0"/>
            </a:endParaRPr>
          </a:p>
          <a:p>
            <a:pPr marL="742950" lvl="1" indent="-285750">
              <a:lnSpc>
                <a:spcPct val="120000"/>
              </a:lnSpc>
              <a:spcAft>
                <a:spcPts val="0"/>
              </a:spcAft>
              <a:buFont typeface="Courier New" panose="02070309020205020404" pitchFamily="49" charset="0"/>
              <a:buChar char="o"/>
            </a:pPr>
            <a:r>
              <a:rPr lang="es-EC" sz="3100" dirty="0">
                <a:solidFill>
                  <a:srgbClr val="000000"/>
                </a:solidFill>
                <a:effectLst/>
                <a:ea typeface="Times New Roman" panose="02020603050405020304" pitchFamily="18" charset="0"/>
                <a:cs typeface="Times New Roman" panose="02020603050405020304" pitchFamily="18" charset="0"/>
              </a:rPr>
              <a:t>Corrosión bajo tensión, fisuras.</a:t>
            </a:r>
            <a:endParaRPr lang="es-EC" sz="3100" dirty="0">
              <a:solidFill>
                <a:srgbClr val="000000"/>
              </a:solidFill>
              <a:effectLst/>
              <a:ea typeface="Calibri" panose="020F0502020204030204" pitchFamily="34" charset="0"/>
              <a:cs typeface="Times New Roman" panose="02020603050405020304" pitchFamily="18" charset="0"/>
            </a:endParaRPr>
          </a:p>
          <a:p>
            <a:pPr marL="342900" lvl="0" indent="-342900">
              <a:lnSpc>
                <a:spcPct val="120000"/>
              </a:lnSpc>
              <a:spcAft>
                <a:spcPts val="0"/>
              </a:spcAft>
              <a:buFont typeface="Symbol" panose="05050102010706020507" pitchFamily="18" charset="2"/>
              <a:buChar char=""/>
            </a:pPr>
            <a:r>
              <a:rPr lang="es-EC" sz="3100" dirty="0">
                <a:solidFill>
                  <a:srgbClr val="000000"/>
                </a:solidFill>
                <a:effectLst/>
                <a:ea typeface="Times New Roman" panose="02020603050405020304" pitchFamily="18" charset="0"/>
                <a:cs typeface="Times New Roman" panose="02020603050405020304" pitchFamily="18" charset="0"/>
              </a:rPr>
              <a:t>Estables en el tiempo:</a:t>
            </a:r>
            <a:endParaRPr lang="es-EC" sz="3100" dirty="0">
              <a:solidFill>
                <a:srgbClr val="000000"/>
              </a:solidFill>
              <a:effectLst/>
              <a:ea typeface="Calibri" panose="020F0502020204030204" pitchFamily="34" charset="0"/>
              <a:cs typeface="Times New Roman" panose="02020603050405020304" pitchFamily="18" charset="0"/>
            </a:endParaRPr>
          </a:p>
          <a:p>
            <a:pPr marL="742950" lvl="1" indent="-285750">
              <a:lnSpc>
                <a:spcPct val="120000"/>
              </a:lnSpc>
              <a:spcAft>
                <a:spcPts val="0"/>
              </a:spcAft>
              <a:buFont typeface="Courier New" panose="02070309020205020404" pitchFamily="49" charset="0"/>
              <a:buChar char="o"/>
            </a:pPr>
            <a:r>
              <a:rPr lang="es-EC" sz="3100" dirty="0">
                <a:solidFill>
                  <a:srgbClr val="000000"/>
                </a:solidFill>
                <a:effectLst/>
                <a:ea typeface="Times New Roman" panose="02020603050405020304" pitchFamily="18" charset="0"/>
                <a:cs typeface="Times New Roman" panose="02020603050405020304" pitchFamily="18" charset="0"/>
              </a:rPr>
              <a:t>Defectos de fabricación </a:t>
            </a:r>
            <a:endParaRPr lang="es-EC" sz="3100" dirty="0">
              <a:solidFill>
                <a:srgbClr val="000000"/>
              </a:solidFill>
              <a:effectLst/>
              <a:ea typeface="Calibri" panose="020F0502020204030204" pitchFamily="34" charset="0"/>
              <a:cs typeface="Times New Roman" panose="02020603050405020304" pitchFamily="18" charset="0"/>
            </a:endParaRPr>
          </a:p>
          <a:p>
            <a:pPr marL="742950" lvl="1" indent="-285750">
              <a:lnSpc>
                <a:spcPct val="120000"/>
              </a:lnSpc>
              <a:spcAft>
                <a:spcPts val="0"/>
              </a:spcAft>
              <a:buFont typeface="Courier New" panose="02070309020205020404" pitchFamily="49" charset="0"/>
              <a:buChar char="o"/>
            </a:pPr>
            <a:r>
              <a:rPr lang="es-EC" sz="3100" dirty="0">
                <a:solidFill>
                  <a:srgbClr val="000000"/>
                </a:solidFill>
                <a:effectLst/>
                <a:ea typeface="Times New Roman" panose="02020603050405020304" pitchFamily="18" charset="0"/>
                <a:cs typeface="Times New Roman" panose="02020603050405020304" pitchFamily="18" charset="0"/>
              </a:rPr>
              <a:t>Defectos de construcción o montaje</a:t>
            </a:r>
            <a:endParaRPr lang="es-EC" sz="3100" dirty="0">
              <a:solidFill>
                <a:srgbClr val="000000"/>
              </a:solidFill>
              <a:effectLst/>
              <a:ea typeface="Calibri" panose="020F0502020204030204" pitchFamily="34" charset="0"/>
              <a:cs typeface="Times New Roman" panose="02020603050405020304" pitchFamily="18" charset="0"/>
            </a:endParaRPr>
          </a:p>
          <a:p>
            <a:pPr marL="742950" lvl="1" indent="-285750">
              <a:lnSpc>
                <a:spcPct val="120000"/>
              </a:lnSpc>
              <a:spcAft>
                <a:spcPts val="0"/>
              </a:spcAft>
              <a:buFont typeface="Courier New" panose="02070309020205020404" pitchFamily="49" charset="0"/>
              <a:buChar char="o"/>
            </a:pPr>
            <a:r>
              <a:rPr lang="es-EC" sz="3100" dirty="0">
                <a:solidFill>
                  <a:srgbClr val="000000"/>
                </a:solidFill>
                <a:effectLst/>
                <a:ea typeface="Times New Roman" panose="02020603050405020304" pitchFamily="18" charset="0"/>
                <a:cs typeface="Times New Roman" panose="02020603050405020304" pitchFamily="18" charset="0"/>
              </a:rPr>
              <a:t>Defectos de equipamiento</a:t>
            </a:r>
            <a:endParaRPr lang="es-EC" sz="3100" dirty="0">
              <a:solidFill>
                <a:srgbClr val="000000"/>
              </a:solidFill>
              <a:effectLst/>
              <a:ea typeface="Calibri" panose="020F0502020204030204" pitchFamily="34" charset="0"/>
              <a:cs typeface="Times New Roman" panose="02020603050405020304" pitchFamily="18" charset="0"/>
            </a:endParaRPr>
          </a:p>
          <a:p>
            <a:pPr marL="342900" lvl="0" indent="-342900">
              <a:lnSpc>
                <a:spcPct val="120000"/>
              </a:lnSpc>
              <a:spcAft>
                <a:spcPts val="0"/>
              </a:spcAft>
              <a:buFont typeface="Symbol" panose="05050102010706020507" pitchFamily="18" charset="2"/>
              <a:buChar char=""/>
            </a:pPr>
            <a:r>
              <a:rPr lang="es-EC" sz="3100" dirty="0">
                <a:solidFill>
                  <a:srgbClr val="000000"/>
                </a:solidFill>
                <a:effectLst/>
                <a:ea typeface="Times New Roman" panose="02020603050405020304" pitchFamily="18" charset="0"/>
                <a:cs typeface="Times New Roman" panose="02020603050405020304" pitchFamily="18" charset="0"/>
              </a:rPr>
              <a:t>Independientes del tiempo:</a:t>
            </a:r>
            <a:endParaRPr lang="es-EC" sz="3100" dirty="0">
              <a:solidFill>
                <a:srgbClr val="000000"/>
              </a:solidFill>
              <a:effectLst/>
              <a:ea typeface="Calibri" panose="020F0502020204030204" pitchFamily="34" charset="0"/>
              <a:cs typeface="Times New Roman" panose="02020603050405020304" pitchFamily="18" charset="0"/>
            </a:endParaRPr>
          </a:p>
          <a:p>
            <a:pPr marL="742950" lvl="1" indent="-285750">
              <a:lnSpc>
                <a:spcPct val="120000"/>
              </a:lnSpc>
              <a:spcAft>
                <a:spcPts val="0"/>
              </a:spcAft>
              <a:buFont typeface="Courier New" panose="02070309020205020404" pitchFamily="49" charset="0"/>
              <a:buChar char="o"/>
            </a:pPr>
            <a:r>
              <a:rPr lang="es-EC" sz="3100" dirty="0">
                <a:solidFill>
                  <a:srgbClr val="000000"/>
                </a:solidFill>
                <a:effectLst/>
                <a:ea typeface="Times New Roman" panose="02020603050405020304" pitchFamily="18" charset="0"/>
                <a:cs typeface="Times New Roman" panose="02020603050405020304" pitchFamily="18" charset="0"/>
              </a:rPr>
              <a:t>Daño mecánico por terceros</a:t>
            </a:r>
            <a:endParaRPr lang="es-EC" sz="3100" dirty="0">
              <a:solidFill>
                <a:srgbClr val="000000"/>
              </a:solidFill>
              <a:effectLst/>
              <a:ea typeface="Calibri" panose="020F0502020204030204" pitchFamily="34" charset="0"/>
              <a:cs typeface="Times New Roman" panose="02020603050405020304" pitchFamily="18" charset="0"/>
            </a:endParaRPr>
          </a:p>
          <a:p>
            <a:pPr marL="742950" lvl="1" indent="-285750">
              <a:lnSpc>
                <a:spcPct val="120000"/>
              </a:lnSpc>
              <a:spcAft>
                <a:spcPts val="0"/>
              </a:spcAft>
              <a:buFont typeface="Courier New" panose="02070309020205020404" pitchFamily="49" charset="0"/>
              <a:buChar char="o"/>
            </a:pPr>
            <a:r>
              <a:rPr lang="es-EC" sz="3100" dirty="0">
                <a:solidFill>
                  <a:srgbClr val="000000"/>
                </a:solidFill>
                <a:effectLst/>
                <a:ea typeface="Times New Roman" panose="02020603050405020304" pitchFamily="18" charset="0"/>
                <a:cs typeface="Times New Roman" panose="02020603050405020304" pitchFamily="18" charset="0"/>
              </a:rPr>
              <a:t>Operaciones incorrectas</a:t>
            </a:r>
            <a:endParaRPr lang="es-EC" sz="3100" dirty="0">
              <a:solidFill>
                <a:srgbClr val="000000"/>
              </a:solidFill>
              <a:effectLst/>
              <a:ea typeface="Calibri" panose="020F0502020204030204" pitchFamily="34" charset="0"/>
              <a:cs typeface="Times New Roman" panose="02020603050405020304" pitchFamily="18" charset="0"/>
            </a:endParaRPr>
          </a:p>
          <a:p>
            <a:pPr marL="742950" lvl="1" indent="-285750">
              <a:lnSpc>
                <a:spcPct val="120000"/>
              </a:lnSpc>
              <a:spcAft>
                <a:spcPts val="1000"/>
              </a:spcAft>
              <a:buFont typeface="Courier New" panose="02070309020205020404" pitchFamily="49" charset="0"/>
              <a:buChar char="o"/>
            </a:pPr>
            <a:r>
              <a:rPr lang="es-EC" sz="3100" dirty="0">
                <a:solidFill>
                  <a:srgbClr val="000000"/>
                </a:solidFill>
                <a:effectLst/>
                <a:ea typeface="Times New Roman" panose="02020603050405020304" pitchFamily="18" charset="0"/>
                <a:cs typeface="Times New Roman" panose="02020603050405020304" pitchFamily="18" charset="0"/>
              </a:rPr>
              <a:t>Fallas por fuerzas naturales, clima</a:t>
            </a:r>
            <a:endParaRPr lang="es-EC" sz="3100" dirty="0">
              <a:solidFill>
                <a:srgbClr val="000000"/>
              </a:solidFill>
              <a:effectLst/>
              <a:ea typeface="Calibri" panose="020F0502020204030204" pitchFamily="34" charset="0"/>
              <a:cs typeface="Times New Roman" panose="02020603050405020304" pitchFamily="18" charset="0"/>
            </a:endParaRPr>
          </a:p>
          <a:p>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949594" y="496347"/>
            <a:ext cx="1304900" cy="321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Marcador de contenido 4"/>
          <p:cNvPicPr>
            <a:picLocks/>
          </p:cNvPicPr>
          <p:nvPr/>
        </p:nvPicPr>
        <p:blipFill>
          <a:blip r:embed="rId3">
            <a:extLst>
              <a:ext uri="{28A0092B-C50C-407E-A947-70E740481C1C}">
                <a14:useLocalDpi xmlns:a14="http://schemas.microsoft.com/office/drawing/2010/main" val="0"/>
              </a:ext>
            </a:extLst>
          </a:blip>
          <a:stretch>
            <a:fillRect/>
          </a:stretch>
        </p:blipFill>
        <p:spPr>
          <a:xfrm>
            <a:off x="756138" y="1080791"/>
            <a:ext cx="5257800" cy="4933147"/>
          </a:xfrm>
          <a:prstGeom prst="rect">
            <a:avLst/>
          </a:prstGeom>
        </p:spPr>
      </p:pic>
    </p:spTree>
    <p:extLst>
      <p:ext uri="{BB962C8B-B14F-4D97-AF65-F5344CB8AC3E}">
        <p14:creationId xmlns:p14="http://schemas.microsoft.com/office/powerpoint/2010/main" val="472496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84443"/>
          </a:xfrm>
        </p:spPr>
        <p:txBody>
          <a:bodyPr>
            <a:normAutofit/>
          </a:bodyPr>
          <a:lstStyle/>
          <a:p>
            <a:pPr algn="r"/>
            <a:r>
              <a:rPr lang="es-EC" sz="3200" b="1" dirty="0"/>
              <a:t>GESTIÓN DE RIESGO</a:t>
            </a:r>
          </a:p>
        </p:txBody>
      </p:sp>
      <p:sp>
        <p:nvSpPr>
          <p:cNvPr id="3" name="Marcador de contenido 2"/>
          <p:cNvSpPr>
            <a:spLocks noGrp="1"/>
          </p:cNvSpPr>
          <p:nvPr>
            <p:ph idx="1"/>
          </p:nvPr>
        </p:nvSpPr>
        <p:spPr>
          <a:xfrm>
            <a:off x="5807242" y="1080790"/>
            <a:ext cx="5546558" cy="5096173"/>
          </a:xfrm>
        </p:spPr>
        <p:txBody>
          <a:bodyPr/>
          <a:lstStyle/>
          <a:p>
            <a:endParaRPr lang="es-EC" dirty="0"/>
          </a:p>
          <a:p>
            <a:endParaRPr lang="es-EC" dirty="0"/>
          </a:p>
          <a:p>
            <a:r>
              <a:rPr lang="es-EC" dirty="0"/>
              <a:t>Evaluación del riesgo</a:t>
            </a:r>
          </a:p>
          <a:p>
            <a:r>
              <a:rPr lang="es-EC" dirty="0"/>
              <a:t>Reducción o mitigación del riesgo</a:t>
            </a:r>
          </a:p>
          <a:p>
            <a:r>
              <a:rPr lang="es-EC" dirty="0"/>
              <a:t>Aceptación del riesgo</a:t>
            </a:r>
          </a:p>
          <a:p>
            <a:r>
              <a:rPr lang="es-EC" dirty="0"/>
              <a:t>Comunicación del riesgo</a:t>
            </a:r>
          </a:p>
          <a:p>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949594" y="496347"/>
            <a:ext cx="1304900" cy="321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agen 4"/>
          <p:cNvPicPr/>
          <p:nvPr/>
        </p:nvPicPr>
        <p:blipFill>
          <a:blip r:embed="rId3">
            <a:extLst>
              <a:ext uri="{28A0092B-C50C-407E-A947-70E740481C1C}">
                <a14:useLocalDpi xmlns:a14="http://schemas.microsoft.com/office/drawing/2010/main" val="0"/>
              </a:ext>
            </a:extLst>
          </a:blip>
          <a:stretch>
            <a:fillRect/>
          </a:stretch>
        </p:blipFill>
        <p:spPr>
          <a:xfrm>
            <a:off x="949594" y="1476543"/>
            <a:ext cx="4196548" cy="3633339"/>
          </a:xfrm>
          <a:prstGeom prst="rect">
            <a:avLst/>
          </a:prstGeom>
        </p:spPr>
      </p:pic>
    </p:spTree>
    <p:extLst>
      <p:ext uri="{BB962C8B-B14F-4D97-AF65-F5344CB8AC3E}">
        <p14:creationId xmlns:p14="http://schemas.microsoft.com/office/powerpoint/2010/main" val="337004958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660</Words>
  <Application>Microsoft Office PowerPoint</Application>
  <PresentationFormat>Panorámica</PresentationFormat>
  <Paragraphs>96</Paragraphs>
  <Slides>25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25</vt:i4>
      </vt:variant>
    </vt:vector>
  </HeadingPairs>
  <TitlesOfParts>
    <vt:vector size="32" baseType="lpstr">
      <vt:lpstr>Arial</vt:lpstr>
      <vt:lpstr>Calibri</vt:lpstr>
      <vt:lpstr>Calibri Light</vt:lpstr>
      <vt:lpstr>Courier New</vt:lpstr>
      <vt:lpstr>Symbol</vt:lpstr>
      <vt:lpstr>Times New Roman</vt:lpstr>
      <vt:lpstr>Tema de Office</vt:lpstr>
      <vt:lpstr>TRABAJO DE TITULACIÓN INGENIERO COMERCIAL</vt:lpstr>
      <vt:lpstr> INVESTIGACIÓN</vt:lpstr>
      <vt:lpstr>ALCANCE DEL ESTUDIO</vt:lpstr>
      <vt:lpstr>PLANTEAMIENTO DEL PROBLEMA</vt:lpstr>
      <vt:lpstr>PLANTEAMIENTO DEL PROBLEMA</vt:lpstr>
      <vt:lpstr>PLANTEAMIENTO DEL PROBLEMA</vt:lpstr>
      <vt:lpstr>EVOLUCIÓN DEL MANTENIMIENTO</vt:lpstr>
      <vt:lpstr>GESTIÓN DE INTEGRIDAD</vt:lpstr>
      <vt:lpstr>GESTIÓN DE RIESGO</vt:lpstr>
      <vt:lpstr>GESTIÓN DE RIESGO</vt:lpstr>
      <vt:lpstr>GESTIÓN DE RIESGO</vt:lpstr>
      <vt:lpstr>PROBABILIDAD &amp; CONSECUENCIA</vt:lpstr>
      <vt:lpstr>EVALUACIÓN DE RIESGO</vt:lpstr>
      <vt:lpstr>EVALUACIÓN DEL DESARROLLO</vt:lpstr>
      <vt:lpstr>RESULTADOS MANTENIMIENTO</vt:lpstr>
      <vt:lpstr>RESULTADOS INTEGRIDAD</vt:lpstr>
      <vt:lpstr>RESULTADOS RIESGO</vt:lpstr>
      <vt:lpstr>DESARROLLO GENERAL</vt:lpstr>
      <vt:lpstr>COMPROBACIÓN HIPÓTESIS</vt:lpstr>
      <vt:lpstr>HALLAZGOS</vt:lpstr>
      <vt:lpstr>METODOLOGÍA PROPUESTA</vt:lpstr>
      <vt:lpstr>IMPLEMENTACIÓN METODOLOGÍA</vt:lpstr>
      <vt:lpstr>CONCLUSIONES</vt:lpstr>
      <vt:lpstr>RECOMENDACIONES</vt:lpstr>
      <vt:lpstr>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TRABAJO DE TITULACIÓN, PREVIO A LA OBTENCIÓN DE TÍTULO DE INGENIERO COMERCIAL</dc:title>
  <dc:creator>Julio Fernando Asitimbay Chávez</dc:creator>
  <cp:lastModifiedBy>Julio Fernando Asitimbay Chávez</cp:lastModifiedBy>
  <cp:revision>31</cp:revision>
  <dcterms:created xsi:type="dcterms:W3CDTF">2017-02-22T16:42:45Z</dcterms:created>
  <dcterms:modified xsi:type="dcterms:W3CDTF">2017-02-23T17:38:33Z</dcterms:modified>
</cp:coreProperties>
</file>