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Lst>
  <p:notesMasterIdLst>
    <p:notesMasterId r:id="rId74"/>
  </p:notesMasterIdLst>
  <p:handoutMasterIdLst>
    <p:handoutMasterId r:id="rId75"/>
  </p:handoutMasterIdLst>
  <p:sldIdLst>
    <p:sldId id="263" r:id="rId2"/>
    <p:sldId id="257" r:id="rId3"/>
    <p:sldId id="259" r:id="rId4"/>
    <p:sldId id="331" r:id="rId5"/>
    <p:sldId id="332" r:id="rId6"/>
    <p:sldId id="333" r:id="rId7"/>
    <p:sldId id="330" r:id="rId8"/>
    <p:sldId id="269" r:id="rId9"/>
    <p:sldId id="270" r:id="rId10"/>
    <p:sldId id="272" r:id="rId11"/>
    <p:sldId id="273" r:id="rId12"/>
    <p:sldId id="274" r:id="rId13"/>
    <p:sldId id="275" r:id="rId14"/>
    <p:sldId id="276" r:id="rId15"/>
    <p:sldId id="277" r:id="rId16"/>
    <p:sldId id="278" r:id="rId17"/>
    <p:sldId id="280" r:id="rId18"/>
    <p:sldId id="281" r:id="rId19"/>
    <p:sldId id="316" r:id="rId20"/>
    <p:sldId id="283" r:id="rId21"/>
    <p:sldId id="284" r:id="rId22"/>
    <p:sldId id="319" r:id="rId23"/>
    <p:sldId id="288" r:id="rId24"/>
    <p:sldId id="289" r:id="rId25"/>
    <p:sldId id="290" r:id="rId26"/>
    <p:sldId id="291" r:id="rId27"/>
    <p:sldId id="320" r:id="rId28"/>
    <p:sldId id="321" r:id="rId29"/>
    <p:sldId id="322" r:id="rId30"/>
    <p:sldId id="323" r:id="rId31"/>
    <p:sldId id="292" r:id="rId32"/>
    <p:sldId id="293" r:id="rId33"/>
    <p:sldId id="294" r:id="rId34"/>
    <p:sldId id="295" r:id="rId35"/>
    <p:sldId id="338" r:id="rId36"/>
    <p:sldId id="350" r:id="rId37"/>
    <p:sldId id="351" r:id="rId38"/>
    <p:sldId id="352" r:id="rId39"/>
    <p:sldId id="353" r:id="rId40"/>
    <p:sldId id="354" r:id="rId41"/>
    <p:sldId id="355" r:id="rId42"/>
    <p:sldId id="345" r:id="rId43"/>
    <p:sldId id="346" r:id="rId44"/>
    <p:sldId id="347" r:id="rId45"/>
    <p:sldId id="348" r:id="rId46"/>
    <p:sldId id="349" r:id="rId47"/>
    <p:sldId id="356" r:id="rId48"/>
    <p:sldId id="357" r:id="rId49"/>
    <p:sldId id="358" r:id="rId50"/>
    <p:sldId id="359" r:id="rId51"/>
    <p:sldId id="360" r:id="rId52"/>
    <p:sldId id="340" r:id="rId53"/>
    <p:sldId id="341" r:id="rId54"/>
    <p:sldId id="342" r:id="rId55"/>
    <p:sldId id="343" r:id="rId56"/>
    <p:sldId id="344" r:id="rId57"/>
    <p:sldId id="364" r:id="rId58"/>
    <p:sldId id="365" r:id="rId59"/>
    <p:sldId id="372" r:id="rId60"/>
    <p:sldId id="367" r:id="rId61"/>
    <p:sldId id="369" r:id="rId62"/>
    <p:sldId id="370" r:id="rId63"/>
    <p:sldId id="371" r:id="rId64"/>
    <p:sldId id="373" r:id="rId65"/>
    <p:sldId id="337" r:id="rId66"/>
    <p:sldId id="312" r:id="rId67"/>
    <p:sldId id="313" r:id="rId68"/>
    <p:sldId id="314" r:id="rId69"/>
    <p:sldId id="335" r:id="rId70"/>
    <p:sldId id="315" r:id="rId71"/>
    <p:sldId id="329" r:id="rId72"/>
    <p:sldId id="37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heras\Desktop\ANDRE%20ESPE\cuadros%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Contabilidad\Downloads\COMPARATIVO%20ENERO%20A%20DICIEMBRE%202014%20-%202015%20BCE%20(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Hoja1!$D$8</c:f>
              <c:strCache>
                <c:ptCount val="1"/>
                <c:pt idx="0">
                  <c:v>HILADOS E HILOS; TEJIDOS DE FIBRAS TEXTILES, INCLUSO AFELPADOS </c:v>
                </c:pt>
              </c:strCache>
            </c:strRef>
          </c:tx>
          <c:cat>
            <c:numRef>
              <c:f>Hoja1!$E$7:$S$7</c:f>
              <c:numCache>
                <c:formatCode>mmm\-yy</c:formatCode>
                <c:ptCount val="15"/>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numCache>
            </c:numRef>
          </c:cat>
          <c:val>
            <c:numRef>
              <c:f>Hoja1!$E$8:$S$8</c:f>
              <c:numCache>
                <c:formatCode>General</c:formatCode>
                <c:ptCount val="15"/>
                <c:pt idx="0">
                  <c:v>75.95</c:v>
                </c:pt>
                <c:pt idx="1">
                  <c:v>103.02</c:v>
                </c:pt>
                <c:pt idx="2">
                  <c:v>109.71000000000001</c:v>
                </c:pt>
                <c:pt idx="3">
                  <c:v>121.74000000000001</c:v>
                </c:pt>
                <c:pt idx="4">
                  <c:v>120.67999999999999</c:v>
                </c:pt>
                <c:pt idx="5">
                  <c:v>137.04</c:v>
                </c:pt>
                <c:pt idx="6">
                  <c:v>102.89</c:v>
                </c:pt>
                <c:pt idx="7">
                  <c:v>106.66</c:v>
                </c:pt>
                <c:pt idx="8">
                  <c:v>107.73</c:v>
                </c:pt>
                <c:pt idx="9">
                  <c:v>89.51</c:v>
                </c:pt>
                <c:pt idx="10">
                  <c:v>99.04</c:v>
                </c:pt>
                <c:pt idx="11">
                  <c:v>92.28</c:v>
                </c:pt>
                <c:pt idx="12">
                  <c:v>72.03</c:v>
                </c:pt>
                <c:pt idx="13">
                  <c:v>67.27</c:v>
                </c:pt>
                <c:pt idx="14">
                  <c:v>84.960000000000008</c:v>
                </c:pt>
              </c:numCache>
            </c:numRef>
          </c:val>
          <c:smooth val="0"/>
        </c:ser>
        <c:dLbls>
          <c:showLegendKey val="0"/>
          <c:showVal val="0"/>
          <c:showCatName val="0"/>
          <c:showSerName val="0"/>
          <c:showPercent val="0"/>
          <c:showBubbleSize val="0"/>
        </c:dLbls>
        <c:marker val="1"/>
        <c:smooth val="0"/>
        <c:axId val="-1423374000"/>
        <c:axId val="-1423373456"/>
      </c:lineChart>
      <c:dateAx>
        <c:axId val="-1423374000"/>
        <c:scaling>
          <c:orientation val="minMax"/>
        </c:scaling>
        <c:delete val="0"/>
        <c:axPos val="b"/>
        <c:numFmt formatCode="mmm\-yy" sourceLinked="1"/>
        <c:majorTickMark val="out"/>
        <c:minorTickMark val="none"/>
        <c:tickLblPos val="nextTo"/>
        <c:crossAx val="-1423373456"/>
        <c:crosses val="autoZero"/>
        <c:auto val="1"/>
        <c:lblOffset val="100"/>
        <c:baseTimeUnit val="months"/>
      </c:dateAx>
      <c:valAx>
        <c:axId val="-1423373456"/>
        <c:scaling>
          <c:orientation val="minMax"/>
        </c:scaling>
        <c:delete val="0"/>
        <c:axPos val="l"/>
        <c:majorGridlines/>
        <c:numFmt formatCode="General" sourceLinked="1"/>
        <c:majorTickMark val="out"/>
        <c:minorTickMark val="none"/>
        <c:tickLblPos val="nextTo"/>
        <c:crossAx val="-1423374000"/>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Hoja1!$B$2</c:f>
              <c:strCache>
                <c:ptCount val="1"/>
                <c:pt idx="0">
                  <c:v>TON 2014</c:v>
                </c:pt>
              </c:strCache>
            </c:strRef>
          </c:tx>
          <c:invertIfNegative val="0"/>
          <c:cat>
            <c:strRef>
              <c:f>Hoja1!$A$3:$A$13</c:f>
              <c:strCache>
                <c:ptCount val="11"/>
                <c:pt idx="0">
                  <c:v>COMUNIDAD ANDINA</c:v>
                </c:pt>
                <c:pt idx="1">
                  <c:v>MERCOSUR</c:v>
                </c:pt>
                <c:pt idx="2">
                  <c:v>CHILE</c:v>
                </c:pt>
                <c:pt idx="3">
                  <c:v>ESTADOS UNIDOS</c:v>
                </c:pt>
                <c:pt idx="4">
                  <c:v>RESTO NAFTA</c:v>
                </c:pt>
                <c:pt idx="5">
                  <c:v>CAFTA-DR</c:v>
                </c:pt>
                <c:pt idx="6">
                  <c:v>PANAMA</c:v>
                </c:pt>
                <c:pt idx="7">
                  <c:v>OTROS</c:v>
                </c:pt>
                <c:pt idx="8">
                  <c:v>UNION EUROPEA</c:v>
                </c:pt>
                <c:pt idx="9">
                  <c:v>RESTO ASIA</c:v>
                </c:pt>
                <c:pt idx="10">
                  <c:v>Total general</c:v>
                </c:pt>
              </c:strCache>
            </c:strRef>
          </c:cat>
          <c:val>
            <c:numRef>
              <c:f>Hoja1!$B$3:$B$13</c:f>
              <c:numCache>
                <c:formatCode>#,##0.000</c:formatCode>
                <c:ptCount val="11"/>
                <c:pt idx="0">
                  <c:v>21366.754586000006</c:v>
                </c:pt>
                <c:pt idx="1">
                  <c:v>3557.6893679999985</c:v>
                </c:pt>
                <c:pt idx="2">
                  <c:v>695.32720999999913</c:v>
                </c:pt>
                <c:pt idx="3">
                  <c:v>630.59215199999949</c:v>
                </c:pt>
                <c:pt idx="4">
                  <c:v>176.73030999999997</c:v>
                </c:pt>
                <c:pt idx="5">
                  <c:v>92.463560000000044</c:v>
                </c:pt>
                <c:pt idx="6">
                  <c:v>163.24056999999991</c:v>
                </c:pt>
                <c:pt idx="7">
                  <c:v>1912.7494339999998</c:v>
                </c:pt>
                <c:pt idx="8">
                  <c:v>4300.1623400000099</c:v>
                </c:pt>
                <c:pt idx="9">
                  <c:v>4145.8609300000044</c:v>
                </c:pt>
                <c:pt idx="10">
                  <c:v>37376.570460000003</c:v>
                </c:pt>
              </c:numCache>
            </c:numRef>
          </c:val>
          <c:extLst xmlns:c16r2="http://schemas.microsoft.com/office/drawing/2015/06/chart">
            <c:ext xmlns:c16="http://schemas.microsoft.com/office/drawing/2014/chart" uri="{C3380CC4-5D6E-409C-BE32-E72D297353CC}">
              <c16:uniqueId val="{00000000-DB09-4231-B329-6BDBE4BFEADA}"/>
            </c:ext>
          </c:extLst>
        </c:ser>
        <c:ser>
          <c:idx val="1"/>
          <c:order val="1"/>
          <c:tx>
            <c:strRef>
              <c:f>Hoja1!$D$2</c:f>
              <c:strCache>
                <c:ptCount val="1"/>
                <c:pt idx="0">
                  <c:v>TON 2015</c:v>
                </c:pt>
              </c:strCache>
            </c:strRef>
          </c:tx>
          <c:invertIfNegative val="0"/>
          <c:cat>
            <c:strRef>
              <c:f>Hoja1!$A$3:$A$13</c:f>
              <c:strCache>
                <c:ptCount val="11"/>
                <c:pt idx="0">
                  <c:v>COMUNIDAD ANDINA</c:v>
                </c:pt>
                <c:pt idx="1">
                  <c:v>MERCOSUR</c:v>
                </c:pt>
                <c:pt idx="2">
                  <c:v>CHILE</c:v>
                </c:pt>
                <c:pt idx="3">
                  <c:v>ESTADOS UNIDOS</c:v>
                </c:pt>
                <c:pt idx="4">
                  <c:v>RESTO NAFTA</c:v>
                </c:pt>
                <c:pt idx="5">
                  <c:v>CAFTA-DR</c:v>
                </c:pt>
                <c:pt idx="6">
                  <c:v>PANAMA</c:v>
                </c:pt>
                <c:pt idx="7">
                  <c:v>OTROS</c:v>
                </c:pt>
                <c:pt idx="8">
                  <c:v>UNION EUROPEA</c:v>
                </c:pt>
                <c:pt idx="9">
                  <c:v>RESTO ASIA</c:v>
                </c:pt>
                <c:pt idx="10">
                  <c:v>Total general</c:v>
                </c:pt>
              </c:strCache>
            </c:strRef>
          </c:cat>
          <c:val>
            <c:numRef>
              <c:f>Hoja1!$D$3:$D$13</c:f>
              <c:numCache>
                <c:formatCode>#,##0.000</c:formatCode>
                <c:ptCount val="11"/>
                <c:pt idx="0">
                  <c:v>5547.59447</c:v>
                </c:pt>
                <c:pt idx="1">
                  <c:v>676.13180000000023</c:v>
                </c:pt>
                <c:pt idx="2">
                  <c:v>261.77461</c:v>
                </c:pt>
                <c:pt idx="3">
                  <c:v>174.03867499999998</c:v>
                </c:pt>
                <c:pt idx="4">
                  <c:v>260.71389999999963</c:v>
                </c:pt>
                <c:pt idx="5">
                  <c:v>60.061965000000001</c:v>
                </c:pt>
                <c:pt idx="6">
                  <c:v>36.322250000000039</c:v>
                </c:pt>
                <c:pt idx="7">
                  <c:v>47.044630000000005</c:v>
                </c:pt>
                <c:pt idx="8">
                  <c:v>66.744316000000026</c:v>
                </c:pt>
                <c:pt idx="9">
                  <c:v>34.981700000000004</c:v>
                </c:pt>
                <c:pt idx="10">
                  <c:v>7165.4083159999973</c:v>
                </c:pt>
              </c:numCache>
            </c:numRef>
          </c:val>
          <c:extLst xmlns:c16r2="http://schemas.microsoft.com/office/drawing/2015/06/chart">
            <c:ext xmlns:c16="http://schemas.microsoft.com/office/drawing/2014/chart" uri="{C3380CC4-5D6E-409C-BE32-E72D297353CC}">
              <c16:uniqueId val="{00000001-DB09-4231-B329-6BDBE4BFEADA}"/>
            </c:ext>
          </c:extLst>
        </c:ser>
        <c:ser>
          <c:idx val="2"/>
          <c:order val="2"/>
          <c:tx>
            <c:strRef>
              <c:f>Hoja1!$F$2</c:f>
              <c:strCache>
                <c:ptCount val="1"/>
                <c:pt idx="0">
                  <c:v>TON 2016</c:v>
                </c:pt>
              </c:strCache>
            </c:strRef>
          </c:tx>
          <c:invertIfNegative val="0"/>
          <c:cat>
            <c:strRef>
              <c:f>Hoja1!$A$3:$A$13</c:f>
              <c:strCache>
                <c:ptCount val="11"/>
                <c:pt idx="0">
                  <c:v>COMUNIDAD ANDINA</c:v>
                </c:pt>
                <c:pt idx="1">
                  <c:v>MERCOSUR</c:v>
                </c:pt>
                <c:pt idx="2">
                  <c:v>CHILE</c:v>
                </c:pt>
                <c:pt idx="3">
                  <c:v>ESTADOS UNIDOS</c:v>
                </c:pt>
                <c:pt idx="4">
                  <c:v>RESTO NAFTA</c:v>
                </c:pt>
                <c:pt idx="5">
                  <c:v>CAFTA-DR</c:v>
                </c:pt>
                <c:pt idx="6">
                  <c:v>PANAMA</c:v>
                </c:pt>
                <c:pt idx="7">
                  <c:v>OTROS</c:v>
                </c:pt>
                <c:pt idx="8">
                  <c:v>UNION EUROPEA</c:v>
                </c:pt>
                <c:pt idx="9">
                  <c:v>RESTO ASIA</c:v>
                </c:pt>
                <c:pt idx="10">
                  <c:v>Total general</c:v>
                </c:pt>
              </c:strCache>
            </c:strRef>
          </c:cat>
          <c:val>
            <c:numRef>
              <c:f>Hoja1!$F$3:$F$13</c:f>
              <c:numCache>
                <c:formatCode>#,##0.000</c:formatCode>
                <c:ptCount val="11"/>
                <c:pt idx="0">
                  <c:v>4400.9808829999965</c:v>
                </c:pt>
                <c:pt idx="1">
                  <c:v>1135.5377400000002</c:v>
                </c:pt>
                <c:pt idx="2">
                  <c:v>529.9080570000001</c:v>
                </c:pt>
                <c:pt idx="3">
                  <c:v>177.89158700000004</c:v>
                </c:pt>
                <c:pt idx="4">
                  <c:v>158.411608</c:v>
                </c:pt>
                <c:pt idx="5">
                  <c:v>104.70312199999999</c:v>
                </c:pt>
                <c:pt idx="6">
                  <c:v>72.201837999999981</c:v>
                </c:pt>
                <c:pt idx="7">
                  <c:v>59.835249999999988</c:v>
                </c:pt>
                <c:pt idx="8">
                  <c:v>57.202380000000012</c:v>
                </c:pt>
                <c:pt idx="9">
                  <c:v>3.0694719999999998</c:v>
                </c:pt>
                <c:pt idx="10">
                  <c:v>6699.7419370000007</c:v>
                </c:pt>
              </c:numCache>
            </c:numRef>
          </c:val>
          <c:extLst xmlns:c16r2="http://schemas.microsoft.com/office/drawing/2015/06/chart">
            <c:ext xmlns:c16="http://schemas.microsoft.com/office/drawing/2014/chart" uri="{C3380CC4-5D6E-409C-BE32-E72D297353CC}">
              <c16:uniqueId val="{00000002-DB09-4231-B329-6BDBE4BFEADA}"/>
            </c:ext>
          </c:extLst>
        </c:ser>
        <c:dLbls>
          <c:showLegendKey val="0"/>
          <c:showVal val="0"/>
          <c:showCatName val="0"/>
          <c:showSerName val="0"/>
          <c:showPercent val="0"/>
          <c:showBubbleSize val="0"/>
        </c:dLbls>
        <c:gapWidth val="150"/>
        <c:shape val="cylinder"/>
        <c:axId val="-1181092624"/>
        <c:axId val="-1181092080"/>
        <c:axId val="0"/>
      </c:bar3DChart>
      <c:catAx>
        <c:axId val="-1181092624"/>
        <c:scaling>
          <c:orientation val="minMax"/>
        </c:scaling>
        <c:delete val="0"/>
        <c:axPos val="b"/>
        <c:numFmt formatCode="General" sourceLinked="0"/>
        <c:majorTickMark val="out"/>
        <c:minorTickMark val="none"/>
        <c:tickLblPos val="nextTo"/>
        <c:crossAx val="-1181092080"/>
        <c:crosses val="autoZero"/>
        <c:auto val="1"/>
        <c:lblAlgn val="ctr"/>
        <c:lblOffset val="100"/>
        <c:noMultiLvlLbl val="0"/>
      </c:catAx>
      <c:valAx>
        <c:axId val="-1181092080"/>
        <c:scaling>
          <c:orientation val="minMax"/>
        </c:scaling>
        <c:delete val="0"/>
        <c:axPos val="l"/>
        <c:majorGridlines/>
        <c:numFmt formatCode="#,##0.000" sourceLinked="1"/>
        <c:majorTickMark val="out"/>
        <c:minorTickMark val="none"/>
        <c:tickLblPos val="nextTo"/>
        <c:crossAx val="-1181092624"/>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Hoja2!$B$1</c:f>
              <c:strCache>
                <c:ptCount val="1"/>
                <c:pt idx="0">
                  <c:v>TON 2014</c:v>
                </c:pt>
              </c:strCache>
            </c:strRef>
          </c:tx>
          <c:invertIfNegative val="0"/>
          <c:cat>
            <c:strRef>
              <c:f>Hoja2!$A$2:$A$13</c:f>
              <c:strCache>
                <c:ptCount val="12"/>
                <c:pt idx="0">
                  <c:v>Otros usos</c:v>
                </c:pt>
                <c:pt idx="1">
                  <c:v>Tejido plano</c:v>
                </c:pt>
                <c:pt idx="2">
                  <c:v>Prod. Especial</c:v>
                </c:pt>
                <c:pt idx="3">
                  <c:v>Hilado</c:v>
                </c:pt>
                <c:pt idx="4">
                  <c:v>Prenda de punto</c:v>
                </c:pt>
                <c:pt idx="5">
                  <c:v>Materia prima</c:v>
                </c:pt>
                <c:pt idx="6">
                  <c:v>Prenda, exc. de punto</c:v>
                </c:pt>
                <c:pt idx="7">
                  <c:v>Tejido de punto</c:v>
                </c:pt>
                <c:pt idx="8">
                  <c:v>Prenderia,trapos</c:v>
                </c:pt>
                <c:pt idx="9">
                  <c:v>Ropa Hogar</c:v>
                </c:pt>
                <c:pt idx="10">
                  <c:v>Alfombras, tapices</c:v>
                </c:pt>
                <c:pt idx="11">
                  <c:v>Total general</c:v>
                </c:pt>
              </c:strCache>
            </c:strRef>
          </c:cat>
          <c:val>
            <c:numRef>
              <c:f>Hoja2!$B$2:$B$13</c:f>
              <c:numCache>
                <c:formatCode>#,##0.000</c:formatCode>
                <c:ptCount val="12"/>
                <c:pt idx="0">
                  <c:v>18060.878121999976</c:v>
                </c:pt>
                <c:pt idx="1">
                  <c:v>12137.607900000001</c:v>
                </c:pt>
                <c:pt idx="2">
                  <c:v>934.00242899999932</c:v>
                </c:pt>
                <c:pt idx="3">
                  <c:v>1981.30871</c:v>
                </c:pt>
                <c:pt idx="4">
                  <c:v>1351.5335829999992</c:v>
                </c:pt>
                <c:pt idx="5">
                  <c:v>736.25778000000003</c:v>
                </c:pt>
                <c:pt idx="6">
                  <c:v>557.34132999999895</c:v>
                </c:pt>
                <c:pt idx="7">
                  <c:v>382.55556799999999</c:v>
                </c:pt>
                <c:pt idx="8">
                  <c:v>80.099000000000004</c:v>
                </c:pt>
                <c:pt idx="9">
                  <c:v>1154.0575980000001</c:v>
                </c:pt>
                <c:pt idx="10">
                  <c:v>0.92844000000000004</c:v>
                </c:pt>
                <c:pt idx="11">
                  <c:v>37376.570460000003</c:v>
                </c:pt>
              </c:numCache>
            </c:numRef>
          </c:val>
          <c:extLst xmlns:c16r2="http://schemas.microsoft.com/office/drawing/2015/06/chart">
            <c:ext xmlns:c16="http://schemas.microsoft.com/office/drawing/2014/chart" uri="{C3380CC4-5D6E-409C-BE32-E72D297353CC}">
              <c16:uniqueId val="{00000000-883D-4664-9DA9-7B7260A49086}"/>
            </c:ext>
          </c:extLst>
        </c:ser>
        <c:ser>
          <c:idx val="1"/>
          <c:order val="1"/>
          <c:tx>
            <c:strRef>
              <c:f>Hoja2!$D$1</c:f>
              <c:strCache>
                <c:ptCount val="1"/>
                <c:pt idx="0">
                  <c:v>TON 2015</c:v>
                </c:pt>
              </c:strCache>
            </c:strRef>
          </c:tx>
          <c:invertIfNegative val="0"/>
          <c:cat>
            <c:strRef>
              <c:f>Hoja2!$A$2:$A$13</c:f>
              <c:strCache>
                <c:ptCount val="12"/>
                <c:pt idx="0">
                  <c:v>Otros usos</c:v>
                </c:pt>
                <c:pt idx="1">
                  <c:v>Tejido plano</c:v>
                </c:pt>
                <c:pt idx="2">
                  <c:v>Prod. Especial</c:v>
                </c:pt>
                <c:pt idx="3">
                  <c:v>Hilado</c:v>
                </c:pt>
                <c:pt idx="4">
                  <c:v>Prenda de punto</c:v>
                </c:pt>
                <c:pt idx="5">
                  <c:v>Materia prima</c:v>
                </c:pt>
                <c:pt idx="6">
                  <c:v>Prenda, exc. de punto</c:v>
                </c:pt>
                <c:pt idx="7">
                  <c:v>Tejido de punto</c:v>
                </c:pt>
                <c:pt idx="8">
                  <c:v>Prenderia,trapos</c:v>
                </c:pt>
                <c:pt idx="9">
                  <c:v>Ropa Hogar</c:v>
                </c:pt>
                <c:pt idx="10">
                  <c:v>Alfombras, tapices</c:v>
                </c:pt>
                <c:pt idx="11">
                  <c:v>Total general</c:v>
                </c:pt>
              </c:strCache>
            </c:strRef>
          </c:cat>
          <c:val>
            <c:numRef>
              <c:f>Hoja2!$D$2:$D$13</c:f>
              <c:numCache>
                <c:formatCode>#,##0.000</c:formatCode>
                <c:ptCount val="12"/>
                <c:pt idx="0">
                  <c:v>9292.4031800000012</c:v>
                </c:pt>
                <c:pt idx="1">
                  <c:v>4699.9958400000005</c:v>
                </c:pt>
                <c:pt idx="2">
                  <c:v>625.37851499999942</c:v>
                </c:pt>
                <c:pt idx="3">
                  <c:v>546.89529999999934</c:v>
                </c:pt>
                <c:pt idx="4">
                  <c:v>466.93736599999949</c:v>
                </c:pt>
                <c:pt idx="5">
                  <c:v>204.20834000000013</c:v>
                </c:pt>
                <c:pt idx="6">
                  <c:v>180.37992100000008</c:v>
                </c:pt>
                <c:pt idx="7">
                  <c:v>104.83907000000001</c:v>
                </c:pt>
                <c:pt idx="8">
                  <c:v>3.7999999999999999E-2</c:v>
                </c:pt>
                <c:pt idx="9">
                  <c:v>336.42447399999969</c:v>
                </c:pt>
                <c:pt idx="10">
                  <c:v>0.31149000000000032</c:v>
                </c:pt>
                <c:pt idx="11">
                  <c:v>16457.811496000002</c:v>
                </c:pt>
              </c:numCache>
            </c:numRef>
          </c:val>
          <c:extLst xmlns:c16r2="http://schemas.microsoft.com/office/drawing/2015/06/chart">
            <c:ext xmlns:c16="http://schemas.microsoft.com/office/drawing/2014/chart" uri="{C3380CC4-5D6E-409C-BE32-E72D297353CC}">
              <c16:uniqueId val="{00000001-883D-4664-9DA9-7B7260A49086}"/>
            </c:ext>
          </c:extLst>
        </c:ser>
        <c:ser>
          <c:idx val="2"/>
          <c:order val="2"/>
          <c:tx>
            <c:strRef>
              <c:f>Hoja2!$F$1</c:f>
              <c:strCache>
                <c:ptCount val="1"/>
                <c:pt idx="0">
                  <c:v>TON 2016</c:v>
                </c:pt>
              </c:strCache>
            </c:strRef>
          </c:tx>
          <c:invertIfNegative val="0"/>
          <c:cat>
            <c:strRef>
              <c:f>Hoja2!$A$2:$A$13</c:f>
              <c:strCache>
                <c:ptCount val="12"/>
                <c:pt idx="0">
                  <c:v>Otros usos</c:v>
                </c:pt>
                <c:pt idx="1">
                  <c:v>Tejido plano</c:v>
                </c:pt>
                <c:pt idx="2">
                  <c:v>Prod. Especial</c:v>
                </c:pt>
                <c:pt idx="3">
                  <c:v>Hilado</c:v>
                </c:pt>
                <c:pt idx="4">
                  <c:v>Prenda de punto</c:v>
                </c:pt>
                <c:pt idx="5">
                  <c:v>Materia prima</c:v>
                </c:pt>
                <c:pt idx="6">
                  <c:v>Prenda, exc. de punto</c:v>
                </c:pt>
                <c:pt idx="7">
                  <c:v>Tejido de punto</c:v>
                </c:pt>
                <c:pt idx="8">
                  <c:v>Prenderia,trapos</c:v>
                </c:pt>
                <c:pt idx="9">
                  <c:v>Ropa Hogar</c:v>
                </c:pt>
                <c:pt idx="10">
                  <c:v>Alfombras, tapices</c:v>
                </c:pt>
                <c:pt idx="11">
                  <c:v>Total general</c:v>
                </c:pt>
              </c:strCache>
            </c:strRef>
          </c:cat>
          <c:val>
            <c:numRef>
              <c:f>Hoja2!$F$2:$F$13</c:f>
              <c:numCache>
                <c:formatCode>#,##0.000</c:formatCode>
                <c:ptCount val="12"/>
                <c:pt idx="0">
                  <c:v>9340.2941190000038</c:v>
                </c:pt>
                <c:pt idx="1">
                  <c:v>4417.0368200000039</c:v>
                </c:pt>
                <c:pt idx="2">
                  <c:v>818.62227799999948</c:v>
                </c:pt>
                <c:pt idx="3">
                  <c:v>539.43745199999933</c:v>
                </c:pt>
                <c:pt idx="4">
                  <c:v>341.67655399999984</c:v>
                </c:pt>
                <c:pt idx="5">
                  <c:v>204.32707000000016</c:v>
                </c:pt>
                <c:pt idx="6">
                  <c:v>144.23612600000004</c:v>
                </c:pt>
                <c:pt idx="7">
                  <c:v>115.46038</c:v>
                </c:pt>
                <c:pt idx="8">
                  <c:v>62.140080000000005</c:v>
                </c:pt>
                <c:pt idx="9">
                  <c:v>54.33234800000001</c:v>
                </c:pt>
                <c:pt idx="10">
                  <c:v>2.4728289999999964</c:v>
                </c:pt>
                <c:pt idx="11">
                  <c:v>16040.036056000008</c:v>
                </c:pt>
              </c:numCache>
            </c:numRef>
          </c:val>
          <c:extLst xmlns:c16r2="http://schemas.microsoft.com/office/drawing/2015/06/chart">
            <c:ext xmlns:c16="http://schemas.microsoft.com/office/drawing/2014/chart" uri="{C3380CC4-5D6E-409C-BE32-E72D297353CC}">
              <c16:uniqueId val="{00000002-883D-4664-9DA9-7B7260A49086}"/>
            </c:ext>
          </c:extLst>
        </c:ser>
        <c:dLbls>
          <c:showLegendKey val="0"/>
          <c:showVal val="0"/>
          <c:showCatName val="0"/>
          <c:showSerName val="0"/>
          <c:showPercent val="0"/>
          <c:showBubbleSize val="0"/>
        </c:dLbls>
        <c:gapWidth val="150"/>
        <c:shape val="box"/>
        <c:axId val="-1150603392"/>
        <c:axId val="-1150600672"/>
        <c:axId val="0"/>
      </c:bar3DChart>
      <c:catAx>
        <c:axId val="-1150603392"/>
        <c:scaling>
          <c:orientation val="minMax"/>
        </c:scaling>
        <c:delete val="0"/>
        <c:axPos val="b"/>
        <c:numFmt formatCode="General" sourceLinked="0"/>
        <c:majorTickMark val="out"/>
        <c:minorTickMark val="none"/>
        <c:tickLblPos val="nextTo"/>
        <c:crossAx val="-1150600672"/>
        <c:crosses val="autoZero"/>
        <c:auto val="1"/>
        <c:lblAlgn val="ctr"/>
        <c:lblOffset val="100"/>
        <c:noMultiLvlLbl val="0"/>
      </c:catAx>
      <c:valAx>
        <c:axId val="-1150600672"/>
        <c:scaling>
          <c:orientation val="minMax"/>
        </c:scaling>
        <c:delete val="0"/>
        <c:axPos val="l"/>
        <c:majorGridlines/>
        <c:numFmt formatCode="#,##0.000" sourceLinked="1"/>
        <c:majorTickMark val="out"/>
        <c:minorTickMark val="none"/>
        <c:tickLblPos val="nextTo"/>
        <c:crossAx val="-1150603392"/>
        <c:crosses val="autoZero"/>
        <c:crossBetween val="between"/>
      </c:valAx>
    </c:plotArea>
    <c:legend>
      <c:legendPos val="r"/>
      <c:overlay val="0"/>
    </c:legend>
    <c:plotVisOnly val="1"/>
    <c:dispBlanksAs val="gap"/>
    <c:showDLblsOverMax val="0"/>
  </c:chart>
  <c:txPr>
    <a:bodyPr/>
    <a:lstStyle/>
    <a:p>
      <a:pPr>
        <a:defRPr sz="16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Hoja1!$G$3</c:f>
              <c:strCache>
                <c:ptCount val="1"/>
                <c:pt idx="0">
                  <c:v>VENTAS TOTALES 2014</c:v>
                </c:pt>
              </c:strCache>
            </c:strRef>
          </c:tx>
          <c:invertIfNegative val="0"/>
          <c:val>
            <c:numRef>
              <c:f>Hoja1!$G$22</c:f>
              <c:numCache>
                <c:formatCode>#,##0</c:formatCode>
                <c:ptCount val="1"/>
                <c:pt idx="0">
                  <c:v>341096117</c:v>
                </c:pt>
              </c:numCache>
            </c:numRef>
          </c:val>
          <c:extLst xmlns:c16r2="http://schemas.microsoft.com/office/drawing/2015/06/chart">
            <c:ext xmlns:c16="http://schemas.microsoft.com/office/drawing/2014/chart" uri="{C3380CC4-5D6E-409C-BE32-E72D297353CC}">
              <c16:uniqueId val="{00000000-0216-480E-B19A-4CC435CDFD0A}"/>
            </c:ext>
          </c:extLst>
        </c:ser>
        <c:ser>
          <c:idx val="1"/>
          <c:order val="1"/>
          <c:tx>
            <c:strRef>
              <c:f>Hoja1!$N$3</c:f>
              <c:strCache>
                <c:ptCount val="1"/>
                <c:pt idx="0">
                  <c:v>VENTAS TOTALES 2015</c:v>
                </c:pt>
              </c:strCache>
            </c:strRef>
          </c:tx>
          <c:invertIfNegative val="0"/>
          <c:val>
            <c:numRef>
              <c:f>Hoja1!$N$22</c:f>
              <c:numCache>
                <c:formatCode>#,##0</c:formatCode>
                <c:ptCount val="1"/>
                <c:pt idx="0">
                  <c:v>288342253</c:v>
                </c:pt>
              </c:numCache>
            </c:numRef>
          </c:val>
          <c:extLst xmlns:c16r2="http://schemas.microsoft.com/office/drawing/2015/06/chart">
            <c:ext xmlns:c16="http://schemas.microsoft.com/office/drawing/2014/chart" uri="{C3380CC4-5D6E-409C-BE32-E72D297353CC}">
              <c16:uniqueId val="{00000001-0216-480E-B19A-4CC435CDFD0A}"/>
            </c:ext>
          </c:extLst>
        </c:ser>
        <c:dLbls>
          <c:showLegendKey val="0"/>
          <c:showVal val="0"/>
          <c:showCatName val="0"/>
          <c:showSerName val="0"/>
          <c:showPercent val="0"/>
          <c:showBubbleSize val="0"/>
        </c:dLbls>
        <c:gapWidth val="150"/>
        <c:shape val="cylinder"/>
        <c:axId val="-1423370192"/>
        <c:axId val="-1423561008"/>
        <c:axId val="0"/>
      </c:bar3DChart>
      <c:catAx>
        <c:axId val="-1423370192"/>
        <c:scaling>
          <c:orientation val="minMax"/>
        </c:scaling>
        <c:delete val="1"/>
        <c:axPos val="b"/>
        <c:numFmt formatCode="General" sourceLinked="1"/>
        <c:majorTickMark val="out"/>
        <c:minorTickMark val="none"/>
        <c:tickLblPos val="none"/>
        <c:crossAx val="-1423561008"/>
        <c:crosses val="autoZero"/>
        <c:auto val="1"/>
        <c:lblAlgn val="ctr"/>
        <c:lblOffset val="100"/>
        <c:noMultiLvlLbl val="0"/>
      </c:catAx>
      <c:valAx>
        <c:axId val="-1423561008"/>
        <c:scaling>
          <c:orientation val="minMax"/>
        </c:scaling>
        <c:delete val="0"/>
        <c:axPos val="l"/>
        <c:majorGridlines/>
        <c:numFmt formatCode="#,##0" sourceLinked="1"/>
        <c:majorTickMark val="out"/>
        <c:minorTickMark val="none"/>
        <c:tickLblPos val="nextTo"/>
        <c:crossAx val="-1423370192"/>
        <c:crosses val="autoZero"/>
        <c:crossBetween val="between"/>
      </c:valAx>
    </c:plotArea>
    <c:legend>
      <c:legendPos val="r"/>
      <c:overlay val="0"/>
    </c:legend>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layout>
        <c:manualLayout>
          <c:xMode val="edge"/>
          <c:yMode val="edge"/>
          <c:x val="0.24227077865266838"/>
          <c:y val="2.7777777777777821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Hoja1!$B$1:$B$2</c:f>
              <c:strCache>
                <c:ptCount val="1"/>
                <c:pt idx="0">
                  <c:v>DESEMPLEO QUITO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Hoja1!$A$3:$A$11</c:f>
              <c:numCache>
                <c:formatCode>mmm\-yy</c:formatCode>
                <c:ptCount val="9"/>
                <c:pt idx="0">
                  <c:v>41699</c:v>
                </c:pt>
                <c:pt idx="1">
                  <c:v>41791</c:v>
                </c:pt>
                <c:pt idx="2">
                  <c:v>41883</c:v>
                </c:pt>
                <c:pt idx="3">
                  <c:v>41974</c:v>
                </c:pt>
                <c:pt idx="4">
                  <c:v>42064</c:v>
                </c:pt>
                <c:pt idx="5">
                  <c:v>42156</c:v>
                </c:pt>
                <c:pt idx="6">
                  <c:v>42248</c:v>
                </c:pt>
                <c:pt idx="7">
                  <c:v>42339</c:v>
                </c:pt>
                <c:pt idx="8">
                  <c:v>42430</c:v>
                </c:pt>
              </c:numCache>
            </c:numRef>
          </c:cat>
          <c:val>
            <c:numRef>
              <c:f>Hoja1!$B$3:$B$11</c:f>
              <c:numCache>
                <c:formatCode>General</c:formatCode>
                <c:ptCount val="9"/>
                <c:pt idx="0">
                  <c:v>4.3</c:v>
                </c:pt>
                <c:pt idx="1">
                  <c:v>4.2</c:v>
                </c:pt>
                <c:pt idx="2">
                  <c:v>4.9000000000000004</c:v>
                </c:pt>
                <c:pt idx="3">
                  <c:v>3.2</c:v>
                </c:pt>
                <c:pt idx="4">
                  <c:v>4.4000000000000004</c:v>
                </c:pt>
                <c:pt idx="5">
                  <c:v>4.8</c:v>
                </c:pt>
                <c:pt idx="6">
                  <c:v>5.2</c:v>
                </c:pt>
                <c:pt idx="7">
                  <c:v>4.9000000000000004</c:v>
                </c:pt>
                <c:pt idx="8">
                  <c:v>7.8</c:v>
                </c:pt>
              </c:numCache>
            </c:numRef>
          </c:val>
          <c:extLst xmlns:c16r2="http://schemas.microsoft.com/office/drawing/2015/06/chart">
            <c:ext xmlns:c16="http://schemas.microsoft.com/office/drawing/2014/chart" uri="{C3380CC4-5D6E-409C-BE32-E72D297353CC}">
              <c16:uniqueId val="{00000000-51C9-4AE1-9E67-BEBDDC966222}"/>
            </c:ext>
          </c:extLst>
        </c:ser>
        <c:dLbls>
          <c:showLegendKey val="0"/>
          <c:showVal val="1"/>
          <c:showCatName val="0"/>
          <c:showSerName val="0"/>
          <c:showPercent val="0"/>
          <c:showBubbleSize val="0"/>
        </c:dLbls>
        <c:gapWidth val="150"/>
        <c:shape val="cylinder"/>
        <c:axId val="-1181081744"/>
        <c:axId val="-1181090448"/>
        <c:axId val="0"/>
      </c:bar3DChart>
      <c:dateAx>
        <c:axId val="-1181081744"/>
        <c:scaling>
          <c:orientation val="minMax"/>
        </c:scaling>
        <c:delete val="0"/>
        <c:axPos val="b"/>
        <c:numFmt formatCode="mmm\-yy" sourceLinked="1"/>
        <c:majorTickMark val="none"/>
        <c:minorTickMark val="none"/>
        <c:tickLblPos val="nextTo"/>
        <c:crossAx val="-1181090448"/>
        <c:crosses val="autoZero"/>
        <c:auto val="1"/>
        <c:lblOffset val="100"/>
        <c:baseTimeUnit val="months"/>
      </c:dateAx>
      <c:valAx>
        <c:axId val="-1181090448"/>
        <c:scaling>
          <c:orientation val="minMax"/>
        </c:scaling>
        <c:delete val="1"/>
        <c:axPos val="l"/>
        <c:numFmt formatCode="General" sourceLinked="1"/>
        <c:majorTickMark val="out"/>
        <c:minorTickMark val="none"/>
        <c:tickLblPos val="none"/>
        <c:crossAx val="-1181081744"/>
        <c:crosses val="autoZero"/>
        <c:crossBetween val="between"/>
      </c:valAx>
    </c:plotArea>
    <c:legend>
      <c:legendPos val="t"/>
      <c:overlay val="0"/>
    </c:legend>
    <c:plotVisOnly val="1"/>
    <c:dispBlanksAs val="gap"/>
    <c:showDLblsOverMax val="0"/>
  </c:chart>
  <c:txPr>
    <a:bodyPr/>
    <a:lstStyle/>
    <a:p>
      <a:pPr>
        <a:defRPr sz="16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Hoja3!$B$1</c:f>
              <c:strCache>
                <c:ptCount val="1"/>
                <c:pt idx="0">
                  <c:v>EMPLEO GLOBAL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Hoja3!$A$2:$A$11</c:f>
              <c:numCache>
                <c:formatCode>mmm\-yy</c:formatCode>
                <c:ptCount val="10"/>
                <c:pt idx="0">
                  <c:v>41699</c:v>
                </c:pt>
                <c:pt idx="1">
                  <c:v>41791</c:v>
                </c:pt>
                <c:pt idx="2">
                  <c:v>41883</c:v>
                </c:pt>
                <c:pt idx="3">
                  <c:v>41974</c:v>
                </c:pt>
                <c:pt idx="4">
                  <c:v>42064</c:v>
                </c:pt>
                <c:pt idx="5">
                  <c:v>42156</c:v>
                </c:pt>
                <c:pt idx="6">
                  <c:v>42248</c:v>
                </c:pt>
                <c:pt idx="7">
                  <c:v>42339</c:v>
                </c:pt>
                <c:pt idx="8">
                  <c:v>42430</c:v>
                </c:pt>
                <c:pt idx="9">
                  <c:v>42522</c:v>
                </c:pt>
              </c:numCache>
            </c:numRef>
          </c:cat>
          <c:val>
            <c:numRef>
              <c:f>Hoja3!$B$2:$B$11</c:f>
              <c:numCache>
                <c:formatCode>General</c:formatCode>
                <c:ptCount val="10"/>
                <c:pt idx="0">
                  <c:v>95.7</c:v>
                </c:pt>
                <c:pt idx="1">
                  <c:v>95.8</c:v>
                </c:pt>
                <c:pt idx="2">
                  <c:v>95.1</c:v>
                </c:pt>
                <c:pt idx="3">
                  <c:v>96.8</c:v>
                </c:pt>
                <c:pt idx="4">
                  <c:v>95.6</c:v>
                </c:pt>
                <c:pt idx="5">
                  <c:v>95.2</c:v>
                </c:pt>
                <c:pt idx="6">
                  <c:v>94.8</c:v>
                </c:pt>
                <c:pt idx="7">
                  <c:v>95.1</c:v>
                </c:pt>
                <c:pt idx="8">
                  <c:v>92.2</c:v>
                </c:pt>
                <c:pt idx="9">
                  <c:v>92.9</c:v>
                </c:pt>
              </c:numCache>
            </c:numRef>
          </c:val>
          <c:extLst xmlns:c16r2="http://schemas.microsoft.com/office/drawing/2015/06/chart">
            <c:ext xmlns:c16="http://schemas.microsoft.com/office/drawing/2014/chart" uri="{C3380CC4-5D6E-409C-BE32-E72D297353CC}">
              <c16:uniqueId val="{00000000-EDFB-415E-87E8-79216A5CF244}"/>
            </c:ext>
          </c:extLst>
        </c:ser>
        <c:dLbls>
          <c:showLegendKey val="0"/>
          <c:showVal val="0"/>
          <c:showCatName val="0"/>
          <c:showSerName val="0"/>
          <c:showPercent val="0"/>
          <c:showBubbleSize val="0"/>
        </c:dLbls>
        <c:gapWidth val="150"/>
        <c:shape val="cylinder"/>
        <c:axId val="-1181083376"/>
        <c:axId val="-1181091536"/>
        <c:axId val="0"/>
      </c:bar3DChart>
      <c:dateAx>
        <c:axId val="-1181083376"/>
        <c:scaling>
          <c:orientation val="minMax"/>
        </c:scaling>
        <c:delete val="0"/>
        <c:axPos val="b"/>
        <c:numFmt formatCode="mmm\-yy" sourceLinked="1"/>
        <c:majorTickMark val="out"/>
        <c:minorTickMark val="none"/>
        <c:tickLblPos val="nextTo"/>
        <c:crossAx val="-1181091536"/>
        <c:crosses val="autoZero"/>
        <c:auto val="1"/>
        <c:lblOffset val="100"/>
        <c:baseTimeUnit val="months"/>
      </c:dateAx>
      <c:valAx>
        <c:axId val="-1181091536"/>
        <c:scaling>
          <c:orientation val="minMax"/>
        </c:scaling>
        <c:delete val="0"/>
        <c:axPos val="l"/>
        <c:majorGridlines/>
        <c:numFmt formatCode="General" sourceLinked="1"/>
        <c:majorTickMark val="out"/>
        <c:minorTickMark val="none"/>
        <c:tickLblPos val="nextTo"/>
        <c:crossAx val="-1181083376"/>
        <c:crosses val="autoZero"/>
        <c:crossBetween val="between"/>
      </c:valAx>
    </c:plotArea>
    <c:plotVisOnly val="1"/>
    <c:dispBlanksAs val="gap"/>
    <c:showDLblsOverMax val="0"/>
  </c:chart>
  <c:txPr>
    <a:bodyPr/>
    <a:lstStyle/>
    <a:p>
      <a:pPr>
        <a:defRPr sz="14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Hoja14!$B$1:$B$3</c:f>
              <c:strCache>
                <c:ptCount val="1"/>
                <c:pt idx="0">
                  <c:v>Impuesto a las Salida de  divisas (%) Quito AÑO 2014</c:v>
                </c:pt>
              </c:strCache>
            </c:strRef>
          </c:tx>
          <c:invertIfNegative val="0"/>
          <c:cat>
            <c:strRef>
              <c:f>Hoja14!$A$4:$A$15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Hoja14!$B$4:$B$15</c:f>
            </c:numRef>
          </c:val>
          <c:extLst xmlns:c16r2="http://schemas.microsoft.com/office/drawing/2015/06/chart">
            <c:ext xmlns:c16="http://schemas.microsoft.com/office/drawing/2014/chart" uri="{C3380CC4-5D6E-409C-BE32-E72D297353CC}">
              <c16:uniqueId val="{00000000-4AE4-4025-BFCF-FD9F5B12627A}"/>
            </c:ext>
          </c:extLst>
        </c:ser>
        <c:ser>
          <c:idx val="1"/>
          <c:order val="1"/>
          <c:tx>
            <c:strRef>
              <c:f>Hoja14!$C$1:$C$3</c:f>
              <c:strCache>
                <c:ptCount val="1"/>
                <c:pt idx="0">
                  <c:v>Impuesto a las Salida de  divisas (%) Quito AÑO 2015</c:v>
                </c:pt>
              </c:strCache>
            </c:strRef>
          </c:tx>
          <c:invertIfNegative val="0"/>
          <c:cat>
            <c:strRef>
              <c:f>Hoja14!$A$4:$A$15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Hoja14!$C$4:$C$15</c:f>
            </c:numRef>
          </c:val>
          <c:extLst xmlns:c16r2="http://schemas.microsoft.com/office/drawing/2015/06/chart">
            <c:ext xmlns:c16="http://schemas.microsoft.com/office/drawing/2014/chart" uri="{C3380CC4-5D6E-409C-BE32-E72D297353CC}">
              <c16:uniqueId val="{00000001-4AE4-4025-BFCF-FD9F5B12627A}"/>
            </c:ext>
          </c:extLst>
        </c:ser>
        <c:ser>
          <c:idx val="2"/>
          <c:order val="2"/>
          <c:tx>
            <c:strRef>
              <c:f>Hoja14!$D$1:$D$3</c:f>
              <c:strCache>
                <c:ptCount val="1"/>
                <c:pt idx="0">
                  <c:v>Impuesto a las Salida de  divisas (%) Quito AÑO 2016</c:v>
                </c:pt>
              </c:strCache>
            </c:strRef>
          </c:tx>
          <c:invertIfNegative val="0"/>
          <c:cat>
            <c:strRef>
              <c:f>Hoja14!$A$4:$A$15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Hoja14!$D$4:$D$15</c:f>
            </c:numRef>
          </c:val>
          <c:extLst xmlns:c16r2="http://schemas.microsoft.com/office/drawing/2015/06/chart">
            <c:ext xmlns:c16="http://schemas.microsoft.com/office/drawing/2014/chart" uri="{C3380CC4-5D6E-409C-BE32-E72D297353CC}">
              <c16:uniqueId val="{00000002-4AE4-4025-BFCF-FD9F5B12627A}"/>
            </c:ext>
          </c:extLst>
        </c:ser>
        <c:ser>
          <c:idx val="3"/>
          <c:order val="3"/>
          <c:tx>
            <c:strRef>
              <c:f>Hoja14!$E$1:$E$3</c:f>
              <c:strCache>
                <c:ptCount val="1"/>
                <c:pt idx="0">
                  <c:v>Impuesto a las Salida de  divisas (%) Quito AÑO 2014</c:v>
                </c:pt>
              </c:strCache>
            </c:strRef>
          </c:tx>
          <c:invertIfNegative val="0"/>
          <c:cat>
            <c:strRef>
              <c:f>Hoja14!$A$4:$A$15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Hoja14!$E$4:$E$15</c:f>
              <c:numCache>
                <c:formatCode>0%</c:formatCode>
                <c:ptCount val="12"/>
                <c:pt idx="0">
                  <c:v>9.9257006994693364E-2</c:v>
                </c:pt>
                <c:pt idx="1">
                  <c:v>8.4133936198418968E-2</c:v>
                </c:pt>
                <c:pt idx="2">
                  <c:v>7.1624396115217467E-2</c:v>
                </c:pt>
                <c:pt idx="3">
                  <c:v>7.765198984592743E-2</c:v>
                </c:pt>
                <c:pt idx="4">
                  <c:v>7.2307903114125507E-2</c:v>
                </c:pt>
                <c:pt idx="5">
                  <c:v>7.6742363519258727E-2</c:v>
                </c:pt>
                <c:pt idx="6">
                  <c:v>8.3019895998860782E-2</c:v>
                </c:pt>
                <c:pt idx="7">
                  <c:v>8.6683457493671193E-2</c:v>
                </c:pt>
                <c:pt idx="8">
                  <c:v>7.7879699809683706E-2</c:v>
                </c:pt>
                <c:pt idx="9">
                  <c:v>8.5744615192573342E-2</c:v>
                </c:pt>
                <c:pt idx="10">
                  <c:v>9.8169430258027796E-2</c:v>
                </c:pt>
                <c:pt idx="11">
                  <c:v>8.6785305459542342E-2</c:v>
                </c:pt>
              </c:numCache>
            </c:numRef>
          </c:val>
          <c:extLst xmlns:c16r2="http://schemas.microsoft.com/office/drawing/2015/06/chart">
            <c:ext xmlns:c16="http://schemas.microsoft.com/office/drawing/2014/chart" uri="{C3380CC4-5D6E-409C-BE32-E72D297353CC}">
              <c16:uniqueId val="{00000003-4AE4-4025-BFCF-FD9F5B12627A}"/>
            </c:ext>
          </c:extLst>
        </c:ser>
        <c:ser>
          <c:idx val="4"/>
          <c:order val="4"/>
          <c:tx>
            <c:strRef>
              <c:f>Hoja14!$F$1:$F$3</c:f>
              <c:strCache>
                <c:ptCount val="1"/>
                <c:pt idx="0">
                  <c:v>Impuesto a las Salida de  divisas (%) Quito AÑO 2015</c:v>
                </c:pt>
              </c:strCache>
            </c:strRef>
          </c:tx>
          <c:invertIfNegative val="0"/>
          <c:cat>
            <c:strRef>
              <c:f>Hoja14!$A$4:$A$15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Hoja14!$F$4:$F$15</c:f>
              <c:numCache>
                <c:formatCode>0%</c:formatCode>
                <c:ptCount val="12"/>
                <c:pt idx="0">
                  <c:v>0.12287975407989897</c:v>
                </c:pt>
                <c:pt idx="1">
                  <c:v>9.2661368011085585E-2</c:v>
                </c:pt>
                <c:pt idx="2">
                  <c:v>8.5187062716474179E-2</c:v>
                </c:pt>
                <c:pt idx="3">
                  <c:v>8.2528562700378491E-2</c:v>
                </c:pt>
                <c:pt idx="4">
                  <c:v>8.2857157741635962E-2</c:v>
                </c:pt>
                <c:pt idx="5">
                  <c:v>7.7188835028916922E-2</c:v>
                </c:pt>
                <c:pt idx="6">
                  <c:v>0.10084632205523207</c:v>
                </c:pt>
                <c:pt idx="7">
                  <c:v>8.239268519239519E-2</c:v>
                </c:pt>
                <c:pt idx="8">
                  <c:v>7.1028237531814864E-2</c:v>
                </c:pt>
                <c:pt idx="9">
                  <c:v>7.7073714633018695E-2</c:v>
                </c:pt>
                <c:pt idx="10">
                  <c:v>6.6380287906606106E-2</c:v>
                </c:pt>
                <c:pt idx="11">
                  <c:v>5.89760124025435E-2</c:v>
                </c:pt>
              </c:numCache>
            </c:numRef>
          </c:val>
          <c:extLst xmlns:c16r2="http://schemas.microsoft.com/office/drawing/2015/06/chart">
            <c:ext xmlns:c16="http://schemas.microsoft.com/office/drawing/2014/chart" uri="{C3380CC4-5D6E-409C-BE32-E72D297353CC}">
              <c16:uniqueId val="{00000004-4AE4-4025-BFCF-FD9F5B12627A}"/>
            </c:ext>
          </c:extLst>
        </c:ser>
        <c:ser>
          <c:idx val="5"/>
          <c:order val="5"/>
          <c:tx>
            <c:strRef>
              <c:f>Hoja14!$G$1:$G$3</c:f>
              <c:strCache>
                <c:ptCount val="1"/>
                <c:pt idx="0">
                  <c:v>Impuesto a las Salida de  divisas (%) Quito AÑO 2016</c:v>
                </c:pt>
              </c:strCache>
            </c:strRef>
          </c:tx>
          <c:invertIfNegative val="0"/>
          <c:cat>
            <c:strRef>
              <c:f>Hoja14!$A$4:$A$15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Hoja14!$G$4:$G$15</c:f>
              <c:numCache>
                <c:formatCode>0%</c:formatCode>
                <c:ptCount val="12"/>
                <c:pt idx="0">
                  <c:v>9.855603727552821E-2</c:v>
                </c:pt>
                <c:pt idx="1">
                  <c:v>8.5726720326157399E-2</c:v>
                </c:pt>
                <c:pt idx="2">
                  <c:v>7.8305142962521848E-2</c:v>
                </c:pt>
                <c:pt idx="3">
                  <c:v>8.0844763439489653E-2</c:v>
                </c:pt>
                <c:pt idx="4">
                  <c:v>7.6045333115701039E-2</c:v>
                </c:pt>
                <c:pt idx="5">
                  <c:v>7.8177765699402546E-2</c:v>
                </c:pt>
                <c:pt idx="6">
                  <c:v>8.5677570514532911E-2</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5-4AE4-4025-BFCF-FD9F5B12627A}"/>
            </c:ext>
          </c:extLst>
        </c:ser>
        <c:dLbls>
          <c:showLegendKey val="0"/>
          <c:showVal val="0"/>
          <c:showCatName val="0"/>
          <c:showSerName val="0"/>
          <c:showPercent val="0"/>
          <c:showBubbleSize val="0"/>
        </c:dLbls>
        <c:gapWidth val="150"/>
        <c:shape val="box"/>
        <c:axId val="-1181089904"/>
        <c:axId val="-1181089360"/>
        <c:axId val="0"/>
      </c:bar3DChart>
      <c:catAx>
        <c:axId val="-1181089904"/>
        <c:scaling>
          <c:orientation val="minMax"/>
        </c:scaling>
        <c:delete val="0"/>
        <c:axPos val="b"/>
        <c:numFmt formatCode="General" sourceLinked="0"/>
        <c:majorTickMark val="out"/>
        <c:minorTickMark val="none"/>
        <c:tickLblPos val="nextTo"/>
        <c:crossAx val="-1181089360"/>
        <c:crosses val="autoZero"/>
        <c:auto val="1"/>
        <c:lblAlgn val="ctr"/>
        <c:lblOffset val="100"/>
        <c:noMultiLvlLbl val="0"/>
      </c:catAx>
      <c:valAx>
        <c:axId val="-1181089360"/>
        <c:scaling>
          <c:orientation val="minMax"/>
        </c:scaling>
        <c:delete val="0"/>
        <c:axPos val="l"/>
        <c:majorGridlines/>
        <c:numFmt formatCode="0%" sourceLinked="1"/>
        <c:majorTickMark val="out"/>
        <c:minorTickMark val="none"/>
        <c:tickLblPos val="nextTo"/>
        <c:crossAx val="-1181089904"/>
        <c:crosses val="autoZero"/>
        <c:crossBetween val="between"/>
      </c:valAx>
    </c:plotArea>
    <c:legend>
      <c:legendPos val="r"/>
      <c:overlay val="0"/>
    </c:legend>
    <c:plotVisOnly val="1"/>
    <c:dispBlanksAs val="gap"/>
    <c:showDLblsOverMax val="0"/>
  </c:chart>
  <c:txPr>
    <a:bodyPr/>
    <a:lstStyle/>
    <a:p>
      <a:pPr>
        <a:defRPr sz="14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59DB-4583-BDCA-E2B34D1AC7A6}"/>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3-59DB-4583-BDCA-E2B34D1AC7A6}"/>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5-59DB-4583-BDCA-E2B34D1AC7A6}"/>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7-59DB-4583-BDCA-E2B34D1AC7A6}"/>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xmlns:c16r2="http://schemas.microsoft.com/office/drawing/2015/06/chart">
              <c:ext xmlns:c16="http://schemas.microsoft.com/office/drawing/2014/chart" uri="{C3380CC4-5D6E-409C-BE32-E72D297353CC}">
                <c16:uniqueId val="{00000009-59DB-4583-BDCA-E2B34D1AC7A6}"/>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xmlns:c16r2="http://schemas.microsoft.com/office/drawing/2015/06/chart">
              <c:ext xmlns:c16="http://schemas.microsoft.com/office/drawing/2014/chart" uri="{C3380CC4-5D6E-409C-BE32-E72D297353CC}">
                <c16:uniqueId val="{0000000B-59DB-4583-BDCA-E2B34D1AC7A6}"/>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xmlns:c16r2="http://schemas.microsoft.com/office/drawing/2015/06/chart">
              <c:ext xmlns:c16="http://schemas.microsoft.com/office/drawing/2014/chart" uri="{C3380CC4-5D6E-409C-BE32-E72D297353CC}">
                <c16:uniqueId val="{0000000D-59DB-4583-BDCA-E2B34D1AC7A6}"/>
              </c:ext>
            </c:extLst>
          </c:dPt>
          <c:dPt>
            <c:idx val="7"/>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xmlns:c16r2="http://schemas.microsoft.com/office/drawing/2015/06/chart">
              <c:ext xmlns:c16="http://schemas.microsoft.com/office/drawing/2014/chart" uri="{C3380CC4-5D6E-409C-BE32-E72D297353CC}">
                <c16:uniqueId val="{0000000F-59DB-4583-BDCA-E2B34D1AC7A6}"/>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5"/>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6"/>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dLbl>
              <c:idx val="7"/>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vert="horz"/>
                <a:lstStyle/>
                <a:p>
                  <a:pPr>
                    <a:defRPr/>
                  </a:pPr>
                  <a:endParaRPr lang="es-EC"/>
                </a:p>
              </c:txPr>
              <c:dLblPos val="inEnd"/>
              <c:showLegendKey val="0"/>
              <c:showVal val="0"/>
              <c:showCatName val="1"/>
              <c:showSerName val="0"/>
              <c:showPercent val="1"/>
              <c:showBubbleSize val="0"/>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Hoja1!$A$1:$A$8</c:f>
              <c:strCache>
                <c:ptCount val="8"/>
                <c:pt idx="0">
                  <c:v>Alimentos y bebidas</c:v>
                </c:pt>
                <c:pt idx="1">
                  <c:v>Industrial química</c:v>
                </c:pt>
                <c:pt idx="2">
                  <c:v>Productos Minerales no metálicos</c:v>
                </c:pt>
                <c:pt idx="3">
                  <c:v>Textiles y cuero</c:v>
                </c:pt>
                <c:pt idx="4">
                  <c:v>Metales comunes y productos derivados</c:v>
                </c:pt>
                <c:pt idx="5">
                  <c:v>Productos de madera</c:v>
                </c:pt>
                <c:pt idx="6">
                  <c:v>Papel</c:v>
                </c:pt>
                <c:pt idx="7">
                  <c:v>Otras actividades</c:v>
                </c:pt>
              </c:strCache>
            </c:strRef>
          </c:cat>
          <c:val>
            <c:numRef>
              <c:f>Hoja1!$B$1:$B$8</c:f>
              <c:numCache>
                <c:formatCode>0%</c:formatCode>
                <c:ptCount val="8"/>
                <c:pt idx="0">
                  <c:v>0.38000000000000023</c:v>
                </c:pt>
                <c:pt idx="1">
                  <c:v>0.11</c:v>
                </c:pt>
                <c:pt idx="2">
                  <c:v>9.0000000000000024E-2</c:v>
                </c:pt>
                <c:pt idx="3">
                  <c:v>7.0000000000000021E-2</c:v>
                </c:pt>
                <c:pt idx="4">
                  <c:v>7.0000000000000021E-2</c:v>
                </c:pt>
                <c:pt idx="5">
                  <c:v>6.0000000000000032E-2</c:v>
                </c:pt>
                <c:pt idx="6">
                  <c:v>6.0000000000000032E-2</c:v>
                </c:pt>
                <c:pt idx="7">
                  <c:v>0.16</c:v>
                </c:pt>
              </c:numCache>
            </c:numRef>
          </c:val>
          <c:extLst xmlns:c16r2="http://schemas.microsoft.com/office/drawing/2015/06/chart">
            <c:ext xmlns:c16="http://schemas.microsoft.com/office/drawing/2014/chart" uri="{C3380CC4-5D6E-409C-BE32-E72D297353CC}">
              <c16:uniqueId val="{00000010-59DB-4583-BDCA-E2B34D1AC7A6}"/>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Salario en dólares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Colombia</c:v>
                </c:pt>
                <c:pt idx="1">
                  <c:v>Perú</c:v>
                </c:pt>
                <c:pt idx="2">
                  <c:v>Ecuador</c:v>
                </c:pt>
              </c:strCache>
            </c:strRef>
          </c:cat>
          <c:val>
            <c:numRef>
              <c:f>Hoja1!$B$2:$B$4</c:f>
              <c:numCache>
                <c:formatCode>_("$"* #,##0.00_);_("$"* \(#,##0.00\);_("$"* "-"??_);_(@_)</c:formatCode>
                <c:ptCount val="3"/>
                <c:pt idx="0">
                  <c:v>215</c:v>
                </c:pt>
                <c:pt idx="1">
                  <c:v>255</c:v>
                </c:pt>
                <c:pt idx="2">
                  <c:v>366</c:v>
                </c:pt>
              </c:numCache>
            </c:numRef>
          </c:val>
          <c:extLst xmlns:c16r2="http://schemas.microsoft.com/office/drawing/2015/06/chart">
            <c:ext xmlns:c16="http://schemas.microsoft.com/office/drawing/2014/chart" uri="{C3380CC4-5D6E-409C-BE32-E72D297353CC}">
              <c16:uniqueId val="{00000000-8105-4680-A761-7383BC5F50FD}"/>
            </c:ext>
          </c:extLst>
        </c:ser>
        <c:dLbls>
          <c:showLegendKey val="0"/>
          <c:showVal val="0"/>
          <c:showCatName val="0"/>
          <c:showSerName val="0"/>
          <c:showPercent val="0"/>
          <c:showBubbleSize val="0"/>
        </c:dLbls>
        <c:gapWidth val="150"/>
        <c:shape val="box"/>
        <c:axId val="-1181080656"/>
        <c:axId val="-1181087728"/>
        <c:axId val="0"/>
      </c:bar3DChart>
      <c:catAx>
        <c:axId val="-1181080656"/>
        <c:scaling>
          <c:orientation val="minMax"/>
        </c:scaling>
        <c:delete val="0"/>
        <c:axPos val="b"/>
        <c:numFmt formatCode="General" sourceLinked="0"/>
        <c:majorTickMark val="out"/>
        <c:minorTickMark val="none"/>
        <c:tickLblPos val="nextTo"/>
        <c:crossAx val="-1181087728"/>
        <c:crosses val="autoZero"/>
        <c:auto val="1"/>
        <c:lblAlgn val="ctr"/>
        <c:lblOffset val="100"/>
        <c:noMultiLvlLbl val="0"/>
      </c:catAx>
      <c:valAx>
        <c:axId val="-1181087728"/>
        <c:scaling>
          <c:orientation val="minMax"/>
        </c:scaling>
        <c:delete val="0"/>
        <c:axPos val="l"/>
        <c:majorGridlines/>
        <c:numFmt formatCode="_(&quot;$&quot;* #,##0.00_);_(&quot;$&quot;* \(#,##0.00\);_(&quot;$&quot;* &quot;-&quot;??_);_(@_)" sourceLinked="1"/>
        <c:majorTickMark val="out"/>
        <c:minorTickMark val="none"/>
        <c:tickLblPos val="nextTo"/>
        <c:crossAx val="-1181080656"/>
        <c:crosses val="autoZero"/>
        <c:crossBetween val="between"/>
      </c:valAx>
    </c:plotArea>
    <c:plotVisOnly val="1"/>
    <c:dispBlanksAs val="gap"/>
    <c:showDLblsOverMax val="0"/>
  </c:chart>
  <c:txPr>
    <a:bodyPr/>
    <a:lstStyle/>
    <a:p>
      <a:pPr>
        <a:defRPr sz="16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011641401967658E-2"/>
          <c:y val="0.35876577840112173"/>
          <c:w val="0.63035406288499662"/>
          <c:h val="0.51108966217932461"/>
        </c:manualLayout>
      </c:layout>
      <c:bar3DChart>
        <c:barDir val="bar"/>
        <c:grouping val="stacked"/>
        <c:varyColors val="0"/>
        <c:ser>
          <c:idx val="0"/>
          <c:order val="0"/>
          <c:tx>
            <c:strRef>
              <c:f>Hoja1!$B$1</c:f>
              <c:strCache>
                <c:ptCount val="1"/>
                <c:pt idx="0">
                  <c:v>VENTAS AL EXTERIOR 2013</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Hoja1!$B$2:$B$11</c:f>
              <c:numCache>
                <c:formatCode>#,##0.00</c:formatCode>
                <c:ptCount val="1"/>
                <c:pt idx="0">
                  <c:v>779471.35000000044</c:v>
                </c:pt>
              </c:numCache>
            </c:numRef>
          </c:val>
          <c:extLst xmlns:c16r2="http://schemas.microsoft.com/office/drawing/2015/06/chart">
            <c:ext xmlns:c16="http://schemas.microsoft.com/office/drawing/2014/chart" uri="{C3380CC4-5D6E-409C-BE32-E72D297353CC}">
              <c16:uniqueId val="{00000000-F349-47D7-8C16-25B409A49D26}"/>
            </c:ext>
          </c:extLst>
        </c:ser>
        <c:ser>
          <c:idx val="1"/>
          <c:order val="1"/>
          <c:tx>
            <c:strRef>
              <c:f>Hoja1!$C$1</c:f>
              <c:strCache>
                <c:ptCount val="1"/>
                <c:pt idx="0">
                  <c:v>VENTAS AL EXTERIOR 2014</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dLbl>
              <c:idx val="0"/>
              <c:layout>
                <c:manualLayout>
                  <c:x val="-4.5351473922902747E-3"/>
                  <c:y val="-8.41514726507715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349-47D7-8C16-25B409A49D26}"/>
                </c:ext>
                <c:ext xmlns:c15="http://schemas.microsoft.com/office/drawing/2012/chart" uri="{CE6537A1-D6FC-4f65-9D91-7224C49458BB}"/>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Hoja1!$C$2:$C$11</c:f>
              <c:numCache>
                <c:formatCode>#,##0.00</c:formatCode>
                <c:ptCount val="1"/>
                <c:pt idx="0">
                  <c:v>783506.73</c:v>
                </c:pt>
              </c:numCache>
            </c:numRef>
          </c:val>
          <c:extLst xmlns:c16r2="http://schemas.microsoft.com/office/drawing/2015/06/chart">
            <c:ext xmlns:c16="http://schemas.microsoft.com/office/drawing/2014/chart" uri="{C3380CC4-5D6E-409C-BE32-E72D297353CC}">
              <c16:uniqueId val="{00000001-F349-47D7-8C16-25B409A49D26}"/>
            </c:ext>
          </c:extLst>
        </c:ser>
        <c:ser>
          <c:idx val="2"/>
          <c:order val="2"/>
          <c:tx>
            <c:strRef>
              <c:f>Hoja1!$D$1</c:f>
              <c:strCache>
                <c:ptCount val="1"/>
                <c:pt idx="0">
                  <c:v>VENTAS AL EXTERIOR 2015</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Hoja1!$D$2:$D$11</c:f>
              <c:numCache>
                <c:formatCode>#,##0.00</c:formatCode>
                <c:ptCount val="1"/>
                <c:pt idx="0">
                  <c:v>1019657.8</c:v>
                </c:pt>
              </c:numCache>
            </c:numRef>
          </c:val>
          <c:extLst xmlns:c16r2="http://schemas.microsoft.com/office/drawing/2015/06/chart">
            <c:ext xmlns:c16="http://schemas.microsoft.com/office/drawing/2014/chart" uri="{C3380CC4-5D6E-409C-BE32-E72D297353CC}">
              <c16:uniqueId val="{00000002-F349-47D7-8C16-25B409A49D26}"/>
            </c:ext>
          </c:extLst>
        </c:ser>
        <c:ser>
          <c:idx val="3"/>
          <c:order val="3"/>
          <c:tx>
            <c:strRef>
              <c:f>Hoja1!$E$1</c:f>
              <c:strCache>
                <c:ptCount val="1"/>
                <c:pt idx="0">
                  <c:v>VENTAS AL EXTERIOR 2016 HASTA AGOSTO</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dLbls>
            <c:dLbl>
              <c:idx val="0"/>
              <c:layout>
                <c:manualLayout>
                  <c:x val="1.3605442176870658E-2"/>
                  <c:y val="-7.85413744740534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349-47D7-8C16-25B409A49D26}"/>
                </c:ext>
                <c:ext xmlns:c15="http://schemas.microsoft.com/office/drawing/2012/chart" uri="{CE6537A1-D6FC-4f65-9D91-7224C49458BB}"/>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Hoja1!$E$2:$E$11</c:f>
              <c:numCache>
                <c:formatCode>#,##0.00</c:formatCode>
                <c:ptCount val="1"/>
                <c:pt idx="0">
                  <c:v>612085.81999999937</c:v>
                </c:pt>
              </c:numCache>
            </c:numRef>
          </c:val>
          <c:extLst xmlns:c16r2="http://schemas.microsoft.com/office/drawing/2015/06/chart">
            <c:ext xmlns:c16="http://schemas.microsoft.com/office/drawing/2014/chart" uri="{C3380CC4-5D6E-409C-BE32-E72D297353CC}">
              <c16:uniqueId val="{00000003-F349-47D7-8C16-25B409A49D26}"/>
            </c:ext>
          </c:extLst>
        </c:ser>
        <c:dLbls>
          <c:showLegendKey val="0"/>
          <c:showVal val="0"/>
          <c:showCatName val="0"/>
          <c:showSerName val="0"/>
          <c:showPercent val="0"/>
          <c:showBubbleSize val="0"/>
        </c:dLbls>
        <c:gapWidth val="55"/>
        <c:gapDepth val="55"/>
        <c:shape val="box"/>
        <c:axId val="-1181084464"/>
        <c:axId val="-1181078480"/>
        <c:axId val="0"/>
      </c:bar3DChart>
      <c:catAx>
        <c:axId val="-1181084464"/>
        <c:scaling>
          <c:orientation val="minMax"/>
        </c:scaling>
        <c:delete val="0"/>
        <c:axPos val="l"/>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s-EC"/>
          </a:p>
        </c:txPr>
        <c:crossAx val="-1181078480"/>
        <c:crosses val="autoZero"/>
        <c:auto val="1"/>
        <c:lblAlgn val="ctr"/>
        <c:lblOffset val="100"/>
        <c:noMultiLvlLbl val="0"/>
      </c:catAx>
      <c:valAx>
        <c:axId val="-1181078480"/>
        <c:scaling>
          <c:orientation val="minMax"/>
        </c:scaling>
        <c:delete val="0"/>
        <c:axPos val="b"/>
        <c:majorGridlines>
          <c:spPr>
            <a:ln>
              <a:solidFill>
                <a:schemeClr val="tx1">
                  <a:lumMod val="15000"/>
                  <a:lumOff val="85000"/>
                </a:schemeClr>
              </a:solidFill>
            </a:ln>
            <a:effectLst/>
          </c:spPr>
        </c:majorGridlines>
        <c:numFmt formatCode="#,##0.00" sourceLinked="1"/>
        <c:majorTickMark val="none"/>
        <c:minorTickMark val="none"/>
        <c:tickLblPos val="nextTo"/>
        <c:spPr>
          <a:noFill/>
          <a:ln>
            <a:noFill/>
          </a:ln>
          <a:effectLst/>
        </c:spPr>
        <c:txPr>
          <a:bodyPr rot="-60000000" vert="horz"/>
          <a:lstStyle/>
          <a:p>
            <a:pPr>
              <a:defRPr/>
            </a:pPr>
            <a:endParaRPr lang="es-EC"/>
          </a:p>
        </c:txPr>
        <c:crossAx val="-1181084464"/>
        <c:crosses val="autoZero"/>
        <c:crossBetween val="between"/>
      </c:valAx>
      <c:spPr>
        <a:noFill/>
        <a:ln>
          <a:noFill/>
        </a:ln>
        <a:effectLst/>
      </c:spPr>
    </c:plotArea>
    <c:legend>
      <c:legendPos val="r"/>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19494464596412"/>
          <c:y val="2.5428331875182269E-2"/>
          <c:w val="0.84855470458015692"/>
          <c:h val="0.73577136191309478"/>
        </c:manualLayout>
      </c:layout>
      <c:bar3DChart>
        <c:barDir val="col"/>
        <c:grouping val="clustered"/>
        <c:varyColors val="0"/>
        <c:ser>
          <c:idx val="0"/>
          <c:order val="0"/>
          <c:tx>
            <c:strRef>
              <c:f>'[COMPARATIVO ENERO A DICIEMBRE 2014 - 2015 BCE (e).xlsx]M BLOQUES'!$E$34</c:f>
              <c:strCache>
                <c:ptCount val="1"/>
                <c:pt idx="0">
                  <c:v>TON 2014</c:v>
                </c:pt>
              </c:strCache>
            </c:strRef>
          </c:tx>
          <c:spPr>
            <a:solidFill>
              <a:schemeClr val="accent1"/>
            </a:solidFill>
            <a:ln>
              <a:noFill/>
            </a:ln>
            <a:effectLst/>
            <a:sp3d/>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'[COMPARATIVO ENERO A DICIEMBRE 2014 - 2015 BCE (e).xlsx]M BLOQUES'!$B$4:$P$4</c:f>
              <c:strCache>
                <c:ptCount val="1"/>
                <c:pt idx="0">
                  <c:v>Importaciones por bloques económicos </c:v>
                </c:pt>
              </c:strCache>
            </c:strRef>
          </c:cat>
          <c:val>
            <c:numRef>
              <c:f>'[COMPARATIVO ENERO A DICIEMBRE 2014 - 2015 BCE (e).xlsx]M BLOQUES'!$E$46</c:f>
              <c:numCache>
                <c:formatCode>#,##0.00</c:formatCode>
                <c:ptCount val="1"/>
                <c:pt idx="0">
                  <c:v>139599.28399999999</c:v>
                </c:pt>
              </c:numCache>
            </c:numRef>
          </c:val>
          <c:extLst xmlns:c16r2="http://schemas.microsoft.com/office/drawing/2015/06/chart">
            <c:ext xmlns:c16="http://schemas.microsoft.com/office/drawing/2014/chart" uri="{C3380CC4-5D6E-409C-BE32-E72D297353CC}">
              <c16:uniqueId val="{00000000-D045-40F4-A6C2-F615CC75CF5B}"/>
            </c:ext>
          </c:extLst>
        </c:ser>
        <c:ser>
          <c:idx val="1"/>
          <c:order val="1"/>
          <c:tx>
            <c:strRef>
              <c:f>'[COMPARATIVO ENERO A DICIEMBRE 2014 - 2015 BCE (e).xlsx]M BLOQUES'!$H$34</c:f>
              <c:strCache>
                <c:ptCount val="1"/>
                <c:pt idx="0">
                  <c:v>TON 2015</c:v>
                </c:pt>
              </c:strCache>
            </c:strRef>
          </c:tx>
          <c:spPr>
            <a:solidFill>
              <a:schemeClr val="accent2"/>
            </a:solidFill>
            <a:ln>
              <a:noFill/>
            </a:ln>
            <a:effectLst/>
            <a:sp3d/>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'[COMPARATIVO ENERO A DICIEMBRE 2014 - 2015 BCE (e).xlsx]M BLOQUES'!$B$4:$P$4</c:f>
              <c:strCache>
                <c:ptCount val="1"/>
                <c:pt idx="0">
                  <c:v>Importaciones por bloques económicos </c:v>
                </c:pt>
              </c:strCache>
            </c:strRef>
          </c:cat>
          <c:val>
            <c:numRef>
              <c:f>'[COMPARATIVO ENERO A DICIEMBRE 2014 - 2015 BCE (e).xlsx]M BLOQUES'!$H$46</c:f>
              <c:numCache>
                <c:formatCode>#,##0.00</c:formatCode>
                <c:ptCount val="1"/>
                <c:pt idx="0">
                  <c:v>130319.99699999994</c:v>
                </c:pt>
              </c:numCache>
            </c:numRef>
          </c:val>
          <c:extLst xmlns:c16r2="http://schemas.microsoft.com/office/drawing/2015/06/chart">
            <c:ext xmlns:c16="http://schemas.microsoft.com/office/drawing/2014/chart" uri="{C3380CC4-5D6E-409C-BE32-E72D297353CC}">
              <c16:uniqueId val="{00000001-D045-40F4-A6C2-F615CC75CF5B}"/>
            </c:ext>
          </c:extLst>
        </c:ser>
        <c:dLbls>
          <c:showLegendKey val="0"/>
          <c:showVal val="0"/>
          <c:showCatName val="0"/>
          <c:showSerName val="0"/>
          <c:showPercent val="0"/>
          <c:showBubbleSize val="0"/>
        </c:dLbls>
        <c:gapWidth val="150"/>
        <c:shape val="box"/>
        <c:axId val="-1181081200"/>
        <c:axId val="-1181093712"/>
        <c:axId val="0"/>
      </c:bar3DChart>
      <c:catAx>
        <c:axId val="-1181081200"/>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EC"/>
          </a:p>
        </c:txPr>
        <c:crossAx val="-1181093712"/>
        <c:crosses val="autoZero"/>
        <c:auto val="1"/>
        <c:lblAlgn val="ctr"/>
        <c:lblOffset val="100"/>
        <c:noMultiLvlLbl val="0"/>
      </c:catAx>
      <c:valAx>
        <c:axId val="-1181093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EC"/>
          </a:p>
        </c:txPr>
        <c:crossAx val="-1181081200"/>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es-EC"/>
    </a:p>
  </c:txPr>
  <c:externalData r:id="rId1">
    <c:autoUpdate val="0"/>
  </c:externalData>
</c:chartSpace>
</file>

<file path=ppt/diagrams/_rels/data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2B3DD-4B3E-4FE6-B154-AA6CB2963A87}" type="doc">
      <dgm:prSet loTypeId="urn:microsoft.com/office/officeart/2005/8/layout/process1" loCatId="process" qsTypeId="urn:microsoft.com/office/officeart/2005/8/quickstyle/simple1" qsCatId="simple" csTypeId="urn:microsoft.com/office/officeart/2005/8/colors/accent1_1" csCatId="accent1" phldr="1"/>
      <dgm:spPr/>
    </dgm:pt>
    <dgm:pt modelId="{1B5AFEF6-AAED-419E-BBF1-B71C7E47D8E6}">
      <dgm:prSet phldrT="[Texto]"/>
      <dgm:spPr/>
      <dgm:t>
        <a:bodyPr/>
        <a:lstStyle/>
        <a:p>
          <a:r>
            <a:rPr lang="es-ES" dirty="0" smtClean="0"/>
            <a:t>LA APLICACIÓN DE MEDIDAS ARANCELARIAS</a:t>
          </a:r>
          <a:endParaRPr lang="es-ES" dirty="0"/>
        </a:p>
      </dgm:t>
    </dgm:pt>
    <dgm:pt modelId="{22ED7C65-3A9B-45D9-B559-3E6839E742CF}" type="parTrans" cxnId="{4F0C9419-C7A4-4E7A-A186-80CAEFAFC098}">
      <dgm:prSet/>
      <dgm:spPr/>
      <dgm:t>
        <a:bodyPr/>
        <a:lstStyle/>
        <a:p>
          <a:endParaRPr lang="es-ES"/>
        </a:p>
      </dgm:t>
    </dgm:pt>
    <dgm:pt modelId="{8F87389A-5C1D-4B4A-98F3-78D5FC047BAC}" type="sibTrans" cxnId="{4F0C9419-C7A4-4E7A-A186-80CAEFAFC098}">
      <dgm:prSet/>
      <dgm:spPr/>
      <dgm:t>
        <a:bodyPr/>
        <a:lstStyle/>
        <a:p>
          <a:endParaRPr lang="es-ES"/>
        </a:p>
      </dgm:t>
    </dgm:pt>
    <dgm:pt modelId="{577E917F-AB1C-4028-A31B-6003542BFC0B}">
      <dgm:prSet phldrT="[Texto]"/>
      <dgm:spPr/>
      <dgm:t>
        <a:bodyPr/>
        <a:lstStyle/>
        <a:p>
          <a:r>
            <a:rPr lang="es-ES" dirty="0" smtClean="0"/>
            <a:t>BUSCA PROTEGER UNA RAMA DE LA INDUSTRIA</a:t>
          </a:r>
          <a:endParaRPr lang="es-ES" dirty="0"/>
        </a:p>
      </dgm:t>
    </dgm:pt>
    <dgm:pt modelId="{F597D1FA-8796-4A49-9018-24D4D3EF266B}" type="parTrans" cxnId="{AD03281B-1D3A-48FD-A95A-722E944406FE}">
      <dgm:prSet/>
      <dgm:spPr/>
      <dgm:t>
        <a:bodyPr/>
        <a:lstStyle/>
        <a:p>
          <a:endParaRPr lang="es-ES"/>
        </a:p>
      </dgm:t>
    </dgm:pt>
    <dgm:pt modelId="{CE0AE07E-72D5-4093-AE48-9BD93A77CBC3}" type="sibTrans" cxnId="{AD03281B-1D3A-48FD-A95A-722E944406FE}">
      <dgm:prSet/>
      <dgm:spPr/>
      <dgm:t>
        <a:bodyPr/>
        <a:lstStyle/>
        <a:p>
          <a:endParaRPr lang="es-ES"/>
        </a:p>
      </dgm:t>
    </dgm:pt>
    <dgm:pt modelId="{553BBBB4-82F7-4706-83D2-BAEDAF9205CD}">
      <dgm:prSet phldrT="[Texto]"/>
      <dgm:spPr/>
      <dgm:t>
        <a:bodyPr/>
        <a:lstStyle/>
        <a:p>
          <a:r>
            <a:rPr lang="es-ES" dirty="0" smtClean="0"/>
            <a:t>AFECTADA POR LAS IMPORTACIONES</a:t>
          </a:r>
          <a:endParaRPr lang="es-ES" dirty="0"/>
        </a:p>
      </dgm:t>
    </dgm:pt>
    <dgm:pt modelId="{060293B1-184E-4CB3-ABE5-DD11696B45E2}" type="parTrans" cxnId="{C24C8C96-154A-4270-B865-CC9B2BD4FF52}">
      <dgm:prSet/>
      <dgm:spPr/>
      <dgm:t>
        <a:bodyPr/>
        <a:lstStyle/>
        <a:p>
          <a:endParaRPr lang="es-ES"/>
        </a:p>
      </dgm:t>
    </dgm:pt>
    <dgm:pt modelId="{83C6B65C-BFDA-438C-9E00-326E875B6FC4}" type="sibTrans" cxnId="{C24C8C96-154A-4270-B865-CC9B2BD4FF52}">
      <dgm:prSet/>
      <dgm:spPr/>
      <dgm:t>
        <a:bodyPr/>
        <a:lstStyle/>
        <a:p>
          <a:endParaRPr lang="es-ES"/>
        </a:p>
      </dgm:t>
    </dgm:pt>
    <dgm:pt modelId="{868E701A-4DCA-43C1-A1D0-A1336CCD1426}" type="pres">
      <dgm:prSet presAssocID="{B512B3DD-4B3E-4FE6-B154-AA6CB2963A87}" presName="Name0" presStyleCnt="0">
        <dgm:presLayoutVars>
          <dgm:dir/>
          <dgm:resizeHandles val="exact"/>
        </dgm:presLayoutVars>
      </dgm:prSet>
      <dgm:spPr/>
    </dgm:pt>
    <dgm:pt modelId="{384EE0F6-D596-4993-B234-3BDB168A01E5}" type="pres">
      <dgm:prSet presAssocID="{1B5AFEF6-AAED-419E-BBF1-B71C7E47D8E6}" presName="node" presStyleLbl="node1" presStyleIdx="0" presStyleCnt="3">
        <dgm:presLayoutVars>
          <dgm:bulletEnabled val="1"/>
        </dgm:presLayoutVars>
      </dgm:prSet>
      <dgm:spPr/>
      <dgm:t>
        <a:bodyPr/>
        <a:lstStyle/>
        <a:p>
          <a:endParaRPr lang="es-ES"/>
        </a:p>
      </dgm:t>
    </dgm:pt>
    <dgm:pt modelId="{10728565-E733-4D0F-9251-0420FA2C27BD}" type="pres">
      <dgm:prSet presAssocID="{8F87389A-5C1D-4B4A-98F3-78D5FC047BAC}" presName="sibTrans" presStyleLbl="sibTrans2D1" presStyleIdx="0" presStyleCnt="2"/>
      <dgm:spPr/>
      <dgm:t>
        <a:bodyPr/>
        <a:lstStyle/>
        <a:p>
          <a:endParaRPr lang="es-ES"/>
        </a:p>
      </dgm:t>
    </dgm:pt>
    <dgm:pt modelId="{1DE9BEA7-0CB8-4FB1-BB15-CF28EB199CD1}" type="pres">
      <dgm:prSet presAssocID="{8F87389A-5C1D-4B4A-98F3-78D5FC047BAC}" presName="connectorText" presStyleLbl="sibTrans2D1" presStyleIdx="0" presStyleCnt="2"/>
      <dgm:spPr/>
      <dgm:t>
        <a:bodyPr/>
        <a:lstStyle/>
        <a:p>
          <a:endParaRPr lang="es-ES"/>
        </a:p>
      </dgm:t>
    </dgm:pt>
    <dgm:pt modelId="{D778A3EA-1573-4AC2-8DC0-DC1CE5EDC5A4}" type="pres">
      <dgm:prSet presAssocID="{577E917F-AB1C-4028-A31B-6003542BFC0B}" presName="node" presStyleLbl="node1" presStyleIdx="1" presStyleCnt="3">
        <dgm:presLayoutVars>
          <dgm:bulletEnabled val="1"/>
        </dgm:presLayoutVars>
      </dgm:prSet>
      <dgm:spPr/>
      <dgm:t>
        <a:bodyPr/>
        <a:lstStyle/>
        <a:p>
          <a:endParaRPr lang="es-ES"/>
        </a:p>
      </dgm:t>
    </dgm:pt>
    <dgm:pt modelId="{993CD1E8-4208-4E0E-91FC-1B734EEAF223}" type="pres">
      <dgm:prSet presAssocID="{CE0AE07E-72D5-4093-AE48-9BD93A77CBC3}" presName="sibTrans" presStyleLbl="sibTrans2D1" presStyleIdx="1" presStyleCnt="2"/>
      <dgm:spPr/>
      <dgm:t>
        <a:bodyPr/>
        <a:lstStyle/>
        <a:p>
          <a:endParaRPr lang="es-ES"/>
        </a:p>
      </dgm:t>
    </dgm:pt>
    <dgm:pt modelId="{72D0D8AA-8109-4ECA-BC4A-B01B61367FC6}" type="pres">
      <dgm:prSet presAssocID="{CE0AE07E-72D5-4093-AE48-9BD93A77CBC3}" presName="connectorText" presStyleLbl="sibTrans2D1" presStyleIdx="1" presStyleCnt="2"/>
      <dgm:spPr/>
      <dgm:t>
        <a:bodyPr/>
        <a:lstStyle/>
        <a:p>
          <a:endParaRPr lang="es-ES"/>
        </a:p>
      </dgm:t>
    </dgm:pt>
    <dgm:pt modelId="{98FD2A7D-CF36-421A-9C99-2B4C8EB9A42C}" type="pres">
      <dgm:prSet presAssocID="{553BBBB4-82F7-4706-83D2-BAEDAF9205CD}" presName="node" presStyleLbl="node1" presStyleIdx="2" presStyleCnt="3">
        <dgm:presLayoutVars>
          <dgm:bulletEnabled val="1"/>
        </dgm:presLayoutVars>
      </dgm:prSet>
      <dgm:spPr/>
      <dgm:t>
        <a:bodyPr/>
        <a:lstStyle/>
        <a:p>
          <a:endParaRPr lang="es-ES"/>
        </a:p>
      </dgm:t>
    </dgm:pt>
  </dgm:ptLst>
  <dgm:cxnLst>
    <dgm:cxn modelId="{4F0C9419-C7A4-4E7A-A186-80CAEFAFC098}" srcId="{B512B3DD-4B3E-4FE6-B154-AA6CB2963A87}" destId="{1B5AFEF6-AAED-419E-BBF1-B71C7E47D8E6}" srcOrd="0" destOrd="0" parTransId="{22ED7C65-3A9B-45D9-B559-3E6839E742CF}" sibTransId="{8F87389A-5C1D-4B4A-98F3-78D5FC047BAC}"/>
    <dgm:cxn modelId="{30471FD5-3B4B-495C-AB0F-177D898B3F2B}" type="presOf" srcId="{577E917F-AB1C-4028-A31B-6003542BFC0B}" destId="{D778A3EA-1573-4AC2-8DC0-DC1CE5EDC5A4}" srcOrd="0" destOrd="0" presId="urn:microsoft.com/office/officeart/2005/8/layout/process1"/>
    <dgm:cxn modelId="{C781A44F-677C-4D3C-9F68-8A0787840CE6}" type="presOf" srcId="{8F87389A-5C1D-4B4A-98F3-78D5FC047BAC}" destId="{10728565-E733-4D0F-9251-0420FA2C27BD}" srcOrd="0" destOrd="0" presId="urn:microsoft.com/office/officeart/2005/8/layout/process1"/>
    <dgm:cxn modelId="{EE580672-6B71-4621-A8D2-0A22450C5A54}" type="presOf" srcId="{B512B3DD-4B3E-4FE6-B154-AA6CB2963A87}" destId="{868E701A-4DCA-43C1-A1D0-A1336CCD1426}" srcOrd="0" destOrd="0" presId="urn:microsoft.com/office/officeart/2005/8/layout/process1"/>
    <dgm:cxn modelId="{CAA737E0-4D78-414A-977F-39F25F637D99}" type="presOf" srcId="{CE0AE07E-72D5-4093-AE48-9BD93A77CBC3}" destId="{72D0D8AA-8109-4ECA-BC4A-B01B61367FC6}" srcOrd="1" destOrd="0" presId="urn:microsoft.com/office/officeart/2005/8/layout/process1"/>
    <dgm:cxn modelId="{41968C37-FCF4-4DA3-8E23-0B02CDF2E633}" type="presOf" srcId="{CE0AE07E-72D5-4093-AE48-9BD93A77CBC3}" destId="{993CD1E8-4208-4E0E-91FC-1B734EEAF223}" srcOrd="0" destOrd="0" presId="urn:microsoft.com/office/officeart/2005/8/layout/process1"/>
    <dgm:cxn modelId="{F591A392-88EC-4F38-BB7C-1A7EC801948A}" type="presOf" srcId="{553BBBB4-82F7-4706-83D2-BAEDAF9205CD}" destId="{98FD2A7D-CF36-421A-9C99-2B4C8EB9A42C}" srcOrd="0" destOrd="0" presId="urn:microsoft.com/office/officeart/2005/8/layout/process1"/>
    <dgm:cxn modelId="{287CA48D-DE7C-4DD1-8578-23C9DBA89666}" type="presOf" srcId="{1B5AFEF6-AAED-419E-BBF1-B71C7E47D8E6}" destId="{384EE0F6-D596-4993-B234-3BDB168A01E5}" srcOrd="0" destOrd="0" presId="urn:microsoft.com/office/officeart/2005/8/layout/process1"/>
    <dgm:cxn modelId="{AD03281B-1D3A-48FD-A95A-722E944406FE}" srcId="{B512B3DD-4B3E-4FE6-B154-AA6CB2963A87}" destId="{577E917F-AB1C-4028-A31B-6003542BFC0B}" srcOrd="1" destOrd="0" parTransId="{F597D1FA-8796-4A49-9018-24D4D3EF266B}" sibTransId="{CE0AE07E-72D5-4093-AE48-9BD93A77CBC3}"/>
    <dgm:cxn modelId="{F2E07210-5B00-4B5A-B10E-AAA45DF5387C}" type="presOf" srcId="{8F87389A-5C1D-4B4A-98F3-78D5FC047BAC}" destId="{1DE9BEA7-0CB8-4FB1-BB15-CF28EB199CD1}" srcOrd="1" destOrd="0" presId="urn:microsoft.com/office/officeart/2005/8/layout/process1"/>
    <dgm:cxn modelId="{C24C8C96-154A-4270-B865-CC9B2BD4FF52}" srcId="{B512B3DD-4B3E-4FE6-B154-AA6CB2963A87}" destId="{553BBBB4-82F7-4706-83D2-BAEDAF9205CD}" srcOrd="2" destOrd="0" parTransId="{060293B1-184E-4CB3-ABE5-DD11696B45E2}" sibTransId="{83C6B65C-BFDA-438C-9E00-326E875B6FC4}"/>
    <dgm:cxn modelId="{8B3C0BDD-6850-4F0E-970B-E7BFC53CCC64}" type="presParOf" srcId="{868E701A-4DCA-43C1-A1D0-A1336CCD1426}" destId="{384EE0F6-D596-4993-B234-3BDB168A01E5}" srcOrd="0" destOrd="0" presId="urn:microsoft.com/office/officeart/2005/8/layout/process1"/>
    <dgm:cxn modelId="{87AAB0AC-BAB9-42CA-B0AF-28814F4050D2}" type="presParOf" srcId="{868E701A-4DCA-43C1-A1D0-A1336CCD1426}" destId="{10728565-E733-4D0F-9251-0420FA2C27BD}" srcOrd="1" destOrd="0" presId="urn:microsoft.com/office/officeart/2005/8/layout/process1"/>
    <dgm:cxn modelId="{D13ACD98-50C7-4A69-9799-D146C20FF8DE}" type="presParOf" srcId="{10728565-E733-4D0F-9251-0420FA2C27BD}" destId="{1DE9BEA7-0CB8-4FB1-BB15-CF28EB199CD1}" srcOrd="0" destOrd="0" presId="urn:microsoft.com/office/officeart/2005/8/layout/process1"/>
    <dgm:cxn modelId="{502524EE-3DF0-46D6-8752-A45E3A657659}" type="presParOf" srcId="{868E701A-4DCA-43C1-A1D0-A1336CCD1426}" destId="{D778A3EA-1573-4AC2-8DC0-DC1CE5EDC5A4}" srcOrd="2" destOrd="0" presId="urn:microsoft.com/office/officeart/2005/8/layout/process1"/>
    <dgm:cxn modelId="{1A745512-B09D-41B0-A4BF-C65C73099F4C}" type="presParOf" srcId="{868E701A-4DCA-43C1-A1D0-A1336CCD1426}" destId="{993CD1E8-4208-4E0E-91FC-1B734EEAF223}" srcOrd="3" destOrd="0" presId="urn:microsoft.com/office/officeart/2005/8/layout/process1"/>
    <dgm:cxn modelId="{C15573C9-C069-4579-821E-0842770ED0D4}" type="presParOf" srcId="{993CD1E8-4208-4E0E-91FC-1B734EEAF223}" destId="{72D0D8AA-8109-4ECA-BC4A-B01B61367FC6}" srcOrd="0" destOrd="0" presId="urn:microsoft.com/office/officeart/2005/8/layout/process1"/>
    <dgm:cxn modelId="{CF7044B1-5E33-431D-94F5-BEEAAEB6DA83}" type="presParOf" srcId="{868E701A-4DCA-43C1-A1D0-A1336CCD1426}" destId="{98FD2A7D-CF36-421A-9C99-2B4C8EB9A42C}"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F9B80-DEC1-4AF1-8738-2CB340F5A1AD}"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s-ES"/>
        </a:p>
      </dgm:t>
    </dgm:pt>
    <dgm:pt modelId="{F5FE816E-B702-45CD-9E80-D85EDCEF8DEF}">
      <dgm:prSet phldrT="[Texto]" custT="1"/>
      <dgm:spPr/>
      <dgm:t>
        <a:bodyPr/>
        <a:lstStyle/>
        <a:p>
          <a:r>
            <a:rPr lang="es-ES" sz="1200" b="1" dirty="0" smtClean="0">
              <a:solidFill>
                <a:schemeClr val="tx1"/>
              </a:solidFill>
            </a:rPr>
            <a:t>Aquellas mercancías que requieran ser nacionalizadas y que hayan sido legalmente embarcadas, con destino al Ecuador, hasta la fecha de entrada en vigencia de la presente resolución.</a:t>
          </a:r>
          <a:endParaRPr lang="es-ES" sz="1200" b="1" dirty="0">
            <a:solidFill>
              <a:schemeClr val="tx1"/>
            </a:solidFill>
          </a:endParaRPr>
        </a:p>
      </dgm:t>
    </dgm:pt>
    <dgm:pt modelId="{9F6112C2-8F09-436C-9CE1-C961F54A606B}" type="parTrans" cxnId="{4F70AD63-0A2D-4DD3-A833-A774382137D8}">
      <dgm:prSet/>
      <dgm:spPr/>
      <dgm:t>
        <a:bodyPr/>
        <a:lstStyle/>
        <a:p>
          <a:endParaRPr lang="es-ES" sz="1200" b="1">
            <a:solidFill>
              <a:schemeClr val="tx1"/>
            </a:solidFill>
          </a:endParaRPr>
        </a:p>
      </dgm:t>
    </dgm:pt>
    <dgm:pt modelId="{CFDF4677-C673-400B-9CE5-90BC537B250D}" type="sibTrans" cxnId="{4F70AD63-0A2D-4DD3-A833-A774382137D8}">
      <dgm:prSet/>
      <dgm:spPr/>
      <dgm:t>
        <a:bodyPr/>
        <a:lstStyle/>
        <a:p>
          <a:endParaRPr lang="es-ES" sz="1200" b="1">
            <a:solidFill>
              <a:schemeClr val="tx1"/>
            </a:solidFill>
          </a:endParaRPr>
        </a:p>
      </dgm:t>
    </dgm:pt>
    <dgm:pt modelId="{FA725383-5744-441B-B9CE-3EEC9A678886}">
      <dgm:prSet phldrT="[Texto]" custT="1"/>
      <dgm:spPr/>
      <dgm:t>
        <a:bodyPr/>
        <a:lstStyle/>
        <a:p>
          <a:r>
            <a:rPr lang="es-EC" sz="1200" b="1" dirty="0" smtClean="0">
              <a:solidFill>
                <a:schemeClr val="tx1"/>
              </a:solidFill>
            </a:rPr>
            <a:t>Aquellas previstas en el artículo 125 del COPCI.</a:t>
          </a:r>
          <a:endParaRPr lang="es-ES" sz="1200" b="1" dirty="0">
            <a:solidFill>
              <a:schemeClr val="tx1"/>
            </a:solidFill>
          </a:endParaRPr>
        </a:p>
      </dgm:t>
    </dgm:pt>
    <dgm:pt modelId="{1A98926D-5DB2-4602-94E9-5F44B138CC73}" type="parTrans" cxnId="{3EC7C999-30A0-45E5-BB6F-869AD7EE1612}">
      <dgm:prSet/>
      <dgm:spPr/>
      <dgm:t>
        <a:bodyPr/>
        <a:lstStyle/>
        <a:p>
          <a:endParaRPr lang="es-ES" sz="1200" b="1">
            <a:solidFill>
              <a:schemeClr val="tx1"/>
            </a:solidFill>
          </a:endParaRPr>
        </a:p>
      </dgm:t>
    </dgm:pt>
    <dgm:pt modelId="{A08201EB-C5D2-4EEC-A67A-C6F0792FFE0A}" type="sibTrans" cxnId="{3EC7C999-30A0-45E5-BB6F-869AD7EE1612}">
      <dgm:prSet/>
      <dgm:spPr/>
      <dgm:t>
        <a:bodyPr/>
        <a:lstStyle/>
        <a:p>
          <a:endParaRPr lang="es-ES" sz="1200" b="1">
            <a:solidFill>
              <a:schemeClr val="tx1"/>
            </a:solidFill>
          </a:endParaRPr>
        </a:p>
      </dgm:t>
    </dgm:pt>
    <dgm:pt modelId="{5B77E8D6-AFB1-45EA-AACB-ECB3052D0A51}">
      <dgm:prSet custT="1"/>
      <dgm:spPr/>
      <dgm:t>
        <a:bodyPr/>
        <a:lstStyle/>
        <a:p>
          <a:r>
            <a:rPr lang="es-EC" sz="1200" b="1" smtClean="0">
              <a:solidFill>
                <a:schemeClr val="tx1"/>
              </a:solidFill>
            </a:rPr>
            <a:t>Aquellas mercancías importadas a un régimen aduanero diferente al previsto en el artículo 147 del COPCI.</a:t>
          </a:r>
          <a:endParaRPr lang="es-EC" sz="1200" b="1">
            <a:solidFill>
              <a:schemeClr val="tx1"/>
            </a:solidFill>
          </a:endParaRPr>
        </a:p>
      </dgm:t>
    </dgm:pt>
    <dgm:pt modelId="{CB5E8FE0-2C70-47A6-B661-641D152BB25A}" type="parTrans" cxnId="{79A6AFF3-FE9D-42DA-9A1D-E5012AFD77EF}">
      <dgm:prSet/>
      <dgm:spPr/>
      <dgm:t>
        <a:bodyPr/>
        <a:lstStyle/>
        <a:p>
          <a:endParaRPr lang="es-ES" sz="1200" b="1">
            <a:solidFill>
              <a:schemeClr val="tx1"/>
            </a:solidFill>
          </a:endParaRPr>
        </a:p>
      </dgm:t>
    </dgm:pt>
    <dgm:pt modelId="{A6111CE5-C699-4210-945E-9647E9141615}" type="sibTrans" cxnId="{79A6AFF3-FE9D-42DA-9A1D-E5012AFD77EF}">
      <dgm:prSet/>
      <dgm:spPr/>
      <dgm:t>
        <a:bodyPr/>
        <a:lstStyle/>
        <a:p>
          <a:endParaRPr lang="es-ES" sz="1200" b="1">
            <a:solidFill>
              <a:schemeClr val="tx1"/>
            </a:solidFill>
          </a:endParaRPr>
        </a:p>
      </dgm:t>
    </dgm:pt>
    <dgm:pt modelId="{B3B25760-A777-4E0A-9F99-AD82CCE2B856}">
      <dgm:prSet custT="1"/>
      <dgm:spPr/>
      <dgm:t>
        <a:bodyPr/>
        <a:lstStyle/>
        <a:p>
          <a:r>
            <a:rPr lang="es-EC" sz="1200" b="1" dirty="0" smtClean="0">
              <a:solidFill>
                <a:schemeClr val="tx1"/>
              </a:solidFill>
            </a:rPr>
            <a:t>Aquellas mercancías que provengan de la cooperación internacional en favor de una población beneficiaria del Ecuador que reciba dicha ayuda, sea a través del sector público, organizaciones no gubernamentales (ONG) o las entidades de cooperación correspondientes.</a:t>
          </a:r>
          <a:endParaRPr lang="es-EC" sz="1200" b="1" dirty="0">
            <a:solidFill>
              <a:schemeClr val="tx1"/>
            </a:solidFill>
          </a:endParaRPr>
        </a:p>
      </dgm:t>
    </dgm:pt>
    <dgm:pt modelId="{C063D811-DF8D-4CCF-9905-C28BBB8EB397}" type="parTrans" cxnId="{6775F148-23AA-4DCB-B97B-21A736A23D4A}">
      <dgm:prSet/>
      <dgm:spPr/>
      <dgm:t>
        <a:bodyPr/>
        <a:lstStyle/>
        <a:p>
          <a:endParaRPr lang="es-ES" sz="1200" b="1">
            <a:solidFill>
              <a:schemeClr val="tx1"/>
            </a:solidFill>
          </a:endParaRPr>
        </a:p>
      </dgm:t>
    </dgm:pt>
    <dgm:pt modelId="{29782AC8-88AA-41D4-99C0-01E9E3C17B7B}" type="sibTrans" cxnId="{6775F148-23AA-4DCB-B97B-21A736A23D4A}">
      <dgm:prSet/>
      <dgm:spPr/>
      <dgm:t>
        <a:bodyPr/>
        <a:lstStyle/>
        <a:p>
          <a:endParaRPr lang="es-ES" sz="1200" b="1">
            <a:solidFill>
              <a:schemeClr val="tx1"/>
            </a:solidFill>
          </a:endParaRPr>
        </a:p>
      </dgm:t>
    </dgm:pt>
    <dgm:pt modelId="{ED762FD0-5795-40A1-9940-FE71479FE22C}">
      <dgm:prSet custT="1"/>
      <dgm:spPr/>
      <dgm:t>
        <a:bodyPr/>
        <a:lstStyle/>
        <a:p>
          <a:r>
            <a:rPr lang="es-EC" sz="1200" b="1" smtClean="0">
              <a:solidFill>
                <a:schemeClr val="tx1"/>
              </a:solidFill>
            </a:rPr>
            <a:t>Aquellas mercancías originarias de países de menor desarrollo relativo a miembros de la Asociación Latinoamericana de Integración (ALADI), conforme la Resolución 70 del Comité de Representantes de la ALADI.</a:t>
          </a:r>
          <a:endParaRPr lang="es-EC" sz="1200" b="1">
            <a:solidFill>
              <a:schemeClr val="tx1"/>
            </a:solidFill>
          </a:endParaRPr>
        </a:p>
      </dgm:t>
    </dgm:pt>
    <dgm:pt modelId="{A504FE2D-019A-4062-9255-689D54417D70}" type="parTrans" cxnId="{366C469B-E5E0-485C-8DC4-8A69E6FD40F1}">
      <dgm:prSet/>
      <dgm:spPr/>
      <dgm:t>
        <a:bodyPr/>
        <a:lstStyle/>
        <a:p>
          <a:endParaRPr lang="es-ES" sz="1200" b="1">
            <a:solidFill>
              <a:schemeClr val="tx1"/>
            </a:solidFill>
          </a:endParaRPr>
        </a:p>
      </dgm:t>
    </dgm:pt>
    <dgm:pt modelId="{F43E6FA1-0C68-4190-87D9-DFC840EC201D}" type="sibTrans" cxnId="{366C469B-E5E0-485C-8DC4-8A69E6FD40F1}">
      <dgm:prSet/>
      <dgm:spPr/>
      <dgm:t>
        <a:bodyPr/>
        <a:lstStyle/>
        <a:p>
          <a:endParaRPr lang="es-ES" sz="1200" b="1">
            <a:solidFill>
              <a:schemeClr val="tx1"/>
            </a:solidFill>
          </a:endParaRPr>
        </a:p>
      </dgm:t>
    </dgm:pt>
    <dgm:pt modelId="{A6477ED1-4CF5-41DA-AB27-2815D59FA896}" type="pres">
      <dgm:prSet presAssocID="{7EEF9B80-DEC1-4AF1-8738-2CB340F5A1AD}" presName="cycle" presStyleCnt="0">
        <dgm:presLayoutVars>
          <dgm:dir/>
          <dgm:resizeHandles val="exact"/>
        </dgm:presLayoutVars>
      </dgm:prSet>
      <dgm:spPr/>
      <dgm:t>
        <a:bodyPr/>
        <a:lstStyle/>
        <a:p>
          <a:endParaRPr lang="es-ES"/>
        </a:p>
      </dgm:t>
    </dgm:pt>
    <dgm:pt modelId="{E3EE1D91-37EF-4CE4-9724-57C8C6141A29}" type="pres">
      <dgm:prSet presAssocID="{F5FE816E-B702-45CD-9E80-D85EDCEF8DEF}" presName="node" presStyleLbl="node1" presStyleIdx="0" presStyleCnt="5" custScaleX="128267" custScaleY="149321">
        <dgm:presLayoutVars>
          <dgm:bulletEnabled val="1"/>
        </dgm:presLayoutVars>
      </dgm:prSet>
      <dgm:spPr/>
      <dgm:t>
        <a:bodyPr/>
        <a:lstStyle/>
        <a:p>
          <a:endParaRPr lang="es-ES"/>
        </a:p>
      </dgm:t>
    </dgm:pt>
    <dgm:pt modelId="{3F128CBF-EEC3-4DF0-90DC-60C5F72F1CF9}" type="pres">
      <dgm:prSet presAssocID="{F5FE816E-B702-45CD-9E80-D85EDCEF8DEF}" presName="spNode" presStyleCnt="0"/>
      <dgm:spPr/>
    </dgm:pt>
    <dgm:pt modelId="{DFD919CE-0418-4CAC-8C94-A18CDA5881AD}" type="pres">
      <dgm:prSet presAssocID="{CFDF4677-C673-400B-9CE5-90BC537B250D}" presName="sibTrans" presStyleLbl="sibTrans1D1" presStyleIdx="0" presStyleCnt="5"/>
      <dgm:spPr/>
      <dgm:t>
        <a:bodyPr/>
        <a:lstStyle/>
        <a:p>
          <a:endParaRPr lang="es-ES"/>
        </a:p>
      </dgm:t>
    </dgm:pt>
    <dgm:pt modelId="{DFC8A90B-9167-43D9-B2E7-CCEB96E8C169}" type="pres">
      <dgm:prSet presAssocID="{FA725383-5744-441B-B9CE-3EEC9A678886}" presName="node" presStyleLbl="node1" presStyleIdx="1" presStyleCnt="5">
        <dgm:presLayoutVars>
          <dgm:bulletEnabled val="1"/>
        </dgm:presLayoutVars>
      </dgm:prSet>
      <dgm:spPr/>
      <dgm:t>
        <a:bodyPr/>
        <a:lstStyle/>
        <a:p>
          <a:endParaRPr lang="es-ES"/>
        </a:p>
      </dgm:t>
    </dgm:pt>
    <dgm:pt modelId="{EF67D98E-E191-43AA-A56D-9A94E5E6E19E}" type="pres">
      <dgm:prSet presAssocID="{FA725383-5744-441B-B9CE-3EEC9A678886}" presName="spNode" presStyleCnt="0"/>
      <dgm:spPr/>
    </dgm:pt>
    <dgm:pt modelId="{34DA4931-E729-4759-9163-56B9B0A0D2A4}" type="pres">
      <dgm:prSet presAssocID="{A08201EB-C5D2-4EEC-A67A-C6F0792FFE0A}" presName="sibTrans" presStyleLbl="sibTrans1D1" presStyleIdx="1" presStyleCnt="5"/>
      <dgm:spPr/>
      <dgm:t>
        <a:bodyPr/>
        <a:lstStyle/>
        <a:p>
          <a:endParaRPr lang="es-ES"/>
        </a:p>
      </dgm:t>
    </dgm:pt>
    <dgm:pt modelId="{831B4E22-36EC-4BC6-A942-0BA5912BA992}" type="pres">
      <dgm:prSet presAssocID="{5B77E8D6-AFB1-45EA-AACB-ECB3052D0A51}" presName="node" presStyleLbl="node1" presStyleIdx="2" presStyleCnt="5">
        <dgm:presLayoutVars>
          <dgm:bulletEnabled val="1"/>
        </dgm:presLayoutVars>
      </dgm:prSet>
      <dgm:spPr/>
      <dgm:t>
        <a:bodyPr/>
        <a:lstStyle/>
        <a:p>
          <a:endParaRPr lang="es-ES"/>
        </a:p>
      </dgm:t>
    </dgm:pt>
    <dgm:pt modelId="{1D07B05F-BA7F-47F6-B365-2E125852B65F}" type="pres">
      <dgm:prSet presAssocID="{5B77E8D6-AFB1-45EA-AACB-ECB3052D0A51}" presName="spNode" presStyleCnt="0"/>
      <dgm:spPr/>
    </dgm:pt>
    <dgm:pt modelId="{AF18A45B-C766-4F09-948C-FA70CFD44213}" type="pres">
      <dgm:prSet presAssocID="{A6111CE5-C699-4210-945E-9647E9141615}" presName="sibTrans" presStyleLbl="sibTrans1D1" presStyleIdx="2" presStyleCnt="5"/>
      <dgm:spPr/>
      <dgm:t>
        <a:bodyPr/>
        <a:lstStyle/>
        <a:p>
          <a:endParaRPr lang="es-ES"/>
        </a:p>
      </dgm:t>
    </dgm:pt>
    <dgm:pt modelId="{F16A4517-7B50-4372-B67E-4E320514488B}" type="pres">
      <dgm:prSet presAssocID="{B3B25760-A777-4E0A-9F99-AD82CCE2B856}" presName="node" presStyleLbl="node1" presStyleIdx="3" presStyleCnt="5" custScaleX="183547" custScaleY="101451">
        <dgm:presLayoutVars>
          <dgm:bulletEnabled val="1"/>
        </dgm:presLayoutVars>
      </dgm:prSet>
      <dgm:spPr/>
      <dgm:t>
        <a:bodyPr/>
        <a:lstStyle/>
        <a:p>
          <a:endParaRPr lang="es-ES"/>
        </a:p>
      </dgm:t>
    </dgm:pt>
    <dgm:pt modelId="{9DBE2FF4-891A-4BA7-B62E-5CE3DC930D54}" type="pres">
      <dgm:prSet presAssocID="{B3B25760-A777-4E0A-9F99-AD82CCE2B856}" presName="spNode" presStyleCnt="0"/>
      <dgm:spPr/>
    </dgm:pt>
    <dgm:pt modelId="{5EA01712-B169-4496-AC30-E79B98097E8B}" type="pres">
      <dgm:prSet presAssocID="{29782AC8-88AA-41D4-99C0-01E9E3C17B7B}" presName="sibTrans" presStyleLbl="sibTrans1D1" presStyleIdx="3" presStyleCnt="5"/>
      <dgm:spPr/>
      <dgm:t>
        <a:bodyPr/>
        <a:lstStyle/>
        <a:p>
          <a:endParaRPr lang="es-ES"/>
        </a:p>
      </dgm:t>
    </dgm:pt>
    <dgm:pt modelId="{EF4E40A2-C415-432C-BC39-6F2C99C27803}" type="pres">
      <dgm:prSet presAssocID="{ED762FD0-5795-40A1-9940-FE71479FE22C}" presName="node" presStyleLbl="node1" presStyleIdx="4" presStyleCnt="5" custScaleX="145567" custScaleY="148898">
        <dgm:presLayoutVars>
          <dgm:bulletEnabled val="1"/>
        </dgm:presLayoutVars>
      </dgm:prSet>
      <dgm:spPr/>
      <dgm:t>
        <a:bodyPr/>
        <a:lstStyle/>
        <a:p>
          <a:endParaRPr lang="es-ES"/>
        </a:p>
      </dgm:t>
    </dgm:pt>
    <dgm:pt modelId="{28D7F8C0-F896-4848-B469-14476AA39A3B}" type="pres">
      <dgm:prSet presAssocID="{ED762FD0-5795-40A1-9940-FE71479FE22C}" presName="spNode" presStyleCnt="0"/>
      <dgm:spPr/>
    </dgm:pt>
    <dgm:pt modelId="{84C3CBDA-7824-4DA0-B4ED-7120CDE12DB6}" type="pres">
      <dgm:prSet presAssocID="{F43E6FA1-0C68-4190-87D9-DFC840EC201D}" presName="sibTrans" presStyleLbl="sibTrans1D1" presStyleIdx="4" presStyleCnt="5"/>
      <dgm:spPr/>
      <dgm:t>
        <a:bodyPr/>
        <a:lstStyle/>
        <a:p>
          <a:endParaRPr lang="es-ES"/>
        </a:p>
      </dgm:t>
    </dgm:pt>
  </dgm:ptLst>
  <dgm:cxnLst>
    <dgm:cxn modelId="{060B1CBE-81D2-43E7-9FA7-432776F6B3DF}" type="presOf" srcId="{ED762FD0-5795-40A1-9940-FE71479FE22C}" destId="{EF4E40A2-C415-432C-BC39-6F2C99C27803}" srcOrd="0" destOrd="0" presId="urn:microsoft.com/office/officeart/2005/8/layout/cycle5"/>
    <dgm:cxn modelId="{6775F148-23AA-4DCB-B97B-21A736A23D4A}" srcId="{7EEF9B80-DEC1-4AF1-8738-2CB340F5A1AD}" destId="{B3B25760-A777-4E0A-9F99-AD82CCE2B856}" srcOrd="3" destOrd="0" parTransId="{C063D811-DF8D-4CCF-9905-C28BBB8EB397}" sibTransId="{29782AC8-88AA-41D4-99C0-01E9E3C17B7B}"/>
    <dgm:cxn modelId="{3EC7C999-30A0-45E5-BB6F-869AD7EE1612}" srcId="{7EEF9B80-DEC1-4AF1-8738-2CB340F5A1AD}" destId="{FA725383-5744-441B-B9CE-3EEC9A678886}" srcOrd="1" destOrd="0" parTransId="{1A98926D-5DB2-4602-94E9-5F44B138CC73}" sibTransId="{A08201EB-C5D2-4EEC-A67A-C6F0792FFE0A}"/>
    <dgm:cxn modelId="{366C469B-E5E0-485C-8DC4-8A69E6FD40F1}" srcId="{7EEF9B80-DEC1-4AF1-8738-2CB340F5A1AD}" destId="{ED762FD0-5795-40A1-9940-FE71479FE22C}" srcOrd="4" destOrd="0" parTransId="{A504FE2D-019A-4062-9255-689D54417D70}" sibTransId="{F43E6FA1-0C68-4190-87D9-DFC840EC201D}"/>
    <dgm:cxn modelId="{AB87EF21-418E-4CCE-BFEF-8925DA568821}" type="presOf" srcId="{7EEF9B80-DEC1-4AF1-8738-2CB340F5A1AD}" destId="{A6477ED1-4CF5-41DA-AB27-2815D59FA896}" srcOrd="0" destOrd="0" presId="urn:microsoft.com/office/officeart/2005/8/layout/cycle5"/>
    <dgm:cxn modelId="{79A6AFF3-FE9D-42DA-9A1D-E5012AFD77EF}" srcId="{7EEF9B80-DEC1-4AF1-8738-2CB340F5A1AD}" destId="{5B77E8D6-AFB1-45EA-AACB-ECB3052D0A51}" srcOrd="2" destOrd="0" parTransId="{CB5E8FE0-2C70-47A6-B661-641D152BB25A}" sibTransId="{A6111CE5-C699-4210-945E-9647E9141615}"/>
    <dgm:cxn modelId="{1D0356F4-BA82-4D23-B63B-19C7FD1F52AF}" type="presOf" srcId="{CFDF4677-C673-400B-9CE5-90BC537B250D}" destId="{DFD919CE-0418-4CAC-8C94-A18CDA5881AD}" srcOrd="0" destOrd="0" presId="urn:microsoft.com/office/officeart/2005/8/layout/cycle5"/>
    <dgm:cxn modelId="{C4D585E8-2529-4030-80D5-6B59BA88BEA9}" type="presOf" srcId="{F5FE816E-B702-45CD-9E80-D85EDCEF8DEF}" destId="{E3EE1D91-37EF-4CE4-9724-57C8C6141A29}" srcOrd="0" destOrd="0" presId="urn:microsoft.com/office/officeart/2005/8/layout/cycle5"/>
    <dgm:cxn modelId="{9CDAA68A-E75B-4FF6-AA09-BF99472D5510}" type="presOf" srcId="{FA725383-5744-441B-B9CE-3EEC9A678886}" destId="{DFC8A90B-9167-43D9-B2E7-CCEB96E8C169}" srcOrd="0" destOrd="0" presId="urn:microsoft.com/office/officeart/2005/8/layout/cycle5"/>
    <dgm:cxn modelId="{9CE61BC9-401B-4662-88E8-2234ADCC5189}" type="presOf" srcId="{A08201EB-C5D2-4EEC-A67A-C6F0792FFE0A}" destId="{34DA4931-E729-4759-9163-56B9B0A0D2A4}" srcOrd="0" destOrd="0" presId="urn:microsoft.com/office/officeart/2005/8/layout/cycle5"/>
    <dgm:cxn modelId="{900B75AC-E62D-4E6B-A75E-6503224B097A}" type="presOf" srcId="{B3B25760-A777-4E0A-9F99-AD82CCE2B856}" destId="{F16A4517-7B50-4372-B67E-4E320514488B}" srcOrd="0" destOrd="0" presId="urn:microsoft.com/office/officeart/2005/8/layout/cycle5"/>
    <dgm:cxn modelId="{0CED8D18-5427-4D60-BDE9-9192A9F268F6}" type="presOf" srcId="{5B77E8D6-AFB1-45EA-AACB-ECB3052D0A51}" destId="{831B4E22-36EC-4BC6-A942-0BA5912BA992}" srcOrd="0" destOrd="0" presId="urn:microsoft.com/office/officeart/2005/8/layout/cycle5"/>
    <dgm:cxn modelId="{2208963B-2B0C-453B-BAFD-F5EECB01D925}" type="presOf" srcId="{29782AC8-88AA-41D4-99C0-01E9E3C17B7B}" destId="{5EA01712-B169-4496-AC30-E79B98097E8B}" srcOrd="0" destOrd="0" presId="urn:microsoft.com/office/officeart/2005/8/layout/cycle5"/>
    <dgm:cxn modelId="{98E2BC27-50E2-4E7F-BD3D-E904DFC99756}" type="presOf" srcId="{F43E6FA1-0C68-4190-87D9-DFC840EC201D}" destId="{84C3CBDA-7824-4DA0-B4ED-7120CDE12DB6}" srcOrd="0" destOrd="0" presId="urn:microsoft.com/office/officeart/2005/8/layout/cycle5"/>
    <dgm:cxn modelId="{4BD47E00-B860-47FF-A740-8ED50E494DD0}" type="presOf" srcId="{A6111CE5-C699-4210-945E-9647E9141615}" destId="{AF18A45B-C766-4F09-948C-FA70CFD44213}" srcOrd="0" destOrd="0" presId="urn:microsoft.com/office/officeart/2005/8/layout/cycle5"/>
    <dgm:cxn modelId="{4F70AD63-0A2D-4DD3-A833-A774382137D8}" srcId="{7EEF9B80-DEC1-4AF1-8738-2CB340F5A1AD}" destId="{F5FE816E-B702-45CD-9E80-D85EDCEF8DEF}" srcOrd="0" destOrd="0" parTransId="{9F6112C2-8F09-436C-9CE1-C961F54A606B}" sibTransId="{CFDF4677-C673-400B-9CE5-90BC537B250D}"/>
    <dgm:cxn modelId="{5F5DA48C-D61B-4C4D-BD2C-7D4AF7BE5D41}" type="presParOf" srcId="{A6477ED1-4CF5-41DA-AB27-2815D59FA896}" destId="{E3EE1D91-37EF-4CE4-9724-57C8C6141A29}" srcOrd="0" destOrd="0" presId="urn:microsoft.com/office/officeart/2005/8/layout/cycle5"/>
    <dgm:cxn modelId="{C3595DB2-27BF-4ABB-8624-AF6D8B31CFD7}" type="presParOf" srcId="{A6477ED1-4CF5-41DA-AB27-2815D59FA896}" destId="{3F128CBF-EEC3-4DF0-90DC-60C5F72F1CF9}" srcOrd="1" destOrd="0" presId="urn:microsoft.com/office/officeart/2005/8/layout/cycle5"/>
    <dgm:cxn modelId="{44999F18-55BC-4399-AEF7-6789C4C8D9A8}" type="presParOf" srcId="{A6477ED1-4CF5-41DA-AB27-2815D59FA896}" destId="{DFD919CE-0418-4CAC-8C94-A18CDA5881AD}" srcOrd="2" destOrd="0" presId="urn:microsoft.com/office/officeart/2005/8/layout/cycle5"/>
    <dgm:cxn modelId="{B45400F8-7C79-430D-9738-3C6B5BFC4118}" type="presParOf" srcId="{A6477ED1-4CF5-41DA-AB27-2815D59FA896}" destId="{DFC8A90B-9167-43D9-B2E7-CCEB96E8C169}" srcOrd="3" destOrd="0" presId="urn:microsoft.com/office/officeart/2005/8/layout/cycle5"/>
    <dgm:cxn modelId="{D4E651A2-94A9-4B51-9C75-33EBD00F1431}" type="presParOf" srcId="{A6477ED1-4CF5-41DA-AB27-2815D59FA896}" destId="{EF67D98E-E191-43AA-A56D-9A94E5E6E19E}" srcOrd="4" destOrd="0" presId="urn:microsoft.com/office/officeart/2005/8/layout/cycle5"/>
    <dgm:cxn modelId="{7727A5A7-2DA3-44E2-9093-EC9A125FD0B4}" type="presParOf" srcId="{A6477ED1-4CF5-41DA-AB27-2815D59FA896}" destId="{34DA4931-E729-4759-9163-56B9B0A0D2A4}" srcOrd="5" destOrd="0" presId="urn:microsoft.com/office/officeart/2005/8/layout/cycle5"/>
    <dgm:cxn modelId="{F6D350B7-303B-4B6F-A921-9CD7BDD5A406}" type="presParOf" srcId="{A6477ED1-4CF5-41DA-AB27-2815D59FA896}" destId="{831B4E22-36EC-4BC6-A942-0BA5912BA992}" srcOrd="6" destOrd="0" presId="urn:microsoft.com/office/officeart/2005/8/layout/cycle5"/>
    <dgm:cxn modelId="{68AAC3F0-8751-4724-A44F-291F2A5BC0F7}" type="presParOf" srcId="{A6477ED1-4CF5-41DA-AB27-2815D59FA896}" destId="{1D07B05F-BA7F-47F6-B365-2E125852B65F}" srcOrd="7" destOrd="0" presId="urn:microsoft.com/office/officeart/2005/8/layout/cycle5"/>
    <dgm:cxn modelId="{627767F6-13F2-4BBB-862E-A3E0E478E1D5}" type="presParOf" srcId="{A6477ED1-4CF5-41DA-AB27-2815D59FA896}" destId="{AF18A45B-C766-4F09-948C-FA70CFD44213}" srcOrd="8" destOrd="0" presId="urn:microsoft.com/office/officeart/2005/8/layout/cycle5"/>
    <dgm:cxn modelId="{10966C5F-EC1B-4F4C-A792-D269775A87AB}" type="presParOf" srcId="{A6477ED1-4CF5-41DA-AB27-2815D59FA896}" destId="{F16A4517-7B50-4372-B67E-4E320514488B}" srcOrd="9" destOrd="0" presId="urn:microsoft.com/office/officeart/2005/8/layout/cycle5"/>
    <dgm:cxn modelId="{3D0326E9-357D-409B-B3E7-67925ED75F03}" type="presParOf" srcId="{A6477ED1-4CF5-41DA-AB27-2815D59FA896}" destId="{9DBE2FF4-891A-4BA7-B62E-5CE3DC930D54}" srcOrd="10" destOrd="0" presId="urn:microsoft.com/office/officeart/2005/8/layout/cycle5"/>
    <dgm:cxn modelId="{73FDDBB5-6B72-408D-A367-E89FD709AF79}" type="presParOf" srcId="{A6477ED1-4CF5-41DA-AB27-2815D59FA896}" destId="{5EA01712-B169-4496-AC30-E79B98097E8B}" srcOrd="11" destOrd="0" presId="urn:microsoft.com/office/officeart/2005/8/layout/cycle5"/>
    <dgm:cxn modelId="{1A74FBC4-7159-4C64-B24E-C16CFE531182}" type="presParOf" srcId="{A6477ED1-4CF5-41DA-AB27-2815D59FA896}" destId="{EF4E40A2-C415-432C-BC39-6F2C99C27803}" srcOrd="12" destOrd="0" presId="urn:microsoft.com/office/officeart/2005/8/layout/cycle5"/>
    <dgm:cxn modelId="{E5D88B10-10CD-4DBE-BC4C-64AF4667B75A}" type="presParOf" srcId="{A6477ED1-4CF5-41DA-AB27-2815D59FA896}" destId="{28D7F8C0-F896-4848-B469-14476AA39A3B}" srcOrd="13" destOrd="0" presId="urn:microsoft.com/office/officeart/2005/8/layout/cycle5"/>
    <dgm:cxn modelId="{89DDD252-3A57-42B4-8625-A273E7A14454}" type="presParOf" srcId="{A6477ED1-4CF5-41DA-AB27-2815D59FA896}" destId="{84C3CBDA-7824-4DA0-B4ED-7120CDE12DB6}"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0309C-06B9-4C5A-8643-3DAD9FD689C1}"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s-ES"/>
        </a:p>
      </dgm:t>
    </dgm:pt>
    <dgm:pt modelId="{57BED695-331B-4E6F-9671-B153B7BD1D35}">
      <dgm:prSet phldrT="[Texto]"/>
      <dgm:spPr/>
      <dgm:t>
        <a:bodyPr/>
        <a:lstStyle/>
        <a:p>
          <a:r>
            <a:rPr lang="es-E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Las materias primas y bienes de capital </a:t>
          </a:r>
          <a:endParaRPr lang="es-ES" dirty="0">
            <a:solidFill>
              <a:schemeClr val="tx1"/>
            </a:solidFill>
          </a:endParaRPr>
        </a:p>
      </dgm:t>
    </dgm:pt>
    <dgm:pt modelId="{041F9F3C-7768-43D8-A87B-F9EE3F0FCFBE}" type="parTrans" cxnId="{974744D4-AFF0-4A35-8157-5E11248370AD}">
      <dgm:prSet/>
      <dgm:spPr/>
      <dgm:t>
        <a:bodyPr/>
        <a:lstStyle/>
        <a:p>
          <a:endParaRPr lang="es-ES">
            <a:solidFill>
              <a:schemeClr val="tx1"/>
            </a:solidFill>
          </a:endParaRPr>
        </a:p>
      </dgm:t>
    </dgm:pt>
    <dgm:pt modelId="{35C9BD65-BE9C-429D-9EFC-A319683EDF3C}" type="sibTrans" cxnId="{974744D4-AFF0-4A35-8157-5E11248370AD}">
      <dgm:prSet/>
      <dgm:spPr/>
      <dgm:t>
        <a:bodyPr/>
        <a:lstStyle/>
        <a:p>
          <a:endParaRPr lang="es-ES">
            <a:solidFill>
              <a:schemeClr val="tx1"/>
            </a:solidFill>
          </a:endParaRPr>
        </a:p>
      </dgm:t>
    </dgm:pt>
    <dgm:pt modelId="{6C2412C6-F5C7-45EB-983C-B0909EE76CF2}">
      <dgm:prSet/>
      <dgm:spPr/>
      <dgm:t>
        <a:bodyPr/>
        <a:lstStyle/>
        <a:p>
          <a:r>
            <a:rPr lang="es-ES"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 productos de higiene para el hogar y personal </a:t>
          </a:r>
          <a:endParaRPr lang="es-EC"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dgm:t>
    </dgm:pt>
    <dgm:pt modelId="{4306A36C-6479-4B6C-B66E-97A272EBF127}" type="parTrans" cxnId="{4AA56C05-3D20-4206-910A-A1AEEA759652}">
      <dgm:prSet/>
      <dgm:spPr/>
      <dgm:t>
        <a:bodyPr/>
        <a:lstStyle/>
        <a:p>
          <a:endParaRPr lang="es-ES">
            <a:solidFill>
              <a:schemeClr val="tx1"/>
            </a:solidFill>
          </a:endParaRPr>
        </a:p>
      </dgm:t>
    </dgm:pt>
    <dgm:pt modelId="{3567ED3D-F663-4E02-8048-70980D12A9A9}" type="sibTrans" cxnId="{4AA56C05-3D20-4206-910A-A1AEEA759652}">
      <dgm:prSet/>
      <dgm:spPr/>
      <dgm:t>
        <a:bodyPr/>
        <a:lstStyle/>
        <a:p>
          <a:endParaRPr lang="es-ES">
            <a:solidFill>
              <a:schemeClr val="tx1"/>
            </a:solidFill>
          </a:endParaRPr>
        </a:p>
      </dgm:t>
    </dgm:pt>
    <dgm:pt modelId="{840A0483-98AF-4183-B518-76DD7200A663}">
      <dgm:prSet/>
      <dgm:spPr/>
      <dgm:t>
        <a:bodyPr/>
        <a:lstStyle/>
        <a:p>
          <a:r>
            <a:rPr lang="es-ES"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 repuestos de automóviles </a:t>
          </a:r>
          <a:endParaRPr lang="es-EC"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dgm:t>
    </dgm:pt>
    <dgm:pt modelId="{68AD5921-20F4-41C5-BE24-4FCF943B2FB5}" type="parTrans" cxnId="{CD14CE76-69E2-4EA7-A051-18F29B2C88A7}">
      <dgm:prSet/>
      <dgm:spPr/>
      <dgm:t>
        <a:bodyPr/>
        <a:lstStyle/>
        <a:p>
          <a:endParaRPr lang="es-ES">
            <a:solidFill>
              <a:schemeClr val="tx1"/>
            </a:solidFill>
          </a:endParaRPr>
        </a:p>
      </dgm:t>
    </dgm:pt>
    <dgm:pt modelId="{52657E40-1D19-4FBC-941D-F6EF60E1E38F}" type="sibTrans" cxnId="{CD14CE76-69E2-4EA7-A051-18F29B2C88A7}">
      <dgm:prSet/>
      <dgm:spPr/>
      <dgm:t>
        <a:bodyPr/>
        <a:lstStyle/>
        <a:p>
          <a:endParaRPr lang="es-ES">
            <a:solidFill>
              <a:schemeClr val="tx1"/>
            </a:solidFill>
          </a:endParaRPr>
        </a:p>
      </dgm:t>
    </dgm:pt>
    <dgm:pt modelId="{BF2F6672-1612-4DFD-8C4D-2067CF46524F}">
      <dgm:prSet/>
      <dgm:spPr/>
      <dgm:t>
        <a:bodyPr/>
        <a:lstStyle/>
        <a:p>
          <a:r>
            <a:rPr lang="es-ES"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Importaciones por courier </a:t>
          </a:r>
          <a:endParaRPr lang="es-EC"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dgm:t>
    </dgm:pt>
    <dgm:pt modelId="{35FFC721-53D7-4578-BAFF-BED12342A3DB}" type="parTrans" cxnId="{D50FCAC7-73B9-4179-BCFA-99E65629E18B}">
      <dgm:prSet/>
      <dgm:spPr/>
      <dgm:t>
        <a:bodyPr/>
        <a:lstStyle/>
        <a:p>
          <a:endParaRPr lang="es-ES">
            <a:solidFill>
              <a:schemeClr val="tx1"/>
            </a:solidFill>
          </a:endParaRPr>
        </a:p>
      </dgm:t>
    </dgm:pt>
    <dgm:pt modelId="{CC562831-0826-4788-A377-BBD5C4CCAEE9}" type="sibTrans" cxnId="{D50FCAC7-73B9-4179-BCFA-99E65629E18B}">
      <dgm:prSet/>
      <dgm:spPr/>
      <dgm:t>
        <a:bodyPr/>
        <a:lstStyle/>
        <a:p>
          <a:endParaRPr lang="es-ES">
            <a:solidFill>
              <a:schemeClr val="tx1"/>
            </a:solidFill>
          </a:endParaRPr>
        </a:p>
      </dgm:t>
    </dgm:pt>
    <dgm:pt modelId="{B9DE757B-D21B-4706-BFE0-6DD9BC977A49}">
      <dgm:prSet/>
      <dgm:spPr/>
      <dgm:t>
        <a:bodyPr/>
        <a:lstStyle/>
        <a:p>
          <a:r>
            <a:rPr lang="es-ES"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 lubricantes y combustibles </a:t>
          </a:r>
          <a:endParaRPr lang="es-EC"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dgm:t>
    </dgm:pt>
    <dgm:pt modelId="{104A3442-8146-4847-B5A3-960F1B39A45B}" type="parTrans" cxnId="{3E39DB74-7C4E-4F1C-8A83-5ABFDD124DE1}">
      <dgm:prSet/>
      <dgm:spPr/>
      <dgm:t>
        <a:bodyPr/>
        <a:lstStyle/>
        <a:p>
          <a:endParaRPr lang="es-ES">
            <a:solidFill>
              <a:schemeClr val="tx1"/>
            </a:solidFill>
          </a:endParaRPr>
        </a:p>
      </dgm:t>
    </dgm:pt>
    <dgm:pt modelId="{DB8F8876-CA14-471B-AB2E-7C62C760F58C}" type="sibTrans" cxnId="{3E39DB74-7C4E-4F1C-8A83-5ABFDD124DE1}">
      <dgm:prSet/>
      <dgm:spPr/>
      <dgm:t>
        <a:bodyPr/>
        <a:lstStyle/>
        <a:p>
          <a:endParaRPr lang="es-ES">
            <a:solidFill>
              <a:schemeClr val="tx1"/>
            </a:solidFill>
          </a:endParaRPr>
        </a:p>
      </dgm:t>
    </dgm:pt>
    <dgm:pt modelId="{157AC6E5-35C2-4092-ACBF-801BAD6DD1DD}">
      <dgm:prSet/>
      <dgm:spPr/>
      <dgm:t>
        <a:bodyPr/>
        <a:lstStyle/>
        <a:p>
          <a:r>
            <a:rPr lang="es-ES"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Las medicinas y equipo médico </a:t>
          </a:r>
          <a:endParaRPr lang="es-EC"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dgm:t>
    </dgm:pt>
    <dgm:pt modelId="{D9F038FB-D50B-4045-8A22-4C5E0636A905}" type="parTrans" cxnId="{5CEB9D4D-F479-402A-A822-B34E4BEC4481}">
      <dgm:prSet/>
      <dgm:spPr/>
      <dgm:t>
        <a:bodyPr/>
        <a:lstStyle/>
        <a:p>
          <a:endParaRPr lang="es-ES">
            <a:solidFill>
              <a:schemeClr val="tx1"/>
            </a:solidFill>
          </a:endParaRPr>
        </a:p>
      </dgm:t>
    </dgm:pt>
    <dgm:pt modelId="{517953E5-FF64-42D6-963F-C38066372B19}" type="sibTrans" cxnId="{5CEB9D4D-F479-402A-A822-B34E4BEC4481}">
      <dgm:prSet/>
      <dgm:spPr/>
      <dgm:t>
        <a:bodyPr/>
        <a:lstStyle/>
        <a:p>
          <a:endParaRPr lang="es-ES">
            <a:solidFill>
              <a:schemeClr val="tx1"/>
            </a:solidFill>
          </a:endParaRPr>
        </a:p>
      </dgm:t>
    </dgm:pt>
    <dgm:pt modelId="{D83F80BE-DC44-4BAB-9FEF-56FFA155826E}" type="pres">
      <dgm:prSet presAssocID="{5D80309C-06B9-4C5A-8643-3DAD9FD689C1}" presName="linear" presStyleCnt="0">
        <dgm:presLayoutVars>
          <dgm:animLvl val="lvl"/>
          <dgm:resizeHandles val="exact"/>
        </dgm:presLayoutVars>
      </dgm:prSet>
      <dgm:spPr/>
      <dgm:t>
        <a:bodyPr/>
        <a:lstStyle/>
        <a:p>
          <a:endParaRPr lang="es-ES"/>
        </a:p>
      </dgm:t>
    </dgm:pt>
    <dgm:pt modelId="{32630F04-9CE7-418A-A5E5-B368062B7C4C}" type="pres">
      <dgm:prSet presAssocID="{57BED695-331B-4E6F-9671-B153B7BD1D35}" presName="parentText" presStyleLbl="node1" presStyleIdx="0" presStyleCnt="6">
        <dgm:presLayoutVars>
          <dgm:chMax val="0"/>
          <dgm:bulletEnabled val="1"/>
        </dgm:presLayoutVars>
      </dgm:prSet>
      <dgm:spPr/>
      <dgm:t>
        <a:bodyPr/>
        <a:lstStyle/>
        <a:p>
          <a:endParaRPr lang="es-ES"/>
        </a:p>
      </dgm:t>
    </dgm:pt>
    <dgm:pt modelId="{CE5F6A96-4244-417E-B993-4713F8A0263A}" type="pres">
      <dgm:prSet presAssocID="{35C9BD65-BE9C-429D-9EFC-A319683EDF3C}" presName="spacer" presStyleCnt="0"/>
      <dgm:spPr/>
    </dgm:pt>
    <dgm:pt modelId="{89F53A01-86E3-45CF-B83B-FD7F773EE071}" type="pres">
      <dgm:prSet presAssocID="{6C2412C6-F5C7-45EB-983C-B0909EE76CF2}" presName="parentText" presStyleLbl="node1" presStyleIdx="1" presStyleCnt="6">
        <dgm:presLayoutVars>
          <dgm:chMax val="0"/>
          <dgm:bulletEnabled val="1"/>
        </dgm:presLayoutVars>
      </dgm:prSet>
      <dgm:spPr/>
      <dgm:t>
        <a:bodyPr/>
        <a:lstStyle/>
        <a:p>
          <a:endParaRPr lang="es-ES"/>
        </a:p>
      </dgm:t>
    </dgm:pt>
    <dgm:pt modelId="{4C20ED11-1CEE-4B17-A0A8-52678E2EC5B3}" type="pres">
      <dgm:prSet presAssocID="{3567ED3D-F663-4E02-8048-70980D12A9A9}" presName="spacer" presStyleCnt="0"/>
      <dgm:spPr/>
    </dgm:pt>
    <dgm:pt modelId="{6BAAF184-2B92-4C58-9A6B-D2D818A07C6A}" type="pres">
      <dgm:prSet presAssocID="{840A0483-98AF-4183-B518-76DD7200A663}" presName="parentText" presStyleLbl="node1" presStyleIdx="2" presStyleCnt="6">
        <dgm:presLayoutVars>
          <dgm:chMax val="0"/>
          <dgm:bulletEnabled val="1"/>
        </dgm:presLayoutVars>
      </dgm:prSet>
      <dgm:spPr/>
      <dgm:t>
        <a:bodyPr/>
        <a:lstStyle/>
        <a:p>
          <a:endParaRPr lang="es-ES"/>
        </a:p>
      </dgm:t>
    </dgm:pt>
    <dgm:pt modelId="{E12A73BF-9703-4A43-8D0C-DCA4057D0252}" type="pres">
      <dgm:prSet presAssocID="{52657E40-1D19-4FBC-941D-F6EF60E1E38F}" presName="spacer" presStyleCnt="0"/>
      <dgm:spPr/>
    </dgm:pt>
    <dgm:pt modelId="{BDBF1851-BC8C-4420-930C-C90AE3770848}" type="pres">
      <dgm:prSet presAssocID="{BF2F6672-1612-4DFD-8C4D-2067CF46524F}" presName="parentText" presStyleLbl="node1" presStyleIdx="3" presStyleCnt="6">
        <dgm:presLayoutVars>
          <dgm:chMax val="0"/>
          <dgm:bulletEnabled val="1"/>
        </dgm:presLayoutVars>
      </dgm:prSet>
      <dgm:spPr/>
      <dgm:t>
        <a:bodyPr/>
        <a:lstStyle/>
        <a:p>
          <a:endParaRPr lang="es-ES"/>
        </a:p>
      </dgm:t>
    </dgm:pt>
    <dgm:pt modelId="{D6EFD971-CD29-44A8-8D17-E9E5081EB93C}" type="pres">
      <dgm:prSet presAssocID="{CC562831-0826-4788-A377-BBD5C4CCAEE9}" presName="spacer" presStyleCnt="0"/>
      <dgm:spPr/>
    </dgm:pt>
    <dgm:pt modelId="{705498BB-03BA-44A2-9382-7CC6981CD7C3}" type="pres">
      <dgm:prSet presAssocID="{B9DE757B-D21B-4706-BFE0-6DD9BC977A49}" presName="parentText" presStyleLbl="node1" presStyleIdx="4" presStyleCnt="6">
        <dgm:presLayoutVars>
          <dgm:chMax val="0"/>
          <dgm:bulletEnabled val="1"/>
        </dgm:presLayoutVars>
      </dgm:prSet>
      <dgm:spPr/>
      <dgm:t>
        <a:bodyPr/>
        <a:lstStyle/>
        <a:p>
          <a:endParaRPr lang="es-ES"/>
        </a:p>
      </dgm:t>
    </dgm:pt>
    <dgm:pt modelId="{6691D87B-7C6B-45A3-83E3-C622B833F2B3}" type="pres">
      <dgm:prSet presAssocID="{DB8F8876-CA14-471B-AB2E-7C62C760F58C}" presName="spacer" presStyleCnt="0"/>
      <dgm:spPr/>
    </dgm:pt>
    <dgm:pt modelId="{D461AF8B-BD75-4CFF-8543-8B4CF1C3926F}" type="pres">
      <dgm:prSet presAssocID="{157AC6E5-35C2-4092-ACBF-801BAD6DD1DD}" presName="parentText" presStyleLbl="node1" presStyleIdx="5" presStyleCnt="6">
        <dgm:presLayoutVars>
          <dgm:chMax val="0"/>
          <dgm:bulletEnabled val="1"/>
        </dgm:presLayoutVars>
      </dgm:prSet>
      <dgm:spPr/>
      <dgm:t>
        <a:bodyPr/>
        <a:lstStyle/>
        <a:p>
          <a:endParaRPr lang="es-ES"/>
        </a:p>
      </dgm:t>
    </dgm:pt>
  </dgm:ptLst>
  <dgm:cxnLst>
    <dgm:cxn modelId="{B8EE5AE3-C03A-4542-AF5E-7969BF1E7D7D}" type="presOf" srcId="{157AC6E5-35C2-4092-ACBF-801BAD6DD1DD}" destId="{D461AF8B-BD75-4CFF-8543-8B4CF1C3926F}" srcOrd="0" destOrd="0" presId="urn:microsoft.com/office/officeart/2005/8/layout/vList2"/>
    <dgm:cxn modelId="{D50FCAC7-73B9-4179-BCFA-99E65629E18B}" srcId="{5D80309C-06B9-4C5A-8643-3DAD9FD689C1}" destId="{BF2F6672-1612-4DFD-8C4D-2067CF46524F}" srcOrd="3" destOrd="0" parTransId="{35FFC721-53D7-4578-BAFF-BED12342A3DB}" sibTransId="{CC562831-0826-4788-A377-BBD5C4CCAEE9}"/>
    <dgm:cxn modelId="{402C7A1A-21DA-47A4-B90F-C7EE49BFF43A}" type="presOf" srcId="{B9DE757B-D21B-4706-BFE0-6DD9BC977A49}" destId="{705498BB-03BA-44A2-9382-7CC6981CD7C3}" srcOrd="0" destOrd="0" presId="urn:microsoft.com/office/officeart/2005/8/layout/vList2"/>
    <dgm:cxn modelId="{FB065637-11FD-4ABB-8345-BC0E1EA2A63E}" type="presOf" srcId="{840A0483-98AF-4183-B518-76DD7200A663}" destId="{6BAAF184-2B92-4C58-9A6B-D2D818A07C6A}" srcOrd="0" destOrd="0" presId="urn:microsoft.com/office/officeart/2005/8/layout/vList2"/>
    <dgm:cxn modelId="{5CEB9D4D-F479-402A-A822-B34E4BEC4481}" srcId="{5D80309C-06B9-4C5A-8643-3DAD9FD689C1}" destId="{157AC6E5-35C2-4092-ACBF-801BAD6DD1DD}" srcOrd="5" destOrd="0" parTransId="{D9F038FB-D50B-4045-8A22-4C5E0636A905}" sibTransId="{517953E5-FF64-42D6-963F-C38066372B19}"/>
    <dgm:cxn modelId="{3E39DB74-7C4E-4F1C-8A83-5ABFDD124DE1}" srcId="{5D80309C-06B9-4C5A-8643-3DAD9FD689C1}" destId="{B9DE757B-D21B-4706-BFE0-6DD9BC977A49}" srcOrd="4" destOrd="0" parTransId="{104A3442-8146-4847-B5A3-960F1B39A45B}" sibTransId="{DB8F8876-CA14-471B-AB2E-7C62C760F58C}"/>
    <dgm:cxn modelId="{974744D4-AFF0-4A35-8157-5E11248370AD}" srcId="{5D80309C-06B9-4C5A-8643-3DAD9FD689C1}" destId="{57BED695-331B-4E6F-9671-B153B7BD1D35}" srcOrd="0" destOrd="0" parTransId="{041F9F3C-7768-43D8-A87B-F9EE3F0FCFBE}" sibTransId="{35C9BD65-BE9C-429D-9EFC-A319683EDF3C}"/>
    <dgm:cxn modelId="{CFB66DFF-8653-46D5-A654-455E87EABDAA}" type="presOf" srcId="{BF2F6672-1612-4DFD-8C4D-2067CF46524F}" destId="{BDBF1851-BC8C-4420-930C-C90AE3770848}" srcOrd="0" destOrd="0" presId="urn:microsoft.com/office/officeart/2005/8/layout/vList2"/>
    <dgm:cxn modelId="{56DE3532-E451-4213-B357-3643272C6B1D}" type="presOf" srcId="{5D80309C-06B9-4C5A-8643-3DAD9FD689C1}" destId="{D83F80BE-DC44-4BAB-9FEF-56FFA155826E}" srcOrd="0" destOrd="0" presId="urn:microsoft.com/office/officeart/2005/8/layout/vList2"/>
    <dgm:cxn modelId="{4AA56C05-3D20-4206-910A-A1AEEA759652}" srcId="{5D80309C-06B9-4C5A-8643-3DAD9FD689C1}" destId="{6C2412C6-F5C7-45EB-983C-B0909EE76CF2}" srcOrd="1" destOrd="0" parTransId="{4306A36C-6479-4B6C-B66E-97A272EBF127}" sibTransId="{3567ED3D-F663-4E02-8048-70980D12A9A9}"/>
    <dgm:cxn modelId="{6C563668-F781-45BF-A8AD-DBA2F9DDEE6F}" type="presOf" srcId="{57BED695-331B-4E6F-9671-B153B7BD1D35}" destId="{32630F04-9CE7-418A-A5E5-B368062B7C4C}" srcOrd="0" destOrd="0" presId="urn:microsoft.com/office/officeart/2005/8/layout/vList2"/>
    <dgm:cxn modelId="{CD14CE76-69E2-4EA7-A051-18F29B2C88A7}" srcId="{5D80309C-06B9-4C5A-8643-3DAD9FD689C1}" destId="{840A0483-98AF-4183-B518-76DD7200A663}" srcOrd="2" destOrd="0" parTransId="{68AD5921-20F4-41C5-BE24-4FCF943B2FB5}" sibTransId="{52657E40-1D19-4FBC-941D-F6EF60E1E38F}"/>
    <dgm:cxn modelId="{B9DE8AB3-8E47-40EC-ADB6-451559F60907}" type="presOf" srcId="{6C2412C6-F5C7-45EB-983C-B0909EE76CF2}" destId="{89F53A01-86E3-45CF-B83B-FD7F773EE071}" srcOrd="0" destOrd="0" presId="urn:microsoft.com/office/officeart/2005/8/layout/vList2"/>
    <dgm:cxn modelId="{D9A83B0A-61E8-4D5F-9004-6A7F70AF2B71}" type="presParOf" srcId="{D83F80BE-DC44-4BAB-9FEF-56FFA155826E}" destId="{32630F04-9CE7-418A-A5E5-B368062B7C4C}" srcOrd="0" destOrd="0" presId="urn:microsoft.com/office/officeart/2005/8/layout/vList2"/>
    <dgm:cxn modelId="{6C6DD6E9-014F-4195-AC11-FD64A46B9792}" type="presParOf" srcId="{D83F80BE-DC44-4BAB-9FEF-56FFA155826E}" destId="{CE5F6A96-4244-417E-B993-4713F8A0263A}" srcOrd="1" destOrd="0" presId="urn:microsoft.com/office/officeart/2005/8/layout/vList2"/>
    <dgm:cxn modelId="{CD47A936-2109-4849-BFFC-5E28A280FB25}" type="presParOf" srcId="{D83F80BE-DC44-4BAB-9FEF-56FFA155826E}" destId="{89F53A01-86E3-45CF-B83B-FD7F773EE071}" srcOrd="2" destOrd="0" presId="urn:microsoft.com/office/officeart/2005/8/layout/vList2"/>
    <dgm:cxn modelId="{D7400A93-CFCB-486C-A537-65E613562E7E}" type="presParOf" srcId="{D83F80BE-DC44-4BAB-9FEF-56FFA155826E}" destId="{4C20ED11-1CEE-4B17-A0A8-52678E2EC5B3}" srcOrd="3" destOrd="0" presId="urn:microsoft.com/office/officeart/2005/8/layout/vList2"/>
    <dgm:cxn modelId="{D0F7E979-2FC3-4951-AF20-819A977390C0}" type="presParOf" srcId="{D83F80BE-DC44-4BAB-9FEF-56FFA155826E}" destId="{6BAAF184-2B92-4C58-9A6B-D2D818A07C6A}" srcOrd="4" destOrd="0" presId="urn:microsoft.com/office/officeart/2005/8/layout/vList2"/>
    <dgm:cxn modelId="{6A9611B9-7232-4BE9-9164-A1504F3EBDB2}" type="presParOf" srcId="{D83F80BE-DC44-4BAB-9FEF-56FFA155826E}" destId="{E12A73BF-9703-4A43-8D0C-DCA4057D0252}" srcOrd="5" destOrd="0" presId="urn:microsoft.com/office/officeart/2005/8/layout/vList2"/>
    <dgm:cxn modelId="{4E207AAA-3484-4985-9F82-FF36A892F69A}" type="presParOf" srcId="{D83F80BE-DC44-4BAB-9FEF-56FFA155826E}" destId="{BDBF1851-BC8C-4420-930C-C90AE3770848}" srcOrd="6" destOrd="0" presId="urn:microsoft.com/office/officeart/2005/8/layout/vList2"/>
    <dgm:cxn modelId="{9AD24FAB-9034-4F3B-8401-265AEC6050B0}" type="presParOf" srcId="{D83F80BE-DC44-4BAB-9FEF-56FFA155826E}" destId="{D6EFD971-CD29-44A8-8D17-E9E5081EB93C}" srcOrd="7" destOrd="0" presId="urn:microsoft.com/office/officeart/2005/8/layout/vList2"/>
    <dgm:cxn modelId="{08DBB57D-3C69-43E8-B7E5-CAC520C7A235}" type="presParOf" srcId="{D83F80BE-DC44-4BAB-9FEF-56FFA155826E}" destId="{705498BB-03BA-44A2-9382-7CC6981CD7C3}" srcOrd="8" destOrd="0" presId="urn:microsoft.com/office/officeart/2005/8/layout/vList2"/>
    <dgm:cxn modelId="{A926350D-2616-4747-BE15-06B66D2147D7}" type="presParOf" srcId="{D83F80BE-DC44-4BAB-9FEF-56FFA155826E}" destId="{6691D87B-7C6B-45A3-83E3-C622B833F2B3}" srcOrd="9" destOrd="0" presId="urn:microsoft.com/office/officeart/2005/8/layout/vList2"/>
    <dgm:cxn modelId="{19BBD0F9-469D-4B6E-A05A-BC10F9FD8A62}" type="presParOf" srcId="{D83F80BE-DC44-4BAB-9FEF-56FFA155826E}" destId="{D461AF8B-BD75-4CFF-8543-8B4CF1C3926F}"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C6B09-C3E1-4D52-A83E-E3AC2450C8FB}"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S"/>
        </a:p>
      </dgm:t>
    </dgm:pt>
    <dgm:pt modelId="{B3594D72-CD14-427F-9CC8-CF1372A33C63}">
      <dgm:prSet phldrT="[Texto]" custT="1"/>
      <dgm:spPr/>
      <dgm:t>
        <a:bodyPr/>
        <a:lstStyle/>
        <a:p>
          <a:r>
            <a:rPr lang="es-ES" sz="1800" dirty="0" smtClean="0"/>
            <a:t>Las primeras ventas de la producción textil se concentraron en el mercado local.</a:t>
          </a:r>
          <a:endParaRPr lang="es-ES" sz="1800" dirty="0"/>
        </a:p>
      </dgm:t>
    </dgm:pt>
    <dgm:pt modelId="{DA79FCD2-2A61-4EFE-9C1B-3F1564275EC2}" type="parTrans" cxnId="{E6021695-1776-4C84-81ED-A91A19DC966A}">
      <dgm:prSet/>
      <dgm:spPr/>
      <dgm:t>
        <a:bodyPr/>
        <a:lstStyle/>
        <a:p>
          <a:endParaRPr lang="es-ES" sz="1800"/>
        </a:p>
      </dgm:t>
    </dgm:pt>
    <dgm:pt modelId="{CCF9AE4D-1310-4A34-BC22-7E9B635567D5}" type="sibTrans" cxnId="{E6021695-1776-4C84-81ED-A91A19DC966A}">
      <dgm:prSet/>
      <dgm:spPr/>
      <dgm:t>
        <a:bodyPr/>
        <a:lstStyle/>
        <a:p>
          <a:endParaRPr lang="es-ES" sz="1800"/>
        </a:p>
      </dgm:t>
    </dgm:pt>
    <dgm:pt modelId="{F4BE13C0-1013-4C93-8D90-A94C14E05AC2}">
      <dgm:prSet phldrT="[Texto]" custT="1"/>
      <dgm:spPr/>
      <dgm:t>
        <a:bodyPr/>
        <a:lstStyle/>
        <a:p>
          <a:r>
            <a:rPr lang="es-ES" sz="1800" dirty="0" smtClean="0"/>
            <a:t>Con estabilidad monetaria, las industrias textiles invirtieron en máquinas, así como en programas de capacitación para el personal.</a:t>
          </a:r>
          <a:endParaRPr lang="es-ES" sz="1800" dirty="0"/>
        </a:p>
      </dgm:t>
    </dgm:pt>
    <dgm:pt modelId="{491F6D21-DA7A-4F56-880B-387218491343}" type="parTrans" cxnId="{24093960-A817-4068-8202-22EBFCD19A83}">
      <dgm:prSet/>
      <dgm:spPr/>
      <dgm:t>
        <a:bodyPr/>
        <a:lstStyle/>
        <a:p>
          <a:endParaRPr lang="es-ES" sz="1800"/>
        </a:p>
      </dgm:t>
    </dgm:pt>
    <dgm:pt modelId="{2C11FF08-B03E-4991-8A0D-E714777DEB23}" type="sibTrans" cxnId="{24093960-A817-4068-8202-22EBFCD19A83}">
      <dgm:prSet/>
      <dgm:spPr/>
      <dgm:t>
        <a:bodyPr/>
        <a:lstStyle/>
        <a:p>
          <a:endParaRPr lang="es-ES" sz="1800"/>
        </a:p>
      </dgm:t>
    </dgm:pt>
    <dgm:pt modelId="{382B74C0-6D1C-45CF-9D39-16CDC0F5FB06}">
      <dgm:prSet phldrT="[Texto]" custT="1"/>
      <dgm:spPr/>
      <dgm:t>
        <a:bodyPr/>
        <a:lstStyle/>
        <a:p>
          <a:r>
            <a:rPr lang="es-ES" sz="1800" dirty="0" smtClean="0"/>
            <a:t>Falta de innovación en diseños, marcas propias y tecnología.</a:t>
          </a:r>
          <a:endParaRPr lang="es-ES" sz="1800" dirty="0"/>
        </a:p>
      </dgm:t>
    </dgm:pt>
    <dgm:pt modelId="{F84D4015-5725-4A85-81A9-2C7764196570}" type="parTrans" cxnId="{14818113-D60C-4582-AB5E-F3137522E7C2}">
      <dgm:prSet/>
      <dgm:spPr/>
      <dgm:t>
        <a:bodyPr/>
        <a:lstStyle/>
        <a:p>
          <a:endParaRPr lang="es-ES" sz="1800"/>
        </a:p>
      </dgm:t>
    </dgm:pt>
    <dgm:pt modelId="{BA282371-E270-499D-8CD7-3DBE56429CD3}" type="sibTrans" cxnId="{14818113-D60C-4582-AB5E-F3137522E7C2}">
      <dgm:prSet/>
      <dgm:spPr/>
      <dgm:t>
        <a:bodyPr/>
        <a:lstStyle/>
        <a:p>
          <a:endParaRPr lang="es-ES" sz="1800"/>
        </a:p>
      </dgm:t>
    </dgm:pt>
    <dgm:pt modelId="{470E0C76-FBB7-44C2-9B1D-8CC6F2F9341D}" type="pres">
      <dgm:prSet presAssocID="{C7DC6B09-C3E1-4D52-A83E-E3AC2450C8FB}" presName="linear" presStyleCnt="0">
        <dgm:presLayoutVars>
          <dgm:dir/>
          <dgm:animLvl val="lvl"/>
          <dgm:resizeHandles val="exact"/>
        </dgm:presLayoutVars>
      </dgm:prSet>
      <dgm:spPr/>
      <dgm:t>
        <a:bodyPr/>
        <a:lstStyle/>
        <a:p>
          <a:endParaRPr lang="es-ES"/>
        </a:p>
      </dgm:t>
    </dgm:pt>
    <dgm:pt modelId="{214503D7-369D-43FE-8DFF-BEC1ADB5412E}" type="pres">
      <dgm:prSet presAssocID="{B3594D72-CD14-427F-9CC8-CF1372A33C63}" presName="parentLin" presStyleCnt="0"/>
      <dgm:spPr/>
    </dgm:pt>
    <dgm:pt modelId="{4F8EBD67-B5BE-4D0E-82AF-D5A5ED75A07C}" type="pres">
      <dgm:prSet presAssocID="{B3594D72-CD14-427F-9CC8-CF1372A33C63}" presName="parentLeftMargin" presStyleLbl="node1" presStyleIdx="0" presStyleCnt="3"/>
      <dgm:spPr/>
      <dgm:t>
        <a:bodyPr/>
        <a:lstStyle/>
        <a:p>
          <a:endParaRPr lang="es-ES"/>
        </a:p>
      </dgm:t>
    </dgm:pt>
    <dgm:pt modelId="{8A9D2BF5-A1DF-49D2-8E83-0208EA69DAFA}" type="pres">
      <dgm:prSet presAssocID="{B3594D72-CD14-427F-9CC8-CF1372A33C63}" presName="parentText" presStyleLbl="node1" presStyleIdx="0" presStyleCnt="3" custScaleX="137816">
        <dgm:presLayoutVars>
          <dgm:chMax val="0"/>
          <dgm:bulletEnabled val="1"/>
        </dgm:presLayoutVars>
      </dgm:prSet>
      <dgm:spPr/>
      <dgm:t>
        <a:bodyPr/>
        <a:lstStyle/>
        <a:p>
          <a:endParaRPr lang="es-ES"/>
        </a:p>
      </dgm:t>
    </dgm:pt>
    <dgm:pt modelId="{2E7215F1-5853-4050-A5B8-173CD6DDAF82}" type="pres">
      <dgm:prSet presAssocID="{B3594D72-CD14-427F-9CC8-CF1372A33C63}" presName="negativeSpace" presStyleCnt="0"/>
      <dgm:spPr/>
    </dgm:pt>
    <dgm:pt modelId="{24C7504D-23A1-420A-A897-F9AA7E58F561}" type="pres">
      <dgm:prSet presAssocID="{B3594D72-CD14-427F-9CC8-CF1372A33C63}" presName="childText" presStyleLbl="conFgAcc1" presStyleIdx="0" presStyleCnt="3">
        <dgm:presLayoutVars>
          <dgm:bulletEnabled val="1"/>
        </dgm:presLayoutVars>
      </dgm:prSet>
      <dgm:spPr/>
    </dgm:pt>
    <dgm:pt modelId="{FF9E9AF1-0CB6-4D5B-9C89-63D6BC0DD058}" type="pres">
      <dgm:prSet presAssocID="{CCF9AE4D-1310-4A34-BC22-7E9B635567D5}" presName="spaceBetweenRectangles" presStyleCnt="0"/>
      <dgm:spPr/>
    </dgm:pt>
    <dgm:pt modelId="{2630BE89-B788-4D39-B4F7-CB87C76C0DA3}" type="pres">
      <dgm:prSet presAssocID="{F4BE13C0-1013-4C93-8D90-A94C14E05AC2}" presName="parentLin" presStyleCnt="0"/>
      <dgm:spPr/>
    </dgm:pt>
    <dgm:pt modelId="{054D44EC-CCB2-4904-B68B-C4378D3C765D}" type="pres">
      <dgm:prSet presAssocID="{F4BE13C0-1013-4C93-8D90-A94C14E05AC2}" presName="parentLeftMargin" presStyleLbl="node1" presStyleIdx="0" presStyleCnt="3"/>
      <dgm:spPr/>
      <dgm:t>
        <a:bodyPr/>
        <a:lstStyle/>
        <a:p>
          <a:endParaRPr lang="es-ES"/>
        </a:p>
      </dgm:t>
    </dgm:pt>
    <dgm:pt modelId="{1C62CBC9-25A2-4A5B-8FDE-0E3EBF5DF9D3}" type="pres">
      <dgm:prSet presAssocID="{F4BE13C0-1013-4C93-8D90-A94C14E05AC2}" presName="parentText" presStyleLbl="node1" presStyleIdx="1" presStyleCnt="3" custScaleX="137816">
        <dgm:presLayoutVars>
          <dgm:chMax val="0"/>
          <dgm:bulletEnabled val="1"/>
        </dgm:presLayoutVars>
      </dgm:prSet>
      <dgm:spPr/>
      <dgm:t>
        <a:bodyPr/>
        <a:lstStyle/>
        <a:p>
          <a:endParaRPr lang="es-ES"/>
        </a:p>
      </dgm:t>
    </dgm:pt>
    <dgm:pt modelId="{B382815A-3296-477C-A6A2-850E8552593B}" type="pres">
      <dgm:prSet presAssocID="{F4BE13C0-1013-4C93-8D90-A94C14E05AC2}" presName="negativeSpace" presStyleCnt="0"/>
      <dgm:spPr/>
    </dgm:pt>
    <dgm:pt modelId="{1C56F779-C0A7-46E9-A690-45B637040A8D}" type="pres">
      <dgm:prSet presAssocID="{F4BE13C0-1013-4C93-8D90-A94C14E05AC2}" presName="childText" presStyleLbl="conFgAcc1" presStyleIdx="1" presStyleCnt="3">
        <dgm:presLayoutVars>
          <dgm:bulletEnabled val="1"/>
        </dgm:presLayoutVars>
      </dgm:prSet>
      <dgm:spPr/>
    </dgm:pt>
    <dgm:pt modelId="{8B77D2C2-3BEE-49C2-A385-0D30B7D342EC}" type="pres">
      <dgm:prSet presAssocID="{2C11FF08-B03E-4991-8A0D-E714777DEB23}" presName="spaceBetweenRectangles" presStyleCnt="0"/>
      <dgm:spPr/>
    </dgm:pt>
    <dgm:pt modelId="{A9990848-2C58-46AF-9E81-80F4CAC17709}" type="pres">
      <dgm:prSet presAssocID="{382B74C0-6D1C-45CF-9D39-16CDC0F5FB06}" presName="parentLin" presStyleCnt="0"/>
      <dgm:spPr/>
    </dgm:pt>
    <dgm:pt modelId="{E7F22690-B2EC-4BEE-8314-DA1417E683FC}" type="pres">
      <dgm:prSet presAssocID="{382B74C0-6D1C-45CF-9D39-16CDC0F5FB06}" presName="parentLeftMargin" presStyleLbl="node1" presStyleIdx="1" presStyleCnt="3"/>
      <dgm:spPr/>
      <dgm:t>
        <a:bodyPr/>
        <a:lstStyle/>
        <a:p>
          <a:endParaRPr lang="es-ES"/>
        </a:p>
      </dgm:t>
    </dgm:pt>
    <dgm:pt modelId="{3B5DF9CD-AF3D-4DEE-A367-0238FE5E3E56}" type="pres">
      <dgm:prSet presAssocID="{382B74C0-6D1C-45CF-9D39-16CDC0F5FB06}" presName="parentText" presStyleLbl="node1" presStyleIdx="2" presStyleCnt="3" custScaleX="137816">
        <dgm:presLayoutVars>
          <dgm:chMax val="0"/>
          <dgm:bulletEnabled val="1"/>
        </dgm:presLayoutVars>
      </dgm:prSet>
      <dgm:spPr/>
      <dgm:t>
        <a:bodyPr/>
        <a:lstStyle/>
        <a:p>
          <a:endParaRPr lang="es-ES"/>
        </a:p>
      </dgm:t>
    </dgm:pt>
    <dgm:pt modelId="{6BBB625B-2BA1-47F5-908C-0CA91F1752B8}" type="pres">
      <dgm:prSet presAssocID="{382B74C0-6D1C-45CF-9D39-16CDC0F5FB06}" presName="negativeSpace" presStyleCnt="0"/>
      <dgm:spPr/>
    </dgm:pt>
    <dgm:pt modelId="{AC4FDABE-67AA-49F9-B98C-986F3EADD3C7}" type="pres">
      <dgm:prSet presAssocID="{382B74C0-6D1C-45CF-9D39-16CDC0F5FB06}" presName="childText" presStyleLbl="conFgAcc1" presStyleIdx="2" presStyleCnt="3">
        <dgm:presLayoutVars>
          <dgm:bulletEnabled val="1"/>
        </dgm:presLayoutVars>
      </dgm:prSet>
      <dgm:spPr/>
    </dgm:pt>
  </dgm:ptLst>
  <dgm:cxnLst>
    <dgm:cxn modelId="{05D51BC1-1C9D-4DB1-8B19-CFE2C64F3855}" type="presOf" srcId="{382B74C0-6D1C-45CF-9D39-16CDC0F5FB06}" destId="{E7F22690-B2EC-4BEE-8314-DA1417E683FC}" srcOrd="0" destOrd="0" presId="urn:microsoft.com/office/officeart/2005/8/layout/list1"/>
    <dgm:cxn modelId="{378A4825-CDB0-4E89-A6BB-6934701E549D}" type="presOf" srcId="{382B74C0-6D1C-45CF-9D39-16CDC0F5FB06}" destId="{3B5DF9CD-AF3D-4DEE-A367-0238FE5E3E56}" srcOrd="1" destOrd="0" presId="urn:microsoft.com/office/officeart/2005/8/layout/list1"/>
    <dgm:cxn modelId="{1C89B836-846C-400A-917F-7637902CEF15}" type="presOf" srcId="{F4BE13C0-1013-4C93-8D90-A94C14E05AC2}" destId="{054D44EC-CCB2-4904-B68B-C4378D3C765D}" srcOrd="0" destOrd="0" presId="urn:microsoft.com/office/officeart/2005/8/layout/list1"/>
    <dgm:cxn modelId="{FDBBDE96-494B-4EEB-9352-B7DAFEB0DB0F}" type="presOf" srcId="{C7DC6B09-C3E1-4D52-A83E-E3AC2450C8FB}" destId="{470E0C76-FBB7-44C2-9B1D-8CC6F2F9341D}" srcOrd="0" destOrd="0" presId="urn:microsoft.com/office/officeart/2005/8/layout/list1"/>
    <dgm:cxn modelId="{24093960-A817-4068-8202-22EBFCD19A83}" srcId="{C7DC6B09-C3E1-4D52-A83E-E3AC2450C8FB}" destId="{F4BE13C0-1013-4C93-8D90-A94C14E05AC2}" srcOrd="1" destOrd="0" parTransId="{491F6D21-DA7A-4F56-880B-387218491343}" sibTransId="{2C11FF08-B03E-4991-8A0D-E714777DEB23}"/>
    <dgm:cxn modelId="{14818113-D60C-4582-AB5E-F3137522E7C2}" srcId="{C7DC6B09-C3E1-4D52-A83E-E3AC2450C8FB}" destId="{382B74C0-6D1C-45CF-9D39-16CDC0F5FB06}" srcOrd="2" destOrd="0" parTransId="{F84D4015-5725-4A85-81A9-2C7764196570}" sibTransId="{BA282371-E270-499D-8CD7-3DBE56429CD3}"/>
    <dgm:cxn modelId="{73A31988-810B-4589-BED6-7E08840170C4}" type="presOf" srcId="{B3594D72-CD14-427F-9CC8-CF1372A33C63}" destId="{4F8EBD67-B5BE-4D0E-82AF-D5A5ED75A07C}" srcOrd="0" destOrd="0" presId="urn:microsoft.com/office/officeart/2005/8/layout/list1"/>
    <dgm:cxn modelId="{E6021695-1776-4C84-81ED-A91A19DC966A}" srcId="{C7DC6B09-C3E1-4D52-A83E-E3AC2450C8FB}" destId="{B3594D72-CD14-427F-9CC8-CF1372A33C63}" srcOrd="0" destOrd="0" parTransId="{DA79FCD2-2A61-4EFE-9C1B-3F1564275EC2}" sibTransId="{CCF9AE4D-1310-4A34-BC22-7E9B635567D5}"/>
    <dgm:cxn modelId="{AF995080-BAEB-415F-9C67-9F65A3CE83F4}" type="presOf" srcId="{B3594D72-CD14-427F-9CC8-CF1372A33C63}" destId="{8A9D2BF5-A1DF-49D2-8E83-0208EA69DAFA}" srcOrd="1" destOrd="0" presId="urn:microsoft.com/office/officeart/2005/8/layout/list1"/>
    <dgm:cxn modelId="{E392AFCB-7C13-435D-9B91-ABC80A1AFEDA}" type="presOf" srcId="{F4BE13C0-1013-4C93-8D90-A94C14E05AC2}" destId="{1C62CBC9-25A2-4A5B-8FDE-0E3EBF5DF9D3}" srcOrd="1" destOrd="0" presId="urn:microsoft.com/office/officeart/2005/8/layout/list1"/>
    <dgm:cxn modelId="{8838D0F0-874E-4000-8BB1-8BD2365085E4}" type="presParOf" srcId="{470E0C76-FBB7-44C2-9B1D-8CC6F2F9341D}" destId="{214503D7-369D-43FE-8DFF-BEC1ADB5412E}" srcOrd="0" destOrd="0" presId="urn:microsoft.com/office/officeart/2005/8/layout/list1"/>
    <dgm:cxn modelId="{B25F8C89-1EC0-47EF-97B2-9FDB619C7383}" type="presParOf" srcId="{214503D7-369D-43FE-8DFF-BEC1ADB5412E}" destId="{4F8EBD67-B5BE-4D0E-82AF-D5A5ED75A07C}" srcOrd="0" destOrd="0" presId="urn:microsoft.com/office/officeart/2005/8/layout/list1"/>
    <dgm:cxn modelId="{B31FD0A9-9E06-4582-A89D-49FB64C471B9}" type="presParOf" srcId="{214503D7-369D-43FE-8DFF-BEC1ADB5412E}" destId="{8A9D2BF5-A1DF-49D2-8E83-0208EA69DAFA}" srcOrd="1" destOrd="0" presId="urn:microsoft.com/office/officeart/2005/8/layout/list1"/>
    <dgm:cxn modelId="{7FFF0DAD-D240-4FB9-968B-4DAD4BCF792A}" type="presParOf" srcId="{470E0C76-FBB7-44C2-9B1D-8CC6F2F9341D}" destId="{2E7215F1-5853-4050-A5B8-173CD6DDAF82}" srcOrd="1" destOrd="0" presId="urn:microsoft.com/office/officeart/2005/8/layout/list1"/>
    <dgm:cxn modelId="{B558B349-CEAD-4FFE-ABDB-E453AF83266D}" type="presParOf" srcId="{470E0C76-FBB7-44C2-9B1D-8CC6F2F9341D}" destId="{24C7504D-23A1-420A-A897-F9AA7E58F561}" srcOrd="2" destOrd="0" presId="urn:microsoft.com/office/officeart/2005/8/layout/list1"/>
    <dgm:cxn modelId="{F6BDA7D5-A807-436D-9C10-64C54B1BEBBF}" type="presParOf" srcId="{470E0C76-FBB7-44C2-9B1D-8CC6F2F9341D}" destId="{FF9E9AF1-0CB6-4D5B-9C89-63D6BC0DD058}" srcOrd="3" destOrd="0" presId="urn:microsoft.com/office/officeart/2005/8/layout/list1"/>
    <dgm:cxn modelId="{86897557-72DE-4678-9BFB-64EE36CBE0A8}" type="presParOf" srcId="{470E0C76-FBB7-44C2-9B1D-8CC6F2F9341D}" destId="{2630BE89-B788-4D39-B4F7-CB87C76C0DA3}" srcOrd="4" destOrd="0" presId="urn:microsoft.com/office/officeart/2005/8/layout/list1"/>
    <dgm:cxn modelId="{24EAF1A8-0E48-45D8-895F-C6F187B89B6F}" type="presParOf" srcId="{2630BE89-B788-4D39-B4F7-CB87C76C0DA3}" destId="{054D44EC-CCB2-4904-B68B-C4378D3C765D}" srcOrd="0" destOrd="0" presId="urn:microsoft.com/office/officeart/2005/8/layout/list1"/>
    <dgm:cxn modelId="{92F6FBBE-77F3-4667-BB75-309BBE5A912B}" type="presParOf" srcId="{2630BE89-B788-4D39-B4F7-CB87C76C0DA3}" destId="{1C62CBC9-25A2-4A5B-8FDE-0E3EBF5DF9D3}" srcOrd="1" destOrd="0" presId="urn:microsoft.com/office/officeart/2005/8/layout/list1"/>
    <dgm:cxn modelId="{B1FA6BC4-802F-4529-836D-9C90BC9D21A8}" type="presParOf" srcId="{470E0C76-FBB7-44C2-9B1D-8CC6F2F9341D}" destId="{B382815A-3296-477C-A6A2-850E8552593B}" srcOrd="5" destOrd="0" presId="urn:microsoft.com/office/officeart/2005/8/layout/list1"/>
    <dgm:cxn modelId="{B660F197-76BC-4970-9A94-516074243565}" type="presParOf" srcId="{470E0C76-FBB7-44C2-9B1D-8CC6F2F9341D}" destId="{1C56F779-C0A7-46E9-A690-45B637040A8D}" srcOrd="6" destOrd="0" presId="urn:microsoft.com/office/officeart/2005/8/layout/list1"/>
    <dgm:cxn modelId="{C3637132-ED40-4F3A-8677-660AB4E2E30F}" type="presParOf" srcId="{470E0C76-FBB7-44C2-9B1D-8CC6F2F9341D}" destId="{8B77D2C2-3BEE-49C2-A385-0D30B7D342EC}" srcOrd="7" destOrd="0" presId="urn:microsoft.com/office/officeart/2005/8/layout/list1"/>
    <dgm:cxn modelId="{E6FD4AD6-79EE-47D8-8417-95AA44B229A0}" type="presParOf" srcId="{470E0C76-FBB7-44C2-9B1D-8CC6F2F9341D}" destId="{A9990848-2C58-46AF-9E81-80F4CAC17709}" srcOrd="8" destOrd="0" presId="urn:microsoft.com/office/officeart/2005/8/layout/list1"/>
    <dgm:cxn modelId="{960229A7-DC63-4B57-8923-0A4932E724DF}" type="presParOf" srcId="{A9990848-2C58-46AF-9E81-80F4CAC17709}" destId="{E7F22690-B2EC-4BEE-8314-DA1417E683FC}" srcOrd="0" destOrd="0" presId="urn:microsoft.com/office/officeart/2005/8/layout/list1"/>
    <dgm:cxn modelId="{9E3611CE-DBB0-4DDE-9445-B110D4533979}" type="presParOf" srcId="{A9990848-2C58-46AF-9E81-80F4CAC17709}" destId="{3B5DF9CD-AF3D-4DEE-A367-0238FE5E3E56}" srcOrd="1" destOrd="0" presId="urn:microsoft.com/office/officeart/2005/8/layout/list1"/>
    <dgm:cxn modelId="{2C6EDC04-5D2C-4D99-B6D6-158930135EE1}" type="presParOf" srcId="{470E0C76-FBB7-44C2-9B1D-8CC6F2F9341D}" destId="{6BBB625B-2BA1-47F5-908C-0CA91F1752B8}" srcOrd="9" destOrd="0" presId="urn:microsoft.com/office/officeart/2005/8/layout/list1"/>
    <dgm:cxn modelId="{18F1F176-D39A-4B3A-AF6B-6AD6EF9B7548}" type="presParOf" srcId="{470E0C76-FBB7-44C2-9B1D-8CC6F2F9341D}" destId="{AC4FDABE-67AA-49F9-B98C-986F3EADD3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5CAEE8-D78D-483F-B6E7-6745FC13613D}"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S"/>
        </a:p>
      </dgm:t>
    </dgm:pt>
    <dgm:pt modelId="{9E274498-14DC-480E-966B-E6B78AD33D3C}">
      <dgm:prSet phldrT="[Texto]"/>
      <dgm:spPr/>
      <dgm:t>
        <a:bodyPr/>
        <a:lstStyle/>
        <a:p>
          <a:r>
            <a:rPr lang="es-EC" b="1" dirty="0" smtClean="0"/>
            <a:t>AITE (Asociación de Industrias Textiles del Ecuador)</a:t>
          </a:r>
          <a:endParaRPr lang="es-ES" dirty="0"/>
        </a:p>
      </dgm:t>
    </dgm:pt>
    <dgm:pt modelId="{AD126447-ACED-4EB1-892B-B586D93FAD82}" type="parTrans" cxnId="{EF04A252-9BB9-428F-A25C-127038B6C437}">
      <dgm:prSet/>
      <dgm:spPr/>
      <dgm:t>
        <a:bodyPr/>
        <a:lstStyle/>
        <a:p>
          <a:endParaRPr lang="es-ES"/>
        </a:p>
      </dgm:t>
    </dgm:pt>
    <dgm:pt modelId="{6B5C4434-2507-43F1-8B11-39F59F7E427E}" type="sibTrans" cxnId="{EF04A252-9BB9-428F-A25C-127038B6C437}">
      <dgm:prSet/>
      <dgm:spPr/>
      <dgm:t>
        <a:bodyPr/>
        <a:lstStyle/>
        <a:p>
          <a:endParaRPr lang="es-ES"/>
        </a:p>
      </dgm:t>
    </dgm:pt>
    <dgm:pt modelId="{613E2B34-BBAC-43CA-BFBD-71A696D9985C}">
      <dgm:prSet phldrT="[Texto]"/>
      <dgm:spPr/>
      <dgm:t>
        <a:bodyPr/>
        <a:lstStyle/>
        <a:p>
          <a:r>
            <a:rPr lang="es-EC" b="1" dirty="0" smtClean="0"/>
            <a:t>CAPEIPI (Cámara de la Pequeña Industria) </a:t>
          </a:r>
          <a:endParaRPr lang="es-ES" dirty="0"/>
        </a:p>
      </dgm:t>
    </dgm:pt>
    <dgm:pt modelId="{8BA3B744-2634-4E38-B0B0-21B7A39CBD71}" type="parTrans" cxnId="{1F075317-7C48-4173-8CBC-DBEC08D652FD}">
      <dgm:prSet/>
      <dgm:spPr/>
      <dgm:t>
        <a:bodyPr/>
        <a:lstStyle/>
        <a:p>
          <a:endParaRPr lang="es-ES"/>
        </a:p>
      </dgm:t>
    </dgm:pt>
    <dgm:pt modelId="{7B09FA3A-03C5-4539-AE0F-CBDEB61F8460}" type="sibTrans" cxnId="{1F075317-7C48-4173-8CBC-DBEC08D652FD}">
      <dgm:prSet/>
      <dgm:spPr/>
      <dgm:t>
        <a:bodyPr/>
        <a:lstStyle/>
        <a:p>
          <a:endParaRPr lang="es-ES"/>
        </a:p>
      </dgm:t>
    </dgm:pt>
    <dgm:pt modelId="{B7B38699-E590-4DE9-B091-2A2EB9EB61E2}">
      <dgm:prSet phldrT="[Texto]"/>
      <dgm:spPr/>
      <dgm:t>
        <a:bodyPr/>
        <a:lstStyle/>
        <a:p>
          <a:r>
            <a:rPr lang="es-EC" b="1" dirty="0" smtClean="0"/>
            <a:t>LA CÁMARA DE COMERCIO DE ANTONIO ANTE </a:t>
          </a:r>
          <a:endParaRPr lang="es-ES" dirty="0"/>
        </a:p>
      </dgm:t>
    </dgm:pt>
    <dgm:pt modelId="{E3FBE81E-57F5-4412-8A9B-10F45F455690}" type="parTrans" cxnId="{161E6E7A-2A4A-40D1-928C-2AE9105E8B62}">
      <dgm:prSet/>
      <dgm:spPr/>
      <dgm:t>
        <a:bodyPr/>
        <a:lstStyle/>
        <a:p>
          <a:endParaRPr lang="es-ES"/>
        </a:p>
      </dgm:t>
    </dgm:pt>
    <dgm:pt modelId="{57567A92-470E-4CB5-B0E8-651763CDE37F}" type="sibTrans" cxnId="{161E6E7A-2A4A-40D1-928C-2AE9105E8B62}">
      <dgm:prSet/>
      <dgm:spPr/>
      <dgm:t>
        <a:bodyPr/>
        <a:lstStyle/>
        <a:p>
          <a:endParaRPr lang="es-ES"/>
        </a:p>
      </dgm:t>
    </dgm:pt>
    <dgm:pt modelId="{011003A7-5C6D-4012-9F12-38631E03B0A0}">
      <dgm:prSet phldrT="[Texto]"/>
      <dgm:spPr/>
      <dgm:t>
        <a:bodyPr/>
        <a:lstStyle/>
        <a:p>
          <a:r>
            <a:rPr lang="es-EC" b="1" dirty="0" smtClean="0"/>
            <a:t>ACONTEX (Asociación de Confecciones Textiles)</a:t>
          </a:r>
          <a:endParaRPr lang="es-ES" dirty="0"/>
        </a:p>
      </dgm:t>
    </dgm:pt>
    <dgm:pt modelId="{1E7A35D6-4DDF-4290-8604-ED99776F2388}" type="parTrans" cxnId="{8B8B34CA-6F57-4F00-9C38-F278E3FD319A}">
      <dgm:prSet/>
      <dgm:spPr/>
      <dgm:t>
        <a:bodyPr/>
        <a:lstStyle/>
        <a:p>
          <a:endParaRPr lang="es-ES"/>
        </a:p>
      </dgm:t>
    </dgm:pt>
    <dgm:pt modelId="{D47843C8-1630-40FC-A8EF-ADB9A1801B9F}" type="sibTrans" cxnId="{8B8B34CA-6F57-4F00-9C38-F278E3FD319A}">
      <dgm:prSet/>
      <dgm:spPr/>
      <dgm:t>
        <a:bodyPr/>
        <a:lstStyle/>
        <a:p>
          <a:endParaRPr lang="es-ES"/>
        </a:p>
      </dgm:t>
    </dgm:pt>
    <dgm:pt modelId="{4AEB2906-1831-4B98-829A-773D24D6FE24}" type="pres">
      <dgm:prSet presAssocID="{1C5CAEE8-D78D-483F-B6E7-6745FC13613D}" presName="diagram" presStyleCnt="0">
        <dgm:presLayoutVars>
          <dgm:dir/>
          <dgm:resizeHandles val="exact"/>
        </dgm:presLayoutVars>
      </dgm:prSet>
      <dgm:spPr/>
      <dgm:t>
        <a:bodyPr/>
        <a:lstStyle/>
        <a:p>
          <a:endParaRPr lang="es-ES"/>
        </a:p>
      </dgm:t>
    </dgm:pt>
    <dgm:pt modelId="{D5A38A28-19BF-4EA2-AF5A-417DB1EDB19F}" type="pres">
      <dgm:prSet presAssocID="{9E274498-14DC-480E-966B-E6B78AD33D3C}" presName="node" presStyleLbl="node1" presStyleIdx="0" presStyleCnt="4">
        <dgm:presLayoutVars>
          <dgm:bulletEnabled val="1"/>
        </dgm:presLayoutVars>
      </dgm:prSet>
      <dgm:spPr/>
      <dgm:t>
        <a:bodyPr/>
        <a:lstStyle/>
        <a:p>
          <a:endParaRPr lang="es-ES"/>
        </a:p>
      </dgm:t>
    </dgm:pt>
    <dgm:pt modelId="{ED08E19E-1D61-485A-9E95-823CCB30BFA8}" type="pres">
      <dgm:prSet presAssocID="{6B5C4434-2507-43F1-8B11-39F59F7E427E}" presName="sibTrans" presStyleLbl="sibTrans2D1" presStyleIdx="0" presStyleCnt="3"/>
      <dgm:spPr/>
      <dgm:t>
        <a:bodyPr/>
        <a:lstStyle/>
        <a:p>
          <a:endParaRPr lang="es-ES"/>
        </a:p>
      </dgm:t>
    </dgm:pt>
    <dgm:pt modelId="{79149375-2850-4EE9-8253-82867EF8778C}" type="pres">
      <dgm:prSet presAssocID="{6B5C4434-2507-43F1-8B11-39F59F7E427E}" presName="connectorText" presStyleLbl="sibTrans2D1" presStyleIdx="0" presStyleCnt="3"/>
      <dgm:spPr/>
      <dgm:t>
        <a:bodyPr/>
        <a:lstStyle/>
        <a:p>
          <a:endParaRPr lang="es-ES"/>
        </a:p>
      </dgm:t>
    </dgm:pt>
    <dgm:pt modelId="{444BC52C-1A80-417F-826D-CD36BA429CFE}" type="pres">
      <dgm:prSet presAssocID="{613E2B34-BBAC-43CA-BFBD-71A696D9985C}" presName="node" presStyleLbl="node1" presStyleIdx="1" presStyleCnt="4">
        <dgm:presLayoutVars>
          <dgm:bulletEnabled val="1"/>
        </dgm:presLayoutVars>
      </dgm:prSet>
      <dgm:spPr/>
      <dgm:t>
        <a:bodyPr/>
        <a:lstStyle/>
        <a:p>
          <a:endParaRPr lang="es-ES"/>
        </a:p>
      </dgm:t>
    </dgm:pt>
    <dgm:pt modelId="{4407AA94-FF0C-48AC-9CA8-2A2DFB69952A}" type="pres">
      <dgm:prSet presAssocID="{7B09FA3A-03C5-4539-AE0F-CBDEB61F8460}" presName="sibTrans" presStyleLbl="sibTrans2D1" presStyleIdx="1" presStyleCnt="3"/>
      <dgm:spPr/>
      <dgm:t>
        <a:bodyPr/>
        <a:lstStyle/>
        <a:p>
          <a:endParaRPr lang="es-ES"/>
        </a:p>
      </dgm:t>
    </dgm:pt>
    <dgm:pt modelId="{D928E787-4B01-48BD-B1AD-834BD2085C14}" type="pres">
      <dgm:prSet presAssocID="{7B09FA3A-03C5-4539-AE0F-CBDEB61F8460}" presName="connectorText" presStyleLbl="sibTrans2D1" presStyleIdx="1" presStyleCnt="3"/>
      <dgm:spPr/>
      <dgm:t>
        <a:bodyPr/>
        <a:lstStyle/>
        <a:p>
          <a:endParaRPr lang="es-ES"/>
        </a:p>
      </dgm:t>
    </dgm:pt>
    <dgm:pt modelId="{018F550F-5C2C-4368-9892-0E44087E03C3}" type="pres">
      <dgm:prSet presAssocID="{B7B38699-E590-4DE9-B091-2A2EB9EB61E2}" presName="node" presStyleLbl="node1" presStyleIdx="2" presStyleCnt="4">
        <dgm:presLayoutVars>
          <dgm:bulletEnabled val="1"/>
        </dgm:presLayoutVars>
      </dgm:prSet>
      <dgm:spPr/>
      <dgm:t>
        <a:bodyPr/>
        <a:lstStyle/>
        <a:p>
          <a:endParaRPr lang="es-ES"/>
        </a:p>
      </dgm:t>
    </dgm:pt>
    <dgm:pt modelId="{47A8E48E-0E33-4817-8FC1-4F4818645BAB}" type="pres">
      <dgm:prSet presAssocID="{57567A92-470E-4CB5-B0E8-651763CDE37F}" presName="sibTrans" presStyleLbl="sibTrans2D1" presStyleIdx="2" presStyleCnt="3"/>
      <dgm:spPr/>
      <dgm:t>
        <a:bodyPr/>
        <a:lstStyle/>
        <a:p>
          <a:endParaRPr lang="es-ES"/>
        </a:p>
      </dgm:t>
    </dgm:pt>
    <dgm:pt modelId="{E2D8EF1C-7F10-49F8-803A-302A3307CF40}" type="pres">
      <dgm:prSet presAssocID="{57567A92-470E-4CB5-B0E8-651763CDE37F}" presName="connectorText" presStyleLbl="sibTrans2D1" presStyleIdx="2" presStyleCnt="3"/>
      <dgm:spPr/>
      <dgm:t>
        <a:bodyPr/>
        <a:lstStyle/>
        <a:p>
          <a:endParaRPr lang="es-ES"/>
        </a:p>
      </dgm:t>
    </dgm:pt>
    <dgm:pt modelId="{1A7A170B-666F-45B2-9C6F-6052F61A0504}" type="pres">
      <dgm:prSet presAssocID="{011003A7-5C6D-4012-9F12-38631E03B0A0}" presName="node" presStyleLbl="node1" presStyleIdx="3" presStyleCnt="4">
        <dgm:presLayoutVars>
          <dgm:bulletEnabled val="1"/>
        </dgm:presLayoutVars>
      </dgm:prSet>
      <dgm:spPr/>
      <dgm:t>
        <a:bodyPr/>
        <a:lstStyle/>
        <a:p>
          <a:endParaRPr lang="es-ES"/>
        </a:p>
      </dgm:t>
    </dgm:pt>
  </dgm:ptLst>
  <dgm:cxnLst>
    <dgm:cxn modelId="{182D4F01-8E7D-4865-95BA-FC9DC1EC387B}" type="presOf" srcId="{6B5C4434-2507-43F1-8B11-39F59F7E427E}" destId="{ED08E19E-1D61-485A-9E95-823CCB30BFA8}" srcOrd="0" destOrd="0" presId="urn:microsoft.com/office/officeart/2005/8/layout/process5"/>
    <dgm:cxn modelId="{3AA7AC90-31A9-4790-920D-6A425918EF1E}" type="presOf" srcId="{1C5CAEE8-D78D-483F-B6E7-6745FC13613D}" destId="{4AEB2906-1831-4B98-829A-773D24D6FE24}" srcOrd="0" destOrd="0" presId="urn:microsoft.com/office/officeart/2005/8/layout/process5"/>
    <dgm:cxn modelId="{35F6E5A0-E264-4E6C-8A53-C04F39876761}" type="presOf" srcId="{6B5C4434-2507-43F1-8B11-39F59F7E427E}" destId="{79149375-2850-4EE9-8253-82867EF8778C}" srcOrd="1" destOrd="0" presId="urn:microsoft.com/office/officeart/2005/8/layout/process5"/>
    <dgm:cxn modelId="{8D814F5A-FD3C-453F-BE59-9970270B4FCF}" type="presOf" srcId="{7B09FA3A-03C5-4539-AE0F-CBDEB61F8460}" destId="{D928E787-4B01-48BD-B1AD-834BD2085C14}" srcOrd="1" destOrd="0" presId="urn:microsoft.com/office/officeart/2005/8/layout/process5"/>
    <dgm:cxn modelId="{EF04A252-9BB9-428F-A25C-127038B6C437}" srcId="{1C5CAEE8-D78D-483F-B6E7-6745FC13613D}" destId="{9E274498-14DC-480E-966B-E6B78AD33D3C}" srcOrd="0" destOrd="0" parTransId="{AD126447-ACED-4EB1-892B-B586D93FAD82}" sibTransId="{6B5C4434-2507-43F1-8B11-39F59F7E427E}"/>
    <dgm:cxn modelId="{34A5A590-1E93-41C6-B95D-82D6D0BA047F}" type="presOf" srcId="{57567A92-470E-4CB5-B0E8-651763CDE37F}" destId="{E2D8EF1C-7F10-49F8-803A-302A3307CF40}" srcOrd="1" destOrd="0" presId="urn:microsoft.com/office/officeart/2005/8/layout/process5"/>
    <dgm:cxn modelId="{8B8B34CA-6F57-4F00-9C38-F278E3FD319A}" srcId="{1C5CAEE8-D78D-483F-B6E7-6745FC13613D}" destId="{011003A7-5C6D-4012-9F12-38631E03B0A0}" srcOrd="3" destOrd="0" parTransId="{1E7A35D6-4DDF-4290-8604-ED99776F2388}" sibTransId="{D47843C8-1630-40FC-A8EF-ADB9A1801B9F}"/>
    <dgm:cxn modelId="{13104296-239F-4F12-B458-FF702FA227BA}" type="presOf" srcId="{011003A7-5C6D-4012-9F12-38631E03B0A0}" destId="{1A7A170B-666F-45B2-9C6F-6052F61A0504}" srcOrd="0" destOrd="0" presId="urn:microsoft.com/office/officeart/2005/8/layout/process5"/>
    <dgm:cxn modelId="{161E6E7A-2A4A-40D1-928C-2AE9105E8B62}" srcId="{1C5CAEE8-D78D-483F-B6E7-6745FC13613D}" destId="{B7B38699-E590-4DE9-B091-2A2EB9EB61E2}" srcOrd="2" destOrd="0" parTransId="{E3FBE81E-57F5-4412-8A9B-10F45F455690}" sibTransId="{57567A92-470E-4CB5-B0E8-651763CDE37F}"/>
    <dgm:cxn modelId="{1F075317-7C48-4173-8CBC-DBEC08D652FD}" srcId="{1C5CAEE8-D78D-483F-B6E7-6745FC13613D}" destId="{613E2B34-BBAC-43CA-BFBD-71A696D9985C}" srcOrd="1" destOrd="0" parTransId="{8BA3B744-2634-4E38-B0B0-21B7A39CBD71}" sibTransId="{7B09FA3A-03C5-4539-AE0F-CBDEB61F8460}"/>
    <dgm:cxn modelId="{719D88BE-2CA7-4E13-A25D-864F2498A0C6}" type="presOf" srcId="{7B09FA3A-03C5-4539-AE0F-CBDEB61F8460}" destId="{4407AA94-FF0C-48AC-9CA8-2A2DFB69952A}" srcOrd="0" destOrd="0" presId="urn:microsoft.com/office/officeart/2005/8/layout/process5"/>
    <dgm:cxn modelId="{FADF3F3C-0526-4D7C-A1F1-5533FB166B22}" type="presOf" srcId="{9E274498-14DC-480E-966B-E6B78AD33D3C}" destId="{D5A38A28-19BF-4EA2-AF5A-417DB1EDB19F}" srcOrd="0" destOrd="0" presId="urn:microsoft.com/office/officeart/2005/8/layout/process5"/>
    <dgm:cxn modelId="{B516A382-5BDD-4EA8-A459-74C846CBE0D6}" type="presOf" srcId="{B7B38699-E590-4DE9-B091-2A2EB9EB61E2}" destId="{018F550F-5C2C-4368-9892-0E44087E03C3}" srcOrd="0" destOrd="0" presId="urn:microsoft.com/office/officeart/2005/8/layout/process5"/>
    <dgm:cxn modelId="{8305085D-A7C5-472B-9B2C-CFC949E7E47D}" type="presOf" srcId="{613E2B34-BBAC-43CA-BFBD-71A696D9985C}" destId="{444BC52C-1A80-417F-826D-CD36BA429CFE}" srcOrd="0" destOrd="0" presId="urn:microsoft.com/office/officeart/2005/8/layout/process5"/>
    <dgm:cxn modelId="{4E62B5A3-6D84-4EEF-AC46-B3D5D5935E6B}" type="presOf" srcId="{57567A92-470E-4CB5-B0E8-651763CDE37F}" destId="{47A8E48E-0E33-4817-8FC1-4F4818645BAB}" srcOrd="0" destOrd="0" presId="urn:microsoft.com/office/officeart/2005/8/layout/process5"/>
    <dgm:cxn modelId="{65ABDEEC-3357-451E-A925-85712068F354}" type="presParOf" srcId="{4AEB2906-1831-4B98-829A-773D24D6FE24}" destId="{D5A38A28-19BF-4EA2-AF5A-417DB1EDB19F}" srcOrd="0" destOrd="0" presId="urn:microsoft.com/office/officeart/2005/8/layout/process5"/>
    <dgm:cxn modelId="{D4D5364A-EAEC-4203-8C7E-68A72D9AAC1D}" type="presParOf" srcId="{4AEB2906-1831-4B98-829A-773D24D6FE24}" destId="{ED08E19E-1D61-485A-9E95-823CCB30BFA8}" srcOrd="1" destOrd="0" presId="urn:microsoft.com/office/officeart/2005/8/layout/process5"/>
    <dgm:cxn modelId="{A1079FA1-9D90-4BA2-A401-C6F5EC76B269}" type="presParOf" srcId="{ED08E19E-1D61-485A-9E95-823CCB30BFA8}" destId="{79149375-2850-4EE9-8253-82867EF8778C}" srcOrd="0" destOrd="0" presId="urn:microsoft.com/office/officeart/2005/8/layout/process5"/>
    <dgm:cxn modelId="{D6BB8437-4569-40B8-A7A5-F8B14EC6ED65}" type="presParOf" srcId="{4AEB2906-1831-4B98-829A-773D24D6FE24}" destId="{444BC52C-1A80-417F-826D-CD36BA429CFE}" srcOrd="2" destOrd="0" presId="urn:microsoft.com/office/officeart/2005/8/layout/process5"/>
    <dgm:cxn modelId="{95D2B3DB-48F7-4495-A7A3-A80CDB93D9F4}" type="presParOf" srcId="{4AEB2906-1831-4B98-829A-773D24D6FE24}" destId="{4407AA94-FF0C-48AC-9CA8-2A2DFB69952A}" srcOrd="3" destOrd="0" presId="urn:microsoft.com/office/officeart/2005/8/layout/process5"/>
    <dgm:cxn modelId="{F9C42960-CBEA-4968-BF6E-9A31B81EAF32}" type="presParOf" srcId="{4407AA94-FF0C-48AC-9CA8-2A2DFB69952A}" destId="{D928E787-4B01-48BD-B1AD-834BD2085C14}" srcOrd="0" destOrd="0" presId="urn:microsoft.com/office/officeart/2005/8/layout/process5"/>
    <dgm:cxn modelId="{CEA12A6C-09B1-46BC-B55A-C8B2A5EFCDCD}" type="presParOf" srcId="{4AEB2906-1831-4B98-829A-773D24D6FE24}" destId="{018F550F-5C2C-4368-9892-0E44087E03C3}" srcOrd="4" destOrd="0" presId="urn:microsoft.com/office/officeart/2005/8/layout/process5"/>
    <dgm:cxn modelId="{337D8625-47DD-4906-9F94-6194FA1E8984}" type="presParOf" srcId="{4AEB2906-1831-4B98-829A-773D24D6FE24}" destId="{47A8E48E-0E33-4817-8FC1-4F4818645BAB}" srcOrd="5" destOrd="0" presId="urn:microsoft.com/office/officeart/2005/8/layout/process5"/>
    <dgm:cxn modelId="{2A73A92C-0243-42CB-AE96-30A3366E509F}" type="presParOf" srcId="{47A8E48E-0E33-4817-8FC1-4F4818645BAB}" destId="{E2D8EF1C-7F10-49F8-803A-302A3307CF40}" srcOrd="0" destOrd="0" presId="urn:microsoft.com/office/officeart/2005/8/layout/process5"/>
    <dgm:cxn modelId="{6E011ADC-5243-4E6A-93A5-87B17F67D421}" type="presParOf" srcId="{4AEB2906-1831-4B98-829A-773D24D6FE24}" destId="{1A7A170B-666F-45B2-9C6F-6052F61A0504}"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7906D-3FCF-45B9-B160-6DAD41DD75CE}" type="doc">
      <dgm:prSet loTypeId="urn:microsoft.com/office/officeart/2005/8/layout/process2" loCatId="process" qsTypeId="urn:microsoft.com/office/officeart/2005/8/quickstyle/simple1" qsCatId="simple" csTypeId="urn:microsoft.com/office/officeart/2005/8/colors/accent1_2" csCatId="accent1" phldr="1"/>
      <dgm:spPr/>
    </dgm:pt>
    <dgm:pt modelId="{BFF2FEED-526D-43AD-B747-C80780338FC8}">
      <dgm:prSet phldrT="[Texto]" custT="1"/>
      <dgm:spPr/>
      <dgm:t>
        <a:bodyPr/>
        <a:lstStyle/>
        <a:p>
          <a:r>
            <a:rPr lang="es-US" sz="2000" dirty="0" smtClean="0"/>
            <a:t>El sector manufacturero textil en su mayoría está compuesto por pequeñas empresas, la inversión en el 2015</a:t>
          </a:r>
          <a:endParaRPr lang="es-ES" sz="2000" dirty="0"/>
        </a:p>
      </dgm:t>
    </dgm:pt>
    <dgm:pt modelId="{3B86BF7C-F36C-4886-BC44-35C8A834E2FC}" type="parTrans" cxnId="{62BFCC12-8A70-496B-8E9C-21AAE334E5FA}">
      <dgm:prSet/>
      <dgm:spPr/>
      <dgm:t>
        <a:bodyPr/>
        <a:lstStyle/>
        <a:p>
          <a:endParaRPr lang="es-ES" sz="2000"/>
        </a:p>
      </dgm:t>
    </dgm:pt>
    <dgm:pt modelId="{97C307F7-2376-4D27-96AA-F26D354BECA4}" type="sibTrans" cxnId="{62BFCC12-8A70-496B-8E9C-21AAE334E5FA}">
      <dgm:prSet custT="1"/>
      <dgm:spPr/>
      <dgm:t>
        <a:bodyPr/>
        <a:lstStyle/>
        <a:p>
          <a:endParaRPr lang="es-ES" sz="2000"/>
        </a:p>
      </dgm:t>
    </dgm:pt>
    <dgm:pt modelId="{67AFB84A-D6AB-43DC-84DA-F2B50103F6C1}">
      <dgm:prSet phldrT="[Texto]" custT="1"/>
      <dgm:spPr/>
      <dgm:t>
        <a:bodyPr/>
        <a:lstStyle/>
        <a:p>
          <a:r>
            <a:rPr lang="es-ES" sz="2000" dirty="0" smtClean="0"/>
            <a:t>Como consecuencia alrededor de 400 empresas de la industria textil ecuatoriana fueron afectadas</a:t>
          </a:r>
          <a:endParaRPr lang="es-ES" sz="2000" dirty="0"/>
        </a:p>
      </dgm:t>
    </dgm:pt>
    <dgm:pt modelId="{102FA62E-6EAE-4C13-99C5-C6D26462B065}" type="parTrans" cxnId="{6D552E3C-E5A7-4698-A548-F0177F9EBECA}">
      <dgm:prSet/>
      <dgm:spPr/>
      <dgm:t>
        <a:bodyPr/>
        <a:lstStyle/>
        <a:p>
          <a:endParaRPr lang="es-ES" sz="2000"/>
        </a:p>
      </dgm:t>
    </dgm:pt>
    <dgm:pt modelId="{76FCA0EC-C1B7-47AF-83D9-F33B76DF4227}" type="sibTrans" cxnId="{6D552E3C-E5A7-4698-A548-F0177F9EBECA}">
      <dgm:prSet custT="1"/>
      <dgm:spPr/>
      <dgm:t>
        <a:bodyPr/>
        <a:lstStyle/>
        <a:p>
          <a:endParaRPr lang="es-ES" sz="2000"/>
        </a:p>
      </dgm:t>
    </dgm:pt>
    <dgm:pt modelId="{A7B0A645-EC79-4AE4-ACA9-16D2D08138B7}">
      <dgm:prSet phldrT="[Texto]" custT="1"/>
      <dgm:spPr/>
      <dgm:t>
        <a:bodyPr/>
        <a:lstStyle/>
        <a:p>
          <a:r>
            <a:rPr lang="es-ES" sz="2000" dirty="0" smtClean="0"/>
            <a:t>Entre las sub-partidas afectadas por las salvaguardas se encuentran las máquinas para hilar, doblar, bobinar hilos, telares, máquinas de coser, telares, piezas, repuestos.</a:t>
          </a:r>
          <a:endParaRPr lang="es-ES" sz="2000" dirty="0"/>
        </a:p>
      </dgm:t>
    </dgm:pt>
    <dgm:pt modelId="{E48BD270-DA06-48DC-9DDF-369A820DA180}" type="parTrans" cxnId="{D3305BA8-F170-4496-AC32-C26B42156518}">
      <dgm:prSet/>
      <dgm:spPr/>
      <dgm:t>
        <a:bodyPr/>
        <a:lstStyle/>
        <a:p>
          <a:endParaRPr lang="es-ES" sz="2000"/>
        </a:p>
      </dgm:t>
    </dgm:pt>
    <dgm:pt modelId="{8775EE4B-31C2-4B36-A5F9-2F84559F18F5}" type="sibTrans" cxnId="{D3305BA8-F170-4496-AC32-C26B42156518}">
      <dgm:prSet/>
      <dgm:spPr/>
      <dgm:t>
        <a:bodyPr/>
        <a:lstStyle/>
        <a:p>
          <a:endParaRPr lang="es-ES" sz="2000"/>
        </a:p>
      </dgm:t>
    </dgm:pt>
    <dgm:pt modelId="{AEEB17B8-DDA4-4176-B638-BBDE4F54EBA6}">
      <dgm:prSet phldrT="[Texto]" custT="1"/>
      <dgm:spPr/>
      <dgm:t>
        <a:bodyPr/>
        <a:lstStyle/>
        <a:p>
          <a:r>
            <a:rPr lang="es-ES" sz="2000" smtClean="0"/>
            <a:t>La sobretasa arancelaria no afecto únicamente a la materia prima sino también a la maquinaria</a:t>
          </a:r>
          <a:endParaRPr lang="es-ES" sz="2000" dirty="0"/>
        </a:p>
      </dgm:t>
    </dgm:pt>
    <dgm:pt modelId="{1B3AB143-A8D7-404C-BD68-7A7A8579A74B}" type="parTrans" cxnId="{2277BAE6-A5DE-44E8-B954-794D277A9233}">
      <dgm:prSet/>
      <dgm:spPr/>
      <dgm:t>
        <a:bodyPr/>
        <a:lstStyle/>
        <a:p>
          <a:endParaRPr lang="es-ES"/>
        </a:p>
      </dgm:t>
    </dgm:pt>
    <dgm:pt modelId="{2819E8E1-8C5E-43AE-8056-B91B856EDA8C}" type="sibTrans" cxnId="{2277BAE6-A5DE-44E8-B954-794D277A9233}">
      <dgm:prSet/>
      <dgm:spPr/>
      <dgm:t>
        <a:bodyPr/>
        <a:lstStyle/>
        <a:p>
          <a:endParaRPr lang="es-ES"/>
        </a:p>
      </dgm:t>
    </dgm:pt>
    <dgm:pt modelId="{EF9DD353-F09A-40C7-844F-EE9B7FC51D76}" type="pres">
      <dgm:prSet presAssocID="{B797906D-3FCF-45B9-B160-6DAD41DD75CE}" presName="linearFlow" presStyleCnt="0">
        <dgm:presLayoutVars>
          <dgm:resizeHandles val="exact"/>
        </dgm:presLayoutVars>
      </dgm:prSet>
      <dgm:spPr/>
    </dgm:pt>
    <dgm:pt modelId="{A892278A-F3DD-44B1-99E4-DB727D563EC8}" type="pres">
      <dgm:prSet presAssocID="{BFF2FEED-526D-43AD-B747-C80780338FC8}" presName="node" presStyleLbl="node1" presStyleIdx="0" presStyleCnt="4" custScaleX="250403">
        <dgm:presLayoutVars>
          <dgm:bulletEnabled val="1"/>
        </dgm:presLayoutVars>
      </dgm:prSet>
      <dgm:spPr/>
      <dgm:t>
        <a:bodyPr/>
        <a:lstStyle/>
        <a:p>
          <a:endParaRPr lang="es-ES"/>
        </a:p>
      </dgm:t>
    </dgm:pt>
    <dgm:pt modelId="{E4D4326E-C5B9-4281-8DAF-6D130A656B3B}" type="pres">
      <dgm:prSet presAssocID="{97C307F7-2376-4D27-96AA-F26D354BECA4}" presName="sibTrans" presStyleLbl="sibTrans2D1" presStyleIdx="0" presStyleCnt="3"/>
      <dgm:spPr/>
      <dgm:t>
        <a:bodyPr/>
        <a:lstStyle/>
        <a:p>
          <a:endParaRPr lang="es-ES"/>
        </a:p>
      </dgm:t>
    </dgm:pt>
    <dgm:pt modelId="{ED45F4A3-3962-4AE3-BC41-015D071084C4}" type="pres">
      <dgm:prSet presAssocID="{97C307F7-2376-4D27-96AA-F26D354BECA4}" presName="connectorText" presStyleLbl="sibTrans2D1" presStyleIdx="0" presStyleCnt="3"/>
      <dgm:spPr/>
      <dgm:t>
        <a:bodyPr/>
        <a:lstStyle/>
        <a:p>
          <a:endParaRPr lang="es-ES"/>
        </a:p>
      </dgm:t>
    </dgm:pt>
    <dgm:pt modelId="{D591A2BF-9876-479E-A656-DB40743851BA}" type="pres">
      <dgm:prSet presAssocID="{67AFB84A-D6AB-43DC-84DA-F2B50103F6C1}" presName="node" presStyleLbl="node1" presStyleIdx="1" presStyleCnt="4" custScaleX="250403">
        <dgm:presLayoutVars>
          <dgm:bulletEnabled val="1"/>
        </dgm:presLayoutVars>
      </dgm:prSet>
      <dgm:spPr/>
      <dgm:t>
        <a:bodyPr/>
        <a:lstStyle/>
        <a:p>
          <a:endParaRPr lang="es-ES"/>
        </a:p>
      </dgm:t>
    </dgm:pt>
    <dgm:pt modelId="{DAAC0FEA-B700-4D03-B5C4-E1D7494BC263}" type="pres">
      <dgm:prSet presAssocID="{76FCA0EC-C1B7-47AF-83D9-F33B76DF4227}" presName="sibTrans" presStyleLbl="sibTrans2D1" presStyleIdx="1" presStyleCnt="3"/>
      <dgm:spPr/>
      <dgm:t>
        <a:bodyPr/>
        <a:lstStyle/>
        <a:p>
          <a:endParaRPr lang="es-ES"/>
        </a:p>
      </dgm:t>
    </dgm:pt>
    <dgm:pt modelId="{8E8BC2D7-0FB5-47D9-B01B-521A2FF7093D}" type="pres">
      <dgm:prSet presAssocID="{76FCA0EC-C1B7-47AF-83D9-F33B76DF4227}" presName="connectorText" presStyleLbl="sibTrans2D1" presStyleIdx="1" presStyleCnt="3"/>
      <dgm:spPr/>
      <dgm:t>
        <a:bodyPr/>
        <a:lstStyle/>
        <a:p>
          <a:endParaRPr lang="es-ES"/>
        </a:p>
      </dgm:t>
    </dgm:pt>
    <dgm:pt modelId="{556B5D89-8EF8-4C16-83A2-B51C025430C1}" type="pres">
      <dgm:prSet presAssocID="{A7B0A645-EC79-4AE4-ACA9-16D2D08138B7}" presName="node" presStyleLbl="node1" presStyleIdx="2" presStyleCnt="4" custScaleX="250403" custScaleY="287773">
        <dgm:presLayoutVars>
          <dgm:bulletEnabled val="1"/>
        </dgm:presLayoutVars>
      </dgm:prSet>
      <dgm:spPr/>
      <dgm:t>
        <a:bodyPr/>
        <a:lstStyle/>
        <a:p>
          <a:endParaRPr lang="es-ES"/>
        </a:p>
      </dgm:t>
    </dgm:pt>
    <dgm:pt modelId="{9C5AECED-40FC-4725-8307-0D375725BC7F}" type="pres">
      <dgm:prSet presAssocID="{8775EE4B-31C2-4B36-A5F9-2F84559F18F5}" presName="sibTrans" presStyleLbl="sibTrans2D1" presStyleIdx="2" presStyleCnt="3"/>
      <dgm:spPr/>
      <dgm:t>
        <a:bodyPr/>
        <a:lstStyle/>
        <a:p>
          <a:endParaRPr lang="es-ES"/>
        </a:p>
      </dgm:t>
    </dgm:pt>
    <dgm:pt modelId="{E460E415-1D03-4B8F-8520-4FC5BBE4A3D2}" type="pres">
      <dgm:prSet presAssocID="{8775EE4B-31C2-4B36-A5F9-2F84559F18F5}" presName="connectorText" presStyleLbl="sibTrans2D1" presStyleIdx="2" presStyleCnt="3"/>
      <dgm:spPr/>
      <dgm:t>
        <a:bodyPr/>
        <a:lstStyle/>
        <a:p>
          <a:endParaRPr lang="es-ES"/>
        </a:p>
      </dgm:t>
    </dgm:pt>
    <dgm:pt modelId="{3FC3608D-EEEB-4B82-A300-7E707004625B}" type="pres">
      <dgm:prSet presAssocID="{AEEB17B8-DDA4-4176-B638-BBDE4F54EBA6}" presName="node" presStyleLbl="node1" presStyleIdx="3" presStyleCnt="4" custScaleX="251484">
        <dgm:presLayoutVars>
          <dgm:bulletEnabled val="1"/>
        </dgm:presLayoutVars>
      </dgm:prSet>
      <dgm:spPr/>
      <dgm:t>
        <a:bodyPr/>
        <a:lstStyle/>
        <a:p>
          <a:endParaRPr lang="es-ES"/>
        </a:p>
      </dgm:t>
    </dgm:pt>
  </dgm:ptLst>
  <dgm:cxnLst>
    <dgm:cxn modelId="{C870C500-0A92-4ABC-B7EC-6A4834569755}" type="presOf" srcId="{B797906D-3FCF-45B9-B160-6DAD41DD75CE}" destId="{EF9DD353-F09A-40C7-844F-EE9B7FC51D76}" srcOrd="0" destOrd="0" presId="urn:microsoft.com/office/officeart/2005/8/layout/process2"/>
    <dgm:cxn modelId="{283FC4D0-5940-4124-BDCC-D604CF0267CF}" type="presOf" srcId="{8775EE4B-31C2-4B36-A5F9-2F84559F18F5}" destId="{9C5AECED-40FC-4725-8307-0D375725BC7F}" srcOrd="0" destOrd="0" presId="urn:microsoft.com/office/officeart/2005/8/layout/process2"/>
    <dgm:cxn modelId="{C2C0DCA0-DDE6-4EA9-B46C-BAC6C6325AFA}" type="presOf" srcId="{67AFB84A-D6AB-43DC-84DA-F2B50103F6C1}" destId="{D591A2BF-9876-479E-A656-DB40743851BA}" srcOrd="0" destOrd="0" presId="urn:microsoft.com/office/officeart/2005/8/layout/process2"/>
    <dgm:cxn modelId="{BCFBEACF-4A6B-4258-AF4C-EE81967DAE68}" type="presOf" srcId="{97C307F7-2376-4D27-96AA-F26D354BECA4}" destId="{ED45F4A3-3962-4AE3-BC41-015D071084C4}" srcOrd="1" destOrd="0" presId="urn:microsoft.com/office/officeart/2005/8/layout/process2"/>
    <dgm:cxn modelId="{2D81390F-D4E4-4DDE-8C07-A7DA5E9C883F}" type="presOf" srcId="{BFF2FEED-526D-43AD-B747-C80780338FC8}" destId="{A892278A-F3DD-44B1-99E4-DB727D563EC8}" srcOrd="0" destOrd="0" presId="urn:microsoft.com/office/officeart/2005/8/layout/process2"/>
    <dgm:cxn modelId="{2277BAE6-A5DE-44E8-B954-794D277A9233}" srcId="{B797906D-3FCF-45B9-B160-6DAD41DD75CE}" destId="{AEEB17B8-DDA4-4176-B638-BBDE4F54EBA6}" srcOrd="3" destOrd="0" parTransId="{1B3AB143-A8D7-404C-BD68-7A7A8579A74B}" sibTransId="{2819E8E1-8C5E-43AE-8056-B91B856EDA8C}"/>
    <dgm:cxn modelId="{62BFCC12-8A70-496B-8E9C-21AAE334E5FA}" srcId="{B797906D-3FCF-45B9-B160-6DAD41DD75CE}" destId="{BFF2FEED-526D-43AD-B747-C80780338FC8}" srcOrd="0" destOrd="0" parTransId="{3B86BF7C-F36C-4886-BC44-35C8A834E2FC}" sibTransId="{97C307F7-2376-4D27-96AA-F26D354BECA4}"/>
    <dgm:cxn modelId="{C569A07F-4B73-4CF5-87D4-0BA1D95AF745}" type="presOf" srcId="{AEEB17B8-DDA4-4176-B638-BBDE4F54EBA6}" destId="{3FC3608D-EEEB-4B82-A300-7E707004625B}" srcOrd="0" destOrd="0" presId="urn:microsoft.com/office/officeart/2005/8/layout/process2"/>
    <dgm:cxn modelId="{99D54A75-F997-41C1-8ED5-E7D259197FDC}" type="presOf" srcId="{8775EE4B-31C2-4B36-A5F9-2F84559F18F5}" destId="{E460E415-1D03-4B8F-8520-4FC5BBE4A3D2}" srcOrd="1" destOrd="0" presId="urn:microsoft.com/office/officeart/2005/8/layout/process2"/>
    <dgm:cxn modelId="{73E3ECD3-E9E3-44A8-B8D2-ABAD05C41A19}" type="presOf" srcId="{76FCA0EC-C1B7-47AF-83D9-F33B76DF4227}" destId="{8E8BC2D7-0FB5-47D9-B01B-521A2FF7093D}" srcOrd="1" destOrd="0" presId="urn:microsoft.com/office/officeart/2005/8/layout/process2"/>
    <dgm:cxn modelId="{1F8B9EA7-6786-40FC-83C9-3C134FBA19DF}" type="presOf" srcId="{97C307F7-2376-4D27-96AA-F26D354BECA4}" destId="{E4D4326E-C5B9-4281-8DAF-6D130A656B3B}" srcOrd="0" destOrd="0" presId="urn:microsoft.com/office/officeart/2005/8/layout/process2"/>
    <dgm:cxn modelId="{C4B61561-F914-4670-9DC6-97F6623E6E69}" type="presOf" srcId="{A7B0A645-EC79-4AE4-ACA9-16D2D08138B7}" destId="{556B5D89-8EF8-4C16-83A2-B51C025430C1}" srcOrd="0" destOrd="0" presId="urn:microsoft.com/office/officeart/2005/8/layout/process2"/>
    <dgm:cxn modelId="{74D6645D-C0C8-4C93-A161-76A2E42D2F6C}" type="presOf" srcId="{76FCA0EC-C1B7-47AF-83D9-F33B76DF4227}" destId="{DAAC0FEA-B700-4D03-B5C4-E1D7494BC263}" srcOrd="0" destOrd="0" presId="urn:microsoft.com/office/officeart/2005/8/layout/process2"/>
    <dgm:cxn modelId="{D3305BA8-F170-4496-AC32-C26B42156518}" srcId="{B797906D-3FCF-45B9-B160-6DAD41DD75CE}" destId="{A7B0A645-EC79-4AE4-ACA9-16D2D08138B7}" srcOrd="2" destOrd="0" parTransId="{E48BD270-DA06-48DC-9DDF-369A820DA180}" sibTransId="{8775EE4B-31C2-4B36-A5F9-2F84559F18F5}"/>
    <dgm:cxn modelId="{6D552E3C-E5A7-4698-A548-F0177F9EBECA}" srcId="{B797906D-3FCF-45B9-B160-6DAD41DD75CE}" destId="{67AFB84A-D6AB-43DC-84DA-F2B50103F6C1}" srcOrd="1" destOrd="0" parTransId="{102FA62E-6EAE-4C13-99C5-C6D26462B065}" sibTransId="{76FCA0EC-C1B7-47AF-83D9-F33B76DF4227}"/>
    <dgm:cxn modelId="{FB60FA70-23E0-4CCE-ADC7-1B26E0306CF6}" type="presParOf" srcId="{EF9DD353-F09A-40C7-844F-EE9B7FC51D76}" destId="{A892278A-F3DD-44B1-99E4-DB727D563EC8}" srcOrd="0" destOrd="0" presId="urn:microsoft.com/office/officeart/2005/8/layout/process2"/>
    <dgm:cxn modelId="{0EB8B32A-1DA0-4012-8D34-C44C9DFDF811}" type="presParOf" srcId="{EF9DD353-F09A-40C7-844F-EE9B7FC51D76}" destId="{E4D4326E-C5B9-4281-8DAF-6D130A656B3B}" srcOrd="1" destOrd="0" presId="urn:microsoft.com/office/officeart/2005/8/layout/process2"/>
    <dgm:cxn modelId="{64FF1C10-A105-44E0-92C7-6A98332D5F4A}" type="presParOf" srcId="{E4D4326E-C5B9-4281-8DAF-6D130A656B3B}" destId="{ED45F4A3-3962-4AE3-BC41-015D071084C4}" srcOrd="0" destOrd="0" presId="urn:microsoft.com/office/officeart/2005/8/layout/process2"/>
    <dgm:cxn modelId="{DE3215EE-0493-4741-BAA4-DC4215B68C9E}" type="presParOf" srcId="{EF9DD353-F09A-40C7-844F-EE9B7FC51D76}" destId="{D591A2BF-9876-479E-A656-DB40743851BA}" srcOrd="2" destOrd="0" presId="urn:microsoft.com/office/officeart/2005/8/layout/process2"/>
    <dgm:cxn modelId="{813B6E1D-C069-422B-96CE-3DC7C862A153}" type="presParOf" srcId="{EF9DD353-F09A-40C7-844F-EE9B7FC51D76}" destId="{DAAC0FEA-B700-4D03-B5C4-E1D7494BC263}" srcOrd="3" destOrd="0" presId="urn:microsoft.com/office/officeart/2005/8/layout/process2"/>
    <dgm:cxn modelId="{09F953DF-A080-4A4D-8168-5049C7435A20}" type="presParOf" srcId="{DAAC0FEA-B700-4D03-B5C4-E1D7494BC263}" destId="{8E8BC2D7-0FB5-47D9-B01B-521A2FF7093D}" srcOrd="0" destOrd="0" presId="urn:microsoft.com/office/officeart/2005/8/layout/process2"/>
    <dgm:cxn modelId="{2FCCF4C7-716E-4643-AADC-51C115EC9DD3}" type="presParOf" srcId="{EF9DD353-F09A-40C7-844F-EE9B7FC51D76}" destId="{556B5D89-8EF8-4C16-83A2-B51C025430C1}" srcOrd="4" destOrd="0" presId="urn:microsoft.com/office/officeart/2005/8/layout/process2"/>
    <dgm:cxn modelId="{9CF21B41-CEB3-4EF6-8885-307E3DFBB5E2}" type="presParOf" srcId="{EF9DD353-F09A-40C7-844F-EE9B7FC51D76}" destId="{9C5AECED-40FC-4725-8307-0D375725BC7F}" srcOrd="5" destOrd="0" presId="urn:microsoft.com/office/officeart/2005/8/layout/process2"/>
    <dgm:cxn modelId="{3A72D74C-DDA4-4429-8C0C-7FF351DEF8A7}" type="presParOf" srcId="{9C5AECED-40FC-4725-8307-0D375725BC7F}" destId="{E460E415-1D03-4B8F-8520-4FC5BBE4A3D2}" srcOrd="0" destOrd="0" presId="urn:microsoft.com/office/officeart/2005/8/layout/process2"/>
    <dgm:cxn modelId="{9F70E98F-AD5D-45AA-BA60-72F815858A90}" type="presParOf" srcId="{EF9DD353-F09A-40C7-844F-EE9B7FC51D76}" destId="{3FC3608D-EEEB-4B82-A300-7E707004625B}"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3C8075-1482-452C-B5D3-C001E9E71D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E8F6328-15E9-4810-B23B-0B7A4855124D}">
      <dgm:prSet phldrT="[Texto]"/>
      <dgm:spPr/>
      <dgm:t>
        <a:bodyPr/>
        <a:lstStyle/>
        <a:p>
          <a:pPr algn="ctr"/>
          <a:r>
            <a:rPr lang="es-EC"/>
            <a:t>Total hogares 3'621468</a:t>
          </a:r>
        </a:p>
      </dgm:t>
    </dgm:pt>
    <dgm:pt modelId="{A0C5E466-0348-4E0A-9DFE-B8A047834C85}" type="parTrans" cxnId="{2ADF91A5-8271-4E10-9DC6-498C3417AF99}">
      <dgm:prSet/>
      <dgm:spPr/>
      <dgm:t>
        <a:bodyPr/>
        <a:lstStyle/>
        <a:p>
          <a:endParaRPr lang="es-EC"/>
        </a:p>
      </dgm:t>
    </dgm:pt>
    <dgm:pt modelId="{BF1B806E-03D8-43C4-9186-F3B3D2F1BF5A}" type="sibTrans" cxnId="{2ADF91A5-8271-4E10-9DC6-498C3417AF99}">
      <dgm:prSet/>
      <dgm:spPr/>
      <dgm:t>
        <a:bodyPr/>
        <a:lstStyle/>
        <a:p>
          <a:endParaRPr lang="es-EC"/>
        </a:p>
      </dgm:t>
    </dgm:pt>
    <dgm:pt modelId="{C6D69DB9-B799-40C0-9598-A4DEE98D2F98}">
      <dgm:prSet phldrT="[Texto]"/>
      <dgm:spPr/>
      <dgm:t>
        <a:bodyPr/>
        <a:lstStyle/>
        <a:p>
          <a:pPr algn="ctr"/>
          <a:r>
            <a:rPr lang="es-EC"/>
            <a:t>Miembros promedio 3.95</a:t>
          </a:r>
        </a:p>
      </dgm:t>
    </dgm:pt>
    <dgm:pt modelId="{0EE0DDFD-6B4D-455D-AB7E-9DF2D6434483}" type="parTrans" cxnId="{06617EAB-A2BB-46E3-BD06-9C4FE91ACEC1}">
      <dgm:prSet/>
      <dgm:spPr/>
      <dgm:t>
        <a:bodyPr/>
        <a:lstStyle/>
        <a:p>
          <a:endParaRPr lang="es-EC"/>
        </a:p>
      </dgm:t>
    </dgm:pt>
    <dgm:pt modelId="{603DA561-9FD7-4335-BC2C-752E9B3B3A21}" type="sibTrans" cxnId="{06617EAB-A2BB-46E3-BD06-9C4FE91ACEC1}">
      <dgm:prSet/>
      <dgm:spPr/>
      <dgm:t>
        <a:bodyPr/>
        <a:lstStyle/>
        <a:p>
          <a:endParaRPr lang="es-EC"/>
        </a:p>
      </dgm:t>
    </dgm:pt>
    <dgm:pt modelId="{4E9EF68D-E693-4CEF-873B-4109E1F70585}" type="pres">
      <dgm:prSet presAssocID="{713C8075-1482-452C-B5D3-C001E9E71D0B}" presName="Name0" presStyleCnt="0">
        <dgm:presLayoutVars>
          <dgm:dir/>
          <dgm:resizeHandles val="exact"/>
        </dgm:presLayoutVars>
      </dgm:prSet>
      <dgm:spPr/>
      <dgm:t>
        <a:bodyPr/>
        <a:lstStyle/>
        <a:p>
          <a:endParaRPr lang="es-EC"/>
        </a:p>
      </dgm:t>
    </dgm:pt>
    <dgm:pt modelId="{8E4486E4-5DAD-47A2-A985-CD332B284B5C}" type="pres">
      <dgm:prSet presAssocID="{4E8F6328-15E9-4810-B23B-0B7A4855124D}" presName="composite" presStyleCnt="0"/>
      <dgm:spPr/>
    </dgm:pt>
    <dgm:pt modelId="{2D9771CF-B86C-46A3-BA1F-F575817329F3}" type="pres">
      <dgm:prSet presAssocID="{4E8F6328-15E9-4810-B23B-0B7A4855124D}" presName="rect1" presStyleLbl="trAlignAcc1" presStyleIdx="0" presStyleCnt="2">
        <dgm:presLayoutVars>
          <dgm:bulletEnabled val="1"/>
        </dgm:presLayoutVars>
      </dgm:prSet>
      <dgm:spPr/>
      <dgm:t>
        <a:bodyPr/>
        <a:lstStyle/>
        <a:p>
          <a:endParaRPr lang="es-EC"/>
        </a:p>
      </dgm:t>
    </dgm:pt>
    <dgm:pt modelId="{E22BF560-7C59-40F2-9007-ABABE15813DA}" type="pres">
      <dgm:prSet presAssocID="{4E8F6328-15E9-4810-B23B-0B7A4855124D}" presName="rect2" presStyleLbl="fgImgPlace1" presStyleIdx="0" presStyleCnt="2" custScaleX="161963" custScaleY="102017" custLinFactNeighborX="-23339" custLinFactNeighborY="1414"/>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s-EC"/>
        </a:p>
      </dgm:t>
    </dgm:pt>
    <dgm:pt modelId="{1B0E858F-F173-4C51-BDC0-982525C519B9}" type="pres">
      <dgm:prSet presAssocID="{BF1B806E-03D8-43C4-9186-F3B3D2F1BF5A}" presName="sibTrans" presStyleCnt="0"/>
      <dgm:spPr/>
    </dgm:pt>
    <dgm:pt modelId="{E08AEE21-BC79-419F-B3CE-E57B421912F5}" type="pres">
      <dgm:prSet presAssocID="{C6D69DB9-B799-40C0-9598-A4DEE98D2F98}" presName="composite" presStyleCnt="0"/>
      <dgm:spPr/>
    </dgm:pt>
    <dgm:pt modelId="{F61B3C24-94BC-4DC8-9ABC-4C40BB6A8EFB}" type="pres">
      <dgm:prSet presAssocID="{C6D69DB9-B799-40C0-9598-A4DEE98D2F98}" presName="rect1" presStyleLbl="trAlignAcc1" presStyleIdx="1" presStyleCnt="2" custLinFactNeighborX="2329" custLinFactNeighborY="4040">
        <dgm:presLayoutVars>
          <dgm:bulletEnabled val="1"/>
        </dgm:presLayoutVars>
      </dgm:prSet>
      <dgm:spPr/>
      <dgm:t>
        <a:bodyPr/>
        <a:lstStyle/>
        <a:p>
          <a:endParaRPr lang="es-EC"/>
        </a:p>
      </dgm:t>
    </dgm:pt>
    <dgm:pt modelId="{4EE1BB05-62AF-4633-A08A-281D9E3C0F80}" type="pres">
      <dgm:prSet presAssocID="{C6D69DB9-B799-40C0-9598-A4DEE98D2F98}" presName="rect2" presStyleLbl="fgImgPlace1" presStyleIdx="1" presStyleCnt="2" custScaleX="160729" custLinFactNeighborX="-31869" custLinFactNeighborY="-1417"/>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es-EC"/>
        </a:p>
      </dgm:t>
    </dgm:pt>
  </dgm:ptLst>
  <dgm:cxnLst>
    <dgm:cxn modelId="{F68AFAA4-7DCD-4EB3-B6E0-833DBED3D6BD}" type="presOf" srcId="{C6D69DB9-B799-40C0-9598-A4DEE98D2F98}" destId="{F61B3C24-94BC-4DC8-9ABC-4C40BB6A8EFB}" srcOrd="0" destOrd="0" presId="urn:microsoft.com/office/officeart/2008/layout/PictureStrips"/>
    <dgm:cxn modelId="{0A854C1C-116A-430B-8806-44390EF07F12}" type="presOf" srcId="{4E8F6328-15E9-4810-B23B-0B7A4855124D}" destId="{2D9771CF-B86C-46A3-BA1F-F575817329F3}" srcOrd="0" destOrd="0" presId="urn:microsoft.com/office/officeart/2008/layout/PictureStrips"/>
    <dgm:cxn modelId="{8F01DA6B-4464-4D3E-A00C-16C28D962AA0}" type="presOf" srcId="{713C8075-1482-452C-B5D3-C001E9E71D0B}" destId="{4E9EF68D-E693-4CEF-873B-4109E1F70585}" srcOrd="0" destOrd="0" presId="urn:microsoft.com/office/officeart/2008/layout/PictureStrips"/>
    <dgm:cxn modelId="{2ADF91A5-8271-4E10-9DC6-498C3417AF99}" srcId="{713C8075-1482-452C-B5D3-C001E9E71D0B}" destId="{4E8F6328-15E9-4810-B23B-0B7A4855124D}" srcOrd="0" destOrd="0" parTransId="{A0C5E466-0348-4E0A-9DFE-B8A047834C85}" sibTransId="{BF1B806E-03D8-43C4-9186-F3B3D2F1BF5A}"/>
    <dgm:cxn modelId="{06617EAB-A2BB-46E3-BD06-9C4FE91ACEC1}" srcId="{713C8075-1482-452C-B5D3-C001E9E71D0B}" destId="{C6D69DB9-B799-40C0-9598-A4DEE98D2F98}" srcOrd="1" destOrd="0" parTransId="{0EE0DDFD-6B4D-455D-AB7E-9DF2D6434483}" sibTransId="{603DA561-9FD7-4335-BC2C-752E9B3B3A21}"/>
    <dgm:cxn modelId="{CAFB8068-3BFA-474B-BD25-AB45DB28C9BD}" type="presParOf" srcId="{4E9EF68D-E693-4CEF-873B-4109E1F70585}" destId="{8E4486E4-5DAD-47A2-A985-CD332B284B5C}" srcOrd="0" destOrd="0" presId="urn:microsoft.com/office/officeart/2008/layout/PictureStrips"/>
    <dgm:cxn modelId="{623E389B-0A25-4A84-A0A2-CF2A58457F6B}" type="presParOf" srcId="{8E4486E4-5DAD-47A2-A985-CD332B284B5C}" destId="{2D9771CF-B86C-46A3-BA1F-F575817329F3}" srcOrd="0" destOrd="0" presId="urn:microsoft.com/office/officeart/2008/layout/PictureStrips"/>
    <dgm:cxn modelId="{C5646585-F91F-4F39-9F2D-569DC4288DD8}" type="presParOf" srcId="{8E4486E4-5DAD-47A2-A985-CD332B284B5C}" destId="{E22BF560-7C59-40F2-9007-ABABE15813DA}" srcOrd="1" destOrd="0" presId="urn:microsoft.com/office/officeart/2008/layout/PictureStrips"/>
    <dgm:cxn modelId="{7F82F092-89BA-4552-A320-150F9C709F98}" type="presParOf" srcId="{4E9EF68D-E693-4CEF-873B-4109E1F70585}" destId="{1B0E858F-F173-4C51-BDC0-982525C519B9}" srcOrd="1" destOrd="0" presId="urn:microsoft.com/office/officeart/2008/layout/PictureStrips"/>
    <dgm:cxn modelId="{AD27B9CE-AC5A-49C1-A4EC-328784F1404B}" type="presParOf" srcId="{4E9EF68D-E693-4CEF-873B-4109E1F70585}" destId="{E08AEE21-BC79-419F-B3CE-E57B421912F5}" srcOrd="2" destOrd="0" presId="urn:microsoft.com/office/officeart/2008/layout/PictureStrips"/>
    <dgm:cxn modelId="{4C18E1DD-6EE0-4E21-9CB1-85CBB04D9153}" type="presParOf" srcId="{E08AEE21-BC79-419F-B3CE-E57B421912F5}" destId="{F61B3C24-94BC-4DC8-9ABC-4C40BB6A8EFB}" srcOrd="0" destOrd="0" presId="urn:microsoft.com/office/officeart/2008/layout/PictureStrips"/>
    <dgm:cxn modelId="{190D6C3C-A0F9-4D5B-B2F4-157C7BB4148C}" type="presParOf" srcId="{E08AEE21-BC79-419F-B3CE-E57B421912F5}" destId="{4EE1BB05-62AF-4633-A08A-281D9E3C0F80}" srcOrd="1" destOrd="0" presId="urn:microsoft.com/office/officeart/2008/layout/PictureStrips"/>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EE85CB-CA19-4FF6-AA91-378B4BA59ABD}" type="doc">
      <dgm:prSet loTypeId="urn:diagrams.loki3.com/BracketList+Icon" loCatId="list" qsTypeId="urn:microsoft.com/office/officeart/2005/8/quickstyle/simple3" qsCatId="simple" csTypeId="urn:microsoft.com/office/officeart/2005/8/colors/colorful4" csCatId="colorful" phldr="1"/>
      <dgm:spPr/>
      <dgm:t>
        <a:bodyPr/>
        <a:lstStyle/>
        <a:p>
          <a:endParaRPr lang="es-EC"/>
        </a:p>
      </dgm:t>
    </dgm:pt>
    <dgm:pt modelId="{CCCB6128-0021-4E80-8533-FB78E6F8E7A5}">
      <dgm:prSet phldrT="[Texto]"/>
      <dgm:spPr/>
      <dgm:t>
        <a:bodyPr/>
        <a:lstStyle/>
        <a:p>
          <a:pPr algn="ctr"/>
          <a:r>
            <a:rPr lang="es-EC"/>
            <a:t>26% </a:t>
          </a:r>
        </a:p>
      </dgm:t>
    </dgm:pt>
    <dgm:pt modelId="{93F3A5B6-78AB-48BE-A5F6-823A45C492A9}" type="parTrans" cxnId="{ADBAC16B-FAC2-4C1C-B03B-F0FF6033220F}">
      <dgm:prSet/>
      <dgm:spPr/>
      <dgm:t>
        <a:bodyPr/>
        <a:lstStyle/>
        <a:p>
          <a:pPr algn="ctr"/>
          <a:endParaRPr lang="es-EC"/>
        </a:p>
      </dgm:t>
    </dgm:pt>
    <dgm:pt modelId="{2C6C60D4-5707-4004-A1A8-24E8ECEA42D0}" type="sibTrans" cxnId="{ADBAC16B-FAC2-4C1C-B03B-F0FF6033220F}">
      <dgm:prSet/>
      <dgm:spPr/>
      <dgm:t>
        <a:bodyPr/>
        <a:lstStyle/>
        <a:p>
          <a:pPr algn="ctr"/>
          <a:endParaRPr lang="es-EC"/>
        </a:p>
      </dgm:t>
    </dgm:pt>
    <dgm:pt modelId="{956D05D3-A36E-487E-8C13-9D359FE01F83}">
      <dgm:prSet phldrT="[Texto]"/>
      <dgm:spPr/>
      <dgm:t>
        <a:bodyPr/>
        <a:lstStyle/>
        <a:p>
          <a:pPr algn="ctr"/>
          <a:r>
            <a:rPr lang="es-EC"/>
            <a:t>3 a 5 </a:t>
          </a:r>
        </a:p>
      </dgm:t>
    </dgm:pt>
    <dgm:pt modelId="{06D3FBC9-6DF9-42D9-9C11-CA258CB4C9B6}" type="parTrans" cxnId="{57007274-371D-4256-89B0-FCD71BDADECD}">
      <dgm:prSet/>
      <dgm:spPr/>
      <dgm:t>
        <a:bodyPr/>
        <a:lstStyle/>
        <a:p>
          <a:pPr algn="ctr"/>
          <a:endParaRPr lang="es-EC"/>
        </a:p>
      </dgm:t>
    </dgm:pt>
    <dgm:pt modelId="{0F5C9E5E-8419-4A80-8869-EF1AA7A69EFF}" type="sibTrans" cxnId="{57007274-371D-4256-89B0-FCD71BDADECD}">
      <dgm:prSet/>
      <dgm:spPr/>
      <dgm:t>
        <a:bodyPr/>
        <a:lstStyle/>
        <a:p>
          <a:pPr algn="ctr"/>
          <a:endParaRPr lang="es-EC"/>
        </a:p>
      </dgm:t>
    </dgm:pt>
    <dgm:pt modelId="{DAA5BEEC-5844-4998-B054-0C6587358409}">
      <dgm:prSet/>
      <dgm:spPr/>
      <dgm:t>
        <a:bodyPr/>
        <a:lstStyle/>
        <a:p>
          <a:pPr algn="ctr"/>
          <a:r>
            <a:rPr lang="es-EC"/>
            <a:t>La cuarta parte de hogares son de 1 ó 2 miembros</a:t>
          </a:r>
        </a:p>
      </dgm:t>
    </dgm:pt>
    <dgm:pt modelId="{8E95CA10-CFD3-49F8-8DEB-3D00506BA608}" type="parTrans" cxnId="{24C1B80C-D990-4D3C-A02B-B4E61B37240E}">
      <dgm:prSet/>
      <dgm:spPr/>
      <dgm:t>
        <a:bodyPr/>
        <a:lstStyle/>
        <a:p>
          <a:pPr algn="ctr"/>
          <a:endParaRPr lang="es-EC"/>
        </a:p>
      </dgm:t>
    </dgm:pt>
    <dgm:pt modelId="{A7BF7157-6194-484E-B55F-42F99E4B3140}" type="sibTrans" cxnId="{24C1B80C-D990-4D3C-A02B-B4E61B37240E}">
      <dgm:prSet/>
      <dgm:spPr/>
      <dgm:t>
        <a:bodyPr/>
        <a:lstStyle/>
        <a:p>
          <a:pPr algn="ctr"/>
          <a:endParaRPr lang="es-EC"/>
        </a:p>
      </dgm:t>
    </dgm:pt>
    <dgm:pt modelId="{69F0FFC5-4CBC-4555-BE9B-DAA3E039D4C6}">
      <dgm:prSet/>
      <dgm:spPr/>
      <dgm:t>
        <a:bodyPr/>
        <a:lstStyle/>
        <a:p>
          <a:pPr algn="ctr"/>
          <a:r>
            <a:rPr lang="es-EC"/>
            <a:t>1'900 hogares están compuestos de 3 a 5 personas</a:t>
          </a:r>
        </a:p>
      </dgm:t>
    </dgm:pt>
    <dgm:pt modelId="{BBA31930-3174-4344-AFC0-2CCF6801ECC8}" type="parTrans" cxnId="{52A65112-49CF-4632-ABEF-83EC37A30956}">
      <dgm:prSet/>
      <dgm:spPr/>
      <dgm:t>
        <a:bodyPr/>
        <a:lstStyle/>
        <a:p>
          <a:pPr algn="ctr"/>
          <a:endParaRPr lang="es-EC"/>
        </a:p>
      </dgm:t>
    </dgm:pt>
    <dgm:pt modelId="{BB1B30D6-B0BA-41ED-A8E4-169EC45E9901}" type="sibTrans" cxnId="{52A65112-49CF-4632-ABEF-83EC37A30956}">
      <dgm:prSet/>
      <dgm:spPr/>
      <dgm:t>
        <a:bodyPr/>
        <a:lstStyle/>
        <a:p>
          <a:pPr algn="ctr"/>
          <a:endParaRPr lang="es-EC"/>
        </a:p>
      </dgm:t>
    </dgm:pt>
    <dgm:pt modelId="{AD667E74-1C9E-4E38-BAB4-E0037B9F0343}" type="pres">
      <dgm:prSet presAssocID="{EAEE85CB-CA19-4FF6-AA91-378B4BA59ABD}" presName="Name0" presStyleCnt="0">
        <dgm:presLayoutVars>
          <dgm:dir/>
          <dgm:animLvl val="lvl"/>
          <dgm:resizeHandles val="exact"/>
        </dgm:presLayoutVars>
      </dgm:prSet>
      <dgm:spPr/>
      <dgm:t>
        <a:bodyPr/>
        <a:lstStyle/>
        <a:p>
          <a:endParaRPr lang="es-EC"/>
        </a:p>
      </dgm:t>
    </dgm:pt>
    <dgm:pt modelId="{C0AAE3C8-6A09-49A4-8344-C25FEF415A68}" type="pres">
      <dgm:prSet presAssocID="{CCCB6128-0021-4E80-8533-FB78E6F8E7A5}" presName="linNode" presStyleCnt="0"/>
      <dgm:spPr/>
      <dgm:t>
        <a:bodyPr/>
        <a:lstStyle/>
        <a:p>
          <a:endParaRPr lang="es-EC"/>
        </a:p>
      </dgm:t>
    </dgm:pt>
    <dgm:pt modelId="{5CC5C1D4-8DFA-4F79-9C9B-39782BF124A1}" type="pres">
      <dgm:prSet presAssocID="{CCCB6128-0021-4E80-8533-FB78E6F8E7A5}" presName="parTx" presStyleLbl="revTx" presStyleIdx="0" presStyleCnt="2">
        <dgm:presLayoutVars>
          <dgm:chMax val="1"/>
          <dgm:bulletEnabled val="1"/>
        </dgm:presLayoutVars>
      </dgm:prSet>
      <dgm:spPr/>
      <dgm:t>
        <a:bodyPr/>
        <a:lstStyle/>
        <a:p>
          <a:endParaRPr lang="es-EC"/>
        </a:p>
      </dgm:t>
    </dgm:pt>
    <dgm:pt modelId="{351DC632-4E8E-4912-A5CE-FACA88535EA9}" type="pres">
      <dgm:prSet presAssocID="{CCCB6128-0021-4E80-8533-FB78E6F8E7A5}" presName="bracket" presStyleLbl="parChTrans1D1" presStyleIdx="0" presStyleCnt="2"/>
      <dgm:spPr/>
      <dgm:t>
        <a:bodyPr/>
        <a:lstStyle/>
        <a:p>
          <a:endParaRPr lang="es-EC"/>
        </a:p>
      </dgm:t>
    </dgm:pt>
    <dgm:pt modelId="{B4558219-44F6-48E8-91AC-68DE7F7F9C1A}" type="pres">
      <dgm:prSet presAssocID="{CCCB6128-0021-4E80-8533-FB78E6F8E7A5}" presName="spH" presStyleCnt="0"/>
      <dgm:spPr/>
      <dgm:t>
        <a:bodyPr/>
        <a:lstStyle/>
        <a:p>
          <a:endParaRPr lang="es-EC"/>
        </a:p>
      </dgm:t>
    </dgm:pt>
    <dgm:pt modelId="{CCD2199E-41FC-4F3A-AE3B-D05697F23214}" type="pres">
      <dgm:prSet presAssocID="{CCCB6128-0021-4E80-8533-FB78E6F8E7A5}" presName="desTx" presStyleLbl="node1" presStyleIdx="0" presStyleCnt="2" custLinFactNeighborX="2445" custLinFactNeighborY="1484">
        <dgm:presLayoutVars>
          <dgm:bulletEnabled val="1"/>
        </dgm:presLayoutVars>
      </dgm:prSet>
      <dgm:spPr/>
      <dgm:t>
        <a:bodyPr/>
        <a:lstStyle/>
        <a:p>
          <a:endParaRPr lang="es-EC"/>
        </a:p>
      </dgm:t>
    </dgm:pt>
    <dgm:pt modelId="{25B82B91-02A9-459B-BBA9-F08367C0069E}" type="pres">
      <dgm:prSet presAssocID="{2C6C60D4-5707-4004-A1A8-24E8ECEA42D0}" presName="spV" presStyleCnt="0"/>
      <dgm:spPr/>
      <dgm:t>
        <a:bodyPr/>
        <a:lstStyle/>
        <a:p>
          <a:endParaRPr lang="es-EC"/>
        </a:p>
      </dgm:t>
    </dgm:pt>
    <dgm:pt modelId="{0090611C-58D8-420A-8926-1FBAF91A6F73}" type="pres">
      <dgm:prSet presAssocID="{956D05D3-A36E-487E-8C13-9D359FE01F83}" presName="linNode" presStyleCnt="0"/>
      <dgm:spPr/>
      <dgm:t>
        <a:bodyPr/>
        <a:lstStyle/>
        <a:p>
          <a:endParaRPr lang="es-EC"/>
        </a:p>
      </dgm:t>
    </dgm:pt>
    <dgm:pt modelId="{0788DBD9-DD9C-4797-B9CE-792311975662}" type="pres">
      <dgm:prSet presAssocID="{956D05D3-A36E-487E-8C13-9D359FE01F83}" presName="parTx" presStyleLbl="revTx" presStyleIdx="1" presStyleCnt="2">
        <dgm:presLayoutVars>
          <dgm:chMax val="1"/>
          <dgm:bulletEnabled val="1"/>
        </dgm:presLayoutVars>
      </dgm:prSet>
      <dgm:spPr/>
      <dgm:t>
        <a:bodyPr/>
        <a:lstStyle/>
        <a:p>
          <a:endParaRPr lang="es-EC"/>
        </a:p>
      </dgm:t>
    </dgm:pt>
    <dgm:pt modelId="{7D4880E5-EF78-443D-A40A-AA79D155EA67}" type="pres">
      <dgm:prSet presAssocID="{956D05D3-A36E-487E-8C13-9D359FE01F83}" presName="bracket" presStyleLbl="parChTrans1D1" presStyleIdx="1" presStyleCnt="2"/>
      <dgm:spPr/>
      <dgm:t>
        <a:bodyPr/>
        <a:lstStyle/>
        <a:p>
          <a:endParaRPr lang="es-EC"/>
        </a:p>
      </dgm:t>
    </dgm:pt>
    <dgm:pt modelId="{286AF862-E38E-48C2-98FC-2EE8DA383C38}" type="pres">
      <dgm:prSet presAssocID="{956D05D3-A36E-487E-8C13-9D359FE01F83}" presName="spH" presStyleCnt="0"/>
      <dgm:spPr/>
      <dgm:t>
        <a:bodyPr/>
        <a:lstStyle/>
        <a:p>
          <a:endParaRPr lang="es-EC"/>
        </a:p>
      </dgm:t>
    </dgm:pt>
    <dgm:pt modelId="{CCC1FA05-8E05-49BF-92F6-AED52CA63012}" type="pres">
      <dgm:prSet presAssocID="{956D05D3-A36E-487E-8C13-9D359FE01F83}" presName="desTx" presStyleLbl="node1" presStyleIdx="1" presStyleCnt="2">
        <dgm:presLayoutVars>
          <dgm:bulletEnabled val="1"/>
        </dgm:presLayoutVars>
      </dgm:prSet>
      <dgm:spPr/>
      <dgm:t>
        <a:bodyPr/>
        <a:lstStyle/>
        <a:p>
          <a:endParaRPr lang="es-EC"/>
        </a:p>
      </dgm:t>
    </dgm:pt>
  </dgm:ptLst>
  <dgm:cxnLst>
    <dgm:cxn modelId="{999C0561-CCD8-443D-8CDF-A68827330979}" type="presOf" srcId="{956D05D3-A36E-487E-8C13-9D359FE01F83}" destId="{0788DBD9-DD9C-4797-B9CE-792311975662}" srcOrd="0" destOrd="0" presId="urn:diagrams.loki3.com/BracketList+Icon"/>
    <dgm:cxn modelId="{57007274-371D-4256-89B0-FCD71BDADECD}" srcId="{EAEE85CB-CA19-4FF6-AA91-378B4BA59ABD}" destId="{956D05D3-A36E-487E-8C13-9D359FE01F83}" srcOrd="1" destOrd="0" parTransId="{06D3FBC9-6DF9-42D9-9C11-CA258CB4C9B6}" sibTransId="{0F5C9E5E-8419-4A80-8869-EF1AA7A69EFF}"/>
    <dgm:cxn modelId="{803ED73B-0A0A-4FC2-8F20-3FC76A165FFF}" type="presOf" srcId="{DAA5BEEC-5844-4998-B054-0C6587358409}" destId="{CCD2199E-41FC-4F3A-AE3B-D05697F23214}" srcOrd="0" destOrd="0" presId="urn:diagrams.loki3.com/BracketList+Icon"/>
    <dgm:cxn modelId="{4493DBC6-640E-4C94-A82D-B08B233434B8}" type="presOf" srcId="{EAEE85CB-CA19-4FF6-AA91-378B4BA59ABD}" destId="{AD667E74-1C9E-4E38-BAB4-E0037B9F0343}" srcOrd="0" destOrd="0" presId="urn:diagrams.loki3.com/BracketList+Icon"/>
    <dgm:cxn modelId="{ADBAC16B-FAC2-4C1C-B03B-F0FF6033220F}" srcId="{EAEE85CB-CA19-4FF6-AA91-378B4BA59ABD}" destId="{CCCB6128-0021-4E80-8533-FB78E6F8E7A5}" srcOrd="0" destOrd="0" parTransId="{93F3A5B6-78AB-48BE-A5F6-823A45C492A9}" sibTransId="{2C6C60D4-5707-4004-A1A8-24E8ECEA42D0}"/>
    <dgm:cxn modelId="{827786B2-E9BB-4646-B6E4-BC30A57AEB65}" type="presOf" srcId="{CCCB6128-0021-4E80-8533-FB78E6F8E7A5}" destId="{5CC5C1D4-8DFA-4F79-9C9B-39782BF124A1}" srcOrd="0" destOrd="0" presId="urn:diagrams.loki3.com/BracketList+Icon"/>
    <dgm:cxn modelId="{52A65112-49CF-4632-ABEF-83EC37A30956}" srcId="{956D05D3-A36E-487E-8C13-9D359FE01F83}" destId="{69F0FFC5-4CBC-4555-BE9B-DAA3E039D4C6}" srcOrd="0" destOrd="0" parTransId="{BBA31930-3174-4344-AFC0-2CCF6801ECC8}" sibTransId="{BB1B30D6-B0BA-41ED-A8E4-169EC45E9901}"/>
    <dgm:cxn modelId="{1B5CEFEE-4552-4077-9F33-AE0482264472}" type="presOf" srcId="{69F0FFC5-4CBC-4555-BE9B-DAA3E039D4C6}" destId="{CCC1FA05-8E05-49BF-92F6-AED52CA63012}" srcOrd="0" destOrd="0" presId="urn:diagrams.loki3.com/BracketList+Icon"/>
    <dgm:cxn modelId="{24C1B80C-D990-4D3C-A02B-B4E61B37240E}" srcId="{CCCB6128-0021-4E80-8533-FB78E6F8E7A5}" destId="{DAA5BEEC-5844-4998-B054-0C6587358409}" srcOrd="0" destOrd="0" parTransId="{8E95CA10-CFD3-49F8-8DEB-3D00506BA608}" sibTransId="{A7BF7157-6194-484E-B55F-42F99E4B3140}"/>
    <dgm:cxn modelId="{6182174F-8DF2-4856-B76E-45038FF0BE38}" type="presParOf" srcId="{AD667E74-1C9E-4E38-BAB4-E0037B9F0343}" destId="{C0AAE3C8-6A09-49A4-8344-C25FEF415A68}" srcOrd="0" destOrd="0" presId="urn:diagrams.loki3.com/BracketList+Icon"/>
    <dgm:cxn modelId="{C1322348-0FFF-4E3F-A685-5F06E554958B}" type="presParOf" srcId="{C0AAE3C8-6A09-49A4-8344-C25FEF415A68}" destId="{5CC5C1D4-8DFA-4F79-9C9B-39782BF124A1}" srcOrd="0" destOrd="0" presId="urn:diagrams.loki3.com/BracketList+Icon"/>
    <dgm:cxn modelId="{E14728C8-E323-4490-BA04-881194C50ECF}" type="presParOf" srcId="{C0AAE3C8-6A09-49A4-8344-C25FEF415A68}" destId="{351DC632-4E8E-4912-A5CE-FACA88535EA9}" srcOrd="1" destOrd="0" presId="urn:diagrams.loki3.com/BracketList+Icon"/>
    <dgm:cxn modelId="{82E0BE5A-D5A4-445A-9CDA-666DF2EE4EF6}" type="presParOf" srcId="{C0AAE3C8-6A09-49A4-8344-C25FEF415A68}" destId="{B4558219-44F6-48E8-91AC-68DE7F7F9C1A}" srcOrd="2" destOrd="0" presId="urn:diagrams.loki3.com/BracketList+Icon"/>
    <dgm:cxn modelId="{C9ACD590-59A7-4DD0-9CA2-1FA505EDDE6C}" type="presParOf" srcId="{C0AAE3C8-6A09-49A4-8344-C25FEF415A68}" destId="{CCD2199E-41FC-4F3A-AE3B-D05697F23214}" srcOrd="3" destOrd="0" presId="urn:diagrams.loki3.com/BracketList+Icon"/>
    <dgm:cxn modelId="{19A2FBF6-9428-4F7E-82BF-11B1ABA4C654}" type="presParOf" srcId="{AD667E74-1C9E-4E38-BAB4-E0037B9F0343}" destId="{25B82B91-02A9-459B-BBA9-F08367C0069E}" srcOrd="1" destOrd="0" presId="urn:diagrams.loki3.com/BracketList+Icon"/>
    <dgm:cxn modelId="{F5119628-EEC8-4E92-8E3E-4545A6F4510D}" type="presParOf" srcId="{AD667E74-1C9E-4E38-BAB4-E0037B9F0343}" destId="{0090611C-58D8-420A-8926-1FBAF91A6F73}" srcOrd="2" destOrd="0" presId="urn:diagrams.loki3.com/BracketList+Icon"/>
    <dgm:cxn modelId="{B00A4BBF-ACC5-4151-B915-2C5453BB5616}" type="presParOf" srcId="{0090611C-58D8-420A-8926-1FBAF91A6F73}" destId="{0788DBD9-DD9C-4797-B9CE-792311975662}" srcOrd="0" destOrd="0" presId="urn:diagrams.loki3.com/BracketList+Icon"/>
    <dgm:cxn modelId="{D9CDB651-28CC-4B56-AB10-BC9F84CEF672}" type="presParOf" srcId="{0090611C-58D8-420A-8926-1FBAF91A6F73}" destId="{7D4880E5-EF78-443D-A40A-AA79D155EA67}" srcOrd="1" destOrd="0" presId="urn:diagrams.loki3.com/BracketList+Icon"/>
    <dgm:cxn modelId="{525EC421-BE19-4C50-91D4-F4E52B0D68E8}" type="presParOf" srcId="{0090611C-58D8-420A-8926-1FBAF91A6F73}" destId="{286AF862-E38E-48C2-98FC-2EE8DA383C38}" srcOrd="2" destOrd="0" presId="urn:diagrams.loki3.com/BracketList+Icon"/>
    <dgm:cxn modelId="{8F61165A-1F80-42E2-8ADD-0203F61B26A9}" type="presParOf" srcId="{0090611C-58D8-420A-8926-1FBAF91A6F73}" destId="{CCC1FA05-8E05-49BF-92F6-AED52CA63012}" srcOrd="3" destOrd="0" presId="urn:diagrams.loki3.com/BracketList+Icon"/>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1/31/2017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1/31/2017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3</a:t>
            </a:fld>
            <a:endParaRPr lang="en-US"/>
          </a:p>
        </p:txBody>
      </p:sp>
    </p:spTree>
    <p:extLst>
      <p:ext uri="{BB962C8B-B14F-4D97-AF65-F5344CB8AC3E}">
        <p14:creationId xmlns:p14="http://schemas.microsoft.com/office/powerpoint/2010/main" val="130195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10AA272C-DA18-4076-89C4-16B1384FFB0B}" type="slidenum">
              <a:rPr lang="en-US" smtClean="0"/>
              <a:pPr/>
              <a:t>67</a:t>
            </a:fld>
            <a:endParaRPr lang="en-US"/>
          </a:p>
        </p:txBody>
      </p:sp>
    </p:spTree>
    <p:extLst>
      <p:ext uri="{BB962C8B-B14F-4D97-AF65-F5344CB8AC3E}">
        <p14:creationId xmlns:p14="http://schemas.microsoft.com/office/powerpoint/2010/main" val="283001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70506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9650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29003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04" name="CorelDRAW" r:id="rId3" imgW="9151920" imgH="5621400" progId="">
                  <p:embed/>
                </p:oleObj>
              </mc:Choice>
              <mc:Fallback>
                <p:oleObj name="CorelDRAW" r:id="rId3" imgW="9151920" imgH="5621400" progId="">
                  <p:embed/>
                  <p:pic>
                    <p:nvPicPr>
                      <p:cNvPr id="0" name="Picture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9931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29564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9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3877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1145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1181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421117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169163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1/31/2017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spTree>
    <p:extLst>
      <p:ext uri="{BB962C8B-B14F-4D97-AF65-F5344CB8AC3E}">
        <p14:creationId xmlns:p14="http://schemas.microsoft.com/office/powerpoint/2010/main" val="355916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1/31/2017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4.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908175" y="1052513"/>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latin typeface="Calibri" pitchFamily="34" charset="0"/>
              </a:rPr>
              <a:t>DEPARTAMENTO DE CIENCIAS ECONÓMICAS, ADMINISTRATIVAS Y DE COMERCIO</a:t>
            </a:r>
          </a:p>
        </p:txBody>
      </p:sp>
      <p:sp>
        <p:nvSpPr>
          <p:cNvPr id="6" name="5 CuadroTexto"/>
          <p:cNvSpPr txBox="1"/>
          <p:nvPr/>
        </p:nvSpPr>
        <p:spPr>
          <a:xfrm>
            <a:off x="2756694" y="1956137"/>
            <a:ext cx="4495800" cy="1477328"/>
          </a:xfrm>
          <a:prstGeom prst="rect">
            <a:avLst/>
          </a:prstGeom>
          <a:noFill/>
        </p:spPr>
        <p:txBody>
          <a:bodyPr wrap="square" rtlCol="0">
            <a:spAutoFit/>
          </a:bodyPr>
          <a:lstStyle/>
          <a:p>
            <a:pPr algn="ctr"/>
            <a:r>
              <a:rPr lang="es-ES" b="1" dirty="0" smtClean="0">
                <a:latin typeface="Calibri" pitchFamily="34" charset="0"/>
                <a:cs typeface="Calibri" pitchFamily="34" charset="0"/>
              </a:rPr>
              <a:t>INGENIERÍA </a:t>
            </a:r>
            <a:r>
              <a:rPr lang="es-ES" b="1" dirty="0">
                <a:latin typeface="Calibri" pitchFamily="34" charset="0"/>
                <a:cs typeface="Calibri" pitchFamily="34" charset="0"/>
              </a:rPr>
              <a:t>EN FINANZAS Y AUDITORIA</a:t>
            </a:r>
            <a:endParaRPr lang="en-US" dirty="0">
              <a:latin typeface="Calibri" pitchFamily="34" charset="0"/>
              <a:cs typeface="Calibri" pitchFamily="34" charset="0"/>
            </a:endParaRPr>
          </a:p>
          <a:p>
            <a:pPr algn="ctr"/>
            <a:r>
              <a:rPr lang="es-ES" b="1" dirty="0">
                <a:latin typeface="Calibri" pitchFamily="34" charset="0"/>
                <a:cs typeface="Calibri" pitchFamily="34" charset="0"/>
              </a:rPr>
              <a:t>MODALIDAD: </a:t>
            </a:r>
            <a:r>
              <a:rPr lang="es-ES" b="1" dirty="0" smtClean="0">
                <a:latin typeface="Calibri" pitchFamily="34" charset="0"/>
                <a:cs typeface="Calibri" pitchFamily="34" charset="0"/>
              </a:rPr>
              <a:t>PRESENCIAL</a:t>
            </a:r>
          </a:p>
          <a:p>
            <a:pPr algn="ctr"/>
            <a:r>
              <a:rPr lang="es-ES" b="1" dirty="0" smtClean="0">
                <a:latin typeface="Calibri" pitchFamily="34" charset="0"/>
                <a:cs typeface="Calibri" pitchFamily="34" charset="0"/>
              </a:rPr>
              <a:t>TRABAJO DE CULMINACIÓN DE CARRERA</a:t>
            </a:r>
            <a:endParaRPr lang="en-US" dirty="0" smtClean="0">
              <a:latin typeface="Calibri" pitchFamily="34" charset="0"/>
              <a:cs typeface="Calibri" pitchFamily="34" charset="0"/>
            </a:endParaRPr>
          </a:p>
          <a:p>
            <a:pPr algn="ct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7" name="6 CuadroTexto"/>
          <p:cNvSpPr txBox="1"/>
          <p:nvPr/>
        </p:nvSpPr>
        <p:spPr>
          <a:xfrm>
            <a:off x="2123728" y="2996952"/>
            <a:ext cx="5790565" cy="1200329"/>
          </a:xfrm>
          <a:prstGeom prst="rect">
            <a:avLst/>
          </a:prstGeom>
          <a:noFill/>
        </p:spPr>
        <p:txBody>
          <a:bodyPr wrap="square" rtlCol="0">
            <a:spAutoFit/>
          </a:bodyPr>
          <a:lstStyle/>
          <a:p>
            <a:pPr algn="ctr"/>
            <a:r>
              <a:rPr lang="es-ES" b="1" dirty="0" smtClean="0">
                <a:latin typeface="Calibri" pitchFamily="34" charset="0"/>
                <a:cs typeface="Calibri" pitchFamily="34" charset="0"/>
              </a:rPr>
              <a:t>“IMPACTO DE LA REFORMA 011-2015 EN LA DISMINUCIÓN DE LAS VENTAS DEL SECTOR MANUFACTURERO TEXTIL DEL CANTÓN QUITO, PERÍODO 2015-2016”</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8" name="7 CuadroTexto"/>
          <p:cNvSpPr txBox="1"/>
          <p:nvPr/>
        </p:nvSpPr>
        <p:spPr>
          <a:xfrm>
            <a:off x="2870994" y="3973878"/>
            <a:ext cx="4267200" cy="923330"/>
          </a:xfrm>
          <a:prstGeom prst="rect">
            <a:avLst/>
          </a:prstGeom>
          <a:noFill/>
        </p:spPr>
        <p:txBody>
          <a:bodyPr wrap="square" rtlCol="0">
            <a:spAutoFit/>
          </a:bodyPr>
          <a:lstStyle/>
          <a:p>
            <a:pPr algn="ctr"/>
            <a:r>
              <a:rPr lang="es-EC" b="1" dirty="0" smtClean="0">
                <a:latin typeface="Calibri" pitchFamily="34" charset="0"/>
                <a:cs typeface="Calibri" pitchFamily="34" charset="0"/>
              </a:rPr>
              <a:t>GUISELLA GIOVANNA CASTILLO MOREJÓN</a:t>
            </a:r>
          </a:p>
          <a:p>
            <a:pPr algn="ctr"/>
            <a:r>
              <a:rPr lang="es-EC" b="1" dirty="0" smtClean="0">
                <a:latin typeface="Calibri" pitchFamily="34" charset="0"/>
                <a:cs typeface="Calibri" pitchFamily="34" charset="0"/>
              </a:rPr>
              <a:t>HERAS ABAD ANDREA CRISTINA</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9" name="8 CuadroTexto"/>
          <p:cNvSpPr txBox="1"/>
          <p:nvPr/>
        </p:nvSpPr>
        <p:spPr>
          <a:xfrm>
            <a:off x="3059252" y="4620209"/>
            <a:ext cx="3962400" cy="923330"/>
          </a:xfrm>
          <a:prstGeom prst="rect">
            <a:avLst/>
          </a:prstGeom>
          <a:noFill/>
        </p:spPr>
        <p:txBody>
          <a:bodyPr wrap="square" rtlCol="0">
            <a:spAutoFit/>
          </a:bodyPr>
          <a:lstStyle/>
          <a:p>
            <a:pPr algn="ctr"/>
            <a:r>
              <a:rPr lang="es-ES" b="1" dirty="0">
                <a:latin typeface="Calibri" pitchFamily="34" charset="0"/>
                <a:cs typeface="Calibri" pitchFamily="34" charset="0"/>
              </a:rPr>
              <a:t>DIRECTOR: </a:t>
            </a:r>
            <a:r>
              <a:rPr lang="es-EC" b="1" dirty="0" smtClean="0">
                <a:latin typeface="Calibri" pitchFamily="34" charset="0"/>
                <a:cs typeface="Calibri" pitchFamily="34" charset="0"/>
              </a:rPr>
              <a:t>ECON. VÍCTOR RUBÉN TOBAR HORNA</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1103062" y="3534661"/>
            <a:ext cx="5300658" cy="1200329"/>
          </a:xfrm>
          <a:prstGeom prst="rect">
            <a:avLst/>
          </a:prstGeom>
          <a:noFill/>
        </p:spPr>
        <p:txBody>
          <a:bodyPr wrap="square" rtlCol="0">
            <a:spAutoFit/>
          </a:bodyPr>
          <a:lstStyle/>
          <a:p>
            <a:pPr algn="just"/>
            <a:r>
              <a:rPr lang="es-ES" dirty="0"/>
              <a:t>E</a:t>
            </a:r>
            <a:r>
              <a:rPr lang="es-ES" dirty="0" smtClean="0"/>
              <a:t>ntró </a:t>
            </a:r>
            <a:r>
              <a:rPr lang="es-ES" dirty="0"/>
              <a:t>en vigor el miércoles 11 de marzo de 2015. Los aranceles adicionales se aplicarían desde esa fecha a todos los productos en ella contenidos, considerando </a:t>
            </a:r>
            <a:r>
              <a:rPr lang="es-ES" dirty="0" smtClean="0"/>
              <a:t>sus excepciones.</a:t>
            </a:r>
            <a:endParaRPr lang="es-EC" dirty="0"/>
          </a:p>
        </p:txBody>
      </p:sp>
      <p:pic>
        <p:nvPicPr>
          <p:cNvPr id="16" name="Imagen 1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3644377"/>
            <a:ext cx="2095500" cy="2181225"/>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36" y="605143"/>
            <a:ext cx="3876575" cy="2483215"/>
          </a:xfrm>
          <a:prstGeom prst="rect">
            <a:avLst/>
          </a:prstGeom>
        </p:spPr>
      </p:pic>
      <p:sp>
        <p:nvSpPr>
          <p:cNvPr id="19" name="7 CuadroTexto"/>
          <p:cNvSpPr txBox="1"/>
          <p:nvPr/>
        </p:nvSpPr>
        <p:spPr>
          <a:xfrm>
            <a:off x="3009123" y="1846751"/>
            <a:ext cx="342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Resolución Nª 011-2015</a:t>
            </a:r>
            <a:endParaRPr lang="es-EC" dirty="0"/>
          </a:p>
        </p:txBody>
      </p:sp>
    </p:spTree>
    <p:extLst>
      <p:ext uri="{BB962C8B-B14F-4D97-AF65-F5344CB8AC3E}">
        <p14:creationId xmlns:p14="http://schemas.microsoft.com/office/powerpoint/2010/main" val="2341788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348880"/>
            <a:ext cx="3451404" cy="2210864"/>
          </a:xfrm>
          <a:prstGeom prst="rect">
            <a:avLst/>
          </a:prstGeom>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609600" y="609600"/>
            <a:ext cx="3962400" cy="381000"/>
          </a:xfrm>
          <a:prstGeom prst="rect">
            <a:avLst/>
          </a:prstGeom>
          <a:noFill/>
        </p:spPr>
        <p:txBody>
          <a:bodyPr wrap="square" rtlCol="0">
            <a:spAutoFit/>
          </a:bodyPr>
          <a:lstStyle/>
          <a:p>
            <a:pPr algn="ctr"/>
            <a:r>
              <a:rPr lang="es-EC" dirty="0" smtClean="0"/>
              <a:t>EXCENCIONES</a:t>
            </a:r>
            <a:endParaRPr lang="en-US" dirty="0"/>
          </a:p>
        </p:txBody>
      </p:sp>
      <p:pic>
        <p:nvPicPr>
          <p:cNvPr id="19" name="Imagen 18"/>
          <p:cNvPicPr>
            <a:picLocks noChangeAspect="1"/>
          </p:cNvPicPr>
          <p:nvPr/>
        </p:nvPicPr>
        <p:blipFill rotWithShape="1">
          <a:blip r:embed="rId4"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3" name="Diagrama 12"/>
          <p:cNvGraphicFramePr/>
          <p:nvPr>
            <p:extLst>
              <p:ext uri="{D42A27DB-BD31-4B8C-83A1-F6EECF244321}">
                <p14:modId xmlns:p14="http://schemas.microsoft.com/office/powerpoint/2010/main" val="1302519062"/>
              </p:ext>
            </p:extLst>
          </p:nvPr>
        </p:nvGraphicFramePr>
        <p:xfrm>
          <a:off x="0" y="609600"/>
          <a:ext cx="9396536" cy="5699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8781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571472" y="222150"/>
            <a:ext cx="4000528" cy="400110"/>
          </a:xfrm>
          <a:prstGeom prst="rect">
            <a:avLst/>
          </a:prstGeom>
          <a:noFill/>
        </p:spPr>
        <p:txBody>
          <a:bodyPr wrap="square" rtlCol="0">
            <a:spAutoFit/>
          </a:bodyPr>
          <a:lstStyle/>
          <a:p>
            <a:pPr algn="ctr"/>
            <a:r>
              <a:rPr lang="es-ES" sz="2000" b="1" dirty="0" smtClean="0"/>
              <a:t>ACUERDO SOBRE SALVAGUARDIAS </a:t>
            </a:r>
            <a:endParaRPr lang="es-EC" sz="2000" dirty="0"/>
          </a:p>
        </p:txBody>
      </p:sp>
      <p:sp>
        <p:nvSpPr>
          <p:cNvPr id="7" name="6 CuadroTexto"/>
          <p:cNvSpPr txBox="1"/>
          <p:nvPr/>
        </p:nvSpPr>
        <p:spPr>
          <a:xfrm>
            <a:off x="4788024" y="1477480"/>
            <a:ext cx="4114800" cy="2308324"/>
          </a:xfrm>
          <a:prstGeom prst="rect">
            <a:avLst/>
          </a:prstGeom>
          <a:noFill/>
        </p:spPr>
        <p:txBody>
          <a:bodyPr wrap="square" rtlCol="0">
            <a:spAutoFit/>
          </a:bodyPr>
          <a:lstStyle/>
          <a:p>
            <a:pPr algn="just"/>
            <a:r>
              <a:rPr lang="es-ES" dirty="0"/>
              <a:t>Reconociendo la necesidad de aclarar y reforzar las disciplinas del GATT de 1994, y concretamente las de su artículo XIX (Medidas de urgencia sobre la importación de productos determinados), de restablecer el control multilateral sobre las salvaguardias y de suprimir las medidas que escapen a tal control</a:t>
            </a:r>
            <a:endParaRPr lang="en-US" sz="1600" dirty="0"/>
          </a:p>
        </p:txBody>
      </p:sp>
      <p:sp>
        <p:nvSpPr>
          <p:cNvPr id="8" name="7 CuadroTexto"/>
          <p:cNvSpPr txBox="1"/>
          <p:nvPr/>
        </p:nvSpPr>
        <p:spPr>
          <a:xfrm>
            <a:off x="435429" y="4114800"/>
            <a:ext cx="3733800" cy="1477328"/>
          </a:xfrm>
          <a:prstGeom prst="rect">
            <a:avLst/>
          </a:prstGeom>
          <a:noFill/>
        </p:spPr>
        <p:txBody>
          <a:bodyPr wrap="square" rtlCol="0">
            <a:spAutoFit/>
          </a:bodyPr>
          <a:lstStyle/>
          <a:p>
            <a:pPr algn="just"/>
            <a:r>
              <a:rPr lang="es-ES" dirty="0"/>
              <a:t>Reconociendo la importancia del reajuste estructural y la necesidad de potenciar la competencia en los mercados internacionales en lugar de limitarla</a:t>
            </a:r>
            <a:endParaRPr lang="en-US" dirty="0"/>
          </a:p>
        </p:txBody>
      </p:sp>
      <p:pic>
        <p:nvPicPr>
          <p:cNvPr id="9" name="Imagen 8"/>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515" y="1205177"/>
            <a:ext cx="2984442" cy="2235451"/>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936" y="3705997"/>
            <a:ext cx="2466975" cy="1847850"/>
          </a:xfrm>
          <a:prstGeom prst="rect">
            <a:avLst/>
          </a:prstGeom>
        </p:spPr>
      </p:pic>
    </p:spTree>
    <p:extLst>
      <p:ext uri="{BB962C8B-B14F-4D97-AF65-F5344CB8AC3E}">
        <p14:creationId xmlns:p14="http://schemas.microsoft.com/office/powerpoint/2010/main" val="310452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2056939" y="1546083"/>
            <a:ext cx="5328591" cy="461665"/>
          </a:xfrm>
          <a:prstGeom prst="rect">
            <a:avLst/>
          </a:prstGeom>
          <a:noFill/>
        </p:spPr>
        <p:txBody>
          <a:bodyPr wrap="square" rtlCol="0">
            <a:spAutoFit/>
          </a:bodyPr>
          <a:lstStyle/>
          <a:p>
            <a:pPr algn="ctr"/>
            <a:r>
              <a:rPr lang="es-ES" sz="2400" dirty="0" smtClean="0"/>
              <a:t>ACUERDO SOBRE SALVAGUARDIAS</a:t>
            </a:r>
            <a:endParaRPr lang="es-EC" sz="2400" dirty="0"/>
          </a:p>
        </p:txBody>
      </p:sp>
      <p:sp>
        <p:nvSpPr>
          <p:cNvPr id="8" name="7 CuadroTexto"/>
          <p:cNvSpPr txBox="1"/>
          <p:nvPr/>
        </p:nvSpPr>
        <p:spPr>
          <a:xfrm>
            <a:off x="2069990" y="2357080"/>
            <a:ext cx="5328592" cy="923330"/>
          </a:xfrm>
          <a:prstGeom prst="rect">
            <a:avLst/>
          </a:prstGeom>
          <a:noFill/>
        </p:spPr>
        <p:txBody>
          <a:bodyPr wrap="square" rtlCol="0">
            <a:spAutoFit/>
          </a:bodyPr>
          <a:lstStyle/>
          <a:p>
            <a:pPr algn="just"/>
            <a:r>
              <a:rPr lang="es-ES" dirty="0"/>
              <a:t>Reconociendo además que, a estos efectos, se requiere un acuerdo global, aplicable a todos los Miembros </a:t>
            </a:r>
            <a:r>
              <a:rPr lang="es-ES" dirty="0" smtClean="0"/>
              <a:t>del GATT.</a:t>
            </a:r>
            <a:endParaRPr lang="en-US" dirty="0"/>
          </a:p>
        </p:txBody>
      </p:sp>
      <p:pic>
        <p:nvPicPr>
          <p:cNvPr id="9" name="Imagen 8"/>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3645024"/>
            <a:ext cx="3636941" cy="1296144"/>
          </a:xfrm>
          <a:prstGeom prst="rect">
            <a:avLst/>
          </a:prstGeom>
        </p:spPr>
      </p:pic>
    </p:spTree>
    <p:extLst>
      <p:ext uri="{BB962C8B-B14F-4D97-AF65-F5344CB8AC3E}">
        <p14:creationId xmlns:p14="http://schemas.microsoft.com/office/powerpoint/2010/main" val="2663017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457200" y="319069"/>
            <a:ext cx="5698976" cy="369332"/>
          </a:xfrm>
          <a:prstGeom prst="rect">
            <a:avLst/>
          </a:prstGeom>
          <a:noFill/>
        </p:spPr>
        <p:txBody>
          <a:bodyPr wrap="square" rtlCol="0">
            <a:spAutoFit/>
          </a:bodyPr>
          <a:lstStyle/>
          <a:p>
            <a:r>
              <a:rPr lang="es-ES" b="1" dirty="0"/>
              <a:t>Resolución Nª 006-2016 Comité de Comercio Exterior</a:t>
            </a:r>
            <a:endParaRPr lang="es-EC" dirty="0"/>
          </a:p>
        </p:txBody>
      </p:sp>
      <p:sp>
        <p:nvSpPr>
          <p:cNvPr id="7" name="6 CuadroTexto"/>
          <p:cNvSpPr txBox="1"/>
          <p:nvPr/>
        </p:nvSpPr>
        <p:spPr>
          <a:xfrm>
            <a:off x="936136" y="4369441"/>
            <a:ext cx="4283936" cy="2031325"/>
          </a:xfrm>
          <a:prstGeom prst="rect">
            <a:avLst/>
          </a:prstGeom>
          <a:noFill/>
        </p:spPr>
        <p:txBody>
          <a:bodyPr wrap="square" rtlCol="0">
            <a:spAutoFit/>
          </a:bodyPr>
          <a:lstStyle/>
          <a:p>
            <a:pPr algn="just"/>
            <a:r>
              <a:rPr lang="es-ES" dirty="0"/>
              <a:t>La resolución Nª 006-2016 Comité de Comercio Exterior resuelve el artículo N.- 1 ejecutar parcialmente el cronograma de desmantelamiento de la medida de salvaguardia por la balanza de </a:t>
            </a:r>
            <a:r>
              <a:rPr lang="es-ES" dirty="0" smtClean="0"/>
              <a:t>pagos, </a:t>
            </a:r>
            <a:r>
              <a:rPr lang="es-ES" dirty="0"/>
              <a:t>eliminando únicamente el nivel del 5% de la sobretasa arancelaria.</a:t>
            </a:r>
            <a:endParaRPr lang="es-EC" dirty="0"/>
          </a:p>
        </p:txBody>
      </p:sp>
      <p:pic>
        <p:nvPicPr>
          <p:cNvPr id="9" name="Imagen 8"/>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a 5"/>
          <p:cNvGraphicFramePr>
            <a:graphicFrameLocks noGrp="1"/>
          </p:cNvGraphicFramePr>
          <p:nvPr>
            <p:extLst>
              <p:ext uri="{D42A27DB-BD31-4B8C-83A1-F6EECF244321}">
                <p14:modId xmlns:p14="http://schemas.microsoft.com/office/powerpoint/2010/main" val="4236660756"/>
              </p:ext>
            </p:extLst>
          </p:nvPr>
        </p:nvGraphicFramePr>
        <p:xfrm>
          <a:off x="1482911" y="2780928"/>
          <a:ext cx="3413125" cy="1371600"/>
        </p:xfrm>
        <a:graphic>
          <a:graphicData uri="http://schemas.openxmlformats.org/drawingml/2006/table">
            <a:tbl>
              <a:tblPr firstRow="1" firstCol="1" bandRow="1">
                <a:tableStyleId>{5C22544A-7EE6-4342-B048-85BDC9FD1C3A}</a:tableStyleId>
              </a:tblPr>
              <a:tblGrid>
                <a:gridCol w="985520">
                  <a:extLst>
                    <a:ext uri="{9D8B030D-6E8A-4147-A177-3AD203B41FA5}">
                      <a16:colId xmlns:a16="http://schemas.microsoft.com/office/drawing/2014/main" xmlns="" val="3022119461"/>
                    </a:ext>
                  </a:extLst>
                </a:gridCol>
                <a:gridCol w="810260">
                  <a:extLst>
                    <a:ext uri="{9D8B030D-6E8A-4147-A177-3AD203B41FA5}">
                      <a16:colId xmlns:a16="http://schemas.microsoft.com/office/drawing/2014/main" xmlns="" val="2034283696"/>
                    </a:ext>
                  </a:extLst>
                </a:gridCol>
                <a:gridCol w="810260">
                  <a:extLst>
                    <a:ext uri="{9D8B030D-6E8A-4147-A177-3AD203B41FA5}">
                      <a16:colId xmlns:a16="http://schemas.microsoft.com/office/drawing/2014/main" xmlns="" val="3082046918"/>
                    </a:ext>
                  </a:extLst>
                </a:gridCol>
                <a:gridCol w="807085">
                  <a:extLst>
                    <a:ext uri="{9D8B030D-6E8A-4147-A177-3AD203B41FA5}">
                      <a16:colId xmlns:a16="http://schemas.microsoft.com/office/drawing/2014/main" xmlns="" val="3536708415"/>
                    </a:ext>
                  </a:extLst>
                </a:gridCol>
              </a:tblGrid>
              <a:tr h="190500">
                <a:tc gridSpan="4">
                  <a:txBody>
                    <a:bodyPr/>
                    <a:lstStyle/>
                    <a:p>
                      <a:pPr indent="180340" algn="ctr">
                        <a:lnSpc>
                          <a:spcPct val="150000"/>
                        </a:lnSpc>
                        <a:spcAft>
                          <a:spcPts val="0"/>
                        </a:spcAft>
                      </a:pPr>
                      <a:r>
                        <a:rPr lang="es-EC" sz="1200" dirty="0">
                          <a:effectLst/>
                        </a:rPr>
                        <a:t>Año 2017</a:t>
                      </a:r>
                      <a:endParaRPr lang="es-EC"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409309260"/>
                  </a:ext>
                </a:extLst>
              </a:tr>
              <a:tr h="190500">
                <a:tc>
                  <a:txBody>
                    <a:bodyPr/>
                    <a:lstStyle/>
                    <a:p>
                      <a:pPr indent="180340" algn="ctr">
                        <a:lnSpc>
                          <a:spcPct val="150000"/>
                        </a:lnSpc>
                        <a:spcAft>
                          <a:spcPts val="0"/>
                        </a:spcAft>
                      </a:pPr>
                      <a:r>
                        <a:rPr lang="es-EC" sz="1200">
                          <a:effectLst/>
                        </a:rPr>
                        <a:t>Sobretasa</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Abril</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dirty="0">
                          <a:effectLst/>
                        </a:rPr>
                        <a:t>Mayo</a:t>
                      </a:r>
                      <a:endParaRPr lang="es-EC"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Junio</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921681396"/>
                  </a:ext>
                </a:extLst>
              </a:tr>
              <a:tr h="190500">
                <a:tc>
                  <a:txBody>
                    <a:bodyPr/>
                    <a:lstStyle/>
                    <a:p>
                      <a:pPr indent="180340" algn="ctr">
                        <a:lnSpc>
                          <a:spcPct val="150000"/>
                        </a:lnSpc>
                        <a:spcAft>
                          <a:spcPts val="0"/>
                        </a:spcAft>
                      </a:pPr>
                      <a:r>
                        <a:rPr lang="es-EC" sz="1200">
                          <a:effectLst/>
                        </a:rPr>
                        <a:t>15%</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10,0%</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dirty="0">
                          <a:effectLst/>
                        </a:rPr>
                        <a:t>5,0%</a:t>
                      </a:r>
                      <a:endParaRPr lang="es-EC"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0,0%</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626750396"/>
                  </a:ext>
                </a:extLst>
              </a:tr>
              <a:tr h="190500">
                <a:tc>
                  <a:txBody>
                    <a:bodyPr/>
                    <a:lstStyle/>
                    <a:p>
                      <a:pPr indent="180340" algn="ctr">
                        <a:lnSpc>
                          <a:spcPct val="150000"/>
                        </a:lnSpc>
                        <a:spcAft>
                          <a:spcPts val="0"/>
                        </a:spcAft>
                      </a:pPr>
                      <a:r>
                        <a:rPr lang="es-EC" sz="1200">
                          <a:effectLst/>
                        </a:rPr>
                        <a:t>25%</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16,7%</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dirty="0">
                          <a:effectLst/>
                        </a:rPr>
                        <a:t>8,3%</a:t>
                      </a:r>
                      <a:endParaRPr lang="es-EC"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0,0%</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059180682"/>
                  </a:ext>
                </a:extLst>
              </a:tr>
              <a:tr h="190500">
                <a:tc>
                  <a:txBody>
                    <a:bodyPr/>
                    <a:lstStyle/>
                    <a:p>
                      <a:pPr indent="180340" algn="ctr">
                        <a:lnSpc>
                          <a:spcPct val="150000"/>
                        </a:lnSpc>
                        <a:spcAft>
                          <a:spcPts val="0"/>
                        </a:spcAft>
                      </a:pPr>
                      <a:r>
                        <a:rPr lang="es-EC" sz="1200" dirty="0">
                          <a:effectLst/>
                        </a:rPr>
                        <a:t>40%</a:t>
                      </a:r>
                      <a:endParaRPr lang="es-EC"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26,7%</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a:effectLst/>
                        </a:rPr>
                        <a:t>13,3%</a:t>
                      </a:r>
                      <a:endParaRPr lang="es-EC"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1200" dirty="0">
                          <a:effectLst/>
                        </a:rPr>
                        <a:t>0,0%</a:t>
                      </a:r>
                      <a:endParaRPr lang="es-EC"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106574063"/>
                  </a:ext>
                </a:extLst>
              </a:tr>
            </a:tbl>
          </a:graphicData>
        </a:graphic>
      </p:graphicFrame>
      <p:sp>
        <p:nvSpPr>
          <p:cNvPr id="10" name="Rectángulo 9"/>
          <p:cNvSpPr/>
          <p:nvPr/>
        </p:nvSpPr>
        <p:spPr>
          <a:xfrm>
            <a:off x="5508104" y="2150928"/>
            <a:ext cx="3384376" cy="1754326"/>
          </a:xfrm>
          <a:prstGeom prst="rect">
            <a:avLst/>
          </a:prstGeom>
        </p:spPr>
        <p:txBody>
          <a:bodyPr wrap="square">
            <a:spAutoFit/>
          </a:bodyPr>
          <a:lstStyle/>
          <a:p>
            <a:pPr algn="just"/>
            <a:r>
              <a:rPr lang="es-ES" dirty="0">
                <a:latin typeface="Times New Roman" panose="02020603050405020304" pitchFamily="18" charset="0"/>
                <a:ea typeface="Times New Roman" panose="02020603050405020304" pitchFamily="18" charset="0"/>
              </a:rPr>
              <a:t>Para el efecto, el Ministerio de Comercio Exterior (MCE) notificará al Servicio </a:t>
            </a:r>
            <a:r>
              <a:rPr lang="es-ES" dirty="0" smtClean="0">
                <a:latin typeface="Times New Roman" panose="02020603050405020304" pitchFamily="18" charset="0"/>
                <a:ea typeface="Times New Roman" panose="02020603050405020304" pitchFamily="18" charset="0"/>
              </a:rPr>
              <a:t>Nacional </a:t>
            </a:r>
            <a:r>
              <a:rPr lang="es-ES" dirty="0">
                <a:latin typeface="Times New Roman" panose="02020603050405020304" pitchFamily="18" charset="0"/>
                <a:ea typeface="Times New Roman" panose="02020603050405020304" pitchFamily="18" charset="0"/>
              </a:rPr>
              <a:t>de Aduana del Ecuador (SENAE) ejecución del señalado cronograma.</a:t>
            </a:r>
            <a:endParaRPr lang="es-EC" dirty="0"/>
          </a:p>
        </p:txBody>
      </p:sp>
      <p:sp>
        <p:nvSpPr>
          <p:cNvPr id="12" name="Rectángulo 11"/>
          <p:cNvSpPr/>
          <p:nvPr/>
        </p:nvSpPr>
        <p:spPr>
          <a:xfrm>
            <a:off x="936136" y="801248"/>
            <a:ext cx="4392488" cy="1754326"/>
          </a:xfrm>
          <a:prstGeom prst="rect">
            <a:avLst/>
          </a:prstGeom>
        </p:spPr>
        <p:txBody>
          <a:bodyPr wrap="square">
            <a:spAutoFit/>
          </a:bodyPr>
          <a:lstStyle/>
          <a:p>
            <a:pPr algn="just"/>
            <a:r>
              <a:rPr lang="es-ES" dirty="0"/>
              <a:t>En el Artículo 2 disponer que la ejecución de la siguiente fase del cronograma de desmantelamiento de la medida de salvaguardia por la balanza de pagos, se efectúe a partir del mes de abril de 2017, conforme a la siguiente tabla: </a:t>
            </a:r>
            <a:endParaRPr lang="es-EC" dirty="0"/>
          </a:p>
        </p:txBody>
      </p:sp>
    </p:spTree>
    <p:extLst>
      <p:ext uri="{BB962C8B-B14F-4D97-AF65-F5344CB8AC3E}">
        <p14:creationId xmlns:p14="http://schemas.microsoft.com/office/powerpoint/2010/main" val="386695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766900" y="619420"/>
            <a:ext cx="3810000" cy="923330"/>
          </a:xfrm>
          <a:prstGeom prst="rect">
            <a:avLst/>
          </a:prstGeom>
          <a:noFill/>
        </p:spPr>
        <p:txBody>
          <a:bodyPr wrap="square" rtlCol="0">
            <a:spAutoFit/>
          </a:bodyPr>
          <a:lstStyle/>
          <a:p>
            <a:pPr lvl="1" algn="ctr"/>
            <a:r>
              <a:rPr lang="es-EC" b="1" dirty="0" smtClean="0"/>
              <a:t>MECANISMOS PARA LA DETERMINACIÓN DE UNA SALVAGUARDIA </a:t>
            </a:r>
            <a:endParaRPr lang="es-EC" sz="1600" dirty="0"/>
          </a:p>
        </p:txBody>
      </p:sp>
      <p:pic>
        <p:nvPicPr>
          <p:cNvPr id="10" name="Imagen 9"/>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uadroTexto 8"/>
          <p:cNvSpPr txBox="1"/>
          <p:nvPr/>
        </p:nvSpPr>
        <p:spPr>
          <a:xfrm>
            <a:off x="1475656" y="4179211"/>
            <a:ext cx="4392488" cy="1754326"/>
          </a:xfrm>
          <a:prstGeom prst="rect">
            <a:avLst/>
          </a:prstGeom>
          <a:noFill/>
        </p:spPr>
        <p:txBody>
          <a:bodyPr wrap="square" rtlCol="0">
            <a:spAutoFit/>
          </a:bodyPr>
          <a:lstStyle/>
          <a:p>
            <a:pPr algn="just"/>
            <a:r>
              <a:rPr lang="es-EC" dirty="0"/>
              <a:t>En el artículo Nº 5 del acuerdo de las salvaguardias indica que un miembro aplicará solo medidas de salvaguardia en una medida necesaria para advertir o subsanar el daño grave y de esta manera poder proveer el reajuste.</a:t>
            </a: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017" y="1556276"/>
            <a:ext cx="2151765" cy="2142202"/>
          </a:xfrm>
          <a:prstGeom prst="rect">
            <a:avLst/>
          </a:prstGeom>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l="15120"/>
          <a:stretch/>
        </p:blipFill>
        <p:spPr>
          <a:xfrm>
            <a:off x="1043608" y="1970418"/>
            <a:ext cx="2425452" cy="1600200"/>
          </a:xfrm>
          <a:prstGeom prst="rect">
            <a:avLst/>
          </a:prstGeom>
        </p:spPr>
      </p:pic>
    </p:spTree>
    <p:extLst>
      <p:ext uri="{BB962C8B-B14F-4D97-AF65-F5344CB8AC3E}">
        <p14:creationId xmlns:p14="http://schemas.microsoft.com/office/powerpoint/2010/main" val="3964357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4" cstate="print"/>
          <a:stretch>
            <a:fillRect/>
          </a:stretch>
        </p:blipFill>
        <p:spPr>
          <a:xfrm>
            <a:off x="2848334" y="4293096"/>
            <a:ext cx="3248025" cy="1409700"/>
          </a:xfrm>
          <a:prstGeom prst="rect">
            <a:avLst/>
          </a:prstGeom>
        </p:spPr>
      </p:pic>
      <p:sp>
        <p:nvSpPr>
          <p:cNvPr id="22" name="4 CuadroTexto"/>
          <p:cNvSpPr txBox="1"/>
          <p:nvPr/>
        </p:nvSpPr>
        <p:spPr>
          <a:xfrm>
            <a:off x="899592" y="1340768"/>
            <a:ext cx="6929486" cy="584775"/>
          </a:xfrm>
          <a:prstGeom prst="rect">
            <a:avLst/>
          </a:prstGeom>
          <a:noFill/>
        </p:spPr>
        <p:txBody>
          <a:bodyPr wrap="square" rtlCol="0">
            <a:spAutoFit/>
          </a:bodyPr>
          <a:lstStyle/>
          <a:p>
            <a:pPr algn="ctr"/>
            <a:r>
              <a:rPr lang="es-ES" sz="3200" b="1" dirty="0"/>
              <a:t>CAPITULO </a:t>
            </a:r>
            <a:r>
              <a:rPr lang="es-ES" sz="3200" b="1" dirty="0" smtClean="0"/>
              <a:t>3: SALVAGUARDIAS</a:t>
            </a:r>
            <a:endParaRPr lang="es-EC" sz="3200" b="1" dirty="0"/>
          </a:p>
        </p:txBody>
      </p:sp>
      <p:sp>
        <p:nvSpPr>
          <p:cNvPr id="11" name="CuadroTexto 10"/>
          <p:cNvSpPr txBox="1"/>
          <p:nvPr/>
        </p:nvSpPr>
        <p:spPr>
          <a:xfrm>
            <a:off x="1115616" y="2276872"/>
            <a:ext cx="6713462" cy="1754326"/>
          </a:xfrm>
          <a:prstGeom prst="rect">
            <a:avLst/>
          </a:prstGeom>
          <a:noFill/>
        </p:spPr>
        <p:txBody>
          <a:bodyPr wrap="square" rtlCol="0">
            <a:spAutoFit/>
          </a:bodyPr>
          <a:lstStyle/>
          <a:p>
            <a:pPr algn="just"/>
            <a:r>
              <a:rPr lang="es-EC" dirty="0"/>
              <a:t>Al presentarse un desequilibrio en la balanza de pagos en el Ecuador en el año 2008, el país de manera urgente emitió la resolución de medidas de salvaguardias, procediendo a  notificar sobre esta medida a la Secretaría General de la Comunicad </a:t>
            </a:r>
            <a:r>
              <a:rPr lang="es-EC" dirty="0" smtClean="0"/>
              <a:t>Andina.</a:t>
            </a:r>
          </a:p>
          <a:p>
            <a:pPr algn="just"/>
            <a:endParaRPr lang="es-EC" dirty="0" smtClean="0"/>
          </a:p>
          <a:p>
            <a:pPr algn="just"/>
            <a:r>
              <a:rPr lang="es-EC" dirty="0" smtClean="0"/>
              <a:t>De igual forma se presentó el mismo escenario en el año 2015.</a:t>
            </a:r>
            <a:endParaRPr lang="es-EC" dirty="0"/>
          </a:p>
        </p:txBody>
      </p:sp>
    </p:spTree>
    <p:extLst>
      <p:ext uri="{BB962C8B-B14F-4D97-AF65-F5344CB8AC3E}">
        <p14:creationId xmlns:p14="http://schemas.microsoft.com/office/powerpoint/2010/main" val="1186154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4" cstate="print"/>
          <a:stretch>
            <a:fillRect/>
          </a:stretch>
        </p:blipFill>
        <p:spPr>
          <a:xfrm>
            <a:off x="179512" y="4654287"/>
            <a:ext cx="2335706" cy="1749525"/>
          </a:xfrm>
          <a:prstGeom prst="rect">
            <a:avLst/>
          </a:prstGeom>
        </p:spPr>
      </p:pic>
      <p:sp>
        <p:nvSpPr>
          <p:cNvPr id="13" name="Rectángulo 12"/>
          <p:cNvSpPr/>
          <p:nvPr/>
        </p:nvSpPr>
        <p:spPr>
          <a:xfrm>
            <a:off x="304800" y="410213"/>
            <a:ext cx="6248400" cy="570221"/>
          </a:xfrm>
          <a:prstGeom prst="rect">
            <a:avLst/>
          </a:prstGeom>
        </p:spPr>
        <p:txBody>
          <a:bodyPr wrap="square">
            <a:spAutoFit/>
          </a:bodyPr>
          <a:lstStyle/>
          <a:p>
            <a:pPr indent="180340" algn="just">
              <a:lnSpc>
                <a:spcPct val="20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Cada rubro que se ha excluido de esta medida son</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s-EC" dirty="0">
              <a:latin typeface="Garamond" panose="02020404030301010803" pitchFamily="18" charset="0"/>
              <a:ea typeface="Times New Roman" panose="02020603050405020304" pitchFamily="18" charset="0"/>
              <a:cs typeface="Times New Roman" panose="02020603050405020304" pitchFamily="18" charset="0"/>
            </a:endParaRPr>
          </a:p>
        </p:txBody>
      </p:sp>
      <p:graphicFrame>
        <p:nvGraphicFramePr>
          <p:cNvPr id="14" name="Diagrama 13"/>
          <p:cNvGraphicFramePr/>
          <p:nvPr>
            <p:extLst>
              <p:ext uri="{D42A27DB-BD31-4B8C-83A1-F6EECF244321}">
                <p14:modId xmlns:p14="http://schemas.microsoft.com/office/powerpoint/2010/main" val="2628937384"/>
              </p:ext>
            </p:extLst>
          </p:nvPr>
        </p:nvGraphicFramePr>
        <p:xfrm>
          <a:off x="2599159" y="14650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9345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a 5"/>
          <p:cNvGraphicFramePr>
            <a:graphicFrameLocks noGrp="1"/>
          </p:cNvGraphicFramePr>
          <p:nvPr>
            <p:extLst>
              <p:ext uri="{D42A27DB-BD31-4B8C-83A1-F6EECF244321}">
                <p14:modId xmlns:p14="http://schemas.microsoft.com/office/powerpoint/2010/main" val="458561631"/>
              </p:ext>
            </p:extLst>
          </p:nvPr>
        </p:nvGraphicFramePr>
        <p:xfrm>
          <a:off x="1619672" y="1844824"/>
          <a:ext cx="5256584" cy="446965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xmlns="" val="1736454702"/>
                    </a:ext>
                  </a:extLst>
                </a:gridCol>
                <a:gridCol w="3024336">
                  <a:extLst>
                    <a:ext uri="{9D8B030D-6E8A-4147-A177-3AD203B41FA5}">
                      <a16:colId xmlns:a16="http://schemas.microsoft.com/office/drawing/2014/main" xmlns="" val="557622301"/>
                    </a:ext>
                  </a:extLst>
                </a:gridCol>
              </a:tblGrid>
              <a:tr h="629170">
                <a:tc>
                  <a:txBody>
                    <a:bodyPr/>
                    <a:lstStyle/>
                    <a:p>
                      <a:pPr indent="180340" algn="l">
                        <a:lnSpc>
                          <a:spcPct val="200000"/>
                        </a:lnSpc>
                        <a:spcAft>
                          <a:spcPts val="0"/>
                        </a:spcAft>
                      </a:pPr>
                      <a:r>
                        <a:rPr lang="es-ES"/>
                        <a:t>SOBRETASA</a:t>
                      </a:r>
                      <a:endParaRPr lang="es-EC"/>
                    </a:p>
                  </a:txBody>
                  <a:tcPr marL="68580" marR="68580" marT="0" marB="0"/>
                </a:tc>
                <a:tc>
                  <a:txBody>
                    <a:bodyPr/>
                    <a:lstStyle/>
                    <a:p>
                      <a:pPr indent="180340" algn="l">
                        <a:lnSpc>
                          <a:spcPct val="200000"/>
                        </a:lnSpc>
                        <a:spcAft>
                          <a:spcPts val="0"/>
                        </a:spcAft>
                      </a:pPr>
                      <a:r>
                        <a:rPr lang="es-ES" dirty="0"/>
                        <a:t>PRODUCTO</a:t>
                      </a:r>
                      <a:endParaRPr lang="es-EC" dirty="0"/>
                    </a:p>
                  </a:txBody>
                  <a:tcPr marL="68580" marR="68580" marT="0" marB="0"/>
                </a:tc>
                <a:extLst>
                  <a:ext uri="{0D108BD9-81ED-4DB2-BD59-A6C34878D82A}">
                    <a16:rowId xmlns:a16="http://schemas.microsoft.com/office/drawing/2014/main" xmlns="" val="3271029662"/>
                  </a:ext>
                </a:extLst>
              </a:tr>
              <a:tr h="895671">
                <a:tc>
                  <a:txBody>
                    <a:bodyPr/>
                    <a:lstStyle/>
                    <a:p>
                      <a:pPr indent="180340" algn="ctr">
                        <a:lnSpc>
                          <a:spcPct val="200000"/>
                        </a:lnSpc>
                        <a:spcAft>
                          <a:spcPts val="0"/>
                        </a:spcAft>
                      </a:pPr>
                      <a:r>
                        <a:rPr lang="es-ES"/>
                        <a:t>5%</a:t>
                      </a:r>
                      <a:endParaRPr lang="es-EC"/>
                    </a:p>
                  </a:txBody>
                  <a:tcPr marL="68580" marR="68580" marT="0" marB="0"/>
                </a:tc>
                <a:tc>
                  <a:txBody>
                    <a:bodyPr/>
                    <a:lstStyle/>
                    <a:p>
                      <a:pPr indent="180340" algn="l">
                        <a:lnSpc>
                          <a:spcPct val="200000"/>
                        </a:lnSpc>
                        <a:spcAft>
                          <a:spcPts val="0"/>
                        </a:spcAft>
                      </a:pPr>
                      <a:r>
                        <a:rPr lang="es-ES" dirty="0"/>
                        <a:t>Bienes de capital y materias primas no esenciales</a:t>
                      </a:r>
                      <a:endParaRPr lang="es-EC" dirty="0"/>
                    </a:p>
                  </a:txBody>
                  <a:tcPr marL="68580" marR="68580" marT="0" marB="0"/>
                </a:tc>
                <a:extLst>
                  <a:ext uri="{0D108BD9-81ED-4DB2-BD59-A6C34878D82A}">
                    <a16:rowId xmlns:a16="http://schemas.microsoft.com/office/drawing/2014/main" xmlns="" val="2808383504"/>
                  </a:ext>
                </a:extLst>
              </a:tr>
              <a:tr h="447835">
                <a:tc>
                  <a:txBody>
                    <a:bodyPr/>
                    <a:lstStyle/>
                    <a:p>
                      <a:pPr indent="180340" algn="ctr">
                        <a:lnSpc>
                          <a:spcPct val="200000"/>
                        </a:lnSpc>
                        <a:spcAft>
                          <a:spcPts val="0"/>
                        </a:spcAft>
                      </a:pPr>
                      <a:r>
                        <a:rPr lang="es-ES"/>
                        <a:t>15%</a:t>
                      </a:r>
                      <a:endParaRPr lang="es-EC"/>
                    </a:p>
                  </a:txBody>
                  <a:tcPr marL="68580" marR="68580" marT="0" marB="0"/>
                </a:tc>
                <a:tc>
                  <a:txBody>
                    <a:bodyPr/>
                    <a:lstStyle/>
                    <a:p>
                      <a:pPr indent="180340" algn="l">
                        <a:lnSpc>
                          <a:spcPct val="200000"/>
                        </a:lnSpc>
                        <a:spcAft>
                          <a:spcPts val="0"/>
                        </a:spcAft>
                      </a:pPr>
                      <a:r>
                        <a:rPr lang="es-ES"/>
                        <a:t>Bienes de sensibilidad media</a:t>
                      </a:r>
                      <a:endParaRPr lang="es-EC"/>
                    </a:p>
                  </a:txBody>
                  <a:tcPr marL="68580" marR="68580" marT="0" marB="0"/>
                </a:tc>
                <a:extLst>
                  <a:ext uri="{0D108BD9-81ED-4DB2-BD59-A6C34878D82A}">
                    <a16:rowId xmlns:a16="http://schemas.microsoft.com/office/drawing/2014/main" xmlns="" val="1060106721"/>
                  </a:ext>
                </a:extLst>
              </a:tr>
              <a:tr h="895671">
                <a:tc>
                  <a:txBody>
                    <a:bodyPr/>
                    <a:lstStyle/>
                    <a:p>
                      <a:pPr indent="180340" algn="ctr">
                        <a:lnSpc>
                          <a:spcPct val="200000"/>
                        </a:lnSpc>
                        <a:spcAft>
                          <a:spcPts val="0"/>
                        </a:spcAft>
                      </a:pPr>
                      <a:r>
                        <a:rPr lang="es-ES"/>
                        <a:t>25%</a:t>
                      </a:r>
                      <a:endParaRPr lang="es-EC"/>
                    </a:p>
                  </a:txBody>
                  <a:tcPr marL="68580" marR="68580" marT="0" marB="0"/>
                </a:tc>
                <a:tc>
                  <a:txBody>
                    <a:bodyPr/>
                    <a:lstStyle/>
                    <a:p>
                      <a:pPr indent="180340" algn="l">
                        <a:lnSpc>
                          <a:spcPct val="200000"/>
                        </a:lnSpc>
                        <a:spcAft>
                          <a:spcPts val="0"/>
                        </a:spcAft>
                      </a:pPr>
                      <a:r>
                        <a:rPr lang="es-ES"/>
                        <a:t>Neumáticos, cerámica, CKD de televisores y CKD motos.</a:t>
                      </a:r>
                      <a:endParaRPr lang="es-EC"/>
                    </a:p>
                  </a:txBody>
                  <a:tcPr marL="68580" marR="68580" marT="0" marB="0"/>
                </a:tc>
                <a:extLst>
                  <a:ext uri="{0D108BD9-81ED-4DB2-BD59-A6C34878D82A}">
                    <a16:rowId xmlns:a16="http://schemas.microsoft.com/office/drawing/2014/main" xmlns="" val="2552560525"/>
                  </a:ext>
                </a:extLst>
              </a:tr>
              <a:tr h="895671">
                <a:tc>
                  <a:txBody>
                    <a:bodyPr/>
                    <a:lstStyle/>
                    <a:p>
                      <a:pPr indent="180340" algn="ctr">
                        <a:lnSpc>
                          <a:spcPct val="200000"/>
                        </a:lnSpc>
                        <a:spcAft>
                          <a:spcPts val="0"/>
                        </a:spcAft>
                      </a:pPr>
                      <a:r>
                        <a:rPr lang="es-ES"/>
                        <a:t>45%</a:t>
                      </a:r>
                      <a:endParaRPr lang="es-EC"/>
                    </a:p>
                  </a:txBody>
                  <a:tcPr marL="68580" marR="68580" marT="0" marB="0"/>
                </a:tc>
                <a:tc>
                  <a:txBody>
                    <a:bodyPr/>
                    <a:lstStyle/>
                    <a:p>
                      <a:pPr indent="180340" algn="l">
                        <a:lnSpc>
                          <a:spcPct val="200000"/>
                        </a:lnSpc>
                        <a:spcAft>
                          <a:spcPts val="0"/>
                        </a:spcAft>
                      </a:pPr>
                      <a:r>
                        <a:rPr lang="es-ES" dirty="0"/>
                        <a:t>Bienes de Consumo final, televisores, motos</a:t>
                      </a:r>
                      <a:endParaRPr lang="es-EC" dirty="0"/>
                    </a:p>
                  </a:txBody>
                  <a:tcPr marL="68580" marR="68580" marT="0" marB="0"/>
                </a:tc>
                <a:extLst>
                  <a:ext uri="{0D108BD9-81ED-4DB2-BD59-A6C34878D82A}">
                    <a16:rowId xmlns:a16="http://schemas.microsoft.com/office/drawing/2014/main" xmlns="" val="2168433150"/>
                  </a:ext>
                </a:extLst>
              </a:tr>
            </a:tbl>
          </a:graphicData>
        </a:graphic>
      </p:graphicFrame>
      <p:sp>
        <p:nvSpPr>
          <p:cNvPr id="10" name="Rectangle 1"/>
          <p:cNvSpPr>
            <a:spLocks noChangeArrowheads="1"/>
          </p:cNvSpPr>
          <p:nvPr/>
        </p:nvSpPr>
        <p:spPr bwMode="auto">
          <a:xfrm>
            <a:off x="467544" y="600363"/>
            <a:ext cx="547260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ES"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 esta disposición quedan exentas el 68% del total de las importaciones sobre el valor actual de las mercancías. Se aplicará de la siguiente manera la sobretasa arancelaria:</a:t>
            </a:r>
            <a:endParaRPr kumimoji="0" lang="es-EC" altLang="es-EC" b="0" i="0" u="none" strike="noStrike" cap="none" normalizeH="0" baseline="0" dirty="0" smtClean="0">
              <a:ln>
                <a:noFill/>
              </a:ln>
              <a:solidFill>
                <a:schemeClr val="tx1"/>
              </a:solidFill>
              <a:effectLst/>
              <a:latin typeface="Calibri" panose="020F050202020403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1" name="Rectángulo 10"/>
          <p:cNvSpPr/>
          <p:nvPr/>
        </p:nvSpPr>
        <p:spPr>
          <a:xfrm>
            <a:off x="1368152" y="5985559"/>
            <a:ext cx="4572000" cy="646331"/>
          </a:xfrm>
          <a:prstGeom prst="rect">
            <a:avLst/>
          </a:prstGeom>
        </p:spPr>
        <p:txBody>
          <a:bodyPr>
            <a:spAutoFit/>
          </a:bodyPr>
          <a:lstStyle/>
          <a:p>
            <a:pPr lvl="0" indent="180975" eaLnBrk="0" fontAlgn="base" hangingPunct="0">
              <a:spcBef>
                <a:spcPct val="0"/>
              </a:spcBef>
              <a:spcAft>
                <a:spcPct val="0"/>
              </a:spcAft>
            </a:pPr>
            <a:r>
              <a:rPr lang="es-ES" altLang="es-EC" dirty="0" smtClean="0">
                <a:latin typeface="Times New Roman" panose="02020603050405020304" pitchFamily="18" charset="0"/>
                <a:ea typeface="Times New Roman" panose="02020603050405020304" pitchFamily="18" charset="0"/>
                <a:cs typeface="Times New Roman" panose="02020603050405020304" pitchFamily="18" charset="0"/>
              </a:rPr>
              <a:t>Sobretasa </a:t>
            </a:r>
            <a:r>
              <a:rPr lang="es-ES" altLang="es-EC" dirty="0">
                <a:latin typeface="Times New Roman" panose="02020603050405020304" pitchFamily="18" charset="0"/>
                <a:ea typeface="Times New Roman" panose="02020603050405020304" pitchFamily="18" charset="0"/>
                <a:cs typeface="Times New Roman" panose="02020603050405020304" pitchFamily="18" charset="0"/>
              </a:rPr>
              <a:t>arancelaria</a:t>
            </a:r>
            <a:endParaRPr lang="es-EC" altLang="es-EC" sz="1050" dirty="0">
              <a:latin typeface="Arial" panose="020B0604020202020204" pitchFamily="34" charset="0"/>
            </a:endParaRPr>
          </a:p>
          <a:p>
            <a:pPr lvl="0" indent="180975" eaLnBrk="0" fontAlgn="base" hangingPunct="0">
              <a:spcBef>
                <a:spcPct val="0"/>
              </a:spcBef>
              <a:spcAft>
                <a:spcPct val="0"/>
              </a:spcAft>
            </a:pPr>
            <a:r>
              <a:rPr lang="es-ES" altLang="es-EC" dirty="0">
                <a:latin typeface="Times New Roman" panose="02020603050405020304" pitchFamily="18" charset="0"/>
                <a:ea typeface="Times New Roman" panose="02020603050405020304" pitchFamily="18" charset="0"/>
                <a:cs typeface="Times New Roman" panose="02020603050405020304" pitchFamily="18" charset="0"/>
              </a:rPr>
              <a:t>Fuente: COMEX</a:t>
            </a:r>
            <a:endParaRPr lang="es-EC" altLang="es-EC" sz="1050" dirty="0">
              <a:latin typeface="Arial" panose="020B0604020202020204" pitchFamily="34" charset="0"/>
            </a:endParaRPr>
          </a:p>
        </p:txBody>
      </p:sp>
    </p:spTree>
    <p:extLst>
      <p:ext uri="{BB962C8B-B14F-4D97-AF65-F5344CB8AC3E}">
        <p14:creationId xmlns:p14="http://schemas.microsoft.com/office/powerpoint/2010/main" val="1891876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p:cNvSpPr txBox="1"/>
          <p:nvPr/>
        </p:nvSpPr>
        <p:spPr>
          <a:xfrm>
            <a:off x="611560" y="598875"/>
            <a:ext cx="4248472" cy="646331"/>
          </a:xfrm>
          <a:prstGeom prst="rect">
            <a:avLst/>
          </a:prstGeom>
          <a:noFill/>
        </p:spPr>
        <p:txBody>
          <a:bodyPr wrap="square" rtlCol="0">
            <a:spAutoFit/>
          </a:bodyPr>
          <a:lstStyle/>
          <a:p>
            <a:pPr lvl="1" algn="ctr"/>
            <a:r>
              <a:rPr lang="es-EC" b="1" dirty="0" smtClean="0"/>
              <a:t>FACTORES DESENCADENANTES DE LAS MEDIDAS DE SALVAGUARDIAS</a:t>
            </a:r>
            <a:endParaRPr lang="es-EC" sz="1600" dirty="0"/>
          </a:p>
        </p:txBody>
      </p:sp>
      <p:sp>
        <p:nvSpPr>
          <p:cNvPr id="8" name="CuadroTexto 7"/>
          <p:cNvSpPr txBox="1"/>
          <p:nvPr/>
        </p:nvSpPr>
        <p:spPr>
          <a:xfrm>
            <a:off x="467544" y="1772816"/>
            <a:ext cx="4752528" cy="2862322"/>
          </a:xfrm>
          <a:prstGeom prst="rect">
            <a:avLst/>
          </a:prstGeom>
          <a:noFill/>
        </p:spPr>
        <p:txBody>
          <a:bodyPr wrap="square" rtlCol="0">
            <a:spAutoFit/>
          </a:bodyPr>
          <a:lstStyle/>
          <a:p>
            <a:pPr algn="ctr"/>
            <a:r>
              <a:rPr lang="es-ES" b="1" dirty="0"/>
              <a:t>La baja del precio del petróleo</a:t>
            </a:r>
            <a:endParaRPr lang="es-EC" dirty="0"/>
          </a:p>
          <a:p>
            <a:pPr algn="just"/>
            <a:r>
              <a:rPr lang="es-EC" dirty="0"/>
              <a:t> </a:t>
            </a:r>
          </a:p>
          <a:p>
            <a:pPr algn="just"/>
            <a:r>
              <a:rPr lang="es-EC" dirty="0"/>
              <a:t>La caída del precio del petróleo ha provocado una crisis mundial, en el caso del Ecuador es necesario agregar el castigo por menor calidad. Ese factor influyó en la elaboración del presupuesto para el 2015.  </a:t>
            </a:r>
          </a:p>
          <a:p>
            <a:pPr algn="just"/>
            <a:r>
              <a:rPr lang="es-EC" dirty="0"/>
              <a:t>La competencia con otros países petroleros, nos ha ocasionado que nuestro precio en el petróleo caiga, todo depende también de la calidad, </a:t>
            </a:r>
          </a:p>
        </p:txBody>
      </p:sp>
      <p:pic>
        <p:nvPicPr>
          <p:cNvPr id="10" name="Imagen 9"/>
          <p:cNvPicPr>
            <a:picLocks noChangeAspect="1"/>
          </p:cNvPicPr>
          <p:nvPr/>
        </p:nvPicPr>
        <p:blipFill>
          <a:blip r:embed="rId4" cstate="print"/>
          <a:stretch>
            <a:fillRect/>
          </a:stretch>
        </p:blipFill>
        <p:spPr>
          <a:xfrm>
            <a:off x="5442251" y="2132856"/>
            <a:ext cx="3252908" cy="27688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47162" y="1587787"/>
            <a:ext cx="5172637" cy="646331"/>
          </a:xfrm>
          <a:prstGeom prst="rect">
            <a:avLst/>
          </a:prstGeom>
          <a:noFill/>
        </p:spPr>
        <p:txBody>
          <a:bodyPr wrap="square" rtlCol="0">
            <a:spAutoFit/>
          </a:bodyPr>
          <a:lstStyle/>
          <a:p>
            <a:r>
              <a:rPr lang="en-US" sz="3600" dirty="0" smtClean="0"/>
              <a:t>OBJETIVO GENERAL</a:t>
            </a:r>
            <a:endParaRPr lang="en-US" sz="3600" dirty="0"/>
          </a:p>
        </p:txBody>
      </p:sp>
      <p:sp>
        <p:nvSpPr>
          <p:cNvPr id="3" name="2 CuadroTexto"/>
          <p:cNvSpPr txBox="1"/>
          <p:nvPr/>
        </p:nvSpPr>
        <p:spPr>
          <a:xfrm>
            <a:off x="2590800" y="3200400"/>
            <a:ext cx="5791200" cy="1508105"/>
          </a:xfrm>
          <a:prstGeom prst="rect">
            <a:avLst/>
          </a:prstGeom>
          <a:noFill/>
        </p:spPr>
        <p:txBody>
          <a:bodyPr wrap="square" rtlCol="0">
            <a:spAutoFit/>
          </a:bodyPr>
          <a:lstStyle/>
          <a:p>
            <a:pPr algn="just"/>
            <a:r>
              <a:rPr lang="es-ES" dirty="0"/>
              <a:t>Analizar el impacto de las salvaguardias en el sector manufacturero textil del Cantón Quito a través del estudio de la Reforma arancelaria 011-2015 y las variables macroeconómicas.</a:t>
            </a:r>
            <a:endParaRPr lang="es-EC" dirty="0"/>
          </a:p>
          <a:p>
            <a:pPr algn="just"/>
            <a:endParaRPr lang="en-US"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41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ángulo 3"/>
          <p:cNvSpPr/>
          <p:nvPr/>
        </p:nvSpPr>
        <p:spPr>
          <a:xfrm>
            <a:off x="31203" y="407585"/>
            <a:ext cx="6129627" cy="570221"/>
          </a:xfrm>
          <a:prstGeom prst="rect">
            <a:avLst/>
          </a:prstGeom>
        </p:spPr>
        <p:txBody>
          <a:bodyPr wrap="none">
            <a:spAutoFit/>
          </a:bodyPr>
          <a:lstStyle/>
          <a:p>
            <a:pPr indent="180340" algn="just">
              <a:lnSpc>
                <a:spcPct val="20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LA APRECIACIÓN DEL DÓLAR NORTEAMERICANO</a:t>
            </a:r>
            <a:endParaRPr lang="es-EC"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8" name="Rectángulo 7"/>
          <p:cNvSpPr/>
          <p:nvPr/>
        </p:nvSpPr>
        <p:spPr>
          <a:xfrm>
            <a:off x="899592" y="1211475"/>
            <a:ext cx="4572000" cy="4524315"/>
          </a:xfrm>
          <a:prstGeom prst="rect">
            <a:avLst/>
          </a:prstGeom>
        </p:spPr>
        <p:txBody>
          <a:bodyPr>
            <a:spAutoFit/>
          </a:bodyPr>
          <a:lstStyle/>
          <a:p>
            <a:pPr indent="180340" algn="just">
              <a:lnSpc>
                <a:spcPct val="20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Una moneda fuerte es símbolo de buena salud económica. El Ecuador no posee moneda por lo cual depende del dólar estadounidense. A pesar de la caída en el precio del barril de petróleo y el déficit de la balanza comercial, existen ventajas de la economía dolarizada en relación a estabilidad y disminución de la inflación.</a:t>
            </a:r>
            <a:endParaRPr lang="es-EC"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9" name="AutoShape 2" descr="Resultado de imagen para DOLA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p:cNvPicPr>
            <a:picLocks noChangeAspect="1"/>
          </p:cNvPicPr>
          <p:nvPr/>
        </p:nvPicPr>
        <p:blipFill>
          <a:blip r:embed="rId4" cstate="print"/>
          <a:stretch>
            <a:fillRect/>
          </a:stretch>
        </p:blipFill>
        <p:spPr>
          <a:xfrm>
            <a:off x="6047209" y="2390543"/>
            <a:ext cx="2647950" cy="1733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80885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p:cNvSpPr/>
          <p:nvPr/>
        </p:nvSpPr>
        <p:spPr>
          <a:xfrm>
            <a:off x="436451" y="369530"/>
            <a:ext cx="3341941" cy="570221"/>
          </a:xfrm>
          <a:prstGeom prst="rect">
            <a:avLst/>
          </a:prstGeom>
        </p:spPr>
        <p:txBody>
          <a:bodyPr wrap="none">
            <a:spAutoFit/>
          </a:bodyPr>
          <a:lstStyle/>
          <a:p>
            <a:pPr indent="180340" algn="just">
              <a:lnSpc>
                <a:spcPct val="200000"/>
              </a:lnSpc>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REMESAS DE MIGRANTES</a:t>
            </a:r>
            <a:endParaRPr lang="es-EC"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0" name="Rectángulo 9"/>
          <p:cNvSpPr/>
          <p:nvPr/>
        </p:nvSpPr>
        <p:spPr>
          <a:xfrm>
            <a:off x="683568" y="1124744"/>
            <a:ext cx="4572000" cy="2246769"/>
          </a:xfrm>
          <a:prstGeom prst="rect">
            <a:avLst/>
          </a:prstGeom>
        </p:spPr>
        <p:txBody>
          <a:bodyPr>
            <a:spAutoFit/>
          </a:bodyPr>
          <a:lstStyle/>
          <a:p>
            <a:pPr indent="180340" algn="just">
              <a:lnSpc>
                <a:spcPct val="200000"/>
              </a:lnSpc>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El Ecuador recibió entre los meses de enero y septiembre del 2015 $1 742,1 millones, de acuerdo con el Banco Central del Ecuador. Este valor simboliza una disminución de 112,8 millones con relación al mismo período del 2014. En los primeros 9 meses del 2016 alcanzaron $1 854,9 millones.</a:t>
            </a:r>
            <a:endParaRPr lang="es-EC" sz="1400"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1" name="Rectángulo 10"/>
          <p:cNvSpPr/>
          <p:nvPr/>
        </p:nvSpPr>
        <p:spPr>
          <a:xfrm>
            <a:off x="3942184" y="4133489"/>
            <a:ext cx="4572000" cy="1756699"/>
          </a:xfrm>
          <a:prstGeom prst="rect">
            <a:avLst/>
          </a:prstGeom>
        </p:spPr>
        <p:txBody>
          <a:bodyPr>
            <a:spAutoFit/>
          </a:bodyPr>
          <a:lstStyle/>
          <a:p>
            <a:pPr indent="180340" algn="just">
              <a:lnSpc>
                <a:spcPct val="20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Las remesas de Pichincha, presenta a Quito como el principal destino de este flujo, al receptarse USD 97.9 millones, que representaron el 97.7% del monto recibido en la provincia. </a:t>
            </a:r>
            <a:endParaRPr lang="es-EC" sz="1400" dirty="0">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4" name="Imagen 13"/>
          <p:cNvPicPr/>
          <p:nvPr/>
        </p:nvPicPr>
        <p:blipFill rotWithShape="1">
          <a:blip r:embed="rId4" cstate="print"/>
          <a:srcRect l="15615" t="33671" r="36184" b="24511"/>
          <a:stretch/>
        </p:blipFill>
        <p:spPr bwMode="auto">
          <a:xfrm>
            <a:off x="549350" y="3566293"/>
            <a:ext cx="3440782" cy="2389609"/>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5" cstate="print"/>
          <a:srcRect l="17650" t="23353" r="39919" b="41618"/>
          <a:stretch/>
        </p:blipFill>
        <p:spPr bwMode="auto">
          <a:xfrm>
            <a:off x="5580112" y="1670614"/>
            <a:ext cx="3432810" cy="21904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4363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5214974" cy="369332"/>
          </a:xfrm>
          <a:prstGeom prst="rect">
            <a:avLst/>
          </a:prstGeom>
          <a:noFill/>
        </p:spPr>
        <p:txBody>
          <a:bodyPr wrap="square" rtlCol="0">
            <a:spAutoFit/>
          </a:bodyPr>
          <a:lstStyle/>
          <a:p>
            <a:pPr algn="just"/>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rotWithShape="1">
          <a:blip r:embed="rId4" cstate="print"/>
          <a:srcRect l="37875" t="34783" r="2509" b="26630"/>
          <a:stretch/>
        </p:blipFill>
        <p:spPr bwMode="auto">
          <a:xfrm>
            <a:off x="1552575" y="1772816"/>
            <a:ext cx="6038850" cy="270065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1619672" y="2371485"/>
            <a:ext cx="5400600" cy="1477328"/>
          </a:xfrm>
          <a:prstGeom prst="rect">
            <a:avLst/>
          </a:prstGeom>
        </p:spPr>
        <p:txBody>
          <a:bodyPr wrap="square">
            <a:spAutoFit/>
          </a:bodyPr>
          <a:lstStyle/>
          <a:p>
            <a:pPr algn="just"/>
            <a:r>
              <a:rPr lang="es-EC" dirty="0" smtClean="0">
                <a:latin typeface="Times New Roman" panose="02020603050405020304" pitchFamily="18" charset="0"/>
                <a:ea typeface="Times New Roman" panose="02020603050405020304" pitchFamily="18" charset="0"/>
              </a:rPr>
              <a:t>El </a:t>
            </a:r>
            <a:r>
              <a:rPr lang="es-EC" dirty="0">
                <a:latin typeface="Times New Roman" panose="02020603050405020304" pitchFamily="18" charset="0"/>
                <a:ea typeface="Times New Roman" panose="02020603050405020304" pitchFamily="18" charset="0"/>
              </a:rPr>
              <a:t>gobierno ecuatoriano por pedido de la OMG restituyo las preferencias arancelarias a los países pertenecientes a la CAN proceso por el cual tuvo que recurrir a otras medidas legales para así proteger el equilibrio de la balanza comercial</a:t>
            </a:r>
            <a:endParaRPr lang="es-EC" dirty="0"/>
          </a:p>
        </p:txBody>
      </p:sp>
      <p:sp>
        <p:nvSpPr>
          <p:cNvPr id="8" name="Rectángulo 7"/>
          <p:cNvSpPr/>
          <p:nvPr/>
        </p:nvSpPr>
        <p:spPr>
          <a:xfrm>
            <a:off x="2007557" y="1078925"/>
            <a:ext cx="4624829" cy="1124219"/>
          </a:xfrm>
          <a:prstGeom prst="rect">
            <a:avLst/>
          </a:prstGeom>
        </p:spPr>
        <p:txBody>
          <a:bodyPr wrap="square">
            <a:spAutoFit/>
          </a:bodyPr>
          <a:lstStyle/>
          <a:p>
            <a:pPr lvl="1" algn="ctr">
              <a:lnSpc>
                <a:spcPct val="200000"/>
              </a:lnSpc>
              <a:spcAft>
                <a:spcPts val="100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SALVAGUARDIA CAMBIARIA A LAS IMPORTACIONES </a:t>
            </a:r>
            <a:endParaRPr lang="es-EC" dirty="0">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4" cstate="print"/>
          <a:stretch>
            <a:fillRect/>
          </a:stretch>
        </p:blipFill>
        <p:spPr>
          <a:xfrm>
            <a:off x="3262312" y="4152008"/>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79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p:cNvSpPr/>
          <p:nvPr/>
        </p:nvSpPr>
        <p:spPr>
          <a:xfrm>
            <a:off x="111009" y="660683"/>
            <a:ext cx="8550696" cy="5509200"/>
          </a:xfrm>
          <a:prstGeom prst="rect">
            <a:avLst/>
          </a:prstGeom>
        </p:spPr>
        <p:txBody>
          <a:bodyPr wrap="square">
            <a:spAutoFit/>
          </a:bodyPr>
          <a:lstStyle/>
          <a:p>
            <a:pPr indent="180340" algn="just">
              <a:lnSpc>
                <a:spcPct val="200000"/>
              </a:lnSpc>
              <a:spcAft>
                <a:spcPts val="0"/>
              </a:spcAft>
            </a:pPr>
            <a:r>
              <a:rPr lang="es-EC" sz="1600" dirty="0">
                <a:latin typeface="Times New Roman" panose="02020603050405020304" pitchFamily="18" charset="0"/>
                <a:ea typeface="Times New Roman" panose="02020603050405020304" pitchFamily="18" charset="0"/>
                <a:cs typeface="Times New Roman" panose="02020603050405020304" pitchFamily="18" charset="0"/>
              </a:rPr>
              <a:t>La medida de salvaguardia se clasificó de la siguiente manera: </a:t>
            </a:r>
            <a:endParaRPr lang="es-EC" sz="1600" dirty="0">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Ad </a:t>
            </a:r>
            <a:r>
              <a:rPr lang="es-EC" sz="1600" dirty="0" err="1">
                <a:latin typeface="Times New Roman" panose="02020603050405020304" pitchFamily="18" charset="0"/>
                <a:ea typeface="Calibri" panose="020F0502020204030204" pitchFamily="34" charset="0"/>
                <a:cs typeface="Times New Roman" panose="02020603050405020304" pitchFamily="18" charset="0"/>
              </a:rPr>
              <a:t>valorem</a:t>
            </a:r>
            <a:r>
              <a:rPr lang="es-EC" sz="1600" dirty="0">
                <a:latin typeface="Times New Roman" panose="02020603050405020304" pitchFamily="18" charset="0"/>
                <a:ea typeface="Calibri" panose="020F0502020204030204" pitchFamily="34" charset="0"/>
                <a:cs typeface="Times New Roman" panose="02020603050405020304" pitchFamily="18" charset="0"/>
              </a:rPr>
              <a:t>: La imposición de una sobretasa ad </a:t>
            </a:r>
            <a:r>
              <a:rPr lang="es-EC" sz="1600" dirty="0" err="1">
                <a:latin typeface="Times New Roman" panose="02020603050405020304" pitchFamily="18" charset="0"/>
                <a:ea typeface="Calibri" panose="020F0502020204030204" pitchFamily="34" charset="0"/>
                <a:cs typeface="Times New Roman" panose="02020603050405020304" pitchFamily="18" charset="0"/>
              </a:rPr>
              <a:t>valorem</a:t>
            </a:r>
            <a:r>
              <a:rPr lang="es-EC" sz="1600" dirty="0">
                <a:latin typeface="Times New Roman" panose="02020603050405020304" pitchFamily="18" charset="0"/>
                <a:ea typeface="Calibri" panose="020F0502020204030204" pitchFamily="34" charset="0"/>
                <a:cs typeface="Times New Roman" panose="02020603050405020304" pitchFamily="18" charset="0"/>
              </a:rPr>
              <a:t> del 30% o el 35%, adicional a la tasa ya existente, a las 75 </a:t>
            </a:r>
            <a:r>
              <a:rPr lang="es-EC" sz="1600" dirty="0" err="1">
                <a:latin typeface="Times New Roman" panose="02020603050405020304" pitchFamily="18" charset="0"/>
                <a:ea typeface="Calibri" panose="020F0502020204030204" pitchFamily="34" charset="0"/>
                <a:cs typeface="Times New Roman" panose="02020603050405020304" pitchFamily="18" charset="0"/>
              </a:rPr>
              <a:t>subpartidas</a:t>
            </a:r>
            <a:r>
              <a:rPr lang="es-EC" sz="1600" dirty="0">
                <a:latin typeface="Times New Roman" panose="02020603050405020304" pitchFamily="18" charset="0"/>
                <a:ea typeface="Calibri" panose="020F0502020204030204" pitchFamily="34" charset="0"/>
                <a:cs typeface="Times New Roman" panose="02020603050405020304" pitchFamily="18" charset="0"/>
              </a:rPr>
              <a:t> arancelarias (1% del total). En esta clase se incluyen televisores, licores, confites, chocolates, maquillaje, celulares.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Arancel específico: La imposición de un arancel específico para 284 </a:t>
            </a:r>
            <a:r>
              <a:rPr lang="es-EC" sz="1600" dirty="0" err="1">
                <a:latin typeface="Times New Roman" panose="02020603050405020304" pitchFamily="18" charset="0"/>
                <a:ea typeface="Calibri" panose="020F0502020204030204" pitchFamily="34" charset="0"/>
                <a:cs typeface="Times New Roman" panose="02020603050405020304" pitchFamily="18" charset="0"/>
              </a:rPr>
              <a:t>subpartidas</a:t>
            </a:r>
            <a:r>
              <a:rPr lang="es-EC" sz="1600" dirty="0">
                <a:latin typeface="Times New Roman" panose="02020603050405020304" pitchFamily="18" charset="0"/>
                <a:ea typeface="Calibri" panose="020F0502020204030204" pitchFamily="34" charset="0"/>
                <a:cs typeface="Times New Roman" panose="02020603050405020304" pitchFamily="18" charset="0"/>
              </a:rPr>
              <a:t> arancelarias (3,9% del universo arancelario), divididos de la siguiente manera: Calzado: 10 dólares por par, textiles: 12 dólares por kg neto, cerámicas: 10 centavos de dólar por kg neto, frutas: 80 centavos de dólar por kg neto.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000"/>
              </a:spcAft>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Restricción cuantitativa (cupo): Imposición de restricciones cuantitativas del 65% y 70% del valor CIF de las importaciones de 2008; para 23 y 248 </a:t>
            </a:r>
            <a:r>
              <a:rPr lang="es-EC" sz="1600" dirty="0" err="1">
                <a:latin typeface="Times New Roman" panose="02020603050405020304" pitchFamily="18" charset="0"/>
                <a:ea typeface="Calibri" panose="020F0502020204030204" pitchFamily="34" charset="0"/>
                <a:cs typeface="Times New Roman" panose="02020603050405020304" pitchFamily="18" charset="0"/>
              </a:rPr>
              <a:t>subpartidas</a:t>
            </a:r>
            <a:r>
              <a:rPr lang="es-EC" sz="1600" dirty="0">
                <a:latin typeface="Times New Roman" panose="02020603050405020304" pitchFamily="18" charset="0"/>
                <a:ea typeface="Calibri" panose="020F0502020204030204" pitchFamily="34" charset="0"/>
                <a:cs typeface="Times New Roman" panose="02020603050405020304" pitchFamily="18" charset="0"/>
              </a:rPr>
              <a:t> respectivamente (3,7% del total). El cupo anual se distribuye trimestralmente. (MINISTERIO DE COMERCIO EXTERIOR)</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371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07504" y="369530"/>
            <a:ext cx="5832647" cy="646331"/>
          </a:xfrm>
          <a:prstGeom prst="rect">
            <a:avLst/>
          </a:prstGeom>
          <a:noFill/>
        </p:spPr>
        <p:txBody>
          <a:bodyPr wrap="square" rtlCol="0">
            <a:spAutoFit/>
          </a:bodyPr>
          <a:lstStyle/>
          <a:p>
            <a:pPr lvl="1" algn="ctr"/>
            <a:r>
              <a:rPr lang="es-EC" b="1" dirty="0" smtClean="0"/>
              <a:t>CONSECUENCIAS DE APLICACIÓN DE SALVAGUARDIAS EN EL COMERCIO </a:t>
            </a:r>
            <a:r>
              <a:rPr lang="es-US" b="1" dirty="0" smtClean="0"/>
              <a:t>CANTÓN QUITO </a:t>
            </a:r>
            <a:endParaRPr lang="es-EC" dirty="0"/>
          </a:p>
        </p:txBody>
      </p:sp>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638212" y="1412776"/>
            <a:ext cx="7867575" cy="3539430"/>
          </a:xfrm>
          <a:prstGeom prst="rect">
            <a:avLst/>
          </a:prstGeom>
        </p:spPr>
        <p:txBody>
          <a:bodyPr wrap="square">
            <a:spAutoFit/>
          </a:bodyPr>
          <a:lstStyle/>
          <a:p>
            <a:pPr indent="180340" algn="ctr">
              <a:lnSpc>
                <a:spcPct val="200000"/>
              </a:lnSpc>
              <a:spcAft>
                <a:spcPts val="0"/>
              </a:spcAft>
            </a:pPr>
            <a:r>
              <a:rPr lang="es-ES" sz="1600" b="1" dirty="0">
                <a:latin typeface="Times New Roman" panose="02020603050405020304" pitchFamily="18" charset="0"/>
                <a:ea typeface="Calibri" panose="020F0502020204030204" pitchFamily="34" charset="0"/>
                <a:cs typeface="Times New Roman" panose="02020603050405020304" pitchFamily="18" charset="0"/>
              </a:rPr>
              <a:t>Consumo y costo de vida</a:t>
            </a:r>
            <a:endParaRPr lang="es-EC" sz="1600" dirty="0">
              <a:latin typeface="Garamond" panose="02020404030301010803" pitchFamily="18" charset="0"/>
              <a:ea typeface="Times New Roman" panose="02020603050405020304" pitchFamily="18" charset="0"/>
              <a:cs typeface="Times New Roman" panose="02020603050405020304" pitchFamily="18" charset="0"/>
            </a:endParaRPr>
          </a:p>
          <a:p>
            <a:pPr indent="180340" algn="just">
              <a:lnSpc>
                <a:spcPct val="200000"/>
              </a:lnSpc>
              <a:spcAft>
                <a:spcPts val="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Más de la mitad de la canasta del IPC está afectada por esta medida, no solamente los bienes de consumo suntuario se han visto inmersos en esta afectación, como se determina a través de este estudio, más de la mitad de bienes tienen sobretasa arancelaria. Es por esto que no debemos dejar de recalcar que las nuevas salvaguardias elevan los precios de artículos básicos que se consumen en el país y, por ende, el costo de vida del ecuatoriano promedio se incrementa. </a:t>
            </a:r>
            <a:endParaRPr lang="es-EC" sz="1600" dirty="0">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249" y="4527634"/>
            <a:ext cx="2857500" cy="1600200"/>
          </a:xfrm>
          <a:prstGeom prst="rect">
            <a:avLst/>
          </a:prstGeom>
          <a:ln>
            <a:noFill/>
          </a:ln>
          <a:effectLst>
            <a:softEdge rad="112500"/>
          </a:effectLst>
        </p:spPr>
      </p:pic>
    </p:spTree>
    <p:extLst>
      <p:ext uri="{BB962C8B-B14F-4D97-AF65-F5344CB8AC3E}">
        <p14:creationId xmlns:p14="http://schemas.microsoft.com/office/powerpoint/2010/main" val="3871661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p:nvPr/>
        </p:nvPicPr>
        <p:blipFill rotWithShape="1">
          <a:blip r:embed="rId4" cstate="print"/>
          <a:srcRect l="16632" t="24710" r="36354" b="13921"/>
          <a:stretch/>
        </p:blipFill>
        <p:spPr bwMode="auto">
          <a:xfrm>
            <a:off x="431839" y="980728"/>
            <a:ext cx="5760640" cy="4824536"/>
          </a:xfrm>
          <a:prstGeom prst="rect">
            <a:avLst/>
          </a:prstGeom>
          <a:ln>
            <a:noFill/>
          </a:ln>
          <a:extLst>
            <a:ext uri="{53640926-AAD7-44D8-BBD7-CCE9431645EC}">
              <a14:shadowObscured xmlns:a14="http://schemas.microsoft.com/office/drawing/2010/main"/>
            </a:ext>
          </a:ex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039" y="2348880"/>
            <a:ext cx="2790825" cy="163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9993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p:cNvSpPr/>
          <p:nvPr/>
        </p:nvSpPr>
        <p:spPr>
          <a:xfrm>
            <a:off x="-77117" y="188640"/>
            <a:ext cx="6089277" cy="1994457"/>
          </a:xfrm>
          <a:prstGeom prst="rect">
            <a:avLst/>
          </a:prstGeom>
        </p:spPr>
        <p:txBody>
          <a:bodyPr wrap="square">
            <a:spAutoFit/>
          </a:bodyPr>
          <a:lstStyle/>
          <a:p>
            <a:pPr lvl="1" algn="ctr">
              <a:lnSpc>
                <a:spcPct val="200000"/>
              </a:lnSpc>
              <a:spcAft>
                <a:spcPts val="1000"/>
              </a:spcAft>
            </a:pPr>
            <a:r>
              <a:rPr lang="es-EC" sz="1600" b="1" dirty="0" smtClean="0">
                <a:latin typeface="Times New Roman" panose="02020603050405020304" pitchFamily="18" charset="0"/>
                <a:ea typeface="Times New Roman" panose="02020603050405020304" pitchFamily="18" charset="0"/>
                <a:cs typeface="Times New Roman" panose="02020603050405020304" pitchFamily="18" charset="0"/>
              </a:rPr>
              <a:t>INCIDENCIAS DE LA APLICACIÓN DE LA SALVAGUARDIA EN EL SECTOR TEXTIL</a:t>
            </a:r>
            <a:r>
              <a:rPr lang="es-US" sz="1600" b="1" dirty="0" smtClean="0">
                <a:latin typeface="Times New Roman" panose="02020603050405020304" pitchFamily="18" charset="0"/>
                <a:ea typeface="Times New Roman" panose="02020603050405020304" pitchFamily="18" charset="0"/>
                <a:cs typeface="Times New Roman" panose="02020603050405020304" pitchFamily="18" charset="0"/>
              </a:rPr>
              <a:t> CANTÓN QUITO  </a:t>
            </a:r>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SOBRETASA ARANCELARIA SOBRE PRENDAS DE VESTIR</a:t>
            </a:r>
            <a:endParaRPr lang="es-EC"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n 10"/>
          <p:cNvPicPr/>
          <p:nvPr/>
        </p:nvPicPr>
        <p:blipFill rotWithShape="1">
          <a:blip r:embed="rId4" cstate="print"/>
          <a:srcRect l="16972" t="24168" r="36863" b="17180"/>
          <a:stretch/>
        </p:blipFill>
        <p:spPr bwMode="auto">
          <a:xfrm>
            <a:off x="2057400" y="2177501"/>
            <a:ext cx="5029200" cy="399351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660232" y="188640"/>
            <a:ext cx="2034927"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rotWithShape="1">
          <a:blip r:embed="rId4" cstate="print"/>
          <a:srcRect l="15954" t="20366" r="37712" b="17722"/>
          <a:stretch/>
        </p:blipFill>
        <p:spPr bwMode="auto">
          <a:xfrm>
            <a:off x="395536" y="476672"/>
            <a:ext cx="5904656" cy="568863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rotWithShape="1">
          <a:blip r:embed="rId4" cstate="print"/>
          <a:srcRect l="7670" t="28040" r="35773" b="14332"/>
          <a:stretch/>
        </p:blipFill>
        <p:spPr bwMode="auto">
          <a:xfrm>
            <a:off x="467544" y="1268760"/>
            <a:ext cx="7740352" cy="4464496"/>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500" y="1425862"/>
            <a:ext cx="8001000" cy="738664"/>
          </a:xfrm>
          <a:prstGeom prst="rect">
            <a:avLst/>
          </a:prstGeom>
          <a:noFill/>
          <a:ln w="12700">
            <a:noFill/>
          </a:ln>
        </p:spPr>
        <p:txBody>
          <a:bodyPr wrap="square" rtlCol="0">
            <a:spAutoFit/>
          </a:bodyPr>
          <a:lstStyle/>
          <a:p>
            <a:pPr algn="ctr"/>
            <a:r>
              <a:rPr lang="es-ES" sz="2400" dirty="0" smtClean="0"/>
              <a:t>CAPITULO 1: </a:t>
            </a:r>
            <a:r>
              <a:rPr lang="es-EC" sz="2400" dirty="0"/>
              <a:t>INTRODUCCIÓN </a:t>
            </a:r>
          </a:p>
          <a:p>
            <a:pPr lvl="0" algn="ctr"/>
            <a:endParaRPr lang="es-EC"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4499992" y="3068960"/>
            <a:ext cx="4176464" cy="923330"/>
          </a:xfrm>
          <a:prstGeom prst="rect">
            <a:avLst/>
          </a:prstGeom>
          <a:noFill/>
          <a:ln w="44450" cmpd="thickThin">
            <a:solidFill>
              <a:schemeClr val="tx2">
                <a:lumMod val="60000"/>
                <a:lumOff val="40000"/>
              </a:schemeClr>
            </a:solidFill>
          </a:ln>
        </p:spPr>
        <p:txBody>
          <a:bodyPr wrap="square" rtlCol="0">
            <a:spAutoFit/>
          </a:bodyPr>
          <a:lstStyle/>
          <a:p>
            <a:pPr algn="just"/>
            <a:r>
              <a:rPr lang="es-ES" dirty="0"/>
              <a:t>Las salvaguardias representan uno de los tipos de medidas especiales de protección del comercio </a:t>
            </a:r>
            <a:r>
              <a:rPr lang="es-ES" dirty="0" smtClean="0"/>
              <a:t>internacional.</a:t>
            </a:r>
            <a:endParaRPr lang="en-US" sz="2000" dirty="0"/>
          </a:p>
        </p:txBody>
      </p:sp>
      <p:pic>
        <p:nvPicPr>
          <p:cNvPr id="11" name="Imagen 10"/>
          <p:cNvPicPr>
            <a:picLocks noChangeAspect="1"/>
          </p:cNvPicPr>
          <p:nvPr/>
        </p:nvPicPr>
        <p:blipFill>
          <a:blip r:embed="rId4" cstate="print"/>
          <a:stretch>
            <a:fillRect/>
          </a:stretch>
        </p:blipFill>
        <p:spPr>
          <a:xfrm>
            <a:off x="1497106" y="2652007"/>
            <a:ext cx="2466975" cy="1847850"/>
          </a:xfrm>
          <a:prstGeom prst="rect">
            <a:avLst/>
          </a:prstGeom>
          <a:ln w="228600" cap="sq" cmpd="thickThin">
            <a:solidFill>
              <a:srgbClr val="000000"/>
            </a:solidFill>
            <a:prstDash val="solid"/>
            <a:miter lim="800000"/>
          </a:ln>
          <a:effectLst>
            <a:innerShdw blurRad="76200">
              <a:srgbClr val="000000"/>
            </a:innerShdw>
          </a:effectLst>
        </p:spPr>
      </p:pic>
      <p:pic>
        <p:nvPicPr>
          <p:cNvPr id="13" name="Imagen 12"/>
          <p:cNvPicPr>
            <a:picLocks noChangeAspect="1"/>
          </p:cNvPicPr>
          <p:nvPr/>
        </p:nvPicPr>
        <p:blipFill rotWithShape="1">
          <a:blip r:embed="rId5"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6916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rotWithShape="1">
          <a:blip r:embed="rId4" cstate="print"/>
          <a:srcRect l="7943" t="22125" r="41946" b="19814"/>
          <a:stretch/>
        </p:blipFill>
        <p:spPr bwMode="auto">
          <a:xfrm>
            <a:off x="179512" y="620688"/>
            <a:ext cx="6552728" cy="5256584"/>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cstate="print"/>
          <a:stretch>
            <a:fillRect/>
          </a:stretch>
        </p:blipFill>
        <p:spPr>
          <a:xfrm>
            <a:off x="5796136" y="2636912"/>
            <a:ext cx="3028950" cy="15144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ángulo 3"/>
          <p:cNvSpPr/>
          <p:nvPr/>
        </p:nvSpPr>
        <p:spPr>
          <a:xfrm>
            <a:off x="-27755" y="188640"/>
            <a:ext cx="6336704" cy="1121269"/>
          </a:xfrm>
          <a:prstGeom prst="rect">
            <a:avLst/>
          </a:prstGeom>
        </p:spPr>
        <p:txBody>
          <a:bodyPr wrap="square">
            <a:spAutoFit/>
          </a:bodyPr>
          <a:lstStyle/>
          <a:p>
            <a:pPr lvl="1" algn="ctr">
              <a:lnSpc>
                <a:spcPct val="200000"/>
              </a:lnSpc>
              <a:spcAft>
                <a:spcPts val="0"/>
              </a:spcAft>
            </a:pPr>
            <a:r>
              <a:rPr lang="es-US" b="1" dirty="0" smtClean="0">
                <a:latin typeface="Times New Roman" panose="02020603050405020304" pitchFamily="18" charset="0"/>
                <a:ea typeface="Times New Roman" panose="02020603050405020304" pitchFamily="18" charset="0"/>
                <a:cs typeface="Times New Roman" panose="02020603050405020304" pitchFamily="18" charset="0"/>
              </a:rPr>
              <a:t>CARACTERÍSTICAS DEL SECTOR MANUFACTURERO TEXTIL DEL CANTÓN QUITO</a:t>
            </a:r>
            <a:endParaRPr lang="es-EC"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792088" y="2129330"/>
            <a:ext cx="4572000" cy="1200329"/>
          </a:xfrm>
          <a:prstGeom prst="rect">
            <a:avLst/>
          </a:prstGeom>
        </p:spPr>
        <p:txBody>
          <a:bodyPr>
            <a:spAutoFit/>
          </a:bodyPr>
          <a:lstStyle/>
          <a:p>
            <a:r>
              <a:rPr lang="es-ES" dirty="0">
                <a:latin typeface="Times New Roman" panose="02020603050405020304" pitchFamily="18" charset="0"/>
                <a:ea typeface="Times New Roman" panose="02020603050405020304" pitchFamily="18" charset="0"/>
              </a:rPr>
              <a:t>Las primeras ventas de la producción textil se concentraron en el mercado local, hasta que a partir de la década de los 90 las exportaciones tomaron un gran impulso</a:t>
            </a:r>
            <a:endParaRPr lang="es-EC" dirty="0"/>
          </a:p>
        </p:txBody>
      </p:sp>
      <p:sp>
        <p:nvSpPr>
          <p:cNvPr id="10" name="Rectángulo 9"/>
          <p:cNvSpPr/>
          <p:nvPr/>
        </p:nvSpPr>
        <p:spPr>
          <a:xfrm>
            <a:off x="621834" y="4149080"/>
            <a:ext cx="7507535" cy="1477328"/>
          </a:xfrm>
          <a:prstGeom prst="rect">
            <a:avLst/>
          </a:prstGeom>
        </p:spPr>
        <p:txBody>
          <a:bodyPr wrap="square">
            <a:spAutoFit/>
          </a:bodyPr>
          <a:lstStyle/>
          <a:p>
            <a:pPr indent="180340" algn="just">
              <a:spcAft>
                <a:spcPts val="0"/>
              </a:spcAft>
            </a:pPr>
            <a:r>
              <a:rPr lang="es-EC" dirty="0">
                <a:latin typeface="Times New Roman" panose="02020603050405020304" pitchFamily="18" charset="0"/>
                <a:ea typeface="Calibri" panose="020F0502020204030204" pitchFamily="34" charset="0"/>
                <a:cs typeface="Calibri" panose="020F0502020204030204" pitchFamily="34" charset="0"/>
              </a:rPr>
              <a:t>Debido al reciente estancamiento por falta de innovación de diseños, marcas propias y tecnología, que ha permitido el ingreso de productos extranjeros, el sector textil ecuatoriano ha realizado grandes esfuerzos con el principal objetivo de corregir los índices de producción, además se busca modernizar y crear productos que cumplan con la demanda nacional e internacional. </a:t>
            </a:r>
            <a:endParaRPr lang="es-EC" dirty="0">
              <a:latin typeface="Calibri" panose="020F0502020204030204" pitchFamily="34" charset="0"/>
              <a:ea typeface="Calibri" panose="020F0502020204030204" pitchFamily="34" charset="0"/>
              <a:cs typeface="Calibri" panose="020F0502020204030204" pitchFamily="34" charset="0"/>
            </a:endParaRPr>
          </a:p>
        </p:txBody>
      </p:sp>
      <p:pic>
        <p:nvPicPr>
          <p:cNvPr id="12" name="Imagen 11"/>
          <p:cNvPicPr>
            <a:picLocks noChangeAspect="1"/>
          </p:cNvPicPr>
          <p:nvPr/>
        </p:nvPicPr>
        <p:blipFill>
          <a:blip r:embed="rId4" cstate="print"/>
          <a:stretch>
            <a:fillRect/>
          </a:stretch>
        </p:blipFill>
        <p:spPr>
          <a:xfrm>
            <a:off x="5364088" y="1628800"/>
            <a:ext cx="3240360" cy="2509454"/>
          </a:xfrm>
          <a:prstGeom prst="rect">
            <a:avLst/>
          </a:prstGeom>
        </p:spPr>
      </p:pic>
    </p:spTree>
    <p:extLst>
      <p:ext uri="{BB962C8B-B14F-4D97-AF65-F5344CB8AC3E}">
        <p14:creationId xmlns:p14="http://schemas.microsoft.com/office/powerpoint/2010/main" val="3535100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838200" y="500062"/>
            <a:ext cx="5029944" cy="646331"/>
          </a:xfrm>
          <a:prstGeom prst="rect">
            <a:avLst/>
          </a:prstGeom>
          <a:noFill/>
        </p:spPr>
        <p:txBody>
          <a:bodyPr wrap="square" rtlCol="0">
            <a:spAutoFit/>
          </a:bodyPr>
          <a:lstStyle/>
          <a:p>
            <a:pPr algn="ctr"/>
            <a:r>
              <a:rPr lang="es-ES" b="1" dirty="0" smtClean="0"/>
              <a:t>DESCRIPCIÓN DE PRODUCTOS Y ELABORADOS DEL SECTOR </a:t>
            </a:r>
            <a:endParaRPr lang="es-EC" dirty="0"/>
          </a:p>
        </p:txBody>
      </p:sp>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1067172" y="1726426"/>
            <a:ext cx="4572000" cy="3970318"/>
          </a:xfrm>
          <a:prstGeom prst="rect">
            <a:avLst/>
          </a:prstGeom>
        </p:spPr>
        <p:txBody>
          <a:bodyPr>
            <a:spAutoFit/>
          </a:bodyPr>
          <a:lstStyle/>
          <a:p>
            <a:pPr indent="180340" algn="just">
              <a:lnSpc>
                <a:spcPct val="20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A medida que fue creciendo la industria textil, también aumentó la diversificación de sus productos, convirtiendo a los hilados y tejidos como los principales en volumen de producción; sin embargo, en los últimos años se ha incrementado la elaboración de prendas de vestir y lencería de hogar.</a:t>
            </a:r>
            <a:endParaRPr lang="es-EC" dirty="0">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cstate="print"/>
          <a:stretch>
            <a:fillRect/>
          </a:stretch>
        </p:blipFill>
        <p:spPr>
          <a:xfrm>
            <a:off x="6066259" y="2840047"/>
            <a:ext cx="2628900" cy="1743075"/>
          </a:xfrm>
          <a:prstGeom prst="rect">
            <a:avLst/>
          </a:prstGeom>
        </p:spPr>
      </p:pic>
    </p:spTree>
    <p:extLst>
      <p:ext uri="{BB962C8B-B14F-4D97-AF65-F5344CB8AC3E}">
        <p14:creationId xmlns:p14="http://schemas.microsoft.com/office/powerpoint/2010/main" val="152208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p:nvPr/>
        </p:nvPicPr>
        <p:blipFill rotWithShape="1">
          <a:blip r:embed="rId4" cstate="print"/>
          <a:srcRect l="14813" t="27491" r="11326" b="15627"/>
          <a:stretch/>
        </p:blipFill>
        <p:spPr bwMode="auto">
          <a:xfrm>
            <a:off x="395536" y="1268760"/>
            <a:ext cx="7416824" cy="4104456"/>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288395"/>
            <a:ext cx="2952750"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8795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p:nvPr/>
        </p:nvPicPr>
        <p:blipFill rotWithShape="1">
          <a:blip r:embed="rId4" cstate="print"/>
          <a:srcRect l="16055" t="22508" r="38100" b="24532"/>
          <a:stretch/>
        </p:blipFill>
        <p:spPr bwMode="auto">
          <a:xfrm>
            <a:off x="0" y="332656"/>
            <a:ext cx="6444208" cy="6048672"/>
          </a:xfrm>
          <a:prstGeom prst="rect">
            <a:avLst/>
          </a:prstGeom>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700808"/>
            <a:ext cx="1962150" cy="1285875"/>
          </a:xfrm>
          <a:prstGeom prst="rect">
            <a:avLst/>
          </a:prstGeom>
          <a:ln>
            <a:noFill/>
          </a:ln>
          <a:effectLst>
            <a:softEdge rad="112500"/>
          </a:effec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0370" y="3421353"/>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055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827584" y="476672"/>
            <a:ext cx="6929486" cy="1569660"/>
          </a:xfrm>
          <a:prstGeom prst="rect">
            <a:avLst/>
          </a:prstGeom>
          <a:noFill/>
        </p:spPr>
        <p:txBody>
          <a:bodyPr wrap="square" rtlCol="0">
            <a:spAutoFit/>
          </a:bodyPr>
          <a:lstStyle/>
          <a:p>
            <a:pPr algn="ctr"/>
            <a:r>
              <a:rPr lang="es-ES" sz="3200" b="1" dirty="0"/>
              <a:t>CAPITULO </a:t>
            </a:r>
            <a:r>
              <a:rPr lang="es-ES" sz="3200" b="1" dirty="0" smtClean="0"/>
              <a:t>4:</a:t>
            </a:r>
            <a:r>
              <a:rPr lang="es-US" sz="3200" b="1" dirty="0" smtClean="0"/>
              <a:t> ANÁLISIS DE VENTAS SECTOR MANUFACTURERO TEXTIL CANTÓN QUITO</a:t>
            </a:r>
            <a:r>
              <a:rPr lang="es-ES" sz="3200" b="1" dirty="0" smtClean="0"/>
              <a:t> </a:t>
            </a:r>
            <a:endParaRPr lang="es-EC" sz="3200" b="1" dirty="0"/>
          </a:p>
        </p:txBody>
      </p:sp>
      <p:sp>
        <p:nvSpPr>
          <p:cNvPr id="4" name="3 Rectángulo"/>
          <p:cNvSpPr/>
          <p:nvPr/>
        </p:nvSpPr>
        <p:spPr>
          <a:xfrm>
            <a:off x="1043608" y="2348880"/>
            <a:ext cx="7344816" cy="646331"/>
          </a:xfrm>
          <a:prstGeom prst="rect">
            <a:avLst/>
          </a:prstGeom>
        </p:spPr>
        <p:txBody>
          <a:bodyPr wrap="square">
            <a:spAutoFit/>
          </a:bodyPr>
          <a:lstStyle/>
          <a:p>
            <a:r>
              <a:rPr lang="es-ES" dirty="0" smtClean="0">
                <a:latin typeface="Times New Roman" pitchFamily="18" charset="0"/>
                <a:cs typeface="Times New Roman" pitchFamily="18" charset="0"/>
              </a:rPr>
              <a:t>Ecuador es un país que se ha caracterizado por la fabricación de textiles y tejidos, siendo esta una de las actividades artesanales más antiguas</a:t>
            </a:r>
            <a:endParaRPr lang="es-ES" dirty="0">
              <a:latin typeface="Times New Roman" pitchFamily="18" charset="0"/>
              <a:cs typeface="Times New Roman" pitchFamily="18" charset="0"/>
            </a:endParaRPr>
          </a:p>
        </p:txBody>
      </p:sp>
      <p:pic>
        <p:nvPicPr>
          <p:cNvPr id="5"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370" y="3421353"/>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1"/>
          <p:cNvSpPr>
            <a:spLocks noChangeArrowheads="1"/>
          </p:cNvSpPr>
          <p:nvPr/>
        </p:nvSpPr>
        <p:spPr bwMode="auto">
          <a:xfrm>
            <a:off x="297079" y="317267"/>
            <a:ext cx="60132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276225" algn="just" defTabSz="914400" rtl="0" eaLnBrk="1" fontAlgn="base" latinLnBrk="0" hangingPunct="1">
              <a:lnSpc>
                <a:spcPct val="100000"/>
              </a:lnSpc>
              <a:spcBef>
                <a:spcPct val="0"/>
              </a:spcBef>
              <a:spcAft>
                <a:spcPct val="0"/>
              </a:spcAft>
              <a:buClrTx/>
              <a:buSzTx/>
              <a:tabLst>
                <a:tab pos="539750" algn="l"/>
              </a:tabLst>
            </a:pP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Características del sector manufacturero </a:t>
            </a:r>
            <a:r>
              <a:rPr kumimoji="0" lang="es-EC"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textil</a:t>
            </a:r>
            <a:r>
              <a:rPr kumimoji="0" lang="es-EC"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 cantón Quito</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Diagrama"/>
          <p:cNvGraphicFramePr/>
          <p:nvPr/>
        </p:nvGraphicFramePr>
        <p:xfrm>
          <a:off x="755576" y="908720"/>
          <a:ext cx="806489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6" name="Rectangle 2"/>
          <p:cNvSpPr>
            <a:spLocks noChangeArrowheads="1"/>
          </p:cNvSpPr>
          <p:nvPr/>
        </p:nvSpPr>
        <p:spPr bwMode="auto">
          <a:xfrm>
            <a:off x="611560" y="3598857"/>
            <a:ext cx="60486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Número de empresas del sector textil en gremios: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683568" y="4149080"/>
          <a:ext cx="7920880" cy="2259605"/>
        </p:xfrm>
        <a:graphic>
          <a:graphicData uri="http://schemas.openxmlformats.org/drawingml/2006/table">
            <a:tbl>
              <a:tblPr/>
              <a:tblGrid>
                <a:gridCol w="1253888"/>
                <a:gridCol w="1760590"/>
                <a:gridCol w="4906402"/>
              </a:tblGrid>
              <a:tr h="403245">
                <a:tc>
                  <a:txBody>
                    <a:bodyPr/>
                    <a:lstStyle/>
                    <a:p>
                      <a:pPr indent="180340" algn="ctr">
                        <a:lnSpc>
                          <a:spcPct val="150000"/>
                        </a:lnSpc>
                        <a:spcAft>
                          <a:spcPts val="0"/>
                        </a:spcAft>
                      </a:pPr>
                      <a:r>
                        <a:rPr lang="es-ES" sz="1400" b="1" dirty="0">
                          <a:latin typeface="Times New Roman"/>
                          <a:ea typeface="Times New Roman"/>
                          <a:cs typeface="Times New Roman"/>
                        </a:rPr>
                        <a:t>Gremio</a:t>
                      </a:r>
                      <a:endParaRPr lang="es-ES" sz="14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400" b="1">
                          <a:latin typeface="Times New Roman"/>
                          <a:ea typeface="Times New Roman"/>
                          <a:cs typeface="Times New Roman"/>
                        </a:rPr>
                        <a:t>Número de empresas</a:t>
                      </a:r>
                      <a:endParaRPr lang="es-ES" sz="14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400" b="1">
                          <a:latin typeface="Times New Roman"/>
                          <a:ea typeface="Times New Roman"/>
                          <a:cs typeface="Times New Roman"/>
                        </a:rPr>
                        <a:t>Características</a:t>
                      </a:r>
                      <a:endParaRPr lang="es-ES" sz="14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9734">
                <a:tc>
                  <a:txBody>
                    <a:bodyPr/>
                    <a:lstStyle/>
                    <a:p>
                      <a:pPr indent="180340" algn="ctr">
                        <a:lnSpc>
                          <a:spcPct val="150000"/>
                        </a:lnSpc>
                        <a:spcAft>
                          <a:spcPts val="0"/>
                        </a:spcAft>
                      </a:pPr>
                      <a:endParaRPr lang="es-ES" sz="1400" dirty="0" smtClean="0">
                        <a:latin typeface="Times New Roman"/>
                        <a:ea typeface="Times New Roman"/>
                        <a:cs typeface="Times New Roman"/>
                      </a:endParaRPr>
                    </a:p>
                    <a:p>
                      <a:pPr indent="180340" algn="ctr">
                        <a:lnSpc>
                          <a:spcPct val="150000"/>
                        </a:lnSpc>
                        <a:spcAft>
                          <a:spcPts val="0"/>
                        </a:spcAft>
                      </a:pPr>
                      <a:r>
                        <a:rPr lang="es-ES" sz="1400" dirty="0" smtClean="0">
                          <a:latin typeface="Times New Roman"/>
                          <a:ea typeface="Times New Roman"/>
                          <a:cs typeface="Times New Roman"/>
                        </a:rPr>
                        <a:t>AITE</a:t>
                      </a:r>
                      <a:endParaRPr lang="es-ES" sz="14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endParaRPr lang="es-ES" sz="1400" dirty="0" smtClean="0">
                        <a:latin typeface="Times New Roman"/>
                        <a:ea typeface="Times New Roman"/>
                        <a:cs typeface="Times New Roman"/>
                      </a:endParaRPr>
                    </a:p>
                    <a:p>
                      <a:pPr indent="180340" algn="ctr">
                        <a:lnSpc>
                          <a:spcPct val="150000"/>
                        </a:lnSpc>
                        <a:spcAft>
                          <a:spcPts val="0"/>
                        </a:spcAft>
                      </a:pPr>
                      <a:r>
                        <a:rPr lang="es-ES" sz="1400" dirty="0" smtClean="0">
                          <a:latin typeface="Times New Roman"/>
                          <a:ea typeface="Times New Roman"/>
                          <a:cs typeface="Times New Roman"/>
                        </a:rPr>
                        <a:t>35</a:t>
                      </a:r>
                      <a:endParaRPr lang="es-ES" sz="14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400" dirty="0">
                          <a:latin typeface="Times New Roman"/>
                          <a:ea typeface="Times New Roman"/>
                          <a:cs typeface="Times New Roman"/>
                        </a:rPr>
                        <a:t>4 Desafiliadas durante los dos últimos años por crisis presupuestaria, en este gremio encontramos grandes empresas exportadoras e </a:t>
                      </a:r>
                      <a:r>
                        <a:rPr lang="es-ES" sz="1400" dirty="0" smtClean="0">
                          <a:latin typeface="Times New Roman"/>
                          <a:ea typeface="Times New Roman"/>
                          <a:cs typeface="Times New Roman"/>
                        </a:rPr>
                        <a:t>importadoras. </a:t>
                      </a:r>
                      <a:r>
                        <a:rPr lang="es-ES" sz="1400" dirty="0" err="1" smtClean="0">
                          <a:latin typeface="Times New Roman"/>
                          <a:ea typeface="Times New Roman"/>
                          <a:cs typeface="Times New Roman"/>
                        </a:rPr>
                        <a:t>Fibrán</a:t>
                      </a:r>
                      <a:r>
                        <a:rPr lang="es-ES" sz="1400" dirty="0" smtClean="0">
                          <a:latin typeface="Times New Roman"/>
                          <a:ea typeface="Times New Roman"/>
                          <a:cs typeface="Times New Roman"/>
                        </a:rPr>
                        <a:t> </a:t>
                      </a:r>
                      <a:r>
                        <a:rPr lang="es-ES" sz="1400" dirty="0">
                          <a:latin typeface="Times New Roman"/>
                          <a:ea typeface="Times New Roman"/>
                          <a:cs typeface="Times New Roman"/>
                        </a:rPr>
                        <a:t>Cía. Ltda. Pertenece a este gremio.</a:t>
                      </a:r>
                      <a:endParaRPr lang="es-ES" sz="14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45">
                <a:tc>
                  <a:txBody>
                    <a:bodyPr/>
                    <a:lstStyle/>
                    <a:p>
                      <a:pPr indent="180340" algn="ctr">
                        <a:lnSpc>
                          <a:spcPct val="150000"/>
                        </a:lnSpc>
                        <a:spcAft>
                          <a:spcPts val="0"/>
                        </a:spcAft>
                      </a:pPr>
                      <a:r>
                        <a:rPr lang="es-ES" sz="1400">
                          <a:latin typeface="Times New Roman"/>
                          <a:ea typeface="Times New Roman"/>
                          <a:cs typeface="Times New Roman"/>
                        </a:rPr>
                        <a:t>CAPEIPI</a:t>
                      </a:r>
                      <a:endParaRPr lang="es-ES" sz="14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400">
                          <a:latin typeface="Times New Roman"/>
                          <a:ea typeface="Times New Roman"/>
                          <a:cs typeface="Times New Roman"/>
                        </a:rPr>
                        <a:t>189</a:t>
                      </a:r>
                      <a:endParaRPr lang="es-ES" sz="14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400" dirty="0">
                          <a:latin typeface="Times New Roman"/>
                          <a:ea typeface="Times New Roman"/>
                          <a:cs typeface="Times New Roman"/>
                        </a:rPr>
                        <a:t>Pequeñas y medianas empresas</a:t>
                      </a:r>
                      <a:endParaRPr lang="es-ES" sz="14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nvGraphicFramePr>
        <p:xfrm>
          <a:off x="323528" y="908720"/>
          <a:ext cx="8352928" cy="4176460"/>
        </p:xfrm>
        <a:graphic>
          <a:graphicData uri="http://schemas.openxmlformats.org/drawingml/2006/table">
            <a:tbl>
              <a:tblPr/>
              <a:tblGrid>
                <a:gridCol w="8352928"/>
              </a:tblGrid>
              <a:tr h="289742">
                <a:tc>
                  <a:txBody>
                    <a:bodyPr/>
                    <a:lstStyle/>
                    <a:p>
                      <a:pPr indent="180340" algn="ctr">
                        <a:lnSpc>
                          <a:spcPct val="100000"/>
                        </a:lnSpc>
                        <a:spcAft>
                          <a:spcPts val="0"/>
                        </a:spcAft>
                      </a:pPr>
                      <a:r>
                        <a:rPr lang="es-ES" sz="1400" b="1" dirty="0">
                          <a:latin typeface="Times New Roman"/>
                          <a:ea typeface="Times New Roman"/>
                          <a:cs typeface="Times New Roman"/>
                        </a:rPr>
                        <a:t>Descripción </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Seda </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Lana y pelo fino u ordinario, hilados y tejidos de crin</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Algodón</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01">
                <a:tc>
                  <a:txBody>
                    <a:bodyPr/>
                    <a:lstStyle/>
                    <a:p>
                      <a:pPr indent="180340" algn="l">
                        <a:lnSpc>
                          <a:spcPct val="100000"/>
                        </a:lnSpc>
                        <a:spcAft>
                          <a:spcPts val="0"/>
                        </a:spcAft>
                      </a:pPr>
                      <a:r>
                        <a:rPr lang="es-ES" sz="1400" dirty="0">
                          <a:latin typeface="Times New Roman"/>
                          <a:ea typeface="Times New Roman"/>
                          <a:cs typeface="Times New Roman"/>
                        </a:rPr>
                        <a:t>Las demás fibras textiles vegetales, hilados de papel y tejidos de hilados de papel</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95">
                <a:tc>
                  <a:txBody>
                    <a:bodyPr/>
                    <a:lstStyle/>
                    <a:p>
                      <a:pPr indent="180340" algn="l">
                        <a:lnSpc>
                          <a:spcPct val="100000"/>
                        </a:lnSpc>
                        <a:spcAft>
                          <a:spcPts val="0"/>
                        </a:spcAft>
                      </a:pPr>
                      <a:r>
                        <a:rPr lang="es-ES" sz="1400" dirty="0">
                          <a:latin typeface="Times New Roman"/>
                          <a:ea typeface="Times New Roman"/>
                          <a:cs typeface="Times New Roman"/>
                        </a:rPr>
                        <a:t>Filamentos sintéticos o artificiales, tiras y formas similares de materia textil o artificial</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Fibras sintéticas o artificiales discontinuas</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01">
                <a:tc>
                  <a:txBody>
                    <a:bodyPr/>
                    <a:lstStyle/>
                    <a:p>
                      <a:pPr indent="180340" algn="l">
                        <a:lnSpc>
                          <a:spcPct val="100000"/>
                        </a:lnSpc>
                        <a:spcAft>
                          <a:spcPts val="0"/>
                        </a:spcAft>
                      </a:pPr>
                      <a:r>
                        <a:rPr lang="es-ES" sz="1400" dirty="0">
                          <a:latin typeface="Times New Roman"/>
                          <a:ea typeface="Times New Roman"/>
                          <a:cs typeface="Times New Roman"/>
                        </a:rPr>
                        <a:t>Guata, fieltro y tela sin tejer, hilados especiales, cordeles, cuerdas y cordajes, artículos de cordelería</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Alfombras y demás revestimientos para el suelo, de materia textil</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Tejidos especiales, bordados, encajes, tapicería, pasamanería.</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01">
                <a:tc>
                  <a:txBody>
                    <a:bodyPr/>
                    <a:lstStyle/>
                    <a:p>
                      <a:pPr indent="180340" algn="l">
                        <a:lnSpc>
                          <a:spcPct val="100000"/>
                        </a:lnSpc>
                        <a:spcAft>
                          <a:spcPts val="0"/>
                        </a:spcAft>
                      </a:pPr>
                      <a:r>
                        <a:rPr lang="es-ES" sz="1400" dirty="0">
                          <a:latin typeface="Times New Roman"/>
                          <a:ea typeface="Times New Roman"/>
                          <a:cs typeface="Times New Roman"/>
                        </a:rPr>
                        <a:t>Telas impregnadas, recubiertas, revestidas o estratificadas, artículos técnicos de materia textil.</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Tejido de punto</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Prendas y complementos (accesorios), de vestir, de punto</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Prendas y complementos (accesorios), de vestir, excepto los de punto</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2">
                <a:tc>
                  <a:txBody>
                    <a:bodyPr/>
                    <a:lstStyle/>
                    <a:p>
                      <a:pPr indent="180340" algn="l">
                        <a:lnSpc>
                          <a:spcPct val="100000"/>
                        </a:lnSpc>
                        <a:spcAft>
                          <a:spcPts val="0"/>
                        </a:spcAft>
                      </a:pPr>
                      <a:r>
                        <a:rPr lang="es-ES" sz="1400" dirty="0">
                          <a:latin typeface="Times New Roman"/>
                          <a:ea typeface="Times New Roman"/>
                          <a:cs typeface="Times New Roman"/>
                        </a:rPr>
                        <a:t>Los demás artículos textiles confeccionados, juegos, prendería y trapos.</a:t>
                      </a:r>
                      <a:endParaRPr lang="es-ES" sz="1400" dirty="0">
                        <a:latin typeface="Garamond"/>
                        <a:ea typeface="Times New Roman"/>
                        <a:cs typeface="Times New Roman"/>
                      </a:endParaRPr>
                    </a:p>
                  </a:txBody>
                  <a:tcPr marL="58335" marR="58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467544" y="404664"/>
            <a:ext cx="4032448" cy="369332"/>
          </a:xfrm>
          <a:prstGeom prst="rect">
            <a:avLst/>
          </a:prstGeom>
        </p:spPr>
        <p:txBody>
          <a:bodyPr wrap="square">
            <a:spAutoFit/>
          </a:bodyPr>
          <a:lstStyle/>
          <a:p>
            <a:r>
              <a:rPr lang="es-ES" b="1" dirty="0" smtClean="0"/>
              <a:t>Productos elaborados del sector textil</a:t>
            </a:r>
            <a:endParaRPr lang="es-ES" dirty="0"/>
          </a:p>
        </p:txBody>
      </p:sp>
      <p:pic>
        <p:nvPicPr>
          <p:cNvPr id="25602" name="Picture 2" descr="Resultado de imagen para textil"/>
          <p:cNvPicPr>
            <a:picLocks noChangeAspect="1" noChangeArrowheads="1"/>
          </p:cNvPicPr>
          <p:nvPr/>
        </p:nvPicPr>
        <p:blipFill>
          <a:blip r:embed="rId3" cstate="print"/>
          <a:srcRect/>
          <a:stretch>
            <a:fillRect/>
          </a:stretch>
        </p:blipFill>
        <p:spPr bwMode="auto">
          <a:xfrm>
            <a:off x="755576" y="5231436"/>
            <a:ext cx="1944215" cy="1335085"/>
          </a:xfrm>
          <a:prstGeom prst="rect">
            <a:avLst/>
          </a:prstGeom>
          <a:noFill/>
        </p:spPr>
      </p:pic>
      <p:pic>
        <p:nvPicPr>
          <p:cNvPr id="25604" name="Picture 4" descr="Resultado de imagen para textil"/>
          <p:cNvPicPr>
            <a:picLocks noChangeAspect="1" noChangeArrowheads="1"/>
          </p:cNvPicPr>
          <p:nvPr/>
        </p:nvPicPr>
        <p:blipFill>
          <a:blip r:embed="rId4" cstate="print"/>
          <a:srcRect/>
          <a:stretch>
            <a:fillRect/>
          </a:stretch>
        </p:blipFill>
        <p:spPr bwMode="auto">
          <a:xfrm>
            <a:off x="3131840" y="5301208"/>
            <a:ext cx="1863163" cy="1117898"/>
          </a:xfrm>
          <a:prstGeom prst="rect">
            <a:avLst/>
          </a:prstGeom>
          <a:noFill/>
        </p:spPr>
      </p:pic>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Rectangle 1"/>
          <p:cNvSpPr>
            <a:spLocks noChangeArrowheads="1"/>
          </p:cNvSpPr>
          <p:nvPr/>
        </p:nvSpPr>
        <p:spPr bwMode="auto">
          <a:xfrm>
            <a:off x="323528" y="332656"/>
            <a:ext cx="580415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Organizaciones gremiales del sector manufacturero textil</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51520" y="260648"/>
            <a:ext cx="8460432" cy="400110"/>
          </a:xfrm>
          <a:prstGeom prst="rect">
            <a:avLst/>
          </a:prstGeom>
        </p:spPr>
        <p:txBody>
          <a:bodyPr wrap="square">
            <a:spAutoFit/>
          </a:bodyPr>
          <a:lstStyle/>
          <a:p>
            <a:r>
              <a:rPr lang="es-ES" sz="2000" b="1" dirty="0" smtClean="0"/>
              <a:t>Análisis del índice de volumen por producto del sector manufacturero textil</a:t>
            </a:r>
            <a:endParaRPr lang="es-ES" sz="2000" dirty="0"/>
          </a:p>
        </p:txBody>
      </p:sp>
      <p:sp>
        <p:nvSpPr>
          <p:cNvPr id="4" name="3 Rectángulo"/>
          <p:cNvSpPr/>
          <p:nvPr/>
        </p:nvSpPr>
        <p:spPr>
          <a:xfrm>
            <a:off x="539552" y="764704"/>
            <a:ext cx="7776864" cy="923330"/>
          </a:xfrm>
          <a:prstGeom prst="rect">
            <a:avLst/>
          </a:prstGeom>
        </p:spPr>
        <p:txBody>
          <a:bodyPr wrap="square">
            <a:spAutoFit/>
          </a:bodyPr>
          <a:lstStyle/>
          <a:p>
            <a:pPr algn="just"/>
            <a:r>
              <a:rPr lang="es-ES" dirty="0" smtClean="0"/>
              <a:t>El Índice de Volumen Industrial por Productos (IVI-CPC), mide las variaciones y la tendencia de la producción de bienes manufacturados en el país a nivel de secciones </a:t>
            </a:r>
            <a:endParaRPr lang="es-ES" dirty="0"/>
          </a:p>
        </p:txBody>
      </p:sp>
      <p:graphicFrame>
        <p:nvGraphicFramePr>
          <p:cNvPr id="6" name="1 Gráfico"/>
          <p:cNvGraphicFramePr/>
          <p:nvPr/>
        </p:nvGraphicFramePr>
        <p:xfrm>
          <a:off x="611560" y="1772816"/>
          <a:ext cx="763284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539552" y="4941168"/>
            <a:ext cx="8208912" cy="1200329"/>
          </a:xfrm>
          <a:prstGeom prst="rect">
            <a:avLst/>
          </a:prstGeom>
        </p:spPr>
        <p:txBody>
          <a:bodyPr wrap="square">
            <a:spAutoFit/>
          </a:bodyPr>
          <a:lstStyle/>
          <a:p>
            <a:r>
              <a:rPr lang="es-ES" dirty="0" smtClean="0"/>
              <a:t>Para enero 2016 la producción es de 67,27 ton, continúa disminuyendo con relación a diciembre del 2015, cuya variación fue de -6,61. La variación de febrero 2016 es de sentido contrario 26,29%, pues empieza a tener un crecimiento a la que tuvo el mes anterior de 84,96 ton.</a:t>
            </a:r>
            <a:endParaRPr lang="es-ES" dirty="0"/>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1676400" y="2891246"/>
            <a:ext cx="1071570" cy="369332"/>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es-EC" dirty="0" smtClean="0"/>
              <a:t>sí </a:t>
            </a:r>
            <a:endParaRPr lang="es-EC" dirty="0"/>
          </a:p>
        </p:txBody>
      </p:sp>
      <p:sp>
        <p:nvSpPr>
          <p:cNvPr id="7" name="6 CuadroTexto"/>
          <p:cNvSpPr txBox="1"/>
          <p:nvPr/>
        </p:nvSpPr>
        <p:spPr>
          <a:xfrm>
            <a:off x="269084" y="3730435"/>
            <a:ext cx="399811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	Cuando </a:t>
            </a:r>
            <a:r>
              <a:rPr lang="es-EC" dirty="0"/>
              <a:t>disminuyen drásticamente los ingresos por nuestras exportaciones hay que importar menos, porque no es posible aumentarlas de </a:t>
            </a:r>
            <a:r>
              <a:rPr lang="es-EC" dirty="0" smtClean="0"/>
              <a:t>un día para </a:t>
            </a:r>
            <a:r>
              <a:rPr lang="es-EC" dirty="0"/>
              <a:t>o</a:t>
            </a:r>
            <a:r>
              <a:rPr lang="es-EC" dirty="0" smtClean="0"/>
              <a:t>tro.</a:t>
            </a:r>
            <a:endParaRPr lang="en-US" dirty="0"/>
          </a:p>
        </p:txBody>
      </p:sp>
      <p:sp>
        <p:nvSpPr>
          <p:cNvPr id="8" name="7 CuadroTexto"/>
          <p:cNvSpPr txBox="1"/>
          <p:nvPr/>
        </p:nvSpPr>
        <p:spPr>
          <a:xfrm>
            <a:off x="4876800" y="3730436"/>
            <a:ext cx="397913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dirty="0" smtClean="0"/>
              <a:t>Con </a:t>
            </a:r>
            <a:r>
              <a:rPr lang="es-EC" dirty="0"/>
              <a:t>la implementación de restricciones al comercio no se estaría aprovechando las ventajas del intercambio</a:t>
            </a:r>
            <a:endParaRPr lang="en-US" dirty="0"/>
          </a:p>
        </p:txBody>
      </p:sp>
      <p:sp>
        <p:nvSpPr>
          <p:cNvPr id="9" name="8 CuadroTexto"/>
          <p:cNvSpPr txBox="1"/>
          <p:nvPr/>
        </p:nvSpPr>
        <p:spPr>
          <a:xfrm>
            <a:off x="6391284" y="2891246"/>
            <a:ext cx="1071570" cy="369332"/>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es-EC" dirty="0" smtClean="0"/>
              <a:t>NO </a:t>
            </a:r>
            <a:endParaRPr lang="es-EC"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85" y="2676037"/>
            <a:ext cx="1205026" cy="10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038" y="188640"/>
            <a:ext cx="2221132"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p:cNvPicPr>
            <a:picLocks noChangeAspect="1"/>
          </p:cNvPicPr>
          <p:nvPr/>
        </p:nvPicPr>
        <p:blipFill rotWithShape="1">
          <a:blip r:embed="rId5" cstate="print"/>
          <a:srcRect t="13161" b="16695"/>
          <a:stretch/>
        </p:blipFill>
        <p:spPr>
          <a:xfrm>
            <a:off x="6228184" y="188640"/>
            <a:ext cx="2466975" cy="802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ortar rectángulo de esquina diagonal 9"/>
          <p:cNvSpPr/>
          <p:nvPr/>
        </p:nvSpPr>
        <p:spPr>
          <a:xfrm>
            <a:off x="3232537" y="1931915"/>
            <a:ext cx="2678925" cy="655024"/>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SALVAGUARDIAS </a:t>
            </a:r>
            <a:endParaRPr lang="es-EC" dirty="0"/>
          </a:p>
        </p:txBody>
      </p:sp>
    </p:spTree>
    <p:extLst>
      <p:ext uri="{BB962C8B-B14F-4D97-AF65-F5344CB8AC3E}">
        <p14:creationId xmlns:p14="http://schemas.microsoft.com/office/powerpoint/2010/main" val="1940591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 name="Rectangle 1"/>
          <p:cNvSpPr>
            <a:spLocks noChangeArrowheads="1"/>
          </p:cNvSpPr>
          <p:nvPr/>
        </p:nvSpPr>
        <p:spPr bwMode="auto">
          <a:xfrm>
            <a:off x="-267872" y="302749"/>
            <a:ext cx="88723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539750" algn="l"/>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Impacto de las salvaguardias en las ventas del sector manufacturero textil cantón Quito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Diagrama"/>
          <p:cNvGraphicFramePr/>
          <p:nvPr/>
        </p:nvGraphicFramePr>
        <p:xfrm>
          <a:off x="323528" y="1052736"/>
          <a:ext cx="662473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 name="Rectangle 1"/>
          <p:cNvSpPr>
            <a:spLocks noChangeArrowheads="1"/>
          </p:cNvSpPr>
          <p:nvPr/>
        </p:nvSpPr>
        <p:spPr bwMode="auto">
          <a:xfrm>
            <a:off x="1187624" y="260648"/>
            <a:ext cx="672632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Ventas sector textil del cantón Quito 2014 y 2015</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539552" y="836712"/>
          <a:ext cx="799288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467544" y="4941168"/>
            <a:ext cx="8208912" cy="923330"/>
          </a:xfrm>
          <a:prstGeom prst="rect">
            <a:avLst/>
          </a:prstGeom>
        </p:spPr>
        <p:txBody>
          <a:bodyPr wrap="square">
            <a:spAutoFit/>
          </a:bodyPr>
          <a:lstStyle/>
          <a:p>
            <a:r>
              <a:rPr lang="es-ES" dirty="0" smtClean="0"/>
              <a:t>El consumo interno del sector textil disminuyo durante 2015, se registra ventas por 288.342.253,00 millones, mientras que en el 2014 el nivel de ventas fue mayor con 341.096.117,00 millones</a:t>
            </a:r>
            <a:endParaRPr lang="es-ES" dirty="0"/>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5" name="Rectangle 1"/>
          <p:cNvSpPr>
            <a:spLocks noChangeArrowheads="1"/>
          </p:cNvSpPr>
          <p:nvPr/>
        </p:nvSpPr>
        <p:spPr bwMode="auto">
          <a:xfrm>
            <a:off x="0" y="260648"/>
            <a:ext cx="88204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539750" algn="l"/>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Impacto del desempleo, salida de divisas y remesas en las ventas del sector textil cantón Quito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p:nvPr/>
        </p:nvPicPr>
        <p:blipFill rotWithShape="1">
          <a:blip r:embed="rId3" cstate="print"/>
          <a:srcRect l="8950" t="38124" r="51921" b="29987"/>
          <a:stretch/>
        </p:blipFill>
        <p:spPr bwMode="auto">
          <a:xfrm>
            <a:off x="395536" y="1844824"/>
            <a:ext cx="8208912" cy="2448272"/>
          </a:xfrm>
          <a:prstGeom prst="rect">
            <a:avLst/>
          </a:prstGeom>
          <a:ln>
            <a:noFill/>
          </a:ln>
          <a:extLst>
            <a:ext uri="{53640926-AAD7-44D8-BBD7-CCE9431645EC}">
              <a14:shadowObscured xmlns:a14="http://schemas.microsoft.com/office/drawing/2010/main"/>
            </a:ext>
          </a:extLst>
        </p:spPr>
      </p:pic>
      <p:sp>
        <p:nvSpPr>
          <p:cNvPr id="31746" name="Rectangle 2"/>
          <p:cNvSpPr>
            <a:spLocks noChangeArrowheads="1"/>
          </p:cNvSpPr>
          <p:nvPr/>
        </p:nvSpPr>
        <p:spPr bwMode="auto">
          <a:xfrm>
            <a:off x="1115616" y="1340768"/>
            <a:ext cx="691836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Población con empleo, sector formal e informal a nivel nacional, 2007-2016</a:t>
            </a:r>
          </a:p>
          <a:p>
            <a:pPr marL="0" marR="0" lvl="0" indent="180975"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(porcentaje respecto al total de empleo.)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683568" y="4725144"/>
            <a:ext cx="7776864" cy="1200329"/>
          </a:xfrm>
          <a:prstGeom prst="rect">
            <a:avLst/>
          </a:prstGeom>
        </p:spPr>
        <p:txBody>
          <a:bodyPr wrap="square">
            <a:spAutoFit/>
          </a:bodyPr>
          <a:lstStyle/>
          <a:p>
            <a:r>
              <a:rPr lang="es-ES" dirty="0" smtClean="0"/>
              <a:t>la diferencia entre la población con empleo formal e informal el rango va en ponderaciones de condiciones relativas, siendo la diferencia porcentual de un aproximado del 12% en el año 2015 y 6% en el año 2016 de diferencia teniendo mayor peso el sector formal</a:t>
            </a:r>
            <a:endParaRPr lang="es-ES" dirty="0"/>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nvGraphicFramePr>
        <p:xfrm>
          <a:off x="323528" y="1484784"/>
          <a:ext cx="3923929" cy="2376265"/>
        </p:xfrm>
        <a:graphic>
          <a:graphicData uri="http://schemas.openxmlformats.org/drawingml/2006/table">
            <a:tbl>
              <a:tblPr/>
              <a:tblGrid>
                <a:gridCol w="1575401"/>
                <a:gridCol w="709384"/>
                <a:gridCol w="819572"/>
                <a:gridCol w="819572"/>
              </a:tblGrid>
              <a:tr h="475253">
                <a:tc>
                  <a:txBody>
                    <a:bodyPr/>
                    <a:lstStyle/>
                    <a:p>
                      <a:pPr indent="180340" algn="ctr">
                        <a:lnSpc>
                          <a:spcPct val="150000"/>
                        </a:lnSpc>
                        <a:spcAft>
                          <a:spcPts val="0"/>
                        </a:spcAft>
                      </a:pPr>
                      <a:r>
                        <a:rPr lang="es-ES" sz="1400" b="1" dirty="0">
                          <a:latin typeface="Times New Roman"/>
                          <a:ea typeface="Times New Roman"/>
                          <a:cs typeface="Times New Roman"/>
                        </a:rPr>
                        <a:t>Desempleo</a:t>
                      </a:r>
                      <a:endParaRPr lang="es-ES" sz="1400" dirty="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b="1">
                          <a:latin typeface="Times New Roman"/>
                          <a:ea typeface="Times New Roman"/>
                          <a:cs typeface="Times New Roman"/>
                        </a:rPr>
                        <a:t>2014</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b="1">
                          <a:latin typeface="Times New Roman"/>
                          <a:ea typeface="Times New Roman"/>
                          <a:cs typeface="Times New Roman"/>
                        </a:rPr>
                        <a:t>2015</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b="1">
                          <a:latin typeface="Times New Roman"/>
                          <a:ea typeface="Times New Roman"/>
                          <a:cs typeface="Times New Roman"/>
                        </a:rPr>
                        <a:t>2016</a:t>
                      </a:r>
                      <a:endParaRPr lang="es-ES" sz="140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5253">
                <a:tc>
                  <a:txBody>
                    <a:bodyPr/>
                    <a:lstStyle/>
                    <a:p>
                      <a:pPr indent="180340" algn="ctr">
                        <a:lnSpc>
                          <a:spcPct val="150000"/>
                        </a:lnSpc>
                        <a:spcAft>
                          <a:spcPts val="0"/>
                        </a:spcAft>
                      </a:pPr>
                      <a:r>
                        <a:rPr lang="es-ES" sz="1400">
                          <a:latin typeface="Times New Roman"/>
                          <a:ea typeface="Times New Roman"/>
                          <a:cs typeface="Times New Roman"/>
                        </a:rPr>
                        <a:t>Marzo</a:t>
                      </a:r>
                      <a:endParaRPr lang="es-ES" sz="140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4.3%</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4.4%</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7.8%</a:t>
                      </a:r>
                      <a:endParaRPr lang="es-ES" sz="140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5253">
                <a:tc>
                  <a:txBody>
                    <a:bodyPr/>
                    <a:lstStyle/>
                    <a:p>
                      <a:pPr indent="180340" algn="ctr">
                        <a:lnSpc>
                          <a:spcPct val="150000"/>
                        </a:lnSpc>
                        <a:spcAft>
                          <a:spcPts val="0"/>
                        </a:spcAft>
                      </a:pPr>
                      <a:r>
                        <a:rPr lang="es-ES" sz="1400">
                          <a:latin typeface="Times New Roman"/>
                          <a:ea typeface="Times New Roman"/>
                          <a:cs typeface="Times New Roman"/>
                        </a:rPr>
                        <a:t>Junio</a:t>
                      </a:r>
                      <a:endParaRPr lang="es-ES" sz="140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4.2%</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4.8%</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endParaRPr lang="es-ES"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5253">
                <a:tc>
                  <a:txBody>
                    <a:bodyPr/>
                    <a:lstStyle/>
                    <a:p>
                      <a:pPr indent="180340" algn="ctr">
                        <a:lnSpc>
                          <a:spcPct val="150000"/>
                        </a:lnSpc>
                        <a:spcAft>
                          <a:spcPts val="0"/>
                        </a:spcAft>
                      </a:pPr>
                      <a:r>
                        <a:rPr lang="es-ES" sz="1400" dirty="0">
                          <a:latin typeface="Times New Roman"/>
                          <a:ea typeface="Times New Roman"/>
                          <a:cs typeface="Times New Roman"/>
                        </a:rPr>
                        <a:t>Septiembre</a:t>
                      </a:r>
                      <a:endParaRPr lang="es-ES" sz="1400" dirty="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4.9%</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5.2%</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endParaRPr lang="es-ES" sz="1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5253">
                <a:tc>
                  <a:txBody>
                    <a:bodyPr/>
                    <a:lstStyle/>
                    <a:p>
                      <a:pPr indent="180340" algn="ctr">
                        <a:lnSpc>
                          <a:spcPct val="150000"/>
                        </a:lnSpc>
                        <a:spcAft>
                          <a:spcPts val="0"/>
                        </a:spcAft>
                      </a:pPr>
                      <a:r>
                        <a:rPr lang="es-ES" sz="1400">
                          <a:latin typeface="Times New Roman"/>
                          <a:ea typeface="Times New Roman"/>
                          <a:cs typeface="Times New Roman"/>
                        </a:rPr>
                        <a:t>Diciembre</a:t>
                      </a:r>
                      <a:endParaRPr lang="es-ES" sz="1400">
                        <a:latin typeface="Garamond"/>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3.2%</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S" sz="1400">
                          <a:latin typeface="Times New Roman"/>
                          <a:ea typeface="Times New Roman"/>
                          <a:cs typeface="Times New Roman"/>
                        </a:rPr>
                        <a:t>4.9%</a:t>
                      </a:r>
                      <a:endParaRPr lang="es-ES" sz="1400">
                        <a:latin typeface="Garamond"/>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endParaRPr lang="es-ES" sz="1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0721" name="Rectangle 1"/>
          <p:cNvSpPr>
            <a:spLocks noChangeArrowheads="1"/>
          </p:cNvSpPr>
          <p:nvPr/>
        </p:nvSpPr>
        <p:spPr bwMode="auto">
          <a:xfrm>
            <a:off x="395536" y="260648"/>
            <a:ext cx="154882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Desempleo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4355976" y="332656"/>
          <a:ext cx="4376564"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323528" y="4437112"/>
            <a:ext cx="8352928" cy="923330"/>
          </a:xfrm>
          <a:prstGeom prst="rect">
            <a:avLst/>
          </a:prstGeom>
        </p:spPr>
        <p:txBody>
          <a:bodyPr wrap="square">
            <a:spAutoFit/>
          </a:bodyPr>
          <a:lstStyle/>
          <a:p>
            <a:r>
              <a:rPr lang="es-ES" dirty="0" smtClean="0"/>
              <a:t>lo que respecta al desempleo en el cantón Quito para el año 2016 en su primer trimestre ascendió a un 7.8% de un 4.3% en 2014 y de un 4.4% en el 2015, en comparación al año pasado la diferencia porcentual es de 3.4%</a:t>
            </a:r>
            <a:endParaRPr lang="es-ES" dirty="0"/>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ChangeArrowheads="1"/>
          </p:cNvSpPr>
          <p:nvPr/>
        </p:nvSpPr>
        <p:spPr bwMode="auto">
          <a:xfrm>
            <a:off x="395536" y="327720"/>
            <a:ext cx="63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Empleo Global cantón Quito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395536" y="1412776"/>
          <a:ext cx="532859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3"/>
          <p:cNvSpPr>
            <a:spLocks noChangeArrowheads="1"/>
          </p:cNvSpPr>
          <p:nvPr/>
        </p:nvSpPr>
        <p:spPr bwMode="auto">
          <a:xfrm>
            <a:off x="5940152" y="1606441"/>
            <a:ext cx="259085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ciudad de Quito ha tenido un crecimiento de 4.1 puntos estadísticamente hablando. En cuanto al empleo global desde el año 2014, la ponderación del indicador no tiene variación estadística porcentual de importancia, sin embargo, de marzo de 2014 a marzo de 2016, la variación fue de 2.8 puntos porcentuales.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ChangeArrowheads="1"/>
          </p:cNvSpPr>
          <p:nvPr/>
        </p:nvSpPr>
        <p:spPr bwMode="auto">
          <a:xfrm>
            <a:off x="539552" y="476672"/>
            <a:ext cx="683392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Impuesto a las Salida de  divisas (%) Quito 2014-2015-2016</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nvGraphicFramePr>
        <p:xfrm>
          <a:off x="323528" y="1268760"/>
          <a:ext cx="842493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467544" y="4581128"/>
            <a:ext cx="8208912" cy="923330"/>
          </a:xfrm>
          <a:prstGeom prst="rect">
            <a:avLst/>
          </a:prstGeom>
        </p:spPr>
        <p:txBody>
          <a:bodyPr wrap="square">
            <a:spAutoFit/>
          </a:bodyPr>
          <a:lstStyle/>
          <a:p>
            <a:r>
              <a:rPr lang="es-ES" dirty="0" smtClean="0"/>
              <a:t>En este estudio podemos observar que desde el año 2014 al año 2016 la salida de divisas ha disminuido en un 34% aproximadamente de julio a julio, porcentaje realmente considerable en términos estadísticos.</a:t>
            </a:r>
            <a:endParaRPr lang="es-ES" dirty="0"/>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ChangeArrowheads="1"/>
          </p:cNvSpPr>
          <p:nvPr/>
        </p:nvSpPr>
        <p:spPr bwMode="auto">
          <a:xfrm>
            <a:off x="0" y="260648"/>
            <a:ext cx="741645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Recaudación de principales impuestos internos Enero – Julio 2015-2016</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49" name="Imagen 35"/>
          <p:cNvPicPr>
            <a:picLocks noChangeAspect="1" noChangeArrowheads="1"/>
          </p:cNvPicPr>
          <p:nvPr/>
        </p:nvPicPr>
        <p:blipFill>
          <a:blip r:embed="rId3" cstate="print"/>
          <a:srcRect l="16930" t="24060" r="19740" b="8101"/>
          <a:stretch>
            <a:fillRect/>
          </a:stretch>
        </p:blipFill>
        <p:spPr bwMode="auto">
          <a:xfrm>
            <a:off x="683568" y="836712"/>
            <a:ext cx="7992888" cy="3705597"/>
          </a:xfrm>
          <a:prstGeom prst="rect">
            <a:avLst/>
          </a:prstGeom>
          <a:noFill/>
        </p:spPr>
      </p:pic>
      <p:sp>
        <p:nvSpPr>
          <p:cNvPr id="27651" name="Rectangle 3"/>
          <p:cNvSpPr>
            <a:spLocks noChangeArrowheads="1"/>
          </p:cNvSpPr>
          <p:nvPr/>
        </p:nvSpPr>
        <p:spPr bwMode="auto">
          <a:xfrm>
            <a:off x="539552" y="4797152"/>
            <a:ext cx="79208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disminución en la recaudación de los principales impuestos el año 2016 es notoria a nivel nacional especialmente en lo que respecta, el Impuesto a la Renta que es lo que más relación tiene con el sector manufacturero textil.</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Rectangle 2"/>
          <p:cNvSpPr>
            <a:spLocks noChangeArrowheads="1"/>
          </p:cNvSpPr>
          <p:nvPr/>
        </p:nvSpPr>
        <p:spPr bwMode="auto">
          <a:xfrm>
            <a:off x="251520" y="423337"/>
            <a:ext cx="459170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Pobreza extrema: ciudades principales</a:t>
            </a:r>
            <a:endParaRPr kumimoji="0" lang="es-ES" sz="20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pitchFamily="34" charset="0"/>
              <a:cs typeface="Arial" pitchFamily="34" charset="0"/>
            </a:endParaRPr>
          </a:p>
        </p:txBody>
      </p:sp>
      <p:pic>
        <p:nvPicPr>
          <p:cNvPr id="91137" name="Imagen 19"/>
          <p:cNvPicPr>
            <a:picLocks noChangeAspect="1" noChangeArrowheads="1"/>
          </p:cNvPicPr>
          <p:nvPr/>
        </p:nvPicPr>
        <p:blipFill>
          <a:blip r:embed="rId3" cstate="print"/>
          <a:srcRect l="16638" t="52438" r="20763" b="5872"/>
          <a:stretch>
            <a:fillRect/>
          </a:stretch>
        </p:blipFill>
        <p:spPr bwMode="auto">
          <a:xfrm>
            <a:off x="539552" y="1634116"/>
            <a:ext cx="7992888" cy="2963806"/>
          </a:xfrm>
          <a:prstGeom prst="rect">
            <a:avLst/>
          </a:prstGeom>
          <a:noFill/>
        </p:spPr>
      </p:pic>
      <p:sp>
        <p:nvSpPr>
          <p:cNvPr id="91139" name="Rectangle 3"/>
          <p:cNvSpPr>
            <a:spLocks noChangeArrowheads="1"/>
          </p:cNvSpPr>
          <p:nvPr/>
        </p:nvSpPr>
        <p:spPr bwMode="auto">
          <a:xfrm>
            <a:off x="539552" y="5096217"/>
            <a:ext cx="8136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 lo que respecta a la pobreza extrema en junio de 2016, las variaciones de la pobreza extrema en el cantón Quito respecto del año 2014 se mantuvieron en un rango de igual al 1.7 puntos porcentuales, en el año 2015 la pobreza extrema del cantón Quito se sitúo en una ponderación de 1.1 bajando 0.6 puntos desde el 2014.</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683568" y="404664"/>
            <a:ext cx="4346254" cy="400110"/>
          </a:xfrm>
          <a:prstGeom prst="rect">
            <a:avLst/>
          </a:prstGeom>
        </p:spPr>
        <p:txBody>
          <a:bodyPr wrap="none">
            <a:spAutoFit/>
          </a:bodyPr>
          <a:lstStyle/>
          <a:p>
            <a:r>
              <a:rPr lang="es-ES" sz="2000" b="1" dirty="0" smtClean="0"/>
              <a:t>Canasta familiar básica / indumentaria </a:t>
            </a:r>
            <a:endParaRPr lang="es-ES" sz="2000" dirty="0"/>
          </a:p>
        </p:txBody>
      </p:sp>
      <p:graphicFrame>
        <p:nvGraphicFramePr>
          <p:cNvPr id="4" name="3 Tabla"/>
          <p:cNvGraphicFramePr>
            <a:graphicFrameLocks noGrp="1"/>
          </p:cNvGraphicFramePr>
          <p:nvPr/>
        </p:nvGraphicFramePr>
        <p:xfrm>
          <a:off x="323528" y="908720"/>
          <a:ext cx="8424939" cy="2123272"/>
        </p:xfrm>
        <a:graphic>
          <a:graphicData uri="http://schemas.openxmlformats.org/drawingml/2006/table">
            <a:tbl>
              <a:tblPr/>
              <a:tblGrid>
                <a:gridCol w="1604659"/>
                <a:gridCol w="661945"/>
                <a:gridCol w="628049"/>
                <a:gridCol w="544267"/>
                <a:gridCol w="543627"/>
                <a:gridCol w="635083"/>
                <a:gridCol w="543627"/>
                <a:gridCol w="544267"/>
                <a:gridCol w="543627"/>
                <a:gridCol w="544267"/>
                <a:gridCol w="543627"/>
                <a:gridCol w="544267"/>
                <a:gridCol w="543627"/>
              </a:tblGrid>
              <a:tr h="156449">
                <a:tc gridSpan="13">
                  <a:txBody>
                    <a:bodyPr/>
                    <a:lstStyle/>
                    <a:p>
                      <a:pPr indent="180340" algn="ctr">
                        <a:lnSpc>
                          <a:spcPct val="150000"/>
                        </a:lnSpc>
                        <a:spcAft>
                          <a:spcPts val="0"/>
                        </a:spcAft>
                      </a:pPr>
                      <a:r>
                        <a:rPr lang="es-ES" sz="900" b="1" dirty="0">
                          <a:latin typeface="Times New Roman"/>
                          <a:ea typeface="Times New Roman"/>
                          <a:cs typeface="Times New Roman"/>
                        </a:rPr>
                        <a:t>  CANASTA FAMILIAR BÁSICA / INDUMENTARIA 2015</a:t>
                      </a:r>
                      <a:endParaRPr lang="es-ES" sz="900" dirty="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6449">
                <a:tc gridSpan="13">
                  <a:txBody>
                    <a:bodyPr/>
                    <a:lstStyle/>
                    <a:p>
                      <a:pPr indent="180340" algn="ctr">
                        <a:lnSpc>
                          <a:spcPct val="150000"/>
                        </a:lnSpc>
                        <a:spcAft>
                          <a:spcPts val="0"/>
                        </a:spcAft>
                      </a:pPr>
                      <a:r>
                        <a:rPr lang="es-ES" sz="900" b="1">
                          <a:latin typeface="Times New Roman"/>
                          <a:ea typeface="Times New Roman"/>
                          <a:cs typeface="Times New Roman"/>
                        </a:rPr>
                        <a:t>Costo Actual en Dólares</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30222">
                <a:tc>
                  <a:txBody>
                    <a:bodyPr/>
                    <a:lstStyle/>
                    <a:p>
                      <a:pPr indent="180340" algn="l">
                        <a:lnSpc>
                          <a:spcPct val="150000"/>
                        </a:lnSpc>
                        <a:spcAft>
                          <a:spcPts val="0"/>
                        </a:spcAft>
                      </a:pPr>
                      <a:r>
                        <a:rPr lang="es-ES" sz="900" b="1">
                          <a:latin typeface="Times New Roman"/>
                          <a:ea typeface="Times New Roman"/>
                          <a:cs typeface="Times New Roman"/>
                        </a:rPr>
                        <a:t>INDUMENTARIA</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ENE</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FEB</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MAR</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ABR</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MAY</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JUN</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JUL</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AGO</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SEP</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OCT</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NOV</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l">
                        <a:lnSpc>
                          <a:spcPct val="150000"/>
                        </a:lnSpc>
                        <a:spcAft>
                          <a:spcPts val="0"/>
                        </a:spcAft>
                      </a:pPr>
                      <a:r>
                        <a:rPr lang="es-ES" sz="900" b="1">
                          <a:latin typeface="Times New Roman"/>
                          <a:ea typeface="Times New Roman"/>
                          <a:cs typeface="Times New Roman"/>
                        </a:rPr>
                        <a:t>DIC</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42718">
                <a:tc>
                  <a:txBody>
                    <a:bodyPr/>
                    <a:lstStyle/>
                    <a:p>
                      <a:pPr indent="180340" algn="l">
                        <a:lnSpc>
                          <a:spcPct val="150000"/>
                        </a:lnSpc>
                        <a:spcAft>
                          <a:spcPts val="0"/>
                        </a:spcAft>
                      </a:pPr>
                      <a:r>
                        <a:rPr lang="es-ES" sz="900">
                          <a:latin typeface="Times New Roman"/>
                          <a:ea typeface="Times New Roman"/>
                          <a:cs typeface="Times New Roman"/>
                        </a:rPr>
                        <a:t>Telas, hechuras y accesorios</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4,91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4,91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4,91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4,91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4,96</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4,79</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4,79</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4,79</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4,84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4,84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4,84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4,84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242718">
                <a:tc>
                  <a:txBody>
                    <a:bodyPr/>
                    <a:lstStyle/>
                    <a:p>
                      <a:pPr indent="180340" algn="l">
                        <a:lnSpc>
                          <a:spcPct val="150000"/>
                        </a:lnSpc>
                        <a:spcAft>
                          <a:spcPts val="0"/>
                        </a:spcAft>
                      </a:pPr>
                      <a:r>
                        <a:rPr lang="es-ES" sz="900">
                          <a:latin typeface="Times New Roman"/>
                          <a:ea typeface="Times New Roman"/>
                          <a:cs typeface="Times New Roman"/>
                        </a:rPr>
                        <a:t>Ropa confeccionada hombre</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27,54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27,54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27,95</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28,93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29,21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29,47</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29,22</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29,44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29,45</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29,63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29,45</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29,45</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42718">
                <a:tc>
                  <a:txBody>
                    <a:bodyPr/>
                    <a:lstStyle/>
                    <a:p>
                      <a:pPr indent="180340" algn="l">
                        <a:lnSpc>
                          <a:spcPct val="150000"/>
                        </a:lnSpc>
                        <a:spcAft>
                          <a:spcPts val="0"/>
                        </a:spcAft>
                      </a:pPr>
                      <a:r>
                        <a:rPr lang="es-ES" sz="900">
                          <a:latin typeface="Times New Roman"/>
                          <a:ea typeface="Times New Roman"/>
                          <a:cs typeface="Times New Roman"/>
                        </a:rPr>
                        <a:t>Ropa confeccionada mujer</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21,09</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20,91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21,14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20,79</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20,51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21,06</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20,56</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20,24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20,53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20,62</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20,46</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a:latin typeface="Times New Roman"/>
                          <a:ea typeface="Times New Roman"/>
                          <a:cs typeface="Times New Roman"/>
                        </a:rPr>
                        <a:t>20,19</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242718">
                <a:tc>
                  <a:txBody>
                    <a:bodyPr/>
                    <a:lstStyle/>
                    <a:p>
                      <a:pPr indent="180340" algn="l">
                        <a:lnSpc>
                          <a:spcPct val="150000"/>
                        </a:lnSpc>
                        <a:spcAft>
                          <a:spcPts val="0"/>
                        </a:spcAft>
                      </a:pPr>
                      <a:r>
                        <a:rPr lang="es-ES" sz="900">
                          <a:latin typeface="Times New Roman"/>
                          <a:ea typeface="Times New Roman"/>
                          <a:cs typeface="Times New Roman"/>
                        </a:rPr>
                        <a:t>Servicio de limpieza</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2,90</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2,98</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indent="180340" algn="r">
                        <a:lnSpc>
                          <a:spcPct val="150000"/>
                        </a:lnSpc>
                        <a:spcAft>
                          <a:spcPts val="0"/>
                        </a:spcAft>
                      </a:pPr>
                      <a:r>
                        <a:rPr lang="es-ES" sz="900">
                          <a:latin typeface="Times New Roman"/>
                          <a:ea typeface="Times New Roman"/>
                          <a:cs typeface="Times New Roman"/>
                        </a:rPr>
                        <a:t>3,04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30222">
                <a:tc>
                  <a:txBody>
                    <a:bodyPr/>
                    <a:lstStyle/>
                    <a:p>
                      <a:pPr indent="180340" algn="ctr">
                        <a:lnSpc>
                          <a:spcPct val="150000"/>
                        </a:lnSpc>
                        <a:spcAft>
                          <a:spcPts val="0"/>
                        </a:spcAft>
                      </a:pPr>
                      <a:r>
                        <a:rPr lang="es-ES" sz="900" b="1">
                          <a:latin typeface="Times New Roman"/>
                          <a:ea typeface="Times New Roman"/>
                          <a:cs typeface="Times New Roman"/>
                        </a:rPr>
                        <a:t>TOTAL INDUMENTARIA</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56,44</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56,27</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56,91</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57,53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57,58</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dirty="0">
                          <a:latin typeface="Times New Roman"/>
                          <a:ea typeface="Times New Roman"/>
                          <a:cs typeface="Times New Roman"/>
                        </a:rPr>
                        <a:t>58,23</a:t>
                      </a:r>
                      <a:endParaRPr lang="es-ES" sz="900" dirty="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57,48</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57,38</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dirty="0">
                          <a:latin typeface="Times New Roman"/>
                          <a:ea typeface="Times New Roman"/>
                          <a:cs typeface="Times New Roman"/>
                        </a:rPr>
                        <a:t>57,76</a:t>
                      </a:r>
                      <a:endParaRPr lang="es-ES" sz="900" dirty="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58,03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a:latin typeface="Times New Roman"/>
                          <a:ea typeface="Times New Roman"/>
                          <a:cs typeface="Times New Roman"/>
                        </a:rPr>
                        <a:t>57,73</a:t>
                      </a:r>
                      <a:endParaRPr lang="es-ES" sz="90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indent="180340" algn="r">
                        <a:lnSpc>
                          <a:spcPct val="150000"/>
                        </a:lnSpc>
                        <a:spcAft>
                          <a:spcPts val="0"/>
                        </a:spcAft>
                      </a:pPr>
                      <a:r>
                        <a:rPr lang="es-ES" sz="900" b="1" dirty="0">
                          <a:latin typeface="Times New Roman"/>
                          <a:ea typeface="Times New Roman"/>
                          <a:cs typeface="Times New Roman"/>
                        </a:rPr>
                        <a:t>57,53</a:t>
                      </a:r>
                      <a:endParaRPr lang="es-ES" sz="900" dirty="0">
                        <a:latin typeface="Garamond"/>
                        <a:ea typeface="Times New Roman"/>
                        <a:cs typeface="Times New Roman"/>
                      </a:endParaRPr>
                    </a:p>
                  </a:txBody>
                  <a:tcPr marL="49979" marR="49979"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bl>
          </a:graphicData>
        </a:graphic>
      </p:graphicFrame>
      <p:graphicFrame>
        <p:nvGraphicFramePr>
          <p:cNvPr id="5" name="4 Tabla"/>
          <p:cNvGraphicFramePr>
            <a:graphicFrameLocks noGrp="1"/>
          </p:cNvGraphicFramePr>
          <p:nvPr/>
        </p:nvGraphicFramePr>
        <p:xfrm>
          <a:off x="323528" y="3356992"/>
          <a:ext cx="8424937" cy="1744908"/>
        </p:xfrm>
        <a:graphic>
          <a:graphicData uri="http://schemas.openxmlformats.org/drawingml/2006/table">
            <a:tbl>
              <a:tblPr/>
              <a:tblGrid>
                <a:gridCol w="2540227"/>
                <a:gridCol w="891323"/>
                <a:gridCol w="890426"/>
                <a:gridCol w="780918"/>
                <a:gridCol w="808744"/>
                <a:gridCol w="874269"/>
                <a:gridCol w="854522"/>
                <a:gridCol w="784508"/>
              </a:tblGrid>
              <a:tr h="158763">
                <a:tc gridSpan="8">
                  <a:txBody>
                    <a:bodyPr/>
                    <a:lstStyle/>
                    <a:p>
                      <a:pPr indent="180340" algn="ctr">
                        <a:lnSpc>
                          <a:spcPct val="115000"/>
                        </a:lnSpc>
                        <a:spcAft>
                          <a:spcPts val="0"/>
                        </a:spcAft>
                      </a:pPr>
                      <a:r>
                        <a:rPr lang="es-ES" sz="1200" b="1" dirty="0">
                          <a:latin typeface="Times New Roman"/>
                          <a:ea typeface="Times New Roman"/>
                          <a:cs typeface="Times New Roman"/>
                        </a:rPr>
                        <a:t>  CANASTA FAMILIAR BÁSICA / INDUMENTARIA 2016</a:t>
                      </a:r>
                      <a:endParaRPr lang="es-ES" sz="1200" dirty="0">
                        <a:latin typeface="Garamond"/>
                        <a:ea typeface="Times New Roman"/>
                        <a:cs typeface="Times New Roman"/>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8763">
                <a:tc gridSpan="8">
                  <a:txBody>
                    <a:bodyPr/>
                    <a:lstStyle/>
                    <a:p>
                      <a:pPr indent="180340" algn="ctr">
                        <a:lnSpc>
                          <a:spcPct val="115000"/>
                        </a:lnSpc>
                        <a:spcAft>
                          <a:spcPts val="0"/>
                        </a:spcAft>
                      </a:pPr>
                      <a:r>
                        <a:rPr lang="es-ES" sz="1200" b="1">
                          <a:latin typeface="Times New Roman"/>
                          <a:ea typeface="Times New Roman"/>
                          <a:cs typeface="Times New Roman"/>
                        </a:rPr>
                        <a:t>Costo Actual en Dólares</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8763">
                <a:tc>
                  <a:txBody>
                    <a:bodyPr/>
                    <a:lstStyle/>
                    <a:p>
                      <a:pPr indent="180340" algn="l">
                        <a:lnSpc>
                          <a:spcPct val="115000"/>
                        </a:lnSpc>
                        <a:spcAft>
                          <a:spcPts val="0"/>
                        </a:spcAft>
                      </a:pPr>
                      <a:r>
                        <a:rPr lang="es-ES" sz="1200" b="1">
                          <a:latin typeface="Times New Roman"/>
                          <a:ea typeface="Times New Roman"/>
                          <a:cs typeface="Times New Roman"/>
                        </a:rPr>
                        <a:t>Indumentaria</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Enero</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Febrero</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Marzo</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Abril</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Mayo</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Junio</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b="1">
                          <a:latin typeface="Times New Roman"/>
                          <a:ea typeface="Times New Roman"/>
                          <a:cs typeface="Times New Roman"/>
                        </a:rPr>
                        <a:t>Julio</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237281">
                <a:tc>
                  <a:txBody>
                    <a:bodyPr/>
                    <a:lstStyle/>
                    <a:p>
                      <a:pPr indent="180340" algn="l">
                        <a:lnSpc>
                          <a:spcPct val="115000"/>
                        </a:lnSpc>
                        <a:spcAft>
                          <a:spcPts val="0"/>
                        </a:spcAft>
                      </a:pPr>
                      <a:r>
                        <a:rPr lang="es-ES" sz="1200">
                          <a:latin typeface="Times New Roman"/>
                          <a:ea typeface="Times New Roman"/>
                          <a:cs typeface="Times New Roman"/>
                        </a:rPr>
                        <a:t>Telas, hechuras y accesorios</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5,15</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5,11</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237281">
                <a:tc>
                  <a:txBody>
                    <a:bodyPr/>
                    <a:lstStyle/>
                    <a:p>
                      <a:pPr indent="180340" algn="l">
                        <a:lnSpc>
                          <a:spcPct val="115000"/>
                        </a:lnSpc>
                        <a:spcAft>
                          <a:spcPts val="0"/>
                        </a:spcAft>
                      </a:pPr>
                      <a:r>
                        <a:rPr lang="es-ES" sz="1200">
                          <a:latin typeface="Times New Roman"/>
                          <a:ea typeface="Times New Roman"/>
                          <a:cs typeface="Times New Roman"/>
                        </a:rPr>
                        <a:t>Ropa confeccionada hombre</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29,45</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29,10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29,10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28,18</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28,44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28,90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28,60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237281">
                <a:tc>
                  <a:txBody>
                    <a:bodyPr/>
                    <a:lstStyle/>
                    <a:p>
                      <a:pPr indent="180340" algn="l">
                        <a:lnSpc>
                          <a:spcPct val="115000"/>
                        </a:lnSpc>
                        <a:spcAft>
                          <a:spcPts val="0"/>
                        </a:spcAft>
                      </a:pPr>
                      <a:r>
                        <a:rPr lang="es-ES" sz="1200">
                          <a:latin typeface="Times New Roman"/>
                          <a:ea typeface="Times New Roman"/>
                          <a:cs typeface="Times New Roman"/>
                        </a:rPr>
                        <a:t>Ropa confeccionada mujer</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20,27</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20,00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20,37</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20,04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19,71</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21,20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a:latin typeface="Times New Roman"/>
                          <a:ea typeface="Times New Roman"/>
                          <a:cs typeface="Times New Roman"/>
                        </a:rPr>
                        <a:t>21,49</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237281">
                <a:tc>
                  <a:txBody>
                    <a:bodyPr/>
                    <a:lstStyle/>
                    <a:p>
                      <a:pPr indent="180340" algn="l">
                        <a:lnSpc>
                          <a:spcPct val="115000"/>
                        </a:lnSpc>
                        <a:spcAft>
                          <a:spcPts val="0"/>
                        </a:spcAft>
                      </a:pPr>
                      <a:r>
                        <a:rPr lang="es-ES" sz="1200">
                          <a:latin typeface="Times New Roman"/>
                          <a:ea typeface="Times New Roman"/>
                          <a:cs typeface="Times New Roman"/>
                        </a:rPr>
                        <a:t>Servicio de limpieza</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3,04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3,04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3,04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3,04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3,04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2,90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15000"/>
                        </a:lnSpc>
                        <a:spcAft>
                          <a:spcPts val="0"/>
                        </a:spcAft>
                      </a:pPr>
                      <a:r>
                        <a:rPr lang="es-ES" sz="1200">
                          <a:latin typeface="Times New Roman"/>
                          <a:ea typeface="Times New Roman"/>
                          <a:cs typeface="Times New Roman"/>
                        </a:rPr>
                        <a:t>2,90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158763">
                <a:tc>
                  <a:txBody>
                    <a:bodyPr/>
                    <a:lstStyle/>
                    <a:p>
                      <a:pPr indent="180340" algn="just">
                        <a:lnSpc>
                          <a:spcPct val="115000"/>
                        </a:lnSpc>
                        <a:spcAft>
                          <a:spcPts val="0"/>
                        </a:spcAft>
                      </a:pPr>
                      <a:r>
                        <a:rPr lang="es-ES" sz="1200" b="1">
                          <a:latin typeface="Times New Roman"/>
                          <a:ea typeface="Times New Roman"/>
                          <a:cs typeface="Times New Roman"/>
                        </a:rPr>
                        <a:t>Total Indumentaria</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a:latin typeface="Times New Roman"/>
                          <a:ea typeface="Times New Roman"/>
                          <a:cs typeface="Times New Roman"/>
                        </a:rPr>
                        <a:t>57,86</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a:latin typeface="Times New Roman"/>
                          <a:ea typeface="Times New Roman"/>
                          <a:cs typeface="Times New Roman"/>
                        </a:rPr>
                        <a:t>57,25</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a:latin typeface="Times New Roman"/>
                          <a:ea typeface="Times New Roman"/>
                          <a:cs typeface="Times New Roman"/>
                        </a:rPr>
                        <a:t>57,62</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a:latin typeface="Times New Roman"/>
                          <a:ea typeface="Times New Roman"/>
                          <a:cs typeface="Times New Roman"/>
                        </a:rPr>
                        <a:t>56,36</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a:latin typeface="Times New Roman"/>
                          <a:ea typeface="Times New Roman"/>
                          <a:cs typeface="Times New Roman"/>
                        </a:rPr>
                        <a:t>56,30</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a:latin typeface="Times New Roman"/>
                          <a:ea typeface="Times New Roman"/>
                          <a:cs typeface="Times New Roman"/>
                        </a:rPr>
                        <a:t>58,14</a:t>
                      </a:r>
                      <a:endParaRPr lang="es-ES" sz="120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15000"/>
                        </a:lnSpc>
                        <a:spcAft>
                          <a:spcPts val="0"/>
                        </a:spcAft>
                      </a:pPr>
                      <a:r>
                        <a:rPr lang="es-ES" sz="1200" b="1" dirty="0">
                          <a:latin typeface="Times New Roman"/>
                          <a:ea typeface="Times New Roman"/>
                          <a:cs typeface="Times New Roman"/>
                        </a:rPr>
                        <a:t>58,09</a:t>
                      </a:r>
                      <a:endParaRPr lang="es-ES" sz="1200" dirty="0">
                        <a:latin typeface="Garamond"/>
                        <a:ea typeface="Times New Roman"/>
                        <a:cs typeface="Times New Roman"/>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bl>
          </a:graphicData>
        </a:graphic>
      </p:graphicFrame>
      <p:graphicFrame>
        <p:nvGraphicFramePr>
          <p:cNvPr id="6" name="5 Diagrama"/>
          <p:cNvGraphicFramePr/>
          <p:nvPr/>
        </p:nvGraphicFramePr>
        <p:xfrm>
          <a:off x="323528" y="5229201"/>
          <a:ext cx="3240360"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3779912" y="5373216"/>
          <a:ext cx="4939422" cy="74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89" name="Rectangle 1"/>
          <p:cNvSpPr>
            <a:spLocks noChangeArrowheads="1"/>
          </p:cNvSpPr>
          <p:nvPr/>
        </p:nvSpPr>
        <p:spPr bwMode="auto">
          <a:xfrm>
            <a:off x="2411760" y="404664"/>
            <a:ext cx="438011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Composición del PIB manufacturero</a:t>
            </a:r>
            <a:endParaRPr kumimoji="0" lang="es-EC" sz="20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683568" y="1196752"/>
          <a:ext cx="6264696"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89090" name="Rectangle 2"/>
          <p:cNvSpPr>
            <a:spLocks noChangeArrowheads="1"/>
          </p:cNvSpPr>
          <p:nvPr/>
        </p:nvSpPr>
        <p:spPr bwMode="auto">
          <a:xfrm>
            <a:off x="7092280" y="2132856"/>
            <a:ext cx="176368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Los textiles y cueros abarcan un 7% del PIB manufacturero, ocupando el cuarto lugar de importancia.</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n 1"/>
          <p:cNvPicPr>
            <a:picLocks noChangeAspect="1"/>
          </p:cNvPicPr>
          <p:nvPr/>
        </p:nvPicPr>
        <p:blipFill>
          <a:blip r:embed="rId4" cstate="print"/>
          <a:stretch>
            <a:fillRect/>
          </a:stretch>
        </p:blipFill>
        <p:spPr>
          <a:xfrm>
            <a:off x="2699792" y="3429000"/>
            <a:ext cx="4104456" cy="25725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4" name="Diagrama 3"/>
          <p:cNvGraphicFramePr/>
          <p:nvPr>
            <p:extLst>
              <p:ext uri="{D42A27DB-BD31-4B8C-83A1-F6EECF244321}">
                <p14:modId xmlns:p14="http://schemas.microsoft.com/office/powerpoint/2010/main" val="3423420833"/>
              </p:ext>
            </p:extLst>
          </p:nvPr>
        </p:nvGraphicFramePr>
        <p:xfrm>
          <a:off x="1704020" y="18864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4163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2"/>
          <p:cNvSpPr>
            <a:spLocks noChangeArrowheads="1"/>
          </p:cNvSpPr>
          <p:nvPr/>
        </p:nvSpPr>
        <p:spPr bwMode="auto">
          <a:xfrm>
            <a:off x="395536" y="260648"/>
            <a:ext cx="501688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Crecimiento del PIB sector manufacturero</a:t>
            </a:r>
            <a:endParaRPr kumimoji="0" lang="es-ES" sz="20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pitchFamily="34" charset="0"/>
              <a:cs typeface="Arial" pitchFamily="34" charset="0"/>
            </a:endParaRPr>
          </a:p>
        </p:txBody>
      </p:sp>
      <p:pic>
        <p:nvPicPr>
          <p:cNvPr id="88065" name="Imagen 55"/>
          <p:cNvPicPr>
            <a:picLocks noChangeAspect="1" noChangeArrowheads="1"/>
          </p:cNvPicPr>
          <p:nvPr/>
        </p:nvPicPr>
        <p:blipFill>
          <a:blip r:embed="rId3" cstate="print"/>
          <a:srcRect l="15163" t="30115" r="18279" b="27220"/>
          <a:stretch>
            <a:fillRect/>
          </a:stretch>
        </p:blipFill>
        <p:spPr bwMode="auto">
          <a:xfrm>
            <a:off x="251520" y="836712"/>
            <a:ext cx="8496944" cy="4032448"/>
          </a:xfrm>
          <a:prstGeom prst="rect">
            <a:avLst/>
          </a:prstGeom>
          <a:noFill/>
        </p:spPr>
      </p:pic>
      <p:sp>
        <p:nvSpPr>
          <p:cNvPr id="88067" name="Rectangle 3"/>
          <p:cNvSpPr>
            <a:spLocks noChangeArrowheads="1"/>
          </p:cNvSpPr>
          <p:nvPr/>
        </p:nvSpPr>
        <p:spPr bwMode="auto">
          <a:xfrm>
            <a:off x="0" y="2809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8068" name="Rectangle 4"/>
          <p:cNvSpPr>
            <a:spLocks noChangeArrowheads="1"/>
          </p:cNvSpPr>
          <p:nvPr/>
        </p:nvSpPr>
        <p:spPr bwMode="auto">
          <a:xfrm>
            <a:off x="1835696" y="4941168"/>
            <a:ext cx="543609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Podemos observar también una baja en el crecimiento de PIB del sector de la manufactura en el año 2015 en un punto porcentual a nivel general.</a:t>
            </a:r>
            <a:endParaRPr kumimoji="0" lang="es-ES" sz="20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ChangeArrowheads="1"/>
          </p:cNvSpPr>
          <p:nvPr/>
        </p:nvSpPr>
        <p:spPr bwMode="auto">
          <a:xfrm>
            <a:off x="0" y="238091"/>
            <a:ext cx="314605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Inversión extranjera directa</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87041" name="Imagen 31"/>
          <p:cNvPicPr>
            <a:picLocks noChangeAspect="1" noChangeArrowheads="1"/>
          </p:cNvPicPr>
          <p:nvPr/>
        </p:nvPicPr>
        <p:blipFill>
          <a:blip r:embed="rId3" cstate="print"/>
          <a:srcRect l="12727" t="27412" r="17117" b="18224"/>
          <a:stretch>
            <a:fillRect/>
          </a:stretch>
        </p:blipFill>
        <p:spPr bwMode="auto">
          <a:xfrm>
            <a:off x="323528" y="764704"/>
            <a:ext cx="8352928" cy="4035152"/>
          </a:xfrm>
          <a:prstGeom prst="rect">
            <a:avLst/>
          </a:prstGeom>
          <a:noFill/>
        </p:spPr>
      </p:pic>
      <p:sp>
        <p:nvSpPr>
          <p:cNvPr id="87043" name="Rectangle 3"/>
          <p:cNvSpPr>
            <a:spLocks noChangeArrowheads="1"/>
          </p:cNvSpPr>
          <p:nvPr/>
        </p:nvSpPr>
        <p:spPr bwMode="auto">
          <a:xfrm>
            <a:off x="683568" y="5043954"/>
            <a:ext cx="77768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Inversión Extranjera Directa del primer trimestre de 2016 determinó un flujo de USD 153.8 millones, dicha cifra inferior en USD 605.7 millones en comparación con el total exhibido en el cuarto trimestre de 2015 de USD 759.5 millones. Algunas actividades en las que hubo más inversión fueron:  la industria manufacturera en la misma que también está inmersa la rama del sector textil.</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nvGraphicFramePr>
        <p:xfrm>
          <a:off x="251520" y="1772816"/>
          <a:ext cx="2520280" cy="3170215"/>
        </p:xfrm>
        <a:graphic>
          <a:graphicData uri="http://schemas.openxmlformats.org/drawingml/2006/table">
            <a:tbl>
              <a:tblPr/>
              <a:tblGrid>
                <a:gridCol w="1167934"/>
                <a:gridCol w="1352346"/>
              </a:tblGrid>
              <a:tr h="618474">
                <a:tc>
                  <a:txBody>
                    <a:bodyPr/>
                    <a:lstStyle/>
                    <a:p>
                      <a:pPr indent="180340" algn="ctr">
                        <a:lnSpc>
                          <a:spcPct val="200000"/>
                        </a:lnSpc>
                        <a:spcAft>
                          <a:spcPts val="0"/>
                        </a:spcAft>
                      </a:pPr>
                      <a:r>
                        <a:rPr lang="es-ES" sz="1600" b="1" dirty="0">
                          <a:latin typeface="Times New Roman"/>
                          <a:ea typeface="Times New Roman"/>
                          <a:cs typeface="Times New Roman"/>
                        </a:rPr>
                        <a:t>País</a:t>
                      </a:r>
                      <a:endParaRPr lang="es-ES" sz="1600" dirty="0">
                        <a:latin typeface="Garamond"/>
                        <a:ea typeface="Times New Roman"/>
                        <a:cs typeface="Times New Roman"/>
                      </a:endParaRPr>
                    </a:p>
                  </a:txBody>
                  <a:tcPr marL="44450" marR="44450" marT="0" marB="0" anchor="ctr">
                    <a:lnL>
                      <a:noFill/>
                    </a:lnL>
                    <a:lnR>
                      <a:noFill/>
                    </a:lnR>
                    <a:lnT>
                      <a:noFill/>
                    </a:lnT>
                    <a:lnB>
                      <a:noFill/>
                    </a:lnB>
                    <a:solidFill>
                      <a:srgbClr val="F5F5F5"/>
                    </a:solidFill>
                  </a:tcPr>
                </a:tc>
                <a:tc>
                  <a:txBody>
                    <a:bodyPr/>
                    <a:lstStyle/>
                    <a:p>
                      <a:pPr indent="180340" algn="ctr">
                        <a:lnSpc>
                          <a:spcPct val="200000"/>
                        </a:lnSpc>
                        <a:spcAft>
                          <a:spcPts val="0"/>
                        </a:spcAft>
                      </a:pPr>
                      <a:r>
                        <a:rPr lang="es-ES" sz="1600" b="1" dirty="0" smtClean="0">
                          <a:latin typeface="Times New Roman"/>
                          <a:ea typeface="Times New Roman"/>
                          <a:cs typeface="Times New Roman"/>
                        </a:rPr>
                        <a:t>Salario en </a:t>
                      </a:r>
                      <a:r>
                        <a:rPr lang="es-ES" sz="1600" b="1" dirty="0">
                          <a:latin typeface="Times New Roman"/>
                          <a:ea typeface="Times New Roman"/>
                          <a:cs typeface="Times New Roman"/>
                        </a:rPr>
                        <a:t>dólares</a:t>
                      </a:r>
                      <a:endParaRPr lang="es-ES" sz="1600" dirty="0">
                        <a:latin typeface="Garamond"/>
                        <a:ea typeface="Times New Roman"/>
                        <a:cs typeface="Times New Roman"/>
                      </a:endParaRPr>
                    </a:p>
                  </a:txBody>
                  <a:tcPr marL="44450" marR="44450" marT="0" marB="0" anchor="ctr">
                    <a:lnL>
                      <a:noFill/>
                    </a:lnL>
                    <a:lnR>
                      <a:noFill/>
                    </a:lnR>
                    <a:lnT>
                      <a:noFill/>
                    </a:lnT>
                    <a:lnB>
                      <a:noFill/>
                    </a:lnB>
                    <a:solidFill>
                      <a:srgbClr val="F5F5F5"/>
                    </a:solidFill>
                  </a:tcPr>
                </a:tc>
              </a:tr>
              <a:tr h="753949">
                <a:tc>
                  <a:txBody>
                    <a:bodyPr/>
                    <a:lstStyle/>
                    <a:p>
                      <a:pPr indent="180340" algn="just">
                        <a:lnSpc>
                          <a:spcPct val="200000"/>
                        </a:lnSpc>
                        <a:spcAft>
                          <a:spcPts val="0"/>
                        </a:spcAft>
                      </a:pPr>
                      <a:r>
                        <a:rPr lang="es-ES" sz="1600">
                          <a:latin typeface="Times New Roman"/>
                          <a:ea typeface="Times New Roman"/>
                          <a:cs typeface="Times New Roman"/>
                        </a:rPr>
                        <a:t>Colombia</a:t>
                      </a:r>
                      <a:endParaRPr lang="es-ES" sz="1600">
                        <a:latin typeface="Garamond"/>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indent="180340" algn="just">
                        <a:lnSpc>
                          <a:spcPct val="200000"/>
                        </a:lnSpc>
                        <a:spcAft>
                          <a:spcPts val="0"/>
                        </a:spcAft>
                      </a:pPr>
                      <a:r>
                        <a:rPr lang="es-ES" sz="1600" dirty="0">
                          <a:latin typeface="Times New Roman"/>
                          <a:ea typeface="Times New Roman"/>
                          <a:cs typeface="Times New Roman"/>
                        </a:rPr>
                        <a:t> $   </a:t>
                      </a:r>
                      <a:r>
                        <a:rPr lang="es-ES" sz="1600" dirty="0" smtClean="0">
                          <a:latin typeface="Times New Roman"/>
                          <a:ea typeface="Times New Roman"/>
                          <a:cs typeface="Times New Roman"/>
                        </a:rPr>
                        <a:t>215,00 </a:t>
                      </a:r>
                      <a:endParaRPr lang="es-ES" sz="1600" dirty="0">
                        <a:latin typeface="Garamond"/>
                        <a:ea typeface="Times New Roman"/>
                        <a:cs typeface="Times New Roman"/>
                      </a:endParaRPr>
                    </a:p>
                  </a:txBody>
                  <a:tcPr marL="44450" marR="44450" marT="0" marB="0" anchor="ctr">
                    <a:lnL>
                      <a:noFill/>
                    </a:lnL>
                    <a:lnR>
                      <a:noFill/>
                    </a:lnR>
                    <a:lnT>
                      <a:noFill/>
                    </a:lnT>
                    <a:lnB>
                      <a:noFill/>
                    </a:lnB>
                    <a:solidFill>
                      <a:srgbClr val="FFFFFF"/>
                    </a:solidFill>
                  </a:tcPr>
                </a:tc>
              </a:tr>
              <a:tr h="753949">
                <a:tc>
                  <a:txBody>
                    <a:bodyPr/>
                    <a:lstStyle/>
                    <a:p>
                      <a:pPr indent="180340" algn="just">
                        <a:lnSpc>
                          <a:spcPct val="200000"/>
                        </a:lnSpc>
                        <a:spcAft>
                          <a:spcPts val="0"/>
                        </a:spcAft>
                      </a:pPr>
                      <a:r>
                        <a:rPr lang="es-ES" sz="1600">
                          <a:latin typeface="Times New Roman"/>
                          <a:ea typeface="Times New Roman"/>
                          <a:cs typeface="Times New Roman"/>
                        </a:rPr>
                        <a:t>Perú</a:t>
                      </a:r>
                      <a:endParaRPr lang="es-ES" sz="1600">
                        <a:latin typeface="Garamond"/>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indent="180340" algn="just">
                        <a:lnSpc>
                          <a:spcPct val="200000"/>
                        </a:lnSpc>
                        <a:spcAft>
                          <a:spcPts val="0"/>
                        </a:spcAft>
                      </a:pPr>
                      <a:r>
                        <a:rPr lang="es-ES" sz="1600" dirty="0">
                          <a:latin typeface="Times New Roman"/>
                          <a:ea typeface="Times New Roman"/>
                          <a:cs typeface="Times New Roman"/>
                        </a:rPr>
                        <a:t> $   </a:t>
                      </a:r>
                      <a:r>
                        <a:rPr lang="es-ES" sz="1600" dirty="0" smtClean="0">
                          <a:latin typeface="Times New Roman"/>
                          <a:ea typeface="Times New Roman"/>
                          <a:cs typeface="Times New Roman"/>
                        </a:rPr>
                        <a:t>255,00 </a:t>
                      </a:r>
                      <a:endParaRPr lang="es-ES" sz="1600" dirty="0">
                        <a:latin typeface="Garamond"/>
                        <a:ea typeface="Times New Roman"/>
                        <a:cs typeface="Times New Roman"/>
                      </a:endParaRPr>
                    </a:p>
                  </a:txBody>
                  <a:tcPr marL="44450" marR="44450" marT="0" marB="0" anchor="ctr">
                    <a:lnL>
                      <a:noFill/>
                    </a:lnL>
                    <a:lnR>
                      <a:noFill/>
                    </a:lnR>
                    <a:lnT>
                      <a:noFill/>
                    </a:lnT>
                    <a:lnB>
                      <a:noFill/>
                    </a:lnB>
                    <a:solidFill>
                      <a:srgbClr val="FFFFFF"/>
                    </a:solidFill>
                  </a:tcPr>
                </a:tc>
              </a:tr>
              <a:tr h="753949">
                <a:tc>
                  <a:txBody>
                    <a:bodyPr/>
                    <a:lstStyle/>
                    <a:p>
                      <a:pPr indent="180340" algn="just">
                        <a:lnSpc>
                          <a:spcPct val="200000"/>
                        </a:lnSpc>
                        <a:spcAft>
                          <a:spcPts val="0"/>
                        </a:spcAft>
                      </a:pPr>
                      <a:r>
                        <a:rPr lang="es-ES" sz="1600" dirty="0">
                          <a:latin typeface="Times New Roman"/>
                          <a:ea typeface="Times New Roman"/>
                          <a:cs typeface="Times New Roman"/>
                        </a:rPr>
                        <a:t>Ecuador</a:t>
                      </a:r>
                      <a:endParaRPr lang="es-ES" sz="1600" dirty="0">
                        <a:latin typeface="Garamond"/>
                        <a:ea typeface="Times New Roman"/>
                        <a:cs typeface="Times New Roman"/>
                      </a:endParaRPr>
                    </a:p>
                  </a:txBody>
                  <a:tcPr marL="44450" marR="44450" marT="0" marB="0" anchor="ctr">
                    <a:lnL>
                      <a:noFill/>
                    </a:lnL>
                    <a:lnR>
                      <a:noFill/>
                    </a:lnR>
                    <a:lnT>
                      <a:noFill/>
                    </a:lnT>
                    <a:lnB>
                      <a:noFill/>
                    </a:lnB>
                    <a:solidFill>
                      <a:srgbClr val="FFFFFF"/>
                    </a:solidFill>
                  </a:tcPr>
                </a:tc>
                <a:tc>
                  <a:txBody>
                    <a:bodyPr/>
                    <a:lstStyle/>
                    <a:p>
                      <a:pPr indent="180340" algn="just">
                        <a:lnSpc>
                          <a:spcPct val="200000"/>
                        </a:lnSpc>
                        <a:spcAft>
                          <a:spcPts val="0"/>
                        </a:spcAft>
                      </a:pPr>
                      <a:r>
                        <a:rPr lang="es-ES" sz="1600" dirty="0">
                          <a:latin typeface="Times New Roman"/>
                          <a:ea typeface="Times New Roman"/>
                          <a:cs typeface="Times New Roman"/>
                        </a:rPr>
                        <a:t> $   </a:t>
                      </a:r>
                      <a:r>
                        <a:rPr lang="es-ES" sz="1600" dirty="0" smtClean="0">
                          <a:latin typeface="Times New Roman"/>
                          <a:ea typeface="Times New Roman"/>
                          <a:cs typeface="Times New Roman"/>
                        </a:rPr>
                        <a:t>366,00 </a:t>
                      </a:r>
                      <a:endParaRPr lang="es-ES" sz="1600" dirty="0">
                        <a:latin typeface="Garamond"/>
                        <a:ea typeface="Times New Roman"/>
                        <a:cs typeface="Times New Roman"/>
                      </a:endParaRPr>
                    </a:p>
                  </a:txBody>
                  <a:tcPr marL="44450" marR="44450" marT="0" marB="0" anchor="ctr">
                    <a:lnL>
                      <a:noFill/>
                    </a:lnL>
                    <a:lnR>
                      <a:noFill/>
                    </a:lnR>
                    <a:lnT>
                      <a:noFill/>
                    </a:lnT>
                    <a:lnB>
                      <a:noFill/>
                    </a:lnB>
                    <a:solidFill>
                      <a:srgbClr val="FFFFFF"/>
                    </a:solidFill>
                  </a:tcPr>
                </a:tc>
              </a:tr>
            </a:tbl>
          </a:graphicData>
        </a:graphic>
      </p:graphicFrame>
      <p:sp>
        <p:nvSpPr>
          <p:cNvPr id="36866" name="Rectangle 2"/>
          <p:cNvSpPr>
            <a:spLocks noChangeArrowheads="1"/>
          </p:cNvSpPr>
          <p:nvPr/>
        </p:nvSpPr>
        <p:spPr bwMode="auto">
          <a:xfrm>
            <a:off x="486390" y="404664"/>
            <a:ext cx="865761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fontAlgn="base">
              <a:spcBef>
                <a:spcPct val="0"/>
              </a:spcBef>
              <a:spcAft>
                <a:spcPct val="0"/>
              </a:spcAft>
            </a:pPr>
            <a:r>
              <a:rPr lang="en-US" sz="2000" b="1" dirty="0" err="1" smtClean="0">
                <a:latin typeface="Times New Roman" pitchFamily="18" charset="0"/>
                <a:ea typeface="Times New Roman" pitchFamily="18" charset="0"/>
                <a:cs typeface="Times New Roman" pitchFamily="18" charset="0"/>
              </a:rPr>
              <a:t>Salario</a:t>
            </a:r>
            <a:r>
              <a:rPr lang="en-US" sz="2000" b="1" dirty="0" smtClean="0">
                <a:latin typeface="Times New Roman" pitchFamily="18" charset="0"/>
                <a:ea typeface="Times New Roman" pitchFamily="18" charset="0"/>
                <a:cs typeface="Times New Roman" pitchFamily="18" charset="0"/>
              </a:rPr>
              <a:t> en </a:t>
            </a:r>
            <a:r>
              <a:rPr lang="en-US" sz="2000" b="1" dirty="0" err="1" smtClean="0">
                <a:latin typeface="Times New Roman" pitchFamily="18" charset="0"/>
                <a:ea typeface="Times New Roman" pitchFamily="18" charset="0"/>
                <a:cs typeface="Times New Roman" pitchFamily="18" charset="0"/>
              </a:rPr>
              <a:t>dólares</a:t>
            </a:r>
            <a:r>
              <a:rPr lang="en-US" sz="2000" b="1" dirty="0" smtClean="0">
                <a:latin typeface="Times New Roman" pitchFamily="18" charset="0"/>
                <a:ea typeface="Times New Roman" pitchFamily="18" charset="0"/>
                <a:cs typeface="Times New Roman" pitchFamily="18" charset="0"/>
              </a:rPr>
              <a:t> de los p</a:t>
            </a:r>
            <a:r>
              <a:rPr kumimoji="0" lang="es-E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aíses</a:t>
            </a: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más cercanos a las fronteras y de acceso comercial fácil</a:t>
            </a:r>
            <a:endParaRPr kumimoji="0" lang="es-E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3131840" y="1700808"/>
          <a:ext cx="5612130"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36867" name="Rectangle 3"/>
          <p:cNvSpPr>
            <a:spLocks noChangeArrowheads="1"/>
          </p:cNvSpPr>
          <p:nvPr/>
        </p:nvSpPr>
        <p:spPr bwMode="auto">
          <a:xfrm>
            <a:off x="0" y="3629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1" name="Rectangle 1"/>
          <p:cNvSpPr>
            <a:spLocks noChangeArrowheads="1"/>
          </p:cNvSpPr>
          <p:nvPr/>
        </p:nvSpPr>
        <p:spPr bwMode="auto">
          <a:xfrm>
            <a:off x="683568" y="764704"/>
            <a:ext cx="766834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FIBRÁN CÍA LTDA</a:t>
            </a: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Desde 1987 </a:t>
            </a:r>
            <a:r>
              <a:rPr kumimoji="0" lang="es-E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Fibrán</a:t>
            </a: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 una empresa multinacional, regulada por el Ministerio de la Producción, importa y exporta sus productos, y se dedica a la elaboración de variados productos, se ha especializado en ser el líder en Diseño y Fabricación de ropa de punto.   Cuentan con una producción mensual de 250.000 prendas. Tiene seis áreas: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Área de tejeduría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Área de tintorería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Área de estampación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Área de bordado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Área de corte</a:t>
            </a: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de confección</a:t>
            </a:r>
            <a:r>
              <a:rPr kumimoji="0" lang="es-ES" sz="20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nvGraphicFramePr>
        <p:xfrm>
          <a:off x="395536" y="260648"/>
          <a:ext cx="7488833" cy="6336792"/>
        </p:xfrm>
        <a:graphic>
          <a:graphicData uri="http://schemas.openxmlformats.org/drawingml/2006/table">
            <a:tbl>
              <a:tblPr/>
              <a:tblGrid>
                <a:gridCol w="3504890"/>
                <a:gridCol w="935258"/>
                <a:gridCol w="1564122"/>
                <a:gridCol w="1484563"/>
              </a:tblGrid>
              <a:tr h="293633">
                <a:tc>
                  <a:txBody>
                    <a:bodyPr/>
                    <a:lstStyle/>
                    <a:p>
                      <a:pPr indent="180340" algn="just">
                        <a:lnSpc>
                          <a:spcPct val="115000"/>
                        </a:lnSpc>
                        <a:spcAft>
                          <a:spcPts val="0"/>
                        </a:spcAft>
                      </a:pPr>
                      <a:r>
                        <a:rPr lang="es-ES" sz="1050" b="1" dirty="0" err="1">
                          <a:latin typeface="Times New Roman"/>
                          <a:ea typeface="Times New Roman"/>
                          <a:cs typeface="Times New Roman"/>
                        </a:rPr>
                        <a:t>Subpartida</a:t>
                      </a:r>
                      <a:r>
                        <a:rPr lang="es-ES" sz="1050" b="1" dirty="0">
                          <a:latin typeface="Times New Roman"/>
                          <a:ea typeface="Times New Roman"/>
                          <a:cs typeface="Times New Roman"/>
                        </a:rPr>
                        <a:t>:  </a:t>
                      </a:r>
                      <a:endParaRPr lang="es-ES" sz="1050" dirty="0">
                        <a:latin typeface="Garamond"/>
                        <a:ea typeface="Times New Roman"/>
                        <a:cs typeface="Times New Roman"/>
                      </a:endParaRPr>
                    </a:p>
                  </a:txBody>
                  <a:tcPr marL="25081" marR="25081" marT="0" marB="0" anchor="b">
                    <a:lnL>
                      <a:noFill/>
                    </a:lnL>
                    <a:lnR>
                      <a:noFill/>
                    </a:lnR>
                    <a:lnT>
                      <a:noFill/>
                    </a:lnT>
                    <a:lnB>
                      <a:noFill/>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a:noFill/>
                    </a:lnB>
                  </a:tcPr>
                </a:tc>
                <a:tc>
                  <a:txBody>
                    <a:bodyPr/>
                    <a:lstStyle/>
                    <a:p>
                      <a:pPr indent="180340" algn="just">
                        <a:lnSpc>
                          <a:spcPct val="115000"/>
                        </a:lnSpc>
                        <a:spcAft>
                          <a:spcPts val="0"/>
                        </a:spcAft>
                      </a:pPr>
                      <a:r>
                        <a:rPr lang="es-ES" sz="1050" b="1">
                          <a:latin typeface="Times New Roman"/>
                          <a:ea typeface="Times New Roman"/>
                          <a:cs typeface="Times New Roman"/>
                        </a:rPr>
                        <a:t>AD-VALOREM</a:t>
                      </a:r>
                      <a:endParaRPr lang="es-ES" sz="1050">
                        <a:latin typeface="Garamond"/>
                        <a:ea typeface="Times New Roman"/>
                        <a:cs typeface="Times New Roman"/>
                      </a:endParaRPr>
                    </a:p>
                  </a:txBody>
                  <a:tcPr marL="25081" marR="25081" marT="0" marB="0" anchor="b">
                    <a:lnL>
                      <a:noFill/>
                    </a:lnL>
                    <a:lnR>
                      <a:noFill/>
                    </a:lnR>
                    <a:lnT>
                      <a:noFill/>
                    </a:lnT>
                    <a:lnB>
                      <a:noFill/>
                    </a:lnB>
                  </a:tcPr>
                </a:tc>
                <a:tc>
                  <a:txBody>
                    <a:bodyPr/>
                    <a:lstStyle/>
                    <a:p>
                      <a:pPr indent="180340" algn="ctr">
                        <a:lnSpc>
                          <a:spcPct val="115000"/>
                        </a:lnSpc>
                        <a:spcAft>
                          <a:spcPts val="0"/>
                        </a:spcAft>
                      </a:pPr>
                      <a:r>
                        <a:rPr lang="es-ES" sz="1050" b="1">
                          <a:latin typeface="Times New Roman"/>
                          <a:ea typeface="Times New Roman"/>
                          <a:cs typeface="Times New Roman"/>
                        </a:rPr>
                        <a:t>salvaguardia</a:t>
                      </a:r>
                      <a:endParaRPr lang="es-ES" sz="1050">
                        <a:latin typeface="Garamond"/>
                        <a:ea typeface="Times New Roman"/>
                        <a:cs typeface="Times New Roman"/>
                      </a:endParaRPr>
                    </a:p>
                  </a:txBody>
                  <a:tcPr marL="25081" marR="25081" marT="0" marB="0" anchor="b">
                    <a:lnL>
                      <a:noFill/>
                    </a:lnL>
                    <a:lnR>
                      <a:noFill/>
                    </a:lnR>
                    <a:lnT>
                      <a:noFill/>
                    </a:lnT>
                    <a:lnB>
                      <a:noFill/>
                    </a:lnB>
                  </a:tcPr>
                </a:tc>
              </a:tr>
              <a:tr h="293633">
                <a:tc>
                  <a:txBody>
                    <a:bodyPr/>
                    <a:lstStyle/>
                    <a:p>
                      <a:pPr indent="180340" algn="just">
                        <a:lnSpc>
                          <a:spcPct val="115000"/>
                        </a:lnSpc>
                        <a:spcAft>
                          <a:spcPts val="0"/>
                        </a:spcAft>
                      </a:pPr>
                      <a:r>
                        <a:rPr lang="es-ES" sz="1050" b="1">
                          <a:latin typeface="Times New Roman"/>
                          <a:ea typeface="Times New Roman"/>
                          <a:cs typeface="Times New Roman"/>
                        </a:rPr>
                        <a:t>HILO</a:t>
                      </a:r>
                      <a:endParaRPr lang="es-ES" sz="1050">
                        <a:latin typeface="Garamond"/>
                        <a:ea typeface="Times New Roman"/>
                        <a:cs typeface="Times New Roman"/>
                      </a:endParaRPr>
                    </a:p>
                  </a:txBody>
                  <a:tcPr marL="25081" marR="25081" marT="0" marB="0" anchor="b">
                    <a:lnL>
                      <a:noFill/>
                    </a:lnL>
                    <a:lnR>
                      <a:noFill/>
                    </a:lnR>
                    <a:lnT>
                      <a:noFill/>
                    </a:lnT>
                    <a:lnB>
                      <a:noFill/>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a:noFill/>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a:noFill/>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a:noFill/>
                    </a:lnB>
                  </a:tcPr>
                </a:tc>
              </a:tr>
              <a:tr h="293633">
                <a:tc>
                  <a:txBody>
                    <a:bodyPr/>
                    <a:lstStyle/>
                    <a:p>
                      <a:pPr indent="180340" algn="just">
                        <a:lnSpc>
                          <a:spcPct val="115000"/>
                        </a:lnSpc>
                        <a:spcAft>
                          <a:spcPts val="0"/>
                        </a:spcAft>
                      </a:pPr>
                      <a:r>
                        <a:rPr lang="es-ES" sz="1050" b="1">
                          <a:latin typeface="Times New Roman"/>
                          <a:ea typeface="Times New Roman"/>
                          <a:cs typeface="Times New Roman"/>
                        </a:rPr>
                        <a:t>Modo: MARITIMO</a:t>
                      </a:r>
                      <a:endParaRPr lang="es-ES" sz="1050">
                        <a:latin typeface="Garamond"/>
                        <a:ea typeface="Times New Roman"/>
                        <a:cs typeface="Times New Roman"/>
                      </a:endParaRPr>
                    </a:p>
                  </a:txBody>
                  <a:tcPr marL="25081" marR="25081" marT="0" marB="0" anchor="b">
                    <a:lnL>
                      <a:noFill/>
                    </a:lnL>
                    <a:lnR>
                      <a:noFill/>
                    </a:lnR>
                    <a:lnT>
                      <a:noFill/>
                    </a:lnT>
                    <a:lnB>
                      <a:noFill/>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a:noFill/>
                    </a:lnB>
                  </a:tcPr>
                </a:tc>
                <a:tc>
                  <a:txBody>
                    <a:bodyPr/>
                    <a:lstStyle/>
                    <a:p>
                      <a:pPr indent="180340" algn="just">
                        <a:lnSpc>
                          <a:spcPct val="200000"/>
                        </a:lnSpc>
                      </a:pPr>
                      <a:endParaRPr lang="es-ES" sz="1050" dirty="0">
                        <a:latin typeface="Times New Roman"/>
                      </a:endParaRPr>
                    </a:p>
                  </a:txBody>
                  <a:tcPr marL="25081" marR="25081" marT="0" marB="0" anchor="b">
                    <a:lnL>
                      <a:noFill/>
                    </a:lnL>
                    <a:lnR>
                      <a:noFill/>
                    </a:lnR>
                    <a:lnT>
                      <a:noFill/>
                    </a:lnT>
                    <a:lnB>
                      <a:noFill/>
                    </a:lnB>
                  </a:tcPr>
                </a:tc>
                <a:tc>
                  <a:txBody>
                    <a:bodyPr/>
                    <a:lstStyle/>
                    <a:p>
                      <a:pPr indent="180340" algn="ctr">
                        <a:lnSpc>
                          <a:spcPct val="115000"/>
                        </a:lnSpc>
                        <a:spcAft>
                          <a:spcPts val="0"/>
                        </a:spcAft>
                      </a:pPr>
                      <a:r>
                        <a:rPr lang="es-ES" sz="1050">
                          <a:latin typeface="Times New Roman"/>
                          <a:ea typeface="Times New Roman"/>
                          <a:cs typeface="Times New Roman"/>
                        </a:rPr>
                        <a:t>52052300</a:t>
                      </a:r>
                      <a:endParaRPr lang="es-ES" sz="1050">
                        <a:latin typeface="Garamond"/>
                        <a:ea typeface="Times New Roman"/>
                        <a:cs typeface="Times New Roman"/>
                      </a:endParaRPr>
                    </a:p>
                  </a:txBody>
                  <a:tcPr marL="25081" marR="25081" marT="0" marB="0" anchor="b">
                    <a:lnL>
                      <a:noFill/>
                    </a:lnL>
                    <a:lnR>
                      <a:noFill/>
                    </a:lnR>
                    <a:lnT>
                      <a:noFill/>
                    </a:lnT>
                    <a:lnB>
                      <a:noFill/>
                    </a:lnB>
                  </a:tcPr>
                </a:tc>
              </a:tr>
              <a:tr h="293633">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a:noFill/>
                    </a:lnT>
                    <a:lnB w="12700" cap="flat" cmpd="sng" algn="ctr">
                      <a:solidFill>
                        <a:srgbClr val="000000"/>
                      </a:solidFill>
                      <a:prstDash val="solid"/>
                      <a:round/>
                      <a:headEnd type="none" w="med" len="med"/>
                      <a:tailEnd type="none" w="med" len="med"/>
                    </a:lnB>
                  </a:tcPr>
                </a:tc>
              </a:tr>
              <a:tr h="328590">
                <a:tc>
                  <a:txBody>
                    <a:bodyPr/>
                    <a:lstStyle/>
                    <a:p>
                      <a:pPr indent="180340" algn="ctr">
                        <a:lnSpc>
                          <a:spcPct val="115000"/>
                        </a:lnSpc>
                        <a:spcAft>
                          <a:spcPts val="0"/>
                        </a:spcAft>
                      </a:pPr>
                      <a:r>
                        <a:rPr lang="es-ES" sz="1050" b="1">
                          <a:latin typeface="Times New Roman"/>
                          <a:ea typeface="Times New Roman"/>
                          <a:cs typeface="Times New Roman"/>
                        </a:rPr>
                        <a:t>DETALLE</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b="1">
                          <a:latin typeface="Times New Roman"/>
                          <a:ea typeface="Times New Roman"/>
                          <a:cs typeface="Times New Roman"/>
                        </a:rPr>
                        <a:t>%</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b="1">
                          <a:latin typeface="Times New Roman"/>
                          <a:ea typeface="Times New Roman"/>
                          <a:cs typeface="Times New Roman"/>
                        </a:rPr>
                        <a:t>VALORES</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b="1">
                          <a:latin typeface="Times New Roman"/>
                          <a:ea typeface="Times New Roman"/>
                          <a:cs typeface="Times New Roman"/>
                        </a:rPr>
                        <a:t>DOCUMENTO ASOCIADO</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COSTO</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72273</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dirty="0">
                          <a:latin typeface="Times New Roman"/>
                          <a:ea typeface="Times New Roman"/>
                          <a:cs typeface="Times New Roman"/>
                        </a:rPr>
                        <a:t> </a:t>
                      </a:r>
                      <a:endParaRPr lang="es-ES" sz="1050" dirty="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AJUSTE</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FLETE</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4000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TAILANDIA</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HANDLING</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250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SEGURO</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0,09%</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70,40</a:t>
                      </a:r>
                      <a:endParaRPr lang="es-ES" sz="1050">
                        <a:latin typeface="Garamond"/>
                        <a:ea typeface="Times New Roman"/>
                        <a:cs typeface="Times New Roman"/>
                      </a:endParaRPr>
                    </a:p>
                  </a:txBody>
                  <a:tcPr marL="25081" marR="25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VALOR EN ADUANA</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76593,40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ARANCEL</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15%</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11489,01</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FODINFA</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0,50%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382,97</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IVA</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14%</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13993,61</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SALVAGUARDIA</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15%</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11489,01</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TOTAL TRIBUTOS</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b="1">
                          <a:latin typeface="Times New Roman"/>
                          <a:ea typeface="Times New Roman"/>
                          <a:cs typeface="Times New Roman"/>
                        </a:rPr>
                        <a:t>37354,60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ISD</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5%</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3613,65</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33">
                <a:tc>
                  <a:txBody>
                    <a:bodyPr/>
                    <a:lstStyle/>
                    <a:p>
                      <a:pPr indent="180340" algn="just">
                        <a:lnSpc>
                          <a:spcPct val="200000"/>
                        </a:lnSpc>
                      </a:pPr>
                      <a:endParaRPr lang="es-ES" sz="1050">
                        <a:latin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GASTOS EN DESTINO</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481</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ALMACENAJE</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181</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AGENTE DE ADUANA</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232</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TRANSPORTE INTERNO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800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DOCUMENTAION EN ORIGEN</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INSPECCION EN ORIGEN</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INSPECCION</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INEN</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CANDADO SATELITAL</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120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50">
                <a:tc>
                  <a:txBody>
                    <a:bodyPr/>
                    <a:lstStyle/>
                    <a:p>
                      <a:pPr indent="180340" algn="just">
                        <a:lnSpc>
                          <a:spcPct val="115000"/>
                        </a:lnSpc>
                        <a:spcAft>
                          <a:spcPts val="0"/>
                        </a:spcAft>
                      </a:pPr>
                      <a:r>
                        <a:rPr lang="es-ES" sz="1050">
                          <a:latin typeface="Times New Roman"/>
                          <a:ea typeface="Times New Roman"/>
                          <a:cs typeface="Times New Roman"/>
                        </a:rPr>
                        <a:t>CUSTODIO</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r">
                        <a:lnSpc>
                          <a:spcPct val="115000"/>
                        </a:lnSpc>
                        <a:spcAft>
                          <a:spcPts val="0"/>
                        </a:spcAft>
                      </a:pPr>
                      <a:r>
                        <a:rPr lang="es-ES" sz="1050">
                          <a:latin typeface="Times New Roman"/>
                          <a:ea typeface="Times New Roman"/>
                          <a:cs typeface="Times New Roman"/>
                        </a:rPr>
                        <a:t>480</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050">
                          <a:latin typeface="Times New Roman"/>
                          <a:ea typeface="Times New Roman"/>
                          <a:cs typeface="Times New Roman"/>
                        </a:rPr>
                        <a:t> </a:t>
                      </a:r>
                      <a:endParaRPr lang="es-ES" sz="1050">
                        <a:latin typeface="Garamond"/>
                        <a:ea typeface="Times New Roman"/>
                        <a:cs typeface="Times New Roman"/>
                      </a:endParaRPr>
                    </a:p>
                  </a:txBody>
                  <a:tcPr marL="25081" marR="250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33">
                <a:tc>
                  <a:txBody>
                    <a:bodyPr/>
                    <a:lstStyle/>
                    <a:p>
                      <a:pPr indent="180340" algn="just">
                        <a:lnSpc>
                          <a:spcPct val="115000"/>
                        </a:lnSpc>
                        <a:spcAft>
                          <a:spcPts val="0"/>
                        </a:spcAft>
                      </a:pPr>
                      <a:r>
                        <a:rPr lang="es-ES" sz="1050" b="1">
                          <a:latin typeface="Times New Roman"/>
                          <a:ea typeface="Times New Roman"/>
                          <a:cs typeface="Times New Roman"/>
                        </a:rPr>
                        <a:t>PORCENTAJE DE CIERRE:</a:t>
                      </a:r>
                      <a:endParaRPr lang="es-ES" sz="1050">
                        <a:latin typeface="Garamond"/>
                        <a:ea typeface="Times New Roman"/>
                        <a:cs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just">
                        <a:lnSpc>
                          <a:spcPct val="200000"/>
                        </a:lnSpc>
                      </a:pPr>
                      <a:endParaRPr lang="es-ES" sz="1050">
                        <a:latin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r">
                        <a:lnSpc>
                          <a:spcPct val="115000"/>
                        </a:lnSpc>
                        <a:spcAft>
                          <a:spcPts val="0"/>
                        </a:spcAft>
                      </a:pPr>
                      <a:r>
                        <a:rPr lang="es-ES" sz="1050" b="1">
                          <a:latin typeface="Times New Roman"/>
                          <a:ea typeface="Times New Roman"/>
                          <a:cs typeface="Times New Roman"/>
                        </a:rPr>
                        <a:t>46,48</a:t>
                      </a:r>
                      <a:endParaRPr lang="es-ES" sz="1050">
                        <a:latin typeface="Garamond"/>
                        <a:ea typeface="Times New Roman"/>
                        <a:cs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indent="180340" algn="just">
                        <a:lnSpc>
                          <a:spcPct val="200000"/>
                        </a:lnSpc>
                      </a:pPr>
                      <a:endParaRPr lang="es-ES" sz="1050" dirty="0">
                        <a:latin typeface="Times New Roman"/>
                      </a:endParaRPr>
                    </a:p>
                  </a:txBody>
                  <a:tcPr marL="25081" marR="25081"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4817" name="Rectangle 1"/>
          <p:cNvSpPr>
            <a:spLocks noChangeArrowheads="1"/>
          </p:cNvSpPr>
          <p:nvPr/>
        </p:nvSpPr>
        <p:spPr bwMode="auto">
          <a:xfrm>
            <a:off x="1741739" y="-2233"/>
            <a:ext cx="566052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Resumen importación de hilo - FIBRAN</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nvGraphicFramePr>
        <p:xfrm>
          <a:off x="539552" y="260648"/>
          <a:ext cx="7920880" cy="4104455"/>
        </p:xfrm>
        <a:graphic>
          <a:graphicData uri="http://schemas.openxmlformats.org/drawingml/2006/table">
            <a:tbl>
              <a:tblPr/>
              <a:tblGrid>
                <a:gridCol w="1429563"/>
                <a:gridCol w="1043033"/>
                <a:gridCol w="1312147"/>
                <a:gridCol w="2260905"/>
                <a:gridCol w="1875232"/>
              </a:tblGrid>
              <a:tr h="386895">
                <a:tc>
                  <a:txBody>
                    <a:bodyPr/>
                    <a:lstStyle/>
                    <a:p>
                      <a:pPr indent="180340" algn="just"/>
                      <a:endParaRPr lang="es-ES" sz="1800" dirty="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indent="180340" algn="just">
                        <a:lnSpc>
                          <a:spcPct val="115000"/>
                        </a:lnSpc>
                        <a:spcAft>
                          <a:spcPts val="0"/>
                        </a:spcAft>
                      </a:pPr>
                      <a:r>
                        <a:rPr lang="es-ES" sz="1800" b="1">
                          <a:latin typeface="Times New Roman"/>
                          <a:ea typeface="Times New Roman"/>
                          <a:cs typeface="Times New Roman"/>
                        </a:rPr>
                        <a:t>SIN SALVAGUARDIAS</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s-ES"/>
                    </a:p>
                  </a:txBody>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73791">
                <a:tc>
                  <a:txBody>
                    <a:bodyPr/>
                    <a:lstStyle/>
                    <a:p>
                      <a:pPr indent="180340" algn="ctr">
                        <a:lnSpc>
                          <a:spcPct val="115000"/>
                        </a:lnSpc>
                        <a:spcAft>
                          <a:spcPts val="0"/>
                        </a:spcAft>
                      </a:pPr>
                      <a:r>
                        <a:rPr lang="es-ES" sz="1800" b="1">
                          <a:latin typeface="Times New Roman"/>
                          <a:ea typeface="Times New Roman"/>
                          <a:cs typeface="Times New Roman"/>
                        </a:rPr>
                        <a:t>Cantidad</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just">
                        <a:lnSpc>
                          <a:spcPct val="115000"/>
                        </a:lnSpc>
                        <a:spcAft>
                          <a:spcPts val="0"/>
                        </a:spcAft>
                      </a:pPr>
                      <a:r>
                        <a:rPr lang="es-ES" sz="1800" b="1">
                          <a:latin typeface="Times New Roman"/>
                          <a:ea typeface="Times New Roman"/>
                          <a:cs typeface="Times New Roman"/>
                        </a:rPr>
                        <a:t>Producto</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b="1">
                          <a:latin typeface="Times New Roman"/>
                          <a:ea typeface="Times New Roman"/>
                          <a:cs typeface="Times New Roman"/>
                        </a:rPr>
                        <a:t>Costo</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b="1">
                          <a:latin typeface="Times New Roman"/>
                          <a:ea typeface="Times New Roman"/>
                          <a:cs typeface="Times New Roman"/>
                        </a:rPr>
                        <a:t>Valor Aranceles sin salvaguardia</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b="1">
                          <a:latin typeface="Times New Roman"/>
                          <a:ea typeface="Times New Roman"/>
                          <a:cs typeface="Times New Roman"/>
                        </a:rPr>
                        <a:t>Costo Final</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86895">
                <a:tc>
                  <a:txBody>
                    <a:bodyPr/>
                    <a:lstStyle/>
                    <a:p>
                      <a:pPr indent="180340" algn="ctr">
                        <a:lnSpc>
                          <a:spcPct val="115000"/>
                        </a:lnSpc>
                        <a:spcAft>
                          <a:spcPts val="0"/>
                        </a:spcAft>
                      </a:pPr>
                      <a:r>
                        <a:rPr lang="es-ES" sz="1800">
                          <a:latin typeface="Times New Roman"/>
                          <a:ea typeface="Times New Roman"/>
                          <a:cs typeface="Times New Roman"/>
                        </a:rPr>
                        <a:t>1 kg</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a:latin typeface="Times New Roman"/>
                          <a:ea typeface="Times New Roman"/>
                          <a:cs typeface="Times New Roman"/>
                        </a:rPr>
                        <a:t>Hilo</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a:latin typeface="Times New Roman"/>
                          <a:ea typeface="Times New Roman"/>
                          <a:cs typeface="Times New Roman"/>
                        </a:rPr>
                        <a:t>$ 6.05</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a:latin typeface="Times New Roman"/>
                          <a:ea typeface="Times New Roman"/>
                          <a:cs typeface="Times New Roman"/>
                        </a:rPr>
                        <a:t>$ 1.85</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dirty="0">
                          <a:latin typeface="Times New Roman"/>
                          <a:ea typeface="Times New Roman"/>
                          <a:cs typeface="Times New Roman"/>
                        </a:rPr>
                        <a:t>$ 7.90</a:t>
                      </a:r>
                      <a:endParaRPr lang="es-ES" sz="1800" dirty="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36431">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36431">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86895">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gridSpan="3">
                  <a:txBody>
                    <a:bodyPr/>
                    <a:lstStyle/>
                    <a:p>
                      <a:pPr indent="180340" algn="just">
                        <a:lnSpc>
                          <a:spcPct val="115000"/>
                        </a:lnSpc>
                        <a:spcAft>
                          <a:spcPts val="0"/>
                        </a:spcAft>
                      </a:pPr>
                      <a:r>
                        <a:rPr lang="es-ES" sz="1800" b="1">
                          <a:latin typeface="Times New Roman"/>
                          <a:ea typeface="Times New Roman"/>
                          <a:cs typeface="Times New Roman"/>
                        </a:rPr>
                        <a:t>SALVAGUARDIAS ACTUALES  15%</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hMerge="1">
                  <a:txBody>
                    <a:bodyPr/>
                    <a:lstStyle/>
                    <a:p>
                      <a:endParaRPr lang="es-ES"/>
                    </a:p>
                  </a:txBody>
                  <a:tcPr/>
                </a:tc>
                <a:tc hMerge="1">
                  <a:txBody>
                    <a:bodyPr/>
                    <a:lstStyle/>
                    <a:p>
                      <a:endParaRPr lang="es-ES"/>
                    </a:p>
                  </a:txBody>
                  <a:tcPr/>
                </a:tc>
              </a:tr>
              <a:tr h="773791">
                <a:tc>
                  <a:txBody>
                    <a:bodyPr/>
                    <a:lstStyle/>
                    <a:p>
                      <a:pPr indent="180340" algn="ctr">
                        <a:lnSpc>
                          <a:spcPct val="115000"/>
                        </a:lnSpc>
                        <a:spcAft>
                          <a:spcPts val="0"/>
                        </a:spcAft>
                      </a:pPr>
                      <a:r>
                        <a:rPr lang="es-ES" sz="1800" b="1">
                          <a:latin typeface="Times New Roman"/>
                          <a:ea typeface="Times New Roman"/>
                          <a:cs typeface="Times New Roman"/>
                        </a:rPr>
                        <a:t>Cantidad</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lnSpc>
                          <a:spcPct val="115000"/>
                        </a:lnSpc>
                        <a:spcAft>
                          <a:spcPts val="0"/>
                        </a:spcAft>
                      </a:pPr>
                      <a:r>
                        <a:rPr lang="es-ES" sz="1800" b="1">
                          <a:latin typeface="Times New Roman"/>
                          <a:ea typeface="Times New Roman"/>
                          <a:cs typeface="Times New Roman"/>
                        </a:rPr>
                        <a:t>Producto</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b="1">
                          <a:latin typeface="Times New Roman"/>
                          <a:ea typeface="Times New Roman"/>
                          <a:cs typeface="Times New Roman"/>
                        </a:rPr>
                        <a:t>Costo</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b="1">
                          <a:latin typeface="Times New Roman"/>
                          <a:ea typeface="Times New Roman"/>
                          <a:cs typeface="Times New Roman"/>
                        </a:rPr>
                        <a:t>Valor Aranceles + salvaguardia</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ctr">
                        <a:lnSpc>
                          <a:spcPct val="115000"/>
                        </a:lnSpc>
                        <a:spcAft>
                          <a:spcPts val="0"/>
                        </a:spcAft>
                      </a:pPr>
                      <a:r>
                        <a:rPr lang="es-ES" sz="1800" b="1">
                          <a:latin typeface="Times New Roman"/>
                          <a:ea typeface="Times New Roman"/>
                          <a:cs typeface="Times New Roman"/>
                        </a:rPr>
                        <a:t>Costo Final</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86895">
                <a:tc>
                  <a:txBody>
                    <a:bodyPr/>
                    <a:lstStyle/>
                    <a:p>
                      <a:pPr indent="180340" algn="ctr">
                        <a:lnSpc>
                          <a:spcPct val="115000"/>
                        </a:lnSpc>
                        <a:spcAft>
                          <a:spcPts val="0"/>
                        </a:spcAft>
                      </a:pPr>
                      <a:r>
                        <a:rPr lang="es-ES" sz="1800">
                          <a:latin typeface="Times New Roman"/>
                          <a:ea typeface="Times New Roman"/>
                          <a:cs typeface="Times New Roman"/>
                        </a:rPr>
                        <a:t>1 kg</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a:latin typeface="Times New Roman"/>
                          <a:ea typeface="Times New Roman"/>
                          <a:cs typeface="Times New Roman"/>
                        </a:rPr>
                        <a:t>Hilo</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a:latin typeface="Times New Roman"/>
                          <a:ea typeface="Times New Roman"/>
                          <a:cs typeface="Times New Roman"/>
                        </a:rPr>
                        <a:t>$ 6.05</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a:latin typeface="Times New Roman"/>
                          <a:ea typeface="Times New Roman"/>
                          <a:cs typeface="Times New Roman"/>
                        </a:rPr>
                        <a:t>$ 2.81</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180340" algn="ctr">
                        <a:lnSpc>
                          <a:spcPct val="115000"/>
                        </a:lnSpc>
                        <a:spcAft>
                          <a:spcPts val="0"/>
                        </a:spcAft>
                      </a:pPr>
                      <a:r>
                        <a:rPr lang="es-ES" sz="1800">
                          <a:latin typeface="Times New Roman"/>
                          <a:ea typeface="Times New Roman"/>
                          <a:cs typeface="Times New Roman"/>
                        </a:rPr>
                        <a:t>$ 8.86</a:t>
                      </a:r>
                      <a:endParaRPr lang="es-ES" sz="1800">
                        <a:latin typeface="Garamond"/>
                        <a:ea typeface="Times New Roman"/>
                        <a:cs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336431">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dirty="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indent="180340" algn="just"/>
                      <a:endParaRPr lang="es-ES" sz="1800" dirty="0">
                        <a:latin typeface="Times New Roman"/>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683568" y="4653136"/>
            <a:ext cx="77048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 este resumen de importación de Hilo desde Tailandia por medio marítimo podemos notar que sin salvaguardias el Kg de hilo costaba 6.05 USD, y con salvaguardia llegó a un valor de 8.86 USD.</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ChangeArrowheads="1"/>
          </p:cNvSpPr>
          <p:nvPr/>
        </p:nvSpPr>
        <p:spPr bwMode="auto">
          <a:xfrm>
            <a:off x="467544" y="404664"/>
            <a:ext cx="6708760"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Ventas al exterior desde 2013 al 2016 FIBRAN CIA LTDA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611560" y="908720"/>
          <a:ext cx="799288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Rectangle 3"/>
          <p:cNvSpPr>
            <a:spLocks noChangeArrowheads="1"/>
          </p:cNvSpPr>
          <p:nvPr/>
        </p:nvSpPr>
        <p:spPr bwMode="auto">
          <a:xfrm>
            <a:off x="467544" y="4264349"/>
            <a:ext cx="824440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ventas al exterior de </a:t>
            </a:r>
            <a:r>
              <a:rPr kumimoji="0" lang="es-E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Fibrán</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Cía. Ltda. Desde el año 2013 tuvieron un movimiento de importancia para el 2014 subieron un 5% aproximadamente, para el 2015 desde el 2014 se incrementaron en un porcentaje de un 30% cuando ya estaban implementadas las salvaguardias, para el año 2016 hasta agosto vemos que la baja en ventas al exterior por parte de la empresa bajó en un 40% luego de haberse implementado las salvaguardias</a:t>
            </a:r>
            <a:r>
              <a:rPr kumimoji="0" lang="es-ES"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Tabla"/>
          <p:cNvGraphicFramePr>
            <a:graphicFrameLocks noGrp="1"/>
          </p:cNvGraphicFramePr>
          <p:nvPr/>
        </p:nvGraphicFramePr>
        <p:xfrm>
          <a:off x="395536" y="1340766"/>
          <a:ext cx="8352928" cy="4634640"/>
        </p:xfrm>
        <a:graphic>
          <a:graphicData uri="http://schemas.openxmlformats.org/drawingml/2006/table">
            <a:tbl>
              <a:tblPr/>
              <a:tblGrid>
                <a:gridCol w="4378151"/>
                <a:gridCol w="3974777"/>
              </a:tblGrid>
              <a:tr h="357275">
                <a:tc>
                  <a:txBody>
                    <a:bodyPr/>
                    <a:lstStyle/>
                    <a:p>
                      <a:pPr indent="180340" algn="ctr">
                        <a:lnSpc>
                          <a:spcPct val="115000"/>
                        </a:lnSpc>
                        <a:spcAft>
                          <a:spcPts val="0"/>
                        </a:spcAft>
                      </a:pPr>
                      <a:r>
                        <a:rPr lang="es-ES" sz="1800" b="1">
                          <a:latin typeface="Times New Roman"/>
                          <a:ea typeface="Times New Roman"/>
                          <a:cs typeface="Times New Roman"/>
                        </a:rPr>
                        <a:t>SIN SALVAGUARDIAS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es-ES" sz="1800" b="1">
                          <a:latin typeface="Times New Roman"/>
                          <a:ea typeface="Times New Roman"/>
                          <a:cs typeface="Times New Roman"/>
                        </a:rPr>
                        <a:t>CON SALVAGUARDIAS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75">
                <a:tc>
                  <a:txBody>
                    <a:bodyPr/>
                    <a:lstStyle/>
                    <a:p>
                      <a:pPr indent="180340" algn="l">
                        <a:lnSpc>
                          <a:spcPct val="115000"/>
                        </a:lnSpc>
                        <a:spcAft>
                          <a:spcPts val="0"/>
                        </a:spcAft>
                      </a:pPr>
                      <a:r>
                        <a:rPr lang="es-ES" sz="1800">
                          <a:latin typeface="Times New Roman"/>
                          <a:ea typeface="Times New Roman"/>
                          <a:cs typeface="Times New Roman"/>
                        </a:rPr>
                        <a:t>1200 Empleados temporada normal</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a:latin typeface="Times New Roman"/>
                          <a:ea typeface="Times New Roman"/>
                          <a:cs typeface="Times New Roman"/>
                        </a:rPr>
                        <a:t>700 Empleados temporada normal</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75">
                <a:tc>
                  <a:txBody>
                    <a:bodyPr/>
                    <a:lstStyle/>
                    <a:p>
                      <a:pPr indent="180340" algn="l">
                        <a:lnSpc>
                          <a:spcPct val="115000"/>
                        </a:lnSpc>
                        <a:spcAft>
                          <a:spcPts val="0"/>
                        </a:spcAft>
                      </a:pPr>
                      <a:r>
                        <a:rPr lang="es-ES" sz="1800">
                          <a:latin typeface="Times New Roman"/>
                          <a:ea typeface="Times New Roman"/>
                          <a:cs typeface="Times New Roman"/>
                        </a:rPr>
                        <a:t>1500 Empleados temporada alta</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a:latin typeface="Times New Roman"/>
                          <a:ea typeface="Times New Roman"/>
                          <a:cs typeface="Times New Roman"/>
                        </a:rPr>
                        <a:t>900 Empleados temporada alta</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548">
                <a:tc>
                  <a:txBody>
                    <a:bodyPr/>
                    <a:lstStyle/>
                    <a:p>
                      <a:pPr indent="180340" algn="l">
                        <a:lnSpc>
                          <a:spcPct val="115000"/>
                        </a:lnSpc>
                        <a:spcAft>
                          <a:spcPts val="0"/>
                        </a:spcAft>
                      </a:pPr>
                      <a:r>
                        <a:rPr lang="es-ES" sz="1800">
                          <a:latin typeface="Times New Roman"/>
                          <a:ea typeface="Times New Roman"/>
                          <a:cs typeface="Times New Roman"/>
                        </a:rPr>
                        <a:t>Costos en accesorios para elaboración de prendas más bajos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a:latin typeface="Times New Roman"/>
                          <a:ea typeface="Times New Roman"/>
                          <a:cs typeface="Times New Roman"/>
                        </a:rPr>
                        <a:t>Costos en accesorios para elaboración de prendas más altos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823">
                <a:tc>
                  <a:txBody>
                    <a:bodyPr/>
                    <a:lstStyle/>
                    <a:p>
                      <a:pPr indent="180340" algn="l">
                        <a:lnSpc>
                          <a:spcPct val="115000"/>
                        </a:lnSpc>
                        <a:spcAft>
                          <a:spcPts val="0"/>
                        </a:spcAft>
                      </a:pPr>
                      <a:r>
                        <a:rPr lang="es-ES" sz="1800">
                          <a:latin typeface="Times New Roman"/>
                          <a:ea typeface="Times New Roman"/>
                          <a:cs typeface="Times New Roman"/>
                        </a:rPr>
                        <a:t>Elaboración normal de prendas con Licencias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a:latin typeface="Times New Roman"/>
                          <a:ea typeface="Times New Roman"/>
                          <a:cs typeface="Times New Roman"/>
                        </a:rPr>
                        <a:t>Se deja de elaborar Licencias como: Avia, Fila, New Balance y Nike tiene una recesión del 50%</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75">
                <a:tc>
                  <a:txBody>
                    <a:bodyPr/>
                    <a:lstStyle/>
                    <a:p>
                      <a:pPr indent="180340" algn="l">
                        <a:lnSpc>
                          <a:spcPct val="115000"/>
                        </a:lnSpc>
                        <a:spcAft>
                          <a:spcPts val="0"/>
                        </a:spcAft>
                      </a:pPr>
                      <a:r>
                        <a:rPr lang="es-ES" sz="1800">
                          <a:latin typeface="Times New Roman"/>
                          <a:ea typeface="Times New Roman"/>
                          <a:cs typeface="Times New Roman"/>
                        </a:rPr>
                        <a:t>Más exportaciones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a:latin typeface="Times New Roman"/>
                          <a:ea typeface="Times New Roman"/>
                          <a:cs typeface="Times New Roman"/>
                        </a:rPr>
                        <a:t>Menos exportaciones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75">
                <a:tc>
                  <a:txBody>
                    <a:bodyPr/>
                    <a:lstStyle/>
                    <a:p>
                      <a:pPr indent="180340" algn="l">
                        <a:lnSpc>
                          <a:spcPct val="115000"/>
                        </a:lnSpc>
                        <a:spcAft>
                          <a:spcPts val="0"/>
                        </a:spcAft>
                      </a:pPr>
                      <a:r>
                        <a:rPr lang="es-ES" sz="1800">
                          <a:latin typeface="Times New Roman"/>
                          <a:ea typeface="Times New Roman"/>
                          <a:cs typeface="Times New Roman"/>
                        </a:rPr>
                        <a:t>Más ventas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a:latin typeface="Times New Roman"/>
                          <a:ea typeface="Times New Roman"/>
                          <a:cs typeface="Times New Roman"/>
                        </a:rPr>
                        <a:t>Menos ventas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894">
                <a:tc>
                  <a:txBody>
                    <a:bodyPr/>
                    <a:lstStyle/>
                    <a:p>
                      <a:pPr indent="180340" algn="l">
                        <a:lnSpc>
                          <a:spcPct val="115000"/>
                        </a:lnSpc>
                        <a:spcAft>
                          <a:spcPts val="0"/>
                        </a:spcAft>
                      </a:pPr>
                      <a:r>
                        <a:rPr lang="es-ES" sz="1800">
                          <a:latin typeface="Times New Roman"/>
                          <a:ea typeface="Times New Roman"/>
                          <a:cs typeface="Times New Roman"/>
                        </a:rPr>
                        <a:t>Sin Incentivo a exportadores</a:t>
                      </a:r>
                      <a:endParaRPr lang="es-ES" sz="18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0"/>
                        </a:spcAft>
                      </a:pPr>
                      <a:r>
                        <a:rPr lang="es-ES" sz="1800" dirty="0">
                          <a:latin typeface="Times New Roman"/>
                          <a:ea typeface="Times New Roman"/>
                          <a:cs typeface="Times New Roman"/>
                        </a:rPr>
                        <a:t>Con incentivo a exportadores a través del proyecto de Fomento al Sector Exportador</a:t>
                      </a:r>
                      <a:endParaRPr lang="es-ES" sz="18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9329" name="Rectangle 1"/>
          <p:cNvSpPr>
            <a:spLocks noChangeArrowheads="1"/>
          </p:cNvSpPr>
          <p:nvPr/>
        </p:nvSpPr>
        <p:spPr bwMode="auto">
          <a:xfrm>
            <a:off x="467544" y="620688"/>
            <a:ext cx="589776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Efectos tras las salvaguardias en </a:t>
            </a:r>
            <a:r>
              <a:rPr kumimoji="0" lang="es-E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Fibrán</a:t>
            </a: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Cía. Ltda.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899592" y="1389192"/>
            <a:ext cx="6929486" cy="1077218"/>
          </a:xfrm>
          <a:prstGeom prst="rect">
            <a:avLst/>
          </a:prstGeom>
          <a:noFill/>
        </p:spPr>
        <p:txBody>
          <a:bodyPr wrap="square" rtlCol="0">
            <a:spAutoFit/>
          </a:bodyPr>
          <a:lstStyle/>
          <a:p>
            <a:pPr algn="ctr"/>
            <a:r>
              <a:rPr lang="es-ES" sz="3200" b="1" dirty="0"/>
              <a:t>CAPITULO </a:t>
            </a:r>
            <a:r>
              <a:rPr lang="es-ES" sz="3200" b="1" dirty="0" smtClean="0"/>
              <a:t>5: </a:t>
            </a:r>
            <a:r>
              <a:rPr lang="es-US" sz="3200" b="1" dirty="0" smtClean="0"/>
              <a:t>Importaciones y exportaciones </a:t>
            </a:r>
            <a:r>
              <a:rPr lang="es-ES" sz="3200" b="1" dirty="0" smtClean="0"/>
              <a:t> </a:t>
            </a:r>
            <a:endParaRPr lang="es-EC" sz="3200" b="1" dirty="0"/>
          </a:p>
        </p:txBody>
      </p:sp>
      <p:sp>
        <p:nvSpPr>
          <p:cNvPr id="98305" name="Rectangle 1"/>
          <p:cNvSpPr>
            <a:spLocks noChangeArrowheads="1"/>
          </p:cNvSpPr>
          <p:nvPr/>
        </p:nvSpPr>
        <p:spPr bwMode="auto">
          <a:xfrm>
            <a:off x="395536" y="2852936"/>
            <a:ext cx="540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situación económica ha transformado los matices relacionados con la balanza de pagos y la baja del precio del petróleo presenta un panorama que afecta el espacio comercial, otro factor que afecta al comercio es la apreciación del dólar estadounidense, las salvaguardias son medidas para que la balanza comercial mantenga un equilibrio y normalizar las importaciones.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539552" y="620688"/>
            <a:ext cx="3528392" cy="584775"/>
          </a:xfrm>
          <a:prstGeom prst="rect">
            <a:avLst/>
          </a:prstGeom>
          <a:noFill/>
        </p:spPr>
        <p:txBody>
          <a:bodyPr wrap="square" rtlCol="0">
            <a:spAutoFit/>
          </a:bodyPr>
          <a:lstStyle/>
          <a:p>
            <a:pPr algn="ctr"/>
            <a:r>
              <a:rPr lang="es-US" sz="3200" b="1" dirty="0" smtClean="0"/>
              <a:t>Importaciones  </a:t>
            </a:r>
            <a:r>
              <a:rPr lang="es-ES" sz="3200" b="1" dirty="0" smtClean="0"/>
              <a:t> </a:t>
            </a:r>
            <a:endParaRPr lang="es-EC" sz="3200" b="1" dirty="0"/>
          </a:p>
        </p:txBody>
      </p:sp>
      <p:sp>
        <p:nvSpPr>
          <p:cNvPr id="98305" name="Rectangle 1"/>
          <p:cNvSpPr>
            <a:spLocks noChangeArrowheads="1"/>
          </p:cNvSpPr>
          <p:nvPr/>
        </p:nvSpPr>
        <p:spPr bwMode="auto">
          <a:xfrm>
            <a:off x="467544" y="1639250"/>
            <a:ext cx="439248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situación económica ha transformado los matices relacionados con la balanza de pagos y la baja del precio del petróleo presenta un panorama que afecta el espacio comercial, otro factor que afecta al comercio es la apreciación del dólar estadounidense, las salvaguardias son medidas para que la balanza comercial mantenga un equilibrio y normalizar las importaciones.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4" cstate="print"/>
          <a:stretch>
            <a:fillRect/>
          </a:stretch>
        </p:blipFill>
        <p:spPr>
          <a:xfrm>
            <a:off x="2499198" y="2042548"/>
            <a:ext cx="3728986" cy="2088232"/>
          </a:xfrm>
          <a:prstGeom prst="rect">
            <a:avLst/>
          </a:prstGeom>
        </p:spPr>
      </p:pic>
      <p:sp>
        <p:nvSpPr>
          <p:cNvPr id="2" name="Recortar rectángulo de esquina diagonal 1"/>
          <p:cNvSpPr/>
          <p:nvPr/>
        </p:nvSpPr>
        <p:spPr>
          <a:xfrm>
            <a:off x="395536" y="440668"/>
            <a:ext cx="3168352" cy="1512168"/>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SECTOR TEXTIL SE VE AFECTADO POR ESTAS MEDIDAS ARANCELARIAS EN SUS VENTAS</a:t>
            </a:r>
            <a:endParaRPr lang="es-EC" dirty="0"/>
          </a:p>
        </p:txBody>
      </p:sp>
      <p:sp>
        <p:nvSpPr>
          <p:cNvPr id="7" name="Recortar rectángulo de esquina diagonal 6"/>
          <p:cNvSpPr/>
          <p:nvPr/>
        </p:nvSpPr>
        <p:spPr>
          <a:xfrm>
            <a:off x="5508104" y="4130780"/>
            <a:ext cx="3329299" cy="1674484"/>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ADEMÁS DE OTROS SECTORES COMO LA INDUSTRIA AUTOMOTRIZ TAMBIÉN SE VE AFECTADO</a:t>
            </a:r>
            <a:endParaRPr lang="es-EC" dirty="0"/>
          </a:p>
        </p:txBody>
      </p:sp>
    </p:spTree>
    <p:extLst>
      <p:ext uri="{BB962C8B-B14F-4D97-AF65-F5344CB8AC3E}">
        <p14:creationId xmlns:p14="http://schemas.microsoft.com/office/powerpoint/2010/main" val="39318781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7" name="Rectangle 1"/>
          <p:cNvSpPr>
            <a:spLocks noChangeArrowheads="1"/>
          </p:cNvSpPr>
          <p:nvPr/>
        </p:nvSpPr>
        <p:spPr bwMode="auto">
          <a:xfrm>
            <a:off x="755576" y="640432"/>
            <a:ext cx="61206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Importaciones por bloque económico 2014 y 2015</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323528" y="1700808"/>
          <a:ext cx="770485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09" name="Rectangle 1"/>
          <p:cNvSpPr>
            <a:spLocks noChangeArrowheads="1"/>
          </p:cNvSpPr>
          <p:nvPr/>
        </p:nvSpPr>
        <p:spPr bwMode="auto">
          <a:xfrm>
            <a:off x="467544" y="1556792"/>
            <a:ext cx="51845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Las empresas ecuatorianas del sector manufacturero textil, tiene concentradas sus ventas en el mercado local sin embargo desde hace algunos años se exporta gran cantidad de productos, el mercado extranjero tiene una buena acogida para nuestros productos. </a:t>
            </a:r>
          </a:p>
          <a:p>
            <a:pPr marL="0" marR="0" lvl="0" indent="180975" algn="just" defTabSz="914400" rtl="0" eaLnBrk="1" fontAlgn="base" latinLnBrk="0" hangingPunct="1">
              <a:lnSpc>
                <a:spcPct val="100000"/>
              </a:lnSpc>
              <a:spcBef>
                <a:spcPct val="0"/>
              </a:spcBef>
              <a:spcAft>
                <a:spcPct val="0"/>
              </a:spcAft>
              <a:buClrTx/>
              <a:buSzTx/>
              <a:buFontTx/>
              <a:buNone/>
              <a:tabLst/>
            </a:pPr>
            <a:endParaRPr lang="es-ES" dirty="0" smtClean="0">
              <a:latin typeface="Times New Roman" pitchFamily="18" charset="0"/>
              <a:ea typeface="Times New Roman" pitchFamily="18" charset="0"/>
              <a:cs typeface="Times New Roman" pitchFamily="18"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pesar de altos y bajos en las exportaciones desde los 90 todos los productos textiles se han exportado en mayor cantidad a pesar de que en el 98 y 99 las exportaciones se vieron afectadas por una disminución; a pesar de todo esto no podemos dejar de recalcar que estas se han visto muy afectadas las exportaciones por las salvaguardias vigentes, especialmente en este sector.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94210" name="Rectangle 2"/>
          <p:cNvSpPr>
            <a:spLocks noChangeArrowheads="1"/>
          </p:cNvSpPr>
          <p:nvPr/>
        </p:nvSpPr>
        <p:spPr bwMode="auto">
          <a:xfrm>
            <a:off x="467544" y="620688"/>
            <a:ext cx="184056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Exportaciones</a:t>
            </a:r>
            <a:endParaRPr kumimoji="0" lang="es-EC" sz="20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5" name="Rectangle 1"/>
          <p:cNvSpPr>
            <a:spLocks noChangeArrowheads="1"/>
          </p:cNvSpPr>
          <p:nvPr/>
        </p:nvSpPr>
        <p:spPr bwMode="auto">
          <a:xfrm>
            <a:off x="0" y="33265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Exportaciones por bloque económicos toneladas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539552" y="1052736"/>
          <a:ext cx="8064896"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ChangeArrowheads="1"/>
          </p:cNvSpPr>
          <p:nvPr/>
        </p:nvSpPr>
        <p:spPr bwMode="auto">
          <a:xfrm>
            <a:off x="0" y="567353"/>
            <a:ext cx="534832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Exportaciones por tipo de producto toneladas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Gráfico"/>
          <p:cNvGraphicFramePr/>
          <p:nvPr/>
        </p:nvGraphicFramePr>
        <p:xfrm>
          <a:off x="395536" y="1124744"/>
          <a:ext cx="8496944" cy="4935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57493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Exportaciones no tradicionales (Miles de </a:t>
            </a:r>
            <a:r>
              <a:rPr kumimoji="0" lang="es-E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dolares</a:t>
            </a:r>
            <a:r>
              <a:rPr kumimoji="0" lang="es-E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FOB)</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449" name="Imagen 105"/>
          <p:cNvPicPr>
            <a:picLocks noChangeAspect="1" noChangeArrowheads="1"/>
          </p:cNvPicPr>
          <p:nvPr/>
        </p:nvPicPr>
        <p:blipFill>
          <a:blip r:embed="rId2" cstate="print"/>
          <a:srcRect t="10284" b="8000"/>
          <a:stretch>
            <a:fillRect/>
          </a:stretch>
        </p:blipFill>
        <p:spPr bwMode="auto">
          <a:xfrm>
            <a:off x="1475656" y="548680"/>
            <a:ext cx="5419725" cy="5219700"/>
          </a:xfrm>
          <a:prstGeom prst="rect">
            <a:avLst/>
          </a:prstGeom>
          <a:noFill/>
        </p:spPr>
      </p:pic>
      <p:sp>
        <p:nvSpPr>
          <p:cNvPr id="104451" name="Rectangle 3"/>
          <p:cNvSpPr>
            <a:spLocks noChangeArrowheads="1"/>
          </p:cNvSpPr>
          <p:nvPr/>
        </p:nvSpPr>
        <p:spPr bwMode="auto">
          <a:xfrm>
            <a:off x="0" y="567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1694249354"/>
              </p:ext>
            </p:extLst>
          </p:nvPr>
        </p:nvGraphicFramePr>
        <p:xfrm>
          <a:off x="701237" y="1340768"/>
          <a:ext cx="8058472" cy="3535680"/>
        </p:xfrm>
        <a:graphic>
          <a:graphicData uri="http://schemas.openxmlformats.org/drawingml/2006/table">
            <a:tbl>
              <a:tblPr firstRow="1" bandRow="1">
                <a:tableStyleId>{BC89EF96-8CEA-46FF-86C4-4CE0E7609802}</a:tableStyleId>
              </a:tblPr>
              <a:tblGrid>
                <a:gridCol w="8058472">
                  <a:extLst>
                    <a:ext uri="{9D8B030D-6E8A-4147-A177-3AD203B41FA5}">
                      <a16:colId xmlns:a16="http://schemas.microsoft.com/office/drawing/2014/main" xmlns="" val="20000"/>
                    </a:ext>
                  </a:extLst>
                </a:gridCol>
              </a:tblGrid>
              <a:tr h="370840">
                <a:tc>
                  <a:txBody>
                    <a:bodyPr/>
                    <a:lstStyle/>
                    <a:p>
                      <a:pPr algn="ctr"/>
                      <a:r>
                        <a:rPr lang="es-EC" sz="2000" dirty="0" smtClean="0"/>
                        <a:t>CAPITULO 1</a:t>
                      </a:r>
                      <a:endParaRPr lang="en-US" sz="2000" dirty="0">
                        <a:solidFill>
                          <a:schemeClr val="tx1"/>
                        </a:solidFill>
                      </a:endParaRPr>
                    </a:p>
                  </a:txBody>
                  <a:tcPr/>
                </a:tc>
                <a:extLst>
                  <a:ext uri="{0D108BD9-81ED-4DB2-BD59-A6C34878D82A}">
                    <a16:rowId xmlns:a16="http://schemas.microsoft.com/office/drawing/2014/main" xmlns="" val="10000"/>
                  </a:ext>
                </a:extLst>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C" sz="2000" kern="1200" dirty="0" smtClean="0">
                          <a:solidFill>
                            <a:schemeClr val="tx1"/>
                          </a:solidFill>
                          <a:latin typeface="+mn-lt"/>
                          <a:ea typeface="+mn-ea"/>
                          <a:cs typeface="+mn-cs"/>
                        </a:rPr>
                        <a:t>A través de este estudio se llega a la conclusión de que las ventas del sector textil del cantón Quito, se vieron afectadas ya que los consumidores tuvieron tendencias diferentes a las esperadas,  las salvaguardias contribuyeron a que los precios de los productos incrementen, además a esto se deben sumar los valores por aranceles, lo que afectó de manera negativa al sector,  las personas adquirieron prendas con promociones de temporada, a precios más bajos y de otras marcas, las ventas tanto locales como extranjeras bajaron durante este período en el cuál se implementaron dichos rubros.</a:t>
                      </a:r>
                      <a:endParaRPr lang="es-ES" sz="2000" kern="1200" dirty="0" smtClean="0">
                        <a:solidFill>
                          <a:schemeClr val="tx1"/>
                        </a:solidFill>
                        <a:effectLst/>
                        <a:latin typeface="+mn-lt"/>
                        <a:ea typeface="+mn-ea"/>
                        <a:cs typeface="+mn-cs"/>
                      </a:endParaRPr>
                    </a:p>
                    <a:p>
                      <a:pPr lvl="0"/>
                      <a:endParaRPr lang="es-EC" sz="2000" kern="1200" dirty="0">
                        <a:solidFill>
                          <a:schemeClr val="tx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827584" y="490970"/>
            <a:ext cx="3024336" cy="523220"/>
          </a:xfrm>
          <a:prstGeom prst="rect">
            <a:avLst/>
          </a:prstGeom>
          <a:noFill/>
        </p:spPr>
        <p:txBody>
          <a:bodyPr wrap="square" rtlCol="0">
            <a:spAutoFit/>
          </a:bodyPr>
          <a:lstStyle/>
          <a:p>
            <a:r>
              <a:rPr lang="es-EC" sz="2800" dirty="0" smtClean="0"/>
              <a:t>CONCLUSIONES</a:t>
            </a:r>
            <a:endParaRPr lang="en-US" sz="2800" dirty="0"/>
          </a:p>
        </p:txBody>
      </p:sp>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15607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841719860"/>
              </p:ext>
            </p:extLst>
          </p:nvPr>
        </p:nvGraphicFramePr>
        <p:xfrm>
          <a:off x="827584" y="1268760"/>
          <a:ext cx="7855024" cy="3829027"/>
        </p:xfrm>
        <a:graphic>
          <a:graphicData uri="http://schemas.openxmlformats.org/drawingml/2006/table">
            <a:tbl>
              <a:tblPr firstRow="1" bandRow="1">
                <a:tableStyleId>{BC89EF96-8CEA-46FF-86C4-4CE0E7609802}</a:tableStyleId>
              </a:tblPr>
              <a:tblGrid>
                <a:gridCol w="7855024">
                  <a:extLst>
                    <a:ext uri="{9D8B030D-6E8A-4147-A177-3AD203B41FA5}">
                      <a16:colId xmlns:a16="http://schemas.microsoft.com/office/drawing/2014/main" xmlns="" val="20000"/>
                    </a:ext>
                  </a:extLst>
                </a:gridCol>
              </a:tblGrid>
              <a:tr h="253125">
                <a:tc>
                  <a:txBody>
                    <a:bodyPr/>
                    <a:lstStyle/>
                    <a:p>
                      <a:pPr algn="ctr"/>
                      <a:r>
                        <a:rPr lang="es-EC" sz="2000" dirty="0" smtClean="0"/>
                        <a:t>CAPITULO 2</a:t>
                      </a:r>
                      <a:endParaRPr lang="en-US" sz="2000" dirty="0">
                        <a:solidFill>
                          <a:schemeClr val="tx1"/>
                        </a:solidFill>
                      </a:endParaRPr>
                    </a:p>
                  </a:txBody>
                  <a:tcPr/>
                </a:tc>
                <a:extLst>
                  <a:ext uri="{0D108BD9-81ED-4DB2-BD59-A6C34878D82A}">
                    <a16:rowId xmlns:a16="http://schemas.microsoft.com/office/drawing/2014/main" xmlns="" val="10000"/>
                  </a:ext>
                </a:extLst>
              </a:tr>
              <a:tr h="3432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2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2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2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2000" kern="1200" dirty="0" smtClean="0">
                          <a:solidFill>
                            <a:schemeClr val="tx1"/>
                          </a:solidFill>
                          <a:latin typeface="+mn-lt"/>
                          <a:ea typeface="+mn-ea"/>
                          <a:cs typeface="+mn-cs"/>
                        </a:rPr>
                        <a:t>Se notó un decremento de ventas en la industria del sector textil del cantón Quito, el nivel de desempleo en el cantón aumentó, y empresas como </a:t>
                      </a:r>
                      <a:r>
                        <a:rPr lang="es-EC" sz="2000" kern="1200" dirty="0" err="1" smtClean="0">
                          <a:solidFill>
                            <a:schemeClr val="tx1"/>
                          </a:solidFill>
                          <a:latin typeface="+mn-lt"/>
                          <a:ea typeface="+mn-ea"/>
                          <a:cs typeface="+mn-cs"/>
                        </a:rPr>
                        <a:t>Fibrán</a:t>
                      </a:r>
                      <a:r>
                        <a:rPr lang="es-EC" sz="2000" kern="1200" dirty="0" smtClean="0">
                          <a:solidFill>
                            <a:schemeClr val="tx1"/>
                          </a:solidFill>
                          <a:latin typeface="+mn-lt"/>
                          <a:ea typeface="+mn-ea"/>
                          <a:cs typeface="+mn-cs"/>
                        </a:rPr>
                        <a:t> Cía. Ltda. tuvieron que disminuir su nivel de empleados para recortar gastos en sus presupuestos.</a:t>
                      </a:r>
                      <a:endParaRPr lang="es-ES" sz="2000" kern="1200" dirty="0" smtClean="0">
                        <a:solidFill>
                          <a:schemeClr val="tx1"/>
                        </a:solidFill>
                        <a:latin typeface="+mn-lt"/>
                        <a:ea typeface="+mn-ea"/>
                        <a:cs typeface="+mn-cs"/>
                      </a:endParaRPr>
                    </a:p>
                    <a:p>
                      <a:pPr lvl="0"/>
                      <a:endParaRPr lang="es-EC" sz="2000" kern="1200" dirty="0">
                        <a:solidFill>
                          <a:schemeClr val="tx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21771"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21324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0297" t="79733" r="9941" b="12766"/>
          <a:stretch>
            <a:fillRect/>
          </a:stretch>
        </p:blipFill>
        <p:spPr bwMode="auto">
          <a:xfrm>
            <a:off x="0" y="630001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2265780487"/>
              </p:ext>
            </p:extLst>
          </p:nvPr>
        </p:nvGraphicFramePr>
        <p:xfrm>
          <a:off x="762000" y="1066800"/>
          <a:ext cx="7914456" cy="2316480"/>
        </p:xfrm>
        <a:graphic>
          <a:graphicData uri="http://schemas.openxmlformats.org/drawingml/2006/table">
            <a:tbl>
              <a:tblPr firstRow="1" bandRow="1">
                <a:tableStyleId>{BC89EF96-8CEA-46FF-86C4-4CE0E7609802}</a:tableStyleId>
              </a:tblPr>
              <a:tblGrid>
                <a:gridCol w="7914456">
                  <a:extLst>
                    <a:ext uri="{9D8B030D-6E8A-4147-A177-3AD203B41FA5}">
                      <a16:colId xmlns:a16="http://schemas.microsoft.com/office/drawing/2014/main" xmlns="" val="20000"/>
                    </a:ext>
                  </a:extLst>
                </a:gridCol>
              </a:tblGrid>
              <a:tr h="370840">
                <a:tc>
                  <a:txBody>
                    <a:bodyPr/>
                    <a:lstStyle/>
                    <a:p>
                      <a:pPr algn="ctr"/>
                      <a:r>
                        <a:rPr lang="es-EC" sz="2000" dirty="0" smtClean="0"/>
                        <a:t>CAPITULO 3</a:t>
                      </a:r>
                      <a:endParaRPr lang="en-US" sz="2000" dirty="0">
                        <a:solidFill>
                          <a:schemeClr val="tx1"/>
                        </a:solidFill>
                      </a:endParaRPr>
                    </a:p>
                  </a:txBody>
                  <a:tcPr/>
                </a:tc>
                <a:extLst>
                  <a:ext uri="{0D108BD9-81ED-4DB2-BD59-A6C34878D82A}">
                    <a16:rowId xmlns:a16="http://schemas.microsoft.com/office/drawing/2014/main" xmlns="" val="10000"/>
                  </a:ext>
                </a:extLst>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es-EC" sz="2000" kern="1200" dirty="0" smtClean="0">
                        <a:solidFill>
                          <a:schemeClr val="tx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C" sz="2000" kern="1200" dirty="0" smtClean="0">
                          <a:solidFill>
                            <a:schemeClr val="tx1"/>
                          </a:solidFill>
                          <a:latin typeface="+mn-lt"/>
                          <a:ea typeface="+mn-ea"/>
                          <a:cs typeface="+mn-cs"/>
                        </a:rPr>
                        <a:t>La recaudación de los impuestos del sector textil del Cantón Quito tuvo tendencia a la baja, el Impuesto al Valor Agregado, el Impuesto a la Renta y el Impuesto a la Salida de Divisas se vio afectado, su nivel fue muy bajo a comparación de los años anteriores.</a:t>
                      </a:r>
                      <a:endParaRPr lang="es-ES" sz="2000" kern="1200" dirty="0" smtClean="0">
                        <a:solidFill>
                          <a:schemeClr val="tx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None/>
                        <a:tabLst/>
                        <a:defRPr/>
                      </a:pPr>
                      <a:endParaRPr lang="es-ES" sz="20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rotWithShape="1">
          <a:blip r:embed="rId4"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14551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177801113"/>
              </p:ext>
            </p:extLst>
          </p:nvPr>
        </p:nvGraphicFramePr>
        <p:xfrm>
          <a:off x="251520" y="1124744"/>
          <a:ext cx="8444966" cy="2926080"/>
        </p:xfrm>
        <a:graphic>
          <a:graphicData uri="http://schemas.openxmlformats.org/drawingml/2006/table">
            <a:tbl>
              <a:tblPr firstRow="1" bandRow="1">
                <a:tableStyleId>{BC89EF96-8CEA-46FF-86C4-4CE0E7609802}</a:tableStyleId>
              </a:tblPr>
              <a:tblGrid>
                <a:gridCol w="8444966">
                  <a:extLst>
                    <a:ext uri="{9D8B030D-6E8A-4147-A177-3AD203B41FA5}">
                      <a16:colId xmlns:a16="http://schemas.microsoft.com/office/drawing/2014/main" xmlns="" val="20000"/>
                    </a:ext>
                  </a:extLst>
                </a:gridCol>
              </a:tblGrid>
              <a:tr h="370840">
                <a:tc>
                  <a:txBody>
                    <a:bodyPr/>
                    <a:lstStyle/>
                    <a:p>
                      <a:pPr algn="ctr"/>
                      <a:r>
                        <a:rPr lang="es-EC" sz="2000" dirty="0" smtClean="0"/>
                        <a:t>CAPITULO 4</a:t>
                      </a:r>
                      <a:endParaRPr lang="en-US" sz="2000" dirty="0">
                        <a:solidFill>
                          <a:schemeClr val="tx1"/>
                        </a:solidFill>
                      </a:endParaRPr>
                    </a:p>
                  </a:txBody>
                  <a:tcPr/>
                </a:tc>
                <a:extLst>
                  <a:ext uri="{0D108BD9-81ED-4DB2-BD59-A6C34878D82A}">
                    <a16:rowId xmlns:a16="http://schemas.microsoft.com/office/drawing/2014/main" xmlns=""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EC" sz="20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s-EC" sz="2000" kern="1200" dirty="0" smtClean="0">
                          <a:solidFill>
                            <a:schemeClr val="tx1"/>
                          </a:solidFill>
                          <a:latin typeface="+mn-lt"/>
                          <a:ea typeface="+mn-ea"/>
                          <a:cs typeface="+mn-cs"/>
                        </a:rPr>
                        <a:t>Los productos que se vieron afectados por las salvaguardias debían pagar dicho valor más el valor del arancel, lo que produjo que los productos nacionales del sector textil se encarezcan y sean menos competitivos en el mercado local e internacional, lo que afectó directamente a las ventas nacionales y en este caso de estudio a las ventas del Cantón Quito, ya que las condiciones del mercado predominaron y el consumo del producto nacional fue menor.</a:t>
                      </a:r>
                      <a:endParaRPr lang="es-ES" sz="20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ES" sz="20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08266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894491358"/>
              </p:ext>
            </p:extLst>
          </p:nvPr>
        </p:nvGraphicFramePr>
        <p:xfrm>
          <a:off x="251520" y="1124744"/>
          <a:ext cx="8444966" cy="3230880"/>
        </p:xfrm>
        <a:graphic>
          <a:graphicData uri="http://schemas.openxmlformats.org/drawingml/2006/table">
            <a:tbl>
              <a:tblPr firstRow="1" bandRow="1">
                <a:tableStyleId>{BC89EF96-8CEA-46FF-86C4-4CE0E7609802}</a:tableStyleId>
              </a:tblPr>
              <a:tblGrid>
                <a:gridCol w="8444966">
                  <a:extLst>
                    <a:ext uri="{9D8B030D-6E8A-4147-A177-3AD203B41FA5}">
                      <a16:colId xmlns:a16="http://schemas.microsoft.com/office/drawing/2014/main" xmlns="" val="20000"/>
                    </a:ext>
                  </a:extLst>
                </a:gridCol>
              </a:tblGrid>
              <a:tr h="370840">
                <a:tc>
                  <a:txBody>
                    <a:bodyPr/>
                    <a:lstStyle/>
                    <a:p>
                      <a:pPr algn="ctr"/>
                      <a:r>
                        <a:rPr lang="es-EC" sz="2000" dirty="0" smtClean="0"/>
                        <a:t>CAPITULO 5</a:t>
                      </a:r>
                      <a:endParaRPr lang="en-US" sz="2000" dirty="0">
                        <a:solidFill>
                          <a:schemeClr val="tx1"/>
                        </a:solidFill>
                      </a:endParaRPr>
                    </a:p>
                  </a:txBody>
                  <a:tcPr/>
                </a:tc>
                <a:extLst>
                  <a:ext uri="{0D108BD9-81ED-4DB2-BD59-A6C34878D82A}">
                    <a16:rowId xmlns:a16="http://schemas.microsoft.com/office/drawing/2014/main" xmlns=""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EC" sz="20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s-EC" sz="2000" kern="1200" dirty="0" smtClean="0">
                          <a:solidFill>
                            <a:schemeClr val="tx1"/>
                          </a:solidFill>
                          <a:latin typeface="+mn-lt"/>
                          <a:ea typeface="+mn-ea"/>
                          <a:cs typeface="+mn-cs"/>
                        </a:rPr>
                        <a:t>Después del estudio realizado y de la aprobación del acuerdo de libre comercio con la Unión Europa llegamos a la conclusión de que, es beneficio debido a que el euro tiene mayor poder adquisitivo que el dólar, creando asi una ventaja competitiva para nuestro país frente a otros países. Con este tratado el ecuador podrá ofrecer sus productos a un menor precio del que los demás pueden adquirirlo, de tal forma podremos producir lo necesario y satisfacer la demanda.</a:t>
                      </a:r>
                      <a:endParaRPr lang="es-ES" sz="200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ES" sz="20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6" name="Imagen 5"/>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9456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056011" y="1591039"/>
            <a:ext cx="6929486" cy="584775"/>
          </a:xfrm>
          <a:prstGeom prst="rect">
            <a:avLst/>
          </a:prstGeom>
          <a:noFill/>
        </p:spPr>
        <p:txBody>
          <a:bodyPr wrap="square" rtlCol="0">
            <a:spAutoFit/>
          </a:bodyPr>
          <a:lstStyle/>
          <a:p>
            <a:pPr algn="ctr"/>
            <a:r>
              <a:rPr lang="es-ES" sz="3200" b="1" dirty="0"/>
              <a:t>CAPITULO 2: </a:t>
            </a:r>
            <a:r>
              <a:rPr lang="es-ES" sz="3200" b="1" dirty="0" smtClean="0"/>
              <a:t>GENERALIDADES</a:t>
            </a:r>
            <a:endParaRPr lang="es-EC" sz="3200" b="1" dirty="0"/>
          </a:p>
        </p:txBody>
      </p:sp>
      <p:sp>
        <p:nvSpPr>
          <p:cNvPr id="7" name="6 CuadroTexto"/>
          <p:cNvSpPr txBox="1"/>
          <p:nvPr/>
        </p:nvSpPr>
        <p:spPr>
          <a:xfrm>
            <a:off x="4572000" y="3284984"/>
            <a:ext cx="3560714" cy="1200329"/>
          </a:xfrm>
          <a:prstGeom prst="rect">
            <a:avLst/>
          </a:prstGeom>
          <a:noFill/>
        </p:spPr>
        <p:txBody>
          <a:bodyPr wrap="square" rtlCol="0">
            <a:spAutoFit/>
          </a:bodyPr>
          <a:lstStyle/>
          <a:p>
            <a:pPr algn="just"/>
            <a:r>
              <a:rPr lang="es-EC" dirty="0" smtClean="0"/>
              <a:t>La </a:t>
            </a:r>
            <a:r>
              <a:rPr lang="es-EC" dirty="0"/>
              <a:t>medida </a:t>
            </a:r>
            <a:r>
              <a:rPr lang="es-EC" dirty="0" smtClean="0"/>
              <a:t>de salvaguardias busca </a:t>
            </a:r>
            <a:r>
              <a:rPr lang="es-EC" dirty="0"/>
              <a:t>incentivar la producción nacional mediante la generación de barreras de protección al productor nacional.</a:t>
            </a:r>
          </a:p>
        </p:txBody>
      </p:sp>
      <p:pic>
        <p:nvPicPr>
          <p:cNvPr id="11" name="Imagen 10"/>
          <p:cNvPicPr>
            <a:picLocks noChangeAspect="1"/>
          </p:cNvPicPr>
          <p:nvPr/>
        </p:nvPicPr>
        <p:blipFill rotWithShape="1">
          <a:blip r:embed="rId3" cstate="print"/>
          <a:srcRect t="13161" b="16695"/>
          <a:stretch/>
        </p:blipFill>
        <p:spPr>
          <a:xfrm>
            <a:off x="6248415" y="151892"/>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903590"/>
            <a:ext cx="3467100" cy="24934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151681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001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2378256" y="1467807"/>
            <a:ext cx="6036536"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endParaRPr lang="es-EC" sz="2000" dirty="0"/>
          </a:p>
        </p:txBody>
      </p:sp>
      <p:sp>
        <p:nvSpPr>
          <p:cNvPr id="5" name="4 CuadroTexto"/>
          <p:cNvSpPr txBox="1"/>
          <p:nvPr/>
        </p:nvSpPr>
        <p:spPr>
          <a:xfrm>
            <a:off x="2447590" y="4267774"/>
            <a:ext cx="596720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endParaRPr lang="es-EC" sz="2000" dirty="0"/>
          </a:p>
        </p:txBody>
      </p:sp>
      <p:sp>
        <p:nvSpPr>
          <p:cNvPr id="9" name="8 Rectángulo"/>
          <p:cNvSpPr/>
          <p:nvPr/>
        </p:nvSpPr>
        <p:spPr>
          <a:xfrm>
            <a:off x="533400" y="485528"/>
            <a:ext cx="5002459" cy="769441"/>
          </a:xfrm>
          <a:prstGeom prst="rect">
            <a:avLst/>
          </a:prstGeom>
          <a:noFill/>
        </p:spPr>
        <p:txBody>
          <a:bodyPr wrap="none" lIns="91440" tIns="45720" rIns="91440" bIns="45720">
            <a:spAutoFit/>
          </a:bodyPr>
          <a:lstStyle/>
          <a:p>
            <a:pPr algn="ctr"/>
            <a:r>
              <a:rPr lang="es-E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RECOMENDACIONES</a:t>
            </a:r>
            <a:endParaRPr lang="es-E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9 Rectángulo"/>
          <p:cNvSpPr/>
          <p:nvPr/>
        </p:nvSpPr>
        <p:spPr>
          <a:xfrm>
            <a:off x="1445477" y="1828274"/>
            <a:ext cx="53572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cap="none" spc="0" dirty="0" smtClean="0">
                <a:ln w="50800"/>
                <a:solidFill>
                  <a:schemeClr val="bg1">
                    <a:shade val="50000"/>
                  </a:schemeClr>
                </a:solidFill>
                <a:effectLst/>
              </a:rPr>
              <a:t>1</a:t>
            </a:r>
            <a:endParaRPr lang="es-ES" sz="5400" b="1" cap="none" spc="0" dirty="0">
              <a:ln w="50800"/>
              <a:solidFill>
                <a:schemeClr val="bg1">
                  <a:shade val="50000"/>
                </a:schemeClr>
              </a:solidFill>
              <a:effectLst/>
            </a:endParaRPr>
          </a:p>
        </p:txBody>
      </p:sp>
      <p:sp>
        <p:nvSpPr>
          <p:cNvPr id="11" name="10 Rectángulo"/>
          <p:cNvSpPr/>
          <p:nvPr/>
        </p:nvSpPr>
        <p:spPr>
          <a:xfrm>
            <a:off x="1445476" y="4470029"/>
            <a:ext cx="53572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a:ln w="50800"/>
                <a:solidFill>
                  <a:schemeClr val="bg1">
                    <a:shade val="50000"/>
                  </a:schemeClr>
                </a:solidFill>
              </a:rPr>
              <a:t>2</a:t>
            </a:r>
            <a:endParaRPr lang="es-ES" sz="5400" b="1" cap="none" spc="0" dirty="0">
              <a:ln w="50800"/>
              <a:solidFill>
                <a:schemeClr val="bg1">
                  <a:shade val="50000"/>
                </a:schemeClr>
              </a:solidFill>
              <a:effectLst/>
            </a:endParaRPr>
          </a:p>
        </p:txBody>
      </p:sp>
      <p:pic>
        <p:nvPicPr>
          <p:cNvPr id="12" name="Imagen 11"/>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009" name="Rectangle 1"/>
          <p:cNvSpPr>
            <a:spLocks noChangeArrowheads="1"/>
          </p:cNvSpPr>
          <p:nvPr/>
        </p:nvSpPr>
        <p:spPr bwMode="auto">
          <a:xfrm>
            <a:off x="2339752" y="1927865"/>
            <a:ext cx="60486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Como estrategia de ventas para el mercado nacional del sector manufacturero textil se debe buscar abrir el mercado atendiendo necesidades básicas de las personas que demandan, donde haya un cierto factor que marque la diferencia y que permita la venta y compra con la liquidez necesaria solventar rubros como pago de nómina pago de seguro social, pagos a proveedores, al sector bancario y demás sectores por parte del sector manufacturero textil del cantón Quito.</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43010" name="Rectangle 2"/>
          <p:cNvSpPr>
            <a:spLocks noChangeArrowheads="1"/>
          </p:cNvSpPr>
          <p:nvPr/>
        </p:nvSpPr>
        <p:spPr bwMode="auto">
          <a:xfrm>
            <a:off x="2483768" y="4967010"/>
            <a:ext cx="59046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debe buscar la manera de proteger a las pequeñas y medianas empresas, que son las más afectadas en este tipo de eventualidades, con estrategias de ventas que apoyen al sector.</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2325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8517" y="1560931"/>
            <a:ext cx="53572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a:ln w="50800"/>
                <a:solidFill>
                  <a:schemeClr val="bg1">
                    <a:shade val="50000"/>
                  </a:schemeClr>
                </a:solidFill>
              </a:rPr>
              <a:t>3</a:t>
            </a:r>
            <a:endParaRPr lang="es-ES" sz="5400" b="1" cap="none" spc="0" dirty="0">
              <a:ln w="50800"/>
              <a:solidFill>
                <a:schemeClr val="bg1">
                  <a:shade val="50000"/>
                </a:schemeClr>
              </a:solidFill>
              <a:effectLst/>
            </a:endParaRPr>
          </a:p>
        </p:txBody>
      </p:sp>
      <p:sp>
        <p:nvSpPr>
          <p:cNvPr id="3" name="2 CuadroTexto"/>
          <p:cNvSpPr txBox="1"/>
          <p:nvPr/>
        </p:nvSpPr>
        <p:spPr>
          <a:xfrm>
            <a:off x="2464358" y="1053100"/>
            <a:ext cx="596720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endParaRPr lang="es-EC"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001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464358" y="3429000"/>
            <a:ext cx="596720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endParaRPr lang="es-EC" sz="2000" dirty="0"/>
          </a:p>
        </p:txBody>
      </p:sp>
      <p:sp>
        <p:nvSpPr>
          <p:cNvPr id="7" name="6 Rectángulo"/>
          <p:cNvSpPr/>
          <p:nvPr/>
        </p:nvSpPr>
        <p:spPr>
          <a:xfrm>
            <a:off x="1438517" y="4005064"/>
            <a:ext cx="53572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a:ln w="50800"/>
                <a:solidFill>
                  <a:schemeClr val="bg1">
                    <a:shade val="50000"/>
                  </a:schemeClr>
                </a:solidFill>
              </a:rPr>
              <a:t>4</a:t>
            </a:r>
            <a:endParaRPr lang="es-ES" sz="5400" b="1" cap="none" spc="0" dirty="0">
              <a:ln w="50800"/>
              <a:solidFill>
                <a:schemeClr val="bg1">
                  <a:shade val="50000"/>
                </a:schemeClr>
              </a:solidFill>
              <a:effectLst/>
            </a:endParaRPr>
          </a:p>
        </p:txBody>
      </p:sp>
      <p:pic>
        <p:nvPicPr>
          <p:cNvPr id="8" name="Imagen 7"/>
          <p:cNvPicPr>
            <a:picLocks noChangeAspect="1"/>
          </p:cNvPicPr>
          <p:nvPr/>
        </p:nvPicPr>
        <p:blipFill rotWithShape="1">
          <a:blip r:embed="rId3" cstate="print"/>
          <a:srcRect t="13161" b="16695"/>
          <a:stretch/>
        </p:blipFill>
        <p:spPr>
          <a:xfrm>
            <a:off x="6228184" y="121076"/>
            <a:ext cx="2466975" cy="79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6" name="Rectangle 2"/>
          <p:cNvSpPr>
            <a:spLocks noChangeArrowheads="1"/>
          </p:cNvSpPr>
          <p:nvPr/>
        </p:nvSpPr>
        <p:spPr bwMode="auto">
          <a:xfrm>
            <a:off x="2483768" y="1556792"/>
            <a:ext cx="61916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Para importar en condiciones desfavorables para los productos nacionales del sector textil que se ven afectados, es necesario que se analicen las propuestas de negocio, ya que el conjunto de tasas arancelarias perjudica la parte comercial del negocio por los altos precios de los productos.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2483768" y="4149080"/>
            <a:ext cx="6048672" cy="1754326"/>
          </a:xfrm>
          <a:prstGeom prst="rect">
            <a:avLst/>
          </a:prstGeom>
        </p:spPr>
        <p:txBody>
          <a:bodyPr wrap="square">
            <a:spAutoFit/>
          </a:bodyPr>
          <a:lstStyle/>
          <a:p>
            <a:pPr algn="just"/>
            <a:r>
              <a:rPr lang="es-ES" dirty="0" smtClean="0">
                <a:latin typeface="Times New Roman" pitchFamily="18" charset="0"/>
                <a:cs typeface="Times New Roman" pitchFamily="18" charset="0"/>
              </a:rPr>
              <a:t>Una recomendación importante en decisiones políticas comerciales que involucren a un sector específicamente, primero se deben analizar los impactos que en este pueden acontecer, en este caso las condiciones de importadores, exportadores y productores nacionales que estén involucrados directa e indirectamente con el sector manufacturero textil.</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1392020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8517" y="1560931"/>
            <a:ext cx="53572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smtClean="0">
                <a:ln w="50800"/>
                <a:solidFill>
                  <a:schemeClr val="bg1">
                    <a:shade val="50000"/>
                  </a:schemeClr>
                </a:solidFill>
              </a:rPr>
              <a:t>5</a:t>
            </a:r>
            <a:endParaRPr lang="es-ES" sz="5400" b="1" cap="none" spc="0" dirty="0">
              <a:ln w="50800"/>
              <a:solidFill>
                <a:schemeClr val="bg1">
                  <a:shade val="50000"/>
                </a:schemeClr>
              </a:solidFill>
              <a:effectLst/>
            </a:endParaRPr>
          </a:p>
        </p:txBody>
      </p:sp>
      <p:sp>
        <p:nvSpPr>
          <p:cNvPr id="3" name="2 CuadroTexto"/>
          <p:cNvSpPr txBox="1"/>
          <p:nvPr/>
        </p:nvSpPr>
        <p:spPr>
          <a:xfrm>
            <a:off x="2464358" y="1053100"/>
            <a:ext cx="596720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endParaRPr lang="es-EC"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001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464358" y="3429000"/>
            <a:ext cx="596720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endParaRPr lang="es-EC" sz="2000" dirty="0"/>
          </a:p>
        </p:txBody>
      </p:sp>
      <p:sp>
        <p:nvSpPr>
          <p:cNvPr id="7" name="6 Rectángulo"/>
          <p:cNvSpPr/>
          <p:nvPr/>
        </p:nvSpPr>
        <p:spPr>
          <a:xfrm>
            <a:off x="1438517" y="4005064"/>
            <a:ext cx="53572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smtClean="0">
                <a:ln w="50800"/>
                <a:solidFill>
                  <a:schemeClr val="bg1">
                    <a:shade val="50000"/>
                  </a:schemeClr>
                </a:solidFill>
              </a:rPr>
              <a:t>6</a:t>
            </a:r>
            <a:endParaRPr lang="es-ES" sz="5400" b="1" cap="none" spc="0" dirty="0">
              <a:ln w="50800"/>
              <a:solidFill>
                <a:schemeClr val="bg1">
                  <a:shade val="50000"/>
                </a:schemeClr>
              </a:solidFill>
              <a:effectLst/>
            </a:endParaRPr>
          </a:p>
        </p:txBody>
      </p:sp>
      <p:pic>
        <p:nvPicPr>
          <p:cNvPr id="8" name="Imagen 7"/>
          <p:cNvPicPr>
            <a:picLocks noChangeAspect="1"/>
          </p:cNvPicPr>
          <p:nvPr/>
        </p:nvPicPr>
        <p:blipFill rotWithShape="1">
          <a:blip r:embed="rId3" cstate="print"/>
          <a:srcRect t="13161" b="16695"/>
          <a:stretch/>
        </p:blipFill>
        <p:spPr>
          <a:xfrm>
            <a:off x="6228184" y="121076"/>
            <a:ext cx="2466975" cy="79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473" name="Rectangle 1"/>
          <p:cNvSpPr>
            <a:spLocks noChangeArrowheads="1"/>
          </p:cNvSpPr>
          <p:nvPr/>
        </p:nvSpPr>
        <p:spPr bwMode="auto">
          <a:xfrm>
            <a:off x="2483768" y="1484784"/>
            <a:ext cx="59046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 gobierno debe continuar con el incentivo del 5% para los exportadores afectados, con las salvaguardias, monto que ayuda a enfrentar en un porcentaje mínimo la situación económica del sector, siempre que cumplan los requisitos establecidos.</a:t>
            </a:r>
          </a:p>
          <a:p>
            <a:pPr marL="0" marR="0" lvl="0" indent="0" algn="just" defTabSz="914400" rtl="0" eaLnBrk="1" fontAlgn="base" latinLnBrk="0" hangingPunct="1">
              <a:lnSpc>
                <a:spcPct val="100000"/>
              </a:lnSpc>
              <a:spcBef>
                <a:spcPct val="0"/>
              </a:spcBef>
              <a:spcAft>
                <a:spcPct val="0"/>
              </a:spcAft>
              <a:buClrTx/>
              <a:buSzTx/>
              <a:buFontTx/>
              <a:buChar char="•"/>
              <a:tabLst/>
            </a:pPr>
            <a:endParaRPr lang="es-EC"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lang="es-EC"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recomienda, como país analizar las condiciones de un tratado de libre comercio, así como también las ventajas competitivas y desventajas con los países con los cuales se firmará el acuerdo, ya que de esto depende que los sectores productivos de nuestro país se vean beneficiados con los productos que se puedan ingresar a los países con los cuales se mantenga tratados.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202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39552" y="1700808"/>
            <a:ext cx="4824536" cy="400110"/>
          </a:xfrm>
          <a:prstGeom prst="rect">
            <a:avLst/>
          </a:prstGeom>
          <a:noFill/>
        </p:spPr>
        <p:txBody>
          <a:bodyPr wrap="square" rtlCol="0">
            <a:spAutoFit/>
          </a:bodyPr>
          <a:lstStyle/>
          <a:p>
            <a:pPr lvl="0" algn="ctr"/>
            <a:r>
              <a:rPr lang="es-EC" sz="2000" dirty="0" smtClean="0"/>
              <a:t>CONSTITUCIÓN DEL ECUADOR ART. 389</a:t>
            </a:r>
            <a:endParaRPr lang="es-EC" sz="2000" dirty="0"/>
          </a:p>
        </p:txBody>
      </p:sp>
      <p:sp>
        <p:nvSpPr>
          <p:cNvPr id="7" name="6 CuadroTexto"/>
          <p:cNvSpPr txBox="1"/>
          <p:nvPr/>
        </p:nvSpPr>
        <p:spPr>
          <a:xfrm>
            <a:off x="471380" y="2636912"/>
            <a:ext cx="5286412" cy="2031325"/>
          </a:xfrm>
          <a:prstGeom prst="rect">
            <a:avLst/>
          </a:prstGeom>
          <a:noFill/>
        </p:spPr>
        <p:txBody>
          <a:bodyPr wrap="square" rtlCol="0">
            <a:spAutoFit/>
          </a:bodyPr>
          <a:lstStyle/>
          <a:p>
            <a:pPr lvl="0" algn="just"/>
            <a:r>
              <a:rPr lang="es-EC" dirty="0"/>
              <a:t>El Estado protegerá a las personas, las colectividades y la naturaleza frente a los efectos negativos de los desastres de origen natural o antrópico mediante la prevención ante el riesgo, la mitigación de desastres, la recuperación </a:t>
            </a:r>
            <a:r>
              <a:rPr lang="es-EC" b="1" u="sng" dirty="0"/>
              <a:t>y mejoramiento de las condiciones sociales, económicas </a:t>
            </a:r>
            <a:r>
              <a:rPr lang="es-EC" dirty="0"/>
              <a:t>y ambientales, con el objetivo de minimizar la condición de vulnerabilidad.</a:t>
            </a:r>
          </a:p>
        </p:txBody>
      </p:sp>
      <p:pic>
        <p:nvPicPr>
          <p:cNvPr id="9" name="Imagen 8"/>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042" y="4310562"/>
            <a:ext cx="3228752" cy="1937251"/>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0888" y="1700808"/>
            <a:ext cx="2252670" cy="2389572"/>
          </a:xfrm>
          <a:prstGeom prst="rect">
            <a:avLst/>
          </a:prstGeom>
        </p:spPr>
      </p:pic>
    </p:spTree>
    <p:extLst>
      <p:ext uri="{BB962C8B-B14F-4D97-AF65-F5344CB8AC3E}">
        <p14:creationId xmlns:p14="http://schemas.microsoft.com/office/powerpoint/2010/main" val="382916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0297" t="79733" r="9941" b="12766"/>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1099876" y="832008"/>
            <a:ext cx="342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Resolución Nª 011-2015</a:t>
            </a:r>
            <a:endParaRPr lang="es-EC" dirty="0"/>
          </a:p>
        </p:txBody>
      </p:sp>
      <p:sp>
        <p:nvSpPr>
          <p:cNvPr id="9" name="8 CuadroTexto"/>
          <p:cNvSpPr txBox="1"/>
          <p:nvPr/>
        </p:nvSpPr>
        <p:spPr>
          <a:xfrm>
            <a:off x="528360" y="2924944"/>
            <a:ext cx="457203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dirty="0"/>
              <a:t>A través de la Resolución N.-011-2015 de 06 de marzo de 2015, el Gobierno Nacional ha determinado los bienes que al importarse van a ser gravados con aranceles adicionales, como medida de salvaguardia para preservar la balanza de pagos.</a:t>
            </a:r>
            <a:endParaRPr lang="es-EC" dirty="0"/>
          </a:p>
        </p:txBody>
      </p:sp>
      <p:sp>
        <p:nvSpPr>
          <p:cNvPr id="6" name="5 Flecha abajo"/>
          <p:cNvSpPr/>
          <p:nvPr/>
        </p:nvSpPr>
        <p:spPr>
          <a:xfrm>
            <a:off x="2627784" y="1412776"/>
            <a:ext cx="383155" cy="1249288"/>
          </a:xfrm>
          <a:prstGeom prst="downArrow">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p:nvPicPr>
        <p:blipFill rotWithShape="1">
          <a:blip r:embed="rId3" cstate="print"/>
          <a:srcRect t="13161" b="16695"/>
          <a:stretch/>
        </p:blipFill>
        <p:spPr>
          <a:xfrm>
            <a:off x="6228184" y="188640"/>
            <a:ext cx="2466975"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2152538"/>
            <a:ext cx="3308082" cy="18525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44508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TotalTime>
  <Words>4303</Words>
  <Application>Microsoft Office PowerPoint</Application>
  <PresentationFormat>Presentación en pantalla (4:3)</PresentationFormat>
  <Paragraphs>548</Paragraphs>
  <Slides>72</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78" baseType="lpstr">
      <vt:lpstr>Arial</vt:lpstr>
      <vt:lpstr>Calibri</vt:lpstr>
      <vt:lpstr>Garamond</vt:lpstr>
      <vt:lpstr>Times New Roman</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Contabilidad</cp:lastModifiedBy>
  <cp:revision>131</cp:revision>
  <dcterms:created xsi:type="dcterms:W3CDTF">2012-04-21T01:11:57Z</dcterms:created>
  <dcterms:modified xsi:type="dcterms:W3CDTF">2017-01-31T22:25:17Z</dcterms:modified>
</cp:coreProperties>
</file>