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65"/>
  </p:notesMasterIdLst>
  <p:sldIdLst>
    <p:sldId id="261" r:id="rId3"/>
    <p:sldId id="259" r:id="rId4"/>
    <p:sldId id="257" r:id="rId5"/>
    <p:sldId id="258" r:id="rId6"/>
    <p:sldId id="262" r:id="rId7"/>
    <p:sldId id="263" r:id="rId8"/>
    <p:sldId id="264" r:id="rId9"/>
    <p:sldId id="265" r:id="rId10"/>
    <p:sldId id="266" r:id="rId11"/>
    <p:sldId id="267" r:id="rId12"/>
    <p:sldId id="268" r:id="rId13"/>
    <p:sldId id="273" r:id="rId14"/>
    <p:sldId id="274" r:id="rId15"/>
    <p:sldId id="275" r:id="rId16"/>
    <p:sldId id="281" r:id="rId17"/>
    <p:sldId id="269" r:id="rId18"/>
    <p:sldId id="270" r:id="rId19"/>
    <p:sldId id="271" r:id="rId20"/>
    <p:sldId id="272"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Hoja_de_c_lculo_de_Microsoft_Excel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6226038164462"/>
          <c:y val="0.16053363000757673"/>
          <c:w val="0.85684662506041165"/>
          <c:h val="0.63668926889619915"/>
        </c:manualLayout>
      </c:layout>
      <c:scatterChart>
        <c:scatterStyle val="smoothMarker"/>
        <c:varyColors val="0"/>
        <c:ser>
          <c:idx val="0"/>
          <c:order val="0"/>
          <c:tx>
            <c:v>Motocicleta atmosférica</c:v>
          </c:tx>
          <c:spPr>
            <a:ln w="22225" cap="rnd">
              <a:solidFill>
                <a:schemeClr val="accent1"/>
              </a:solidFill>
              <a:round/>
            </a:ln>
            <a:effectLst/>
          </c:spPr>
          <c:marker>
            <c:symbol val="none"/>
          </c:marker>
          <c:xVal>
            <c:numRef>
              <c:f>Hoja1!$C$4:$C$41</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Hoja1!$D$4:$D$41</c:f>
              <c:numCache>
                <c:formatCode>General</c:formatCode>
                <c:ptCount val="38"/>
                <c:pt idx="0">
                  <c:v>2.5409999999999999</c:v>
                </c:pt>
                <c:pt idx="1">
                  <c:v>5.1390000000000002</c:v>
                </c:pt>
                <c:pt idx="2">
                  <c:v>5.5650000000000004</c:v>
                </c:pt>
                <c:pt idx="3">
                  <c:v>6.0039999999999996</c:v>
                </c:pt>
                <c:pt idx="4">
                  <c:v>6.3280000000000003</c:v>
                </c:pt>
                <c:pt idx="5">
                  <c:v>6.4749999999999996</c:v>
                </c:pt>
                <c:pt idx="6">
                  <c:v>6.6420000000000003</c:v>
                </c:pt>
                <c:pt idx="7">
                  <c:v>7.0549999999999997</c:v>
                </c:pt>
                <c:pt idx="8">
                  <c:v>7.2130000000000001</c:v>
                </c:pt>
                <c:pt idx="9">
                  <c:v>7.5279999999999996</c:v>
                </c:pt>
                <c:pt idx="10">
                  <c:v>7.6760000000000002</c:v>
                </c:pt>
                <c:pt idx="11">
                  <c:v>7.81</c:v>
                </c:pt>
                <c:pt idx="12">
                  <c:v>8.0609999999999999</c:v>
                </c:pt>
                <c:pt idx="13">
                  <c:v>8.0850000000000009</c:v>
                </c:pt>
                <c:pt idx="14">
                  <c:v>8.1690000000000005</c:v>
                </c:pt>
                <c:pt idx="15">
                  <c:v>8.2669999999999995</c:v>
                </c:pt>
                <c:pt idx="16">
                  <c:v>8.3149999999999995</c:v>
                </c:pt>
                <c:pt idx="17">
                  <c:v>8.4640000000000004</c:v>
                </c:pt>
                <c:pt idx="18">
                  <c:v>8.4749999999999996</c:v>
                </c:pt>
                <c:pt idx="19">
                  <c:v>8.5730000000000004</c:v>
                </c:pt>
                <c:pt idx="20">
                  <c:v>8.5489999999999995</c:v>
                </c:pt>
                <c:pt idx="21">
                  <c:v>8.5329999999999995</c:v>
                </c:pt>
                <c:pt idx="22">
                  <c:v>8.468</c:v>
                </c:pt>
                <c:pt idx="23">
                  <c:v>8.3409999999999993</c:v>
                </c:pt>
                <c:pt idx="24">
                  <c:v>8.1110000000000007</c:v>
                </c:pt>
                <c:pt idx="25">
                  <c:v>8.0020000000000007</c:v>
                </c:pt>
                <c:pt idx="26">
                  <c:v>7.7759999999999998</c:v>
                </c:pt>
                <c:pt idx="27">
                  <c:v>7.6539999999999999</c:v>
                </c:pt>
                <c:pt idx="28">
                  <c:v>7.4909999999999997</c:v>
                </c:pt>
                <c:pt idx="29">
                  <c:v>7.0750000000000002</c:v>
                </c:pt>
                <c:pt idx="30">
                  <c:v>6.8949999999999996</c:v>
                </c:pt>
                <c:pt idx="31">
                  <c:v>6.6509999999999998</c:v>
                </c:pt>
                <c:pt idx="32">
                  <c:v>6.2060000000000004</c:v>
                </c:pt>
                <c:pt idx="33">
                  <c:v>5.8710000000000004</c:v>
                </c:pt>
                <c:pt idx="34">
                  <c:v>5.407</c:v>
                </c:pt>
                <c:pt idx="35">
                  <c:v>5.2050000000000001</c:v>
                </c:pt>
                <c:pt idx="36">
                  <c:v>4.968</c:v>
                </c:pt>
                <c:pt idx="37">
                  <c:v>4.6449999999999996</c:v>
                </c:pt>
              </c:numCache>
            </c:numRef>
          </c:yVal>
          <c:smooth val="1"/>
        </c:ser>
        <c:ser>
          <c:idx val="1"/>
          <c:order val="1"/>
          <c:tx>
            <c:v>Motocicleta turbo</c:v>
          </c:tx>
          <c:spPr>
            <a:ln w="22225" cap="rnd">
              <a:solidFill>
                <a:schemeClr val="accent2"/>
              </a:solidFill>
              <a:round/>
            </a:ln>
            <a:effectLst/>
          </c:spPr>
          <c:marker>
            <c:symbol val="none"/>
          </c:marker>
          <c:xVal>
            <c:numRef>
              <c:f>Hoja1!$C$4:$C$41</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Hoja1!$F$4:$F$41</c:f>
              <c:numCache>
                <c:formatCode>General</c:formatCode>
                <c:ptCount val="38"/>
                <c:pt idx="0">
                  <c:v>1.8240000000000001</c:v>
                </c:pt>
                <c:pt idx="1">
                  <c:v>3.5489999999999999</c:v>
                </c:pt>
                <c:pt idx="2">
                  <c:v>4.8929999999999998</c:v>
                </c:pt>
                <c:pt idx="3">
                  <c:v>6.0119999999999996</c:v>
                </c:pt>
                <c:pt idx="4">
                  <c:v>6.7850000000000001</c:v>
                </c:pt>
                <c:pt idx="5">
                  <c:v>7.2240000000000002</c:v>
                </c:pt>
                <c:pt idx="6">
                  <c:v>7.7409999999999997</c:v>
                </c:pt>
                <c:pt idx="7">
                  <c:v>7.8470000000000004</c:v>
                </c:pt>
                <c:pt idx="8">
                  <c:v>8.3190000000000008</c:v>
                </c:pt>
                <c:pt idx="9">
                  <c:v>8.6579999999999995</c:v>
                </c:pt>
                <c:pt idx="10">
                  <c:v>8.7520000000000007</c:v>
                </c:pt>
                <c:pt idx="11">
                  <c:v>9.0250000000000004</c:v>
                </c:pt>
                <c:pt idx="12">
                  <c:v>9.2010000000000005</c:v>
                </c:pt>
                <c:pt idx="13">
                  <c:v>9.3689999999999998</c:v>
                </c:pt>
                <c:pt idx="14">
                  <c:v>9.6029999999999998</c:v>
                </c:pt>
                <c:pt idx="15">
                  <c:v>9.798</c:v>
                </c:pt>
                <c:pt idx="16">
                  <c:v>9.8010000000000002</c:v>
                </c:pt>
                <c:pt idx="17">
                  <c:v>9.8260000000000005</c:v>
                </c:pt>
                <c:pt idx="18">
                  <c:v>9.8480000000000008</c:v>
                </c:pt>
                <c:pt idx="19">
                  <c:v>9.9049999999999994</c:v>
                </c:pt>
                <c:pt idx="20">
                  <c:v>10.006</c:v>
                </c:pt>
                <c:pt idx="21">
                  <c:v>10.151999999999999</c:v>
                </c:pt>
                <c:pt idx="22">
                  <c:v>10.214</c:v>
                </c:pt>
                <c:pt idx="23">
                  <c:v>10.226000000000001</c:v>
                </c:pt>
                <c:pt idx="24">
                  <c:v>10.291</c:v>
                </c:pt>
                <c:pt idx="25">
                  <c:v>10.308999999999999</c:v>
                </c:pt>
                <c:pt idx="26">
                  <c:v>10.359</c:v>
                </c:pt>
                <c:pt idx="27">
                  <c:v>10.496</c:v>
                </c:pt>
                <c:pt idx="28">
                  <c:v>10.526999999999999</c:v>
                </c:pt>
                <c:pt idx="29">
                  <c:v>10.423</c:v>
                </c:pt>
                <c:pt idx="30">
                  <c:v>10.315</c:v>
                </c:pt>
                <c:pt idx="31">
                  <c:v>10.286</c:v>
                </c:pt>
                <c:pt idx="32">
                  <c:v>9.9510000000000005</c:v>
                </c:pt>
                <c:pt idx="33">
                  <c:v>9.782</c:v>
                </c:pt>
                <c:pt idx="34">
                  <c:v>9.157</c:v>
                </c:pt>
                <c:pt idx="35">
                  <c:v>8.8230000000000004</c:v>
                </c:pt>
                <c:pt idx="36">
                  <c:v>8.3339999999999996</c:v>
                </c:pt>
                <c:pt idx="37">
                  <c:v>7.8280000000000003</c:v>
                </c:pt>
              </c:numCache>
            </c:numRef>
          </c:yVal>
          <c:smooth val="1"/>
        </c:ser>
        <c:dLbls>
          <c:showLegendKey val="0"/>
          <c:showVal val="0"/>
          <c:showCatName val="0"/>
          <c:showSerName val="0"/>
          <c:showPercent val="0"/>
          <c:showBubbleSize val="0"/>
        </c:dLbls>
        <c:axId val="697604416"/>
        <c:axId val="697611488"/>
      </c:scatterChart>
      <c:valAx>
        <c:axId val="697604416"/>
        <c:scaling>
          <c:orientation val="minMax"/>
          <c:max val="6500"/>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1488"/>
        <c:crosses val="autoZero"/>
        <c:crossBetween val="midCat"/>
        <c:majorUnit val="500"/>
        <c:minorUnit val="500"/>
      </c:valAx>
      <c:valAx>
        <c:axId val="69761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POTENCIA</a:t>
                </a:r>
                <a:r>
                  <a:rPr lang="en-US" b="1" baseline="0">
                    <a:solidFill>
                      <a:sysClr val="windowText" lastClr="000000"/>
                    </a:solidFill>
                    <a:latin typeface="Arial" panose="020B0604020202020204" pitchFamily="34" charset="0"/>
                    <a:cs typeface="Arial" panose="020B0604020202020204" pitchFamily="34" charset="0"/>
                  </a:rPr>
                  <a:t>  ( HP )</a:t>
                </a: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441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Hoja1!$C$4:$C$12</c:f>
              <c:numCache>
                <c:formatCode>General</c:formatCode>
                <c:ptCount val="9"/>
                <c:pt idx="0">
                  <c:v>0</c:v>
                </c:pt>
                <c:pt idx="1">
                  <c:v>100</c:v>
                </c:pt>
                <c:pt idx="2">
                  <c:v>200</c:v>
                </c:pt>
                <c:pt idx="3">
                  <c:v>300</c:v>
                </c:pt>
                <c:pt idx="4">
                  <c:v>400</c:v>
                </c:pt>
                <c:pt idx="5">
                  <c:v>500</c:v>
                </c:pt>
                <c:pt idx="6">
                  <c:v>600</c:v>
                </c:pt>
                <c:pt idx="7">
                  <c:v>700</c:v>
                </c:pt>
                <c:pt idx="8">
                  <c:v>800</c:v>
                </c:pt>
              </c:numCache>
            </c:numRef>
          </c:xVal>
          <c:yVal>
            <c:numRef>
              <c:f>Hoja1!$F$4:$F$12</c:f>
              <c:numCache>
                <c:formatCode>0.0000</c:formatCode>
                <c:ptCount val="9"/>
                <c:pt idx="0">
                  <c:v>0</c:v>
                </c:pt>
                <c:pt idx="1">
                  <c:v>1.9593729504958937</c:v>
                </c:pt>
                <c:pt idx="2">
                  <c:v>1.951307539961608</c:v>
                </c:pt>
                <c:pt idx="3">
                  <c:v>1.4840353120464231</c:v>
                </c:pt>
                <c:pt idx="4">
                  <c:v>1.3395919067215363</c:v>
                </c:pt>
                <c:pt idx="5">
                  <c:v>1.1429118563335297</c:v>
                </c:pt>
                <c:pt idx="6">
                  <c:v>1.0156036739097285</c:v>
                </c:pt>
                <c:pt idx="7">
                  <c:v>0.89107410357588734</c:v>
                </c:pt>
                <c:pt idx="8">
                  <c:v>0.81627186038793009</c:v>
                </c:pt>
              </c:numCache>
            </c:numRef>
          </c:yVal>
          <c:smooth val="1"/>
        </c:ser>
        <c:ser>
          <c:idx val="1"/>
          <c:order val="1"/>
          <c:tx>
            <c:v>Motocicleta turbo</c:v>
          </c:tx>
          <c:spPr>
            <a:ln w="19050" cap="rnd">
              <a:solidFill>
                <a:schemeClr val="accent2"/>
              </a:solidFill>
              <a:round/>
            </a:ln>
            <a:effectLst/>
          </c:spPr>
          <c:marker>
            <c:symbol val="none"/>
          </c:marker>
          <c:xVal>
            <c:numRef>
              <c:f>Hoja1!$C$4:$C$12</c:f>
              <c:numCache>
                <c:formatCode>General</c:formatCode>
                <c:ptCount val="9"/>
                <c:pt idx="0">
                  <c:v>0</c:v>
                </c:pt>
                <c:pt idx="1">
                  <c:v>100</c:v>
                </c:pt>
                <c:pt idx="2">
                  <c:v>200</c:v>
                </c:pt>
                <c:pt idx="3">
                  <c:v>300</c:v>
                </c:pt>
                <c:pt idx="4">
                  <c:v>400</c:v>
                </c:pt>
                <c:pt idx="5">
                  <c:v>500</c:v>
                </c:pt>
                <c:pt idx="6">
                  <c:v>600</c:v>
                </c:pt>
                <c:pt idx="7">
                  <c:v>700</c:v>
                </c:pt>
                <c:pt idx="8">
                  <c:v>800</c:v>
                </c:pt>
              </c:numCache>
            </c:numRef>
          </c:xVal>
          <c:yVal>
            <c:numRef>
              <c:f>Hoja1!$G$4:$G$12</c:f>
              <c:numCache>
                <c:formatCode>0.0000</c:formatCode>
                <c:ptCount val="9"/>
                <c:pt idx="0">
                  <c:v>0</c:v>
                </c:pt>
                <c:pt idx="1">
                  <c:v>2.44752122882013</c:v>
                </c:pt>
                <c:pt idx="2">
                  <c:v>2.1947605009303812</c:v>
                </c:pt>
                <c:pt idx="3">
                  <c:v>2.0429576240740603</c:v>
                </c:pt>
                <c:pt idx="4">
                  <c:v>1.6593608052572666</c:v>
                </c:pt>
                <c:pt idx="5">
                  <c:v>1.5188116856253249</c:v>
                </c:pt>
                <c:pt idx="6">
                  <c:v>1.3143311540934202</c:v>
                </c:pt>
                <c:pt idx="7">
                  <c:v>1.2072162558912156</c:v>
                </c:pt>
                <c:pt idx="8">
                  <c:v>1.0830661891911608</c:v>
                </c:pt>
              </c:numCache>
            </c:numRef>
          </c:yVal>
          <c:smooth val="1"/>
        </c:ser>
        <c:dLbls>
          <c:showLegendKey val="0"/>
          <c:showVal val="0"/>
          <c:showCatName val="0"/>
          <c:showSerName val="0"/>
          <c:showPercent val="0"/>
          <c:showBubbleSize val="0"/>
        </c:dLbls>
        <c:axId val="778459504"/>
        <c:axId val="778458960"/>
      </c:scatterChart>
      <c:valAx>
        <c:axId val="778459504"/>
        <c:scaling>
          <c:orientation val="minMax"/>
          <c:max val="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sz="1100" b="1">
                    <a:solidFill>
                      <a:sysClr val="windowText" lastClr="000000"/>
                    </a:solidFill>
                    <a:latin typeface="Arial" panose="020B0604020202020204" pitchFamily="34" charset="0"/>
                    <a:cs typeface="Arial" panose="020B0604020202020204" pitchFamily="34" charset="0"/>
                  </a:rPr>
                  <a:t>Distancia</a:t>
                </a:r>
                <a:r>
                  <a:rPr lang="es-ES" sz="1100" b="1" baseline="0">
                    <a:solidFill>
                      <a:sysClr val="windowText" lastClr="000000"/>
                    </a:solidFill>
                    <a:latin typeface="Arial" panose="020B0604020202020204" pitchFamily="34" charset="0"/>
                    <a:cs typeface="Arial" panose="020B0604020202020204" pitchFamily="34" charset="0"/>
                  </a:rPr>
                  <a:t> (m)</a:t>
                </a:r>
                <a:endParaRPr lang="es-ES" sz="11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58960"/>
        <c:crosses val="autoZero"/>
        <c:crossBetween val="midCat"/>
      </c:valAx>
      <c:valAx>
        <c:axId val="77845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b="1">
                    <a:solidFill>
                      <a:sysClr val="windowText" lastClr="000000"/>
                    </a:solidFill>
                    <a:latin typeface="Arial" panose="020B0604020202020204" pitchFamily="34" charset="0"/>
                    <a:cs typeface="Arial" panose="020B0604020202020204" pitchFamily="34" charset="0"/>
                  </a:rPr>
                  <a:t>Aceleración</a:t>
                </a:r>
                <a:r>
                  <a:rPr lang="es-ES" sz="1100" b="1" baseline="0">
                    <a:solidFill>
                      <a:sysClr val="windowText" lastClr="000000"/>
                    </a:solidFill>
                    <a:latin typeface="Arial" panose="020B0604020202020204" pitchFamily="34" charset="0"/>
                    <a:cs typeface="Arial" panose="020B0604020202020204" pitchFamily="34" charset="0"/>
                  </a:rPr>
                  <a:t> (m/s^2)</a:t>
                </a:r>
                <a:endParaRPr lang="es-ES" sz="1100"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2.5000000000000001E-2"/>
              <c:y val="0.2136253280839895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5950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Hoja1!$C$49:$C$86</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Hoja1!$D$49:$D$86</c:f>
              <c:numCache>
                <c:formatCode>General</c:formatCode>
                <c:ptCount val="38"/>
                <c:pt idx="0">
                  <c:v>20.494119716887116</c:v>
                </c:pt>
                <c:pt idx="1">
                  <c:v>39.720967273004497</c:v>
                </c:pt>
                <c:pt idx="2">
                  <c:v>41.293110636174212</c:v>
                </c:pt>
                <c:pt idx="3">
                  <c:v>42.837071715320654</c:v>
                </c:pt>
                <c:pt idx="4">
                  <c:v>43.476557203705433</c:v>
                </c:pt>
                <c:pt idx="5">
                  <c:v>42.897717136636487</c:v>
                </c:pt>
                <c:pt idx="6">
                  <c:v>42.48673062017366</c:v>
                </c:pt>
                <c:pt idx="7">
                  <c:v>43.624273066518249</c:v>
                </c:pt>
                <c:pt idx="8">
                  <c:v>43.162508625152086</c:v>
                </c:pt>
                <c:pt idx="9">
                  <c:v>43.639731703324244</c:v>
                </c:pt>
                <c:pt idx="10">
                  <c:v>43.149271317388596</c:v>
                </c:pt>
                <c:pt idx="11">
                  <c:v>42.611277689937161</c:v>
                </c:pt>
                <c:pt idx="12">
                  <c:v>42.724138729072031</c:v>
                </c:pt>
                <c:pt idx="13">
                  <c:v>41.661026192156889</c:v>
                </c:pt>
                <c:pt idx="14">
                  <c:v>40.956195914002457</c:v>
                </c:pt>
                <c:pt idx="15">
                  <c:v>40.356805413208967</c:v>
                </c:pt>
                <c:pt idx="16">
                  <c:v>39.550327705184465</c:v>
                </c:pt>
                <c:pt idx="17">
                  <c:v>39.252570577782841</c:v>
                </c:pt>
                <c:pt idx="18">
                  <c:v>38.344960077309871</c:v>
                </c:pt>
                <c:pt idx="19">
                  <c:v>37.864826667941799</c:v>
                </c:pt>
                <c:pt idx="20">
                  <c:v>36.88071238728903</c:v>
                </c:pt>
                <c:pt idx="21">
                  <c:v>35.97505850878813</c:v>
                </c:pt>
                <c:pt idx="22">
                  <c:v>34.907663059511144</c:v>
                </c:pt>
                <c:pt idx="23">
                  <c:v>33.636649460557933</c:v>
                </c:pt>
                <c:pt idx="24">
                  <c:v>32.013192289385501</c:v>
                </c:pt>
                <c:pt idx="25">
                  <c:v>30.925002930393269</c:v>
                </c:pt>
                <c:pt idx="26">
                  <c:v>29.438292196755469</c:v>
                </c:pt>
                <c:pt idx="27">
                  <c:v>28.396897467140825</c:v>
                </c:pt>
                <c:pt idx="28">
                  <c:v>27.247211367931651</c:v>
                </c:pt>
                <c:pt idx="29">
                  <c:v>25.239197400557433</c:v>
                </c:pt>
                <c:pt idx="30">
                  <c:v>24.13297376090636</c:v>
                </c:pt>
                <c:pt idx="31">
                  <c:v>22.847865199260809</c:v>
                </c:pt>
                <c:pt idx="32">
                  <c:v>20.931556367564898</c:v>
                </c:pt>
                <c:pt idx="33">
                  <c:v>19.448069290285162</c:v>
                </c:pt>
                <c:pt idx="34">
                  <c:v>17.596810360003307</c:v>
                </c:pt>
                <c:pt idx="35">
                  <c:v>16.647352670732005</c:v>
                </c:pt>
                <c:pt idx="36">
                  <c:v>15.620035454681453</c:v>
                </c:pt>
                <c:pt idx="37">
                  <c:v>14.361073592769475</c:v>
                </c:pt>
              </c:numCache>
            </c:numRef>
          </c:yVal>
          <c:smooth val="1"/>
        </c:ser>
        <c:ser>
          <c:idx val="1"/>
          <c:order val="1"/>
          <c:tx>
            <c:v>Motocicleta Turbo</c:v>
          </c:tx>
          <c:spPr>
            <a:ln w="19050" cap="rnd">
              <a:solidFill>
                <a:schemeClr val="accent2"/>
              </a:solidFill>
              <a:round/>
            </a:ln>
            <a:effectLst/>
          </c:spPr>
          <c:marker>
            <c:symbol val="none"/>
          </c:marker>
          <c:xVal>
            <c:numRef>
              <c:f>Hoja1!$C$49:$C$86</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Hoja1!$E$49:$E$86</c:f>
              <c:numCache>
                <c:formatCode>General</c:formatCode>
                <c:ptCount val="38"/>
                <c:pt idx="0">
                  <c:v>6.6180972365874835</c:v>
                </c:pt>
                <c:pt idx="1">
                  <c:v>12.340447348568308</c:v>
                </c:pt>
                <c:pt idx="2">
                  <c:v>16.333202739217512</c:v>
                </c:pt>
                <c:pt idx="3">
                  <c:v>19.296643334311121</c:v>
                </c:pt>
                <c:pt idx="4">
                  <c:v>20.971149371663003</c:v>
                </c:pt>
                <c:pt idx="5">
                  <c:v>21.530586075608614</c:v>
                </c:pt>
                <c:pt idx="6">
                  <c:v>22.275897729388706</c:v>
                </c:pt>
                <c:pt idx="7">
                  <c:v>21.828231128591838</c:v>
                </c:pt>
                <c:pt idx="8">
                  <c:v>22.394716874592163</c:v>
                </c:pt>
                <c:pt idx="9">
                  <c:v>22.578950368534322</c:v>
                </c:pt>
                <c:pt idx="10">
                  <c:v>22.132451178497373</c:v>
                </c:pt>
                <c:pt idx="11">
                  <c:v>22.151566271359755</c:v>
                </c:pt>
                <c:pt idx="12">
                  <c:v>21.938308137505526</c:v>
                </c:pt>
                <c:pt idx="13">
                  <c:v>21.718352814640092</c:v>
                </c:pt>
                <c:pt idx="14">
                  <c:v>21.659147086116651</c:v>
                </c:pt>
                <c:pt idx="15">
                  <c:v>21.517409462343252</c:v>
                </c:pt>
                <c:pt idx="16">
                  <c:v>20.972100390284247</c:v>
                </c:pt>
                <c:pt idx="17">
                  <c:v>20.499955308035883</c:v>
                </c:pt>
                <c:pt idx="18">
                  <c:v>20.044735457798605</c:v>
                </c:pt>
                <c:pt idx="19">
                  <c:v>19.680735979965242</c:v>
                </c:pt>
                <c:pt idx="20">
                  <c:v>19.419059335905878</c:v>
                </c:pt>
                <c:pt idx="21">
                  <c:v>19.254625602499875</c:v>
                </c:pt>
                <c:pt idx="22">
                  <c:v>18.941723184863605</c:v>
                </c:pt>
                <c:pt idx="23">
                  <c:v>18.551716650587615</c:v>
                </c:pt>
                <c:pt idx="24">
                  <c:v>18.272411455062532</c:v>
                </c:pt>
                <c:pt idx="25">
                  <c:v>17.923030672920639</c:v>
                </c:pt>
                <c:pt idx="26">
                  <c:v>17.642409520426337</c:v>
                </c:pt>
                <c:pt idx="27">
                  <c:v>17.518219492216129</c:v>
                </c:pt>
                <c:pt idx="28">
                  <c:v>17.225450647357647</c:v>
                </c:pt>
                <c:pt idx="29">
                  <c:v>16.727288213034335</c:v>
                </c:pt>
                <c:pt idx="30">
                  <c:v>16.241626105741034</c:v>
                </c:pt>
                <c:pt idx="31">
                  <c:v>15.896038499404984</c:v>
                </c:pt>
                <c:pt idx="32">
                  <c:v>15.098721778603338</c:v>
                </c:pt>
                <c:pt idx="33">
                  <c:v>14.577255882586066</c:v>
                </c:pt>
                <c:pt idx="34">
                  <c:v>13.406471963439968</c:v>
                </c:pt>
                <c:pt idx="35">
                  <c:v>12.694758149231145</c:v>
                </c:pt>
                <c:pt idx="36">
                  <c:v>11.787932226653671</c:v>
                </c:pt>
                <c:pt idx="37">
                  <c:v>10.887689134358157</c:v>
                </c:pt>
              </c:numCache>
            </c:numRef>
          </c:yVal>
          <c:smooth val="1"/>
        </c:ser>
        <c:dLbls>
          <c:showLegendKey val="0"/>
          <c:showVal val="0"/>
          <c:showCatName val="0"/>
          <c:showSerName val="0"/>
          <c:showPercent val="0"/>
          <c:showBubbleSize val="0"/>
        </c:dLbls>
        <c:axId val="778472016"/>
        <c:axId val="778460048"/>
      </c:scatterChart>
      <c:valAx>
        <c:axId val="778472016"/>
        <c:scaling>
          <c:orientation val="minMax"/>
          <c:max val="6000"/>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0048"/>
        <c:crosses val="autoZero"/>
        <c:crossBetween val="midCat"/>
      </c:valAx>
      <c:valAx>
        <c:axId val="77846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dirty="0" smtClean="0">
                    <a:solidFill>
                      <a:sysClr val="windowText" lastClr="000000"/>
                    </a:solidFill>
                    <a:latin typeface="Arial" panose="020B0604020202020204" pitchFamily="34" charset="0"/>
                    <a:cs typeface="Arial" panose="020B0604020202020204" pitchFamily="34" charset="0"/>
                  </a:rPr>
                  <a:t>EFICIENCIA TÉRMICA</a:t>
                </a:r>
                <a:r>
                  <a:rPr lang="es-ES" b="1" baseline="0" dirty="0" smtClean="0">
                    <a:solidFill>
                      <a:sysClr val="windowText" lastClr="000000"/>
                    </a:solidFill>
                    <a:latin typeface="Arial" panose="020B0604020202020204" pitchFamily="34" charset="0"/>
                    <a:cs typeface="Arial" panose="020B0604020202020204" pitchFamily="34" charset="0"/>
                  </a:rPr>
                  <a:t> </a:t>
                </a:r>
                <a:r>
                  <a:rPr lang="es-ES" b="1" baseline="0" dirty="0">
                    <a:solidFill>
                      <a:sysClr val="windowText" lastClr="000000"/>
                    </a:solidFill>
                    <a:latin typeface="Arial" panose="020B0604020202020204" pitchFamily="34" charset="0"/>
                    <a:cs typeface="Arial" panose="020B0604020202020204" pitchFamily="34" charset="0"/>
                  </a:rPr>
                  <a:t>DE LA MOTOCICLETA (%) </a:t>
                </a:r>
                <a:endParaRPr lang="es-ES"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0174029987352558E-2"/>
              <c:y val="0.23199375617513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7201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INGRESO TOTAL (IT)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Hoja1!$E$11:$E$16</c:f>
              <c:numCache>
                <c:formatCode>General</c:formatCode>
                <c:ptCount val="6"/>
                <c:pt idx="0">
                  <c:v>0</c:v>
                </c:pt>
                <c:pt idx="1">
                  <c:v>1</c:v>
                </c:pt>
                <c:pt idx="2">
                  <c:v>2</c:v>
                </c:pt>
                <c:pt idx="3">
                  <c:v>3</c:v>
                </c:pt>
                <c:pt idx="4">
                  <c:v>4</c:v>
                </c:pt>
                <c:pt idx="5">
                  <c:v>5</c:v>
                </c:pt>
              </c:numCache>
            </c:numRef>
          </c:xVal>
          <c:yVal>
            <c:numRef>
              <c:f>Hoja1!$F$11:$F$16</c:f>
              <c:numCache>
                <c:formatCode>General</c:formatCode>
                <c:ptCount val="6"/>
                <c:pt idx="0">
                  <c:v>0</c:v>
                </c:pt>
                <c:pt idx="1">
                  <c:v>1500</c:v>
                </c:pt>
                <c:pt idx="2">
                  <c:v>3000</c:v>
                </c:pt>
                <c:pt idx="3">
                  <c:v>4500</c:v>
                </c:pt>
                <c:pt idx="4">
                  <c:v>6000</c:v>
                </c:pt>
                <c:pt idx="5">
                  <c:v>7500</c:v>
                </c:pt>
              </c:numCache>
            </c:numRef>
          </c:yVal>
          <c:smooth val="0"/>
        </c:ser>
        <c:ser>
          <c:idx val="1"/>
          <c:order val="1"/>
          <c:tx>
            <c:v>COSTO FIJO (CF)</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Hoja1!$E$11:$E$16</c:f>
              <c:numCache>
                <c:formatCode>General</c:formatCode>
                <c:ptCount val="6"/>
                <c:pt idx="0">
                  <c:v>0</c:v>
                </c:pt>
                <c:pt idx="1">
                  <c:v>1</c:v>
                </c:pt>
                <c:pt idx="2">
                  <c:v>2</c:v>
                </c:pt>
                <c:pt idx="3">
                  <c:v>3</c:v>
                </c:pt>
                <c:pt idx="4">
                  <c:v>4</c:v>
                </c:pt>
                <c:pt idx="5">
                  <c:v>5</c:v>
                </c:pt>
              </c:numCache>
            </c:numRef>
          </c:xVal>
          <c:yVal>
            <c:numRef>
              <c:f>Hoja1!$G$11:$G$16</c:f>
              <c:numCache>
                <c:formatCode>General</c:formatCode>
                <c:ptCount val="6"/>
                <c:pt idx="0">
                  <c:v>1730</c:v>
                </c:pt>
                <c:pt idx="1">
                  <c:v>1730</c:v>
                </c:pt>
                <c:pt idx="2">
                  <c:v>1730</c:v>
                </c:pt>
                <c:pt idx="3">
                  <c:v>1730</c:v>
                </c:pt>
                <c:pt idx="4">
                  <c:v>1730</c:v>
                </c:pt>
                <c:pt idx="5">
                  <c:v>1730</c:v>
                </c:pt>
              </c:numCache>
            </c:numRef>
          </c:yVal>
          <c:smooth val="0"/>
        </c:ser>
        <c:ser>
          <c:idx val="2"/>
          <c:order val="2"/>
          <c:tx>
            <c:v>COSTO VARIABLE (CV)</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Hoja1!$E$11:$E$16</c:f>
              <c:numCache>
                <c:formatCode>General</c:formatCode>
                <c:ptCount val="6"/>
                <c:pt idx="0">
                  <c:v>0</c:v>
                </c:pt>
                <c:pt idx="1">
                  <c:v>1</c:v>
                </c:pt>
                <c:pt idx="2">
                  <c:v>2</c:v>
                </c:pt>
                <c:pt idx="3">
                  <c:v>3</c:v>
                </c:pt>
                <c:pt idx="4">
                  <c:v>4</c:v>
                </c:pt>
                <c:pt idx="5">
                  <c:v>5</c:v>
                </c:pt>
              </c:numCache>
            </c:numRef>
          </c:xVal>
          <c:yVal>
            <c:numRef>
              <c:f>Hoja1!$I$11:$I$16</c:f>
              <c:numCache>
                <c:formatCode>General</c:formatCode>
                <c:ptCount val="6"/>
                <c:pt idx="0">
                  <c:v>0</c:v>
                </c:pt>
                <c:pt idx="1">
                  <c:v>1005.8</c:v>
                </c:pt>
                <c:pt idx="2">
                  <c:v>2011.6</c:v>
                </c:pt>
                <c:pt idx="3">
                  <c:v>3017.3999999999996</c:v>
                </c:pt>
                <c:pt idx="4">
                  <c:v>4023.2</c:v>
                </c:pt>
                <c:pt idx="5">
                  <c:v>5029</c:v>
                </c:pt>
              </c:numCache>
            </c:numRef>
          </c:yVal>
          <c:smooth val="0"/>
        </c:ser>
        <c:ser>
          <c:idx val="3"/>
          <c:order val="3"/>
          <c:tx>
            <c:v>COSTO TOTAL (CT)</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Hoja1!$E$11:$E$16</c:f>
              <c:numCache>
                <c:formatCode>General</c:formatCode>
                <c:ptCount val="6"/>
                <c:pt idx="0">
                  <c:v>0</c:v>
                </c:pt>
                <c:pt idx="1">
                  <c:v>1</c:v>
                </c:pt>
                <c:pt idx="2">
                  <c:v>2</c:v>
                </c:pt>
                <c:pt idx="3">
                  <c:v>3</c:v>
                </c:pt>
                <c:pt idx="4">
                  <c:v>4</c:v>
                </c:pt>
                <c:pt idx="5">
                  <c:v>5</c:v>
                </c:pt>
              </c:numCache>
            </c:numRef>
          </c:xVal>
          <c:yVal>
            <c:numRef>
              <c:f>Hoja1!$J$11:$J$16</c:f>
              <c:numCache>
                <c:formatCode>General</c:formatCode>
                <c:ptCount val="6"/>
                <c:pt idx="0">
                  <c:v>1730</c:v>
                </c:pt>
                <c:pt idx="1">
                  <c:v>2735.8</c:v>
                </c:pt>
                <c:pt idx="2">
                  <c:v>3741.6</c:v>
                </c:pt>
                <c:pt idx="3">
                  <c:v>4747.3999999999996</c:v>
                </c:pt>
                <c:pt idx="4">
                  <c:v>5753.2</c:v>
                </c:pt>
                <c:pt idx="5">
                  <c:v>6759</c:v>
                </c:pt>
              </c:numCache>
            </c:numRef>
          </c:yVal>
          <c:smooth val="0"/>
        </c:ser>
        <c:dLbls>
          <c:showLegendKey val="0"/>
          <c:showVal val="0"/>
          <c:showCatName val="0"/>
          <c:showSerName val="0"/>
          <c:showPercent val="0"/>
          <c:showBubbleSize val="0"/>
        </c:dLbls>
        <c:axId val="778462224"/>
        <c:axId val="778457872"/>
      </c:scatterChart>
      <c:valAx>
        <c:axId val="778462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VOLUMEN</a:t>
                </a:r>
                <a:r>
                  <a:rPr lang="es-ES" b="1" baseline="0">
                    <a:solidFill>
                      <a:sysClr val="windowText" lastClr="000000"/>
                    </a:solidFill>
                    <a:latin typeface="Arial" panose="020B0604020202020204" pitchFamily="34" charset="0"/>
                    <a:cs typeface="Arial" panose="020B0604020202020204" pitchFamily="34" charset="0"/>
                  </a:rPr>
                  <a:t> (unidades)</a:t>
                </a:r>
                <a:endParaRPr lang="es-ES" b="1">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57872"/>
        <c:crosses val="autoZero"/>
        <c:crossBetween val="midCat"/>
      </c:valAx>
      <c:valAx>
        <c:axId val="778457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COSTO</a:t>
                </a:r>
                <a:r>
                  <a:rPr lang="es-ES" b="1" baseline="0">
                    <a:solidFill>
                      <a:sysClr val="windowText" lastClr="000000"/>
                    </a:solidFill>
                    <a:latin typeface="Arial" panose="020B0604020202020204" pitchFamily="34" charset="0"/>
                    <a:cs typeface="Arial" panose="020B0604020202020204" pitchFamily="34" charset="0"/>
                  </a:rPr>
                  <a:t> - UTILIDAD ($)</a:t>
                </a:r>
                <a:endParaRPr lang="es-ES" b="1">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222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Motocicleta atmosférica</c:v>
          </c:tx>
          <c:spPr>
            <a:ln w="22225" cap="rnd">
              <a:solidFill>
                <a:schemeClr val="accent1"/>
              </a:solidFill>
              <a:round/>
            </a:ln>
            <a:effectLst/>
          </c:spPr>
          <c:marker>
            <c:symbol val="none"/>
          </c:marker>
          <c:xVal>
            <c:numRef>
              <c:f>Hoja1!$C$4:$C$41</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Hoja1!$E$4:$E$41</c:f>
              <c:numCache>
                <c:formatCode>General</c:formatCode>
                <c:ptCount val="38"/>
                <c:pt idx="0">
                  <c:v>5.7789999999999999</c:v>
                </c:pt>
                <c:pt idx="1">
                  <c:v>11.25</c:v>
                </c:pt>
                <c:pt idx="2">
                  <c:v>11.69</c:v>
                </c:pt>
                <c:pt idx="3">
                  <c:v>12.13</c:v>
                </c:pt>
                <c:pt idx="4">
                  <c:v>12.31</c:v>
                </c:pt>
                <c:pt idx="5">
                  <c:v>12.15</c:v>
                </c:pt>
                <c:pt idx="6">
                  <c:v>12.03</c:v>
                </c:pt>
                <c:pt idx="7">
                  <c:v>12.35</c:v>
                </c:pt>
                <c:pt idx="8">
                  <c:v>12.22</c:v>
                </c:pt>
                <c:pt idx="9">
                  <c:v>12.35</c:v>
                </c:pt>
                <c:pt idx="10">
                  <c:v>12.22</c:v>
                </c:pt>
                <c:pt idx="11">
                  <c:v>12.06</c:v>
                </c:pt>
                <c:pt idx="12">
                  <c:v>12.1</c:v>
                </c:pt>
                <c:pt idx="13">
                  <c:v>11.79</c:v>
                </c:pt>
                <c:pt idx="14">
                  <c:v>11.6</c:v>
                </c:pt>
                <c:pt idx="15">
                  <c:v>11.43</c:v>
                </c:pt>
                <c:pt idx="16">
                  <c:v>11.2</c:v>
                </c:pt>
                <c:pt idx="17">
                  <c:v>11.11</c:v>
                </c:pt>
                <c:pt idx="18">
                  <c:v>10.86</c:v>
                </c:pt>
                <c:pt idx="19">
                  <c:v>10.72</c:v>
                </c:pt>
                <c:pt idx="20">
                  <c:v>10.44</c:v>
                </c:pt>
                <c:pt idx="21">
                  <c:v>10.18</c:v>
                </c:pt>
                <c:pt idx="22">
                  <c:v>9.8829999999999991</c:v>
                </c:pt>
                <c:pt idx="23">
                  <c:v>9.5269999999999992</c:v>
                </c:pt>
                <c:pt idx="24">
                  <c:v>9.0730000000000004</c:v>
                </c:pt>
                <c:pt idx="25">
                  <c:v>8.7680000000000007</c:v>
                </c:pt>
                <c:pt idx="26">
                  <c:v>8.3510000000000009</c:v>
                </c:pt>
                <c:pt idx="27">
                  <c:v>8.0579999999999998</c:v>
                </c:pt>
                <c:pt idx="28">
                  <c:v>7.66</c:v>
                </c:pt>
                <c:pt idx="29">
                  <c:v>7.1689999999999996</c:v>
                </c:pt>
                <c:pt idx="30">
                  <c:v>6.8579999999999997</c:v>
                </c:pt>
                <c:pt idx="31">
                  <c:v>6.4939999999999998</c:v>
                </c:pt>
                <c:pt idx="32">
                  <c:v>5.9539999999999997</c:v>
                </c:pt>
                <c:pt idx="33">
                  <c:v>5.5339999999999998</c:v>
                </c:pt>
                <c:pt idx="34">
                  <c:v>5.01</c:v>
                </c:pt>
                <c:pt idx="35">
                  <c:v>4.7409999999999997</c:v>
                </c:pt>
                <c:pt idx="36">
                  <c:v>4.4489999999999998</c:v>
                </c:pt>
                <c:pt idx="37">
                  <c:v>4.0919999999999996</c:v>
                </c:pt>
              </c:numCache>
            </c:numRef>
          </c:yVal>
          <c:smooth val="1"/>
        </c:ser>
        <c:ser>
          <c:idx val="1"/>
          <c:order val="1"/>
          <c:tx>
            <c:v>Motocicleta turbo</c:v>
          </c:tx>
          <c:spPr>
            <a:ln w="22225" cap="rnd">
              <a:solidFill>
                <a:schemeClr val="accent2"/>
              </a:solidFill>
              <a:round/>
            </a:ln>
            <a:effectLst/>
          </c:spPr>
          <c:marker>
            <c:symbol val="none"/>
          </c:marker>
          <c:xVal>
            <c:numRef>
              <c:f>Hoja1!$C$4:$C$41</c:f>
              <c:numCache>
                <c:formatCode>General</c:formatCode>
                <c:ptCount val="38"/>
                <c:pt idx="0">
                  <c:v>2300</c:v>
                </c:pt>
                <c:pt idx="1">
                  <c:v>2400</c:v>
                </c:pt>
                <c:pt idx="2">
                  <c:v>2500</c:v>
                </c:pt>
                <c:pt idx="3">
                  <c:v>2600</c:v>
                </c:pt>
                <c:pt idx="4">
                  <c:v>2700</c:v>
                </c:pt>
                <c:pt idx="5">
                  <c:v>2800</c:v>
                </c:pt>
                <c:pt idx="6">
                  <c:v>2900</c:v>
                </c:pt>
                <c:pt idx="7">
                  <c:v>3000</c:v>
                </c:pt>
                <c:pt idx="8">
                  <c:v>3100</c:v>
                </c:pt>
                <c:pt idx="9">
                  <c:v>3200</c:v>
                </c:pt>
                <c:pt idx="10">
                  <c:v>3300</c:v>
                </c:pt>
                <c:pt idx="11">
                  <c:v>3400</c:v>
                </c:pt>
                <c:pt idx="12">
                  <c:v>3500</c:v>
                </c:pt>
                <c:pt idx="13">
                  <c:v>3600</c:v>
                </c:pt>
                <c:pt idx="14">
                  <c:v>3700</c:v>
                </c:pt>
                <c:pt idx="15">
                  <c:v>3800</c:v>
                </c:pt>
                <c:pt idx="16">
                  <c:v>3900</c:v>
                </c:pt>
                <c:pt idx="17">
                  <c:v>4000</c:v>
                </c:pt>
                <c:pt idx="18">
                  <c:v>4100</c:v>
                </c:pt>
                <c:pt idx="19">
                  <c:v>4200</c:v>
                </c:pt>
                <c:pt idx="20">
                  <c:v>4300</c:v>
                </c:pt>
                <c:pt idx="21">
                  <c:v>4400</c:v>
                </c:pt>
                <c:pt idx="22">
                  <c:v>4500</c:v>
                </c:pt>
                <c:pt idx="23">
                  <c:v>4600</c:v>
                </c:pt>
                <c:pt idx="24">
                  <c:v>4700</c:v>
                </c:pt>
                <c:pt idx="25">
                  <c:v>4800</c:v>
                </c:pt>
                <c:pt idx="26">
                  <c:v>4900</c:v>
                </c:pt>
                <c:pt idx="27">
                  <c:v>5000</c:v>
                </c:pt>
                <c:pt idx="28">
                  <c:v>5100</c:v>
                </c:pt>
                <c:pt idx="29">
                  <c:v>5200</c:v>
                </c:pt>
                <c:pt idx="30">
                  <c:v>5300</c:v>
                </c:pt>
                <c:pt idx="31">
                  <c:v>5400</c:v>
                </c:pt>
                <c:pt idx="32">
                  <c:v>5500</c:v>
                </c:pt>
                <c:pt idx="33">
                  <c:v>5600</c:v>
                </c:pt>
                <c:pt idx="34">
                  <c:v>5700</c:v>
                </c:pt>
                <c:pt idx="35">
                  <c:v>5800</c:v>
                </c:pt>
                <c:pt idx="36">
                  <c:v>5900</c:v>
                </c:pt>
                <c:pt idx="37">
                  <c:v>6000</c:v>
                </c:pt>
              </c:numCache>
            </c:numRef>
          </c:xVal>
          <c:yVal>
            <c:numRef>
              <c:f>Hoja1!$G$4:$G$41</c:f>
              <c:numCache>
                <c:formatCode>General</c:formatCode>
                <c:ptCount val="38"/>
                <c:pt idx="0">
                  <c:v>5.0119999999999996</c:v>
                </c:pt>
                <c:pt idx="1">
                  <c:v>7.66</c:v>
                </c:pt>
                <c:pt idx="2">
                  <c:v>10.79</c:v>
                </c:pt>
                <c:pt idx="3">
                  <c:v>11.96</c:v>
                </c:pt>
                <c:pt idx="4">
                  <c:v>13.04</c:v>
                </c:pt>
                <c:pt idx="5">
                  <c:v>14.09</c:v>
                </c:pt>
                <c:pt idx="6">
                  <c:v>14.64</c:v>
                </c:pt>
                <c:pt idx="7">
                  <c:v>15.08</c:v>
                </c:pt>
                <c:pt idx="8">
                  <c:v>15.45</c:v>
                </c:pt>
                <c:pt idx="9">
                  <c:v>15.49</c:v>
                </c:pt>
                <c:pt idx="10">
                  <c:v>15.52</c:v>
                </c:pt>
                <c:pt idx="11">
                  <c:v>15.69</c:v>
                </c:pt>
                <c:pt idx="12">
                  <c:v>15.62</c:v>
                </c:pt>
                <c:pt idx="13">
                  <c:v>15.64</c:v>
                </c:pt>
                <c:pt idx="14">
                  <c:v>15.47</c:v>
                </c:pt>
                <c:pt idx="15">
                  <c:v>15.45</c:v>
                </c:pt>
                <c:pt idx="16">
                  <c:v>15.44</c:v>
                </c:pt>
                <c:pt idx="17">
                  <c:v>15.22</c:v>
                </c:pt>
                <c:pt idx="18">
                  <c:v>15.02</c:v>
                </c:pt>
                <c:pt idx="19">
                  <c:v>14.78</c:v>
                </c:pt>
                <c:pt idx="20">
                  <c:v>14.45</c:v>
                </c:pt>
                <c:pt idx="21">
                  <c:v>14.11</c:v>
                </c:pt>
                <c:pt idx="22">
                  <c:v>14.06</c:v>
                </c:pt>
                <c:pt idx="23">
                  <c:v>13.85</c:v>
                </c:pt>
                <c:pt idx="24">
                  <c:v>13.68</c:v>
                </c:pt>
                <c:pt idx="25">
                  <c:v>13.24</c:v>
                </c:pt>
                <c:pt idx="26">
                  <c:v>12.79</c:v>
                </c:pt>
                <c:pt idx="27">
                  <c:v>12.45</c:v>
                </c:pt>
                <c:pt idx="28">
                  <c:v>12.03</c:v>
                </c:pt>
                <c:pt idx="29">
                  <c:v>11.78</c:v>
                </c:pt>
                <c:pt idx="30">
                  <c:v>11.22</c:v>
                </c:pt>
                <c:pt idx="31">
                  <c:v>10.78</c:v>
                </c:pt>
                <c:pt idx="32">
                  <c:v>10.51</c:v>
                </c:pt>
                <c:pt idx="33">
                  <c:v>10.029999999999999</c:v>
                </c:pt>
                <c:pt idx="34">
                  <c:v>9.56</c:v>
                </c:pt>
                <c:pt idx="35">
                  <c:v>9.02</c:v>
                </c:pt>
                <c:pt idx="36">
                  <c:v>8.15</c:v>
                </c:pt>
                <c:pt idx="37">
                  <c:v>7.35</c:v>
                </c:pt>
              </c:numCache>
            </c:numRef>
          </c:yVal>
          <c:smooth val="1"/>
        </c:ser>
        <c:dLbls>
          <c:showLegendKey val="0"/>
          <c:showVal val="0"/>
          <c:showCatName val="0"/>
          <c:showSerName val="0"/>
          <c:showPercent val="0"/>
          <c:showBubbleSize val="0"/>
        </c:dLbls>
        <c:axId val="697604960"/>
        <c:axId val="697606048"/>
      </c:scatterChart>
      <c:valAx>
        <c:axId val="697604960"/>
        <c:scaling>
          <c:orientation val="minMax"/>
          <c:max val="6500"/>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6048"/>
        <c:crosses val="autoZero"/>
        <c:crossBetween val="midCat"/>
        <c:majorUnit val="500"/>
        <c:minorUnit val="500"/>
      </c:valAx>
      <c:valAx>
        <c:axId val="69760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r>
                  <a:rPr lang="en-US" b="1">
                    <a:solidFill>
                      <a:sysClr val="windowText" lastClr="000000"/>
                    </a:solidFill>
                    <a:latin typeface="Arial" panose="020B0604020202020204" pitchFamily="34" charset="0"/>
                    <a:cs typeface="Arial" panose="020B0604020202020204" pitchFamily="34" charset="0"/>
                  </a:rPr>
                  <a:t>Torque</a:t>
                </a:r>
                <a:r>
                  <a:rPr lang="en-US" b="1" baseline="0">
                    <a:solidFill>
                      <a:sysClr val="windowText" lastClr="000000"/>
                    </a:solidFill>
                    <a:latin typeface="Arial" panose="020B0604020202020204" pitchFamily="34" charset="0"/>
                    <a:cs typeface="Arial" panose="020B0604020202020204" pitchFamily="34" charset="0"/>
                  </a:rPr>
                  <a:t> ( LB. FT )</a:t>
                </a:r>
                <a:endParaRPr lang="en-US"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900" b="1" i="0" u="none" strike="noStrike" kern="1200" cap="all"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49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Hoja1!$E$24:$E$27</c:f>
              <c:numCache>
                <c:formatCode>General</c:formatCode>
                <c:ptCount val="4"/>
                <c:pt idx="0">
                  <c:v>2500</c:v>
                </c:pt>
                <c:pt idx="1">
                  <c:v>3500</c:v>
                </c:pt>
                <c:pt idx="2">
                  <c:v>4500</c:v>
                </c:pt>
                <c:pt idx="3">
                  <c:v>5500</c:v>
                </c:pt>
              </c:numCache>
            </c:numRef>
          </c:xVal>
          <c:yVal>
            <c:numRef>
              <c:f>Hoja1!$F$24:$F$27</c:f>
              <c:numCache>
                <c:formatCode>General</c:formatCode>
                <c:ptCount val="4"/>
                <c:pt idx="0">
                  <c:v>0.11426953224116673</c:v>
                </c:pt>
                <c:pt idx="1">
                  <c:v>9.6945207369324674E-2</c:v>
                </c:pt>
                <c:pt idx="2">
                  <c:v>0.10641023633804378</c:v>
                </c:pt>
                <c:pt idx="3">
                  <c:v>0.15694737378826082</c:v>
                </c:pt>
              </c:numCache>
            </c:numRef>
          </c:yVal>
          <c:smooth val="1"/>
        </c:ser>
        <c:ser>
          <c:idx val="1"/>
          <c:order val="1"/>
          <c:tx>
            <c:v>Motocicleta turbo</c:v>
          </c:tx>
          <c:spPr>
            <a:ln w="19050" cap="rnd">
              <a:solidFill>
                <a:schemeClr val="accent2"/>
              </a:solidFill>
              <a:round/>
            </a:ln>
            <a:effectLst/>
          </c:spPr>
          <c:marker>
            <c:symbol val="none"/>
          </c:marker>
          <c:xVal>
            <c:numRef>
              <c:f>Hoja1!$E$24:$E$27</c:f>
              <c:numCache>
                <c:formatCode>General</c:formatCode>
                <c:ptCount val="4"/>
                <c:pt idx="0">
                  <c:v>2500</c:v>
                </c:pt>
                <c:pt idx="1">
                  <c:v>3500</c:v>
                </c:pt>
                <c:pt idx="2">
                  <c:v>4500</c:v>
                </c:pt>
                <c:pt idx="3">
                  <c:v>5500</c:v>
                </c:pt>
              </c:numCache>
            </c:numRef>
          </c:xVal>
          <c:yVal>
            <c:numRef>
              <c:f>Hoja1!$G$24:$G$27</c:f>
              <c:numCache>
                <c:formatCode>General</c:formatCode>
                <c:ptCount val="4"/>
                <c:pt idx="0">
                  <c:v>0.19440253636861121</c:v>
                </c:pt>
                <c:pt idx="1">
                  <c:v>0.126056262</c:v>
                </c:pt>
                <c:pt idx="2">
                  <c:v>0.12790675867191126</c:v>
                </c:pt>
                <c:pt idx="3">
                  <c:v>0.14107879507597032</c:v>
                </c:pt>
              </c:numCache>
            </c:numRef>
          </c:yVal>
          <c:smooth val="1"/>
        </c:ser>
        <c:dLbls>
          <c:showLegendKey val="0"/>
          <c:showVal val="0"/>
          <c:showCatName val="0"/>
          <c:showSerName val="0"/>
          <c:showPercent val="0"/>
          <c:showBubbleSize val="0"/>
        </c:dLbls>
        <c:axId val="697614208"/>
        <c:axId val="697609856"/>
      </c:scatterChart>
      <c:valAx>
        <c:axId val="697614208"/>
        <c:scaling>
          <c:orientation val="minMax"/>
          <c:min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b="1" i="0">
                    <a:solidFill>
                      <a:sysClr val="windowText" lastClr="000000"/>
                    </a:solidFill>
                    <a:latin typeface="Arial" panose="020B0604020202020204" pitchFamily="34" charset="0"/>
                    <a:cs typeface="Arial" panose="020B0604020202020204" pitchFamily="34" charset="0"/>
                  </a:rPr>
                  <a:t>RPM</a:t>
                </a:r>
              </a:p>
            </c:rich>
          </c:tx>
          <c:layout>
            <c:manualLayout>
              <c:xMode val="edge"/>
              <c:yMode val="edge"/>
              <c:x val="0.43881124234470692"/>
              <c:y val="0.89256926217556143"/>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9856"/>
        <c:crosses val="autoZero"/>
        <c:crossBetween val="midCat"/>
      </c:valAx>
      <c:valAx>
        <c:axId val="697609856"/>
        <c:scaling>
          <c:orientation val="minMax"/>
          <c:min val="7.0000000000000007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b="1">
                    <a:solidFill>
                      <a:sysClr val="windowText" lastClr="000000"/>
                    </a:solidFill>
                    <a:latin typeface="Arial" panose="020B0604020202020204" pitchFamily="34" charset="0"/>
                    <a:cs typeface="Arial" panose="020B0604020202020204" pitchFamily="34" charset="0"/>
                  </a:rPr>
                  <a:t>C.E.C</a:t>
                </a:r>
                <a:r>
                  <a:rPr lang="es-ES" sz="1100" b="1" baseline="0">
                    <a:solidFill>
                      <a:sysClr val="windowText" lastClr="000000"/>
                    </a:solidFill>
                    <a:latin typeface="Arial" panose="020B0604020202020204" pitchFamily="34" charset="0"/>
                    <a:cs typeface="Arial" panose="020B0604020202020204" pitchFamily="34" charset="0"/>
                  </a:rPr>
                  <a:t>  (Kg / Kw.h)</a:t>
                </a:r>
                <a:endParaRPr lang="es-ES" sz="1100"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3888888888888888E-2"/>
              <c:y val="0.1955785214348206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420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Motocicleta atmosférica</c:v>
          </c:tx>
          <c:spPr>
            <a:ln w="19050" cap="rnd">
              <a:solidFill>
                <a:schemeClr val="accent1"/>
              </a:solidFill>
              <a:round/>
            </a:ln>
            <a:effectLst/>
          </c:spPr>
          <c:marker>
            <c:symbol val="none"/>
          </c:marker>
          <c:xVal>
            <c:numRef>
              <c:f>Hoja1!$D$10:$D$14</c:f>
              <c:numCache>
                <c:formatCode>General</c:formatCode>
                <c:ptCount val="5"/>
                <c:pt idx="0">
                  <c:v>1200</c:v>
                </c:pt>
                <c:pt idx="1">
                  <c:v>2500</c:v>
                </c:pt>
                <c:pt idx="2">
                  <c:v>3500</c:v>
                </c:pt>
                <c:pt idx="3">
                  <c:v>4500</c:v>
                </c:pt>
                <c:pt idx="4">
                  <c:v>5500</c:v>
                </c:pt>
              </c:numCache>
            </c:numRef>
          </c:xVal>
          <c:yVal>
            <c:numRef>
              <c:f>Hoja1!$E$10:$E$14</c:f>
              <c:numCache>
                <c:formatCode>General</c:formatCode>
                <c:ptCount val="5"/>
                <c:pt idx="0">
                  <c:v>78.7</c:v>
                </c:pt>
                <c:pt idx="1">
                  <c:v>82.439999999999984</c:v>
                </c:pt>
                <c:pt idx="2">
                  <c:v>88.66</c:v>
                </c:pt>
                <c:pt idx="3">
                  <c:v>93.5</c:v>
                </c:pt>
                <c:pt idx="4">
                  <c:v>98.61999999999999</c:v>
                </c:pt>
              </c:numCache>
            </c:numRef>
          </c:yVal>
          <c:smooth val="0"/>
        </c:ser>
        <c:ser>
          <c:idx val="1"/>
          <c:order val="1"/>
          <c:tx>
            <c:v>Motocicleta turbo</c:v>
          </c:tx>
          <c:spPr>
            <a:ln w="19050" cap="rnd">
              <a:solidFill>
                <a:schemeClr val="accent2"/>
              </a:solidFill>
              <a:round/>
            </a:ln>
            <a:effectLst/>
          </c:spPr>
          <c:marker>
            <c:symbol val="none"/>
          </c:marker>
          <c:xVal>
            <c:numRef>
              <c:f>Hoja1!$D$10:$D$14</c:f>
              <c:numCache>
                <c:formatCode>General</c:formatCode>
                <c:ptCount val="5"/>
                <c:pt idx="0">
                  <c:v>1200</c:v>
                </c:pt>
                <c:pt idx="1">
                  <c:v>2500</c:v>
                </c:pt>
                <c:pt idx="2">
                  <c:v>3500</c:v>
                </c:pt>
                <c:pt idx="3">
                  <c:v>4500</c:v>
                </c:pt>
                <c:pt idx="4">
                  <c:v>5500</c:v>
                </c:pt>
              </c:numCache>
            </c:numRef>
          </c:xVal>
          <c:yVal>
            <c:numRef>
              <c:f>Hoja1!$F$10:$F$14</c:f>
              <c:numCache>
                <c:formatCode>General</c:formatCode>
                <c:ptCount val="5"/>
                <c:pt idx="0">
                  <c:v>75.400000000000006</c:v>
                </c:pt>
                <c:pt idx="1">
                  <c:v>79.72</c:v>
                </c:pt>
                <c:pt idx="2">
                  <c:v>85.46</c:v>
                </c:pt>
                <c:pt idx="3">
                  <c:v>90.440000000000012</c:v>
                </c:pt>
                <c:pt idx="4">
                  <c:v>95.4</c:v>
                </c:pt>
              </c:numCache>
            </c:numRef>
          </c:yVal>
          <c:smooth val="0"/>
        </c:ser>
        <c:dLbls>
          <c:showLegendKey val="0"/>
          <c:showVal val="0"/>
          <c:showCatName val="0"/>
          <c:showSerName val="0"/>
          <c:showPercent val="0"/>
          <c:showBubbleSize val="0"/>
        </c:dLbls>
        <c:axId val="697615296"/>
        <c:axId val="697618016"/>
      </c:scatterChart>
      <c:valAx>
        <c:axId val="697615296"/>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8016"/>
        <c:crosses val="autoZero"/>
        <c:crossBetween val="midCat"/>
      </c:valAx>
      <c:valAx>
        <c:axId val="697618016"/>
        <c:scaling>
          <c:orientation val="minMax"/>
          <c:max val="100"/>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100" b="1">
                    <a:solidFill>
                      <a:sysClr val="windowText" lastClr="000000"/>
                    </a:solidFill>
                    <a:latin typeface="Arial" panose="020B0604020202020204" pitchFamily="34" charset="0"/>
                    <a:cs typeface="Arial" panose="020B0604020202020204" pitchFamily="34" charset="0"/>
                  </a:rPr>
                  <a:t>Nivel</a:t>
                </a:r>
                <a:r>
                  <a:rPr lang="es-ES" sz="1100" b="1" baseline="0">
                    <a:solidFill>
                      <a:sysClr val="windowText" lastClr="000000"/>
                    </a:solidFill>
                    <a:latin typeface="Arial" panose="020B0604020202020204" pitchFamily="34" charset="0"/>
                    <a:cs typeface="Arial" panose="020B0604020202020204" pitchFamily="34" charset="0"/>
                  </a:rPr>
                  <a:t> de presión sonora  (dB)</a:t>
                </a:r>
                <a:endParaRPr lang="es-ES" sz="1100" b="1">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529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Hoja1!$C$6:$C$9</c:f>
              <c:numCache>
                <c:formatCode>General</c:formatCode>
                <c:ptCount val="4"/>
                <c:pt idx="0">
                  <c:v>1200</c:v>
                </c:pt>
                <c:pt idx="1">
                  <c:v>2500</c:v>
                </c:pt>
                <c:pt idx="2">
                  <c:v>4500</c:v>
                </c:pt>
                <c:pt idx="3">
                  <c:v>5500</c:v>
                </c:pt>
              </c:numCache>
            </c:numRef>
          </c:xVal>
          <c:yVal>
            <c:numRef>
              <c:f>Hoja1!$D$6:$D$9</c:f>
              <c:numCache>
                <c:formatCode>General</c:formatCode>
                <c:ptCount val="4"/>
                <c:pt idx="0">
                  <c:v>5.7320000000000002</c:v>
                </c:pt>
                <c:pt idx="1">
                  <c:v>4.3</c:v>
                </c:pt>
                <c:pt idx="2">
                  <c:v>5.516</c:v>
                </c:pt>
                <c:pt idx="3">
                  <c:v>5.85</c:v>
                </c:pt>
              </c:numCache>
            </c:numRef>
          </c:yVal>
          <c:smooth val="1"/>
        </c:ser>
        <c:ser>
          <c:idx val="1"/>
          <c:order val="1"/>
          <c:tx>
            <c:v>Motocicleta turbo</c:v>
          </c:tx>
          <c:spPr>
            <a:ln w="19050" cap="rnd">
              <a:solidFill>
                <a:schemeClr val="accent2"/>
              </a:solidFill>
              <a:round/>
            </a:ln>
            <a:effectLst/>
          </c:spPr>
          <c:marker>
            <c:symbol val="none"/>
          </c:marker>
          <c:xVal>
            <c:numRef>
              <c:f>Hoja1!$C$6:$C$9</c:f>
              <c:numCache>
                <c:formatCode>General</c:formatCode>
                <c:ptCount val="4"/>
                <c:pt idx="0">
                  <c:v>1200</c:v>
                </c:pt>
                <c:pt idx="1">
                  <c:v>2500</c:v>
                </c:pt>
                <c:pt idx="2">
                  <c:v>4500</c:v>
                </c:pt>
                <c:pt idx="3">
                  <c:v>5500</c:v>
                </c:pt>
              </c:numCache>
            </c:numRef>
          </c:xVal>
          <c:yVal>
            <c:numRef>
              <c:f>Hoja1!$E$6:$E$9</c:f>
              <c:numCache>
                <c:formatCode>General</c:formatCode>
                <c:ptCount val="4"/>
                <c:pt idx="0">
                  <c:v>6.1740000000000004</c:v>
                </c:pt>
                <c:pt idx="1">
                  <c:v>4.9139999999999997</c:v>
                </c:pt>
                <c:pt idx="2">
                  <c:v>2.83</c:v>
                </c:pt>
                <c:pt idx="3">
                  <c:v>3.258</c:v>
                </c:pt>
              </c:numCache>
            </c:numRef>
          </c:yVal>
          <c:smooth val="1"/>
        </c:ser>
        <c:dLbls>
          <c:showLegendKey val="0"/>
          <c:showVal val="0"/>
          <c:showCatName val="0"/>
          <c:showSerName val="0"/>
          <c:showPercent val="0"/>
          <c:showBubbleSize val="0"/>
        </c:dLbls>
        <c:axId val="697612576"/>
        <c:axId val="697613120"/>
      </c:scatterChart>
      <c:valAx>
        <c:axId val="697612576"/>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3120"/>
        <c:crosses val="autoZero"/>
        <c:crossBetween val="midCat"/>
      </c:valAx>
      <c:valAx>
        <c:axId val="697613120"/>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Monóxido</a:t>
                </a:r>
                <a:r>
                  <a:rPr lang="es-ES" b="1" baseline="0">
                    <a:solidFill>
                      <a:sysClr val="windowText" lastClr="000000"/>
                    </a:solidFill>
                    <a:latin typeface="Arial" panose="020B0604020202020204" pitchFamily="34" charset="0"/>
                    <a:cs typeface="Arial" panose="020B0604020202020204" pitchFamily="34" charset="0"/>
                  </a:rPr>
                  <a:t> de carbono (CO) (%)</a:t>
                </a:r>
                <a:endParaRPr lang="es-ES"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9444444444444445E-2"/>
              <c:y val="0.13402559055118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1257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Hoja1!$C$13:$C$16</c:f>
              <c:numCache>
                <c:formatCode>General</c:formatCode>
                <c:ptCount val="4"/>
                <c:pt idx="0">
                  <c:v>1200</c:v>
                </c:pt>
                <c:pt idx="1">
                  <c:v>2500</c:v>
                </c:pt>
                <c:pt idx="2">
                  <c:v>4500</c:v>
                </c:pt>
                <c:pt idx="3">
                  <c:v>5500</c:v>
                </c:pt>
              </c:numCache>
            </c:numRef>
          </c:xVal>
          <c:yVal>
            <c:numRef>
              <c:f>Hoja1!$D$13:$D$16</c:f>
              <c:numCache>
                <c:formatCode>General</c:formatCode>
                <c:ptCount val="4"/>
                <c:pt idx="0">
                  <c:v>208</c:v>
                </c:pt>
                <c:pt idx="1">
                  <c:v>213</c:v>
                </c:pt>
                <c:pt idx="2">
                  <c:v>237</c:v>
                </c:pt>
                <c:pt idx="3">
                  <c:v>240.8</c:v>
                </c:pt>
              </c:numCache>
            </c:numRef>
          </c:yVal>
          <c:smooth val="1"/>
        </c:ser>
        <c:ser>
          <c:idx val="1"/>
          <c:order val="1"/>
          <c:tx>
            <c:v>Motocicleta turbo</c:v>
          </c:tx>
          <c:spPr>
            <a:ln w="19050" cap="rnd">
              <a:solidFill>
                <a:schemeClr val="accent2"/>
              </a:solidFill>
              <a:round/>
            </a:ln>
            <a:effectLst/>
          </c:spPr>
          <c:marker>
            <c:symbol val="none"/>
          </c:marker>
          <c:xVal>
            <c:numRef>
              <c:f>Hoja1!$C$13:$C$16</c:f>
              <c:numCache>
                <c:formatCode>General</c:formatCode>
                <c:ptCount val="4"/>
                <c:pt idx="0">
                  <c:v>1200</c:v>
                </c:pt>
                <c:pt idx="1">
                  <c:v>2500</c:v>
                </c:pt>
                <c:pt idx="2">
                  <c:v>4500</c:v>
                </c:pt>
                <c:pt idx="3">
                  <c:v>5500</c:v>
                </c:pt>
              </c:numCache>
            </c:numRef>
          </c:xVal>
          <c:yVal>
            <c:numRef>
              <c:f>Hoja1!$E$13:$E$16</c:f>
              <c:numCache>
                <c:formatCode>General</c:formatCode>
                <c:ptCount val="4"/>
                <c:pt idx="0">
                  <c:v>213</c:v>
                </c:pt>
                <c:pt idx="1">
                  <c:v>215.8</c:v>
                </c:pt>
                <c:pt idx="2">
                  <c:v>166.6</c:v>
                </c:pt>
                <c:pt idx="3">
                  <c:v>172</c:v>
                </c:pt>
              </c:numCache>
            </c:numRef>
          </c:yVal>
          <c:smooth val="1"/>
        </c:ser>
        <c:dLbls>
          <c:showLegendKey val="0"/>
          <c:showVal val="0"/>
          <c:showCatName val="0"/>
          <c:showSerName val="0"/>
          <c:showPercent val="0"/>
          <c:showBubbleSize val="0"/>
        </c:dLbls>
        <c:axId val="697608768"/>
        <c:axId val="697609312"/>
      </c:scatterChart>
      <c:valAx>
        <c:axId val="697608768"/>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9312"/>
        <c:crosses val="autoZero"/>
        <c:crossBetween val="midCat"/>
      </c:valAx>
      <c:valAx>
        <c:axId val="697609312"/>
        <c:scaling>
          <c:orientation val="minMax"/>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baseline="0">
                    <a:solidFill>
                      <a:sysClr val="windowText" lastClr="000000"/>
                    </a:solidFill>
                    <a:latin typeface="Arial" panose="020B0604020202020204" pitchFamily="34" charset="0"/>
                    <a:cs typeface="Arial" panose="020B0604020202020204" pitchFamily="34" charset="0"/>
                  </a:rPr>
                  <a:t>Hidrocarburos no quemados (HC) (ppm)</a:t>
                </a:r>
                <a:endParaRPr lang="es-ES"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9444444444444445E-2"/>
              <c:y val="0.13402559055118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69760876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Hoja1!$C$20:$C$23</c:f>
              <c:numCache>
                <c:formatCode>General</c:formatCode>
                <c:ptCount val="4"/>
                <c:pt idx="0">
                  <c:v>1200</c:v>
                </c:pt>
                <c:pt idx="1">
                  <c:v>2500</c:v>
                </c:pt>
                <c:pt idx="2">
                  <c:v>4500</c:v>
                </c:pt>
                <c:pt idx="3">
                  <c:v>5500</c:v>
                </c:pt>
              </c:numCache>
            </c:numRef>
          </c:xVal>
          <c:yVal>
            <c:numRef>
              <c:f>Hoja1!$D$20:$D$23</c:f>
              <c:numCache>
                <c:formatCode>General</c:formatCode>
                <c:ptCount val="4"/>
                <c:pt idx="0">
                  <c:v>3.36</c:v>
                </c:pt>
                <c:pt idx="1">
                  <c:v>2.52</c:v>
                </c:pt>
                <c:pt idx="2">
                  <c:v>2.4</c:v>
                </c:pt>
                <c:pt idx="3">
                  <c:v>2.2999999999999998</c:v>
                </c:pt>
              </c:numCache>
            </c:numRef>
          </c:yVal>
          <c:smooth val="1"/>
        </c:ser>
        <c:ser>
          <c:idx val="1"/>
          <c:order val="1"/>
          <c:tx>
            <c:v>Motocicleta turbo</c:v>
          </c:tx>
          <c:spPr>
            <a:ln w="19050" cap="rnd">
              <a:solidFill>
                <a:schemeClr val="accent2"/>
              </a:solidFill>
              <a:round/>
            </a:ln>
            <a:effectLst/>
          </c:spPr>
          <c:marker>
            <c:symbol val="none"/>
          </c:marker>
          <c:xVal>
            <c:numRef>
              <c:f>Hoja1!$C$20:$C$23</c:f>
              <c:numCache>
                <c:formatCode>General</c:formatCode>
                <c:ptCount val="4"/>
                <c:pt idx="0">
                  <c:v>1200</c:v>
                </c:pt>
                <c:pt idx="1">
                  <c:v>2500</c:v>
                </c:pt>
                <c:pt idx="2">
                  <c:v>4500</c:v>
                </c:pt>
                <c:pt idx="3">
                  <c:v>5500</c:v>
                </c:pt>
              </c:numCache>
            </c:numRef>
          </c:xVal>
          <c:yVal>
            <c:numRef>
              <c:f>Hoja1!$E$20:$E$23</c:f>
              <c:numCache>
                <c:formatCode>General</c:formatCode>
                <c:ptCount val="4"/>
                <c:pt idx="0">
                  <c:v>4.0599999999999996</c:v>
                </c:pt>
                <c:pt idx="1">
                  <c:v>3.44</c:v>
                </c:pt>
                <c:pt idx="2">
                  <c:v>2.94</c:v>
                </c:pt>
                <c:pt idx="3">
                  <c:v>2.7</c:v>
                </c:pt>
              </c:numCache>
            </c:numRef>
          </c:yVal>
          <c:smooth val="1"/>
        </c:ser>
        <c:dLbls>
          <c:showLegendKey val="0"/>
          <c:showVal val="0"/>
          <c:showCatName val="0"/>
          <c:showSerName val="0"/>
          <c:showPercent val="0"/>
          <c:showBubbleSize val="0"/>
        </c:dLbls>
        <c:axId val="778461136"/>
        <c:axId val="778457328"/>
      </c:scatterChart>
      <c:valAx>
        <c:axId val="778461136"/>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57328"/>
        <c:crosses val="autoZero"/>
        <c:crossBetween val="midCat"/>
      </c:valAx>
      <c:valAx>
        <c:axId val="778457328"/>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baseline="0">
                    <a:solidFill>
                      <a:sysClr val="windowText" lastClr="000000"/>
                    </a:solidFill>
                    <a:latin typeface="Arial" panose="020B0604020202020204" pitchFamily="34" charset="0"/>
                    <a:cs typeface="Arial" panose="020B0604020202020204" pitchFamily="34" charset="0"/>
                  </a:rPr>
                  <a:t>Dióxido de carbono (CO2) (%)</a:t>
                </a:r>
                <a:endParaRPr lang="es-ES"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9444444444444445E-2"/>
              <c:y val="0.13402559055118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1136"/>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Motocicleta atmosférica</c:v>
          </c:tx>
          <c:spPr>
            <a:ln w="19050" cap="rnd">
              <a:solidFill>
                <a:schemeClr val="accent1"/>
              </a:solidFill>
              <a:round/>
            </a:ln>
            <a:effectLst/>
          </c:spPr>
          <c:marker>
            <c:symbol val="none"/>
          </c:marker>
          <c:xVal>
            <c:numRef>
              <c:f>Hoja1!$C$27:$C$30</c:f>
              <c:numCache>
                <c:formatCode>General</c:formatCode>
                <c:ptCount val="4"/>
                <c:pt idx="0">
                  <c:v>1200</c:v>
                </c:pt>
                <c:pt idx="1">
                  <c:v>2500</c:v>
                </c:pt>
                <c:pt idx="2">
                  <c:v>4500</c:v>
                </c:pt>
                <c:pt idx="3">
                  <c:v>5500</c:v>
                </c:pt>
              </c:numCache>
            </c:numRef>
          </c:xVal>
          <c:yVal>
            <c:numRef>
              <c:f>Hoja1!$D$27:$D$30</c:f>
              <c:numCache>
                <c:formatCode>General</c:formatCode>
                <c:ptCount val="4"/>
                <c:pt idx="0">
                  <c:v>3.9620000000000002</c:v>
                </c:pt>
                <c:pt idx="1">
                  <c:v>4.3479999999999999</c:v>
                </c:pt>
                <c:pt idx="2">
                  <c:v>5.3319999999999999</c:v>
                </c:pt>
                <c:pt idx="3">
                  <c:v>5.51</c:v>
                </c:pt>
              </c:numCache>
            </c:numRef>
          </c:yVal>
          <c:smooth val="1"/>
        </c:ser>
        <c:ser>
          <c:idx val="1"/>
          <c:order val="1"/>
          <c:tx>
            <c:v>Motocicleta turbo</c:v>
          </c:tx>
          <c:spPr>
            <a:ln w="19050" cap="rnd">
              <a:solidFill>
                <a:schemeClr val="accent2"/>
              </a:solidFill>
              <a:round/>
            </a:ln>
            <a:effectLst/>
          </c:spPr>
          <c:marker>
            <c:symbol val="none"/>
          </c:marker>
          <c:xVal>
            <c:numRef>
              <c:f>Hoja1!$C$27:$C$30</c:f>
              <c:numCache>
                <c:formatCode>General</c:formatCode>
                <c:ptCount val="4"/>
                <c:pt idx="0">
                  <c:v>1200</c:v>
                </c:pt>
                <c:pt idx="1">
                  <c:v>2500</c:v>
                </c:pt>
                <c:pt idx="2">
                  <c:v>4500</c:v>
                </c:pt>
                <c:pt idx="3">
                  <c:v>5500</c:v>
                </c:pt>
              </c:numCache>
            </c:numRef>
          </c:xVal>
          <c:yVal>
            <c:numRef>
              <c:f>Hoja1!$E$27:$E$30</c:f>
              <c:numCache>
                <c:formatCode>General</c:formatCode>
                <c:ptCount val="4"/>
                <c:pt idx="0">
                  <c:v>4.7279999999999998</c:v>
                </c:pt>
                <c:pt idx="1">
                  <c:v>5.26</c:v>
                </c:pt>
                <c:pt idx="2">
                  <c:v>5.9580000000000002</c:v>
                </c:pt>
                <c:pt idx="3">
                  <c:v>7.0179999999999998</c:v>
                </c:pt>
              </c:numCache>
            </c:numRef>
          </c:yVal>
          <c:smooth val="1"/>
        </c:ser>
        <c:dLbls>
          <c:showLegendKey val="0"/>
          <c:showVal val="0"/>
          <c:showCatName val="0"/>
          <c:showSerName val="0"/>
          <c:showPercent val="0"/>
          <c:showBubbleSize val="0"/>
        </c:dLbls>
        <c:axId val="778464400"/>
        <c:axId val="778462768"/>
      </c:scatterChart>
      <c:valAx>
        <c:axId val="778464400"/>
        <c:scaling>
          <c:orientation val="minMax"/>
          <c:min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a:solidFill>
                      <a:sysClr val="windowText" lastClr="000000"/>
                    </a:solidFill>
                    <a:latin typeface="Arial" panose="020B0604020202020204" pitchFamily="34" charset="0"/>
                    <a:cs typeface="Arial" panose="020B0604020202020204" pitchFamily="34" charset="0"/>
                  </a:rPr>
                  <a:t>RPM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2768"/>
        <c:crosses val="autoZero"/>
        <c:crossBetween val="midCat"/>
      </c:valAx>
      <c:valAx>
        <c:axId val="778462768"/>
        <c:scaling>
          <c:orientation val="minMax"/>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b="1" baseline="0">
                    <a:solidFill>
                      <a:sysClr val="windowText" lastClr="000000"/>
                    </a:solidFill>
                    <a:latin typeface="Arial" panose="020B0604020202020204" pitchFamily="34" charset="0"/>
                    <a:cs typeface="Arial" panose="020B0604020202020204" pitchFamily="34" charset="0"/>
                  </a:rPr>
                  <a:t>Oxígeno (O2) (%)</a:t>
                </a:r>
                <a:endParaRPr lang="es-ES"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9444444444444445E-2"/>
              <c:y val="0.323840405365995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4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v>Motocicleta atmosférica en la ciudad</c:v>
          </c:tx>
          <c:spPr>
            <a:solidFill>
              <a:schemeClr val="accent3"/>
            </a:solidFill>
            <a:ln>
              <a:noFill/>
            </a:ln>
            <a:effectLst/>
          </c:spPr>
          <c:invertIfNegative val="0"/>
          <c:dPt>
            <c:idx val="0"/>
            <c:invertIfNegative val="0"/>
            <c:bubble3D val="0"/>
            <c:spPr>
              <a:solidFill>
                <a:schemeClr val="accent3"/>
              </a:solidFill>
              <a:ln>
                <a:noFill/>
              </a:ln>
              <a:effectLst/>
            </c:spPr>
          </c:dPt>
          <c:cat>
            <c:strRef>
              <c:f>Hoja1!$D$3:$D$4</c:f>
              <c:strCache>
                <c:ptCount val="2"/>
                <c:pt idx="0">
                  <c:v>LUGAR</c:v>
                </c:pt>
                <c:pt idx="1">
                  <c:v>Ciudad</c:v>
                </c:pt>
              </c:strCache>
            </c:strRef>
          </c:cat>
          <c:val>
            <c:numRef>
              <c:f>Hoja1!$H$4</c:f>
              <c:numCache>
                <c:formatCode>General</c:formatCode>
                <c:ptCount val="1"/>
                <c:pt idx="0">
                  <c:v>163.15128022651908</c:v>
                </c:pt>
              </c:numCache>
            </c:numRef>
          </c:val>
        </c:ser>
        <c:ser>
          <c:idx val="3"/>
          <c:order val="1"/>
          <c:tx>
            <c:v>Motocicleta atmosférica en la carretera</c:v>
          </c:tx>
          <c:spPr>
            <a:solidFill>
              <a:schemeClr val="accent4"/>
            </a:solidFill>
            <a:ln>
              <a:noFill/>
            </a:ln>
            <a:effectLst/>
          </c:spPr>
          <c:invertIfNegative val="0"/>
          <c:cat>
            <c:strRef>
              <c:f>Hoja1!$D$3:$D$4</c:f>
              <c:strCache>
                <c:ptCount val="2"/>
                <c:pt idx="0">
                  <c:v>LUGAR</c:v>
                </c:pt>
                <c:pt idx="1">
                  <c:v>Ciudad</c:v>
                </c:pt>
              </c:strCache>
            </c:strRef>
          </c:cat>
          <c:val>
            <c:numRef>
              <c:f>Hoja1!$H$5</c:f>
              <c:numCache>
                <c:formatCode>General</c:formatCode>
                <c:ptCount val="1"/>
                <c:pt idx="0">
                  <c:v>198.73415804854415</c:v>
                </c:pt>
              </c:numCache>
            </c:numRef>
          </c:val>
        </c:ser>
        <c:ser>
          <c:idx val="5"/>
          <c:order val="2"/>
          <c:tx>
            <c:v>Motocicleta turbo en la ciudad</c:v>
          </c:tx>
          <c:spPr>
            <a:solidFill>
              <a:schemeClr val="accent6"/>
            </a:solidFill>
            <a:ln>
              <a:noFill/>
            </a:ln>
            <a:effectLst/>
          </c:spPr>
          <c:invertIfNegative val="0"/>
          <c:cat>
            <c:strRef>
              <c:f>Hoja1!$D$3:$D$4</c:f>
              <c:strCache>
                <c:ptCount val="2"/>
                <c:pt idx="0">
                  <c:v>LUGAR</c:v>
                </c:pt>
                <c:pt idx="1">
                  <c:v>Ciudad</c:v>
                </c:pt>
              </c:strCache>
            </c:strRef>
          </c:cat>
          <c:val>
            <c:numRef>
              <c:f>Hoja1!$H$12</c:f>
              <c:numCache>
                <c:formatCode>General</c:formatCode>
                <c:ptCount val="1"/>
                <c:pt idx="0">
                  <c:v>137.4104749935648</c:v>
                </c:pt>
              </c:numCache>
            </c:numRef>
          </c:val>
        </c:ser>
        <c:ser>
          <c:idx val="6"/>
          <c:order val="3"/>
          <c:tx>
            <c:v>Motocicleta turbo en la carretera</c:v>
          </c:tx>
          <c:spPr>
            <a:solidFill>
              <a:schemeClr val="accent1">
                <a:lumMod val="60000"/>
              </a:schemeClr>
            </a:solidFill>
            <a:ln>
              <a:noFill/>
            </a:ln>
            <a:effectLst/>
          </c:spPr>
          <c:invertIfNegative val="0"/>
          <c:cat>
            <c:strRef>
              <c:f>Hoja1!$D$3:$D$4</c:f>
              <c:strCache>
                <c:ptCount val="2"/>
                <c:pt idx="0">
                  <c:v>LUGAR</c:v>
                </c:pt>
                <c:pt idx="1">
                  <c:v>Ciudad</c:v>
                </c:pt>
              </c:strCache>
            </c:strRef>
          </c:cat>
          <c:val>
            <c:numRef>
              <c:f>Hoja1!$H$13</c:f>
              <c:numCache>
                <c:formatCode>General</c:formatCode>
                <c:ptCount val="1"/>
                <c:pt idx="0">
                  <c:v>160.12295019911272</c:v>
                </c:pt>
              </c:numCache>
            </c:numRef>
          </c:val>
        </c:ser>
        <c:dLbls>
          <c:showLegendKey val="0"/>
          <c:showVal val="0"/>
          <c:showCatName val="0"/>
          <c:showSerName val="0"/>
          <c:showPercent val="0"/>
          <c:showBubbleSize val="0"/>
        </c:dLbls>
        <c:gapWidth val="219"/>
        <c:overlap val="-27"/>
        <c:axId val="778460592"/>
        <c:axId val="778469840"/>
      </c:barChart>
      <c:catAx>
        <c:axId val="778460592"/>
        <c:scaling>
          <c:orientation val="minMax"/>
        </c:scaling>
        <c:delete val="1"/>
        <c:axPos val="b"/>
        <c:numFmt formatCode="General" sourceLinked="1"/>
        <c:majorTickMark val="none"/>
        <c:minorTickMark val="none"/>
        <c:tickLblPos val="nextTo"/>
        <c:crossAx val="778469840"/>
        <c:crosses val="autoZero"/>
        <c:auto val="1"/>
        <c:lblAlgn val="ctr"/>
        <c:lblOffset val="100"/>
        <c:noMultiLvlLbl val="0"/>
      </c:catAx>
      <c:valAx>
        <c:axId val="77846984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sz="1200" b="1">
                    <a:solidFill>
                      <a:sysClr val="windowText" lastClr="000000"/>
                    </a:solidFill>
                    <a:latin typeface="Arial" panose="020B0604020202020204" pitchFamily="34" charset="0"/>
                    <a:cs typeface="Arial" panose="020B0604020202020204" pitchFamily="34" charset="0"/>
                  </a:rPr>
                  <a:t>Rendimiento</a:t>
                </a:r>
                <a:r>
                  <a:rPr lang="es-ES" sz="1200" b="1" baseline="0">
                    <a:solidFill>
                      <a:sysClr val="windowText" lastClr="000000"/>
                    </a:solidFill>
                    <a:latin typeface="Arial" panose="020B0604020202020204" pitchFamily="34" charset="0"/>
                    <a:cs typeface="Arial" panose="020B0604020202020204" pitchFamily="34" charset="0"/>
                  </a:rPr>
                  <a:t> del combustible  (Km/gal)</a:t>
                </a:r>
                <a:endParaRPr lang="es-ES" sz="1200"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1.2254901960784314E-2"/>
              <c:y val="8.402006586087626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778460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lgn="just">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03CB7-805C-4A6A-B88C-000C059DFD61}" type="datetimeFigureOut">
              <a:rPr lang="es-ES" smtClean="0"/>
              <a:t>17/03/2017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DAA03-D2F3-48DC-B496-4E5B71A0A86F}" type="slidenum">
              <a:rPr lang="es-ES" smtClean="0"/>
              <a:t>‹Nº›</a:t>
            </a:fld>
            <a:endParaRPr lang="es-ES"/>
          </a:p>
        </p:txBody>
      </p:sp>
    </p:spTree>
    <p:extLst>
      <p:ext uri="{BB962C8B-B14F-4D97-AF65-F5344CB8AC3E}">
        <p14:creationId xmlns:p14="http://schemas.microsoft.com/office/powerpoint/2010/main" val="205501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3</a:t>
            </a:fld>
            <a:endParaRPr lang="es-ES"/>
          </a:p>
        </p:txBody>
      </p:sp>
    </p:spTree>
    <p:extLst>
      <p:ext uri="{BB962C8B-B14F-4D97-AF65-F5344CB8AC3E}">
        <p14:creationId xmlns:p14="http://schemas.microsoft.com/office/powerpoint/2010/main" val="369007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56</a:t>
            </a:fld>
            <a:endParaRPr lang="es-ES"/>
          </a:p>
        </p:txBody>
      </p:sp>
    </p:spTree>
    <p:extLst>
      <p:ext uri="{BB962C8B-B14F-4D97-AF65-F5344CB8AC3E}">
        <p14:creationId xmlns:p14="http://schemas.microsoft.com/office/powerpoint/2010/main" val="66097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4</a:t>
            </a:fld>
            <a:endParaRPr lang="es-ES"/>
          </a:p>
        </p:txBody>
      </p:sp>
    </p:spTree>
    <p:extLst>
      <p:ext uri="{BB962C8B-B14F-4D97-AF65-F5344CB8AC3E}">
        <p14:creationId xmlns:p14="http://schemas.microsoft.com/office/powerpoint/2010/main" val="39363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16</a:t>
            </a:fld>
            <a:endParaRPr lang="es-ES"/>
          </a:p>
        </p:txBody>
      </p:sp>
    </p:spTree>
    <p:extLst>
      <p:ext uri="{BB962C8B-B14F-4D97-AF65-F5344CB8AC3E}">
        <p14:creationId xmlns:p14="http://schemas.microsoft.com/office/powerpoint/2010/main" val="50815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20</a:t>
            </a:fld>
            <a:endParaRPr lang="es-ES"/>
          </a:p>
        </p:txBody>
      </p:sp>
    </p:spTree>
    <p:extLst>
      <p:ext uri="{BB962C8B-B14F-4D97-AF65-F5344CB8AC3E}">
        <p14:creationId xmlns:p14="http://schemas.microsoft.com/office/powerpoint/2010/main" val="153769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22</a:t>
            </a:fld>
            <a:endParaRPr lang="es-ES"/>
          </a:p>
        </p:txBody>
      </p:sp>
    </p:spTree>
    <p:extLst>
      <p:ext uri="{BB962C8B-B14F-4D97-AF65-F5344CB8AC3E}">
        <p14:creationId xmlns:p14="http://schemas.microsoft.com/office/powerpoint/2010/main" val="261439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32</a:t>
            </a:fld>
            <a:endParaRPr lang="es-ES"/>
          </a:p>
        </p:txBody>
      </p:sp>
    </p:spTree>
    <p:extLst>
      <p:ext uri="{BB962C8B-B14F-4D97-AF65-F5344CB8AC3E}">
        <p14:creationId xmlns:p14="http://schemas.microsoft.com/office/powerpoint/2010/main" val="39307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33</a:t>
            </a:fld>
            <a:endParaRPr lang="es-ES"/>
          </a:p>
        </p:txBody>
      </p:sp>
    </p:spTree>
    <p:extLst>
      <p:ext uri="{BB962C8B-B14F-4D97-AF65-F5344CB8AC3E}">
        <p14:creationId xmlns:p14="http://schemas.microsoft.com/office/powerpoint/2010/main" val="324529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35</a:t>
            </a:fld>
            <a:endParaRPr lang="es-ES"/>
          </a:p>
        </p:txBody>
      </p:sp>
    </p:spTree>
    <p:extLst>
      <p:ext uri="{BB962C8B-B14F-4D97-AF65-F5344CB8AC3E}">
        <p14:creationId xmlns:p14="http://schemas.microsoft.com/office/powerpoint/2010/main" val="78536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B9DAA03-D2F3-48DC-B496-4E5B71A0A86F}" type="slidenum">
              <a:rPr lang="es-ES" smtClean="0"/>
              <a:t>37</a:t>
            </a:fld>
            <a:endParaRPr lang="es-ES"/>
          </a:p>
        </p:txBody>
      </p:sp>
    </p:spTree>
    <p:extLst>
      <p:ext uri="{BB962C8B-B14F-4D97-AF65-F5344CB8AC3E}">
        <p14:creationId xmlns:p14="http://schemas.microsoft.com/office/powerpoint/2010/main" val="249223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6"/>
          <p:cNvGrpSpPr>
            <a:grpSpLocks/>
          </p:cNvGrpSpPr>
          <p:nvPr/>
        </p:nvGrpSpPr>
        <p:grpSpPr bwMode="auto">
          <a:xfrm>
            <a:off x="0" y="914400"/>
            <a:ext cx="121920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s-EC" dirty="0">
                <a:solidFill>
                  <a:srgbClr val="292929"/>
                </a:solidFill>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s-EC" sz="2400" dirty="0">
                <a:solidFill>
                  <a:srgbClr val="292929"/>
                </a:solidFill>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s-EC" sz="2400" dirty="0">
                <a:solidFill>
                  <a:srgbClr val="292929"/>
                </a:solidFill>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s-EC" dirty="0">
                <a:solidFill>
                  <a:srgbClr val="292929"/>
                </a:solidFill>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s-EC" dirty="0">
                <a:solidFill>
                  <a:srgbClr val="292929"/>
                </a:solidFill>
              </a:endParaRPr>
            </a:p>
          </p:txBody>
        </p:sp>
      </p:grpSp>
      <p:sp>
        <p:nvSpPr>
          <p:cNvPr id="5122" name="Rectangle 2"/>
          <p:cNvSpPr>
            <a:spLocks noGrp="1" noChangeArrowheads="1"/>
          </p:cNvSpPr>
          <p:nvPr>
            <p:ph type="subTitle" idx="1"/>
          </p:nvPr>
        </p:nvSpPr>
        <p:spPr>
          <a:xfrm>
            <a:off x="3407833" y="4005264"/>
            <a:ext cx="7518400" cy="1120775"/>
          </a:xfrm>
        </p:spPr>
        <p:txBody>
          <a:bodyPr/>
          <a:lstStyle>
            <a:lvl1pPr marL="0" indent="0" algn="ctr">
              <a:buFont typeface="Wingdings" pitchFamily="2" charset="2"/>
              <a:buNone/>
              <a:defRPr sz="2800" b="1">
                <a:solidFill>
                  <a:srgbClr val="008000"/>
                </a:solidFill>
              </a:defRPr>
            </a:lvl1pPr>
          </a:lstStyle>
          <a:p>
            <a:r>
              <a:rPr lang="es-ES" smtClean="0"/>
              <a:t>Haga clic para modificar el estilo de subtítulo del patrón</a:t>
            </a:r>
            <a:endParaRPr lang="es-ES"/>
          </a:p>
        </p:txBody>
      </p:sp>
      <p:sp>
        <p:nvSpPr>
          <p:cNvPr id="5132" name="Rectangle 12"/>
          <p:cNvSpPr>
            <a:spLocks noGrp="1" noChangeArrowheads="1"/>
          </p:cNvSpPr>
          <p:nvPr>
            <p:ph type="ctrTitle"/>
          </p:nvPr>
        </p:nvSpPr>
        <p:spPr>
          <a:xfrm>
            <a:off x="1117600" y="1443038"/>
            <a:ext cx="9448800" cy="1600200"/>
          </a:xfrm>
        </p:spPr>
        <p:txBody>
          <a:bodyPr anchor="ctr"/>
          <a:lstStyle>
            <a:lvl1pPr>
              <a:defRPr sz="3600"/>
            </a:lvl1pPr>
          </a:lstStyle>
          <a:p>
            <a:r>
              <a:rPr lang="es-ES" smtClean="0"/>
              <a:t>Haga clic para modificar el estilo de título del patrón</a:t>
            </a:r>
            <a:endParaRPr lang="es-ES"/>
          </a:p>
        </p:txBody>
      </p:sp>
      <p:sp>
        <p:nvSpPr>
          <p:cNvPr id="10" name="Rectangle 3"/>
          <p:cNvSpPr>
            <a:spLocks noGrp="1" noChangeArrowheads="1"/>
          </p:cNvSpPr>
          <p:nvPr>
            <p:ph type="dt" sz="half" idx="10"/>
          </p:nvPr>
        </p:nvSpPr>
        <p:spPr>
          <a:xfrm>
            <a:off x="914400" y="6248400"/>
            <a:ext cx="2540000" cy="457200"/>
          </a:xfrm>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11" name="Rectangle 4"/>
          <p:cNvSpPr>
            <a:spLocks noGrp="1" noChangeArrowheads="1"/>
          </p:cNvSpPr>
          <p:nvPr>
            <p:ph type="ftr" sz="quarter" idx="11"/>
          </p:nvPr>
        </p:nvSpPr>
        <p:spPr>
          <a:xfrm>
            <a:off x="4165600" y="6248400"/>
            <a:ext cx="3860800" cy="457200"/>
          </a:xfrm>
        </p:spPr>
        <p:txBody>
          <a:bodyPr/>
          <a:lstStyle>
            <a:lvl1pPr>
              <a:defRPr/>
            </a:lvl1pPr>
          </a:lstStyle>
          <a:p>
            <a:endParaRPr lang="es-EC" dirty="0">
              <a:solidFill>
                <a:srgbClr val="292929"/>
              </a:solidFill>
            </a:endParaRPr>
          </a:p>
        </p:txBody>
      </p:sp>
      <p:sp>
        <p:nvSpPr>
          <p:cNvPr id="12" name="Rectangle 5"/>
          <p:cNvSpPr>
            <a:spLocks noGrp="1" noChangeArrowheads="1"/>
          </p:cNvSpPr>
          <p:nvPr>
            <p:ph type="sldNum" sz="quarter" idx="12"/>
          </p:nvPr>
        </p:nvSpPr>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21512157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236487962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81534" y="115888"/>
            <a:ext cx="2783417" cy="6265862"/>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527051" y="115888"/>
            <a:ext cx="8151283" cy="62658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230066409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4" name="3 Marcador de pie de página"/>
          <p:cNvSpPr>
            <a:spLocks noGrp="1"/>
          </p:cNvSpPr>
          <p:nvPr>
            <p:ph type="ftr" sz="quarter" idx="11"/>
          </p:nvPr>
        </p:nvSpPr>
        <p:spPr/>
        <p:txBody>
          <a:bodyPr/>
          <a:lstStyle/>
          <a:p>
            <a:endParaRPr lang="es-EC" dirty="0">
              <a:solidFill>
                <a:srgbClr val="292929"/>
              </a:solidFill>
            </a:endParaRPr>
          </a:p>
        </p:txBody>
      </p:sp>
      <p:sp>
        <p:nvSpPr>
          <p:cNvPr id="5" name="4 Marcador de número de diapositiva"/>
          <p:cNvSpPr>
            <a:spLocks noGrp="1"/>
          </p:cNvSpPr>
          <p:nvPr>
            <p:ph type="sldNum" sz="quarter" idx="12"/>
          </p:nvPr>
        </p:nvSpPr>
        <p:spPr/>
        <p:txBody>
          <a:body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76151071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350884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1148712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271158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A7BC7F-614B-49E9-B96B-B4CC6C02B5F4}" type="datetimeFigureOut">
              <a:rPr lang="es-ES" smtClean="0"/>
              <a:t>17/03/2017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412210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A7BC7F-614B-49E9-B96B-B4CC6C02B5F4}" type="datetimeFigureOut">
              <a:rPr lang="es-ES" smtClean="0"/>
              <a:t>17/03/2017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179386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A7BC7F-614B-49E9-B96B-B4CC6C02B5F4}" type="datetimeFigureOut">
              <a:rPr lang="es-ES" smtClean="0"/>
              <a:t>17/03/2017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232243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7BC7F-614B-49E9-B96B-B4CC6C02B5F4}" type="datetimeFigureOut">
              <a:rPr lang="es-ES" smtClean="0"/>
              <a:t>17/03/2017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24752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lvl1pPr>
              <a:defRPr>
                <a:solidFill>
                  <a:schemeClr val="tx2">
                    <a:lumMod val="95000"/>
                    <a:lumOff val="5000"/>
                  </a:schemeClr>
                </a:solidFill>
                <a:effectLst/>
              </a:defRPr>
            </a:lvl1pPr>
            <a:lvl2pPr>
              <a:defRPr>
                <a:solidFill>
                  <a:schemeClr val="tx2">
                    <a:lumMod val="95000"/>
                    <a:lumOff val="5000"/>
                  </a:schemeClr>
                </a:solidFill>
                <a:effectLst/>
              </a:defRPr>
            </a:lvl2pPr>
            <a:lvl3pPr>
              <a:defRPr>
                <a:solidFill>
                  <a:schemeClr val="tx2">
                    <a:lumMod val="95000"/>
                    <a:lumOff val="5000"/>
                  </a:schemeClr>
                </a:solidFill>
                <a:effectLst/>
              </a:defRPr>
            </a:lvl3pPr>
            <a:lvl4pPr>
              <a:defRPr>
                <a:solidFill>
                  <a:schemeClr val="tx2">
                    <a:lumMod val="95000"/>
                    <a:lumOff val="5000"/>
                  </a:schemeClr>
                </a:solidFill>
                <a:effectLst/>
              </a:defRPr>
            </a:lvl4pPr>
            <a:lvl5pPr>
              <a:defRPr>
                <a:solidFill>
                  <a:schemeClr val="tx2">
                    <a:lumMod val="95000"/>
                    <a:lumOff val="5000"/>
                  </a:schemeClr>
                </a:solidFill>
                <a:effectLs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571877657"/>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7BC7F-614B-49E9-B96B-B4CC6C02B5F4}" type="datetimeFigureOut">
              <a:rPr lang="es-ES" smtClean="0"/>
              <a:t>17/03/2017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3695925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7BC7F-614B-49E9-B96B-B4CC6C02B5F4}" type="datetimeFigureOut">
              <a:rPr lang="es-ES" smtClean="0"/>
              <a:t>17/03/2017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343893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168588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0450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2807422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3526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60659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2946190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7BC7F-614B-49E9-B96B-B4CC6C02B5F4}" type="datetimeFigureOut">
              <a:rPr lang="es-ES" smtClean="0"/>
              <a:t>17/03/2017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E14992-112C-41F1-BB15-F802E8801EFA}" type="slidenum">
              <a:rPr lang="es-ES" smtClean="0"/>
              <a:t>‹Nº›</a:t>
            </a:fld>
            <a:endParaRPr lang="es-ES"/>
          </a:p>
        </p:txBody>
      </p:sp>
    </p:spTree>
    <p:extLst>
      <p:ext uri="{BB962C8B-B14F-4D97-AF65-F5344CB8AC3E}">
        <p14:creationId xmlns:p14="http://schemas.microsoft.com/office/powerpoint/2010/main" val="324489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5"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8471021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527051" y="12684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1" y="12684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7529397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8"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9"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23508465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4"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5"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04419918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3"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4"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25419689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7011502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C" noProof="0" dirty="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6" name="Rectangle 7"/>
          <p:cNvSpPr>
            <a:spLocks noGrp="1" noChangeArrowheads="1"/>
          </p:cNvSpPr>
          <p:nvPr>
            <p:ph type="ftr" sz="quarter" idx="11"/>
          </p:nvPr>
        </p:nvSpPr>
        <p:spPr>
          <a:ln/>
        </p:spPr>
        <p:txBody>
          <a:bodyPr/>
          <a:lstStyle>
            <a:lvl1pPr>
              <a:defRPr/>
            </a:lvl1pPr>
          </a:lstStyle>
          <a:p>
            <a:endParaRPr lang="es-EC" dirty="0">
              <a:solidFill>
                <a:srgbClr val="292929"/>
              </a:solidFill>
            </a:endParaRPr>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pPr/>
              <a:t>‹Nº›</a:t>
            </a:fld>
            <a:endParaRPr lang="es-EC" dirty="0"/>
          </a:p>
        </p:txBody>
      </p:sp>
    </p:spTree>
    <p:extLst>
      <p:ext uri="{BB962C8B-B14F-4D97-AF65-F5344CB8AC3E}">
        <p14:creationId xmlns:p14="http://schemas.microsoft.com/office/powerpoint/2010/main" val="17282623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2796117" cy="908050"/>
          </a:xfrm>
          <a:prstGeom prst="rect">
            <a:avLst/>
          </a:prstGeom>
          <a:solidFill>
            <a:schemeClr val="accent2"/>
          </a:solidFill>
          <a:ln w="9525">
            <a:noFill/>
            <a:miter lim="800000"/>
            <a:headEnd/>
            <a:tailEnd/>
          </a:ln>
          <a:effectLst/>
        </p:spPr>
        <p:txBody>
          <a:bodyPr wrap="none" anchor="ctr"/>
          <a:lstStyle/>
          <a:p>
            <a:pPr algn="ctr">
              <a:defRPr/>
            </a:pPr>
            <a:endParaRPr lang="es-EC" sz="1600" b="1" dirty="0">
              <a:solidFill>
                <a:srgbClr val="292929"/>
              </a:solidFill>
              <a:effectLst>
                <a:outerShdw blurRad="38100" dist="38100" dir="2700000" algn="tl">
                  <a:srgbClr val="000000"/>
                </a:outerShdw>
              </a:effectLst>
              <a:latin typeface="Times New Roman" pitchFamily="18" charset="0"/>
            </a:endParaRPr>
          </a:p>
        </p:txBody>
      </p:sp>
      <p:sp>
        <p:nvSpPr>
          <p:cNvPr id="4099" name="Rectangle 3"/>
          <p:cNvSpPr>
            <a:spLocks noChangeArrowheads="1"/>
          </p:cNvSpPr>
          <p:nvPr/>
        </p:nvSpPr>
        <p:spPr bwMode="auto">
          <a:xfrm>
            <a:off x="1881717" y="0"/>
            <a:ext cx="9652000" cy="90805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s-EC" sz="1600" b="1" dirty="0">
              <a:solidFill>
                <a:srgbClr val="292929"/>
              </a:solidFill>
              <a:effectLst>
                <a:outerShdw blurRad="38100" dist="38100" dir="2700000" algn="tl">
                  <a:srgbClr val="000000"/>
                </a:outerShdw>
              </a:effectLst>
              <a:latin typeface="Times New Roman" pitchFamily="18" charset="0"/>
            </a:endParaRPr>
          </a:p>
        </p:txBody>
      </p:sp>
      <p:sp>
        <p:nvSpPr>
          <p:cNvPr id="4100" name="Rectangle 4"/>
          <p:cNvSpPr>
            <a:spLocks noGrp="1" noChangeArrowheads="1"/>
          </p:cNvSpPr>
          <p:nvPr>
            <p:ph type="title"/>
          </p:nvPr>
        </p:nvSpPr>
        <p:spPr bwMode="auto">
          <a:xfrm>
            <a:off x="575734" y="115888"/>
            <a:ext cx="11089217" cy="647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1" name="Rectangle 5"/>
          <p:cNvSpPr>
            <a:spLocks noGrp="1" noChangeArrowheads="1"/>
          </p:cNvSpPr>
          <p:nvPr>
            <p:ph type="body" idx="1"/>
          </p:nvPr>
        </p:nvSpPr>
        <p:spPr bwMode="auto">
          <a:xfrm>
            <a:off x="527051" y="1268414"/>
            <a:ext cx="11137900"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102" name="Rectangle 6"/>
          <p:cNvSpPr>
            <a:spLocks noGrp="1" noChangeArrowheads="1"/>
          </p:cNvSpPr>
          <p:nvPr>
            <p:ph type="dt" sz="half" idx="2"/>
          </p:nvPr>
        </p:nvSpPr>
        <p:spPr bwMode="auto">
          <a:xfrm>
            <a:off x="126153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fld id="{5493DF8A-CEE1-495B-A2AC-68E03101B31D}" type="datetimeFigureOut">
              <a:rPr lang="es-EC" smtClean="0">
                <a:solidFill>
                  <a:srgbClr val="292929"/>
                </a:solidFill>
              </a:rPr>
              <a:pPr/>
              <a:t>17/3/2017</a:t>
            </a:fld>
            <a:endParaRPr lang="es-EC" dirty="0">
              <a:solidFill>
                <a:srgbClr val="292929"/>
              </a:solidFill>
            </a:endParaRPr>
          </a:p>
        </p:txBody>
      </p:sp>
      <p:sp>
        <p:nvSpPr>
          <p:cNvPr id="4103" name="Rectangle 7"/>
          <p:cNvSpPr>
            <a:spLocks noGrp="1" noChangeArrowheads="1"/>
          </p:cNvSpPr>
          <p:nvPr>
            <p:ph type="ftr" sz="quarter" idx="3"/>
          </p:nvPr>
        </p:nvSpPr>
        <p:spPr bwMode="auto">
          <a:xfrm>
            <a:off x="44704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s-EC" dirty="0">
              <a:solidFill>
                <a:srgbClr val="292929"/>
              </a:solidFill>
            </a:endParaRPr>
          </a:p>
        </p:txBody>
      </p:sp>
      <p:sp>
        <p:nvSpPr>
          <p:cNvPr id="4104" name="Rectangle 8"/>
          <p:cNvSpPr>
            <a:spLocks noGrp="1" noChangeArrowheads="1"/>
          </p:cNvSpPr>
          <p:nvPr>
            <p:ph type="sldNum" sz="quarter" idx="4"/>
          </p:nvPr>
        </p:nvSpPr>
        <p:spPr bwMode="auto">
          <a:xfrm>
            <a:off x="9457267" y="630872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008000"/>
                </a:solidFill>
                <a:effectLst>
                  <a:outerShdw blurRad="38100" dist="38100" dir="2700000" algn="tl">
                    <a:srgbClr val="C0C0C0"/>
                  </a:outerShdw>
                </a:effectLst>
                <a:latin typeface="Arial" charset="0"/>
              </a:defRPr>
            </a:lvl1pPr>
          </a:lstStyle>
          <a:p>
            <a:fld id="{219AC182-74CB-4148-B225-964FC51EDAFB}" type="slidenum">
              <a:rPr lang="es-EC" smtClean="0"/>
              <a:pPr/>
              <a:t>‹Nº›</a:t>
            </a:fld>
            <a:endParaRPr lang="es-EC"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0437" y="29308"/>
            <a:ext cx="1024955" cy="878742"/>
          </a:xfrm>
          <a:prstGeom prst="rect">
            <a:avLst/>
          </a:prstGeom>
        </p:spPr>
      </p:pic>
    </p:spTree>
    <p:extLst>
      <p:ext uri="{BB962C8B-B14F-4D97-AF65-F5344CB8AC3E}">
        <p14:creationId xmlns:p14="http://schemas.microsoft.com/office/powerpoint/2010/main" val="4234162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9pPr>
    </p:titleStyle>
    <p:bodyStyle>
      <a:lvl1pPr marL="447675" indent="-447675" algn="l" rtl="0" eaLnBrk="1" fontAlgn="base" hangingPunct="1">
        <a:spcBef>
          <a:spcPct val="20000"/>
        </a:spcBef>
        <a:spcAft>
          <a:spcPct val="0"/>
        </a:spcAft>
        <a:buClr>
          <a:schemeClr val="accent1"/>
        </a:buClr>
        <a:buFont typeface="Wingdings" pitchFamily="2" charset="2"/>
        <a:buBlip>
          <a:blip r:embed="rId15"/>
        </a:buBlip>
        <a:defRPr sz="2400">
          <a:solidFill>
            <a:srgbClr val="003399"/>
          </a:solidFill>
          <a:effectLst>
            <a:outerShdw blurRad="38100" dist="38100" dir="2700000" algn="tl">
              <a:srgbClr val="C0C0C0"/>
            </a:outerShdw>
          </a:effectLst>
          <a:latin typeface="+mn-lt"/>
          <a:ea typeface="+mn-ea"/>
          <a:cs typeface="+mn-cs"/>
        </a:defRPr>
      </a:lvl1pPr>
      <a:lvl2pPr marL="889000" indent="-439738" algn="l" rtl="0" eaLnBrk="1" fontAlgn="base" hangingPunct="1">
        <a:spcBef>
          <a:spcPct val="20000"/>
        </a:spcBef>
        <a:spcAft>
          <a:spcPct val="0"/>
        </a:spcAft>
        <a:buClr>
          <a:schemeClr val="hlink"/>
        </a:buClr>
        <a:buFont typeface="Wingdings" pitchFamily="2" charset="2"/>
        <a:buBlip>
          <a:blip r:embed="rId16"/>
        </a:buBlip>
        <a:defRPr sz="2000">
          <a:solidFill>
            <a:srgbClr val="003399"/>
          </a:solidFill>
          <a:effectLst>
            <a:outerShdw blurRad="38100" dist="38100" dir="2700000" algn="tl">
              <a:srgbClr val="C0C0C0"/>
            </a:outerShdw>
          </a:effectLst>
          <a:latin typeface="+mn-lt"/>
        </a:defRPr>
      </a:lvl2pPr>
      <a:lvl3pPr marL="1293813" indent="-403225" algn="l" rtl="0" eaLnBrk="1" fontAlgn="base" hangingPunct="1">
        <a:spcBef>
          <a:spcPct val="20000"/>
        </a:spcBef>
        <a:spcAft>
          <a:spcPct val="0"/>
        </a:spcAft>
        <a:buClr>
          <a:schemeClr val="accent1"/>
        </a:buClr>
        <a:buFont typeface="Wingdings" pitchFamily="2" charset="2"/>
        <a:buBlip>
          <a:blip r:embed="rId17"/>
        </a:buBlip>
        <a:defRPr>
          <a:solidFill>
            <a:srgbClr val="003399"/>
          </a:solidFill>
          <a:effectLst>
            <a:outerShdw blurRad="38100" dist="38100" dir="2700000" algn="tl">
              <a:srgbClr val="C0C0C0"/>
            </a:outerShdw>
          </a:effectLst>
          <a:latin typeface="+mn-lt"/>
        </a:defRPr>
      </a:lvl3pPr>
      <a:lvl4pPr marL="1681163" indent="-385763" algn="l" rtl="0" eaLnBrk="1" fontAlgn="base" hangingPunct="1">
        <a:spcBef>
          <a:spcPct val="20000"/>
        </a:spcBef>
        <a:spcAft>
          <a:spcPct val="0"/>
        </a:spcAft>
        <a:buClr>
          <a:schemeClr val="hlink"/>
        </a:buClr>
        <a:buFont typeface="Wingdings" pitchFamily="2" charset="2"/>
        <a:buBlip>
          <a:blip r:embed="rId16"/>
        </a:buBlip>
        <a:defRPr sz="1600">
          <a:solidFill>
            <a:srgbClr val="003399"/>
          </a:solidFill>
          <a:effectLst>
            <a:outerShdw blurRad="38100" dist="38100" dir="2700000" algn="tl">
              <a:srgbClr val="C0C0C0"/>
            </a:outerShdw>
          </a:effectLst>
          <a:latin typeface="+mn-lt"/>
        </a:defRPr>
      </a:lvl4pPr>
      <a:lvl5pPr marL="20701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5pPr>
      <a:lvl6pPr marL="25273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6pPr>
      <a:lvl7pPr marL="29845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7pPr>
      <a:lvl8pPr marL="34417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8pPr>
      <a:lvl9pPr marL="38989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A7BC7F-614B-49E9-B96B-B4CC6C02B5F4}" type="datetimeFigureOut">
              <a:rPr lang="es-ES" smtClean="0"/>
              <a:t>17/03/2017</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E14992-112C-41F1-BB15-F802E8801EFA}" type="slidenum">
              <a:rPr lang="es-ES" smtClean="0"/>
              <a:t>‹Nº›</a:t>
            </a:fld>
            <a:endParaRPr lang="es-ES"/>
          </a:p>
        </p:txBody>
      </p:sp>
    </p:spTree>
    <p:extLst>
      <p:ext uri="{BB962C8B-B14F-4D97-AF65-F5344CB8AC3E}">
        <p14:creationId xmlns:p14="http://schemas.microsoft.com/office/powerpoint/2010/main" val="2717869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gif"/><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9.png"/><Relationship Id="rId5" Type="http://schemas.openxmlformats.org/officeDocument/2006/relationships/image" Target="../media/image4.png"/><Relationship Id="rId10" Type="http://schemas.openxmlformats.org/officeDocument/2006/relationships/image" Target="../media/image38.png"/><Relationship Id="rId4" Type="http://schemas.openxmlformats.org/officeDocument/2006/relationships/image" Target="../media/image3.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2" y="334110"/>
            <a:ext cx="11089217" cy="647700"/>
          </a:xfrm>
        </p:spPr>
        <p:txBody>
          <a:bodyPr/>
          <a:lstStyle/>
          <a:p>
            <a:r>
              <a:rPr lang="es-ES" dirty="0" smtClean="0">
                <a:solidFill>
                  <a:srgbClr val="0070C0"/>
                </a:solidFill>
              </a:rPr>
              <a:t>LONCIN LX 250 PY </a:t>
            </a:r>
            <a:r>
              <a:rPr lang="es-ES" dirty="0" smtClean="0">
                <a:solidFill>
                  <a:srgbClr val="0070C0"/>
                </a:solidFill>
                <a:latin typeface="Brush Script MT" panose="03060802040406070304" pitchFamily="66" charset="0"/>
              </a:rPr>
              <a:t> </a:t>
            </a:r>
            <a:br>
              <a:rPr lang="es-ES" dirty="0" smtClean="0">
                <a:solidFill>
                  <a:srgbClr val="0070C0"/>
                </a:solidFill>
                <a:latin typeface="Brush Script MT" panose="03060802040406070304" pitchFamily="66" charset="0"/>
              </a:rPr>
            </a:br>
            <a:r>
              <a:rPr lang="es-ES" dirty="0" smtClean="0">
                <a:solidFill>
                  <a:srgbClr val="0070C0"/>
                </a:solidFill>
                <a:latin typeface="Brush Script MT" panose="03060802040406070304" pitchFamily="66" charset="0"/>
              </a:rPr>
              <a:t>                                 </a:t>
            </a:r>
            <a:endParaRPr lang="es-ES" sz="1800" dirty="0">
              <a:solidFill>
                <a:srgbClr val="0070C0"/>
              </a:solidFill>
              <a:latin typeface="CountryBlueprint" panose="00000400000000000000" pitchFamily="2" charset="2"/>
            </a:endParaRPr>
          </a:p>
        </p:txBody>
      </p:sp>
      <p:sp>
        <p:nvSpPr>
          <p:cNvPr id="3" name="Rectángulo 2"/>
          <p:cNvSpPr/>
          <p:nvPr/>
        </p:nvSpPr>
        <p:spPr>
          <a:xfrm>
            <a:off x="3801745" y="196295"/>
            <a:ext cx="1305165" cy="923330"/>
          </a:xfrm>
          <a:prstGeom prst="rect">
            <a:avLst/>
          </a:prstGeom>
        </p:spPr>
        <p:txBody>
          <a:bodyPr wrap="none">
            <a:spAutoFit/>
          </a:bodyPr>
          <a:lstStyle/>
          <a:p>
            <a:r>
              <a:rPr lang="es-ES" sz="5400" dirty="0" smtClean="0">
                <a:solidFill>
                  <a:srgbClr val="0070C0"/>
                </a:solidFill>
                <a:latin typeface="Freestyle Script" panose="030804020302050B0404" pitchFamily="66" charset="0"/>
              </a:rPr>
              <a:t>Turbo</a:t>
            </a:r>
            <a:r>
              <a:rPr lang="es-ES" dirty="0" smtClean="0">
                <a:solidFill>
                  <a:srgbClr val="0070C0"/>
                </a:solidFill>
                <a:latin typeface="CountryBlueprint" panose="00000400000000000000" pitchFamily="2" charset="2"/>
              </a:rPr>
              <a:t> </a:t>
            </a:r>
            <a:endParaRPr lang="es-ES" dirty="0"/>
          </a:p>
        </p:txBody>
      </p:sp>
      <p:pic>
        <p:nvPicPr>
          <p:cNvPr id="7" name="Marcador de contenido 6"/>
          <p:cNvPicPr>
            <a:picLocks noGrp="1" noChangeAspect="1"/>
          </p:cNvPicPr>
          <p:nvPr>
            <p:ph idx="1"/>
          </p:nvPr>
        </p:nvPicPr>
        <p:blipFill>
          <a:blip r:embed="rId2"/>
          <a:stretch>
            <a:fillRect/>
          </a:stretch>
        </p:blipFill>
        <p:spPr>
          <a:xfrm>
            <a:off x="1575152" y="981810"/>
            <a:ext cx="9090376" cy="5732889"/>
          </a:xfrm>
          <a:prstGeom prst="rect">
            <a:avLst/>
          </a:prstGeom>
        </p:spPr>
      </p:pic>
    </p:spTree>
    <p:extLst>
      <p:ext uri="{BB962C8B-B14F-4D97-AF65-F5344CB8AC3E}">
        <p14:creationId xmlns:p14="http://schemas.microsoft.com/office/powerpoint/2010/main" val="69945465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ALCANCE </a:t>
            </a:r>
            <a:endParaRPr lang="es-ES" dirty="0"/>
          </a:p>
        </p:txBody>
      </p:sp>
      <p:sp>
        <p:nvSpPr>
          <p:cNvPr id="3" name="Marcador de contenido 2"/>
          <p:cNvSpPr>
            <a:spLocks noGrp="1"/>
          </p:cNvSpPr>
          <p:nvPr>
            <p:ph idx="1"/>
          </p:nvPr>
        </p:nvSpPr>
        <p:spPr/>
        <p:txBody>
          <a:bodyPr/>
          <a:lstStyle/>
          <a:p>
            <a:pPr marL="0" indent="0" algn="just">
              <a:lnSpc>
                <a:spcPct val="250000"/>
              </a:lnSpc>
              <a:buNone/>
            </a:pPr>
            <a:r>
              <a:rPr lang="es-EC" dirty="0"/>
              <a:t>El presente proyecto contempla el diseño, la selección e implementación de un sistema de sobrealimentación para un vehículo categoría L3 con un motor de 250 cc a carburador, así como la validación de la reducción de contaminantes y el aumento de potencia, con el fin de ofrecer al sector motociclístico una solución a los problemas debido a la altitud. </a:t>
            </a:r>
            <a:endParaRPr lang="es-ES" dirty="0"/>
          </a:p>
        </p:txBody>
      </p:sp>
    </p:spTree>
    <p:extLst>
      <p:ext uri="{BB962C8B-B14F-4D97-AF65-F5344CB8AC3E}">
        <p14:creationId xmlns:p14="http://schemas.microsoft.com/office/powerpoint/2010/main" val="4178897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 </a:t>
            </a:r>
            <a:endParaRPr lang="es-ES" dirty="0"/>
          </a:p>
        </p:txBody>
      </p:sp>
      <p:sp>
        <p:nvSpPr>
          <p:cNvPr id="3" name="Marcador de contenido 2"/>
          <p:cNvSpPr>
            <a:spLocks noGrp="1"/>
          </p:cNvSpPr>
          <p:nvPr>
            <p:ph idx="1"/>
          </p:nvPr>
        </p:nvSpPr>
        <p:spPr/>
        <p:txBody>
          <a:bodyPr/>
          <a:lstStyle/>
          <a:p>
            <a:pPr marL="0" indent="0">
              <a:lnSpc>
                <a:spcPct val="200000"/>
              </a:lnSpc>
              <a:buNone/>
            </a:pPr>
            <a:r>
              <a:rPr lang="es-ES" dirty="0" smtClean="0"/>
              <a:t>1.- Selección del problema.</a:t>
            </a:r>
          </a:p>
          <a:p>
            <a:pPr marL="0" indent="0">
              <a:lnSpc>
                <a:spcPct val="200000"/>
              </a:lnSpc>
              <a:buNone/>
            </a:pPr>
            <a:r>
              <a:rPr lang="es-ES" dirty="0" smtClean="0"/>
              <a:t>2.- Clasificación y cuantificación del problema.</a:t>
            </a:r>
          </a:p>
          <a:p>
            <a:pPr marL="0" indent="0">
              <a:lnSpc>
                <a:spcPct val="200000"/>
              </a:lnSpc>
              <a:buNone/>
            </a:pPr>
            <a:r>
              <a:rPr lang="es-ES" dirty="0" smtClean="0"/>
              <a:t>3.- Análisis de la causa raíz </a:t>
            </a:r>
          </a:p>
          <a:p>
            <a:pPr marL="0" indent="0">
              <a:lnSpc>
                <a:spcPct val="200000"/>
              </a:lnSpc>
              <a:buNone/>
            </a:pPr>
            <a:r>
              <a:rPr lang="es-ES" dirty="0" smtClean="0"/>
              <a:t>4.- Establecimiento de niveles exigidos.</a:t>
            </a:r>
          </a:p>
          <a:p>
            <a:pPr marL="0" indent="0">
              <a:lnSpc>
                <a:spcPct val="200000"/>
              </a:lnSpc>
              <a:buNone/>
            </a:pPr>
            <a:r>
              <a:rPr lang="es-ES" dirty="0" smtClean="0"/>
              <a:t>5.- Definición y programación de las soluciones.</a:t>
            </a:r>
          </a:p>
          <a:p>
            <a:pPr marL="0" indent="0">
              <a:lnSpc>
                <a:spcPct val="200000"/>
              </a:lnSpc>
              <a:buNone/>
            </a:pPr>
            <a:r>
              <a:rPr lang="es-ES" dirty="0" smtClean="0"/>
              <a:t>6.- Implementación y verificación de las soluciones.  </a:t>
            </a:r>
            <a:endParaRPr lang="es-ES" dirty="0"/>
          </a:p>
        </p:txBody>
      </p:sp>
    </p:spTree>
    <p:extLst>
      <p:ext uri="{BB962C8B-B14F-4D97-AF65-F5344CB8AC3E}">
        <p14:creationId xmlns:p14="http://schemas.microsoft.com/office/powerpoint/2010/main" val="360448258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ESTRUCTURA JERÁRQUICA DE LA MOTOCICLETA L3</a:t>
            </a:r>
            <a:endParaRPr lang="es-ES" dirty="0"/>
          </a:p>
        </p:txBody>
      </p:sp>
      <p:pic>
        <p:nvPicPr>
          <p:cNvPr id="4" name="Marcador de contenido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7993" t="19621" r="24973" b="7326"/>
          <a:stretch/>
        </p:blipFill>
        <p:spPr bwMode="auto">
          <a:xfrm>
            <a:off x="575734" y="2129740"/>
            <a:ext cx="10940986" cy="4285397"/>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468574" y="1083580"/>
            <a:ext cx="11492646" cy="923330"/>
          </a:xfrm>
          <a:prstGeom prst="rect">
            <a:avLst/>
          </a:prstGeom>
        </p:spPr>
        <p:txBody>
          <a:bodyPr wrap="square">
            <a:spAutoFit/>
          </a:bodyPr>
          <a:lstStyle/>
          <a:p>
            <a:pPr algn="just"/>
            <a:r>
              <a:rPr lang="es-MX" dirty="0">
                <a:latin typeface="Arial" panose="020B0604020202020204" pitchFamily="34" charset="0"/>
                <a:ea typeface="Times New Roman" panose="02020603050405020304" pitchFamily="18" charset="0"/>
              </a:rPr>
              <a:t>A la motocicleta se la puede considerar como un sistema motriz capaz de transformar la energía térmica en trabajo mecánico, este sistema está compuesto de elementos, partes y componentes interrelacionados e interactuantes entre sí, formando una estructura jerárquica como se muestra en la siguiente figura:</a:t>
            </a:r>
            <a:endParaRPr lang="es-ES" dirty="0"/>
          </a:p>
        </p:txBody>
      </p:sp>
      <p:sp>
        <p:nvSpPr>
          <p:cNvPr id="6" name="Rectángulo 5"/>
          <p:cNvSpPr/>
          <p:nvPr/>
        </p:nvSpPr>
        <p:spPr>
          <a:xfrm>
            <a:off x="2848102" y="6511361"/>
            <a:ext cx="7251242" cy="307777"/>
          </a:xfrm>
          <a:prstGeom prst="rect">
            <a:avLst/>
          </a:prstGeom>
        </p:spPr>
        <p:txBody>
          <a:bodyPr wrap="square">
            <a:spAutoFit/>
          </a:bodyPr>
          <a:lstStyle/>
          <a:p>
            <a:pPr algn="ct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Figura </a:t>
            </a:r>
            <a:r>
              <a:rPr lang="es-EC" sz="1400" b="1" dirty="0" smtClean="0">
                <a:latin typeface="Arial" panose="020B0604020202020204" pitchFamily="34" charset="0"/>
                <a:ea typeface="Times New Roman" panose="02020603050405020304" pitchFamily="18" charset="0"/>
                <a:cs typeface="Times New Roman" panose="02020603050405020304" pitchFamily="18" charset="0"/>
              </a:rPr>
              <a:t>2:</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1400" dirty="0">
                <a:latin typeface="Arial" panose="020B0604020202020204" pitchFamily="34" charset="0"/>
                <a:ea typeface="Times New Roman" panose="02020603050405020304" pitchFamily="18" charset="0"/>
                <a:cs typeface="Times New Roman" panose="02020603050405020304" pitchFamily="18" charset="0"/>
              </a:rPr>
              <a:t>Estructura jerárquica de la motocicleta categoría L3.</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403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SOBREALIMENTACIÓN</a:t>
            </a:r>
            <a:endParaRPr lang="es-ES" dirty="0"/>
          </a:p>
        </p:txBody>
      </p:sp>
      <p:sp>
        <p:nvSpPr>
          <p:cNvPr id="3" name="Marcador de contenido 2"/>
          <p:cNvSpPr>
            <a:spLocks noGrp="1"/>
          </p:cNvSpPr>
          <p:nvPr>
            <p:ph idx="1"/>
          </p:nvPr>
        </p:nvSpPr>
        <p:spPr/>
        <p:txBody>
          <a:bodyPr/>
          <a:lstStyle/>
          <a:p>
            <a:pPr marL="0" indent="0" algn="just">
              <a:buNone/>
            </a:pPr>
            <a:r>
              <a:rPr lang="es-MX" sz="2800" dirty="0" smtClean="0"/>
              <a:t>     La </a:t>
            </a:r>
            <a:r>
              <a:rPr lang="es-MX" sz="2800" dirty="0"/>
              <a:t>sobrealimentación es un tipo de suministro de aire conocida como “aspiración forzada” ya que utiliza dispositivos que varían las condiciones iniciales del aire en el proceso de admisión, esto porque la máxima potencia y </a:t>
            </a:r>
            <a:r>
              <a:rPr lang="es-MX" sz="2800" dirty="0" smtClean="0"/>
              <a:t>torque de </a:t>
            </a:r>
            <a:r>
              <a:rPr lang="es-MX" sz="2800" dirty="0"/>
              <a:t>un MEP 4T pueden estar limitadas por la cantidad de combustible que puede ser quemado eficientemente dentro de la cámara de </a:t>
            </a:r>
            <a:r>
              <a:rPr lang="es-MX" sz="2800" dirty="0" smtClean="0"/>
              <a:t>combustión.</a:t>
            </a:r>
          </a:p>
          <a:p>
            <a:pPr marL="0" indent="0" algn="just">
              <a:buNone/>
            </a:pPr>
            <a:endParaRPr lang="es-MX" sz="2800" dirty="0" smtClean="0"/>
          </a:p>
          <a:p>
            <a:pPr marL="0" indent="0" algn="just">
              <a:buNone/>
            </a:pPr>
            <a:r>
              <a:rPr lang="es-MX" sz="2800" dirty="0" smtClean="0"/>
              <a:t>     Así</a:t>
            </a:r>
            <a:r>
              <a:rPr lang="es-MX" sz="2800" dirty="0"/>
              <a:t>, en un MEP 4T con las mismas dimensiones (sin variar la cilindrada ni régimen del motor), podremos </a:t>
            </a:r>
            <a:r>
              <a:rPr lang="es-MX" sz="2800" dirty="0" smtClean="0"/>
              <a:t>mejorar la potencia y el torque si </a:t>
            </a:r>
            <a:r>
              <a:rPr lang="es-MX" sz="2800" dirty="0"/>
              <a:t>aumentamos únicamente la densidad del aire inducido, lo que es posible si aumentamos la presión </a:t>
            </a:r>
            <a:r>
              <a:rPr lang="es-MX" sz="2800" dirty="0" smtClean="0"/>
              <a:t>absoluta </a:t>
            </a:r>
            <a:r>
              <a:rPr lang="es-MX" sz="2800" dirty="0"/>
              <a:t>del aire y/o si disminuimos su </a:t>
            </a:r>
            <a:r>
              <a:rPr lang="es-MX" sz="2800" dirty="0" smtClean="0"/>
              <a:t>temperatura.</a:t>
            </a:r>
            <a:endParaRPr lang="es-ES" sz="2800" dirty="0"/>
          </a:p>
          <a:p>
            <a:pPr marL="0" indent="0">
              <a:buNone/>
            </a:pPr>
            <a:endParaRPr lang="es-ES" dirty="0"/>
          </a:p>
        </p:txBody>
      </p:sp>
    </p:spTree>
    <p:extLst>
      <p:ext uri="{BB962C8B-B14F-4D97-AF65-F5344CB8AC3E}">
        <p14:creationId xmlns:p14="http://schemas.microsoft.com/office/powerpoint/2010/main" val="178764998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MÉTODOS DE SOBREALIMENTACIÓN</a:t>
            </a:r>
            <a:endParaRPr lang="es-ES" dirty="0"/>
          </a:p>
        </p:txBody>
      </p:sp>
      <p:pic>
        <p:nvPicPr>
          <p:cNvPr id="4" name="Marcador de contenido 3"/>
          <p:cNvPicPr>
            <a:picLocks noGrp="1"/>
          </p:cNvPicPr>
          <p:nvPr>
            <p:ph idx="1"/>
          </p:nvPr>
        </p:nvPicPr>
        <p:blipFill rotWithShape="1">
          <a:blip r:embed="rId2"/>
          <a:srcRect l="24098" t="31625" r="23387" b="15031"/>
          <a:stretch/>
        </p:blipFill>
        <p:spPr bwMode="auto">
          <a:xfrm>
            <a:off x="1072989" y="1068753"/>
            <a:ext cx="10094706" cy="470425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2103351" y="6078168"/>
            <a:ext cx="8033982" cy="307777"/>
          </a:xfrm>
          <a:prstGeom prst="rect">
            <a:avLst/>
          </a:prstGeom>
        </p:spPr>
        <p:txBody>
          <a:bodyPr wrap="square">
            <a:spAutoFit/>
          </a:bodyPr>
          <a:lstStyle/>
          <a:p>
            <a:pPr algn="ct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Figura 3</a:t>
            </a:r>
            <a:r>
              <a:rPr lang="es-EC" sz="1400" b="1" dirty="0" smtClean="0">
                <a:latin typeface="Arial" panose="020B0604020202020204" pitchFamily="34" charset="0"/>
                <a:ea typeface="Times New Roman" panose="02020603050405020304" pitchFamily="18" charset="0"/>
                <a:cs typeface="Times New Roman" panose="02020603050405020304" pitchFamily="18" charset="0"/>
              </a:rPr>
              <a:t>:</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1400" dirty="0">
                <a:latin typeface="Arial" panose="020B0604020202020204" pitchFamily="34" charset="0"/>
                <a:ea typeface="Times New Roman" panose="02020603050405020304" pitchFamily="18" charset="0"/>
                <a:cs typeface="Times New Roman" panose="02020603050405020304" pitchFamily="18" charset="0"/>
              </a:rPr>
              <a:t>Clasificación de los métodos mecánicos de sobrealimentación.</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5195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3529" y="2796963"/>
            <a:ext cx="11137900" cy="5113337"/>
          </a:xfrm>
        </p:spPr>
        <p:txBody>
          <a:bodyPr/>
          <a:lstStyle/>
          <a:p>
            <a:pPr marL="0" indent="0" algn="ctr">
              <a:buNone/>
            </a:pPr>
            <a:r>
              <a:rPr lang="es-ES" sz="4000" dirty="0" smtClean="0"/>
              <a:t>DISEÑO, SELECCIÓN Y CONSTRUCCIÓN DEL SISTEMA DE SOBREALIMENTACIÓN </a:t>
            </a:r>
            <a:endParaRPr lang="es-ES" sz="4000" dirty="0"/>
          </a:p>
        </p:txBody>
      </p:sp>
    </p:spTree>
    <p:extLst>
      <p:ext uri="{BB962C8B-B14F-4D97-AF65-F5344CB8AC3E}">
        <p14:creationId xmlns:p14="http://schemas.microsoft.com/office/powerpoint/2010/main" val="372848404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743" y="98335"/>
            <a:ext cx="11089217" cy="647700"/>
          </a:xfrm>
        </p:spPr>
        <p:txBody>
          <a:bodyPr/>
          <a:lstStyle/>
          <a:p>
            <a:r>
              <a:rPr lang="es-ES" dirty="0" smtClean="0"/>
              <a:t>ESPECIFICACIONES DE LA MOTOCICLETA ATMOSFÉRICA </a:t>
            </a:r>
            <a:endParaRPr lang="es-ES" dirty="0"/>
          </a:p>
        </p:txBody>
      </p:sp>
      <p:sp>
        <p:nvSpPr>
          <p:cNvPr id="3" name="Marcador de contenido 2"/>
          <p:cNvSpPr>
            <a:spLocks noGrp="1"/>
          </p:cNvSpPr>
          <p:nvPr>
            <p:ph idx="1"/>
          </p:nvPr>
        </p:nvSpPr>
        <p:spPr>
          <a:xfrm>
            <a:off x="267743" y="1282890"/>
            <a:ext cx="11137900" cy="5227092"/>
          </a:xfrm>
        </p:spPr>
        <p:txBody>
          <a:bodyPr/>
          <a:lstStyle/>
          <a:p>
            <a:pPr marL="0" indent="0">
              <a:buNone/>
            </a:pPr>
            <a:endParaRPr lang="es-ES" b="1" dirty="0"/>
          </a:p>
        </p:txBody>
      </p:sp>
      <p:pic>
        <p:nvPicPr>
          <p:cNvPr id="4" name="Imagen 3" descr="F:\turbo 5\0001.jpg"/>
          <p:cNvPicPr/>
          <p:nvPr/>
        </p:nvPicPr>
        <p:blipFill rotWithShape="1">
          <a:blip r:embed="rId3">
            <a:extLst>
              <a:ext uri="{28A0092B-C50C-407E-A947-70E740481C1C}">
                <a14:useLocalDpi xmlns:a14="http://schemas.microsoft.com/office/drawing/2010/main" val="0"/>
              </a:ext>
            </a:extLst>
          </a:blip>
          <a:srcRect l="3226" t="15164" r="2405" b="56426"/>
          <a:stretch/>
        </p:blipFill>
        <p:spPr bwMode="auto">
          <a:xfrm>
            <a:off x="154011" y="1074410"/>
            <a:ext cx="11674047" cy="5336275"/>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3348251" y="6410685"/>
            <a:ext cx="7310650" cy="307777"/>
          </a:xfrm>
          <a:prstGeom prst="rect">
            <a:avLst/>
          </a:prstGeom>
        </p:spPr>
        <p:txBody>
          <a:bodyPr wrap="square">
            <a:spAutoFit/>
          </a:bodyPr>
          <a:lstStyle/>
          <a:p>
            <a:r>
              <a:rPr lang="es-EC" sz="1400" b="1" dirty="0">
                <a:latin typeface="Arial" panose="020B0604020202020204" pitchFamily="34" charset="0"/>
                <a:ea typeface="Times New Roman" panose="02020603050405020304" pitchFamily="18" charset="0"/>
              </a:rPr>
              <a:t>Tabla 5</a:t>
            </a:r>
            <a:r>
              <a:rPr lang="es-EC" sz="1400" b="1" dirty="0" smtClean="0">
                <a:latin typeface="Arial" panose="020B0604020202020204" pitchFamily="34" charset="0"/>
                <a:ea typeface="Times New Roman" panose="02020603050405020304" pitchFamily="18" charset="0"/>
              </a:rPr>
              <a:t>:</a:t>
            </a:r>
            <a:r>
              <a:rPr lang="es-EC" sz="1400" dirty="0" smtClean="0">
                <a:latin typeface="Arial" panose="020B0604020202020204" pitchFamily="34" charset="0"/>
                <a:ea typeface="Times New Roman" panose="02020603050405020304" pitchFamily="18" charset="0"/>
              </a:rPr>
              <a:t> </a:t>
            </a:r>
            <a:r>
              <a:rPr lang="es-EC" sz="1400" dirty="0">
                <a:latin typeface="Arial" panose="020B0604020202020204" pitchFamily="34" charset="0"/>
                <a:ea typeface="Times New Roman" panose="02020603050405020304" pitchFamily="18" charset="0"/>
              </a:rPr>
              <a:t>Especificaciones de la motocicleta a sobrealimentar.</a:t>
            </a:r>
            <a:endParaRPr lang="es-ES" sz="1400" dirty="0"/>
          </a:p>
        </p:txBody>
      </p:sp>
    </p:spTree>
    <p:extLst>
      <p:ext uri="{BB962C8B-B14F-4D97-AF65-F5344CB8AC3E}">
        <p14:creationId xmlns:p14="http://schemas.microsoft.com/office/powerpoint/2010/main" val="49745234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0" indent="0">
              <a:buNone/>
            </a:pPr>
            <a:r>
              <a:rPr lang="es-ES" dirty="0"/>
              <a:t>PARÁMETROS DE FUNCIONAMIENTO DEL MOTOR </a:t>
            </a:r>
          </a:p>
        </p:txBody>
      </p:sp>
      <p:sp>
        <p:nvSpPr>
          <p:cNvPr id="3" name="Marcador de contenido 2"/>
          <p:cNvSpPr>
            <a:spLocks noGrp="1"/>
          </p:cNvSpPr>
          <p:nvPr>
            <p:ph idx="1"/>
          </p:nvPr>
        </p:nvSpPr>
        <p:spPr>
          <a:xfrm>
            <a:off x="390573" y="981811"/>
            <a:ext cx="11137900" cy="5113337"/>
          </a:xfrm>
        </p:spPr>
        <p:txBody>
          <a:bodyPr/>
          <a:lstStyle/>
          <a:p>
            <a:pPr marL="0" lvl="0" indent="0">
              <a:buNone/>
            </a:pPr>
            <a:endParaRPr lang="es-MX" b="1" dirty="0" smtClean="0"/>
          </a:p>
          <a:p>
            <a:pPr marL="0" lvl="0" indent="0" algn="just">
              <a:buNone/>
            </a:pPr>
            <a:r>
              <a:rPr lang="es-MX" b="1" dirty="0" smtClean="0"/>
              <a:t>- Régimen </a:t>
            </a:r>
            <a:r>
              <a:rPr lang="es-MX" b="1" dirty="0"/>
              <a:t>de giro máximo del motor: </a:t>
            </a:r>
            <a:r>
              <a:rPr lang="es-MX" dirty="0"/>
              <a:t>Dado que uno de los objetivos de este proyecto fue “compensar” la caída de potencia por efectos de la altitud, no se modificó las características originales del fabricante.</a:t>
            </a:r>
            <a:endParaRPr lang="es-ES" dirty="0"/>
          </a:p>
          <a:p>
            <a:pPr marL="0" indent="0" algn="just">
              <a:buNone/>
            </a:pPr>
            <a:r>
              <a:rPr lang="es-MX" b="1" dirty="0"/>
              <a:t> </a:t>
            </a:r>
            <a:endParaRPr lang="es-ES" dirty="0"/>
          </a:p>
          <a:p>
            <a:pPr marL="0" lvl="0" indent="0" algn="just">
              <a:buNone/>
            </a:pPr>
            <a:r>
              <a:rPr lang="es-MX" b="1" dirty="0" smtClean="0"/>
              <a:t>- Régimen </a:t>
            </a:r>
            <a:r>
              <a:rPr lang="es-MX" b="1" dirty="0"/>
              <a:t>de giro del motor en el que se producirá el mayor torque: </a:t>
            </a:r>
            <a:r>
              <a:rPr lang="es-MX" dirty="0"/>
              <a:t>El uso de un sistema de sobrealimentación aumenta la potencia máxima y torque máximo de un motor, los que se esperó obtener a las 5000 rpm.  </a:t>
            </a:r>
            <a:endParaRPr lang="es-ES" dirty="0"/>
          </a:p>
          <a:p>
            <a:pPr marL="0" indent="0" algn="just">
              <a:buNone/>
            </a:pPr>
            <a:r>
              <a:rPr lang="es-MX" b="1" dirty="0"/>
              <a:t> </a:t>
            </a:r>
            <a:endParaRPr lang="es-ES" dirty="0"/>
          </a:p>
          <a:p>
            <a:pPr marL="0" lvl="0" indent="0" algn="just">
              <a:buNone/>
            </a:pPr>
            <a:r>
              <a:rPr lang="es-MX" b="1" dirty="0" smtClean="0"/>
              <a:t>- Eficiencia </a:t>
            </a:r>
            <a:r>
              <a:rPr lang="es-MX" b="1" dirty="0"/>
              <a:t>volumétrica (ηv): </a:t>
            </a:r>
            <a:r>
              <a:rPr lang="es-MX" dirty="0"/>
              <a:t>“Valores típicos máximos de eficiencia volumétrica para motores atmosféricos están en el rango de 80% a 90 %” (</a:t>
            </a:r>
            <a:r>
              <a:rPr lang="es-EC" dirty="0"/>
              <a:t>Internal Combustion Engine Fundamentals, John B. Heywood, MIT</a:t>
            </a:r>
            <a:r>
              <a:rPr lang="es-MX" dirty="0"/>
              <a:t>). Por lo que para efectos de cálculos se tomó un valor intermedio de 85%.</a:t>
            </a:r>
            <a:endParaRPr lang="es-ES" dirty="0"/>
          </a:p>
          <a:p>
            <a:pPr>
              <a:buFontTx/>
              <a:buChar char="-"/>
            </a:pPr>
            <a:endParaRPr lang="es-ES" b="1" dirty="0"/>
          </a:p>
        </p:txBody>
      </p:sp>
    </p:spTree>
    <p:extLst>
      <p:ext uri="{BB962C8B-B14F-4D97-AF65-F5344CB8AC3E}">
        <p14:creationId xmlns:p14="http://schemas.microsoft.com/office/powerpoint/2010/main" val="39865319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0" indent="0">
              <a:buNone/>
            </a:pPr>
            <a:r>
              <a:rPr lang="es-ES" dirty="0"/>
              <a:t>CONDICIONES AMBIENTALES DE OPERACIÓN</a:t>
            </a:r>
          </a:p>
        </p:txBody>
      </p:sp>
      <p:sp>
        <p:nvSpPr>
          <p:cNvPr id="3" name="Marcador de contenido 2"/>
          <p:cNvSpPr>
            <a:spLocks noGrp="1"/>
          </p:cNvSpPr>
          <p:nvPr>
            <p:ph idx="1"/>
          </p:nvPr>
        </p:nvSpPr>
        <p:spPr>
          <a:xfrm>
            <a:off x="363278" y="1090993"/>
            <a:ext cx="11137900" cy="5664649"/>
          </a:xfrm>
        </p:spPr>
        <p:txBody>
          <a:bodyPr/>
          <a:lstStyle/>
          <a:p>
            <a:pPr marL="0" indent="0" algn="just">
              <a:buNone/>
            </a:pPr>
            <a:r>
              <a:rPr lang="es-MX" sz="1800" dirty="0" smtClean="0"/>
              <a:t>Se </a:t>
            </a:r>
            <a:r>
              <a:rPr lang="es-MX" sz="1800" dirty="0"/>
              <a:t>diseñó el sistema  para que pueda trabajar sin </a:t>
            </a:r>
            <a:r>
              <a:rPr lang="es-MX" sz="1800" dirty="0" smtClean="0"/>
              <a:t>problemas </a:t>
            </a:r>
            <a:r>
              <a:rPr lang="es-MX" sz="1800" dirty="0"/>
              <a:t>hasta la ciudad más alta del Ecuador, Tulcán, la cual presenta las siguientes condiciones ambientales</a:t>
            </a:r>
            <a:r>
              <a:rPr lang="es-MX" sz="1800" dirty="0" smtClean="0"/>
              <a:t>:</a:t>
            </a:r>
          </a:p>
          <a:p>
            <a:pPr marL="0" indent="0" algn="just">
              <a:buNone/>
            </a:pPr>
            <a:endParaRPr lang="es-ES" sz="1800" dirty="0"/>
          </a:p>
          <a:p>
            <a:pPr marL="0" lvl="0" indent="0" algn="just">
              <a:buNone/>
            </a:pPr>
            <a:r>
              <a:rPr lang="es-ES" sz="1800" b="1" dirty="0" smtClean="0"/>
              <a:t>- </a:t>
            </a:r>
            <a:r>
              <a:rPr lang="es-MX" sz="1800" b="1" dirty="0" smtClean="0"/>
              <a:t>Altitud</a:t>
            </a:r>
            <a:r>
              <a:rPr lang="es-MX" sz="1800" b="1" dirty="0"/>
              <a:t>: </a:t>
            </a:r>
            <a:r>
              <a:rPr lang="es-MX" sz="1800" dirty="0"/>
              <a:t>3000 [m].</a:t>
            </a:r>
            <a:endParaRPr lang="es-ES" sz="1800" dirty="0"/>
          </a:p>
          <a:p>
            <a:pPr marL="0" lvl="0" indent="0" algn="just">
              <a:buNone/>
            </a:pPr>
            <a:r>
              <a:rPr lang="es-MX" sz="1800" b="1" dirty="0" smtClean="0"/>
              <a:t>- Presión </a:t>
            </a:r>
            <a:r>
              <a:rPr lang="es-MX" sz="1800" b="1" dirty="0"/>
              <a:t>atmosférica: </a:t>
            </a:r>
            <a:r>
              <a:rPr lang="es-MX" sz="1800" dirty="0"/>
              <a:t>10.3021 [psi] = 71.0304 [KPa] = 0.7010 [atm]. </a:t>
            </a:r>
            <a:endParaRPr lang="es-ES" sz="1800" dirty="0"/>
          </a:p>
          <a:p>
            <a:pPr marL="0" lvl="0" indent="0" algn="just">
              <a:buNone/>
            </a:pPr>
            <a:r>
              <a:rPr lang="es-MX" sz="1800" b="1" dirty="0" smtClean="0"/>
              <a:t>- Temperatura </a:t>
            </a:r>
            <a:r>
              <a:rPr lang="es-MX" sz="1800" b="1" dirty="0"/>
              <a:t>media anual: </a:t>
            </a:r>
            <a:r>
              <a:rPr lang="es-MX" sz="1800" dirty="0"/>
              <a:t>11.8°C = 284.95°K.</a:t>
            </a:r>
            <a:endParaRPr lang="es-ES" sz="1800" dirty="0"/>
          </a:p>
          <a:p>
            <a:pPr marL="0" lvl="0" indent="0" algn="just">
              <a:buNone/>
            </a:pPr>
            <a:r>
              <a:rPr lang="es-MX" sz="1800" b="1" dirty="0" smtClean="0"/>
              <a:t>- Humedad </a:t>
            </a:r>
            <a:r>
              <a:rPr lang="es-MX" sz="1800" b="1" dirty="0"/>
              <a:t>relativa: </a:t>
            </a:r>
            <a:r>
              <a:rPr lang="es-MX" sz="1800" dirty="0"/>
              <a:t>90.</a:t>
            </a:r>
            <a:endParaRPr lang="es-ES" sz="1800" dirty="0"/>
          </a:p>
          <a:p>
            <a:pPr marL="0" lvl="0" indent="0" algn="just">
              <a:buNone/>
            </a:pPr>
            <a:r>
              <a:rPr lang="es-MX" sz="1800" b="1" dirty="0" smtClean="0"/>
              <a:t>- Densidad </a:t>
            </a:r>
            <a:r>
              <a:rPr lang="es-MX" sz="1800" b="1" dirty="0"/>
              <a:t>del aire seco: </a:t>
            </a:r>
            <a:r>
              <a:rPr lang="es-MX" sz="1800" dirty="0"/>
              <a:t>0.8685 </a:t>
            </a:r>
            <a:r>
              <a:rPr lang="es-ES" sz="1800" dirty="0"/>
              <a:t>[Kg/m^3].             </a:t>
            </a:r>
            <a:r>
              <a:rPr lang="es-MX" sz="1800" b="1" dirty="0"/>
              <a:t>   </a:t>
            </a:r>
            <a:endParaRPr lang="es-ES" sz="1800" dirty="0"/>
          </a:p>
          <a:p>
            <a:pPr marL="0" lvl="0" indent="0" algn="just">
              <a:buNone/>
            </a:pPr>
            <a:r>
              <a:rPr lang="es-MX" sz="1800" b="1" dirty="0" smtClean="0"/>
              <a:t>- Densidad </a:t>
            </a:r>
            <a:r>
              <a:rPr lang="es-MX" sz="1800" b="1" dirty="0"/>
              <a:t>del aire húmedo: </a:t>
            </a:r>
            <a:r>
              <a:rPr lang="es-MX" sz="1800" dirty="0"/>
              <a:t>0.8629 </a:t>
            </a:r>
            <a:r>
              <a:rPr lang="es-ES" sz="1800" dirty="0"/>
              <a:t>[Kg/m^3].              </a:t>
            </a:r>
            <a:r>
              <a:rPr lang="es-MX" sz="1800" b="1" dirty="0"/>
              <a:t>   </a:t>
            </a:r>
            <a:endParaRPr lang="es-ES" sz="1800" dirty="0"/>
          </a:p>
          <a:p>
            <a:pPr marL="0" indent="0">
              <a:buNone/>
            </a:pPr>
            <a:endParaRPr lang="es-ES" b="1" dirty="0"/>
          </a:p>
        </p:txBody>
      </p:sp>
      <p:pic>
        <p:nvPicPr>
          <p:cNvPr id="7" name="Imagen 6"/>
          <p:cNvPicPr/>
          <p:nvPr/>
        </p:nvPicPr>
        <p:blipFill rotWithShape="1">
          <a:blip r:embed="rId2"/>
          <a:srcRect l="17061" t="50717" r="33282" b="19958"/>
          <a:stretch/>
        </p:blipFill>
        <p:spPr bwMode="auto">
          <a:xfrm>
            <a:off x="4105312" y="4191835"/>
            <a:ext cx="3653831" cy="1871141"/>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3072342" y="6062976"/>
            <a:ext cx="6096000" cy="630942"/>
          </a:xfrm>
          <a:prstGeom prst="rect">
            <a:avLst/>
          </a:prstGeom>
        </p:spPr>
        <p:txBody>
          <a:bodyPr>
            <a:spAutoFit/>
          </a:bodyPr>
          <a:lstStyle/>
          <a:p>
            <a:pPr algn="ct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Tabla 6</a:t>
            </a:r>
            <a:r>
              <a:rPr lang="es-EC" sz="1400" b="1" dirty="0" smtClean="0">
                <a:latin typeface="Arial" panose="020B0604020202020204" pitchFamily="34" charset="0"/>
                <a:ea typeface="Times New Roman" panose="02020603050405020304" pitchFamily="18" charset="0"/>
                <a:cs typeface="Times New Roman" panose="02020603050405020304" pitchFamily="18" charset="0"/>
              </a:rPr>
              <a:t>:</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1400" dirty="0">
                <a:latin typeface="Arial" panose="020B0604020202020204" pitchFamily="34" charset="0"/>
                <a:ea typeface="Times New Roman" panose="02020603050405020304" pitchFamily="18" charset="0"/>
                <a:cs typeface="Times New Roman" panose="02020603050405020304" pitchFamily="18" charset="0"/>
              </a:rPr>
              <a:t>Rangos de sobrealimentación.</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s-EC" sz="1400" b="1" dirty="0">
                <a:latin typeface="Arial" panose="020B0604020202020204" pitchFamily="34" charset="0"/>
                <a:ea typeface="Times New Roman" panose="02020603050405020304" pitchFamily="18" charset="0"/>
              </a:rPr>
              <a:t>Fuente:</a:t>
            </a:r>
            <a:r>
              <a:rPr lang="es-EC" sz="1400" dirty="0">
                <a:latin typeface="Arial" panose="020B0604020202020204" pitchFamily="34" charset="0"/>
                <a:ea typeface="Times New Roman" panose="02020603050405020304" pitchFamily="18" charset="0"/>
              </a:rPr>
              <a:t> Corky Bell, Maximum Boost, Página 28, 1997.</a:t>
            </a:r>
            <a:endParaRPr lang="es-E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02555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MODELO MATEMÁTICO </a:t>
            </a:r>
            <a:endParaRPr lang="es-ES" dirty="0"/>
          </a:p>
        </p:txBody>
      </p:sp>
      <p:sp>
        <p:nvSpPr>
          <p:cNvPr id="3" name="Marcador de contenido 2"/>
          <p:cNvSpPr>
            <a:spLocks noGrp="1"/>
          </p:cNvSpPr>
          <p:nvPr>
            <p:ph idx="1"/>
          </p:nvPr>
        </p:nvSpPr>
        <p:spPr>
          <a:xfrm>
            <a:off x="527051" y="1131937"/>
            <a:ext cx="11137900" cy="5113337"/>
          </a:xfrm>
        </p:spPr>
        <p:txBody>
          <a:bodyPr/>
          <a:lstStyle/>
          <a:p>
            <a:pPr marL="0" indent="0">
              <a:buNone/>
            </a:pPr>
            <a:r>
              <a:rPr lang="es-ES" b="1" dirty="0" smtClean="0"/>
              <a:t>-FLUJO VOLUMÉTRICO DE ENTRADA DE AIRE AL MOTOR:</a:t>
            </a:r>
          </a:p>
          <a:p>
            <a:pPr marL="0" indent="0">
              <a:buNone/>
            </a:pPr>
            <a:r>
              <a:rPr lang="es-ES" b="1" dirty="0" smtClean="0"/>
              <a:t> </a:t>
            </a:r>
            <a:endParaRPr lang="es-ES" b="1" dirty="0"/>
          </a:p>
        </p:txBody>
      </p:sp>
      <mc:AlternateContent xmlns:mc="http://schemas.openxmlformats.org/markup-compatibility/2006" xmlns:a14="http://schemas.microsoft.com/office/drawing/2010/main">
        <mc:Choice Requires="a14">
          <p:sp>
            <p:nvSpPr>
              <p:cNvPr id="4" name="Rectángulo 3"/>
              <p:cNvSpPr/>
              <p:nvPr/>
            </p:nvSpPr>
            <p:spPr>
              <a:xfrm>
                <a:off x="527051" y="2130609"/>
                <a:ext cx="5440055" cy="4613122"/>
              </a:xfrm>
              <a:prstGeom prst="rect">
                <a:avLst/>
              </a:prstGeom>
            </p:spPr>
            <p:txBody>
              <a:bodyPr wrap="square">
                <a:spAutoFit/>
              </a:bodyPr>
              <a:lstStyle/>
              <a:p>
                <a:pPr algn="just">
                  <a:lnSpc>
                    <a:spcPct val="150000"/>
                  </a:lnSpc>
                  <a:spcAft>
                    <a:spcPts val="0"/>
                  </a:spcAft>
                </a:pPr>
                <a:r>
                  <a:rPr lang="es-MX" b="1" dirty="0">
                    <a:latin typeface="Arial" panose="020B0604020202020204" pitchFamily="34" charset="0"/>
                    <a:ea typeface="Times New Roman" panose="02020603050405020304" pitchFamily="18" charset="0"/>
                  </a:rPr>
                  <a:t> </a:t>
                </a:r>
                <a:r>
                  <a:rPr lang="es-MX" dirty="0">
                    <a:effectLst/>
                    <a:latin typeface="Arial" panose="020B0604020202020204" pitchFamily="34" charset="0"/>
                    <a:ea typeface="Times New Roman" panose="02020603050405020304" pitchFamily="18" charset="0"/>
                  </a:rPr>
                  <a:t>Para calcular el flujo volumétrico se utilizó la </a:t>
                </a:r>
                <a:r>
                  <a:rPr lang="es-MX" dirty="0" smtClean="0">
                    <a:effectLst/>
                    <a:latin typeface="Arial" panose="020B0604020202020204" pitchFamily="34" charset="0"/>
                    <a:ea typeface="Times New Roman" panose="02020603050405020304" pitchFamily="18" charset="0"/>
                  </a:rPr>
                  <a:t>ecuación:</a:t>
                </a:r>
                <a:endParaRPr lang="es-ES" dirty="0">
                  <a:effectLst/>
                  <a:latin typeface="Times New Roman" panose="02020603050405020304" pitchFamily="18" charset="0"/>
                  <a:ea typeface="Times New Roman" panose="02020603050405020304" pitchFamily="18" charset="0"/>
                </a:endParaRPr>
              </a:p>
              <a:p>
                <a:pPr algn="just">
                  <a:spcAft>
                    <a:spcPts val="0"/>
                  </a:spcAft>
                </a:pPr>
                <a:r>
                  <a:rPr lang="es-MX" dirty="0">
                    <a:effectLst/>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b="1" i="1">
                                  <a:effectLst/>
                                  <a:latin typeface="Cambria Math" panose="02040503050406030204" pitchFamily="18" charset="0"/>
                                  <a:ea typeface="Times New Roman" panose="02020603050405020304" pitchFamily="18" charset="0"/>
                                  <a:cs typeface="Arial" panose="020B0604020202020204" pitchFamily="34" charset="0"/>
                                </a:rPr>
                                <m:t>𝑽</m:t>
                              </m:r>
                            </m:e>
                          </m:acc>
                        </m:e>
                        <m:sub>
                          <m:r>
                            <a:rPr lang="es-MX"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b="1" i="1">
                              <a:effectLst/>
                              <a:latin typeface="Cambria Math" panose="02040503050406030204" pitchFamily="18" charset="0"/>
                              <a:ea typeface="Times New Roman" panose="02020603050405020304" pitchFamily="18" charset="0"/>
                              <a:cs typeface="Arial" panose="020B0604020202020204" pitchFamily="34" charset="0"/>
                            </a:rPr>
                            <m:t> </m:t>
                          </m:r>
                          <m:r>
                            <a:rPr lang="es-MX" b="1" i="1">
                              <a:effectLst/>
                              <a:latin typeface="Cambria Math" panose="02040503050406030204" pitchFamily="18" charset="0"/>
                              <a:ea typeface="Times New Roman" panose="02020603050405020304" pitchFamily="18" charset="0"/>
                              <a:cs typeface="Arial" panose="020B0604020202020204" pitchFamily="34" charset="0"/>
                            </a:rPr>
                            <m:t>𝒓𝒆𝒂𝒍</m:t>
                          </m:r>
                        </m:sub>
                      </m:sSub>
                      <m:r>
                        <a:rPr lang="es-MX"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b="1" i="1">
                              <a:effectLst/>
                              <a:latin typeface="Cambria Math" panose="02040503050406030204" pitchFamily="18" charset="0"/>
                              <a:ea typeface="Times New Roman" panose="02020603050405020304" pitchFamily="18" charset="0"/>
                              <a:cs typeface="Arial" panose="020B0604020202020204" pitchFamily="34" charset="0"/>
                            </a:rPr>
                            <m:t>𝑽𝒅𝒕</m:t>
                          </m:r>
                          <m:r>
                            <a:rPr lang="es-MX" b="1" i="1">
                              <a:effectLst/>
                              <a:latin typeface="Cambria Math" panose="02040503050406030204" pitchFamily="18" charset="0"/>
                              <a:ea typeface="Times New Roman" panose="02020603050405020304" pitchFamily="18" charset="0"/>
                              <a:cs typeface="Arial" panose="020B0604020202020204" pitchFamily="34" charset="0"/>
                            </a:rPr>
                            <m:t> .  </m:t>
                          </m:r>
                          <m:r>
                            <a:rPr lang="es-MX" b="1" i="1">
                              <a:effectLst/>
                              <a:latin typeface="Cambria Math" panose="02040503050406030204" pitchFamily="18" charset="0"/>
                              <a:ea typeface="Times New Roman" panose="02020603050405020304" pitchFamily="18" charset="0"/>
                              <a:cs typeface="Arial" panose="020B0604020202020204" pitchFamily="34" charset="0"/>
                            </a:rPr>
                            <m:t>𝑵</m:t>
                          </m:r>
                          <m:r>
                            <a:rPr lang="es-MX" b="1" i="1">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b="1" i="1">
                                  <a:effectLst/>
                                  <a:latin typeface="Cambria Math" panose="02040503050406030204" pitchFamily="18" charset="0"/>
                                  <a:ea typeface="Times New Roman" panose="02020603050405020304" pitchFamily="18" charset="0"/>
                                  <a:cs typeface="Arial" panose="020B0604020202020204" pitchFamily="34" charset="0"/>
                                </a:rPr>
                                <m:t>𝜼</m:t>
                              </m:r>
                            </m:e>
                            <m:sub>
                              <m:r>
                                <a:rPr lang="es-MX" b="1" i="1">
                                  <a:effectLst/>
                                  <a:latin typeface="Cambria Math" panose="02040503050406030204" pitchFamily="18" charset="0"/>
                                  <a:ea typeface="Times New Roman" panose="02020603050405020304" pitchFamily="18" charset="0"/>
                                  <a:cs typeface="Arial" panose="020B0604020202020204" pitchFamily="34" charset="0"/>
                                </a:rPr>
                                <m:t>𝒗</m:t>
                              </m:r>
                            </m:sub>
                          </m:sSub>
                        </m:num>
                        <m:den>
                          <m:r>
                            <a:rPr lang="es-MX" b="1" i="1">
                              <a:effectLst/>
                              <a:latin typeface="Cambria Math" panose="02040503050406030204" pitchFamily="18" charset="0"/>
                              <a:ea typeface="Times New Roman" panose="02020603050405020304" pitchFamily="18" charset="0"/>
                              <a:cs typeface="Arial" panose="020B0604020202020204" pitchFamily="34" charset="0"/>
                            </a:rPr>
                            <m:t>𝒌</m:t>
                          </m:r>
                        </m:den>
                      </m:f>
                      <m:r>
                        <a:rPr lang="es-MX" b="1"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b="1"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b="1" i="1">
                                      <a:effectLst/>
                                      <a:latin typeface="Cambria Math" panose="02040503050406030204" pitchFamily="18" charset="0"/>
                                      <a:ea typeface="Times New Roman" panose="02020603050405020304" pitchFamily="18" charset="0"/>
                                      <a:cs typeface="Arial" panose="020B0604020202020204" pitchFamily="34" charset="0"/>
                                    </a:rPr>
                                    <m:t>𝒎</m:t>
                                  </m:r>
                                </m:e>
                                <m:sup>
                                  <m:r>
                                    <a:rPr lang="es-EC" b="1" i="1">
                                      <a:effectLst/>
                                      <a:latin typeface="Cambria Math" panose="02040503050406030204" pitchFamily="18" charset="0"/>
                                      <a:ea typeface="Times New Roman" panose="02020603050405020304" pitchFamily="18" charset="0"/>
                                      <a:cs typeface="Arial" panose="020B0604020202020204" pitchFamily="34" charset="0"/>
                                    </a:rPr>
                                    <m:t>𝟑</m:t>
                                  </m:r>
                                </m:sup>
                              </m:sSup>
                            </m:num>
                            <m:den>
                              <m:r>
                                <a:rPr lang="es-EC" b="1" i="1">
                                  <a:effectLst/>
                                  <a:latin typeface="Cambria Math" panose="02040503050406030204" pitchFamily="18" charset="0"/>
                                  <a:ea typeface="Times New Roman" panose="02020603050405020304" pitchFamily="18" charset="0"/>
                                  <a:cs typeface="Arial" panose="020B0604020202020204" pitchFamily="34" charset="0"/>
                                </a:rPr>
                                <m:t>𝒔</m:t>
                              </m:r>
                            </m:den>
                          </m:f>
                        </m:e>
                      </m:d>
                      <m:r>
                        <a:rPr lang="es-MX"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effectLst/>
                  <a:latin typeface="Times New Roman" panose="02020603050405020304" pitchFamily="18" charset="0"/>
                  <a:ea typeface="Times New Roman" panose="02020603050405020304" pitchFamily="18" charset="0"/>
                </a:endParaRPr>
              </a:p>
              <a:p>
                <a:pPr algn="just">
                  <a:spcAft>
                    <a:spcPts val="0"/>
                  </a:spcAft>
                </a:pPr>
                <a:r>
                  <a:rPr lang="es-MX" b="1" dirty="0">
                    <a:effectLst/>
                    <a:latin typeface="Arial" panose="020B0604020202020204" pitchFamily="34"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MX" b="1" dirty="0">
                    <a:effectLst/>
                    <a:latin typeface="Arial" panose="020B0604020202020204" pitchFamily="34" charset="0"/>
                    <a:ea typeface="Times New Roman" panose="02020603050405020304" pitchFamily="18" charset="0"/>
                  </a:rPr>
                  <a:t>    </a:t>
                </a:r>
                <a:r>
                  <a:rPr lang="es-MX" dirty="0">
                    <a:effectLst/>
                    <a:latin typeface="Arial" panose="020B0604020202020204" pitchFamily="34" charset="0"/>
                    <a:ea typeface="Times New Roman" panose="02020603050405020304" pitchFamily="18" charset="0"/>
                  </a:rPr>
                  <a:t> Y para calcular el volumen desplazado total (Vdt) nos valemos de la </a:t>
                </a:r>
                <a:r>
                  <a:rPr lang="es-MX" dirty="0" smtClean="0">
                    <a:effectLst/>
                    <a:latin typeface="Arial" panose="020B0604020202020204" pitchFamily="34" charset="0"/>
                    <a:ea typeface="Times New Roman" panose="02020603050405020304" pitchFamily="18" charset="0"/>
                  </a:rPr>
                  <a:t>ecuación:</a:t>
                </a:r>
                <a:endParaRPr lang="es-ES"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b="1" i="1">
                          <a:effectLst/>
                          <a:latin typeface="Cambria Math" panose="02040503050406030204" pitchFamily="18" charset="0"/>
                          <a:ea typeface="Times New Roman" panose="02020603050405020304" pitchFamily="18" charset="0"/>
                          <a:cs typeface="Arial" panose="020B0604020202020204" pitchFamily="34" charset="0"/>
                        </a:rPr>
                        <m:t>𝑽𝒅𝒕</m:t>
                      </m:r>
                      <m:r>
                        <a:rPr lang="es-MX"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b="1" i="1">
                              <a:effectLst/>
                              <a:latin typeface="Cambria Math" panose="02040503050406030204" pitchFamily="18" charset="0"/>
                              <a:ea typeface="Times New Roman" panose="02020603050405020304" pitchFamily="18" charset="0"/>
                              <a:cs typeface="Arial" panose="020B0604020202020204" pitchFamily="34" charset="0"/>
                            </a:rPr>
                            <m:t>  </m:t>
                          </m:r>
                          <m:r>
                            <a:rPr lang="es-MX" b="1" i="1">
                              <a:effectLst/>
                              <a:latin typeface="Cambria Math" panose="02040503050406030204" pitchFamily="18" charset="0"/>
                              <a:ea typeface="Times New Roman" panose="02020603050405020304" pitchFamily="18" charset="0"/>
                              <a:cs typeface="Arial" panose="020B0604020202020204" pitchFamily="34" charset="0"/>
                            </a:rPr>
                            <m:t>𝒏</m:t>
                          </m:r>
                          <m:r>
                            <a:rPr lang="es-MX" b="1" i="1">
                              <a:effectLst/>
                              <a:latin typeface="Cambria Math" panose="02040503050406030204" pitchFamily="18" charset="0"/>
                              <a:ea typeface="Times New Roman" panose="02020603050405020304" pitchFamily="18" charset="0"/>
                              <a:cs typeface="Arial" panose="020B0604020202020204" pitchFamily="34" charset="0"/>
                            </a:rPr>
                            <m:t>.</m:t>
                          </m:r>
                          <m:r>
                            <a:rPr lang="es-MX" b="1" i="1">
                              <a:effectLst/>
                              <a:latin typeface="Cambria Math" panose="02040503050406030204" pitchFamily="18" charset="0"/>
                              <a:ea typeface="Times New Roman" panose="02020603050405020304" pitchFamily="18" charset="0"/>
                              <a:cs typeface="Arial" panose="020B0604020202020204" pitchFamily="34" charset="0"/>
                            </a:rPr>
                            <m:t>𝑳</m:t>
                          </m:r>
                          <m:r>
                            <a:rPr lang="es-MX" b="1" i="1">
                              <a:effectLst/>
                              <a:latin typeface="Cambria Math" panose="02040503050406030204" pitchFamily="18" charset="0"/>
                              <a:ea typeface="Times New Roman" panose="02020603050405020304" pitchFamily="18" charset="0"/>
                              <a:cs typeface="Arial" panose="020B0604020202020204" pitchFamily="34" charset="0"/>
                            </a:rPr>
                            <m:t>.</m:t>
                          </m:r>
                          <m:r>
                            <a:rPr lang="es-MX" b="1" i="1">
                              <a:effectLst/>
                              <a:latin typeface="Cambria Math" panose="02040503050406030204" pitchFamily="18" charset="0"/>
                              <a:ea typeface="Times New Roman" panose="02020603050405020304" pitchFamily="18" charset="0"/>
                              <a:cs typeface="Arial" panose="020B0604020202020204" pitchFamily="34" charset="0"/>
                            </a:rPr>
                            <m:t>𝝅</m:t>
                          </m:r>
                          <m:r>
                            <a:rPr lang="es-MX" b="1" i="1">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b="1" i="1">
                                  <a:effectLst/>
                                  <a:latin typeface="Cambria Math" panose="02040503050406030204" pitchFamily="18" charset="0"/>
                                  <a:ea typeface="Times New Roman" panose="02020603050405020304" pitchFamily="18" charset="0"/>
                                  <a:cs typeface="Arial" panose="020B0604020202020204" pitchFamily="34" charset="0"/>
                                </a:rPr>
                                <m:t>𝑫</m:t>
                              </m:r>
                            </m:e>
                            <m:sup>
                              <m:r>
                                <a:rPr lang="es-MX" b="1" i="1">
                                  <a:effectLst/>
                                  <a:latin typeface="Cambria Math" panose="02040503050406030204" pitchFamily="18" charset="0"/>
                                  <a:ea typeface="Times New Roman" panose="02020603050405020304" pitchFamily="18" charset="0"/>
                                  <a:cs typeface="Arial" panose="020B0604020202020204" pitchFamily="34" charset="0"/>
                                </a:rPr>
                                <m:t>𝟐</m:t>
                              </m:r>
                            </m:sup>
                          </m:sSup>
                          <m:r>
                            <a:rPr lang="es-MX" b="1"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b="1" i="1">
                              <a:effectLst/>
                              <a:latin typeface="Cambria Math" panose="02040503050406030204" pitchFamily="18" charset="0"/>
                              <a:ea typeface="Times New Roman" panose="02020603050405020304" pitchFamily="18" charset="0"/>
                              <a:cs typeface="Arial" panose="020B0604020202020204" pitchFamily="34" charset="0"/>
                            </a:rPr>
                            <m:t>𝟒</m:t>
                          </m:r>
                        </m:den>
                      </m:f>
                      <m:r>
                        <a:rPr lang="es-MX" b="1" i="1">
                          <a:effectLst/>
                          <a:latin typeface="Cambria Math" panose="02040503050406030204" pitchFamily="18" charset="0"/>
                          <a:ea typeface="Times New Roman" panose="02020603050405020304" pitchFamily="18" charset="0"/>
                          <a:cs typeface="Arial" panose="020B0604020202020204" pitchFamily="34" charset="0"/>
                        </a:rPr>
                        <m:t>         </m:t>
                      </m:r>
                      <m:r>
                        <a:rPr lang="es-EC" b="1"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S"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b="1" i="1">
                              <a:effectLst/>
                              <a:latin typeface="Cambria Math" panose="02040503050406030204" pitchFamily="18" charset="0"/>
                              <a:ea typeface="Times New Roman" panose="02020603050405020304" pitchFamily="18" charset="0"/>
                              <a:cs typeface="Arial" panose="020B0604020202020204" pitchFamily="34" charset="0"/>
                            </a:rPr>
                            <m:t>𝒎</m:t>
                          </m:r>
                        </m:e>
                        <m:sup>
                          <m:r>
                            <a:rPr lang="es-EC" b="1" i="1">
                              <a:effectLst/>
                              <a:latin typeface="Cambria Math" panose="02040503050406030204" pitchFamily="18" charset="0"/>
                              <a:ea typeface="Times New Roman" panose="02020603050405020304" pitchFamily="18" charset="0"/>
                              <a:cs typeface="Arial" panose="020B0604020202020204" pitchFamily="34" charset="0"/>
                            </a:rPr>
                            <m:t>𝟑</m:t>
                          </m:r>
                        </m:sup>
                      </m:sSup>
                      <m:r>
                        <a:rPr lang="es-EC" b="1" i="1">
                          <a:effectLst/>
                          <a:latin typeface="Cambria Math" panose="02040503050406030204" pitchFamily="18" charset="0"/>
                          <a:ea typeface="Times New Roman" panose="02020603050405020304" pitchFamily="18" charset="0"/>
                          <a:cs typeface="Arial" panose="020B0604020202020204" pitchFamily="34" charset="0"/>
                        </a:rPr>
                        <m:t>] </m:t>
                      </m:r>
                      <m:r>
                        <a:rPr lang="es-MX"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i="1">
                          <a:effectLst/>
                          <a:latin typeface="Cambria Math" panose="02040503050406030204" pitchFamily="18" charset="0"/>
                          <a:ea typeface="Times New Roman" panose="02020603050405020304" pitchFamily="18" charset="0"/>
                          <a:cs typeface="Arial" panose="020B0604020202020204" pitchFamily="34" charset="0"/>
                        </a:rPr>
                        <m:t>𝑉𝑑𝑡</m:t>
                      </m:r>
                      <m:r>
                        <a:rPr lang="es-MX"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i="1">
                              <a:effectLst/>
                              <a:latin typeface="Cambria Math" panose="02040503050406030204" pitchFamily="18" charset="0"/>
                              <a:ea typeface="Times New Roman" panose="02020603050405020304" pitchFamily="18" charset="0"/>
                              <a:cs typeface="Arial" panose="020B0604020202020204" pitchFamily="34" charset="0"/>
                            </a:rPr>
                          </m:ctrlPr>
                        </m:fPr>
                        <m:num>
                          <m:r>
                            <a:rPr lang="es-MX" i="1">
                              <a:effectLst/>
                              <a:latin typeface="Cambria Math" panose="02040503050406030204" pitchFamily="18" charset="0"/>
                              <a:ea typeface="Times New Roman" panose="02020603050405020304" pitchFamily="18" charset="0"/>
                              <a:cs typeface="Arial" panose="020B0604020202020204" pitchFamily="34" charset="0"/>
                            </a:rPr>
                            <m:t>  (1) .</m:t>
                          </m:r>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r>
                                <a:rPr lang="es-MX" i="1">
                                  <a:effectLst/>
                                  <a:latin typeface="Cambria Math" panose="02040503050406030204" pitchFamily="18" charset="0"/>
                                  <a:ea typeface="Times New Roman" panose="02020603050405020304" pitchFamily="18" charset="0"/>
                                  <a:cs typeface="Arial" panose="020B0604020202020204" pitchFamily="34" charset="0"/>
                                </a:rPr>
                                <m:t>0.065</m:t>
                              </m:r>
                            </m:e>
                          </m:d>
                          <m:r>
                            <a:rPr lang="es-MX" i="1">
                              <a:effectLst/>
                              <a:latin typeface="Cambria Math" panose="02040503050406030204" pitchFamily="18" charset="0"/>
                              <a:ea typeface="Times New Roman" panose="02020603050405020304" pitchFamily="18" charset="0"/>
                              <a:cs typeface="Arial" panose="020B0604020202020204" pitchFamily="34" charset="0"/>
                            </a:rPr>
                            <m:t>. </m:t>
                          </m:r>
                          <m:d>
                            <m:dPr>
                              <m:ctrlPr>
                                <a:rPr lang="es-ES" i="1">
                                  <a:effectLst/>
                                  <a:latin typeface="Cambria Math" panose="02040503050406030204" pitchFamily="18" charset="0"/>
                                  <a:ea typeface="Times New Roman" panose="02020603050405020304" pitchFamily="18" charset="0"/>
                                  <a:cs typeface="Arial" panose="020B0604020202020204" pitchFamily="34" charset="0"/>
                                </a:rPr>
                              </m:ctrlPr>
                            </m:dPr>
                            <m:e>
                              <m:r>
                                <a:rPr lang="es-MX" i="1">
                                  <a:effectLst/>
                                  <a:latin typeface="Cambria Math" panose="02040503050406030204" pitchFamily="18" charset="0"/>
                                  <a:ea typeface="Times New Roman" panose="02020603050405020304" pitchFamily="18" charset="0"/>
                                  <a:cs typeface="Arial" panose="020B0604020202020204" pitchFamily="34" charset="0"/>
                                </a:rPr>
                                <m:t>𝜋</m:t>
                              </m:r>
                            </m:e>
                          </m:d>
                          <m:r>
                            <a:rPr lang="es-MX" i="1">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i="1">
                                  <a:effectLst/>
                                  <a:latin typeface="Cambria Math" panose="02040503050406030204" pitchFamily="18" charset="0"/>
                                  <a:ea typeface="Times New Roman" panose="02020603050405020304" pitchFamily="18" charset="0"/>
                                  <a:cs typeface="Arial" panose="020B0604020202020204" pitchFamily="34" charset="0"/>
                                </a:rPr>
                                <m:t>(0.067)</m:t>
                              </m:r>
                            </m:e>
                            <m:sup>
                              <m:r>
                                <a:rPr lang="es-MX"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i="1">
                              <a:effectLst/>
                              <a:latin typeface="Cambria Math" panose="02040503050406030204" pitchFamily="18" charset="0"/>
                              <a:ea typeface="Times New Roman" panose="02020603050405020304" pitchFamily="18" charset="0"/>
                              <a:cs typeface="Arial" panose="020B0604020202020204" pitchFamily="34" charset="0"/>
                            </a:rPr>
                            <m:t> 4</m:t>
                          </m:r>
                        </m:den>
                      </m:f>
                      <m:r>
                        <a:rPr lang="es-MX" i="1">
                          <a:effectLst/>
                          <a:latin typeface="Cambria Math" panose="02040503050406030204" pitchFamily="18" charset="0"/>
                          <a:ea typeface="Times New Roman" panose="02020603050405020304" pitchFamily="18" charset="0"/>
                          <a:cs typeface="Arial" panose="020B0604020202020204" pitchFamily="34" charset="0"/>
                        </a:rPr>
                        <m:t>         </m:t>
                      </m:r>
                      <m:r>
                        <a:rPr lang="es-EC"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S"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i="1">
                              <a:effectLst/>
                              <a:latin typeface="Cambria Math" panose="02040503050406030204" pitchFamily="18" charset="0"/>
                              <a:ea typeface="Times New Roman" panose="02020603050405020304" pitchFamily="18" charset="0"/>
                              <a:cs typeface="Arial" panose="020B0604020202020204" pitchFamily="34" charset="0"/>
                            </a:rPr>
                            <m:t>𝑚</m:t>
                          </m:r>
                        </m:e>
                        <m:sup>
                          <m:r>
                            <a:rPr lang="es-EC" i="1">
                              <a:effectLst/>
                              <a:latin typeface="Cambria Math" panose="02040503050406030204" pitchFamily="18" charset="0"/>
                              <a:ea typeface="Times New Roman" panose="02020603050405020304" pitchFamily="18" charset="0"/>
                              <a:cs typeface="Arial" panose="020B0604020202020204" pitchFamily="34" charset="0"/>
                            </a:rPr>
                            <m:t>3</m:t>
                          </m:r>
                        </m:sup>
                      </m:sSup>
                      <m:r>
                        <a:rPr lang="es-EC" i="1">
                          <a:effectLst/>
                          <a:latin typeface="Cambria Math" panose="02040503050406030204" pitchFamily="18" charset="0"/>
                          <a:ea typeface="Times New Roman" panose="02020603050405020304" pitchFamily="18" charset="0"/>
                          <a:cs typeface="Arial" panose="020B0604020202020204" pitchFamily="34" charset="0"/>
                        </a:rPr>
                        <m:t>] </m:t>
                      </m:r>
                      <m:r>
                        <a:rPr lang="es-MX"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effectLst/>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27051" y="2130609"/>
                <a:ext cx="5440055" cy="4613122"/>
              </a:xfrm>
              <a:prstGeom prst="rect">
                <a:avLst/>
              </a:prstGeom>
              <a:blipFill rotWithShape="0">
                <a:blip r:embed="rId2"/>
                <a:stretch>
                  <a:fillRect l="-896" r="-8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120342" y="2329338"/>
                <a:ext cx="6096000" cy="3419782"/>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ea typeface="Times New Roman" panose="02020603050405020304" pitchFamily="18" charset="0"/>
                          <a:cs typeface="Arial" panose="020B0604020202020204" pitchFamily="34" charset="0"/>
                        </a:rPr>
                        <m:t>𝑉𝑑𝑡</m:t>
                      </m:r>
                      <m:r>
                        <a:rPr lang="es-MX" i="1">
                          <a:latin typeface="Cambria Math" panose="02040503050406030204" pitchFamily="18" charset="0"/>
                          <a:ea typeface="Times New Roman" panose="02020603050405020304" pitchFamily="18" charset="0"/>
                          <a:cs typeface="Arial" panose="020B0604020202020204" pitchFamily="34" charset="0"/>
                        </a:rPr>
                        <m:t>= 2.2917 </m:t>
                      </m:r>
                      <m:r>
                        <a:rPr lang="es-MX" i="1">
                          <a:latin typeface="Cambria Math" panose="02040503050406030204" pitchFamily="18" charset="0"/>
                          <a:ea typeface="Times New Roman" panose="02020603050405020304" pitchFamily="18" charset="0"/>
                          <a:cs typeface="Arial" panose="020B0604020202020204" pitchFamily="34" charset="0"/>
                        </a:rPr>
                        <m:t>𝐸</m:t>
                      </m:r>
                      <m:r>
                        <a:rPr lang="es-MX" i="1">
                          <a:latin typeface="Cambria Math" panose="02040503050406030204" pitchFamily="18" charset="0"/>
                          <a:ea typeface="Times New Roman" panose="02020603050405020304" pitchFamily="18" charset="0"/>
                          <a:cs typeface="Arial" panose="020B0604020202020204" pitchFamily="34" charset="0"/>
                        </a:rPr>
                        <m:t>−4 [</m:t>
                      </m:r>
                      <m:sSup>
                        <m:sSupPr>
                          <m:ctrlPr>
                            <a:rPr lang="es-ES" i="1">
                              <a:latin typeface="Cambria Math" panose="02040503050406030204" pitchFamily="18" charset="0"/>
                              <a:ea typeface="Times New Roman" panose="02020603050405020304" pitchFamily="18" charset="0"/>
                              <a:cs typeface="Arial" panose="020B0604020202020204" pitchFamily="34" charset="0"/>
                            </a:rPr>
                          </m:ctrlPr>
                        </m:sSupPr>
                        <m:e>
                          <m:r>
                            <a:rPr lang="es-EC" i="1">
                              <a:latin typeface="Cambria Math" panose="02040503050406030204" pitchFamily="18" charset="0"/>
                              <a:ea typeface="Times New Roman" panose="02020603050405020304" pitchFamily="18" charset="0"/>
                              <a:cs typeface="Arial" panose="020B0604020202020204" pitchFamily="34" charset="0"/>
                            </a:rPr>
                            <m:t>𝑚</m:t>
                          </m:r>
                        </m:e>
                        <m:sup>
                          <m:r>
                            <a:rPr lang="es-EC" i="1">
                              <a:latin typeface="Cambria Math" panose="02040503050406030204" pitchFamily="18" charset="0"/>
                              <a:ea typeface="Times New Roman" panose="02020603050405020304" pitchFamily="18" charset="0"/>
                              <a:cs typeface="Arial" panose="020B0604020202020204" pitchFamily="34" charset="0"/>
                            </a:rPr>
                            <m:t>3</m:t>
                          </m:r>
                        </m:sup>
                      </m:sSup>
                      <m:r>
                        <a:rPr lang="es-EC"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latin typeface="Times New Roman" panose="02020603050405020304" pitchFamily="18" charset="0"/>
                  <a:ea typeface="Times New Roman" panose="02020603050405020304" pitchFamily="18" charset="0"/>
                </a:endParaRPr>
              </a:p>
              <a:p>
                <a:pPr algn="just">
                  <a:lnSpc>
                    <a:spcPct val="150000"/>
                  </a:lnSpc>
                  <a:spcAft>
                    <a:spcPts val="0"/>
                  </a:spcAft>
                </a:pPr>
                <a:r>
                  <a:rPr lang="es-MX" b="1" dirty="0">
                    <a:latin typeface="Arial" panose="020B06040202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lnSpc>
                    <a:spcPct val="150000"/>
                  </a:lnSpc>
                  <a:spcAft>
                    <a:spcPts val="0"/>
                  </a:spcAft>
                </a:pPr>
                <a:r>
                  <a:rPr lang="es-MX" dirty="0">
                    <a:latin typeface="Arial" panose="020B0604020202020204" pitchFamily="34" charset="0"/>
                    <a:ea typeface="Times New Roman" panose="02020603050405020304" pitchFamily="18" charset="0"/>
                  </a:rPr>
                  <a:t>     Si además: ηv= 85%, N=5000 [rpm] = 83.3333 [rev/s],  k=2[rev]. Entonces:</a:t>
                </a:r>
                <a:endParaRPr lang="es-ES" dirty="0">
                  <a:latin typeface="Times New Roman" panose="02020603050405020304" pitchFamily="18" charset="0"/>
                  <a:ea typeface="Times New Roman" panose="02020603050405020304" pitchFamily="18" charset="0"/>
                </a:endParaRPr>
              </a:p>
              <a:p>
                <a:pPr algn="just">
                  <a:lnSpc>
                    <a:spcPct val="150000"/>
                  </a:lnSpc>
                  <a:spcAft>
                    <a:spcPts val="0"/>
                  </a:spcAft>
                </a:pPr>
                <a:r>
                  <a:rPr lang="es-MX" dirty="0">
                    <a:latin typeface="Arial" panose="020B06040202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i="1">
                                  <a:latin typeface="Cambria Math" panose="02040503050406030204" pitchFamily="18" charset="0"/>
                                  <a:ea typeface="Times New Roman" panose="02020603050405020304" pitchFamily="18" charset="0"/>
                                  <a:cs typeface="Arial" panose="020B0604020202020204" pitchFamily="34" charset="0"/>
                                </a:rPr>
                              </m:ctrlPr>
                            </m:accPr>
                            <m:e>
                              <m:r>
                                <a:rPr lang="es-MX" i="1">
                                  <a:latin typeface="Cambria Math" panose="02040503050406030204" pitchFamily="18" charset="0"/>
                                  <a:ea typeface="Times New Roman" panose="02020603050405020304" pitchFamily="18" charset="0"/>
                                  <a:cs typeface="Arial" panose="020B0604020202020204" pitchFamily="34" charset="0"/>
                                </a:rPr>
                                <m:t>𝑉</m:t>
                              </m:r>
                            </m:e>
                          </m:acc>
                        </m:e>
                        <m:sub>
                          <m:r>
                            <a:rPr lang="es-MX" i="1">
                              <a:latin typeface="Cambria Math" panose="02040503050406030204" pitchFamily="18" charset="0"/>
                              <a:ea typeface="Times New Roman" panose="02020603050405020304" pitchFamily="18" charset="0"/>
                              <a:cs typeface="Arial" panose="020B0604020202020204" pitchFamily="34" charset="0"/>
                            </a:rPr>
                            <m:t>𝑎𝑖𝑟𝑒</m:t>
                          </m:r>
                          <m:r>
                            <a:rPr lang="es-MX"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𝑟𝑒𝑎𝑙</m:t>
                          </m:r>
                        </m:sub>
                      </m:sSub>
                      <m:r>
                        <a:rPr lang="es-MX" i="1">
                          <a:latin typeface="Cambria Math" panose="02040503050406030204" pitchFamily="18" charset="0"/>
                          <a:ea typeface="Times New Roman" panose="02020603050405020304" pitchFamily="18" charset="0"/>
                          <a:cs typeface="Arial" panose="020B0604020202020204" pitchFamily="34" charset="0"/>
                        </a:rPr>
                        <m:t>= </m:t>
                      </m:r>
                      <m:f>
                        <m:fPr>
                          <m:ctrlPr>
                            <a:rPr lang="es-ES" i="1">
                              <a:latin typeface="Cambria Math" panose="02040503050406030204" pitchFamily="18" charset="0"/>
                              <a:ea typeface="Times New Roman" panose="02020603050405020304" pitchFamily="18" charset="0"/>
                              <a:cs typeface="Arial" panose="020B0604020202020204" pitchFamily="34" charset="0"/>
                            </a:rPr>
                          </m:ctrlPr>
                        </m:fPr>
                        <m:num>
                          <m:d>
                            <m:dPr>
                              <m:ctrlPr>
                                <a:rPr lang="es-ES" i="1">
                                  <a:latin typeface="Cambria Math" panose="02040503050406030204" pitchFamily="18" charset="0"/>
                                  <a:ea typeface="Times New Roman" panose="02020603050405020304" pitchFamily="18" charset="0"/>
                                  <a:cs typeface="Arial" panose="020B0604020202020204" pitchFamily="34" charset="0"/>
                                </a:rPr>
                              </m:ctrlPr>
                            </m:dPr>
                            <m:e>
                              <m:r>
                                <a:rPr lang="es-MX" i="1">
                                  <a:latin typeface="Cambria Math" panose="02040503050406030204" pitchFamily="18" charset="0"/>
                                  <a:ea typeface="Times New Roman" panose="02020603050405020304" pitchFamily="18" charset="0"/>
                                  <a:cs typeface="Arial" panose="020B0604020202020204" pitchFamily="34" charset="0"/>
                                </a:rPr>
                                <m:t>2.2917</m:t>
                              </m:r>
                              <m:r>
                                <a:rPr lang="es-MX" i="1">
                                  <a:latin typeface="Cambria Math" panose="02040503050406030204" pitchFamily="18" charset="0"/>
                                  <a:ea typeface="Times New Roman" panose="02020603050405020304" pitchFamily="18" charset="0"/>
                                  <a:cs typeface="Arial" panose="020B0604020202020204" pitchFamily="34" charset="0"/>
                                </a:rPr>
                                <m:t>𝐸</m:t>
                              </m:r>
                              <m:r>
                                <a:rPr lang="es-MX" i="1">
                                  <a:latin typeface="Cambria Math" panose="02040503050406030204" pitchFamily="18" charset="0"/>
                                  <a:ea typeface="Times New Roman" panose="02020603050405020304" pitchFamily="18" charset="0"/>
                                  <a:cs typeface="Arial" panose="020B0604020202020204" pitchFamily="34" charset="0"/>
                                </a:rPr>
                                <m:t>−4</m:t>
                              </m:r>
                            </m:e>
                          </m:d>
                          <m:r>
                            <a:rPr lang="es-MX" i="1">
                              <a:latin typeface="Cambria Math" panose="02040503050406030204" pitchFamily="18" charset="0"/>
                              <a:ea typeface="Times New Roman" panose="02020603050405020304" pitchFamily="18" charset="0"/>
                              <a:cs typeface="Arial" panose="020B0604020202020204" pitchFamily="34" charset="0"/>
                            </a:rPr>
                            <m:t>. </m:t>
                          </m:r>
                          <m:d>
                            <m:dPr>
                              <m:ctrlPr>
                                <a:rPr lang="es-ES" i="1">
                                  <a:latin typeface="Cambria Math" panose="02040503050406030204" pitchFamily="18" charset="0"/>
                                  <a:ea typeface="Times New Roman" panose="02020603050405020304" pitchFamily="18" charset="0"/>
                                  <a:cs typeface="Arial" panose="020B0604020202020204" pitchFamily="34" charset="0"/>
                                </a:rPr>
                              </m:ctrlPr>
                            </m:dPr>
                            <m:e>
                              <m:r>
                                <a:rPr lang="es-MX" i="1">
                                  <a:latin typeface="Cambria Math" panose="02040503050406030204" pitchFamily="18" charset="0"/>
                                  <a:ea typeface="Times New Roman" panose="02020603050405020304" pitchFamily="18" charset="0"/>
                                  <a:cs typeface="Arial" panose="020B0604020202020204" pitchFamily="34" charset="0"/>
                                </a:rPr>
                                <m:t> 83.3333</m:t>
                              </m:r>
                            </m:e>
                          </m:d>
                          <m:r>
                            <a:rPr lang="es-MX" i="1">
                              <a:latin typeface="Cambria Math" panose="02040503050406030204" pitchFamily="18" charset="0"/>
                              <a:ea typeface="Times New Roman" panose="02020603050405020304" pitchFamily="18" charset="0"/>
                              <a:cs typeface="Arial" panose="020B0604020202020204" pitchFamily="34" charset="0"/>
                            </a:rPr>
                            <m:t> .  (0.85)</m:t>
                          </m:r>
                        </m:num>
                        <m:den>
                          <m:r>
                            <a:rPr lang="es-MX" i="1">
                              <a:latin typeface="Cambria Math" panose="02040503050406030204" pitchFamily="18" charset="0"/>
                              <a:ea typeface="Times New Roman" panose="02020603050405020304" pitchFamily="18" charset="0"/>
                              <a:cs typeface="Arial" panose="020B0604020202020204" pitchFamily="34" charset="0"/>
                            </a:rPr>
                            <m:t>2</m:t>
                          </m:r>
                        </m:den>
                      </m:f>
                      <m:r>
                        <a:rPr lang="es-MX" i="1">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i="1">
                              <a:latin typeface="Cambria Math" panose="02040503050406030204" pitchFamily="18" charset="0"/>
                              <a:ea typeface="Times New Roman" panose="02020603050405020304" pitchFamily="18" charset="0"/>
                              <a:cs typeface="Arial" panose="020B0604020202020204" pitchFamily="34" charset="0"/>
                            </a:rPr>
                          </m:ctrlPr>
                        </m:dPr>
                        <m:e>
                          <m:f>
                            <m:fPr>
                              <m:ctrlPr>
                                <a:rPr lang="es-ES"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i="1">
                                      <a:latin typeface="Cambria Math" panose="02040503050406030204" pitchFamily="18" charset="0"/>
                                      <a:ea typeface="Times New Roman" panose="02020603050405020304" pitchFamily="18" charset="0"/>
                                      <a:cs typeface="Arial" panose="020B0604020202020204" pitchFamily="34" charset="0"/>
                                    </a:rPr>
                                  </m:ctrlPr>
                                </m:sSupPr>
                                <m:e>
                                  <m:r>
                                    <a:rPr lang="es-EC" i="1">
                                      <a:latin typeface="Cambria Math" panose="02040503050406030204" pitchFamily="18" charset="0"/>
                                      <a:ea typeface="Times New Roman" panose="02020603050405020304" pitchFamily="18" charset="0"/>
                                      <a:cs typeface="Arial" panose="020B0604020202020204" pitchFamily="34" charset="0"/>
                                    </a:rPr>
                                    <m:t>𝑚</m:t>
                                  </m:r>
                                </m:e>
                                <m:sup>
                                  <m:r>
                                    <a:rPr lang="es-EC" i="1">
                                      <a:latin typeface="Cambria Math" panose="02040503050406030204" pitchFamily="18" charset="0"/>
                                      <a:ea typeface="Times New Roman" panose="02020603050405020304" pitchFamily="18" charset="0"/>
                                      <a:cs typeface="Arial" panose="020B0604020202020204" pitchFamily="34" charset="0"/>
                                    </a:rPr>
                                    <m:t>3</m:t>
                                  </m:r>
                                </m:sup>
                              </m:sSup>
                            </m:num>
                            <m:den>
                              <m:r>
                                <a:rPr lang="es-EC" i="1">
                                  <a:latin typeface="Cambria Math" panose="02040503050406030204" pitchFamily="18" charset="0"/>
                                  <a:ea typeface="Times New Roman" panose="02020603050405020304" pitchFamily="18" charset="0"/>
                                  <a:cs typeface="Arial" panose="020B0604020202020204" pitchFamily="34" charset="0"/>
                                </a:rPr>
                                <m:t>𝑠</m:t>
                              </m:r>
                            </m:den>
                          </m:f>
                        </m:e>
                      </m:d>
                      <m:r>
                        <a:rPr lang="es-MX"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i="1">
                                  <a:latin typeface="Cambria Math" panose="02040503050406030204" pitchFamily="18" charset="0"/>
                                  <a:ea typeface="Times New Roman" panose="02020603050405020304" pitchFamily="18" charset="0"/>
                                  <a:cs typeface="Arial" panose="020B0604020202020204" pitchFamily="34" charset="0"/>
                                </a:rPr>
                              </m:ctrlPr>
                            </m:accPr>
                            <m:e>
                              <m:r>
                                <a:rPr lang="es-MX" i="1">
                                  <a:latin typeface="Cambria Math" panose="02040503050406030204" pitchFamily="18" charset="0"/>
                                  <a:ea typeface="Times New Roman" panose="02020603050405020304" pitchFamily="18" charset="0"/>
                                  <a:cs typeface="Arial" panose="020B0604020202020204" pitchFamily="34" charset="0"/>
                                </a:rPr>
                                <m:t>𝑉</m:t>
                              </m:r>
                            </m:e>
                          </m:acc>
                        </m:e>
                        <m:sub>
                          <m:r>
                            <a:rPr lang="es-MX" i="1">
                              <a:latin typeface="Cambria Math" panose="02040503050406030204" pitchFamily="18" charset="0"/>
                              <a:ea typeface="Times New Roman" panose="02020603050405020304" pitchFamily="18" charset="0"/>
                              <a:cs typeface="Arial" panose="020B0604020202020204" pitchFamily="34" charset="0"/>
                            </a:rPr>
                            <m:t>𝑎𝑖𝑟𝑒</m:t>
                          </m:r>
                          <m:r>
                            <a:rPr lang="es-MX"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𝑟𝑒𝑎𝑙</m:t>
                          </m:r>
                        </m:sub>
                      </m:sSub>
                      <m:r>
                        <a:rPr lang="es-MX" i="1">
                          <a:latin typeface="Cambria Math" panose="02040503050406030204" pitchFamily="18" charset="0"/>
                          <a:ea typeface="Times New Roman" panose="02020603050405020304" pitchFamily="18" charset="0"/>
                          <a:cs typeface="Arial" panose="020B0604020202020204" pitchFamily="34" charset="0"/>
                        </a:rPr>
                        <m:t>= 0.0081 </m:t>
                      </m:r>
                      <m:d>
                        <m:dPr>
                          <m:begChr m:val="["/>
                          <m:endChr m:val="]"/>
                          <m:ctrlPr>
                            <a:rPr lang="es-ES" i="1">
                              <a:latin typeface="Cambria Math" panose="02040503050406030204" pitchFamily="18" charset="0"/>
                              <a:ea typeface="Times New Roman" panose="02020603050405020304" pitchFamily="18" charset="0"/>
                              <a:cs typeface="Arial" panose="020B0604020202020204" pitchFamily="34" charset="0"/>
                            </a:rPr>
                          </m:ctrlPr>
                        </m:dPr>
                        <m:e>
                          <m:f>
                            <m:fPr>
                              <m:ctrlPr>
                                <a:rPr lang="es-ES"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i="1">
                                      <a:latin typeface="Cambria Math" panose="02040503050406030204" pitchFamily="18" charset="0"/>
                                      <a:ea typeface="Times New Roman" panose="02020603050405020304" pitchFamily="18" charset="0"/>
                                      <a:cs typeface="Arial" panose="020B0604020202020204" pitchFamily="34" charset="0"/>
                                    </a:rPr>
                                  </m:ctrlPr>
                                </m:sSupPr>
                                <m:e>
                                  <m:r>
                                    <a:rPr lang="es-EC" i="1">
                                      <a:latin typeface="Cambria Math" panose="02040503050406030204" pitchFamily="18" charset="0"/>
                                      <a:ea typeface="Times New Roman" panose="02020603050405020304" pitchFamily="18" charset="0"/>
                                      <a:cs typeface="Arial" panose="020B0604020202020204" pitchFamily="34" charset="0"/>
                                    </a:rPr>
                                    <m:t>𝑚</m:t>
                                  </m:r>
                                </m:e>
                                <m:sup>
                                  <m:r>
                                    <a:rPr lang="es-EC" i="1">
                                      <a:latin typeface="Cambria Math" panose="02040503050406030204" pitchFamily="18" charset="0"/>
                                      <a:ea typeface="Times New Roman" panose="02020603050405020304" pitchFamily="18" charset="0"/>
                                      <a:cs typeface="Arial" panose="020B0604020202020204" pitchFamily="34" charset="0"/>
                                    </a:rPr>
                                    <m:t>3</m:t>
                                  </m:r>
                                </m:sup>
                              </m:sSup>
                            </m:num>
                            <m:den>
                              <m:r>
                                <a:rPr lang="es-EC" i="1">
                                  <a:latin typeface="Cambria Math" panose="02040503050406030204" pitchFamily="18" charset="0"/>
                                  <a:ea typeface="Times New Roman" panose="02020603050405020304" pitchFamily="18" charset="0"/>
                                  <a:cs typeface="Arial" panose="020B0604020202020204" pitchFamily="34" charset="0"/>
                                </a:rPr>
                                <m:t>𝑠</m:t>
                              </m:r>
                            </m:den>
                          </m:f>
                        </m:e>
                      </m:d>
                      <m:r>
                        <a:rPr lang="es-MX" i="1">
                          <a:latin typeface="Cambria Math" panose="02040503050406030204" pitchFamily="18" charset="0"/>
                          <a:ea typeface="Times New Roman" panose="02020603050405020304" pitchFamily="18" charset="0"/>
                          <a:cs typeface="Arial" panose="020B0604020202020204" pitchFamily="34" charset="0"/>
                        </a:rPr>
                        <m:t>   =17.1978 [</m:t>
                      </m:r>
                      <m:r>
                        <a:rPr lang="es-MX" i="1">
                          <a:latin typeface="Cambria Math" panose="02040503050406030204" pitchFamily="18" charset="0"/>
                          <a:ea typeface="Times New Roman" panose="02020603050405020304" pitchFamily="18" charset="0"/>
                          <a:cs typeface="Arial" panose="020B0604020202020204" pitchFamily="34" charset="0"/>
                        </a:rPr>
                        <m:t>𝑐𝑓𝑚</m:t>
                      </m:r>
                      <m:r>
                        <a:rPr lang="es-MX"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6120342" y="2329338"/>
                <a:ext cx="6096000" cy="3419782"/>
              </a:xfrm>
              <a:prstGeom prst="rect">
                <a:avLst/>
              </a:prstGeom>
              <a:blipFill rotWithShape="0">
                <a:blip r:embed="rId3"/>
                <a:stretch>
                  <a:fillRect l="-900" r="-800"/>
                </a:stretch>
              </a:blipFill>
            </p:spPr>
            <p:txBody>
              <a:bodyPr/>
              <a:lstStyle/>
              <a:p>
                <a:r>
                  <a:rPr lang="es-ES">
                    <a:noFill/>
                  </a:rPr>
                  <a:t> </a:t>
                </a:r>
              </a:p>
            </p:txBody>
          </p:sp>
        </mc:Fallback>
      </mc:AlternateContent>
      <p:cxnSp>
        <p:nvCxnSpPr>
          <p:cNvPr id="8" name="Conector recto 7"/>
          <p:cNvCxnSpPr/>
          <p:nvPr/>
        </p:nvCxnSpPr>
        <p:spPr>
          <a:xfrm>
            <a:off x="6096001" y="1989221"/>
            <a:ext cx="24341" cy="48687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26046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35340" y="2775547"/>
            <a:ext cx="8292026" cy="1457758"/>
          </a:xfrm>
        </p:spPr>
        <p:txBody>
          <a:bodyPr/>
          <a:lstStyle/>
          <a:p>
            <a:pPr algn="ctr"/>
            <a:r>
              <a:rPr lang="es-ES" sz="1800" b="1" dirty="0" smtClean="0">
                <a:solidFill>
                  <a:schemeClr val="tx1"/>
                </a:solidFill>
                <a:latin typeface="Arial" panose="020B0604020202020204" pitchFamily="34" charset="0"/>
                <a:cs typeface="Arial" panose="020B0604020202020204" pitchFamily="34" charset="0"/>
              </a:rPr>
              <a:t>SELECCIÓN E IMPLEMENTACIÓN DE UN SISTEMA DE SOBREALIMENTACIÓN A UNA MOTOCICLETA LONCIN LX 250 PY PARA LA EMPRESA MOTOACCESORIOS, CON EL FIN DE REDUCIR LA EMISIÓN DE CONTAMINANTES Y COMPENSAR LA CAÍDA DE POTENCIA EN APLICACIONES DE ALTITUD  </a:t>
            </a:r>
            <a:endParaRPr lang="es-ES" sz="18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397885" y="1726505"/>
            <a:ext cx="7766936" cy="702505"/>
          </a:xfrm>
        </p:spPr>
        <p:txBody>
          <a:bodyPr>
            <a:normAutofit/>
          </a:bodyPr>
          <a:lstStyle/>
          <a:p>
            <a:pPr algn="ctr"/>
            <a:r>
              <a:rPr lang="es-ES" b="1" dirty="0" smtClean="0">
                <a:solidFill>
                  <a:schemeClr val="tx1"/>
                </a:solidFill>
                <a:latin typeface="Arial" panose="020B0604020202020204" pitchFamily="34" charset="0"/>
                <a:cs typeface="Arial" panose="020B0604020202020204" pitchFamily="34" charset="0"/>
              </a:rPr>
              <a:t>TRABAJO DE TITULACIÓN, PREVIO A LA OBTENCIÓN DEL TÍTULO DE INGENIERO MECÁNICO</a:t>
            </a:r>
            <a:endParaRPr lang="es-ES"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777" y="244427"/>
            <a:ext cx="6660441" cy="1135541"/>
          </a:xfrm>
          <a:prstGeom prst="rect">
            <a:avLst/>
          </a:prstGeom>
        </p:spPr>
      </p:pic>
      <p:pic>
        <p:nvPicPr>
          <p:cNvPr id="1026" name="Picture 2" descr="Resultado de imagen para carrera de ingenieria mecanic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934" y="308574"/>
            <a:ext cx="1833350" cy="1769183"/>
          </a:xfrm>
          <a:prstGeom prst="rect">
            <a:avLst/>
          </a:prstGeom>
          <a:noFill/>
          <a:extLst>
            <a:ext uri="{909E8E84-426E-40DD-AFC4-6F175D3DCCD1}">
              <a14:hiddenFill xmlns:a14="http://schemas.microsoft.com/office/drawing/2010/main">
                <a:solidFill>
                  <a:srgbClr val="FFFFFF"/>
                </a:solidFill>
              </a14:hiddenFill>
            </a:ext>
          </a:extLst>
        </p:spPr>
      </p:pic>
      <p:sp>
        <p:nvSpPr>
          <p:cNvPr id="9" name="Subtítulo 2"/>
          <p:cNvSpPr txBox="1">
            <a:spLocks/>
          </p:cNvSpPr>
          <p:nvPr/>
        </p:nvSpPr>
        <p:spPr>
          <a:xfrm>
            <a:off x="1397885" y="4665027"/>
            <a:ext cx="7766936" cy="46653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b="1" dirty="0" smtClean="0">
                <a:solidFill>
                  <a:schemeClr val="tx1"/>
                </a:solidFill>
                <a:latin typeface="Arial" panose="020B0604020202020204" pitchFamily="34" charset="0"/>
                <a:cs typeface="Arial" panose="020B0604020202020204" pitchFamily="34" charset="0"/>
              </a:rPr>
              <a:t>AUTOR: MAURICIO WLADIMIR LÓPEZ AYALA</a:t>
            </a:r>
            <a:endParaRPr lang="es-ES" b="1" dirty="0">
              <a:solidFill>
                <a:schemeClr val="tx1"/>
              </a:solidFill>
              <a:latin typeface="Arial" panose="020B0604020202020204" pitchFamily="34" charset="0"/>
              <a:cs typeface="Arial" panose="020B0604020202020204" pitchFamily="34" charset="0"/>
            </a:endParaRPr>
          </a:p>
        </p:txBody>
      </p:sp>
      <p:sp>
        <p:nvSpPr>
          <p:cNvPr id="10" name="Subtítulo 2"/>
          <p:cNvSpPr txBox="1">
            <a:spLocks/>
          </p:cNvSpPr>
          <p:nvPr/>
        </p:nvSpPr>
        <p:spPr>
          <a:xfrm>
            <a:off x="1397885" y="5563280"/>
            <a:ext cx="7766936" cy="46653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b="1" dirty="0" smtClean="0">
                <a:solidFill>
                  <a:schemeClr val="tx1"/>
                </a:solidFill>
                <a:latin typeface="Arial" panose="020B0604020202020204" pitchFamily="34" charset="0"/>
                <a:cs typeface="Arial" panose="020B0604020202020204" pitchFamily="34" charset="0"/>
              </a:rPr>
              <a:t>DIRECTOR: CRNL. (S.P) Ing. JUAN DÍAZ </a:t>
            </a:r>
            <a:endParaRPr lang="es-ES" b="1" dirty="0">
              <a:solidFill>
                <a:schemeClr val="tx1"/>
              </a:solidFill>
              <a:latin typeface="Arial" panose="020B0604020202020204" pitchFamily="34" charset="0"/>
              <a:cs typeface="Arial" panose="020B0604020202020204" pitchFamily="34" charset="0"/>
            </a:endParaRPr>
          </a:p>
        </p:txBody>
      </p:sp>
      <p:sp>
        <p:nvSpPr>
          <p:cNvPr id="11" name="Subtítulo 2"/>
          <p:cNvSpPr txBox="1">
            <a:spLocks/>
          </p:cNvSpPr>
          <p:nvPr/>
        </p:nvSpPr>
        <p:spPr>
          <a:xfrm>
            <a:off x="1397885" y="6391469"/>
            <a:ext cx="7766936" cy="46653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ES" b="1" dirty="0" smtClean="0">
                <a:solidFill>
                  <a:schemeClr val="tx1"/>
                </a:solidFill>
                <a:latin typeface="Arial" panose="020B0604020202020204" pitchFamily="34" charset="0"/>
                <a:cs typeface="Arial" panose="020B0604020202020204" pitchFamily="34" charset="0"/>
              </a:rPr>
              <a:t>SANGOLQUÍ - 2017 </a:t>
            </a:r>
            <a:endParaRPr lang="es-ES" b="1" dirty="0">
              <a:solidFill>
                <a:schemeClr val="tx1"/>
              </a:solidFill>
              <a:latin typeface="Arial" panose="020B0604020202020204" pitchFamily="34" charset="0"/>
              <a:cs typeface="Arial" panose="020B0604020202020204" pitchFamily="34" charset="0"/>
            </a:endParaRPr>
          </a:p>
        </p:txBody>
      </p:sp>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3934" y="5058260"/>
            <a:ext cx="1833350" cy="1566474"/>
          </a:xfrm>
          <a:prstGeom prst="rect">
            <a:avLst/>
          </a:prstGeom>
          <a:noFill/>
          <a:ln>
            <a:noFill/>
          </a:ln>
        </p:spPr>
      </p:pic>
    </p:spTree>
    <p:extLst>
      <p:ext uri="{BB962C8B-B14F-4D97-AF65-F5344CB8AC3E}">
        <p14:creationId xmlns:p14="http://schemas.microsoft.com/office/powerpoint/2010/main" val="136937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MATEMÁTICO </a:t>
            </a:r>
          </a:p>
        </p:txBody>
      </p:sp>
      <p:sp>
        <p:nvSpPr>
          <p:cNvPr id="3" name="Marcador de contenido 2"/>
          <p:cNvSpPr>
            <a:spLocks noGrp="1"/>
          </p:cNvSpPr>
          <p:nvPr>
            <p:ph idx="1"/>
          </p:nvPr>
        </p:nvSpPr>
        <p:spPr>
          <a:xfrm>
            <a:off x="575734" y="1383716"/>
            <a:ext cx="11137900" cy="5113337"/>
          </a:xfrm>
        </p:spPr>
        <p:txBody>
          <a:bodyPr/>
          <a:lstStyle/>
          <a:p>
            <a:pPr marL="0" indent="0">
              <a:buNone/>
            </a:pPr>
            <a:r>
              <a:rPr lang="es-ES" b="1" dirty="0" smtClean="0"/>
              <a:t>- RELACION DE PRESIÓN (RP) DEL COMPRESOR:</a:t>
            </a:r>
          </a:p>
          <a:p>
            <a:pPr>
              <a:buFontTx/>
              <a:buChar char="-"/>
            </a:pPr>
            <a:endParaRPr lang="es-ES" dirty="0" smtClean="0"/>
          </a:p>
          <a:p>
            <a:pPr>
              <a:buFontTx/>
              <a:buChar char="-"/>
            </a:pPr>
            <a:endParaRPr lang="es-ES" dirty="0"/>
          </a:p>
          <a:p>
            <a:pPr>
              <a:buFontTx/>
              <a:buChar char="-"/>
            </a:pPr>
            <a:endParaRPr lang="es-ES" dirty="0" smtClean="0"/>
          </a:p>
          <a:p>
            <a:pPr>
              <a:buFontTx/>
              <a:buChar char="-"/>
            </a:pPr>
            <a:endParaRPr lang="es-ES" dirty="0"/>
          </a:p>
        </p:txBody>
      </p:sp>
      <p:cxnSp>
        <p:nvCxnSpPr>
          <p:cNvPr id="5" name="Conector recto 4"/>
          <p:cNvCxnSpPr/>
          <p:nvPr/>
        </p:nvCxnSpPr>
        <p:spPr>
          <a:xfrm>
            <a:off x="5967663" y="1748589"/>
            <a:ext cx="0" cy="474846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Rectángulo 6"/>
              <p:cNvSpPr/>
              <p:nvPr/>
            </p:nvSpPr>
            <p:spPr>
              <a:xfrm>
                <a:off x="446840" y="1971206"/>
                <a:ext cx="5245769" cy="4303229"/>
              </a:xfrm>
              <a:prstGeom prst="rect">
                <a:avLst/>
              </a:prstGeom>
            </p:spPr>
            <p:txBody>
              <a:bodyPr wrap="square">
                <a:spAutoFit/>
              </a:bodyPr>
              <a:lstStyle/>
              <a:p>
                <a:pPr algn="just">
                  <a:lnSpc>
                    <a:spcPct val="150000"/>
                  </a:lnSpc>
                  <a:spcAft>
                    <a:spcPts val="0"/>
                  </a:spcAft>
                </a:pPr>
                <a:r>
                  <a:rPr lang="es-MX" sz="1600" dirty="0">
                    <a:latin typeface="Arial" panose="020B0604020202020204" pitchFamily="34" charset="0"/>
                    <a:ea typeface="Times New Roman" panose="02020603050405020304" pitchFamily="18" charset="0"/>
                  </a:rPr>
                  <a:t>Para determinar esta relación se utilizó la </a:t>
                </a:r>
                <a:r>
                  <a:rPr lang="es-MX" sz="1600" dirty="0" smtClean="0">
                    <a:latin typeface="Arial" panose="020B0604020202020204" pitchFamily="34" charset="0"/>
                    <a:ea typeface="Times New Roman" panose="02020603050405020304" pitchFamily="18" charset="0"/>
                  </a:rPr>
                  <a:t>ecuación:</a:t>
                </a:r>
                <a:endParaRPr lang="es-ES" sz="1600" dirty="0">
                  <a:effectLst/>
                  <a:latin typeface="Times New Roman" panose="02020603050405020304" pitchFamily="18" charset="0"/>
                  <a:ea typeface="Times New Roman" panose="02020603050405020304" pitchFamily="18" charset="0"/>
                </a:endParaRPr>
              </a:p>
              <a:p>
                <a:pPr algn="just">
                  <a:spcAft>
                    <a:spcPts val="0"/>
                  </a:spcAft>
                </a:pPr>
                <a:r>
                  <a:rPr lang="es-MX"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b="1" i="1">
                          <a:effectLst/>
                          <a:latin typeface="Cambria Math" panose="02040503050406030204" pitchFamily="18" charset="0"/>
                          <a:ea typeface="Times New Roman" panose="02020603050405020304" pitchFamily="18" charset="0"/>
                          <a:cs typeface="Arial" panose="020B0604020202020204" pitchFamily="34" charset="0"/>
                        </a:rPr>
                        <m:t>𝑹𝑷</m:t>
                      </m:r>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b="1" i="1">
                              <a:effectLst/>
                              <a:latin typeface="Cambria Math" panose="02040503050406030204" pitchFamily="18" charset="0"/>
                              <a:ea typeface="Times New Roman" panose="02020603050405020304" pitchFamily="18" charset="0"/>
                              <a:cs typeface="Arial" panose="020B0604020202020204" pitchFamily="34" charset="0"/>
                            </a:rPr>
                            <m:t>𝑷𝒂𝒃𝒔</m:t>
                          </m:r>
                          <m:r>
                            <a:rPr lang="es-EC" sz="1600" b="1" i="1" smtClean="0">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𝟐</m:t>
                          </m:r>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𝑷𝒂𝒃𝒔</m:t>
                          </m:r>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𝟏</m:t>
                          </m:r>
                        </m:den>
                      </m:f>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𝑷</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𝒂𝒕𝒎</m:t>
                              </m:r>
                            </m:sub>
                          </m:sSub>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𝑩𝒐𝒐𝒔𝒕</m:t>
                          </m:r>
                        </m:num>
                        <m:den>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𝑷</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𝒂𝒕𝒎</m:t>
                              </m:r>
                            </m:sub>
                          </m:sSub>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𝑷</m:t>
                          </m:r>
                        </m:den>
                      </m:f>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spcAft>
                    <a:spcPts val="0"/>
                  </a:spcAft>
                </a:pPr>
                <a:r>
                  <a:rPr lang="es-MX"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MX" sz="1600" dirty="0">
                    <a:effectLst/>
                    <a:latin typeface="Arial" panose="020B0604020202020204" pitchFamily="34" charset="0"/>
                    <a:ea typeface="Times New Roman" panose="02020603050405020304" pitchFamily="18" charset="0"/>
                  </a:rPr>
                  <a:t>     En donde la presión atmosférica, Patm= 10.3021 [psi], corresponde a la presión atmosférica de Tulcán. El Boost que deberá entregar el sobrealimentador es de 4.3979 [psi] con la finalidad de tener una misma presión de trabajo que la del nivel del mar. La caída de presión (</a:t>
                </a:r>
                <a14:m>
                  <m:oMath xmlns:m="http://schemas.openxmlformats.org/officeDocument/2006/math">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𝑷</m:t>
                    </m:r>
                  </m:oMath>
                </a14:m>
                <a:r>
                  <a:rPr lang="es-MX" sz="1600" dirty="0">
                    <a:effectLst/>
                    <a:latin typeface="Arial" panose="020B0604020202020204" pitchFamily="34" charset="0"/>
                    <a:ea typeface="Times New Roman" panose="02020603050405020304" pitchFamily="18" charset="0"/>
                  </a:rPr>
                  <a:t>) se calculó considerando un sistema neumático de la siguiente forma:</a:t>
                </a:r>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46840" y="1971206"/>
                <a:ext cx="5245769" cy="4303229"/>
              </a:xfrm>
              <a:prstGeom prst="rect">
                <a:avLst/>
              </a:prstGeom>
              <a:blipFill rotWithShape="0">
                <a:blip r:embed="rId3"/>
                <a:stretch>
                  <a:fillRect l="-581" r="-581"/>
                </a:stretch>
              </a:blipFill>
            </p:spPr>
            <p:txBody>
              <a:bodyPr/>
              <a:lstStyle/>
              <a:p>
                <a:r>
                  <a:rPr lang="es-ES">
                    <a:noFill/>
                  </a:rPr>
                  <a:t> </a:t>
                </a:r>
              </a:p>
            </p:txBody>
          </p:sp>
        </mc:Fallback>
      </mc:AlternateContent>
      <p:pic>
        <p:nvPicPr>
          <p:cNvPr id="8" name="Imagen 7"/>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5235"/>
          <a:stretch/>
        </p:blipFill>
        <p:spPr bwMode="auto">
          <a:xfrm>
            <a:off x="6227941" y="1971206"/>
            <a:ext cx="5225415" cy="1028668"/>
          </a:xfrm>
          <a:prstGeom prst="rect">
            <a:avLst/>
          </a:prstGeom>
          <a:noFill/>
          <a:ln>
            <a:noFill/>
          </a:ln>
          <a:extLst>
            <a:ext uri="{53640926-AAD7-44D8-BBD7-CCE9431645EC}">
              <a14:shadowObscured xmlns:a14="http://schemas.microsoft.com/office/drawing/2010/main"/>
            </a:ext>
          </a:extLst>
        </p:spPr>
      </p:pic>
      <p:sp>
        <p:nvSpPr>
          <p:cNvPr id="9" name="Rectángulo 8"/>
          <p:cNvSpPr/>
          <p:nvPr/>
        </p:nvSpPr>
        <p:spPr>
          <a:xfrm>
            <a:off x="7135688" y="2999874"/>
            <a:ext cx="3903376" cy="307777"/>
          </a:xfrm>
          <a:prstGeom prst="rect">
            <a:avLst/>
          </a:prstGeom>
        </p:spPr>
        <p:txBody>
          <a:bodyPr wrap="none">
            <a:spAutoFit/>
          </a:bodyPr>
          <a:lstStyle/>
          <a:p>
            <a:pPr algn="ct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Figura </a:t>
            </a:r>
            <a:r>
              <a:rPr lang="es-EC" sz="1400" b="1" dirty="0" smtClean="0">
                <a:latin typeface="Arial" panose="020B0604020202020204" pitchFamily="34" charset="0"/>
                <a:ea typeface="Times New Roman" panose="02020603050405020304" pitchFamily="18" charset="0"/>
                <a:cs typeface="Times New Roman" panose="02020603050405020304" pitchFamily="18" charset="0"/>
              </a:rPr>
              <a:t>4:</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1400" dirty="0">
                <a:latin typeface="Arial" panose="020B0604020202020204" pitchFamily="34" charset="0"/>
                <a:ea typeface="Times New Roman" panose="02020603050405020304" pitchFamily="18" charset="0"/>
                <a:cs typeface="Times New Roman" panose="02020603050405020304" pitchFamily="18" charset="0"/>
              </a:rPr>
              <a:t>Elementos anteriores al compresor.</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5967663" y="3521368"/>
            <a:ext cx="6096000" cy="584775"/>
          </a:xfrm>
          <a:prstGeom prst="rect">
            <a:avLst/>
          </a:prstGeom>
        </p:spPr>
        <p:txBody>
          <a:bodyPr>
            <a:spAutoFit/>
          </a:bodyPr>
          <a:lstStyle/>
          <a:p>
            <a:pPr algn="just"/>
            <a:r>
              <a:rPr lang="es-MX" sz="1600" dirty="0">
                <a:latin typeface="Arial" panose="020B0604020202020204" pitchFamily="34" charset="0"/>
                <a:ea typeface="Times New Roman" panose="02020603050405020304" pitchFamily="18" charset="0"/>
              </a:rPr>
              <a:t>La pérdida de carga por la longitud (HL), el filtro (H filtro) y el carburador (H carburador) se obtienen mediante </a:t>
            </a:r>
            <a:r>
              <a:rPr lang="es-MX" sz="1600" dirty="0" smtClean="0">
                <a:latin typeface="Arial" panose="020B0604020202020204" pitchFamily="34" charset="0"/>
                <a:ea typeface="Times New Roman" panose="02020603050405020304" pitchFamily="18" charset="0"/>
              </a:rPr>
              <a:t>las ecuaciones:</a:t>
            </a:r>
            <a:endParaRPr lang="es-ES" sz="1600" dirty="0"/>
          </a:p>
        </p:txBody>
      </p:sp>
      <mc:AlternateContent xmlns:mc="http://schemas.openxmlformats.org/markup-compatibility/2006" xmlns:a14="http://schemas.microsoft.com/office/drawing/2010/main">
        <mc:Choice Requires="a14">
          <p:sp>
            <p:nvSpPr>
              <p:cNvPr id="11" name="Rectángulo 10"/>
              <p:cNvSpPr/>
              <p:nvPr/>
            </p:nvSpPr>
            <p:spPr>
              <a:xfrm>
                <a:off x="5967663" y="4222820"/>
                <a:ext cx="6096000" cy="2404633"/>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r>
                        <a:rPr lang="es-MX" sz="1400" i="1">
                          <a:latin typeface="Cambria Math" panose="02040503050406030204" pitchFamily="18" charset="0"/>
                          <a:ea typeface="Times New Roman" panose="02020603050405020304" pitchFamily="18" charset="0"/>
                          <a:cs typeface="Arial" panose="020B0604020202020204" pitchFamily="34" charset="0"/>
                        </a:rPr>
                        <m:t>𝐻𝐿</m:t>
                      </m:r>
                      <m:r>
                        <a:rPr lang="es-MX" sz="1400" i="1">
                          <a:latin typeface="Cambria Math" panose="02040503050406030204" pitchFamily="18" charset="0"/>
                          <a:ea typeface="Times New Roman" panose="02020603050405020304" pitchFamily="18" charset="0"/>
                          <a:cs typeface="Arial" panose="020B0604020202020204" pitchFamily="34" charset="0"/>
                        </a:rPr>
                        <m:t>= </m:t>
                      </m:r>
                      <m:r>
                        <a:rPr lang="es-MX" sz="1400" i="1">
                          <a:latin typeface="Cambria Math" panose="02040503050406030204" pitchFamily="18" charset="0"/>
                          <a:ea typeface="Times New Roman" panose="02020603050405020304" pitchFamily="18" charset="0"/>
                          <a:cs typeface="Arial" panose="020B0604020202020204" pitchFamily="34" charset="0"/>
                        </a:rPr>
                        <m:t>𝑓</m:t>
                      </m:r>
                      <m:r>
                        <a:rPr lang="es-MX" sz="1400" i="1">
                          <a:latin typeface="Cambria Math" panose="02040503050406030204" pitchFamily="18" charset="0"/>
                          <a:ea typeface="Times New Roman" panose="02020603050405020304" pitchFamily="18" charset="0"/>
                          <a:cs typeface="Arial" panose="020B0604020202020204" pitchFamily="34" charset="0"/>
                        </a:rPr>
                        <m:t>.</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400" i="1">
                              <a:effectLst/>
                              <a:latin typeface="Cambria Math" panose="02040503050406030204" pitchFamily="18" charset="0"/>
                              <a:ea typeface="Times New Roman" panose="02020603050405020304" pitchFamily="18" charset="0"/>
                              <a:cs typeface="Arial" panose="020B0604020202020204" pitchFamily="34" charset="0"/>
                            </a:rPr>
                            <m:t>𝐿</m:t>
                          </m:r>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𝐷</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400" i="1">
                                  <a:effectLst/>
                                  <a:latin typeface="Cambria Math" panose="02040503050406030204" pitchFamily="18" charset="0"/>
                                  <a:ea typeface="Times New Roman" panose="02020603050405020304" pitchFamily="18" charset="0"/>
                                  <a:cs typeface="Arial" panose="020B0604020202020204" pitchFamily="34" charset="0"/>
                                </a:rPr>
                                <m:t>𝑉</m:t>
                              </m:r>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m:t>
                          </m:r>
                          <m:r>
                            <a:rPr lang="es-MX" sz="1400" i="1">
                              <a:effectLst/>
                              <a:latin typeface="Cambria Math" panose="02040503050406030204" pitchFamily="18" charset="0"/>
                              <a:ea typeface="Times New Roman" panose="02020603050405020304" pitchFamily="18" charset="0"/>
                              <a:cs typeface="Arial" panose="020B0604020202020204" pitchFamily="34" charset="0"/>
                            </a:rPr>
                            <m:t>𝑔</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m:t>
                      </m:r>
                      <m:d>
                        <m:d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400" i="1">
                              <a:effectLst/>
                              <a:latin typeface="Cambria Math" panose="02040503050406030204" pitchFamily="18" charset="0"/>
                              <a:ea typeface="Times New Roman" panose="02020603050405020304" pitchFamily="18" charset="0"/>
                              <a:cs typeface="Arial" panose="020B0604020202020204" pitchFamily="34" charset="0"/>
                            </a:rPr>
                            <m:t>0.028</m:t>
                          </m:r>
                        </m:e>
                      </m:d>
                      <m:r>
                        <a:rPr lang="es-MX" sz="14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400" i="1">
                                  <a:effectLst/>
                                  <a:latin typeface="Cambria Math" panose="02040503050406030204" pitchFamily="18" charset="0"/>
                                  <a:ea typeface="Times New Roman" panose="02020603050405020304" pitchFamily="18" charset="0"/>
                                  <a:cs typeface="Arial" panose="020B0604020202020204" pitchFamily="34" charset="0"/>
                                </a:rPr>
                                <m:t>0.095</m:t>
                              </m:r>
                            </m:e>
                          </m:d>
                        </m:num>
                        <m:den>
                          <m:d>
                            <m:d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400" i="1">
                                  <a:effectLst/>
                                  <a:latin typeface="Cambria Math" panose="02040503050406030204" pitchFamily="18" charset="0"/>
                                  <a:ea typeface="Times New Roman" panose="02020603050405020304" pitchFamily="18" charset="0"/>
                                  <a:cs typeface="Arial" panose="020B0604020202020204" pitchFamily="34" charset="0"/>
                                </a:rPr>
                                <m:t>0.030</m:t>
                              </m:r>
                            </m:e>
                          </m:d>
                        </m:den>
                      </m:f>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400" i="1">
                                      <a:effectLst/>
                                      <a:latin typeface="Cambria Math" panose="02040503050406030204" pitchFamily="18" charset="0"/>
                                      <a:ea typeface="Times New Roman" panose="02020603050405020304" pitchFamily="18" charset="0"/>
                                      <a:cs typeface="Arial" panose="020B0604020202020204" pitchFamily="34" charset="0"/>
                                    </a:rPr>
                                    <m:t>11.4591</m:t>
                                  </m:r>
                                </m:e>
                              </m:d>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400" i="1">
                                  <a:effectLst/>
                                  <a:latin typeface="Cambria Math" panose="02040503050406030204" pitchFamily="18" charset="0"/>
                                  <a:ea typeface="Times New Roman" panose="02020603050405020304" pitchFamily="18" charset="0"/>
                                  <a:cs typeface="Arial" panose="020B0604020202020204" pitchFamily="34" charset="0"/>
                                </a:rPr>
                                <m:t>9.81</m:t>
                              </m:r>
                            </m:e>
                          </m:d>
                        </m:den>
                      </m:f>
                      <m:r>
                        <a:rPr lang="es-MX" sz="1400" i="1">
                          <a:effectLst/>
                          <a:latin typeface="Cambria Math" panose="02040503050406030204" pitchFamily="18" charset="0"/>
                          <a:ea typeface="Times New Roman" panose="02020603050405020304" pitchFamily="18" charset="0"/>
                          <a:cs typeface="Arial" panose="020B0604020202020204" pitchFamily="34" charset="0"/>
                        </a:rPr>
                        <m:t> = 0.5934 </m:t>
                      </m:r>
                      <m:r>
                        <a:rPr lang="es-EC" sz="1400" i="1">
                          <a:effectLst/>
                          <a:latin typeface="Cambria Math" panose="02040503050406030204" pitchFamily="18" charset="0"/>
                          <a:ea typeface="Times New Roman" panose="02020603050405020304" pitchFamily="18" charset="0"/>
                          <a:cs typeface="Arial" panose="020B0604020202020204" pitchFamily="34" charset="0"/>
                        </a:rPr>
                        <m:t>[</m:t>
                      </m:r>
                      <m:r>
                        <a:rPr lang="es-EC" sz="1400" i="1">
                          <a:effectLst/>
                          <a:latin typeface="Cambria Math" panose="02040503050406030204" pitchFamily="18" charset="0"/>
                          <a:ea typeface="Times New Roman" panose="02020603050405020304" pitchFamily="18" charset="0"/>
                          <a:cs typeface="Arial" panose="020B0604020202020204" pitchFamily="34" charset="0"/>
                        </a:rPr>
                        <m:t>𝑚</m:t>
                      </m:r>
                      <m:r>
                        <a:rPr lang="es-EC" sz="14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400" dirty="0">
                  <a:effectLst/>
                  <a:latin typeface="Times New Roman" panose="02020603050405020304" pitchFamily="18" charset="0"/>
                  <a:ea typeface="Times New Roman" panose="02020603050405020304" pitchFamily="18" charset="0"/>
                </a:endParaRPr>
              </a:p>
              <a:p>
                <a:pPr algn="just">
                  <a:spcAft>
                    <a:spcPts val="0"/>
                  </a:spcAft>
                </a:pPr>
                <a:r>
                  <a:rPr lang="es-MX" sz="1400" dirty="0">
                    <a:effectLst/>
                    <a:latin typeface="Arial" panose="020B0604020202020204" pitchFamily="34"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400" i="1">
                          <a:effectLst/>
                          <a:latin typeface="Cambria Math" panose="02040503050406030204" pitchFamily="18" charset="0"/>
                          <a:ea typeface="Times New Roman" panose="02020603050405020304" pitchFamily="18" charset="0"/>
                          <a:cs typeface="Arial" panose="020B0604020202020204" pitchFamily="34" charset="0"/>
                        </a:rPr>
                        <m:t>𝐻</m:t>
                      </m:r>
                      <m:r>
                        <a:rPr lang="es-MX" sz="1400" i="1">
                          <a:effectLst/>
                          <a:latin typeface="Cambria Math" panose="02040503050406030204" pitchFamily="18" charset="0"/>
                          <a:ea typeface="Times New Roman" panose="02020603050405020304" pitchFamily="18" charset="0"/>
                          <a:cs typeface="Arial" panose="020B0604020202020204" pitchFamily="34" charset="0"/>
                        </a:rPr>
                        <m:t> </m:t>
                      </m:r>
                      <m:r>
                        <a:rPr lang="es-MX" sz="1400" i="1">
                          <a:effectLst/>
                          <a:latin typeface="Cambria Math" panose="02040503050406030204" pitchFamily="18" charset="0"/>
                          <a:ea typeface="Times New Roman" panose="02020603050405020304" pitchFamily="18" charset="0"/>
                          <a:cs typeface="Arial" panose="020B0604020202020204" pitchFamily="34" charset="0"/>
                        </a:rPr>
                        <m:t>𝑓𝑖𝑙𝑡𝑟𝑜</m:t>
                      </m:r>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400" i="1">
                              <a:effectLst/>
                              <a:latin typeface="Cambria Math" panose="02040503050406030204" pitchFamily="18" charset="0"/>
                              <a:ea typeface="Times New Roman" panose="02020603050405020304" pitchFamily="18" charset="0"/>
                              <a:cs typeface="Arial" panose="020B0604020202020204" pitchFamily="34" charset="0"/>
                            </a:rPr>
                            <m:t>   </m:t>
                          </m:r>
                          <m:r>
                            <a:rPr lang="es-MX" sz="1400" i="1">
                              <a:effectLst/>
                              <a:latin typeface="Cambria Math" panose="02040503050406030204" pitchFamily="18" charset="0"/>
                              <a:ea typeface="Times New Roman" panose="02020603050405020304" pitchFamily="18" charset="0"/>
                              <a:cs typeface="Arial" panose="020B0604020202020204" pitchFamily="34" charset="0"/>
                            </a:rPr>
                            <m:t>𝐾</m:t>
                          </m:r>
                          <m:r>
                            <a:rPr lang="es-MX" sz="1400" i="1">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400" i="1">
                                  <a:effectLst/>
                                  <a:latin typeface="Cambria Math" panose="02040503050406030204" pitchFamily="18" charset="0"/>
                                  <a:ea typeface="Times New Roman" panose="02020603050405020304" pitchFamily="18" charset="0"/>
                                  <a:cs typeface="Arial" panose="020B0604020202020204" pitchFamily="34" charset="0"/>
                                </a:rPr>
                                <m:t>𝑉</m:t>
                              </m:r>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sz="1400"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m:t>
                          </m:r>
                          <m:r>
                            <a:rPr lang="es-MX" sz="1400" i="1">
                              <a:effectLst/>
                              <a:latin typeface="Cambria Math" panose="02040503050406030204" pitchFamily="18" charset="0"/>
                              <a:ea typeface="Times New Roman" panose="02020603050405020304" pitchFamily="18" charset="0"/>
                              <a:cs typeface="Arial" panose="020B0604020202020204" pitchFamily="34" charset="0"/>
                            </a:rPr>
                            <m:t>𝑔</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400" i="1">
                              <a:effectLst/>
                              <a:latin typeface="Cambria Math" panose="02040503050406030204" pitchFamily="18" charset="0"/>
                              <a:ea typeface="Times New Roman" panose="02020603050405020304" pitchFamily="18" charset="0"/>
                              <a:cs typeface="Arial" panose="020B0604020202020204" pitchFamily="34" charset="0"/>
                            </a:rPr>
                            <m:t>   3.2 </m:t>
                          </m:r>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400" i="1">
                                  <a:effectLst/>
                                  <a:latin typeface="Cambria Math" panose="02040503050406030204" pitchFamily="18" charset="0"/>
                                  <a:ea typeface="Times New Roman" panose="02020603050405020304" pitchFamily="18" charset="0"/>
                                  <a:cs typeface="Arial" panose="020B0604020202020204" pitchFamily="34" charset="0"/>
                                </a:rPr>
                                <m:t>(11.4591)</m:t>
                              </m:r>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sz="1400"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 (9.81)</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21.4167 </m:t>
                      </m:r>
                      <m:r>
                        <a:rPr lang="es-EC" sz="1400" i="1">
                          <a:effectLst/>
                          <a:latin typeface="Cambria Math" panose="02040503050406030204" pitchFamily="18" charset="0"/>
                          <a:ea typeface="Times New Roman" panose="02020603050405020304" pitchFamily="18" charset="0"/>
                          <a:cs typeface="Arial" panose="020B0604020202020204" pitchFamily="34" charset="0"/>
                        </a:rPr>
                        <m:t>[</m:t>
                      </m:r>
                      <m:r>
                        <a:rPr lang="es-EC" sz="1400" i="1">
                          <a:effectLst/>
                          <a:latin typeface="Cambria Math" panose="02040503050406030204" pitchFamily="18" charset="0"/>
                          <a:ea typeface="Times New Roman" panose="02020603050405020304" pitchFamily="18" charset="0"/>
                          <a:cs typeface="Arial" panose="020B0604020202020204" pitchFamily="34" charset="0"/>
                        </a:rPr>
                        <m:t>𝑚</m:t>
                      </m:r>
                      <m:r>
                        <a:rPr lang="es-EC" sz="14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400" dirty="0">
                  <a:effectLst/>
                  <a:latin typeface="Times New Roman" panose="02020603050405020304" pitchFamily="18" charset="0"/>
                  <a:ea typeface="Times New Roman" panose="02020603050405020304" pitchFamily="18" charset="0"/>
                </a:endParaRPr>
              </a:p>
              <a:p>
                <a:pPr algn="ctr">
                  <a:spcAft>
                    <a:spcPts val="0"/>
                  </a:spcAft>
                </a:pPr>
                <a:r>
                  <a:rPr lang="es-MX" sz="1400" dirty="0">
                    <a:effectLst/>
                    <a:latin typeface="Arial" panose="020B0604020202020204" pitchFamily="34" charset="0"/>
                    <a:ea typeface="Times New Roman" panose="02020603050405020304" pitchFamily="18" charset="0"/>
                  </a:rPr>
                  <a:t> </a:t>
                </a:r>
                <a:endParaRPr lang="es-ES" sz="14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400" i="1">
                          <a:effectLst/>
                          <a:latin typeface="Cambria Math" panose="02040503050406030204" pitchFamily="18" charset="0"/>
                          <a:ea typeface="Times New Roman" panose="02020603050405020304" pitchFamily="18" charset="0"/>
                          <a:cs typeface="Arial" panose="020B0604020202020204" pitchFamily="34" charset="0"/>
                        </a:rPr>
                        <m:t>𝐻</m:t>
                      </m:r>
                      <m:r>
                        <a:rPr lang="es-MX" sz="1400" i="1">
                          <a:effectLst/>
                          <a:latin typeface="Cambria Math" panose="02040503050406030204" pitchFamily="18" charset="0"/>
                          <a:ea typeface="Times New Roman" panose="02020603050405020304" pitchFamily="18" charset="0"/>
                          <a:cs typeface="Arial" panose="020B0604020202020204" pitchFamily="34" charset="0"/>
                        </a:rPr>
                        <m:t> </m:t>
                      </m:r>
                      <m:r>
                        <a:rPr lang="es-MX" sz="1400" i="1">
                          <a:effectLst/>
                          <a:latin typeface="Cambria Math" panose="02040503050406030204" pitchFamily="18" charset="0"/>
                          <a:ea typeface="Times New Roman" panose="02020603050405020304" pitchFamily="18" charset="0"/>
                          <a:cs typeface="Arial" panose="020B0604020202020204" pitchFamily="34" charset="0"/>
                        </a:rPr>
                        <m:t>𝑐𝑎𝑟𝑏𝑢𝑟𝑎𝑑𝑜𝑟</m:t>
                      </m:r>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400" i="1">
                              <a:effectLst/>
                              <a:latin typeface="Cambria Math" panose="02040503050406030204" pitchFamily="18" charset="0"/>
                              <a:ea typeface="Times New Roman" panose="02020603050405020304" pitchFamily="18" charset="0"/>
                              <a:cs typeface="Arial" panose="020B0604020202020204" pitchFamily="34" charset="0"/>
                            </a:rPr>
                            <m:t>   </m:t>
                          </m:r>
                          <m:r>
                            <a:rPr lang="es-MX" sz="1400" i="1">
                              <a:effectLst/>
                              <a:latin typeface="Cambria Math" panose="02040503050406030204" pitchFamily="18" charset="0"/>
                              <a:ea typeface="Times New Roman" panose="02020603050405020304" pitchFamily="18" charset="0"/>
                              <a:cs typeface="Arial" panose="020B0604020202020204" pitchFamily="34" charset="0"/>
                            </a:rPr>
                            <m:t>𝐾</m:t>
                          </m:r>
                          <m:r>
                            <a:rPr lang="es-MX" sz="1400" i="1">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400" i="1">
                                  <a:effectLst/>
                                  <a:latin typeface="Cambria Math" panose="02040503050406030204" pitchFamily="18" charset="0"/>
                                  <a:ea typeface="Times New Roman" panose="02020603050405020304" pitchFamily="18" charset="0"/>
                                  <a:cs typeface="Arial" panose="020B0604020202020204" pitchFamily="34" charset="0"/>
                                </a:rPr>
                                <m:t>𝑉</m:t>
                              </m:r>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sz="1400"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m:t>
                          </m:r>
                          <m:r>
                            <a:rPr lang="es-MX" sz="1400" i="1">
                              <a:effectLst/>
                              <a:latin typeface="Cambria Math" panose="02040503050406030204" pitchFamily="18" charset="0"/>
                              <a:ea typeface="Times New Roman" panose="02020603050405020304" pitchFamily="18" charset="0"/>
                              <a:cs typeface="Arial" panose="020B0604020202020204" pitchFamily="34" charset="0"/>
                            </a:rPr>
                            <m:t>𝑔</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400" i="1">
                              <a:effectLst/>
                              <a:latin typeface="Cambria Math" panose="02040503050406030204" pitchFamily="18" charset="0"/>
                              <a:ea typeface="Times New Roman" panose="02020603050405020304" pitchFamily="18" charset="0"/>
                              <a:cs typeface="Arial" panose="020B0604020202020204" pitchFamily="34" charset="0"/>
                            </a:rPr>
                            <m:t>   5.6 </m:t>
                          </m:r>
                          <m:sSup>
                            <m:sSupPr>
                              <m:ctrlPr>
                                <a:rPr lang="es-ES" sz="14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400" i="1">
                                  <a:effectLst/>
                                  <a:latin typeface="Cambria Math" panose="02040503050406030204" pitchFamily="18" charset="0"/>
                                  <a:ea typeface="Times New Roman" panose="02020603050405020304" pitchFamily="18" charset="0"/>
                                  <a:cs typeface="Arial" panose="020B0604020202020204" pitchFamily="34" charset="0"/>
                                </a:rPr>
                                <m:t>(11.4591)</m:t>
                              </m:r>
                            </m:e>
                            <m:sup>
                              <m:r>
                                <a:rPr lang="es-MX" sz="14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sz="1400"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sz="1400" i="1">
                              <a:effectLst/>
                              <a:latin typeface="Cambria Math" panose="02040503050406030204" pitchFamily="18" charset="0"/>
                              <a:ea typeface="Times New Roman" panose="02020603050405020304" pitchFamily="18" charset="0"/>
                              <a:cs typeface="Arial" panose="020B0604020202020204" pitchFamily="34" charset="0"/>
                            </a:rPr>
                            <m:t>2 (9.81)</m:t>
                          </m:r>
                        </m:den>
                      </m:f>
                      <m:r>
                        <a:rPr lang="es-MX" sz="1400" i="1">
                          <a:effectLst/>
                          <a:latin typeface="Cambria Math" panose="02040503050406030204" pitchFamily="18" charset="0"/>
                          <a:ea typeface="Times New Roman" panose="02020603050405020304" pitchFamily="18" charset="0"/>
                          <a:cs typeface="Arial" panose="020B0604020202020204" pitchFamily="34" charset="0"/>
                        </a:rPr>
                        <m:t>= 37.4792  </m:t>
                      </m:r>
                      <m:r>
                        <a:rPr lang="es-EC" sz="1400" i="1">
                          <a:effectLst/>
                          <a:latin typeface="Cambria Math" panose="02040503050406030204" pitchFamily="18" charset="0"/>
                          <a:ea typeface="Times New Roman" panose="02020603050405020304" pitchFamily="18" charset="0"/>
                          <a:cs typeface="Arial" panose="020B0604020202020204" pitchFamily="34" charset="0"/>
                        </a:rPr>
                        <m:t>[</m:t>
                      </m:r>
                      <m:r>
                        <a:rPr lang="es-EC" sz="1400" i="1">
                          <a:effectLst/>
                          <a:latin typeface="Cambria Math" panose="02040503050406030204" pitchFamily="18" charset="0"/>
                          <a:ea typeface="Times New Roman" panose="02020603050405020304" pitchFamily="18" charset="0"/>
                          <a:cs typeface="Arial" panose="020B0604020202020204" pitchFamily="34" charset="0"/>
                        </a:rPr>
                        <m:t>𝑚</m:t>
                      </m:r>
                      <m:r>
                        <a:rPr lang="es-EC" sz="14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400" dirty="0">
                  <a:effectLst/>
                  <a:latin typeface="Times New Roman" panose="02020603050405020304" pitchFamily="18" charset="0"/>
                  <a:ea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967663" y="4222820"/>
                <a:ext cx="6096000" cy="2404633"/>
              </a:xfrm>
              <a:prstGeom prst="rect">
                <a:avLst/>
              </a:prstGeom>
              <a:blipFill rotWithShape="0">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79376259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MATEMÁTICO </a:t>
            </a:r>
          </a:p>
        </p:txBody>
      </p:sp>
      <p:cxnSp>
        <p:nvCxnSpPr>
          <p:cNvPr id="5" name="Conector recto 4"/>
          <p:cNvCxnSpPr/>
          <p:nvPr/>
        </p:nvCxnSpPr>
        <p:spPr>
          <a:xfrm flipH="1">
            <a:off x="6086901" y="1268414"/>
            <a:ext cx="9100" cy="558958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ángulo 5"/>
              <p:cNvSpPr/>
              <p:nvPr/>
            </p:nvSpPr>
            <p:spPr>
              <a:xfrm>
                <a:off x="-9099" y="974737"/>
                <a:ext cx="6096000" cy="3439403"/>
              </a:xfrm>
              <a:prstGeom prst="rect">
                <a:avLst/>
              </a:prstGeom>
            </p:spPr>
            <p:txBody>
              <a:bodyPr>
                <a:spAutoFit/>
              </a:bodyPr>
              <a:lstStyle/>
              <a:p>
                <a:pPr algn="just">
                  <a:lnSpc>
                    <a:spcPct val="150000"/>
                  </a:lnSpc>
                  <a:spcAft>
                    <a:spcPts val="0"/>
                  </a:spcAft>
                </a:pPr>
                <a:r>
                  <a:rPr lang="es-MX" sz="1600" dirty="0">
                    <a:latin typeface="Arial" panose="020B0604020202020204" pitchFamily="34" charset="0"/>
                    <a:ea typeface="Times New Roman" panose="02020603050405020304" pitchFamily="18" charset="0"/>
                  </a:rPr>
                  <a:t>En donde el factor de fricción de Darcy (f) se obtuvo con la ayuda del diagrama de </a:t>
                </a:r>
                <a:r>
                  <a:rPr lang="es-MX" sz="1600" dirty="0" smtClean="0">
                    <a:latin typeface="Arial" panose="020B0604020202020204" pitchFamily="34" charset="0"/>
                    <a:ea typeface="Times New Roman" panose="02020603050405020304" pitchFamily="18" charset="0"/>
                  </a:rPr>
                  <a:t>Moody, </a:t>
                </a:r>
                <a:r>
                  <a:rPr lang="es-MX" sz="1600" dirty="0">
                    <a:latin typeface="Arial" panose="020B0604020202020204" pitchFamily="34" charset="0"/>
                    <a:ea typeface="Times New Roman" panose="02020603050405020304" pitchFamily="18" charset="0"/>
                  </a:rPr>
                  <a:t>calculando previamente el número de </a:t>
                </a:r>
                <a:r>
                  <a:rPr lang="es-MX" sz="1600" dirty="0" smtClean="0">
                    <a:latin typeface="Arial" panose="020B0604020202020204" pitchFamily="34" charset="0"/>
                    <a:ea typeface="Times New Roman" panose="02020603050405020304" pitchFamily="18" charset="0"/>
                  </a:rPr>
                  <a:t>Reynolds y </a:t>
                </a:r>
                <a:r>
                  <a:rPr lang="es-MX" sz="1600" dirty="0">
                    <a:latin typeface="Arial" panose="020B0604020202020204" pitchFamily="34" charset="0"/>
                    <a:ea typeface="Times New Roman" panose="02020603050405020304" pitchFamily="18" charset="0"/>
                  </a:rPr>
                  <a:t>la relación (</a:t>
                </a:r>
                <a:r>
                  <a:rPr lang="es-MX" sz="1600" dirty="0">
                    <a:effectLst/>
                    <a:latin typeface="Arial" panose="020B0604020202020204" pitchFamily="34" charset="0"/>
                    <a:ea typeface="Times New Roman" panose="02020603050405020304" pitchFamily="18" charset="0"/>
                  </a:rPr>
                  <a:t>ᵋ/d) (coeficiente de rugosidad / diámetro del ducto):</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 xmlns:m="http://schemas.openxmlformats.org/officeDocument/2006/math">
                    <m:r>
                      <a:rPr lang="es-MX" sz="1600" b="1" i="1">
                        <a:effectLst/>
                        <a:latin typeface="Cambria Math" panose="02040503050406030204" pitchFamily="18" charset="0"/>
                        <a:ea typeface="Times New Roman" panose="02020603050405020304" pitchFamily="18" charset="0"/>
                        <a:cs typeface="Arial" panose="020B0604020202020204" pitchFamily="34" charset="0"/>
                      </a:rPr>
                      <m:t>𝑹𝒆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b="1" i="1">
                            <a:effectLst/>
                            <a:latin typeface="Cambria Math" panose="02040503050406030204" pitchFamily="18" charset="0"/>
                            <a:ea typeface="Times New Roman" panose="02020603050405020304" pitchFamily="18" charset="0"/>
                            <a:cs typeface="Arial" panose="020B0604020202020204" pitchFamily="34" charset="0"/>
                          </a:rPr>
                          <m:t>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𝑽</m:t>
                        </m:r>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𝑫</m:t>
                        </m:r>
                      </m:num>
                      <m:den>
                        <m:r>
                          <a:rPr lang="es-MX" sz="1600" b="1" i="1">
                            <a:effectLst/>
                            <a:latin typeface="Cambria Math" panose="02040503050406030204" pitchFamily="18" charset="0"/>
                            <a:ea typeface="Times New Roman" panose="02020603050405020304" pitchFamily="18" charset="0"/>
                            <a:cs typeface="Arial" panose="020B0604020202020204" pitchFamily="34" charset="0"/>
                          </a:rPr>
                          <m:t>𝝁</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oMath>
                </a14:m>
                <a:r>
                  <a:rPr lang="es-MX" sz="1600" b="1"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 xmlns:m="http://schemas.openxmlformats.org/officeDocument/2006/math">
                    <m:r>
                      <a:rPr lang="es-MX" sz="1600" i="1">
                        <a:effectLst/>
                        <a:latin typeface="Cambria Math" panose="02040503050406030204" pitchFamily="18" charset="0"/>
                        <a:ea typeface="Times New Roman" panose="02020603050405020304" pitchFamily="18" charset="0"/>
                        <a:cs typeface="Arial" panose="020B0604020202020204" pitchFamily="34" charset="0"/>
                      </a:rPr>
                      <m:t>𝑅𝑒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(0.8629)(11.4591)(0.03)</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(2.37</m:t>
                        </m:r>
                        <m:r>
                          <a:rPr lang="es-MX" sz="1600" i="1">
                            <a:effectLst/>
                            <a:latin typeface="Cambria Math" panose="02040503050406030204" pitchFamily="18" charset="0"/>
                            <a:ea typeface="Times New Roman" panose="02020603050405020304" pitchFamily="18" charset="0"/>
                            <a:cs typeface="Arial" panose="020B0604020202020204" pitchFamily="34" charset="0"/>
                          </a:rPr>
                          <m:t>𝐸</m:t>
                        </m:r>
                        <m:r>
                          <a:rPr lang="es-MX" sz="1600" i="1">
                            <a:effectLst/>
                            <a:latin typeface="Cambria Math" panose="02040503050406030204" pitchFamily="18" charset="0"/>
                            <a:ea typeface="Times New Roman" panose="02020603050405020304" pitchFamily="18" charset="0"/>
                            <a:cs typeface="Arial" panose="020B0604020202020204" pitchFamily="34" charset="0"/>
                          </a:rPr>
                          <m:t>−5)</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=12516.5283=1.2516 </m:t>
                    </m:r>
                    <m:r>
                      <a:rPr lang="es-MX" sz="1600" i="1">
                        <a:effectLst/>
                        <a:latin typeface="Cambria Math" panose="02040503050406030204" pitchFamily="18" charset="0"/>
                        <a:ea typeface="Times New Roman" panose="02020603050405020304" pitchFamily="18" charset="0"/>
                        <a:cs typeface="Arial" panose="020B0604020202020204" pitchFamily="34" charset="0"/>
                      </a:rPr>
                      <m:t>𝐸</m:t>
                    </m:r>
                    <m:r>
                      <a:rPr lang="es-MX" sz="1600" i="1">
                        <a:effectLst/>
                        <a:latin typeface="Cambria Math" panose="02040503050406030204" pitchFamily="18" charset="0"/>
                        <a:ea typeface="Times New Roman" panose="02020603050405020304" pitchFamily="18" charset="0"/>
                        <a:cs typeface="Arial" panose="020B0604020202020204" pitchFamily="34" charset="0"/>
                      </a:rPr>
                      <m:t>4 </m:t>
                    </m:r>
                  </m:oMath>
                </a14:m>
                <a:r>
                  <a:rPr lang="es-MX" sz="1600" dirty="0" smtClean="0">
                    <a:effectLst/>
                    <a:latin typeface="Arial" panose="020B0604020202020204" pitchFamily="34" charset="0"/>
                    <a:ea typeface="Times New Roman" panose="02020603050405020304" pitchFamily="18" charset="0"/>
                  </a:rPr>
                  <a:t> </a:t>
                </a:r>
                <a:endParaRPr lang="es-ES" sz="1600" dirty="0" smtClean="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a:effectLst/>
                              <a:latin typeface="Cambria Math" panose="02040503050406030204" pitchFamily="18" charset="0"/>
                              <a:ea typeface="Times New Roman" panose="02020603050405020304" pitchFamily="18" charset="0"/>
                              <a:cs typeface="Arial" panose="020B0604020202020204" pitchFamily="34" charset="0"/>
                            </a:rPr>
                            <m:t>ᵋ</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𝑑</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0.0015</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30</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=0.00005</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9099" y="974737"/>
                <a:ext cx="6096000" cy="3439403"/>
              </a:xfrm>
              <a:prstGeom prst="rect">
                <a:avLst/>
              </a:prstGeom>
              <a:blipFill rotWithShape="0">
                <a:blip r:embed="rId2"/>
                <a:stretch>
                  <a:fillRect l="-600" r="-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910437" y="622256"/>
                <a:ext cx="6096000" cy="1710020"/>
              </a:xfrm>
              <a:prstGeom prst="rect">
                <a:avLst/>
              </a:prstGeom>
            </p:spPr>
            <p:txBody>
              <a:bodyPr>
                <a:spAutoFit/>
              </a:bodyPr>
              <a:lstStyle/>
              <a:p>
                <a:pPr algn="just">
                  <a:spcAft>
                    <a:spcPts val="0"/>
                  </a:spcAft>
                </a:pPr>
                <a:r>
                  <a:rPr lang="es-MX" sz="1600" b="1"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600" i="1">
                          <a:effectLst/>
                          <a:latin typeface="Cambria Math" panose="02040503050406030204" pitchFamily="18" charset="0"/>
                          <a:ea typeface="Times New Roman" panose="02020603050405020304" pitchFamily="18" charset="0"/>
                          <a:cs typeface="Arial" panose="020B0604020202020204" pitchFamily="34" charset="0"/>
                        </a:rPr>
                        <m:t>0.0081=</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𝜋</m:t>
                          </m:r>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i="1">
                                  <a:effectLst/>
                                  <a:latin typeface="Cambria Math" panose="02040503050406030204" pitchFamily="18" charset="0"/>
                                  <a:ea typeface="Times New Roman" panose="02020603050405020304" pitchFamily="18" charset="0"/>
                                  <a:cs typeface="Arial" panose="020B0604020202020204" pitchFamily="34" charset="0"/>
                                </a:rPr>
                                <m:t>(0.03)</m:t>
                              </m:r>
                            </m:e>
                            <m:sup>
                              <m:r>
                                <a:rPr lang="es-MX" sz="1600" i="1">
                                  <a:effectLst/>
                                  <a:latin typeface="Cambria Math" panose="02040503050406030204" pitchFamily="18" charset="0"/>
                                  <a:ea typeface="Times New Roman" panose="02020603050405020304" pitchFamily="18" charset="0"/>
                                  <a:cs typeface="Arial" panose="020B0604020202020204" pitchFamily="34" charset="0"/>
                                </a:rPr>
                                <m:t>2</m:t>
                              </m:r>
                            </m:sup>
                          </m:sSup>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4</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𝑉</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600" i="1">
                          <a:effectLst/>
                          <a:latin typeface="Cambria Math" panose="02040503050406030204" pitchFamily="18" charset="0"/>
                          <a:ea typeface="Times New Roman" panose="02020603050405020304" pitchFamily="18" charset="0"/>
                          <a:cs typeface="Arial" panose="020B0604020202020204" pitchFamily="34" charset="0"/>
                        </a:rPr>
                        <m:t>𝑉</m:t>
                      </m:r>
                      <m:r>
                        <a:rPr lang="es-MX" sz="1600" i="1">
                          <a:effectLst/>
                          <a:latin typeface="Cambria Math" panose="02040503050406030204" pitchFamily="18" charset="0"/>
                          <a:ea typeface="Times New Roman" panose="02020603050405020304" pitchFamily="18" charset="0"/>
                          <a:cs typeface="Arial" panose="020B0604020202020204" pitchFamily="34" charset="0"/>
                        </a:rPr>
                        <m:t>=11.4591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𝑠</m:t>
                              </m:r>
                            </m:den>
                          </m:f>
                        </m:e>
                      </m:d>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910437" y="622256"/>
                <a:ext cx="6096000" cy="1710020"/>
              </a:xfrm>
              <a:prstGeom prst="rect">
                <a:avLst/>
              </a:prstGeom>
              <a:blipFill rotWithShape="0">
                <a:blip r:embed="rId3"/>
                <a:stretch>
                  <a:fillRect/>
                </a:stretch>
              </a:blipFill>
            </p:spPr>
            <p:txBody>
              <a:bodyPr/>
              <a:lstStyle/>
              <a:p>
                <a:r>
                  <a:rPr lang="es-ES">
                    <a:noFill/>
                  </a:rPr>
                  <a:t> </a:t>
                </a:r>
              </a:p>
            </p:txBody>
          </p:sp>
        </mc:Fallback>
      </mc:AlternateContent>
      <p:sp>
        <p:nvSpPr>
          <p:cNvPr id="8" name="Rectángulo 7"/>
          <p:cNvSpPr/>
          <p:nvPr/>
        </p:nvSpPr>
        <p:spPr>
          <a:xfrm>
            <a:off x="-9099" y="4480240"/>
            <a:ext cx="6096000" cy="1155829"/>
          </a:xfrm>
          <a:prstGeom prst="rect">
            <a:avLst/>
          </a:prstGeom>
        </p:spPr>
        <p:txBody>
          <a:bodyPr>
            <a:spAutoFit/>
          </a:bodyPr>
          <a:lstStyle/>
          <a:p>
            <a:pPr algn="just">
              <a:lnSpc>
                <a:spcPct val="150000"/>
              </a:lnSpc>
              <a:spcAft>
                <a:spcPts val="0"/>
              </a:spcAft>
            </a:pPr>
            <a:r>
              <a:rPr lang="es-MX" sz="1600" dirty="0">
                <a:latin typeface="Arial" panose="020B0604020202020204" pitchFamily="34" charset="0"/>
                <a:ea typeface="Times New Roman" panose="02020603050405020304" pitchFamily="18" charset="0"/>
              </a:rPr>
              <a:t>La velocidad del fluido (V) se calculó a partir del flujo volumétrico de entrada de aire al </a:t>
            </a:r>
            <a:r>
              <a:rPr lang="es-MX" sz="1600" dirty="0" smtClean="0">
                <a:latin typeface="Arial" panose="020B0604020202020204" pitchFamily="34" charset="0"/>
                <a:ea typeface="Times New Roman" panose="02020603050405020304" pitchFamily="18" charset="0"/>
              </a:rPr>
              <a:t>motor para </a:t>
            </a:r>
            <a:r>
              <a:rPr lang="es-MX" sz="1600" dirty="0">
                <a:latin typeface="Arial" panose="020B0604020202020204" pitchFamily="34" charset="0"/>
                <a:ea typeface="Times New Roman" panose="02020603050405020304" pitchFamily="18" charset="0"/>
              </a:rPr>
              <a:t>una sección circular de diámetro 30 mm, la cual corresponde a la entrada del carburador. </a:t>
            </a:r>
            <a:endParaRPr lang="es-ES" sz="1600" dirty="0">
              <a:latin typeface="Times New Roman" panose="02020603050405020304" pitchFamily="18" charset="0"/>
              <a:ea typeface="Times New Roman" panose="02020603050405020304" pitchFamily="18" charset="0"/>
            </a:endParaRPr>
          </a:p>
        </p:txBody>
      </p:sp>
      <p:sp>
        <p:nvSpPr>
          <p:cNvPr id="9" name="Rectángulo 8"/>
          <p:cNvSpPr/>
          <p:nvPr/>
        </p:nvSpPr>
        <p:spPr>
          <a:xfrm>
            <a:off x="6086901" y="2294175"/>
            <a:ext cx="6096000" cy="1077218"/>
          </a:xfrm>
          <a:prstGeom prst="rect">
            <a:avLst/>
          </a:prstGeom>
        </p:spPr>
        <p:txBody>
          <a:bodyPr>
            <a:spAutoFit/>
          </a:bodyPr>
          <a:lstStyle/>
          <a:p>
            <a:pPr algn="just">
              <a:lnSpc>
                <a:spcPct val="150000"/>
              </a:lnSpc>
              <a:spcAft>
                <a:spcPts val="0"/>
              </a:spcAft>
            </a:pPr>
            <a:r>
              <a:rPr lang="es-MX" sz="1600" dirty="0">
                <a:latin typeface="Arial" panose="020B0604020202020204" pitchFamily="34" charset="0"/>
                <a:ea typeface="Times New Roman" panose="02020603050405020304" pitchFamily="18" charset="0"/>
              </a:rPr>
              <a:t>Por ultimo usamos la ecuación de conservación de la </a:t>
            </a:r>
            <a:r>
              <a:rPr lang="es-MX" sz="1600" dirty="0" smtClean="0">
                <a:latin typeface="Arial" panose="020B0604020202020204" pitchFamily="34" charset="0"/>
                <a:ea typeface="Times New Roman" panose="02020603050405020304" pitchFamily="18" charset="0"/>
              </a:rPr>
              <a:t>energía:</a:t>
            </a:r>
            <a:endParaRPr lang="es-ES" sz="1600" dirty="0">
              <a:effectLst/>
              <a:latin typeface="Times New Roman" panose="02020603050405020304" pitchFamily="18" charset="0"/>
              <a:ea typeface="Times New Roman" panose="02020603050405020304" pitchFamily="18" charset="0"/>
            </a:endParaRPr>
          </a:p>
          <a:p>
            <a:pPr algn="just">
              <a:spcAft>
                <a:spcPts val="0"/>
              </a:spcAft>
            </a:pPr>
            <a:r>
              <a:rPr lang="es-MX"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endParaRPr lang="es-ES"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2164045" y="5636069"/>
                <a:ext cx="1749710" cy="935192"/>
              </a:xfrm>
              <a:prstGeom prst="rect">
                <a:avLst/>
              </a:prstGeom>
            </p:spPr>
            <p:txBody>
              <a:bodyPr wrap="none">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MX" sz="1600" b="1" i="1" smtClean="0">
                          <a:latin typeface="Cambria Math" panose="02040503050406030204" pitchFamily="18" charset="0"/>
                          <a:ea typeface="Times New Roman" panose="02020603050405020304" pitchFamily="18" charset="0"/>
                          <a:cs typeface="Arial" panose="020B0604020202020204" pitchFamily="34" charset="0"/>
                        </a:rPr>
                        <m:t>𝑸</m:t>
                      </m:r>
                      <m:r>
                        <a:rPr lang="es-MX" sz="1600" b="1" i="1" smtClean="0">
                          <a:latin typeface="Cambria Math" panose="02040503050406030204" pitchFamily="18" charset="0"/>
                          <a:ea typeface="Times New Roman" panose="02020603050405020304" pitchFamily="18" charset="0"/>
                          <a:cs typeface="Arial" panose="020B0604020202020204" pitchFamily="34" charset="0"/>
                        </a:rPr>
                        <m:t>=</m:t>
                      </m:r>
                      <m:r>
                        <a:rPr lang="es-MX" sz="1600" b="1" i="1" smtClean="0">
                          <a:latin typeface="Cambria Math" panose="02040503050406030204" pitchFamily="18" charset="0"/>
                          <a:ea typeface="Times New Roman" panose="02020603050405020304" pitchFamily="18" charset="0"/>
                          <a:cs typeface="Arial" panose="020B0604020202020204" pitchFamily="34" charset="0"/>
                        </a:rPr>
                        <m:t>𝑨</m:t>
                      </m:r>
                      <m:r>
                        <a:rPr lang="es-MX" sz="1600" b="1" i="1" smtClean="0">
                          <a:latin typeface="Cambria Math" panose="02040503050406030204" pitchFamily="18" charset="0"/>
                          <a:ea typeface="Times New Roman" panose="02020603050405020304" pitchFamily="18" charset="0"/>
                          <a:cs typeface="Arial" panose="020B0604020202020204" pitchFamily="34" charset="0"/>
                        </a:rPr>
                        <m:t>.</m:t>
                      </m:r>
                      <m:r>
                        <a:rPr lang="es-MX" sz="1600" b="1" i="1" smtClean="0">
                          <a:latin typeface="Cambria Math" panose="02040503050406030204" pitchFamily="18" charset="0"/>
                          <a:ea typeface="Times New Roman" panose="02020603050405020304" pitchFamily="18" charset="0"/>
                          <a:cs typeface="Arial" panose="020B0604020202020204" pitchFamily="34" charset="0"/>
                        </a:rPr>
                        <m:t>𝑽</m:t>
                      </m:r>
                      <m:r>
                        <a:rPr lang="es-MX" sz="1600" b="1" i="1" smtClean="0">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b="1" i="1">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b="1"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b="1" i="1">
                                      <a:latin typeface="Cambria Math" panose="02040503050406030204" pitchFamily="18" charset="0"/>
                                      <a:ea typeface="Times New Roman" panose="02020603050405020304" pitchFamily="18" charset="0"/>
                                      <a:cs typeface="Arial" panose="020B0604020202020204" pitchFamily="34" charset="0"/>
                                    </a:rPr>
                                  </m:ctrlPr>
                                </m:sSupPr>
                                <m:e>
                                  <m:r>
                                    <a:rPr lang="es-MX" sz="1600" b="1" i="1">
                                      <a:latin typeface="Cambria Math" panose="02040503050406030204" pitchFamily="18" charset="0"/>
                                      <a:ea typeface="Times New Roman" panose="02020603050405020304" pitchFamily="18" charset="0"/>
                                      <a:cs typeface="Arial" panose="020B0604020202020204" pitchFamily="34" charset="0"/>
                                    </a:rPr>
                                    <m:t>𝒎</m:t>
                                  </m:r>
                                </m:e>
                                <m:sup>
                                  <m:r>
                                    <a:rPr lang="es-MX" sz="1600" b="1" i="1">
                                      <a:latin typeface="Cambria Math" panose="02040503050406030204" pitchFamily="18" charset="0"/>
                                      <a:ea typeface="Times New Roman" panose="02020603050405020304" pitchFamily="18" charset="0"/>
                                      <a:cs typeface="Arial" panose="020B0604020202020204" pitchFamily="34" charset="0"/>
                                    </a:rPr>
                                    <m:t>𝟑</m:t>
                                  </m:r>
                                </m:sup>
                              </m:sSup>
                            </m:num>
                            <m:den>
                              <m:r>
                                <a:rPr lang="es-MX" sz="1600" b="1" i="1">
                                  <a:latin typeface="Cambria Math" panose="02040503050406030204" pitchFamily="18" charset="0"/>
                                  <a:ea typeface="Times New Roman" panose="02020603050405020304" pitchFamily="18" charset="0"/>
                                  <a:cs typeface="Arial" panose="020B0604020202020204" pitchFamily="34" charset="0"/>
                                </a:rPr>
                                <m:t>𝒔</m:t>
                              </m:r>
                            </m:den>
                          </m:f>
                        </m:e>
                      </m:d>
                      <m:r>
                        <a:rPr lang="es-MX" sz="1600" b="1" i="1">
                          <a:latin typeface="Cambria Math" panose="02040503050406030204" pitchFamily="18" charset="0"/>
                          <a:ea typeface="Times New Roman" panose="02020603050405020304" pitchFamily="18" charset="0"/>
                          <a:cs typeface="Arial" panose="020B0604020202020204" pitchFamily="34" charset="0"/>
                        </a:rPr>
                        <m:t>  </m:t>
                      </m:r>
                      <m:r>
                        <a:rPr lang="es-ES" sz="1600" b="1" i="1" smtClean="0">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164045" y="5636069"/>
                <a:ext cx="1749710" cy="935192"/>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737506" y="2785778"/>
                <a:ext cx="444185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a:latin typeface="Cambria Math" panose="02040503050406030204" pitchFamily="18" charset="0"/>
                        </a:rPr>
                        <m:t>𝑬</m:t>
                      </m:r>
                      <m:r>
                        <a:rPr lang="es-ES" sz="1600" b="0" i="0">
                          <a:latin typeface="Cambria Math" panose="02040503050406030204" pitchFamily="18" charset="0"/>
                        </a:rPr>
                        <m:t>1−</m:t>
                      </m:r>
                      <m:r>
                        <a:rPr lang="es-ES" sz="1600" b="1" i="1">
                          <a:latin typeface="Cambria Math" panose="02040503050406030204" pitchFamily="18" charset="0"/>
                        </a:rPr>
                        <m:t>𝑯</m:t>
                      </m:r>
                      <m:r>
                        <a:rPr lang="es-ES" sz="1600" b="0" i="0">
                          <a:latin typeface="Cambria Math" panose="02040503050406030204" pitchFamily="18" charset="0"/>
                        </a:rPr>
                        <m:t> </m:t>
                      </m:r>
                      <m:r>
                        <a:rPr lang="es-ES" sz="1600" b="1" i="1">
                          <a:latin typeface="Cambria Math" panose="02040503050406030204" pitchFamily="18" charset="0"/>
                        </a:rPr>
                        <m:t>𝒇𝒊𝒍𝒕𝒓𝒐</m:t>
                      </m:r>
                      <m:r>
                        <a:rPr lang="es-ES" sz="1600" b="0" i="0">
                          <a:latin typeface="Cambria Math" panose="02040503050406030204" pitchFamily="18" charset="0"/>
                        </a:rPr>
                        <m:t>−</m:t>
                      </m:r>
                      <m:r>
                        <a:rPr lang="es-ES" sz="1600" b="1" i="1">
                          <a:latin typeface="Cambria Math" panose="02040503050406030204" pitchFamily="18" charset="0"/>
                        </a:rPr>
                        <m:t>𝑯</m:t>
                      </m:r>
                      <m:r>
                        <a:rPr lang="es-ES" sz="1600" b="0" i="0">
                          <a:latin typeface="Cambria Math" panose="02040503050406030204" pitchFamily="18" charset="0"/>
                        </a:rPr>
                        <m:t> </m:t>
                      </m:r>
                      <m:r>
                        <a:rPr lang="es-ES" sz="1600" b="1" i="1">
                          <a:latin typeface="Cambria Math" panose="02040503050406030204" pitchFamily="18" charset="0"/>
                        </a:rPr>
                        <m:t>𝒄𝒂𝒓𝒃𝒖𝒓𝒂𝒅𝒐𝒓</m:t>
                      </m:r>
                      <m:r>
                        <a:rPr lang="es-ES" sz="1600" b="0" i="0">
                          <a:latin typeface="Cambria Math" panose="02040503050406030204" pitchFamily="18" charset="0"/>
                        </a:rPr>
                        <m:t> −</m:t>
                      </m:r>
                      <m:r>
                        <a:rPr lang="es-ES" sz="1600" b="1" i="1">
                          <a:latin typeface="Cambria Math" panose="02040503050406030204" pitchFamily="18" charset="0"/>
                        </a:rPr>
                        <m:t>𝑯𝑳</m:t>
                      </m:r>
                      <m:r>
                        <a:rPr lang="es-ES" sz="1600" b="0" i="0">
                          <a:latin typeface="Cambria Math" panose="02040503050406030204" pitchFamily="18" charset="0"/>
                        </a:rPr>
                        <m:t> =</m:t>
                      </m:r>
                      <m:r>
                        <a:rPr lang="es-ES" sz="1600" b="1" i="1">
                          <a:latin typeface="Cambria Math" panose="02040503050406030204" pitchFamily="18" charset="0"/>
                        </a:rPr>
                        <m:t>𝑬</m:t>
                      </m:r>
                      <m:r>
                        <a:rPr lang="es-ES" sz="1600" b="0" i="0">
                          <a:latin typeface="Cambria Math" panose="02040503050406030204" pitchFamily="18" charset="0"/>
                        </a:rPr>
                        <m:t>2   </m:t>
                      </m:r>
                    </m:oMath>
                  </m:oMathPara>
                </a14:m>
                <a:endParaRPr lang="es-ES" sz="1600" dirty="0"/>
              </a:p>
            </p:txBody>
          </p:sp>
        </mc:Choice>
        <mc:Fallback xmlns="">
          <p:sp>
            <p:nvSpPr>
              <p:cNvPr id="12" name="Rectángulo 11"/>
              <p:cNvSpPr>
                <a:spLocks noRot="1" noChangeAspect="1" noMove="1" noResize="1" noEditPoints="1" noAdjustHandles="1" noChangeArrowheads="1" noChangeShapeType="1" noTextEdit="1"/>
              </p:cNvSpPr>
              <p:nvPr/>
            </p:nvSpPr>
            <p:spPr>
              <a:xfrm>
                <a:off x="6737506" y="2785778"/>
                <a:ext cx="4441857" cy="338554"/>
              </a:xfrm>
              <a:prstGeom prst="rect">
                <a:avLst/>
              </a:prstGeom>
              <a:blipFill rotWithShape="0">
                <a:blip r:embed="rId5"/>
                <a:stretch>
                  <a:fillRect b="-10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5842895" y="3175275"/>
                <a:ext cx="6502680" cy="62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𝑍</m:t>
                      </m:r>
                      <m:r>
                        <a:rPr lang="es-ES" sz="1600" i="0">
                          <a:latin typeface="Cambria Math" panose="02040503050406030204" pitchFamily="18" charset="0"/>
                        </a:rPr>
                        <m:t>1+ </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𝑉</m:t>
                              </m:r>
                              <m:r>
                                <a:rPr lang="es-ES" sz="1600" i="0">
                                  <a:latin typeface="Cambria Math" panose="02040503050406030204" pitchFamily="18" charset="0"/>
                                </a:rPr>
                                <m:t>1</m:t>
                              </m:r>
                            </m:e>
                            <m:sup>
                              <m:r>
                                <a:rPr lang="es-ES" sz="1600" i="0">
                                  <a:latin typeface="Cambria Math" panose="02040503050406030204" pitchFamily="18" charset="0"/>
                                </a:rPr>
                                <m:t>2</m:t>
                              </m:r>
                            </m:sup>
                          </m:sSup>
                        </m:num>
                        <m:den>
                          <m:r>
                            <a:rPr lang="es-ES" sz="1600" i="0">
                              <a:latin typeface="Cambria Math" panose="02040503050406030204" pitchFamily="18" charset="0"/>
                            </a:rPr>
                            <m:t>2</m:t>
                          </m:r>
                          <m:r>
                            <a:rPr lang="es-ES" sz="1600" i="1">
                              <a:latin typeface="Cambria Math" panose="02040503050406030204" pitchFamily="18" charset="0"/>
                            </a:rPr>
                            <m:t>𝑔</m:t>
                          </m:r>
                        </m:den>
                      </m:f>
                      <m:r>
                        <a:rPr lang="es-ES" sz="1600" i="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𝑃</m:t>
                          </m:r>
                          <m:r>
                            <a:rPr lang="es-ES" sz="1600" i="0">
                              <a:latin typeface="Cambria Math" panose="02040503050406030204" pitchFamily="18" charset="0"/>
                            </a:rPr>
                            <m:t>1</m:t>
                          </m:r>
                        </m:num>
                        <m:den>
                          <m:r>
                            <a:rPr lang="es-ES" sz="1600" i="1">
                              <a:latin typeface="Cambria Math" panose="02040503050406030204" pitchFamily="18" charset="0"/>
                            </a:rPr>
                            <m:t>𝛾</m:t>
                          </m:r>
                        </m:den>
                      </m:f>
                      <m:r>
                        <a:rPr lang="es-ES" sz="1600" i="0">
                          <a:latin typeface="Cambria Math" panose="02040503050406030204" pitchFamily="18" charset="0"/>
                        </a:rPr>
                        <m:t>−</m:t>
                      </m:r>
                      <m:r>
                        <a:rPr lang="es-ES" sz="1600" i="1">
                          <a:latin typeface="Cambria Math" panose="02040503050406030204" pitchFamily="18" charset="0"/>
                        </a:rPr>
                        <m:t>𝐻</m:t>
                      </m:r>
                      <m:r>
                        <a:rPr lang="es-ES" sz="1600" i="0">
                          <a:latin typeface="Cambria Math" panose="02040503050406030204" pitchFamily="18" charset="0"/>
                        </a:rPr>
                        <m:t> </m:t>
                      </m:r>
                      <m:r>
                        <a:rPr lang="es-ES" sz="1600" i="1">
                          <a:latin typeface="Cambria Math" panose="02040503050406030204" pitchFamily="18" charset="0"/>
                        </a:rPr>
                        <m:t>𝑓𝑖𝑙𝑡𝑟𝑜</m:t>
                      </m:r>
                      <m:r>
                        <a:rPr lang="es-ES" sz="1600" i="0">
                          <a:latin typeface="Cambria Math" panose="02040503050406030204" pitchFamily="18" charset="0"/>
                        </a:rPr>
                        <m:t>−</m:t>
                      </m:r>
                      <m:r>
                        <a:rPr lang="es-ES" sz="1600" i="1">
                          <a:latin typeface="Cambria Math" panose="02040503050406030204" pitchFamily="18" charset="0"/>
                        </a:rPr>
                        <m:t>𝐻</m:t>
                      </m:r>
                      <m:r>
                        <a:rPr lang="es-ES" sz="1600" i="0">
                          <a:latin typeface="Cambria Math" panose="02040503050406030204" pitchFamily="18" charset="0"/>
                        </a:rPr>
                        <m:t> </m:t>
                      </m:r>
                      <m:r>
                        <a:rPr lang="es-ES" sz="1600" i="1">
                          <a:latin typeface="Cambria Math" panose="02040503050406030204" pitchFamily="18" charset="0"/>
                        </a:rPr>
                        <m:t>𝑐𝑎𝑟𝑏𝑢𝑟𝑎𝑑𝑜𝑟</m:t>
                      </m:r>
                      <m:r>
                        <a:rPr lang="es-ES" sz="1600" i="0">
                          <a:latin typeface="Cambria Math" panose="02040503050406030204" pitchFamily="18" charset="0"/>
                        </a:rPr>
                        <m:t> −</m:t>
                      </m:r>
                      <m:r>
                        <a:rPr lang="es-ES" sz="1600" i="1">
                          <a:latin typeface="Cambria Math" panose="02040503050406030204" pitchFamily="18" charset="0"/>
                        </a:rPr>
                        <m:t>𝐻𝐿</m:t>
                      </m:r>
                      <m:r>
                        <a:rPr lang="es-ES" sz="1600" i="0">
                          <a:latin typeface="Cambria Math" panose="02040503050406030204" pitchFamily="18" charset="0"/>
                        </a:rPr>
                        <m:t>=</m:t>
                      </m:r>
                      <m:r>
                        <a:rPr lang="es-ES" sz="1600" i="1">
                          <a:latin typeface="Cambria Math" panose="02040503050406030204" pitchFamily="18" charset="0"/>
                        </a:rPr>
                        <m:t>𝑍</m:t>
                      </m:r>
                      <m:r>
                        <a:rPr lang="es-ES" sz="1600" i="0">
                          <a:latin typeface="Cambria Math" panose="02040503050406030204" pitchFamily="18" charset="0"/>
                        </a:rPr>
                        <m:t>2+ </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𝑉</m:t>
                              </m:r>
                              <m:r>
                                <a:rPr lang="es-ES" sz="1600" i="0">
                                  <a:latin typeface="Cambria Math" panose="02040503050406030204" pitchFamily="18" charset="0"/>
                                </a:rPr>
                                <m:t>2</m:t>
                              </m:r>
                            </m:e>
                            <m:sup>
                              <m:r>
                                <a:rPr lang="es-ES" sz="1600" i="0">
                                  <a:latin typeface="Cambria Math" panose="02040503050406030204" pitchFamily="18" charset="0"/>
                                </a:rPr>
                                <m:t>2</m:t>
                              </m:r>
                            </m:sup>
                          </m:sSup>
                        </m:num>
                        <m:den>
                          <m:r>
                            <a:rPr lang="es-ES" sz="1600" i="0">
                              <a:latin typeface="Cambria Math" panose="02040503050406030204" pitchFamily="18" charset="0"/>
                            </a:rPr>
                            <m:t>2</m:t>
                          </m:r>
                          <m:r>
                            <a:rPr lang="es-ES" sz="1600" i="1">
                              <a:latin typeface="Cambria Math" panose="02040503050406030204" pitchFamily="18" charset="0"/>
                            </a:rPr>
                            <m:t>𝑔</m:t>
                          </m:r>
                        </m:den>
                      </m:f>
                      <m:r>
                        <a:rPr lang="es-ES" sz="1600" i="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𝑃</m:t>
                          </m:r>
                          <m:r>
                            <a:rPr lang="es-ES" sz="1600" i="0">
                              <a:latin typeface="Cambria Math" panose="02040503050406030204" pitchFamily="18" charset="0"/>
                            </a:rPr>
                            <m:t>2</m:t>
                          </m:r>
                        </m:num>
                        <m:den>
                          <m:r>
                            <a:rPr lang="es-ES" sz="1600" i="1">
                              <a:latin typeface="Cambria Math" panose="02040503050406030204" pitchFamily="18" charset="0"/>
                            </a:rPr>
                            <m:t>𝛾</m:t>
                          </m:r>
                        </m:den>
                      </m:f>
                      <m:r>
                        <a:rPr lang="es-ES" sz="1600" i="0">
                          <a:latin typeface="Cambria Math" panose="02040503050406030204" pitchFamily="18" charset="0"/>
                        </a:rPr>
                        <m:t> </m:t>
                      </m:r>
                    </m:oMath>
                  </m:oMathPara>
                </a14:m>
                <a:endParaRPr lang="es-ES" sz="1600" dirty="0"/>
              </a:p>
            </p:txBody>
          </p:sp>
        </mc:Choice>
        <mc:Fallback xmlns="">
          <p:sp>
            <p:nvSpPr>
              <p:cNvPr id="13" name="Rectángulo 12"/>
              <p:cNvSpPr>
                <a:spLocks noRot="1" noChangeAspect="1" noMove="1" noResize="1" noEditPoints="1" noAdjustHandles="1" noChangeArrowheads="1" noChangeShapeType="1" noTextEdit="1"/>
              </p:cNvSpPr>
              <p:nvPr/>
            </p:nvSpPr>
            <p:spPr>
              <a:xfrm>
                <a:off x="5842895" y="3175275"/>
                <a:ext cx="6502680" cy="629660"/>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5910437" y="3917567"/>
                <a:ext cx="6096000" cy="57913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sz="1600">
                          <a:latin typeface="Cambria Math" panose="02040503050406030204" pitchFamily="18" charset="0"/>
                        </a:rPr>
                        <m:t>𝛻</m:t>
                      </m:r>
                      <m:r>
                        <a:rPr lang="es-ES" sz="1600" i="1">
                          <a:latin typeface="Cambria Math" panose="02040503050406030204" pitchFamily="18" charset="0"/>
                        </a:rPr>
                        <m:t>𝑃</m:t>
                      </m:r>
                      <m:r>
                        <a:rPr lang="es-ES" sz="1600" i="0">
                          <a:latin typeface="Cambria Math" panose="02040503050406030204" pitchFamily="18" charset="0"/>
                        </a:rPr>
                        <m:t>=</m:t>
                      </m:r>
                      <m:r>
                        <a:rPr lang="es-ES" sz="1600" i="1">
                          <a:latin typeface="Cambria Math" panose="02040503050406030204" pitchFamily="18" charset="0"/>
                        </a:rPr>
                        <m:t>𝑃</m:t>
                      </m:r>
                      <m:r>
                        <a:rPr lang="es-ES" sz="1600" i="0">
                          <a:latin typeface="Cambria Math" panose="02040503050406030204" pitchFamily="18" charset="0"/>
                        </a:rPr>
                        <m:t>1−</m:t>
                      </m:r>
                      <m:r>
                        <a:rPr lang="es-ES" sz="1600" i="1">
                          <a:latin typeface="Cambria Math" panose="02040503050406030204" pitchFamily="18" charset="0"/>
                        </a:rPr>
                        <m:t>𝑃</m:t>
                      </m:r>
                      <m:r>
                        <a:rPr lang="es-ES" sz="1600" i="0">
                          <a:latin typeface="Cambria Math" panose="02040503050406030204" pitchFamily="18" charset="0"/>
                        </a:rPr>
                        <m:t>2=</m:t>
                      </m:r>
                      <m:r>
                        <a:rPr lang="es-ES" sz="1600" i="1">
                          <a:latin typeface="Cambria Math" panose="02040503050406030204" pitchFamily="18" charset="0"/>
                        </a:rPr>
                        <m:t>𝜌</m:t>
                      </m:r>
                      <m:r>
                        <a:rPr lang="es-ES" sz="1600" i="1">
                          <a:latin typeface="Cambria Math" panose="02040503050406030204" pitchFamily="18" charset="0"/>
                        </a:rPr>
                        <m:t>𝑔</m:t>
                      </m:r>
                      <m:d>
                        <m:dPr>
                          <m:ctrlPr>
                            <a:rPr lang="es-ES" sz="1600" i="1">
                              <a:latin typeface="Cambria Math" panose="02040503050406030204" pitchFamily="18" charset="0"/>
                            </a:rPr>
                          </m:ctrlPr>
                        </m:dPr>
                        <m:e>
                          <m:r>
                            <a:rPr lang="es-ES" sz="1600" i="0">
                              <a:latin typeface="Cambria Math" panose="02040503050406030204" pitchFamily="18" charset="0"/>
                            </a:rPr>
                            <m:t> </m:t>
                          </m:r>
                          <m:r>
                            <a:rPr lang="es-ES" sz="1600" i="1">
                              <a:latin typeface="Cambria Math" panose="02040503050406030204" pitchFamily="18" charset="0"/>
                            </a:rPr>
                            <m:t>𝐻𝑓𝑖𝑙𝑡𝑟𝑜</m:t>
                          </m:r>
                          <m:r>
                            <a:rPr lang="es-ES" sz="1600" i="0">
                              <a:latin typeface="Cambria Math" panose="02040503050406030204" pitchFamily="18" charset="0"/>
                            </a:rPr>
                            <m:t>+</m:t>
                          </m:r>
                          <m:r>
                            <a:rPr lang="es-ES" sz="1600" i="1">
                              <a:latin typeface="Cambria Math" panose="02040503050406030204" pitchFamily="18" charset="0"/>
                            </a:rPr>
                            <m:t>𝐻𝑐𝑎𝑟𝑏𝑢𝑟𝑎𝑑𝑜𝑟</m:t>
                          </m:r>
                          <m:r>
                            <a:rPr lang="es-ES" sz="1600" i="0">
                              <a:latin typeface="Cambria Math" panose="02040503050406030204" pitchFamily="18" charset="0"/>
                            </a:rPr>
                            <m:t>+</m:t>
                          </m:r>
                          <m:r>
                            <a:rPr lang="es-ES" sz="1600" i="1">
                              <a:latin typeface="Cambria Math" panose="02040503050406030204" pitchFamily="18" charset="0"/>
                            </a:rPr>
                            <m:t>𝐻𝐿</m:t>
                          </m:r>
                        </m:e>
                      </m:d>
                      <m:r>
                        <a:rPr lang="es-ES" sz="1600" i="0">
                          <a:latin typeface="Cambria Math" panose="02040503050406030204" pitchFamily="18" charset="0"/>
                        </a:rPr>
                        <m:t>=(0.8629)(9.81)(21.4167+37.4792+0.5934) </m:t>
                      </m:r>
                    </m:oMath>
                  </m:oMathPara>
                </a14:m>
                <a:endParaRPr lang="es-ES" sz="1600" dirty="0"/>
              </a:p>
            </p:txBody>
          </p:sp>
        </mc:Choice>
        <mc:Fallback xmlns="">
          <p:sp>
            <p:nvSpPr>
              <p:cNvPr id="14" name="Rectángulo 13"/>
              <p:cNvSpPr>
                <a:spLocks noRot="1" noChangeAspect="1" noMove="1" noResize="1" noEditPoints="1" noAdjustHandles="1" noChangeArrowheads="1" noChangeShapeType="1" noTextEdit="1"/>
              </p:cNvSpPr>
              <p:nvPr/>
            </p:nvSpPr>
            <p:spPr>
              <a:xfrm>
                <a:off x="5910437" y="3917567"/>
                <a:ext cx="6096000" cy="579133"/>
              </a:xfrm>
              <a:prstGeom prst="rect">
                <a:avLst/>
              </a:prstGeom>
              <a:blipFill rotWithShape="0">
                <a:blip r:embed="rId7"/>
                <a:stretch>
                  <a:fillRect b="-73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402297" y="4727830"/>
                <a:ext cx="338387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a:latin typeface="Cambria Math" panose="02040503050406030204" pitchFamily="18" charset="0"/>
                        </a:rPr>
                        <m:t>𝛻</m:t>
                      </m:r>
                      <m:r>
                        <a:rPr lang="es-ES" sz="1600" i="1">
                          <a:latin typeface="Cambria Math" panose="02040503050406030204" pitchFamily="18" charset="0"/>
                        </a:rPr>
                        <m:t>𝑃</m:t>
                      </m:r>
                      <m:r>
                        <a:rPr lang="es-ES" sz="1600" i="0">
                          <a:latin typeface="Cambria Math" panose="02040503050406030204" pitchFamily="18" charset="0"/>
                        </a:rPr>
                        <m:t>=503.5798 </m:t>
                      </m:r>
                      <m:d>
                        <m:dPr>
                          <m:begChr m:val="["/>
                          <m:endChr m:val="]"/>
                          <m:ctrlPr>
                            <a:rPr lang="es-ES" sz="1600" i="1">
                              <a:latin typeface="Cambria Math" panose="02040503050406030204" pitchFamily="18" charset="0"/>
                            </a:rPr>
                          </m:ctrlPr>
                        </m:dPr>
                        <m:e>
                          <m:r>
                            <a:rPr lang="es-ES" sz="1600" i="1">
                              <a:latin typeface="Cambria Math" panose="02040503050406030204" pitchFamily="18" charset="0"/>
                            </a:rPr>
                            <m:t>𝑃𝑎</m:t>
                          </m:r>
                        </m:e>
                      </m:d>
                      <m:r>
                        <a:rPr lang="es-ES" sz="1600" i="0">
                          <a:latin typeface="Cambria Math" panose="02040503050406030204" pitchFamily="18" charset="0"/>
                        </a:rPr>
                        <m:t>=0.0730 </m:t>
                      </m:r>
                      <m:d>
                        <m:dPr>
                          <m:begChr m:val="["/>
                          <m:endChr m:val="]"/>
                          <m:ctrlPr>
                            <a:rPr lang="es-ES" sz="1600" i="1">
                              <a:latin typeface="Cambria Math" panose="02040503050406030204" pitchFamily="18" charset="0"/>
                            </a:rPr>
                          </m:ctrlPr>
                        </m:dPr>
                        <m:e>
                          <m:r>
                            <a:rPr lang="es-ES" sz="1600" i="1">
                              <a:latin typeface="Cambria Math" panose="02040503050406030204" pitchFamily="18" charset="0"/>
                            </a:rPr>
                            <m:t>𝑝𝑠𝑖</m:t>
                          </m:r>
                        </m:e>
                      </m:d>
                    </m:oMath>
                  </m:oMathPara>
                </a14:m>
                <a:endParaRPr lang="es-ES" sz="1600" dirty="0"/>
              </a:p>
            </p:txBody>
          </p:sp>
        </mc:Choice>
        <mc:Fallback xmlns="">
          <p:sp>
            <p:nvSpPr>
              <p:cNvPr id="15" name="Rectángulo 14"/>
              <p:cNvSpPr>
                <a:spLocks noRot="1" noChangeAspect="1" noMove="1" noResize="1" noEditPoints="1" noAdjustHandles="1" noChangeArrowheads="1" noChangeShapeType="1" noTextEdit="1"/>
              </p:cNvSpPr>
              <p:nvPr/>
            </p:nvSpPr>
            <p:spPr>
              <a:xfrm>
                <a:off x="7402297" y="4727830"/>
                <a:ext cx="3383875" cy="338554"/>
              </a:xfrm>
              <a:prstGeom prst="rect">
                <a:avLst/>
              </a:prstGeom>
              <a:blipFill rotWithShape="0">
                <a:blip r:embed="rId8"/>
                <a:stretch>
                  <a:fillRect b="-10909"/>
                </a:stretch>
              </a:blipFill>
            </p:spPr>
            <p:txBody>
              <a:bodyPr/>
              <a:lstStyle/>
              <a:p>
                <a:r>
                  <a:rPr lang="es-ES">
                    <a:noFill/>
                  </a:rPr>
                  <a:t> </a:t>
                </a:r>
              </a:p>
            </p:txBody>
          </p:sp>
        </mc:Fallback>
      </mc:AlternateContent>
      <p:sp>
        <p:nvSpPr>
          <p:cNvPr id="16" name="Rectángulo 15"/>
          <p:cNvSpPr/>
          <p:nvPr/>
        </p:nvSpPr>
        <p:spPr>
          <a:xfrm>
            <a:off x="6086901" y="5214386"/>
            <a:ext cx="3735318" cy="369332"/>
          </a:xfrm>
          <a:prstGeom prst="rect">
            <a:avLst/>
          </a:prstGeom>
        </p:spPr>
        <p:txBody>
          <a:bodyPr wrap="none">
            <a:spAutoFit/>
          </a:bodyPr>
          <a:lstStyle/>
          <a:p>
            <a:r>
              <a:rPr lang="es-MX" sz="1600" dirty="0">
                <a:latin typeface="Arial" panose="020B0604020202020204" pitchFamily="34" charset="0"/>
                <a:ea typeface="Times New Roman" panose="02020603050405020304" pitchFamily="18" charset="0"/>
              </a:rPr>
              <a:t>Entonces la relación de presión quedó</a:t>
            </a:r>
            <a:r>
              <a:rPr lang="es-MX" dirty="0">
                <a:latin typeface="Arial" panose="020B0604020202020204" pitchFamily="34" charset="0"/>
                <a:ea typeface="Times New Roman" panose="02020603050405020304" pitchFamily="18" charset="0"/>
              </a:rPr>
              <a:t>:</a:t>
            </a:r>
            <a:endParaRPr lang="es-ES" dirty="0"/>
          </a:p>
        </p:txBody>
      </p:sp>
      <mc:AlternateContent xmlns:mc="http://schemas.openxmlformats.org/markup-compatibility/2006" xmlns:a14="http://schemas.microsoft.com/office/drawing/2010/main">
        <mc:Choice Requires="a14">
          <p:sp>
            <p:nvSpPr>
              <p:cNvPr id="17" name="Rectángulo 16"/>
              <p:cNvSpPr/>
              <p:nvPr/>
            </p:nvSpPr>
            <p:spPr>
              <a:xfrm>
                <a:off x="5842895" y="5481612"/>
                <a:ext cx="6096000" cy="1401859"/>
              </a:xfrm>
              <a:prstGeom prst="rect">
                <a:avLst/>
              </a:prstGeom>
            </p:spPr>
            <p:txBody>
              <a:bodyPr>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𝑅𝑃</m:t>
                      </m:r>
                      <m:r>
                        <a:rPr lang="es-EC" sz="1600" i="1">
                          <a:latin typeface="Cambria Math" panose="02040503050406030204" pitchFamily="18" charset="0"/>
                          <a:ea typeface="Times New Roman" panose="02020603050405020304" pitchFamily="18" charset="0"/>
                          <a:cs typeface="Arial" panose="020B0604020202020204" pitchFamily="34" charset="0"/>
                        </a:rPr>
                        <m:t>=</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10.3021+4.3979</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10.3021− 0.0730</m:t>
                          </m:r>
                        </m:den>
                      </m:f>
                      <m:r>
                        <a:rPr lang="es-EC"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r>
                  <a:rPr lang="es-EC"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Arial" panose="020B0604020202020204" pitchFamily="34" charset="0"/>
                        </a:rPr>
                        <m:t>𝑅𝑃</m:t>
                      </m:r>
                      <m:r>
                        <a:rPr lang="es-EC" sz="1600" i="1">
                          <a:effectLst/>
                          <a:latin typeface="Cambria Math" panose="02040503050406030204" pitchFamily="18" charset="0"/>
                          <a:ea typeface="Times New Roman" panose="02020603050405020304" pitchFamily="18" charset="0"/>
                          <a:cs typeface="Arial" panose="020B0604020202020204" pitchFamily="34" charset="0"/>
                        </a:rPr>
                        <m:t>=1.4371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5842895" y="5481612"/>
                <a:ext cx="6096000" cy="1401859"/>
              </a:xfrm>
              <a:prstGeom prst="rect">
                <a:avLst/>
              </a:prstGeom>
              <a:blipFill rotWithShape="0">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03990223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MATEMÁTICO </a:t>
            </a:r>
          </a:p>
        </p:txBody>
      </p:sp>
      <p:sp>
        <p:nvSpPr>
          <p:cNvPr id="3" name="Marcador de contenido 2"/>
          <p:cNvSpPr>
            <a:spLocks noGrp="1"/>
          </p:cNvSpPr>
          <p:nvPr>
            <p:ph idx="1"/>
          </p:nvPr>
        </p:nvSpPr>
        <p:spPr/>
        <p:txBody>
          <a:bodyPr/>
          <a:lstStyle/>
          <a:p>
            <a:pPr marL="0" indent="0">
              <a:buNone/>
            </a:pPr>
            <a:r>
              <a:rPr lang="es-ES" sz="2000" b="1" dirty="0" smtClean="0"/>
              <a:t>- FLUJO VOLUMÉTRICO BAJO IMPULSO</a:t>
            </a:r>
          </a:p>
          <a:p>
            <a:pPr>
              <a:buFontTx/>
              <a:buChar char="-"/>
            </a:pPr>
            <a:endParaRPr lang="es-ES" sz="2000" b="1" dirty="0"/>
          </a:p>
          <a:p>
            <a:pPr>
              <a:buFontTx/>
              <a:buChar char="-"/>
            </a:pPr>
            <a:endParaRPr lang="es-ES" sz="2000" b="1" dirty="0" smtClean="0"/>
          </a:p>
          <a:p>
            <a:pPr>
              <a:buFontTx/>
              <a:buChar char="-"/>
            </a:pPr>
            <a:endParaRPr lang="es-ES" sz="2000" b="1" dirty="0"/>
          </a:p>
          <a:p>
            <a:pPr>
              <a:buFontTx/>
              <a:buChar char="-"/>
            </a:pPr>
            <a:endParaRPr lang="es-ES" sz="2000" b="1" dirty="0" smtClean="0"/>
          </a:p>
          <a:p>
            <a:pPr>
              <a:buFontTx/>
              <a:buChar char="-"/>
            </a:pPr>
            <a:endParaRPr lang="es-ES" sz="2000" b="1" dirty="0"/>
          </a:p>
          <a:p>
            <a:pPr>
              <a:buFontTx/>
              <a:buChar char="-"/>
            </a:pPr>
            <a:endParaRPr lang="es-ES" sz="2000" b="1" dirty="0" smtClean="0"/>
          </a:p>
          <a:p>
            <a:pPr marL="0" indent="0">
              <a:buNone/>
            </a:pPr>
            <a:r>
              <a:rPr lang="es-ES" sz="2000" b="1" dirty="0" smtClean="0"/>
              <a:t>-TEMPERATURA DEL AIRE DESPUES DE</a:t>
            </a:r>
          </a:p>
          <a:p>
            <a:pPr marL="0" indent="0">
              <a:buNone/>
            </a:pPr>
            <a:r>
              <a:rPr lang="es-ES" sz="2000" b="1" dirty="0" smtClean="0"/>
              <a:t>PASAR POR EL COMPRESOR </a:t>
            </a:r>
            <a:endParaRPr lang="es-ES" sz="2000" b="1" dirty="0"/>
          </a:p>
          <a:p>
            <a:pPr marL="0" indent="0">
              <a:buNone/>
            </a:pPr>
            <a:endParaRPr lang="es-ES" sz="2000" b="1" dirty="0"/>
          </a:p>
        </p:txBody>
      </p:sp>
      <p:cxnSp>
        <p:nvCxnSpPr>
          <p:cNvPr id="5" name="Conector recto 4"/>
          <p:cNvCxnSpPr>
            <a:stCxn id="3" idx="0"/>
            <a:endCxn id="3" idx="2"/>
          </p:cNvCxnSpPr>
          <p:nvPr/>
        </p:nvCxnSpPr>
        <p:spPr>
          <a:xfrm>
            <a:off x="6096001" y="1268414"/>
            <a:ext cx="0" cy="511333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Marcador de contenido 2"/>
              <p:cNvSpPr txBox="1">
                <a:spLocks/>
              </p:cNvSpPr>
              <p:nvPr/>
            </p:nvSpPr>
            <p:spPr bwMode="auto">
              <a:xfrm>
                <a:off x="-13648" y="1868775"/>
                <a:ext cx="6622101" cy="2280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47675" indent="-447675" algn="l" rtl="0" eaLnBrk="1" fontAlgn="base" hangingPunct="1">
                  <a:spcBef>
                    <a:spcPct val="20000"/>
                  </a:spcBef>
                  <a:spcAft>
                    <a:spcPct val="0"/>
                  </a:spcAft>
                  <a:buClr>
                    <a:schemeClr val="accent1"/>
                  </a:buClr>
                  <a:buFont typeface="Wingdings" pitchFamily="2" charset="2"/>
                  <a:buBlip>
                    <a:blip r:embed="rId3"/>
                  </a:buBlip>
                  <a:defRPr sz="2400">
                    <a:solidFill>
                      <a:schemeClr val="tx2">
                        <a:lumMod val="95000"/>
                        <a:lumOff val="5000"/>
                      </a:schemeClr>
                    </a:solidFill>
                    <a:effectLst/>
                    <a:latin typeface="+mn-lt"/>
                    <a:ea typeface="+mn-ea"/>
                    <a:cs typeface="+mn-cs"/>
                  </a:defRPr>
                </a:lvl1pPr>
                <a:lvl2pPr marL="889000" indent="-439738" algn="l" rtl="0" eaLnBrk="1" fontAlgn="base" hangingPunct="1">
                  <a:spcBef>
                    <a:spcPct val="20000"/>
                  </a:spcBef>
                  <a:spcAft>
                    <a:spcPct val="0"/>
                  </a:spcAft>
                  <a:buClr>
                    <a:schemeClr val="hlink"/>
                  </a:buClr>
                  <a:buFont typeface="Wingdings" pitchFamily="2" charset="2"/>
                  <a:buBlip>
                    <a:blip r:embed="rId4"/>
                  </a:buBlip>
                  <a:defRPr sz="2000">
                    <a:solidFill>
                      <a:schemeClr val="tx2">
                        <a:lumMod val="95000"/>
                        <a:lumOff val="5000"/>
                      </a:schemeClr>
                    </a:solidFill>
                    <a:effectLst/>
                    <a:latin typeface="+mn-lt"/>
                  </a:defRPr>
                </a:lvl2pPr>
                <a:lvl3pPr marL="1293813" indent="-403225" algn="l" rtl="0" eaLnBrk="1" fontAlgn="base" hangingPunct="1">
                  <a:spcBef>
                    <a:spcPct val="20000"/>
                  </a:spcBef>
                  <a:spcAft>
                    <a:spcPct val="0"/>
                  </a:spcAft>
                  <a:buClr>
                    <a:schemeClr val="accent1"/>
                  </a:buClr>
                  <a:buFont typeface="Wingdings" pitchFamily="2" charset="2"/>
                  <a:buBlip>
                    <a:blip r:embed="rId5"/>
                  </a:buBlip>
                  <a:defRPr>
                    <a:solidFill>
                      <a:schemeClr val="tx2">
                        <a:lumMod val="95000"/>
                        <a:lumOff val="5000"/>
                      </a:schemeClr>
                    </a:solidFill>
                    <a:effectLst/>
                    <a:latin typeface="+mn-lt"/>
                  </a:defRPr>
                </a:lvl3pPr>
                <a:lvl4pPr marL="1681163" indent="-385763" algn="l" rtl="0" eaLnBrk="1" fontAlgn="base" hangingPunct="1">
                  <a:spcBef>
                    <a:spcPct val="20000"/>
                  </a:spcBef>
                  <a:spcAft>
                    <a:spcPct val="0"/>
                  </a:spcAft>
                  <a:buClr>
                    <a:schemeClr val="hlink"/>
                  </a:buClr>
                  <a:buFont typeface="Wingdings" pitchFamily="2" charset="2"/>
                  <a:buBlip>
                    <a:blip r:embed="rId4"/>
                  </a:buBlip>
                  <a:defRPr sz="1600">
                    <a:solidFill>
                      <a:schemeClr val="tx2">
                        <a:lumMod val="95000"/>
                        <a:lumOff val="5000"/>
                      </a:schemeClr>
                    </a:solidFill>
                    <a:effectLst/>
                    <a:latin typeface="+mn-lt"/>
                  </a:defRPr>
                </a:lvl4pPr>
                <a:lvl5pPr marL="2070100" indent="-387350" algn="l" rtl="0" eaLnBrk="1" fontAlgn="base" hangingPunct="1">
                  <a:spcBef>
                    <a:spcPct val="20000"/>
                  </a:spcBef>
                  <a:spcAft>
                    <a:spcPct val="0"/>
                  </a:spcAft>
                  <a:buClr>
                    <a:schemeClr val="accent1"/>
                  </a:buClr>
                  <a:buFont typeface="Wingdings" pitchFamily="2" charset="2"/>
                  <a:buBlip>
                    <a:blip r:embed="rId6"/>
                  </a:buBlip>
                  <a:defRPr sz="1600">
                    <a:solidFill>
                      <a:schemeClr val="tx2">
                        <a:lumMod val="95000"/>
                        <a:lumOff val="5000"/>
                      </a:schemeClr>
                    </a:solidFill>
                    <a:effectLst/>
                    <a:latin typeface="+mn-lt"/>
                  </a:defRPr>
                </a:lvl5pPr>
                <a:lvl6pPr marL="2527300" indent="-387350" algn="l" rtl="0" eaLnBrk="1" fontAlgn="base" hangingPunct="1">
                  <a:spcBef>
                    <a:spcPct val="20000"/>
                  </a:spcBef>
                  <a:spcAft>
                    <a:spcPct val="0"/>
                  </a:spcAft>
                  <a:buClr>
                    <a:schemeClr val="accent1"/>
                  </a:buClr>
                  <a:buFont typeface="Wingdings" pitchFamily="2" charset="2"/>
                  <a:buBlip>
                    <a:blip r:embed="rId6"/>
                  </a:buBlip>
                  <a:defRPr sz="1600">
                    <a:solidFill>
                      <a:srgbClr val="003399"/>
                    </a:solidFill>
                    <a:effectLst>
                      <a:outerShdw blurRad="38100" dist="38100" dir="2700000" algn="tl">
                        <a:srgbClr val="C0C0C0"/>
                      </a:outerShdw>
                    </a:effectLst>
                    <a:latin typeface="+mn-lt"/>
                  </a:defRPr>
                </a:lvl6pPr>
                <a:lvl7pPr marL="2984500" indent="-387350" algn="l" rtl="0" eaLnBrk="1" fontAlgn="base" hangingPunct="1">
                  <a:spcBef>
                    <a:spcPct val="20000"/>
                  </a:spcBef>
                  <a:spcAft>
                    <a:spcPct val="0"/>
                  </a:spcAft>
                  <a:buClr>
                    <a:schemeClr val="accent1"/>
                  </a:buClr>
                  <a:buFont typeface="Wingdings" pitchFamily="2" charset="2"/>
                  <a:buBlip>
                    <a:blip r:embed="rId6"/>
                  </a:buBlip>
                  <a:defRPr sz="1600">
                    <a:solidFill>
                      <a:srgbClr val="003399"/>
                    </a:solidFill>
                    <a:effectLst>
                      <a:outerShdw blurRad="38100" dist="38100" dir="2700000" algn="tl">
                        <a:srgbClr val="C0C0C0"/>
                      </a:outerShdw>
                    </a:effectLst>
                    <a:latin typeface="+mn-lt"/>
                  </a:defRPr>
                </a:lvl7pPr>
                <a:lvl8pPr marL="3441700" indent="-387350" algn="l" rtl="0" eaLnBrk="1" fontAlgn="base" hangingPunct="1">
                  <a:spcBef>
                    <a:spcPct val="20000"/>
                  </a:spcBef>
                  <a:spcAft>
                    <a:spcPct val="0"/>
                  </a:spcAft>
                  <a:buClr>
                    <a:schemeClr val="accent1"/>
                  </a:buClr>
                  <a:buFont typeface="Wingdings" pitchFamily="2" charset="2"/>
                  <a:buBlip>
                    <a:blip r:embed="rId6"/>
                  </a:buBlip>
                  <a:defRPr sz="1600">
                    <a:solidFill>
                      <a:srgbClr val="003399"/>
                    </a:solidFill>
                    <a:effectLst>
                      <a:outerShdw blurRad="38100" dist="38100" dir="2700000" algn="tl">
                        <a:srgbClr val="C0C0C0"/>
                      </a:outerShdw>
                    </a:effectLst>
                    <a:latin typeface="+mn-lt"/>
                  </a:defRPr>
                </a:lvl8pPr>
                <a:lvl9pPr marL="3898900" indent="-387350" algn="l" rtl="0" eaLnBrk="1" fontAlgn="base" hangingPunct="1">
                  <a:spcBef>
                    <a:spcPct val="20000"/>
                  </a:spcBef>
                  <a:spcAft>
                    <a:spcPct val="0"/>
                  </a:spcAft>
                  <a:buClr>
                    <a:schemeClr val="accent1"/>
                  </a:buClr>
                  <a:buFont typeface="Wingdings" pitchFamily="2" charset="2"/>
                  <a:buBlip>
                    <a:blip r:embed="rId6"/>
                  </a:buBlip>
                  <a:defRPr sz="1600">
                    <a:solidFill>
                      <a:srgbClr val="003399"/>
                    </a:solidFill>
                    <a:effectLst>
                      <a:outerShdw blurRad="38100" dist="38100" dir="2700000" algn="tl">
                        <a:srgbClr val="C0C0C0"/>
                      </a:outerShdw>
                    </a:effectLst>
                    <a:latin typeface="+mn-lt"/>
                  </a:defRPr>
                </a:lvl9pPr>
              </a:lstStyle>
              <a:p>
                <a:pPr marL="0" indent="0">
                  <a:buNone/>
                </a:pPr>
                <a14:m>
                  <m:oMathPara xmlns:m="http://schemas.openxmlformats.org/officeDocument/2006/math">
                    <m:oMathParaPr>
                      <m:jc m:val="centerGroup"/>
                    </m:oMathParaPr>
                    <m:oMath xmlns:m="http://schemas.openxmlformats.org/officeDocument/2006/math">
                      <m:sSub>
                        <m:sSubPr>
                          <m:ctrlPr>
                            <a:rPr lang="es-ES" sz="1600" b="1" i="1" kern="0" smtClean="0">
                              <a:latin typeface="Cambria Math" panose="02040503050406030204" pitchFamily="18" charset="0"/>
                            </a:rPr>
                          </m:ctrlPr>
                        </m:sSubPr>
                        <m:e>
                          <m:acc>
                            <m:accPr>
                              <m:chr m:val="̇"/>
                              <m:ctrlPr>
                                <a:rPr lang="es-ES" sz="1600" b="1" i="1" kern="0">
                                  <a:latin typeface="Cambria Math" panose="02040503050406030204" pitchFamily="18" charset="0"/>
                                </a:rPr>
                              </m:ctrlPr>
                            </m:accPr>
                            <m:e>
                              <m:r>
                                <a:rPr lang="es-MX" sz="1600" b="1" i="1" kern="0">
                                  <a:latin typeface="Cambria Math" panose="02040503050406030204" pitchFamily="18" charset="0"/>
                                </a:rPr>
                                <m:t>𝑽</m:t>
                              </m:r>
                            </m:e>
                          </m:acc>
                        </m:e>
                        <m:sub>
                          <m:r>
                            <a:rPr lang="es-MX" sz="1600" b="1" i="1" kern="0">
                              <a:latin typeface="Cambria Math" panose="02040503050406030204" pitchFamily="18" charset="0"/>
                            </a:rPr>
                            <m:t>𝒂𝒊𝒓𝒆</m:t>
                          </m:r>
                          <m:r>
                            <a:rPr lang="es-MX" sz="1600" b="1" i="1" kern="0">
                              <a:latin typeface="Cambria Math" panose="02040503050406030204" pitchFamily="18" charset="0"/>
                            </a:rPr>
                            <m:t> </m:t>
                          </m:r>
                          <m:r>
                            <a:rPr lang="es-MX" sz="1600" b="1" i="1" kern="0">
                              <a:latin typeface="Cambria Math" panose="02040503050406030204" pitchFamily="18" charset="0"/>
                            </a:rPr>
                            <m:t>𝒔𝒐𝒃𝒓𝒆𝒂𝒍𝒊𝒎𝒆𝒏𝒕𝒂𝒅𝒐</m:t>
                          </m:r>
                        </m:sub>
                      </m:sSub>
                      <m:r>
                        <a:rPr lang="es-MX" sz="1600" b="1" i="1" kern="0">
                          <a:latin typeface="Cambria Math" panose="02040503050406030204" pitchFamily="18" charset="0"/>
                        </a:rPr>
                        <m:t>=</m:t>
                      </m:r>
                      <m:r>
                        <a:rPr lang="es-MX" sz="1600" b="1" i="1" kern="0">
                          <a:latin typeface="Cambria Math" panose="02040503050406030204" pitchFamily="18" charset="0"/>
                        </a:rPr>
                        <m:t>𝑹𝑷</m:t>
                      </m:r>
                      <m:r>
                        <a:rPr lang="es-MX" sz="1600" b="1" i="1" kern="0">
                          <a:latin typeface="Cambria Math" panose="02040503050406030204" pitchFamily="18" charset="0"/>
                        </a:rPr>
                        <m:t>∗ </m:t>
                      </m:r>
                      <m:sSub>
                        <m:sSubPr>
                          <m:ctrlPr>
                            <a:rPr lang="es-ES" sz="1600" b="1" i="1" kern="0">
                              <a:latin typeface="Cambria Math" panose="02040503050406030204" pitchFamily="18" charset="0"/>
                            </a:rPr>
                          </m:ctrlPr>
                        </m:sSubPr>
                        <m:e>
                          <m:acc>
                            <m:accPr>
                              <m:chr m:val="̇"/>
                              <m:ctrlPr>
                                <a:rPr lang="es-ES" sz="1600" b="1" i="1" kern="0">
                                  <a:latin typeface="Cambria Math" panose="02040503050406030204" pitchFamily="18" charset="0"/>
                                </a:rPr>
                              </m:ctrlPr>
                            </m:accPr>
                            <m:e>
                              <m:r>
                                <a:rPr lang="es-MX" sz="1600" b="1" i="1" kern="0">
                                  <a:latin typeface="Cambria Math" panose="02040503050406030204" pitchFamily="18" charset="0"/>
                                </a:rPr>
                                <m:t>𝑽</m:t>
                              </m:r>
                            </m:e>
                          </m:acc>
                        </m:e>
                        <m:sub>
                          <m:r>
                            <a:rPr lang="es-MX" sz="1600" b="1" i="1" kern="0">
                              <a:latin typeface="Cambria Math" panose="02040503050406030204" pitchFamily="18" charset="0"/>
                            </a:rPr>
                            <m:t>𝒂𝒊𝒓𝒆</m:t>
                          </m:r>
                          <m:r>
                            <a:rPr lang="es-MX" sz="1600" b="1" i="1" kern="0">
                              <a:latin typeface="Cambria Math" panose="02040503050406030204" pitchFamily="18" charset="0"/>
                            </a:rPr>
                            <m:t> </m:t>
                          </m:r>
                          <m:r>
                            <a:rPr lang="es-MX" sz="1600" b="1" i="1" kern="0">
                              <a:latin typeface="Cambria Math" panose="02040503050406030204" pitchFamily="18" charset="0"/>
                            </a:rPr>
                            <m:t>𝒓𝒆𝒂𝒍</m:t>
                          </m:r>
                        </m:sub>
                      </m:sSub>
                      <m:r>
                        <a:rPr lang="es-MX" sz="1600" b="1" i="1" kern="0">
                          <a:latin typeface="Cambria Math" panose="02040503050406030204" pitchFamily="18" charset="0"/>
                        </a:rPr>
                        <m:t>         </m:t>
                      </m:r>
                      <m:d>
                        <m:dPr>
                          <m:begChr m:val="["/>
                          <m:endChr m:val="]"/>
                          <m:ctrlPr>
                            <a:rPr lang="es-ES" sz="1600" b="1" i="1" kern="0">
                              <a:latin typeface="Cambria Math" panose="02040503050406030204" pitchFamily="18" charset="0"/>
                            </a:rPr>
                          </m:ctrlPr>
                        </m:dPr>
                        <m:e>
                          <m:f>
                            <m:fPr>
                              <m:ctrlPr>
                                <a:rPr lang="es-ES" sz="1600" b="1" i="1" kern="0">
                                  <a:latin typeface="Cambria Math" panose="02040503050406030204" pitchFamily="18" charset="0"/>
                                </a:rPr>
                              </m:ctrlPr>
                            </m:fPr>
                            <m:num>
                              <m:sSup>
                                <m:sSupPr>
                                  <m:ctrlPr>
                                    <a:rPr lang="es-ES" sz="1600" b="1" i="1" kern="0">
                                      <a:latin typeface="Cambria Math" panose="02040503050406030204" pitchFamily="18" charset="0"/>
                                    </a:rPr>
                                  </m:ctrlPr>
                                </m:sSupPr>
                                <m:e>
                                  <m:r>
                                    <a:rPr lang="es-EC" sz="1600" b="1" i="1" kern="0">
                                      <a:latin typeface="Cambria Math" panose="02040503050406030204" pitchFamily="18" charset="0"/>
                                    </a:rPr>
                                    <m:t>𝒎</m:t>
                                  </m:r>
                                </m:e>
                                <m:sup>
                                  <m:r>
                                    <a:rPr lang="es-EC" sz="1600" b="1" i="1" kern="0">
                                      <a:latin typeface="Cambria Math" panose="02040503050406030204" pitchFamily="18" charset="0"/>
                                    </a:rPr>
                                    <m:t>𝟑</m:t>
                                  </m:r>
                                </m:sup>
                              </m:sSup>
                            </m:num>
                            <m:den>
                              <m:r>
                                <a:rPr lang="es-EC" sz="1600" b="1" i="1" kern="0">
                                  <a:latin typeface="Cambria Math" panose="02040503050406030204" pitchFamily="18" charset="0"/>
                                </a:rPr>
                                <m:t>𝒔</m:t>
                              </m:r>
                            </m:den>
                          </m:f>
                        </m:e>
                      </m:d>
                      <m:r>
                        <a:rPr lang="es-MX" sz="1600" b="1" i="1" kern="0">
                          <a:latin typeface="Cambria Math" panose="02040503050406030204" pitchFamily="18" charset="0"/>
                        </a:rPr>
                        <m:t>       </m:t>
                      </m:r>
                    </m:oMath>
                  </m:oMathPara>
                </a14:m>
                <a:endParaRPr lang="es-ES" sz="1600" kern="0" dirty="0" smtClean="0"/>
              </a:p>
              <a:p>
                <a:pPr marL="0" indent="0">
                  <a:buNone/>
                </a:pPr>
                <a14:m>
                  <m:oMathPara xmlns:m="http://schemas.openxmlformats.org/officeDocument/2006/math">
                    <m:oMathParaPr>
                      <m:jc m:val="centerGroup"/>
                    </m:oMathParaPr>
                    <m:oMath xmlns:m="http://schemas.openxmlformats.org/officeDocument/2006/math">
                      <m:sSub>
                        <m:sSubPr>
                          <m:ctrlPr>
                            <a:rPr lang="es-ES" sz="1600" i="1" kern="0">
                              <a:latin typeface="Cambria Math" panose="02040503050406030204" pitchFamily="18" charset="0"/>
                            </a:rPr>
                          </m:ctrlPr>
                        </m:sSubPr>
                        <m:e>
                          <m:r>
                            <a:rPr lang="es-MX" sz="1600" i="1" kern="0">
                              <a:latin typeface="Cambria Math" panose="02040503050406030204" pitchFamily="18" charset="0"/>
                            </a:rPr>
                            <m:t> </m:t>
                          </m:r>
                          <m:acc>
                            <m:accPr>
                              <m:chr m:val="̇"/>
                              <m:ctrlPr>
                                <a:rPr lang="es-ES" sz="1600" i="1" kern="0">
                                  <a:latin typeface="Cambria Math" panose="02040503050406030204" pitchFamily="18" charset="0"/>
                                </a:rPr>
                              </m:ctrlPr>
                            </m:accPr>
                            <m:e>
                              <m:r>
                                <a:rPr lang="es-MX" sz="1600" i="1" kern="0">
                                  <a:latin typeface="Cambria Math" panose="02040503050406030204" pitchFamily="18" charset="0"/>
                                </a:rPr>
                                <m:t>𝑉</m:t>
                              </m:r>
                            </m:e>
                          </m:acc>
                        </m:e>
                        <m:sub>
                          <m:r>
                            <a:rPr lang="es-MX" sz="1600" i="1" kern="0">
                              <a:latin typeface="Cambria Math" panose="02040503050406030204" pitchFamily="18" charset="0"/>
                            </a:rPr>
                            <m:t>𝑎𝑖𝑟𝑒</m:t>
                          </m:r>
                          <m:r>
                            <a:rPr lang="es-MX" sz="1600" i="1" kern="0">
                              <a:latin typeface="Cambria Math" panose="02040503050406030204" pitchFamily="18" charset="0"/>
                            </a:rPr>
                            <m:t> </m:t>
                          </m:r>
                          <m:r>
                            <a:rPr lang="es-MX" sz="1600" i="1" kern="0">
                              <a:latin typeface="Cambria Math" panose="02040503050406030204" pitchFamily="18" charset="0"/>
                            </a:rPr>
                            <m:t>𝑠𝑜𝑏𝑟𝑒𝑎𝑙𝑖𝑚𝑒𝑛𝑡𝑎𝑑𝑜</m:t>
                          </m:r>
                        </m:sub>
                      </m:sSub>
                      <m:r>
                        <a:rPr lang="es-MX" sz="1600" i="1" kern="0">
                          <a:latin typeface="Cambria Math" panose="02040503050406030204" pitchFamily="18" charset="0"/>
                        </a:rPr>
                        <m:t>=(1.4371)(0.0081)        </m:t>
                      </m:r>
                      <m:d>
                        <m:dPr>
                          <m:begChr m:val="["/>
                          <m:endChr m:val="]"/>
                          <m:ctrlPr>
                            <a:rPr lang="es-ES" sz="1600" i="1" kern="0">
                              <a:latin typeface="Cambria Math" panose="02040503050406030204" pitchFamily="18" charset="0"/>
                            </a:rPr>
                          </m:ctrlPr>
                        </m:dPr>
                        <m:e>
                          <m:f>
                            <m:fPr>
                              <m:ctrlPr>
                                <a:rPr lang="es-ES" sz="1600" i="1" kern="0">
                                  <a:latin typeface="Cambria Math" panose="02040503050406030204" pitchFamily="18" charset="0"/>
                                </a:rPr>
                              </m:ctrlPr>
                            </m:fPr>
                            <m:num>
                              <m:sSup>
                                <m:sSupPr>
                                  <m:ctrlPr>
                                    <a:rPr lang="es-ES" sz="1600" i="1" kern="0">
                                      <a:latin typeface="Cambria Math" panose="02040503050406030204" pitchFamily="18" charset="0"/>
                                    </a:rPr>
                                  </m:ctrlPr>
                                </m:sSupPr>
                                <m:e>
                                  <m:r>
                                    <a:rPr lang="es-EC" sz="1600" i="1" kern="0">
                                      <a:latin typeface="Cambria Math" panose="02040503050406030204" pitchFamily="18" charset="0"/>
                                    </a:rPr>
                                    <m:t>𝑚</m:t>
                                  </m:r>
                                </m:e>
                                <m:sup>
                                  <m:r>
                                    <a:rPr lang="es-EC" sz="1600" i="1" kern="0">
                                      <a:latin typeface="Cambria Math" panose="02040503050406030204" pitchFamily="18" charset="0"/>
                                    </a:rPr>
                                    <m:t>3</m:t>
                                  </m:r>
                                </m:sup>
                              </m:sSup>
                            </m:num>
                            <m:den>
                              <m:r>
                                <a:rPr lang="es-EC" sz="1600" i="1" kern="0">
                                  <a:latin typeface="Cambria Math" panose="02040503050406030204" pitchFamily="18" charset="0"/>
                                </a:rPr>
                                <m:t>𝑠</m:t>
                              </m:r>
                            </m:den>
                          </m:f>
                        </m:e>
                      </m:d>
                      <m:r>
                        <a:rPr lang="es-MX" sz="1600" i="1" kern="0">
                          <a:latin typeface="Cambria Math" panose="02040503050406030204" pitchFamily="18" charset="0"/>
                        </a:rPr>
                        <m:t>       </m:t>
                      </m:r>
                    </m:oMath>
                  </m:oMathPara>
                </a14:m>
                <a:endParaRPr lang="es-ES" sz="1600" kern="0" dirty="0"/>
              </a:p>
              <a:p>
                <a:pPr marL="0" indent="0">
                  <a:buNone/>
                </a:pPr>
                <a14:m>
                  <m:oMathPara xmlns:m="http://schemas.openxmlformats.org/officeDocument/2006/math">
                    <m:oMathParaPr>
                      <m:jc m:val="centerGroup"/>
                    </m:oMathParaPr>
                    <m:oMath xmlns:m="http://schemas.openxmlformats.org/officeDocument/2006/math">
                      <m:sSub>
                        <m:sSubPr>
                          <m:ctrlPr>
                            <a:rPr lang="es-ES" sz="1600" i="1" kern="0">
                              <a:latin typeface="Cambria Math" panose="02040503050406030204" pitchFamily="18" charset="0"/>
                            </a:rPr>
                          </m:ctrlPr>
                        </m:sSubPr>
                        <m:e>
                          <m:r>
                            <a:rPr lang="es-MX" sz="1600" i="1" kern="0">
                              <a:latin typeface="Cambria Math" panose="02040503050406030204" pitchFamily="18" charset="0"/>
                            </a:rPr>
                            <m:t> </m:t>
                          </m:r>
                          <m:acc>
                            <m:accPr>
                              <m:chr m:val="̇"/>
                              <m:ctrlPr>
                                <a:rPr lang="es-ES" sz="1600" i="1" kern="0">
                                  <a:latin typeface="Cambria Math" panose="02040503050406030204" pitchFamily="18" charset="0"/>
                                </a:rPr>
                              </m:ctrlPr>
                            </m:accPr>
                            <m:e>
                              <m:r>
                                <a:rPr lang="es-MX" sz="1600" i="1" kern="0">
                                  <a:latin typeface="Cambria Math" panose="02040503050406030204" pitchFamily="18" charset="0"/>
                                </a:rPr>
                                <m:t>𝑉</m:t>
                              </m:r>
                            </m:e>
                          </m:acc>
                        </m:e>
                        <m:sub>
                          <m:r>
                            <a:rPr lang="es-MX" sz="1600" i="1" kern="0">
                              <a:latin typeface="Cambria Math" panose="02040503050406030204" pitchFamily="18" charset="0"/>
                            </a:rPr>
                            <m:t>𝑎𝑖𝑟𝑒</m:t>
                          </m:r>
                          <m:r>
                            <a:rPr lang="es-MX" sz="1600" i="1" kern="0">
                              <a:latin typeface="Cambria Math" panose="02040503050406030204" pitchFamily="18" charset="0"/>
                            </a:rPr>
                            <m:t> </m:t>
                          </m:r>
                          <m:r>
                            <a:rPr lang="es-MX" sz="1600" i="1" kern="0">
                              <a:latin typeface="Cambria Math" panose="02040503050406030204" pitchFamily="18" charset="0"/>
                            </a:rPr>
                            <m:t>𝑠𝑜𝑏𝑟𝑒𝑎𝑙𝑖𝑚𝑒𝑛𝑡𝑎𝑑𝑜</m:t>
                          </m:r>
                        </m:sub>
                      </m:sSub>
                      <m:r>
                        <a:rPr lang="es-MX" sz="1600" i="1" kern="0">
                          <a:latin typeface="Cambria Math" panose="02040503050406030204" pitchFamily="18" charset="0"/>
                        </a:rPr>
                        <m:t>=0.0116   </m:t>
                      </m:r>
                      <m:d>
                        <m:dPr>
                          <m:begChr m:val="["/>
                          <m:endChr m:val="]"/>
                          <m:ctrlPr>
                            <a:rPr lang="es-ES" sz="1600" i="1" kern="0">
                              <a:latin typeface="Cambria Math" panose="02040503050406030204" pitchFamily="18" charset="0"/>
                            </a:rPr>
                          </m:ctrlPr>
                        </m:dPr>
                        <m:e>
                          <m:f>
                            <m:fPr>
                              <m:ctrlPr>
                                <a:rPr lang="es-ES" sz="1600" i="1" kern="0">
                                  <a:latin typeface="Cambria Math" panose="02040503050406030204" pitchFamily="18" charset="0"/>
                                </a:rPr>
                              </m:ctrlPr>
                            </m:fPr>
                            <m:num>
                              <m:sSup>
                                <m:sSupPr>
                                  <m:ctrlPr>
                                    <a:rPr lang="es-ES" sz="1600" i="1" kern="0">
                                      <a:latin typeface="Cambria Math" panose="02040503050406030204" pitchFamily="18" charset="0"/>
                                    </a:rPr>
                                  </m:ctrlPr>
                                </m:sSupPr>
                                <m:e>
                                  <m:r>
                                    <a:rPr lang="es-EC" sz="1600" i="1" kern="0">
                                      <a:latin typeface="Cambria Math" panose="02040503050406030204" pitchFamily="18" charset="0"/>
                                    </a:rPr>
                                    <m:t>𝑚</m:t>
                                  </m:r>
                                </m:e>
                                <m:sup>
                                  <m:r>
                                    <a:rPr lang="es-EC" sz="1600" i="1" kern="0">
                                      <a:latin typeface="Cambria Math" panose="02040503050406030204" pitchFamily="18" charset="0"/>
                                    </a:rPr>
                                    <m:t>3</m:t>
                                  </m:r>
                                </m:sup>
                              </m:sSup>
                            </m:num>
                            <m:den>
                              <m:r>
                                <a:rPr lang="es-EC" sz="1600" i="1" kern="0">
                                  <a:latin typeface="Cambria Math" panose="02040503050406030204" pitchFamily="18" charset="0"/>
                                </a:rPr>
                                <m:t>𝑠</m:t>
                              </m:r>
                            </m:den>
                          </m:f>
                        </m:e>
                      </m:d>
                      <m:r>
                        <a:rPr lang="es-MX" sz="1600" i="1" kern="0">
                          <a:latin typeface="Cambria Math" panose="02040503050406030204" pitchFamily="18" charset="0"/>
                        </a:rPr>
                        <m:t>  =24. 579  [</m:t>
                      </m:r>
                      <m:r>
                        <a:rPr lang="es-MX" sz="1600" i="1" kern="0">
                          <a:latin typeface="Cambria Math" panose="02040503050406030204" pitchFamily="18" charset="0"/>
                        </a:rPr>
                        <m:t>𝑐𝑓𝑚</m:t>
                      </m:r>
                      <m:r>
                        <a:rPr lang="es-MX" sz="1600" i="1" kern="0">
                          <a:latin typeface="Cambria Math" panose="02040503050406030204" pitchFamily="18" charset="0"/>
                        </a:rPr>
                        <m:t>]  </m:t>
                      </m:r>
                    </m:oMath>
                  </m:oMathPara>
                </a14:m>
                <a:endParaRPr lang="es-ES" sz="1600" kern="0" dirty="0"/>
              </a:p>
            </p:txBody>
          </p:sp>
        </mc:Choice>
        <mc:Fallback xmlns="">
          <p:sp>
            <p:nvSpPr>
              <p:cNvPr id="7" name="Marcador de contenido 2"/>
              <p:cNvSpPr txBox="1">
                <a:spLocks noRot="1" noChangeAspect="1" noMove="1" noResize="1" noEditPoints="1" noAdjustHandles="1" noChangeArrowheads="1" noChangeShapeType="1" noTextEdit="1"/>
              </p:cNvSpPr>
              <p:nvPr/>
            </p:nvSpPr>
            <p:spPr bwMode="auto">
              <a:xfrm>
                <a:off x="-13648" y="1868775"/>
                <a:ext cx="6622101" cy="2280145"/>
              </a:xfrm>
              <a:prstGeom prst="rect">
                <a:avLst/>
              </a:prstGeom>
              <a:blipFill rotWithShape="0">
                <a:blip r:embed="rId7"/>
                <a:stretch>
                  <a:fillRect/>
                </a:stretch>
              </a:blipFill>
              <a:ln w="9525">
                <a:noFill/>
                <a:miter lim="800000"/>
                <a:headEnd/>
                <a:tailEnd/>
              </a:ln>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335960" y="4749281"/>
                <a:ext cx="3599319" cy="7446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a:latin typeface="Cambria Math" panose="02040503050406030204" pitchFamily="18" charset="0"/>
                        </a:rPr>
                        <m:t>𝑻𝒄</m:t>
                      </m:r>
                      <m:r>
                        <a:rPr lang="es-ES" sz="1600" b="0" i="0">
                          <a:latin typeface="Cambria Math" panose="02040503050406030204" pitchFamily="18" charset="0"/>
                        </a:rPr>
                        <m:t>=</m:t>
                      </m:r>
                      <m:r>
                        <a:rPr lang="es-ES" sz="1600" b="1" i="1">
                          <a:latin typeface="Cambria Math" panose="02040503050406030204" pitchFamily="18" charset="0"/>
                        </a:rPr>
                        <m:t>𝑻</m:t>
                      </m:r>
                      <m:r>
                        <a:rPr lang="es-ES" sz="1600" b="0" i="0">
                          <a:latin typeface="Cambria Math" panose="02040503050406030204" pitchFamily="18" charset="0"/>
                        </a:rPr>
                        <m:t>1. </m:t>
                      </m:r>
                      <m:d>
                        <m:dPr>
                          <m:begChr m:val="["/>
                          <m:endChr m:val="]"/>
                          <m:ctrlPr>
                            <a:rPr lang="es-ES" sz="1600" b="0" i="1">
                              <a:latin typeface="Cambria Math" panose="02040503050406030204" pitchFamily="18" charset="0"/>
                            </a:rPr>
                          </m:ctrlPr>
                        </m:dPr>
                        <m:e>
                          <m:f>
                            <m:fPr>
                              <m:ctrlPr>
                                <a:rPr lang="es-ES" sz="1600" b="0" i="1">
                                  <a:latin typeface="Cambria Math" panose="02040503050406030204" pitchFamily="18" charset="0"/>
                                </a:rPr>
                              </m:ctrlPr>
                            </m:fPr>
                            <m:num>
                              <m:sSup>
                                <m:sSupPr>
                                  <m:ctrlPr>
                                    <a:rPr lang="es-ES" sz="1600" b="0" i="1">
                                      <a:latin typeface="Cambria Math" panose="02040503050406030204" pitchFamily="18" charset="0"/>
                                    </a:rPr>
                                  </m:ctrlPr>
                                </m:sSupPr>
                                <m:e>
                                  <m:d>
                                    <m:dPr>
                                      <m:ctrlPr>
                                        <a:rPr lang="es-ES" sz="1600" b="0" i="1">
                                          <a:latin typeface="Cambria Math" panose="02040503050406030204" pitchFamily="18" charset="0"/>
                                        </a:rPr>
                                      </m:ctrlPr>
                                    </m:dPr>
                                    <m:e>
                                      <m:r>
                                        <a:rPr lang="es-ES" sz="1600" b="1" i="1">
                                          <a:latin typeface="Cambria Math" panose="02040503050406030204" pitchFamily="18" charset="0"/>
                                        </a:rPr>
                                        <m:t>𝑹𝑷</m:t>
                                      </m:r>
                                    </m:e>
                                  </m:d>
                                </m:e>
                                <m:sup>
                                  <m:f>
                                    <m:fPr>
                                      <m:ctrlPr>
                                        <a:rPr lang="es-ES" sz="1600" b="0" i="1">
                                          <a:latin typeface="Cambria Math" panose="02040503050406030204" pitchFamily="18" charset="0"/>
                                        </a:rPr>
                                      </m:ctrlPr>
                                    </m:fPr>
                                    <m:num>
                                      <m:r>
                                        <a:rPr lang="es-ES" sz="1600" b="1" i="1">
                                          <a:latin typeface="Cambria Math" panose="02040503050406030204" pitchFamily="18" charset="0"/>
                                        </a:rPr>
                                        <m:t>𝑲</m:t>
                                      </m:r>
                                      <m:r>
                                        <a:rPr lang="es-ES" sz="1600" b="0" i="0">
                                          <a:latin typeface="Cambria Math" panose="02040503050406030204" pitchFamily="18" charset="0"/>
                                        </a:rPr>
                                        <m:t>−1</m:t>
                                      </m:r>
                                    </m:num>
                                    <m:den>
                                      <m:r>
                                        <a:rPr lang="es-ES" sz="1600" b="1" i="1">
                                          <a:latin typeface="Cambria Math" panose="02040503050406030204" pitchFamily="18" charset="0"/>
                                        </a:rPr>
                                        <m:t>𝑲</m:t>
                                      </m:r>
                                    </m:den>
                                  </m:f>
                                </m:sup>
                              </m:sSup>
                              <m:r>
                                <a:rPr lang="es-ES" sz="1600" b="0" i="0">
                                  <a:latin typeface="Cambria Math" panose="02040503050406030204" pitchFamily="18" charset="0"/>
                                </a:rPr>
                                <m:t>−1+ </m:t>
                              </m:r>
                              <m:sSub>
                                <m:sSubPr>
                                  <m:ctrlPr>
                                    <a:rPr lang="es-ES" sz="1600" b="0" i="1">
                                      <a:latin typeface="Cambria Math" panose="02040503050406030204" pitchFamily="18" charset="0"/>
                                    </a:rPr>
                                  </m:ctrlPr>
                                </m:sSubPr>
                                <m:e>
                                  <m:r>
                                    <a:rPr lang="es-ES" sz="1600" b="1" i="1">
                                      <a:latin typeface="Cambria Math" panose="02040503050406030204" pitchFamily="18" charset="0"/>
                                    </a:rPr>
                                    <m:t>𝜼</m:t>
                                  </m:r>
                                </m:e>
                                <m:sub>
                                  <m:r>
                                    <a:rPr lang="es-ES" sz="1600" b="1" i="1">
                                      <a:latin typeface="Cambria Math" panose="02040503050406030204" pitchFamily="18" charset="0"/>
                                    </a:rPr>
                                    <m:t>𝑪</m:t>
                                  </m:r>
                                </m:sub>
                              </m:sSub>
                            </m:num>
                            <m:den>
                              <m:sSub>
                                <m:sSubPr>
                                  <m:ctrlPr>
                                    <a:rPr lang="es-ES" sz="1600" b="0" i="1">
                                      <a:latin typeface="Cambria Math" panose="02040503050406030204" pitchFamily="18" charset="0"/>
                                    </a:rPr>
                                  </m:ctrlPr>
                                </m:sSubPr>
                                <m:e>
                                  <m:r>
                                    <a:rPr lang="es-ES" sz="1600" b="1" i="1">
                                      <a:latin typeface="Cambria Math" panose="02040503050406030204" pitchFamily="18" charset="0"/>
                                    </a:rPr>
                                    <m:t>𝜼</m:t>
                                  </m:r>
                                </m:e>
                                <m:sub>
                                  <m:r>
                                    <a:rPr lang="es-ES" sz="1600" b="1" i="1">
                                      <a:latin typeface="Cambria Math" panose="02040503050406030204" pitchFamily="18" charset="0"/>
                                    </a:rPr>
                                    <m:t>𝑪</m:t>
                                  </m:r>
                                </m:sub>
                              </m:sSub>
                            </m:den>
                          </m:f>
                        </m:e>
                      </m:d>
                      <m:r>
                        <a:rPr lang="es-ES" sz="1600" b="0" i="0">
                          <a:latin typeface="Cambria Math" panose="02040503050406030204" pitchFamily="18" charset="0"/>
                        </a:rPr>
                        <m:t>      </m:t>
                      </m:r>
                      <m:d>
                        <m:dPr>
                          <m:begChr m:val="["/>
                          <m:endChr m:val="]"/>
                          <m:ctrlPr>
                            <a:rPr lang="es-ES" sz="1600" b="0" i="1">
                              <a:latin typeface="Cambria Math" panose="02040503050406030204" pitchFamily="18" charset="0"/>
                            </a:rPr>
                          </m:ctrlPr>
                        </m:dPr>
                        <m:e>
                          <m:r>
                            <a:rPr lang="es-ES" sz="1600" b="0" i="0">
                              <a:latin typeface="Cambria Math" panose="02040503050406030204" pitchFamily="18" charset="0"/>
                            </a:rPr>
                            <m:t>°</m:t>
                          </m:r>
                          <m:r>
                            <a:rPr lang="es-ES" sz="1600" b="1" i="1">
                              <a:latin typeface="Cambria Math" panose="02040503050406030204" pitchFamily="18" charset="0"/>
                            </a:rPr>
                            <m:t>𝑲</m:t>
                          </m:r>
                        </m:e>
                      </m:d>
                      <m:r>
                        <a:rPr lang="es-ES" sz="1600" b="0" i="0">
                          <a:latin typeface="Cambria Math" panose="02040503050406030204" pitchFamily="18" charset="0"/>
                        </a:rPr>
                        <m:t> </m:t>
                      </m:r>
                    </m:oMath>
                  </m:oMathPara>
                </a14:m>
                <a:endParaRPr lang="es-ES" sz="1600" dirty="0"/>
              </a:p>
            </p:txBody>
          </p:sp>
        </mc:Choice>
        <mc:Fallback xmlns="">
          <p:sp>
            <p:nvSpPr>
              <p:cNvPr id="8" name="Rectángulo 7"/>
              <p:cNvSpPr>
                <a:spLocks noRot="1" noChangeAspect="1" noMove="1" noResize="1" noEditPoints="1" noAdjustHandles="1" noChangeArrowheads="1" noChangeShapeType="1" noTextEdit="1"/>
              </p:cNvSpPr>
              <p:nvPr/>
            </p:nvSpPr>
            <p:spPr>
              <a:xfrm>
                <a:off x="1335960" y="4749281"/>
                <a:ext cx="3599319" cy="744691"/>
              </a:xfrm>
              <a:prstGeom prst="rect">
                <a:avLst/>
              </a:prstGeom>
              <a:blipFill rotWithShape="0">
                <a:blip r:embed="rId8"/>
                <a:stretch>
                  <a:fillRect/>
                </a:stretch>
              </a:blipFill>
            </p:spPr>
            <p:txBody>
              <a:bodyPr/>
              <a:lstStyle/>
              <a:p>
                <a:r>
                  <a:rPr lang="es-ES">
                    <a:noFill/>
                  </a:rPr>
                  <a:t> </a:t>
                </a:r>
              </a:p>
            </p:txBody>
          </p:sp>
        </mc:Fallback>
      </mc:AlternateContent>
      <p:sp>
        <p:nvSpPr>
          <p:cNvPr id="9" name="Rectángulo 8"/>
          <p:cNvSpPr/>
          <p:nvPr/>
        </p:nvSpPr>
        <p:spPr>
          <a:xfrm>
            <a:off x="-13648" y="5678834"/>
            <a:ext cx="6096000" cy="830997"/>
          </a:xfrm>
          <a:prstGeom prst="rect">
            <a:avLst/>
          </a:prstGeom>
        </p:spPr>
        <p:txBody>
          <a:bodyPr>
            <a:spAutoFit/>
          </a:bodyPr>
          <a:lstStyle/>
          <a:p>
            <a:pPr algn="just"/>
            <a:r>
              <a:rPr lang="es-MX" sz="1600" dirty="0">
                <a:latin typeface="Arial" panose="020B0604020202020204" pitchFamily="34" charset="0"/>
                <a:ea typeface="Times New Roman" panose="02020603050405020304" pitchFamily="18" charset="0"/>
              </a:rPr>
              <a:t>Dónde: K=1.395 (relación de calores específicos del aire a presión y volumen constantes), ηc= 60%, T1= 11.8°C = 284.95°K= Tamb. Entonces:</a:t>
            </a:r>
            <a:endParaRPr lang="es-ES" sz="1600" dirty="0"/>
          </a:p>
        </p:txBody>
      </p:sp>
      <mc:AlternateContent xmlns:mc="http://schemas.openxmlformats.org/markup-compatibility/2006" xmlns:a14="http://schemas.microsoft.com/office/drawing/2010/main">
        <mc:Choice Requires="a14">
          <p:sp>
            <p:nvSpPr>
              <p:cNvPr id="11" name="Rectángulo 10"/>
              <p:cNvSpPr/>
              <p:nvPr/>
            </p:nvSpPr>
            <p:spPr>
              <a:xfrm>
                <a:off x="6082352" y="800746"/>
                <a:ext cx="6096000" cy="1377621"/>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ea typeface="Times New Roman" panose="02020603050405020304" pitchFamily="18" charset="0"/>
                          <a:cs typeface="Arial" panose="020B0604020202020204" pitchFamily="34" charset="0"/>
                        </a:rPr>
                        <m:t>𝑇𝑐</m:t>
                      </m:r>
                      <m:r>
                        <a:rPr lang="es-EC" sz="1600" i="1">
                          <a:latin typeface="Cambria Math" panose="02040503050406030204" pitchFamily="18" charset="0"/>
                          <a:ea typeface="Times New Roman" panose="02020603050405020304" pitchFamily="18" charset="0"/>
                          <a:cs typeface="Arial" panose="020B0604020202020204" pitchFamily="34" charset="0"/>
                        </a:rPr>
                        <m:t>=284.95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i="1">
                                      <a:effectLst/>
                                      <a:latin typeface="Cambria Math" panose="02040503050406030204" pitchFamily="18" charset="0"/>
                                      <a:ea typeface="Times New Roman" panose="02020603050405020304" pitchFamily="18" charset="0"/>
                                      <a:cs typeface="Arial" panose="020B0604020202020204" pitchFamily="34" charset="0"/>
                                    </a:rPr>
                                    <m:t>(1.4371)</m:t>
                                  </m:r>
                                </m:e>
                                <m:sup>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1.395−1</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1.395</m:t>
                                      </m:r>
                                    </m:den>
                                  </m:f>
                                </m:sup>
                              </m:sSup>
                              <m:r>
                                <a:rPr lang="es-EC" sz="1600" i="1">
                                  <a:effectLst/>
                                  <a:latin typeface="Cambria Math" panose="02040503050406030204" pitchFamily="18" charset="0"/>
                                  <a:ea typeface="Times New Roman" panose="02020603050405020304" pitchFamily="18" charset="0"/>
                                  <a:cs typeface="Arial" panose="020B0604020202020204" pitchFamily="34" charset="0"/>
                                </a:rPr>
                                <m:t>−1+ 0.60</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0.60</m:t>
                              </m:r>
                            </m:den>
                          </m:f>
                        </m:e>
                      </m:d>
                      <m:r>
                        <a:rPr lang="es-EC" sz="1600"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600" i="1">
                              <a:effectLst/>
                              <a:latin typeface="Cambria Math" panose="02040503050406030204" pitchFamily="18" charset="0"/>
                              <a:ea typeface="Times New Roman" panose="02020603050405020304" pitchFamily="18" charset="0"/>
                              <a:cs typeface="Arial" panose="020B0604020202020204" pitchFamily="34" charset="0"/>
                            </a:rPr>
                            <m:t>°</m:t>
                          </m:r>
                          <m:r>
                            <a:rPr lang="es-EC" sz="1600" i="1">
                              <a:effectLst/>
                              <a:latin typeface="Cambria Math" panose="02040503050406030204" pitchFamily="18" charset="0"/>
                              <a:ea typeface="Times New Roman" panose="02020603050405020304" pitchFamily="18" charset="0"/>
                              <a:cs typeface="Arial" panose="020B0604020202020204" pitchFamily="34" charset="0"/>
                            </a:rPr>
                            <m:t>𝐾</m:t>
                          </m:r>
                        </m:e>
                      </m:d>
                      <m:r>
                        <a:rPr lang="es-EC"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Arial" panose="020B0604020202020204" pitchFamily="34" charset="0"/>
                        </a:rPr>
                        <m:t>𝑇𝑐</m:t>
                      </m:r>
                      <m:r>
                        <a:rPr lang="es-EC" sz="1600" i="1">
                          <a:effectLst/>
                          <a:latin typeface="Cambria Math" panose="02040503050406030204" pitchFamily="18" charset="0"/>
                          <a:ea typeface="Times New Roman" panose="02020603050405020304" pitchFamily="18" charset="0"/>
                          <a:cs typeface="Arial" panose="020B0604020202020204" pitchFamily="34" charset="0"/>
                        </a:rPr>
                        <m:t>=336.3056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600" i="1">
                              <a:effectLst/>
                              <a:latin typeface="Cambria Math" panose="02040503050406030204" pitchFamily="18" charset="0"/>
                              <a:ea typeface="Times New Roman" panose="02020603050405020304" pitchFamily="18" charset="0"/>
                              <a:cs typeface="Arial" panose="020B0604020202020204" pitchFamily="34" charset="0"/>
                            </a:rPr>
                            <m:t>°</m:t>
                          </m:r>
                          <m:r>
                            <a:rPr lang="es-EC" sz="1600" i="1">
                              <a:effectLst/>
                              <a:latin typeface="Cambria Math" panose="02040503050406030204" pitchFamily="18" charset="0"/>
                              <a:ea typeface="Times New Roman" panose="02020603050405020304" pitchFamily="18" charset="0"/>
                              <a:cs typeface="Arial" panose="020B0604020202020204" pitchFamily="34" charset="0"/>
                            </a:rPr>
                            <m:t>𝐾</m:t>
                          </m:r>
                        </m:e>
                      </m:d>
                      <m:r>
                        <a:rPr lang="es-EC" sz="1600" i="1">
                          <a:effectLst/>
                          <a:latin typeface="Cambria Math" panose="02040503050406030204" pitchFamily="18" charset="0"/>
                          <a:ea typeface="Times New Roman" panose="02020603050405020304" pitchFamily="18" charset="0"/>
                          <a:cs typeface="Arial" panose="020B0604020202020204" pitchFamily="34" charset="0"/>
                        </a:rPr>
                        <m:t>=63.1556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600" i="1">
                              <a:effectLst/>
                              <a:latin typeface="Cambria Math" panose="02040503050406030204" pitchFamily="18" charset="0"/>
                              <a:ea typeface="Times New Roman" panose="02020603050405020304" pitchFamily="18" charset="0"/>
                              <a:cs typeface="Arial" panose="020B0604020202020204" pitchFamily="34" charset="0"/>
                            </a:rPr>
                            <m:t>°</m:t>
                          </m:r>
                          <m:r>
                            <a:rPr lang="es-EC" sz="1600" i="1">
                              <a:effectLst/>
                              <a:latin typeface="Cambria Math" panose="02040503050406030204" pitchFamily="18" charset="0"/>
                              <a:ea typeface="Times New Roman" panose="02020603050405020304" pitchFamily="18" charset="0"/>
                              <a:cs typeface="Arial" panose="020B0604020202020204" pitchFamily="34" charset="0"/>
                            </a:rPr>
                            <m:t>𝐶</m:t>
                          </m:r>
                        </m:e>
                      </m:d>
                      <m:r>
                        <a:rPr lang="es-EC" sz="1600" i="1">
                          <a:effectLst/>
                          <a:latin typeface="Cambria Math" panose="02040503050406030204" pitchFamily="18" charset="0"/>
                          <a:ea typeface="Times New Roman" panose="02020603050405020304" pitchFamily="18" charset="0"/>
                          <a:cs typeface="Arial" panose="020B0604020202020204" pitchFamily="34" charset="0"/>
                        </a:rPr>
                        <m:t>=</m:t>
                      </m:r>
                      <m:r>
                        <a:rPr lang="es-EC" sz="1600" i="1">
                          <a:effectLst/>
                          <a:latin typeface="Cambria Math" panose="02040503050406030204" pitchFamily="18" charset="0"/>
                          <a:ea typeface="Times New Roman" panose="02020603050405020304" pitchFamily="18" charset="0"/>
                          <a:cs typeface="Arial" panose="020B0604020202020204" pitchFamily="34" charset="0"/>
                        </a:rPr>
                        <m:t>𝑇</m:t>
                      </m:r>
                      <m:r>
                        <a:rPr lang="es-EC" sz="1600" i="1">
                          <a:effectLst/>
                          <a:latin typeface="Cambria Math" panose="02040503050406030204" pitchFamily="18" charset="0"/>
                          <a:ea typeface="Times New Roman" panose="02020603050405020304" pitchFamily="18" charset="0"/>
                          <a:cs typeface="Arial" panose="020B0604020202020204" pitchFamily="34" charset="0"/>
                        </a:rPr>
                        <m:t>2 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082352" y="800746"/>
                <a:ext cx="6096000" cy="1377621"/>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036220" y="2363229"/>
                <a:ext cx="6188264" cy="2510624"/>
              </a:xfrm>
              <a:prstGeom prst="rect">
                <a:avLst/>
              </a:prstGeom>
            </p:spPr>
            <p:txBody>
              <a:bodyPr wrap="square">
                <a:spAutoFit/>
              </a:bodyPr>
              <a:lstStyle/>
              <a:p>
                <a:pPr>
                  <a:lnSpc>
                    <a:spcPct val="150000"/>
                  </a:lnSpc>
                  <a:spcBef>
                    <a:spcPts val="200"/>
                  </a:spcBef>
                  <a:spcAft>
                    <a:spcPts val="0"/>
                  </a:spcAft>
                </a:pPr>
                <a:r>
                  <a:rPr lang="es-MX" sz="1900" b="1" dirty="0" smtClean="0">
                    <a:latin typeface="Arial" panose="020B0604020202020204" pitchFamily="34" charset="0"/>
                    <a:ea typeface="Times New Roman" panose="02020603050405020304" pitchFamily="18" charset="0"/>
                    <a:cs typeface="Times New Roman" panose="02020603050405020304" pitchFamily="18" charset="0"/>
                  </a:rPr>
                  <a:t>- RELACIÓN </a:t>
                </a:r>
                <a:r>
                  <a:rPr lang="es-MX" sz="1900" b="1" dirty="0">
                    <a:latin typeface="Arial" panose="020B0604020202020204" pitchFamily="34" charset="0"/>
                    <a:ea typeface="Times New Roman" panose="02020603050405020304" pitchFamily="18" charset="0"/>
                    <a:cs typeface="Times New Roman" panose="02020603050405020304" pitchFamily="18" charset="0"/>
                  </a:rPr>
                  <a:t>DE LA DENSIDAD EN EL COMPRESOR </a:t>
                </a:r>
                <a:endParaRPr lang="es-ES" sz="1900" b="1" dirty="0" smtClean="0">
                  <a:latin typeface="Calibri Light" panose="020F0302020204030204" pitchFamily="34" charset="0"/>
                  <a:ea typeface="Times New Roman" panose="02020603050405020304" pitchFamily="18" charset="0"/>
                  <a:cs typeface="Times New Roman" panose="02020603050405020304" pitchFamily="18" charset="0"/>
                </a:endParaRPr>
              </a:p>
              <a:p>
                <a:pPr>
                  <a:lnSpc>
                    <a:spcPct val="150000"/>
                  </a:lnSpc>
                  <a:spcBef>
                    <a:spcPts val="200"/>
                  </a:spcBef>
                  <a:spcAft>
                    <a:spcPts val="0"/>
                  </a:spcAft>
                </a:pPr>
                <a:endParaRPr lang="es-MX" dirty="0" smtClean="0">
                  <a:effectLst/>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s-EC" sz="1600" b="1" i="1">
                          <a:effectLst/>
                          <a:latin typeface="Cambria Math" panose="02040503050406030204" pitchFamily="18" charset="0"/>
                          <a:ea typeface="Times New Roman" panose="02020603050405020304" pitchFamily="18" charset="0"/>
                          <a:cs typeface="Arial" panose="020B0604020202020204" pitchFamily="34" charset="0"/>
                        </a:rPr>
                        <m:t>𝑹</m:t>
                      </m:r>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𝑹𝑷</m:t>
                      </m:r>
                      <m:r>
                        <a:rPr lang="es-EC" sz="1600" b="1" i="1">
                          <a:effectLst/>
                          <a:latin typeface="Cambria Math" panose="02040503050406030204" pitchFamily="18" charset="0"/>
                          <a:ea typeface="Times New Roman" panose="02020603050405020304" pitchFamily="18" charset="0"/>
                          <a:cs typeface="Arial" panose="020B0604020202020204" pitchFamily="34" charset="0"/>
                        </a:rPr>
                        <m:t> .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b="1" i="1">
                              <a:effectLst/>
                              <a:latin typeface="Cambria Math" panose="02040503050406030204" pitchFamily="18" charset="0"/>
                              <a:ea typeface="Times New Roman" panose="02020603050405020304" pitchFamily="18" charset="0"/>
                              <a:cs typeface="Arial" panose="020B0604020202020204" pitchFamily="34" charset="0"/>
                            </a:rPr>
                            <m:t>𝑻𝒂𝒎𝒃</m:t>
                          </m:r>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𝑻𝒄</m:t>
                          </m:r>
                        </m:den>
                      </m:f>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Arial" panose="020B0604020202020204" pitchFamily="34" charset="0"/>
                        </a:rPr>
                        <m:t>𝑅</m:t>
                      </m:r>
                      <m:r>
                        <a:rPr lang="es-EC" sz="1600" i="1">
                          <a:effectLst/>
                          <a:latin typeface="Cambria Math" panose="02040503050406030204" pitchFamily="18" charset="0"/>
                          <a:ea typeface="Times New Roman" panose="02020603050405020304" pitchFamily="18" charset="0"/>
                          <a:cs typeface="Arial" panose="020B0604020202020204" pitchFamily="34" charset="0"/>
                        </a:rPr>
                        <m:t> </m:t>
                      </m:r>
                      <m:r>
                        <a:rPr lang="es-EC" sz="1600" i="1">
                          <a:effectLst/>
                          <a:latin typeface="Cambria Math" panose="02040503050406030204" pitchFamily="18" charset="0"/>
                          <a:ea typeface="Times New Roman" panose="02020603050405020304" pitchFamily="18" charset="0"/>
                          <a:cs typeface="Arial" panose="020B0604020202020204" pitchFamily="34" charset="0"/>
                        </a:rPr>
                        <m:t>𝜌</m:t>
                      </m:r>
                      <m:r>
                        <a:rPr lang="es-EC" sz="1600" i="1">
                          <a:effectLst/>
                          <a:latin typeface="Cambria Math" panose="02040503050406030204" pitchFamily="18" charset="0"/>
                          <a:ea typeface="Times New Roman" panose="02020603050405020304" pitchFamily="18" charset="0"/>
                          <a:cs typeface="Arial" panose="020B0604020202020204" pitchFamily="34" charset="0"/>
                        </a:rPr>
                        <m:t>=(1.4371) .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284.95</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336.3056</m:t>
                          </m:r>
                        </m:den>
                      </m:f>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Arial" panose="020B0604020202020204" pitchFamily="34" charset="0"/>
                        </a:rPr>
                        <m:t>𝑅</m:t>
                      </m:r>
                      <m:r>
                        <a:rPr lang="es-EC" sz="1600" i="1">
                          <a:effectLst/>
                          <a:latin typeface="Cambria Math" panose="02040503050406030204" pitchFamily="18" charset="0"/>
                          <a:ea typeface="Times New Roman" panose="02020603050405020304" pitchFamily="18" charset="0"/>
                          <a:cs typeface="Arial" panose="020B0604020202020204" pitchFamily="34" charset="0"/>
                        </a:rPr>
                        <m:t> </m:t>
                      </m:r>
                      <m:r>
                        <a:rPr lang="es-EC" sz="1600" i="1">
                          <a:effectLst/>
                          <a:latin typeface="Cambria Math" panose="02040503050406030204" pitchFamily="18" charset="0"/>
                          <a:ea typeface="Times New Roman" panose="02020603050405020304" pitchFamily="18" charset="0"/>
                          <a:cs typeface="Arial" panose="020B0604020202020204" pitchFamily="34" charset="0"/>
                        </a:rPr>
                        <m:t>𝜌</m:t>
                      </m:r>
                      <m:r>
                        <a:rPr lang="es-EC" sz="1600" i="1">
                          <a:effectLst/>
                          <a:latin typeface="Cambria Math" panose="02040503050406030204" pitchFamily="18" charset="0"/>
                          <a:ea typeface="Times New Roman" panose="02020603050405020304" pitchFamily="18" charset="0"/>
                          <a:cs typeface="Arial" panose="020B0604020202020204" pitchFamily="34" charset="0"/>
                        </a:rPr>
                        <m:t>=1.2176</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6036220" y="2363229"/>
                <a:ext cx="6188264" cy="2510624"/>
              </a:xfrm>
              <a:prstGeom prst="rect">
                <a:avLst/>
              </a:prstGeom>
              <a:blipFill rotWithShape="0">
                <a:blip r:embed="rId10"/>
                <a:stretch>
                  <a:fillRect l="-887" r="-9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096000" y="4842414"/>
                <a:ext cx="6096000" cy="1901803"/>
              </a:xfrm>
              <a:prstGeom prst="rect">
                <a:avLst/>
              </a:prstGeom>
            </p:spPr>
            <p:txBody>
              <a:bodyPr>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𝑹</m:t>
                      </m:r>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r>
                        <a:rPr lang="es-EC" sz="1600" b="1" i="1">
                          <a:effectLst/>
                          <a:latin typeface="Cambria Math" panose="02040503050406030204" pitchFamily="18" charset="0"/>
                          <a:ea typeface="Times New Roman" panose="02020603050405020304" pitchFamily="18" charset="0"/>
                          <a:cs typeface="Arial" panose="020B0604020202020204" pitchFamily="34" charset="0"/>
                        </a:rPr>
                        <m:t> . </m:t>
                      </m:r>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𝟏</m:t>
                          </m:r>
                        </m:sub>
                      </m:sSub>
                    </m:oMath>
                  </m:oMathPara>
                </a14:m>
                <a:endParaRPr lang="es-ES" sz="1600" b="1" dirty="0">
                  <a:effectLst/>
                  <a:latin typeface="Times New Roman" panose="02020603050405020304" pitchFamily="18" charset="0"/>
                  <a:ea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i="1">
                              <a:effectLst/>
                              <a:latin typeface="Cambria Math" panose="02040503050406030204" pitchFamily="18" charset="0"/>
                              <a:ea typeface="Times New Roman" panose="02020603050405020304" pitchFamily="18" charset="0"/>
                              <a:cs typeface="Arial" panose="020B0604020202020204" pitchFamily="34" charset="0"/>
                            </a:rPr>
                            <m:t>𝜌</m:t>
                          </m:r>
                        </m:e>
                        <m:sub>
                          <m:r>
                            <a:rPr lang="es-EC" sz="1600" i="1">
                              <a:effectLst/>
                              <a:latin typeface="Cambria Math" panose="02040503050406030204" pitchFamily="18" charset="0"/>
                              <a:ea typeface="Times New Roman" panose="02020603050405020304" pitchFamily="18" charset="0"/>
                              <a:cs typeface="Arial" panose="020B0604020202020204" pitchFamily="34" charset="0"/>
                            </a:rPr>
                            <m:t>2</m:t>
                          </m:r>
                        </m:sub>
                      </m:sSub>
                      <m:r>
                        <a:rPr lang="es-EC" sz="1600" i="1">
                          <a:effectLst/>
                          <a:latin typeface="Cambria Math" panose="02040503050406030204" pitchFamily="18" charset="0"/>
                          <a:ea typeface="Times New Roman" panose="02020603050405020304" pitchFamily="18" charset="0"/>
                          <a:cs typeface="Arial" panose="020B0604020202020204" pitchFamily="34" charset="0"/>
                        </a:rPr>
                        <m:t>=1.2176 (0.8629)</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i="1">
                              <a:effectLst/>
                              <a:latin typeface="Cambria Math" panose="02040503050406030204" pitchFamily="18" charset="0"/>
                              <a:ea typeface="Times New Roman" panose="02020603050405020304" pitchFamily="18" charset="0"/>
                              <a:cs typeface="Arial" panose="020B0604020202020204" pitchFamily="34" charset="0"/>
                            </a:rPr>
                            <m:t>𝜌</m:t>
                          </m:r>
                        </m:e>
                        <m:sub>
                          <m:r>
                            <a:rPr lang="es-EC" sz="1600" i="1">
                              <a:effectLst/>
                              <a:latin typeface="Cambria Math" panose="02040503050406030204" pitchFamily="18" charset="0"/>
                              <a:ea typeface="Times New Roman" panose="02020603050405020304" pitchFamily="18" charset="0"/>
                              <a:cs typeface="Arial" panose="020B0604020202020204" pitchFamily="34" charset="0"/>
                            </a:rPr>
                            <m:t>2</m:t>
                          </m:r>
                        </m:sub>
                      </m:sSub>
                      <m:r>
                        <a:rPr lang="es-EC" sz="1600" i="1">
                          <a:effectLst/>
                          <a:latin typeface="Cambria Math" panose="02040503050406030204" pitchFamily="18" charset="0"/>
                          <a:ea typeface="Times New Roman" panose="02020603050405020304" pitchFamily="18" charset="0"/>
                          <a:cs typeface="Arial" panose="020B0604020202020204" pitchFamily="34" charset="0"/>
                        </a:rPr>
                        <m:t>=1.0507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i="1">
                                      <a:effectLst/>
                                      <a:latin typeface="Cambria Math" panose="02040503050406030204" pitchFamily="18" charset="0"/>
                                      <a:ea typeface="Times New Roman" panose="02020603050405020304" pitchFamily="18" charset="0"/>
                                      <a:cs typeface="Arial" panose="020B0604020202020204" pitchFamily="34" charset="0"/>
                                    </a:rPr>
                                    <m:t>𝑚</m:t>
                                  </m:r>
                                </m:e>
                                <m:sup>
                                  <m:r>
                                    <a:rPr lang="es-EC" sz="1600" i="1">
                                      <a:effectLst/>
                                      <a:latin typeface="Cambria Math" panose="02040503050406030204" pitchFamily="18" charset="0"/>
                                      <a:ea typeface="Times New Roman" panose="02020603050405020304" pitchFamily="18" charset="0"/>
                                      <a:cs typeface="Arial" panose="020B0604020202020204" pitchFamily="34" charset="0"/>
                                    </a:rPr>
                                    <m:t>3</m:t>
                                  </m:r>
                                </m:sup>
                              </m:sSup>
                            </m:den>
                          </m:f>
                        </m:e>
                      </m:d>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6096000" y="4842414"/>
                <a:ext cx="6096000" cy="1901803"/>
              </a:xfrm>
              <a:prstGeom prst="rect">
                <a:avLst/>
              </a:prstGeom>
              <a:blipFill rotWithShape="0">
                <a:blip r:embed="rId11"/>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6022637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MATEMÁTICO </a:t>
            </a:r>
          </a:p>
        </p:txBody>
      </p:sp>
      <p:sp>
        <p:nvSpPr>
          <p:cNvPr id="3" name="Marcador de contenido 2"/>
          <p:cNvSpPr>
            <a:spLocks noGrp="1"/>
          </p:cNvSpPr>
          <p:nvPr>
            <p:ph idx="1"/>
          </p:nvPr>
        </p:nvSpPr>
        <p:spPr/>
        <p:txBody>
          <a:bodyPr/>
          <a:lstStyle/>
          <a:p>
            <a:pPr marL="0" indent="0">
              <a:buNone/>
            </a:pPr>
            <a:r>
              <a:rPr lang="es-ES" sz="2000" b="1" dirty="0" smtClean="0">
                <a:solidFill>
                  <a:schemeClr val="tx1"/>
                </a:solidFill>
              </a:rPr>
              <a:t>-FLUJO MÁSICO DE ENTRADA DE AIRE             - FLUJO MÁSICO BAJO IMPULSO </a:t>
            </a:r>
          </a:p>
          <a:p>
            <a:pPr marL="0" indent="0">
              <a:buNone/>
            </a:pPr>
            <a:r>
              <a:rPr lang="es-ES" sz="2000" b="1" dirty="0" smtClean="0">
                <a:solidFill>
                  <a:schemeClr val="tx1"/>
                </a:solidFill>
              </a:rPr>
              <a:t>AL MOTOR</a:t>
            </a:r>
          </a:p>
          <a:p>
            <a:pPr marL="0" indent="0">
              <a:buNone/>
            </a:pPr>
            <a:endParaRPr lang="es-ES" dirty="0"/>
          </a:p>
        </p:txBody>
      </p:sp>
      <p:cxnSp>
        <p:nvCxnSpPr>
          <p:cNvPr id="5" name="Conector recto 4"/>
          <p:cNvCxnSpPr>
            <a:stCxn id="3" idx="0"/>
            <a:endCxn id="3" idx="2"/>
          </p:cNvCxnSpPr>
          <p:nvPr/>
        </p:nvCxnSpPr>
        <p:spPr>
          <a:xfrm>
            <a:off x="6096001" y="1268414"/>
            <a:ext cx="0" cy="511333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Rectángulo 5"/>
              <p:cNvSpPr/>
              <p:nvPr/>
            </p:nvSpPr>
            <p:spPr>
              <a:xfrm>
                <a:off x="154675" y="2186354"/>
                <a:ext cx="6096000" cy="1736501"/>
              </a:xfrm>
              <a:prstGeom prst="rect">
                <a:avLst/>
              </a:prstGeom>
            </p:spPr>
            <p:txBody>
              <a:bodyPr>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s-ES" sz="1600" b="1" i="1">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𝒕𝒆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ó</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𝒓𝒊𝒄𝒐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𝑽𝒅𝒕</m:t>
                          </m:r>
                          <m:r>
                            <a:rPr lang="es-MX" sz="1600" b="1" i="1">
                              <a:effectLst/>
                              <a:latin typeface="Cambria Math" panose="02040503050406030204" pitchFamily="18" charset="0"/>
                              <a:ea typeface="Times New Roman" panose="02020603050405020304" pitchFamily="18" charset="0"/>
                              <a:cs typeface="Arial" panose="020B0604020202020204" pitchFamily="34" charset="0"/>
                            </a:rPr>
                            <m:t> .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𝑵</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𝝆</m:t>
                              </m:r>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num>
                        <m:den>
                          <m:r>
                            <a:rPr lang="es-MX" sz="1600" b="1" i="1">
                              <a:effectLst/>
                              <a:latin typeface="Cambria Math" panose="02040503050406030204" pitchFamily="18" charset="0"/>
                              <a:ea typeface="Times New Roman" panose="02020603050405020304" pitchFamily="18" charset="0"/>
                              <a:cs typeface="Arial" panose="020B0604020202020204" pitchFamily="34" charset="0"/>
                            </a:rPr>
                            <m:t>𝒌</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EC" sz="16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b="1" i="1">
                              <a:effectLst/>
                              <a:latin typeface="Cambria Math" panose="02040503050406030204" pitchFamily="18" charset="0"/>
                              <a:ea typeface="Times New Roman" panose="02020603050405020304" pitchFamily="18" charset="0"/>
                              <a:cs typeface="Arial" panose="020B0604020202020204" pitchFamily="34" charset="0"/>
                            </a:rPr>
                            <m:t>𝑲𝒈</m:t>
                          </m:r>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𝒔</m:t>
                          </m:r>
                        </m:den>
                      </m:f>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spcAft>
                    <a:spcPts val="0"/>
                  </a:spcAft>
                </a:pPr>
                <a:r>
                  <a:rPr lang="es-MX" sz="1600" dirty="0">
                    <a:effectLst/>
                    <a:latin typeface="Arial" panose="020B0604020202020204" pitchFamily="34"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𝑡𝑒</m:t>
                          </m:r>
                          <m:r>
                            <a:rPr lang="es-MX" sz="1600" i="1">
                              <a:effectLst/>
                              <a:latin typeface="Cambria Math" panose="02040503050406030204" pitchFamily="18" charset="0"/>
                              <a:ea typeface="Times New Roman" panose="02020603050405020304" pitchFamily="18" charset="0"/>
                              <a:cs typeface="Arial" panose="020B0604020202020204" pitchFamily="34" charset="0"/>
                            </a:rPr>
                            <m:t>ó</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𝑟𝑖𝑐𝑜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    (2.2917</m:t>
                          </m:r>
                          <m:r>
                            <a:rPr lang="es-MX" sz="1600" i="1">
                              <a:effectLst/>
                              <a:latin typeface="Cambria Math" panose="02040503050406030204" pitchFamily="18" charset="0"/>
                              <a:ea typeface="Times New Roman" panose="02020603050405020304" pitchFamily="18" charset="0"/>
                              <a:cs typeface="Arial" panose="020B0604020202020204" pitchFamily="34" charset="0"/>
                            </a:rPr>
                            <m:t>𝐸</m:t>
                          </m:r>
                          <m:r>
                            <a:rPr lang="es-MX" sz="1600" i="1">
                              <a:effectLst/>
                              <a:latin typeface="Cambria Math" panose="02040503050406030204" pitchFamily="18" charset="0"/>
                              <a:ea typeface="Times New Roman" panose="02020603050405020304" pitchFamily="18" charset="0"/>
                              <a:cs typeface="Arial" panose="020B0604020202020204" pitchFamily="34" charset="0"/>
                            </a:rPr>
                            <m:t>−4) . (83.3333).  (0.8629) </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 2</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EC"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r>
                        <a:rPr lang="es-EC"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𝑡𝑒</m:t>
                          </m:r>
                          <m:r>
                            <a:rPr lang="es-MX" sz="1600" i="1">
                              <a:effectLst/>
                              <a:latin typeface="Cambria Math" panose="02040503050406030204" pitchFamily="18" charset="0"/>
                              <a:ea typeface="Times New Roman" panose="02020603050405020304" pitchFamily="18" charset="0"/>
                              <a:cs typeface="Arial" panose="020B0604020202020204" pitchFamily="34" charset="0"/>
                            </a:rPr>
                            <m:t>ó</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𝑟𝑖𝑐𝑜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0.0082 </m:t>
                      </m:r>
                      <m:r>
                        <a:rPr lang="es-EC"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r>
                        <a:rPr lang="es-EC"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54675" y="2186354"/>
                <a:ext cx="6096000" cy="173650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427629" y="4464238"/>
                <a:ext cx="6096000" cy="2003434"/>
              </a:xfrm>
              <a:prstGeom prst="rect">
                <a:avLst/>
              </a:prstGeom>
            </p:spPr>
            <p:txBody>
              <a:bodyPr>
                <a:spAutoFit/>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S" sz="1600" b="1" i="1">
                              <a:latin typeface="Cambria Math" panose="02040503050406030204" pitchFamily="18" charset="0"/>
                              <a:ea typeface="Times New Roman" panose="02020603050405020304" pitchFamily="18" charset="0"/>
                              <a:cs typeface="Arial" panose="020B0604020202020204" pitchFamily="34" charset="0"/>
                            </a:rPr>
                          </m:ctrlPr>
                        </m:sSub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𝜼</m:t>
                          </m:r>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𝒗𝒐𝒍𝒖𝒎</m:t>
                          </m:r>
                          <m:r>
                            <a:rPr lang="es-MX" sz="1600" b="1" i="1">
                              <a:effectLst/>
                              <a:latin typeface="Cambria Math" panose="02040503050406030204" pitchFamily="18" charset="0"/>
                              <a:ea typeface="Times New Roman" panose="02020603050405020304" pitchFamily="18" charset="0"/>
                              <a:cs typeface="Arial" panose="020B0604020202020204" pitchFamily="34" charset="0"/>
                            </a:rPr>
                            <m:t>é</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𝒕𝒓𝒊𝒄𝒂</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𝒓𝒆𝒂𝒍</m:t>
                              </m:r>
                            </m:sub>
                          </m:sSub>
                        </m:num>
                        <m:den>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𝒕𝒆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ó</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𝒓𝒊𝒄𝒐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       </m:t>
                      </m:r>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𝑟𝑒𝑎𝑙</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𝜂</m:t>
                          </m:r>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𝑣𝑜𝑙𝑢𝑚</m:t>
                          </m:r>
                          <m:r>
                            <a:rPr lang="es-MX" sz="1600" i="1">
                              <a:effectLst/>
                              <a:latin typeface="Cambria Math" panose="02040503050406030204" pitchFamily="18" charset="0"/>
                              <a:ea typeface="Times New Roman" panose="02020603050405020304" pitchFamily="18" charset="0"/>
                              <a:cs typeface="Arial" panose="020B0604020202020204" pitchFamily="34" charset="0"/>
                            </a:rPr>
                            <m:t>é</m:t>
                          </m:r>
                          <m:r>
                            <a:rPr lang="es-MX" sz="1600" i="1">
                              <a:effectLst/>
                              <a:latin typeface="Cambria Math" panose="02040503050406030204" pitchFamily="18" charset="0"/>
                              <a:ea typeface="Times New Roman" panose="02020603050405020304" pitchFamily="18" charset="0"/>
                              <a:cs typeface="Arial" panose="020B0604020202020204" pitchFamily="34" charset="0"/>
                            </a:rPr>
                            <m:t>𝑡𝑟𝑖𝑐𝑎</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𝑡𝑒</m:t>
                          </m:r>
                          <m:r>
                            <a:rPr lang="es-MX" sz="1600" i="1">
                              <a:effectLst/>
                              <a:latin typeface="Cambria Math" panose="02040503050406030204" pitchFamily="18" charset="0"/>
                              <a:ea typeface="Times New Roman" panose="02020603050405020304" pitchFamily="18" charset="0"/>
                              <a:cs typeface="Arial" panose="020B0604020202020204" pitchFamily="34" charset="0"/>
                            </a:rPr>
                            <m:t>ó</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𝑟𝑖𝑐𝑜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𝑟𝑒𝑎𝑙</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0.85 (0.0082)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𝑟𝑒𝑎𝑙</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 0.007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427629" y="4464238"/>
                <a:ext cx="6096000" cy="2003434"/>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120342" y="1838916"/>
                <a:ext cx="6096000" cy="1575560"/>
              </a:xfrm>
              <a:prstGeom prst="rect">
                <a:avLst/>
              </a:prstGeom>
            </p:spPr>
            <p:txBody>
              <a:bodyPr>
                <a:spAutoFit/>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s-ES" sz="1600" b="1" i="1">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𝒔𝒐𝒃𝒓𝒆𝒂𝒍𝒊𝒎𝒆𝒏𝒕𝒂𝒅𝒐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𝑽</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𝒔𝒐𝒃𝒓𝒆𝒂𝒍𝒊𝒎𝒆𝒏𝒕𝒂𝒅𝒐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b="1" i="1">
                                  <a:effectLst/>
                                  <a:latin typeface="Cambria Math" panose="02040503050406030204" pitchFamily="18" charset="0"/>
                                  <a:ea typeface="Times New Roman" panose="02020603050405020304" pitchFamily="18" charset="0"/>
                                  <a:cs typeface="Arial" panose="020B0604020202020204" pitchFamily="34" charset="0"/>
                                </a:rPr>
                                <m:t>𝑲𝒈</m:t>
                              </m:r>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𝒔</m:t>
                              </m:r>
                            </m:den>
                          </m:f>
                        </m:e>
                      </m:d>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𝑠𝑜𝑏𝑟𝑒𝑎𝑙𝑖𝑚𝑒𝑛𝑡𝑎𝑑𝑜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600" i="1">
                              <a:effectLst/>
                              <a:latin typeface="Cambria Math" panose="02040503050406030204" pitchFamily="18" charset="0"/>
                              <a:ea typeface="Times New Roman" panose="02020603050405020304" pitchFamily="18" charset="0"/>
                              <a:cs typeface="Arial" panose="020B0604020202020204" pitchFamily="34" charset="0"/>
                            </a:rPr>
                            <m:t>1.0507</m:t>
                          </m:r>
                        </m:e>
                      </m:d>
                      <m:r>
                        <a:rPr lang="es-MX" sz="1600" i="1">
                          <a:effectLst/>
                          <a:latin typeface="Cambria Math" panose="02040503050406030204" pitchFamily="18" charset="0"/>
                          <a:ea typeface="Times New Roman" panose="02020603050405020304" pitchFamily="18" charset="0"/>
                          <a:cs typeface="Arial" panose="020B0604020202020204" pitchFamily="34" charset="0"/>
                        </a:rPr>
                        <m:t>∗(0.0116)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e>
                      </m:d>
                    </m:oMath>
                  </m:oMathPara>
                </a14:m>
                <a:endParaRPr lang="es-ES" sz="1600" dirty="0">
                  <a:effectLst/>
                  <a:latin typeface="Times New Roman" panose="02020603050405020304" pitchFamily="18" charset="0"/>
                  <a:ea typeface="Times New Roman" panose="02020603050405020304" pitchFamily="18" charset="0"/>
                </a:endParaRPr>
              </a:p>
              <a:p>
                <a:pPr algn="ctr">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𝑠𝑜𝑏𝑟𝑒𝑎𝑙𝑖𝑚𝑒𝑛𝑡𝑎𝑑𝑜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m:t>
                      </m:r>
                      <m:r>
                        <a:rPr lang="es-EC" sz="1600" i="1">
                          <a:effectLst/>
                          <a:latin typeface="Cambria Math" panose="02040503050406030204" pitchFamily="18" charset="0"/>
                          <a:ea typeface="Times New Roman" panose="02020603050405020304" pitchFamily="18" charset="0"/>
                          <a:cs typeface="Arial" panose="020B0604020202020204" pitchFamily="34" charset="0"/>
                        </a:rPr>
                        <m:t>0.0122</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EC" sz="1600" i="1">
                          <a:effectLst/>
                          <a:latin typeface="Cambria Math" panose="02040503050406030204" pitchFamily="18" charset="0"/>
                          <a:ea typeface="Times New Roman" panose="02020603050405020304" pitchFamily="18" charset="0"/>
                          <a:cs typeface="Arial" panose="020B0604020202020204" pitchFamily="34" charset="0"/>
                        </a:rPr>
                        <m:t>=1.6138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𝑙𝑏</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𝑚𝑖𝑛</m:t>
                              </m:r>
                            </m:den>
                          </m:f>
                        </m:e>
                      </m:d>
                      <m:r>
                        <a:rPr lang="es-EC"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6120342" y="1838916"/>
                <a:ext cx="6096000" cy="1575560"/>
              </a:xfrm>
              <a:prstGeom prst="rect">
                <a:avLst/>
              </a:prstGeom>
              <a:blipFill rotWithShape="0">
                <a:blip r:embed="rId4"/>
                <a:stretch>
                  <a:fillRect/>
                </a:stretch>
              </a:blipFill>
            </p:spPr>
            <p:txBody>
              <a:bodyPr/>
              <a:lstStyle/>
              <a:p>
                <a:r>
                  <a:rPr lang="es-ES">
                    <a:noFill/>
                  </a:rPr>
                  <a:t> </a:t>
                </a:r>
              </a:p>
            </p:txBody>
          </p:sp>
        </mc:Fallback>
      </mc:AlternateContent>
      <p:sp>
        <p:nvSpPr>
          <p:cNvPr id="9" name="Rectángulo 8"/>
          <p:cNvSpPr/>
          <p:nvPr/>
        </p:nvSpPr>
        <p:spPr>
          <a:xfrm>
            <a:off x="6046290" y="3600233"/>
            <a:ext cx="6096000" cy="2862322"/>
          </a:xfrm>
          <a:prstGeom prst="rect">
            <a:avLst/>
          </a:prstGeom>
        </p:spPr>
        <p:txBody>
          <a:bodyPr>
            <a:spAutoFit/>
          </a:bodyPr>
          <a:lstStyle/>
          <a:p>
            <a:pPr algn="just">
              <a:lnSpc>
                <a:spcPct val="150000"/>
              </a:lnSpc>
              <a:spcBef>
                <a:spcPts val="200"/>
              </a:spcBef>
              <a:spcAft>
                <a:spcPts val="0"/>
              </a:spcAft>
            </a:pPr>
            <a:r>
              <a:rPr lang="es-MX" sz="2000" b="1" dirty="0" smtClean="0">
                <a:latin typeface="Arial" panose="020B0604020202020204" pitchFamily="34" charset="0"/>
                <a:ea typeface="Times New Roman" panose="02020603050405020304" pitchFamily="18" charset="0"/>
                <a:cs typeface="Times New Roman" panose="02020603050405020304" pitchFamily="18" charset="0"/>
              </a:rPr>
              <a:t>-  FLUJO </a:t>
            </a:r>
            <a:r>
              <a:rPr lang="es-MX" sz="2000" b="1" dirty="0">
                <a:latin typeface="Arial" panose="020B0604020202020204" pitchFamily="34" charset="0"/>
                <a:ea typeface="Times New Roman" panose="02020603050405020304" pitchFamily="18" charset="0"/>
                <a:cs typeface="Times New Roman" panose="02020603050405020304" pitchFamily="18" charset="0"/>
              </a:rPr>
              <a:t>MÁSICO CORREGIDO DE ENTRADA DE AIRE AL MOTOR </a:t>
            </a:r>
            <a:r>
              <a:rPr lang="es-MX" sz="2000" b="1" dirty="0" smtClean="0">
                <a:latin typeface="Arial" panose="020B0604020202020204" pitchFamily="34" charset="0"/>
                <a:ea typeface="Times New Roman" panose="02020603050405020304" pitchFamily="18" charset="0"/>
                <a:cs typeface="Times New Roman" panose="02020603050405020304" pitchFamily="18" charset="0"/>
              </a:rPr>
              <a:t>SOBREALIMENTADO</a:t>
            </a:r>
            <a:endParaRPr lang="es-ES" sz="2000" b="1"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es-MX" sz="1600" b="1" dirty="0">
                <a:latin typeface="Arial" panose="020B0604020202020204" pitchFamily="34" charset="0"/>
                <a:ea typeface="Times New Roman" panose="02020603050405020304" pitchFamily="18" charset="0"/>
              </a:rPr>
              <a:t>     </a:t>
            </a:r>
            <a:r>
              <a:rPr lang="es-MX" sz="1600" dirty="0">
                <a:latin typeface="Arial" panose="020B0604020202020204" pitchFamily="34" charset="0"/>
                <a:ea typeface="Times New Roman" panose="02020603050405020304" pitchFamily="18" charset="0"/>
              </a:rPr>
              <a:t>Las condiciones ambientales a las que los mapas del compresor son realizados son</a:t>
            </a:r>
            <a:r>
              <a:rPr lang="es-MX" sz="1600" dirty="0" smtClean="0">
                <a:latin typeface="Arial" panose="020B0604020202020204" pitchFamily="34" charset="0"/>
                <a:ea typeface="Times New Roman" panose="02020603050405020304" pitchFamily="18" charset="0"/>
              </a:rPr>
              <a:t>:</a:t>
            </a:r>
          </a:p>
          <a:p>
            <a:pPr algn="just">
              <a:lnSpc>
                <a:spcPct val="150000"/>
              </a:lnSpc>
              <a:spcAft>
                <a:spcPts val="0"/>
              </a:spcAft>
            </a:pPr>
            <a:endParaRPr lang="es-ES"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P prueba = 14.696 [psi]</a:t>
            </a:r>
            <a:endParaRPr lang="es-ES" sz="16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T prueba = 20°C = 293.15 °K</a:t>
            </a:r>
            <a:endParaRPr lang="es-ES" sz="16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50400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MODELO MATEMÁTICO </a:t>
            </a:r>
          </a:p>
        </p:txBody>
      </p:sp>
      <p:cxnSp>
        <p:nvCxnSpPr>
          <p:cNvPr id="5" name="Conector recto 4"/>
          <p:cNvCxnSpPr/>
          <p:nvPr/>
        </p:nvCxnSpPr>
        <p:spPr>
          <a:xfrm>
            <a:off x="6096001" y="1268414"/>
            <a:ext cx="0" cy="5113337"/>
          </a:xfrm>
          <a:prstGeom prst="line">
            <a:avLst/>
          </a:prstGeom>
        </p:spPr>
        <p:style>
          <a:lnRef idx="1">
            <a:schemeClr val="dk1"/>
          </a:lnRef>
          <a:fillRef idx="0">
            <a:schemeClr val="dk1"/>
          </a:fillRef>
          <a:effectRef idx="0">
            <a:schemeClr val="dk1"/>
          </a:effectRef>
          <a:fontRef idx="minor">
            <a:schemeClr val="tx1"/>
          </a:fontRef>
        </p:style>
      </p:cxnSp>
      <p:sp>
        <p:nvSpPr>
          <p:cNvPr id="6" name="Rectángulo 5"/>
          <p:cNvSpPr/>
          <p:nvPr/>
        </p:nvSpPr>
        <p:spPr>
          <a:xfrm>
            <a:off x="0" y="1240291"/>
            <a:ext cx="6096000" cy="584775"/>
          </a:xfrm>
          <a:prstGeom prst="rect">
            <a:avLst/>
          </a:prstGeom>
        </p:spPr>
        <p:txBody>
          <a:bodyPr>
            <a:spAutoFit/>
          </a:bodyPr>
          <a:lstStyle/>
          <a:p>
            <a:pPr algn="just"/>
            <a:r>
              <a:rPr lang="es-MX" sz="1600" dirty="0">
                <a:latin typeface="Arial" panose="020B0604020202020204" pitchFamily="34" charset="0"/>
                <a:ea typeface="Times New Roman" panose="02020603050405020304" pitchFamily="18" charset="0"/>
              </a:rPr>
              <a:t>Entonces </a:t>
            </a:r>
            <a:r>
              <a:rPr lang="es-MX" sz="1600" dirty="0" smtClean="0">
                <a:latin typeface="Arial" panose="020B0604020202020204" pitchFamily="34" charset="0"/>
                <a:ea typeface="Times New Roman" panose="02020603050405020304" pitchFamily="18" charset="0"/>
              </a:rPr>
              <a:t>utilizamos la siguiente ecuación para </a:t>
            </a:r>
            <a:r>
              <a:rPr lang="es-MX" sz="1600" dirty="0">
                <a:latin typeface="Arial" panose="020B0604020202020204" pitchFamily="34" charset="0"/>
                <a:ea typeface="Times New Roman" panose="02020603050405020304" pitchFamily="18" charset="0"/>
              </a:rPr>
              <a:t>calcular el flujo másico de aire corregido:</a:t>
            </a:r>
            <a:endParaRPr lang="es-ES" sz="1600" dirty="0"/>
          </a:p>
        </p:txBody>
      </p:sp>
      <mc:AlternateContent xmlns:mc="http://schemas.openxmlformats.org/markup-compatibility/2006" xmlns:a14="http://schemas.microsoft.com/office/drawing/2010/main">
        <mc:Choice Requires="a14">
          <p:sp>
            <p:nvSpPr>
              <p:cNvPr id="7" name="Rectángulo 6"/>
              <p:cNvSpPr/>
              <p:nvPr/>
            </p:nvSpPr>
            <p:spPr>
              <a:xfrm>
                <a:off x="-677839" y="1414665"/>
                <a:ext cx="7706436" cy="3763531"/>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b="1" i="1">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𝒄𝒐𝒓𝒓𝒆𝒈𝒊𝒅𝒐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𝒔𝒐𝒃𝒓𝒆𝒂𝒍𝒊𝒎𝒆𝒏𝒕𝒂𝒅𝒐</m:t>
                                  </m:r>
                                </m:sub>
                              </m:sSub>
                            </m:e>
                          </m:d>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b="1" i="1">
                                          <a:effectLst/>
                                          <a:latin typeface="Cambria Math" panose="02040503050406030204" pitchFamily="18" charset="0"/>
                                          <a:ea typeface="Times New Roman" panose="02020603050405020304" pitchFamily="18" charset="0"/>
                                          <a:cs typeface="Arial" panose="020B0604020202020204" pitchFamily="34" charset="0"/>
                                        </a:rPr>
                                        <m:t>𝑻𝒂𝒎𝒃</m:t>
                                      </m:r>
                                    </m:num>
                                    <m:den>
                                      <m:r>
                                        <a:rPr lang="es-MX" sz="1600" b="1" i="1">
                                          <a:effectLst/>
                                          <a:latin typeface="Cambria Math" panose="02040503050406030204" pitchFamily="18" charset="0"/>
                                          <a:ea typeface="Times New Roman" panose="02020603050405020304" pitchFamily="18" charset="0"/>
                                          <a:cs typeface="Arial" panose="020B0604020202020204" pitchFamily="34" charset="0"/>
                                        </a:rPr>
                                        <m:t>𝑻</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𝒑𝒓𝒖𝒆𝒃𝒂</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e>
                              </m:d>
                            </m:e>
                            <m:sup>
                              <m:r>
                                <a:rPr lang="es-MX" sz="1600" b="1" i="1">
                                  <a:effectLst/>
                                  <a:latin typeface="Cambria Math" panose="02040503050406030204" pitchFamily="18" charset="0"/>
                                  <a:ea typeface="Times New Roman" panose="02020603050405020304" pitchFamily="18" charset="0"/>
                                  <a:cs typeface="Arial" panose="020B0604020202020204" pitchFamily="34" charset="0"/>
                                </a:rPr>
                                <m:t>𝟎</m:t>
                              </m:r>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𝟓</m:t>
                              </m:r>
                            </m:sup>
                          </m:sSup>
                        </m:num>
                        <m:den>
                          <m:d>
                            <m:d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b="1" i="1">
                                      <a:effectLst/>
                                      <a:latin typeface="Cambria Math" panose="02040503050406030204" pitchFamily="18" charset="0"/>
                                      <a:ea typeface="Times New Roman" panose="02020603050405020304" pitchFamily="18" charset="0"/>
                                      <a:cs typeface="Arial" panose="020B0604020202020204" pitchFamily="34" charset="0"/>
                                    </a:rPr>
                                    <m:t>𝑷𝒂𝒕𝒎</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𝑷</m:t>
                                  </m:r>
                                </m:num>
                                <m:den>
                                  <m:r>
                                    <a:rPr lang="es-MX" sz="1600" b="1" i="1">
                                      <a:effectLst/>
                                      <a:latin typeface="Cambria Math" panose="02040503050406030204" pitchFamily="18" charset="0"/>
                                      <a:ea typeface="Times New Roman" panose="02020603050405020304" pitchFamily="18" charset="0"/>
                                      <a:cs typeface="Arial" panose="020B0604020202020204" pitchFamily="34" charset="0"/>
                                    </a:rPr>
                                    <m:t>𝑷</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𝒑𝒓𝒖𝒆𝒃𝒂</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e>
                          </m:d>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b="1" i="1">
                                  <a:effectLst/>
                                  <a:latin typeface="Cambria Math" panose="02040503050406030204" pitchFamily="18" charset="0"/>
                                  <a:ea typeface="Times New Roman" panose="02020603050405020304" pitchFamily="18" charset="0"/>
                                  <a:cs typeface="Arial" panose="020B0604020202020204" pitchFamily="34" charset="0"/>
                                </a:rPr>
                                <m:t>𝒍𝒃</m:t>
                              </m:r>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𝒎𝒊𝒏</m:t>
                              </m:r>
                            </m:den>
                          </m:f>
                        </m:e>
                      </m:d>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𝑐𝑜𝑟𝑟𝑒𝑔𝑖𝑑𝑜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d>
                            <m:d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600" i="1">
                                  <a:effectLst/>
                                  <a:latin typeface="Cambria Math" panose="02040503050406030204" pitchFamily="18" charset="0"/>
                                  <a:ea typeface="Times New Roman" panose="02020603050405020304" pitchFamily="18" charset="0"/>
                                  <a:cs typeface="Arial" panose="020B0604020202020204" pitchFamily="34" charset="0"/>
                                </a:rPr>
                                <m:t>1.6138</m:t>
                              </m:r>
                            </m:e>
                          </m:d>
                          <m:r>
                            <a:rPr lang="es-MX"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284.95</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293.15</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m:t>
                                  </m:r>
                                </m:e>
                              </m:d>
                            </m:e>
                            <m:sup>
                              <m:r>
                                <a:rPr lang="es-MX" sz="1600" i="1">
                                  <a:effectLst/>
                                  <a:latin typeface="Cambria Math" panose="02040503050406030204" pitchFamily="18" charset="0"/>
                                  <a:ea typeface="Times New Roman" panose="02020603050405020304" pitchFamily="18" charset="0"/>
                                  <a:cs typeface="Arial" panose="020B0604020202020204" pitchFamily="34" charset="0"/>
                                </a:rPr>
                                <m:t>0.5</m:t>
                              </m:r>
                            </m:sup>
                          </m:sSup>
                        </m:num>
                        <m:den>
                          <m:d>
                            <m:d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10.3021− 0.0730</m:t>
                                  </m:r>
                                </m:num>
                                <m:den>
                                  <m:r>
                                    <a:rPr lang="es-MX" sz="1600" i="1">
                                      <a:effectLst/>
                                      <a:latin typeface="Cambria Math" panose="02040503050406030204" pitchFamily="18" charset="0"/>
                                      <a:ea typeface="Times New Roman" panose="02020603050405020304" pitchFamily="18" charset="0"/>
                                      <a:cs typeface="Arial" panose="020B0604020202020204" pitchFamily="34" charset="0"/>
                                    </a:rPr>
                                    <m:t>14.696</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m:t>
                              </m:r>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𝑙𝑏</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𝑚𝑖𝑛</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𝑐𝑜𝑟𝑟𝑒𝑔𝑖𝑑𝑜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=2.2859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𝑙𝑏</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𝑚𝑖𝑛</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=0.0173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EC" sz="1600" i="1">
                                  <a:effectLst/>
                                  <a:latin typeface="Cambria Math" panose="02040503050406030204" pitchFamily="18" charset="0"/>
                                  <a:ea typeface="Times New Roman" panose="02020603050405020304" pitchFamily="18" charset="0"/>
                                  <a:cs typeface="Arial" panose="020B0604020202020204" pitchFamily="34" charset="0"/>
                                </a:rPr>
                                <m:t>𝐾𝑔</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77839" y="1414665"/>
                <a:ext cx="7706436" cy="3763531"/>
              </a:xfrm>
              <a:prstGeom prst="rect">
                <a:avLst/>
              </a:prstGeom>
              <a:blipFill rotWithShape="0">
                <a:blip r:embed="rId2"/>
                <a:stretch>
                  <a:fillRect/>
                </a:stretch>
              </a:blipFill>
            </p:spPr>
            <p:txBody>
              <a:bodyPr/>
              <a:lstStyle/>
              <a:p>
                <a:r>
                  <a:rPr lang="es-ES">
                    <a:noFill/>
                  </a:rPr>
                  <a:t> </a:t>
                </a:r>
              </a:p>
            </p:txBody>
          </p:sp>
        </mc:Fallback>
      </mc:AlternateContent>
      <p:sp>
        <p:nvSpPr>
          <p:cNvPr id="8" name="Rectángulo 7"/>
          <p:cNvSpPr/>
          <p:nvPr/>
        </p:nvSpPr>
        <p:spPr>
          <a:xfrm>
            <a:off x="24342" y="5487586"/>
            <a:ext cx="6096000" cy="584775"/>
          </a:xfrm>
          <a:prstGeom prst="rect">
            <a:avLst/>
          </a:prstGeom>
        </p:spPr>
        <p:txBody>
          <a:bodyPr>
            <a:spAutoFit/>
          </a:bodyPr>
          <a:lstStyle/>
          <a:p>
            <a:pPr algn="just">
              <a:spcAft>
                <a:spcPts val="0"/>
              </a:spcAft>
            </a:pPr>
            <a:r>
              <a:rPr lang="es-MX" sz="1600" dirty="0">
                <a:latin typeface="Arial" panose="020B0604020202020204" pitchFamily="34" charset="0"/>
                <a:ea typeface="Times New Roman" panose="02020603050405020304" pitchFamily="18" charset="0"/>
              </a:rPr>
              <a:t>También se puede expresar este flujo másico como flujo volumétrico, quedando:</a:t>
            </a:r>
            <a:endParaRPr lang="es-ES" sz="1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5968621" y="1002467"/>
                <a:ext cx="6096000" cy="2602059"/>
              </a:xfrm>
              <a:prstGeom prst="rect">
                <a:avLst/>
              </a:prstGeom>
            </p:spPr>
            <p:txBody>
              <a:bodyPr>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b="1" i="1">
                              <a:latin typeface="Cambria Math" panose="02040503050406030204" pitchFamily="18" charset="0"/>
                              <a:ea typeface="Times New Roman" panose="02020603050405020304" pitchFamily="18" charset="0"/>
                              <a:cs typeface="Arial" panose="020B0604020202020204" pitchFamily="34" charset="0"/>
                            </a:rPr>
                          </m:ctrlPr>
                        </m:sSubPr>
                        <m:e>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𝑽</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𝒄𝒐𝒓𝒓𝒆𝒈𝒊𝒅𝒐</m:t>
                          </m:r>
                        </m:sub>
                      </m:sSub>
                      <m:r>
                        <a:rPr lang="es-MX" sz="16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b="1" i="1">
                                      <a:effectLst/>
                                      <a:latin typeface="Cambria Math" panose="02040503050406030204" pitchFamily="18" charset="0"/>
                                      <a:ea typeface="Times New Roman" panose="02020603050405020304" pitchFamily="18" charset="0"/>
                                      <a:cs typeface="Arial" panose="020B0604020202020204" pitchFamily="34" charset="0"/>
                                    </a:rPr>
                                    <m:t>𝒎</m:t>
                                  </m:r>
                                </m:e>
                              </m:acc>
                            </m:e>
                            <m:sub>
                              <m:r>
                                <a:rPr lang="es-MX" sz="1600" b="1" i="1">
                                  <a:effectLst/>
                                  <a:latin typeface="Cambria Math" panose="02040503050406030204" pitchFamily="18" charset="0"/>
                                  <a:ea typeface="Times New Roman" panose="02020603050405020304" pitchFamily="18" charset="0"/>
                                  <a:cs typeface="Arial" panose="020B0604020202020204" pitchFamily="34" charset="0"/>
                                </a:rPr>
                                <m:t>𝒂𝒊𝒓𝒆</m:t>
                              </m:r>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r>
                                <a:rPr lang="es-MX" sz="1600" b="1" i="1">
                                  <a:effectLst/>
                                  <a:latin typeface="Cambria Math" panose="02040503050406030204" pitchFamily="18" charset="0"/>
                                  <a:ea typeface="Times New Roman" panose="02020603050405020304" pitchFamily="18" charset="0"/>
                                  <a:cs typeface="Arial" panose="020B0604020202020204" pitchFamily="34" charset="0"/>
                                </a:rPr>
                                <m:t>𝒄𝒐𝒓𝒓𝒆𝒈𝒊𝒅𝒐</m:t>
                              </m:r>
                            </m:sub>
                          </m:sSub>
                        </m:num>
                        <m:den>
                          <m:sSub>
                            <m:sSub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𝝆</m:t>
                              </m:r>
                            </m:e>
                            <m:sub>
                              <m:r>
                                <a:rPr lang="es-EC" sz="16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es-EC" sz="1600" b="1" i="1">
                              <a:effectLst/>
                              <a:latin typeface="Cambria Math" panose="02040503050406030204" pitchFamily="18" charset="0"/>
                              <a:ea typeface="Times New Roman" panose="02020603050405020304" pitchFamily="18" charset="0"/>
                              <a:cs typeface="Arial" panose="020B0604020202020204" pitchFamily="34" charset="0"/>
                            </a:rPr>
                            <m:t> </m:t>
                          </m:r>
                        </m:den>
                      </m:f>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b="1"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b="1" i="1">
                                      <a:effectLst/>
                                      <a:latin typeface="Cambria Math" panose="02040503050406030204" pitchFamily="18" charset="0"/>
                                      <a:ea typeface="Times New Roman" panose="02020603050405020304" pitchFamily="18" charset="0"/>
                                      <a:cs typeface="Arial" panose="020B0604020202020204" pitchFamily="34" charset="0"/>
                                    </a:rPr>
                                    <m:t>𝒎</m:t>
                                  </m:r>
                                </m:e>
                                <m:sup>
                                  <m:r>
                                    <a:rPr lang="es-EC" sz="1600" b="1" i="1">
                                      <a:effectLst/>
                                      <a:latin typeface="Cambria Math" panose="02040503050406030204" pitchFamily="18" charset="0"/>
                                      <a:ea typeface="Times New Roman" panose="02020603050405020304" pitchFamily="18" charset="0"/>
                                      <a:cs typeface="Arial" panose="020B0604020202020204" pitchFamily="34" charset="0"/>
                                    </a:rPr>
                                    <m:t>𝟑</m:t>
                                  </m:r>
                                </m:sup>
                              </m:sSup>
                            </m:num>
                            <m:den>
                              <m:r>
                                <a:rPr lang="es-EC" sz="1600" b="1" i="1">
                                  <a:effectLst/>
                                  <a:latin typeface="Cambria Math" panose="02040503050406030204" pitchFamily="18" charset="0"/>
                                  <a:ea typeface="Times New Roman" panose="02020603050405020304" pitchFamily="18" charset="0"/>
                                  <a:cs typeface="Arial" panose="020B0604020202020204" pitchFamily="34" charset="0"/>
                                </a:rPr>
                                <m:t>𝒔</m:t>
                              </m:r>
                            </m:den>
                          </m:f>
                        </m:e>
                      </m:d>
                      <m:r>
                        <a:rPr lang="es-MX" sz="1600" b="1"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𝑉</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𝑐𝑜𝑟𝑟𝑒𝑔𝑖𝑑𝑜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0.0173</m:t>
                          </m:r>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1.0507</m:t>
                          </m:r>
                        </m:den>
                      </m:f>
                      <m:r>
                        <a:rPr lang="es-MX" sz="1600" i="1">
                          <a:effectLst/>
                          <a:latin typeface="Cambria Math" panose="02040503050406030204" pitchFamily="18" charset="0"/>
                          <a:ea typeface="Times New Roman" panose="02020603050405020304" pitchFamily="18" charset="0"/>
                          <a:cs typeface="Arial" panose="020B0604020202020204" pitchFamily="34" charset="0"/>
                        </a:rPr>
                        <m:t>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i="1">
                                      <a:effectLst/>
                                      <a:latin typeface="Cambria Math" panose="02040503050406030204" pitchFamily="18" charset="0"/>
                                      <a:ea typeface="Times New Roman" panose="02020603050405020304" pitchFamily="18" charset="0"/>
                                      <a:cs typeface="Arial" panose="020B0604020202020204" pitchFamily="34" charset="0"/>
                                    </a:rPr>
                                    <m:t>𝑚</m:t>
                                  </m:r>
                                </m:e>
                                <m:sup>
                                  <m:r>
                                    <a:rPr lang="es-EC" sz="1600" i="1">
                                      <a:effectLst/>
                                      <a:latin typeface="Cambria Math" panose="02040503050406030204" pitchFamily="18" charset="0"/>
                                      <a:ea typeface="Times New Roman" panose="02020603050405020304" pitchFamily="18" charset="0"/>
                                      <a:cs typeface="Arial" panose="020B0604020202020204" pitchFamily="34" charset="0"/>
                                    </a:rPr>
                                    <m:t>3</m:t>
                                  </m:r>
                                </m:sup>
                              </m:sSup>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sz="1600" i="1">
                              <a:effectLst/>
                              <a:latin typeface="Cambria Math" panose="02040503050406030204" pitchFamily="18" charset="0"/>
                              <a:ea typeface="Times New Roman" panose="02020603050405020304" pitchFamily="18" charset="0"/>
                              <a:cs typeface="Arial" panose="020B0604020202020204" pitchFamily="34" charset="0"/>
                            </a:rPr>
                            <m:t> </m:t>
                          </m:r>
                          <m:acc>
                            <m:accPr>
                              <m: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accPr>
                            <m:e>
                              <m:r>
                                <a:rPr lang="es-MX" sz="1600" i="1">
                                  <a:effectLst/>
                                  <a:latin typeface="Cambria Math" panose="02040503050406030204" pitchFamily="18" charset="0"/>
                                  <a:ea typeface="Times New Roman" panose="02020603050405020304" pitchFamily="18" charset="0"/>
                                  <a:cs typeface="Arial" panose="020B0604020202020204" pitchFamily="34" charset="0"/>
                                </a:rPr>
                                <m:t>𝑉</m:t>
                              </m:r>
                            </m:e>
                          </m:acc>
                        </m:e>
                        <m:sub>
                          <m:r>
                            <a:rPr lang="es-MX" sz="1600" i="1">
                              <a:effectLst/>
                              <a:latin typeface="Cambria Math" panose="02040503050406030204" pitchFamily="18" charset="0"/>
                              <a:ea typeface="Times New Roman" panose="02020603050405020304" pitchFamily="18" charset="0"/>
                              <a:cs typeface="Arial" panose="020B0604020202020204" pitchFamily="34" charset="0"/>
                            </a:rPr>
                            <m:t>𝑎𝑖𝑟𝑒</m:t>
                          </m:r>
                          <m:r>
                            <a:rPr lang="es-MX" sz="1600" i="1">
                              <a:effectLst/>
                              <a:latin typeface="Cambria Math" panose="02040503050406030204" pitchFamily="18" charset="0"/>
                              <a:ea typeface="Times New Roman" panose="02020603050405020304" pitchFamily="18" charset="0"/>
                              <a:cs typeface="Arial" panose="020B0604020202020204" pitchFamily="34" charset="0"/>
                            </a:rPr>
                            <m:t> </m:t>
                          </m:r>
                          <m:r>
                            <a:rPr lang="es-MX" sz="1600" i="1">
                              <a:effectLst/>
                              <a:latin typeface="Cambria Math" panose="02040503050406030204" pitchFamily="18" charset="0"/>
                              <a:ea typeface="Times New Roman" panose="02020603050405020304" pitchFamily="18" charset="0"/>
                              <a:cs typeface="Arial" panose="020B0604020202020204" pitchFamily="34" charset="0"/>
                            </a:rPr>
                            <m:t>𝑐𝑜𝑟𝑟𝑒𝑔𝑖𝑑𝑜</m:t>
                          </m:r>
                        </m:sub>
                      </m:sSub>
                      <m:r>
                        <a:rPr lang="es-MX" sz="1600" i="1">
                          <a:effectLst/>
                          <a:latin typeface="Cambria Math" panose="02040503050406030204" pitchFamily="18" charset="0"/>
                          <a:ea typeface="Times New Roman" panose="02020603050405020304" pitchFamily="18" charset="0"/>
                          <a:cs typeface="Arial" panose="020B0604020202020204" pitchFamily="34" charset="0"/>
                        </a:rPr>
                        <m:t>=0.0165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i="1">
                                      <a:effectLst/>
                                      <a:latin typeface="Cambria Math" panose="02040503050406030204" pitchFamily="18" charset="0"/>
                                      <a:ea typeface="Times New Roman" panose="02020603050405020304" pitchFamily="18" charset="0"/>
                                      <a:cs typeface="Arial" panose="020B0604020202020204" pitchFamily="34" charset="0"/>
                                    </a:rPr>
                                    <m:t>𝑚</m:t>
                                  </m:r>
                                </m:e>
                                <m:sup>
                                  <m:r>
                                    <a:rPr lang="es-EC" sz="1600" i="1">
                                      <a:effectLst/>
                                      <a:latin typeface="Cambria Math" panose="02040503050406030204" pitchFamily="18" charset="0"/>
                                      <a:ea typeface="Times New Roman" panose="02020603050405020304" pitchFamily="18" charset="0"/>
                                      <a:cs typeface="Arial" panose="020B0604020202020204" pitchFamily="34" charset="0"/>
                                    </a:rPr>
                                    <m:t>3</m:t>
                                  </m:r>
                                </m:sup>
                              </m:sSup>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𝑠</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=0.99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EC" sz="1600" i="1">
                                      <a:effectLst/>
                                      <a:latin typeface="Cambria Math" panose="02040503050406030204" pitchFamily="18" charset="0"/>
                                      <a:ea typeface="Times New Roman" panose="02020603050405020304" pitchFamily="18" charset="0"/>
                                      <a:cs typeface="Arial" panose="020B0604020202020204" pitchFamily="34" charset="0"/>
                                    </a:rPr>
                                    <m:t>𝑚</m:t>
                                  </m:r>
                                </m:e>
                                <m:sup>
                                  <m:r>
                                    <a:rPr lang="es-EC" sz="1600" i="1">
                                      <a:effectLst/>
                                      <a:latin typeface="Cambria Math" panose="02040503050406030204" pitchFamily="18" charset="0"/>
                                      <a:ea typeface="Times New Roman" panose="02020603050405020304" pitchFamily="18" charset="0"/>
                                      <a:cs typeface="Arial" panose="020B0604020202020204" pitchFamily="34" charset="0"/>
                                    </a:rPr>
                                    <m:t>3</m:t>
                                  </m:r>
                                </m:sup>
                              </m:sSup>
                            </m:num>
                            <m:den>
                              <m:r>
                                <a:rPr lang="es-EC" sz="1600" i="1">
                                  <a:effectLst/>
                                  <a:latin typeface="Cambria Math" panose="02040503050406030204" pitchFamily="18" charset="0"/>
                                  <a:ea typeface="Times New Roman" panose="02020603050405020304" pitchFamily="18" charset="0"/>
                                  <a:cs typeface="Arial" panose="020B0604020202020204" pitchFamily="34" charset="0"/>
                                </a:rPr>
                                <m:t>𝑚𝑖𝑛</m:t>
                              </m:r>
                            </m:den>
                          </m:f>
                        </m:e>
                      </m:d>
                      <m:r>
                        <a:rPr lang="es-MX" sz="1600" i="1">
                          <a:effectLst/>
                          <a:latin typeface="Cambria Math" panose="02040503050406030204" pitchFamily="18" charset="0"/>
                          <a:ea typeface="Times New Roman" panose="02020603050405020304" pitchFamily="18" charset="0"/>
                          <a:cs typeface="Arial" panose="020B0604020202020204" pitchFamily="34" charset="0"/>
                        </a:rPr>
                        <m:t>=34.9616 </m:t>
                      </m:r>
                      <m:d>
                        <m:dPr>
                          <m:begChr m:val="["/>
                          <m:endChr m:val="]"/>
                          <m:ctrlPr>
                            <a:rPr lang="es-ES" sz="1600" i="1">
                              <a:effectLst/>
                              <a:latin typeface="Cambria Math" panose="02040503050406030204" pitchFamily="18" charset="0"/>
                              <a:ea typeface="Times New Roman" panose="02020603050405020304" pitchFamily="18" charset="0"/>
                              <a:cs typeface="Arial" panose="020B0604020202020204" pitchFamily="34" charset="0"/>
                            </a:rPr>
                          </m:ctrlPr>
                        </m:dPr>
                        <m:e>
                          <m:r>
                            <a:rPr lang="es-EC" sz="1600" i="1">
                              <a:effectLst/>
                              <a:latin typeface="Cambria Math" panose="02040503050406030204" pitchFamily="18" charset="0"/>
                              <a:ea typeface="Times New Roman" panose="02020603050405020304" pitchFamily="18" charset="0"/>
                              <a:cs typeface="Arial" panose="020B0604020202020204" pitchFamily="34" charset="0"/>
                            </a:rPr>
                            <m:t>𝑐𝑓𝑚</m:t>
                          </m:r>
                        </m:e>
                      </m:d>
                      <m:r>
                        <a:rPr lang="es-MX" sz="1600" i="1">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5968621" y="1002467"/>
                <a:ext cx="6096000" cy="2602059"/>
              </a:xfrm>
              <a:prstGeom prst="rect">
                <a:avLst/>
              </a:prstGeom>
              <a:blipFill rotWithShape="0">
                <a:blip r:embed="rId3"/>
                <a:stretch>
                  <a:fillRect/>
                </a:stretch>
              </a:blipFill>
            </p:spPr>
            <p:txBody>
              <a:bodyPr/>
              <a:lstStyle/>
              <a:p>
                <a:r>
                  <a:rPr lang="es-ES">
                    <a:noFill/>
                  </a:rPr>
                  <a:t> </a:t>
                </a:r>
              </a:p>
            </p:txBody>
          </p:sp>
        </mc:Fallback>
      </mc:AlternateContent>
      <p:sp>
        <p:nvSpPr>
          <p:cNvPr id="10" name="Rectángulo 9"/>
          <p:cNvSpPr/>
          <p:nvPr/>
        </p:nvSpPr>
        <p:spPr>
          <a:xfrm>
            <a:off x="6120342" y="3806585"/>
            <a:ext cx="6096000" cy="584775"/>
          </a:xfrm>
          <a:prstGeom prst="rect">
            <a:avLst/>
          </a:prstGeom>
        </p:spPr>
        <p:txBody>
          <a:bodyPr>
            <a:spAutoFit/>
          </a:bodyPr>
          <a:lstStyle/>
          <a:p>
            <a:pPr algn="just"/>
            <a:r>
              <a:rPr lang="es-MX" sz="1600" dirty="0">
                <a:latin typeface="Arial" panose="020B0604020202020204" pitchFamily="34" charset="0"/>
                <a:ea typeface="Times New Roman" panose="02020603050405020304" pitchFamily="18" charset="0"/>
              </a:rPr>
              <a:t>Estos valores corregidos son los que se deben localizar en el eje de las abscisas de los mapas de flujo del compresor. </a:t>
            </a:r>
            <a:endParaRPr lang="es-ES" sz="1600" dirty="0"/>
          </a:p>
        </p:txBody>
      </p:sp>
    </p:spTree>
    <p:extLst>
      <p:ext uri="{BB962C8B-B14F-4D97-AF65-F5344CB8AC3E}">
        <p14:creationId xmlns:p14="http://schemas.microsoft.com/office/powerpoint/2010/main" val="118865483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SELECCIÓN DEL MÉTODO DE SOBREALIMENTACIÓN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41137061"/>
              </p:ext>
            </p:extLst>
          </p:nvPr>
        </p:nvGraphicFramePr>
        <p:xfrm>
          <a:off x="3232679" y="1107565"/>
          <a:ext cx="5775325" cy="1777432"/>
        </p:xfrm>
        <a:graphic>
          <a:graphicData uri="http://schemas.openxmlformats.org/drawingml/2006/table">
            <a:tbl>
              <a:tblPr firstRow="1" firstCol="1" bandRow="1"/>
              <a:tblGrid>
                <a:gridCol w="400685"/>
                <a:gridCol w="1931670"/>
                <a:gridCol w="260350"/>
                <a:gridCol w="260350"/>
                <a:gridCol w="260350"/>
                <a:gridCol w="260985"/>
                <a:gridCol w="293370"/>
                <a:gridCol w="293370"/>
                <a:gridCol w="377190"/>
                <a:gridCol w="293370"/>
                <a:gridCol w="552450"/>
                <a:gridCol w="591185"/>
              </a:tblGrid>
              <a:tr h="120650">
                <a:tc gridSpan="1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O M B I N E X     M A T R I X</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PARÁMETROS DE EVALUACIÓN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(n+1)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Ʃ</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INDICE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Aprovechamiento de energía desperdiciada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0.2857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Ruido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0.2381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0.1905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Dimensiones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0.1190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Respuesta a régimen bajo y medio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0.1190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065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Facilidad de montaje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07000"/>
                        </a:lnSpc>
                      </a:pPr>
                      <a:endParaRPr lang="es-ES"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0.0476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9855">
                <a:tc gridSpan="9">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Ʃ</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5" name="Rectángulo 4"/>
          <p:cNvSpPr/>
          <p:nvPr/>
        </p:nvSpPr>
        <p:spPr>
          <a:xfrm>
            <a:off x="869025" y="2884997"/>
            <a:ext cx="10502632" cy="587853"/>
          </a:xfrm>
          <a:prstGeom prst="rect">
            <a:avLst/>
          </a:prstGeom>
        </p:spPr>
        <p:txBody>
          <a:bodyPr wrap="square">
            <a:spAutoFit/>
          </a:bodyPr>
          <a:lstStyle/>
          <a:p>
            <a:pPr algn="ctr">
              <a:lnSpc>
                <a:spcPct val="115000"/>
              </a:lnSpc>
              <a:spcAft>
                <a:spcPts val="0"/>
              </a:spcAft>
              <a:tabLst>
                <a:tab pos="723900" algn="l"/>
              </a:tabLst>
            </a:pPr>
            <a:r>
              <a:rPr lang="es-EC" sz="1400" b="1" dirty="0">
                <a:latin typeface="Arial" panose="020B0604020202020204" pitchFamily="34" charset="0"/>
                <a:ea typeface="Times New Roman" panose="02020603050405020304" pitchFamily="18" charset="0"/>
              </a:rPr>
              <a:t>Tabla 7</a:t>
            </a:r>
            <a:r>
              <a:rPr lang="es-EC" sz="1400" b="1" dirty="0" smtClean="0">
                <a:latin typeface="Arial" panose="020B0604020202020204" pitchFamily="34" charset="0"/>
                <a:ea typeface="Times New Roman" panose="02020603050405020304" pitchFamily="18" charset="0"/>
              </a:rPr>
              <a:t>:</a:t>
            </a:r>
            <a:r>
              <a:rPr lang="es-EC" sz="1400" dirty="0" smtClean="0">
                <a:latin typeface="Arial" panose="020B0604020202020204" pitchFamily="34" charset="0"/>
                <a:ea typeface="Times New Roman" panose="02020603050405020304" pitchFamily="18" charset="0"/>
              </a:rPr>
              <a:t> </a:t>
            </a:r>
            <a:r>
              <a:rPr lang="es-EC" sz="1400" dirty="0">
                <a:latin typeface="Arial" panose="020B0604020202020204" pitchFamily="34" charset="0"/>
                <a:ea typeface="Times New Roman" panose="02020603050405020304" pitchFamily="18" charset="0"/>
              </a:rPr>
              <a:t>Combinex matrix para encontrar el factor de peso de cada parámetro de decisión para la selección del sistema de sobrealimentación. </a:t>
            </a:r>
            <a:endParaRPr lang="es-ES" sz="1400" dirty="0">
              <a:effectLst/>
              <a:latin typeface="Times New Roman" panose="02020603050405020304" pitchFamily="18"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304849461"/>
              </p:ext>
            </p:extLst>
          </p:nvPr>
        </p:nvGraphicFramePr>
        <p:xfrm>
          <a:off x="3271441" y="3695131"/>
          <a:ext cx="5883194" cy="2543175"/>
        </p:xfrm>
        <a:graphic>
          <a:graphicData uri="http://schemas.openxmlformats.org/drawingml/2006/table">
            <a:tbl>
              <a:tblPr firstRow="1" firstCol="1" bandRow="1"/>
              <a:tblGrid>
                <a:gridCol w="458295"/>
                <a:gridCol w="1310849"/>
                <a:gridCol w="414977"/>
                <a:gridCol w="418744"/>
                <a:gridCol w="418744"/>
                <a:gridCol w="419999"/>
                <a:gridCol w="419999"/>
                <a:gridCol w="418744"/>
                <a:gridCol w="418744"/>
                <a:gridCol w="556232"/>
                <a:gridCol w="627867"/>
              </a:tblGrid>
              <a:tr h="176530">
                <a:tc gridSpan="11">
                  <a:txBody>
                    <a:bodyPr/>
                    <a:lstStyle/>
                    <a:p>
                      <a:pPr algn="ctr">
                        <a:lnSpc>
                          <a:spcPct val="107000"/>
                        </a:lnSpc>
                        <a:spcAft>
                          <a:spcPts val="0"/>
                        </a:spcAft>
                      </a:pPr>
                      <a:r>
                        <a:rPr lang="en-US"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 A T R I Z     D E     D E C I S I Ó 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69595">
                <a:tc row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PARÁMETROS DE EVALUACIÓN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TURBO DE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GEOMETRIA FIJA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grid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TURBO DE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GEOMETRIA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VARIABLE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grid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COMPRESOR</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ROOTS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grid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COMPRESOR</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CENTRIFUGO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r>
              <a:tr h="17653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 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Aprovechamiento de energía desperdiciada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Ruido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Dimensiones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Respuesta a régimen bajo y medio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6530">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Facilidad de montaje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93040">
                <a:tc gridSpan="2">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Ʃ</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9.17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es-EC"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6.52</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sp>
        <p:nvSpPr>
          <p:cNvPr id="7" name="Rectángulo 6"/>
          <p:cNvSpPr/>
          <p:nvPr/>
        </p:nvSpPr>
        <p:spPr>
          <a:xfrm>
            <a:off x="1001312" y="6334780"/>
            <a:ext cx="10423452" cy="523220"/>
          </a:xfrm>
          <a:prstGeom prst="rect">
            <a:avLst/>
          </a:prstGeom>
        </p:spPr>
        <p:txBody>
          <a:bodyPr wrap="square">
            <a:spAutoFit/>
          </a:bodyPr>
          <a:lstStyle/>
          <a:p>
            <a:pPr algn="ctr">
              <a:spcAft>
                <a:spcPts val="0"/>
              </a:spcAft>
              <a:tabLst>
                <a:tab pos="723900" algn="l"/>
              </a:tabLst>
            </a:pPr>
            <a:r>
              <a:rPr lang="es-EC" sz="1400" b="1" dirty="0">
                <a:latin typeface="Arial" panose="020B0604020202020204" pitchFamily="34" charset="0"/>
                <a:ea typeface="Times New Roman" panose="02020603050405020304" pitchFamily="18" charset="0"/>
              </a:rPr>
              <a:t>Tabla </a:t>
            </a:r>
            <a:r>
              <a:rPr lang="es-EC" sz="1400" b="1" dirty="0" smtClean="0">
                <a:latin typeface="Arial" panose="020B0604020202020204" pitchFamily="34" charset="0"/>
                <a:ea typeface="Times New Roman" panose="02020603050405020304" pitchFamily="18" charset="0"/>
              </a:rPr>
              <a:t>8: </a:t>
            </a:r>
            <a:r>
              <a:rPr lang="es-EC" sz="1400" dirty="0">
                <a:latin typeface="Arial" panose="020B0604020202020204" pitchFamily="34" charset="0"/>
                <a:ea typeface="Times New Roman" panose="02020603050405020304" pitchFamily="18" charset="0"/>
              </a:rPr>
              <a:t>Matriz de decisión para la selección del sistema de sobrealimentación de la motocicleta, basada en los métodos de sobrealimentación. </a:t>
            </a:r>
            <a:endParaRPr lang="es-E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890383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DEL MÉTODO DE SOBREALIMENTACIÓN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747225"/>
              </p:ext>
            </p:extLst>
          </p:nvPr>
        </p:nvGraphicFramePr>
        <p:xfrm>
          <a:off x="663130" y="1034716"/>
          <a:ext cx="10914424" cy="5101966"/>
        </p:xfrm>
        <a:graphic>
          <a:graphicData uri="http://schemas.openxmlformats.org/drawingml/2006/table">
            <a:tbl>
              <a:tblPr firstRow="1" firstCol="1" bandRow="1"/>
              <a:tblGrid>
                <a:gridCol w="1221231"/>
                <a:gridCol w="1086012"/>
                <a:gridCol w="544071"/>
                <a:gridCol w="544071"/>
                <a:gridCol w="635637"/>
                <a:gridCol w="635637"/>
                <a:gridCol w="798539"/>
                <a:gridCol w="845386"/>
                <a:gridCol w="1492017"/>
                <a:gridCol w="1139717"/>
                <a:gridCol w="1139496"/>
                <a:gridCol w="832610"/>
              </a:tblGrid>
              <a:tr h="672764">
                <a:tc gridSpan="2">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TURBOCOMPRESOR</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s-ES"/>
                    </a:p>
                  </a:txBody>
                  <a:tcPr/>
                </a:tc>
                <a:tc gridSpan="10">
                  <a:txBody>
                    <a:bodyPr/>
                    <a:lstStyle/>
                    <a:p>
                      <a:pPr algn="ctr">
                        <a:lnSpc>
                          <a:spcPct val="150000"/>
                        </a:lnSpc>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C A R A CT E R Í S T I C A 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75707">
                <a:tc>
                  <a:txBody>
                    <a:bodyPr/>
                    <a:lstStyle/>
                    <a:p>
                      <a:pPr algn="ctr">
                        <a:lnSpc>
                          <a:spcPct val="150000"/>
                        </a:lnSpc>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MARCA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SERIE</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A/R (C)</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A/R (T)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TRIM (C)</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TRIM (T)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ΦINDUC (C) (mm)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ΦEXDUC (T)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(mm)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VÁLVULA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DESCARGA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(accionamiento)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dirty="0" smtClean="0">
                          <a:effectLst/>
                          <a:latin typeface="Arial" panose="020B0604020202020204" pitchFamily="34" charset="0"/>
                          <a:ea typeface="Times New Roman" panose="02020603050405020304" pitchFamily="18" charset="0"/>
                          <a:cs typeface="Times New Roman" panose="02020603050405020304" pitchFamily="18" charset="0"/>
                        </a:rPr>
                        <a:t>UBICACIÓN</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900" b="1" dirty="0">
                          <a:effectLst/>
                          <a:latin typeface="Arial" panose="020B0604020202020204" pitchFamily="34" charset="0"/>
                          <a:ea typeface="Times New Roman" panose="02020603050405020304" pitchFamily="18" charset="0"/>
                          <a:cs typeface="Times New Roman" panose="02020603050405020304" pitchFamily="18" charset="0"/>
                        </a:rPr>
                        <a:t>DISPONIBILIDAD</a:t>
                      </a:r>
                      <a:endParaRPr lang="es-ES"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(días)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PRECIO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(dólares)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557547">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IHI</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RHB31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0.26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42.8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55.5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33.88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Neumático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Japón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57547">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ECOTRONS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VZ21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41.1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54.01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Neumático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E.U</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76906">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CR CONCEPTS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TBC GT15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59.88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69.3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37.28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38.1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Neumático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China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180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557547">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CX RACING</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GT15 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55.18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71.44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36.40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34.95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Neumático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E.U</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836321">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GARRETT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GT0632SZ</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0.32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72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22.63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Neumático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E.U</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
                      </a:r>
                      <a:br>
                        <a:rPr lang="es-MX" sz="1200">
                          <a:effectLst/>
                          <a:latin typeface="Arial" panose="020B0604020202020204" pitchFamily="34" charset="0"/>
                          <a:ea typeface="Times New Roman" panose="02020603050405020304" pitchFamily="18" charset="0"/>
                          <a:cs typeface="Times New Roman" panose="02020603050405020304" pitchFamily="18" charset="0"/>
                        </a:rPr>
                      </a:br>
                      <a:r>
                        <a:rPr lang="es-MX"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760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bl>
          </a:graphicData>
        </a:graphic>
      </p:graphicFrame>
      <p:sp>
        <p:nvSpPr>
          <p:cNvPr id="6" name="Rectángulo 5"/>
          <p:cNvSpPr/>
          <p:nvPr/>
        </p:nvSpPr>
        <p:spPr>
          <a:xfrm>
            <a:off x="1989220" y="6319391"/>
            <a:ext cx="8962691" cy="1077218"/>
          </a:xfrm>
          <a:prstGeom prst="rect">
            <a:avLst/>
          </a:prstGeom>
        </p:spPr>
        <p:txBody>
          <a:bodyPr wrap="square">
            <a:spAutoFit/>
          </a:bodyPr>
          <a:lstStyle/>
          <a:p>
            <a:pPr algn="ctr">
              <a:spcAft>
                <a:spcPts val="0"/>
              </a:spcAft>
            </a:pPr>
            <a:r>
              <a:rPr lang="es-EC" sz="1600" b="1" dirty="0">
                <a:latin typeface="Arial" panose="020B0604020202020204" pitchFamily="34" charset="0"/>
                <a:ea typeface="Times New Roman" panose="02020603050405020304" pitchFamily="18" charset="0"/>
              </a:rPr>
              <a:t>Tabla 9</a:t>
            </a:r>
            <a:r>
              <a:rPr lang="es-EC" sz="1600" b="1" dirty="0" smtClean="0">
                <a:latin typeface="Arial" panose="020B0604020202020204" pitchFamily="34" charset="0"/>
                <a:ea typeface="Times New Roman" panose="02020603050405020304" pitchFamily="18" charset="0"/>
              </a:rPr>
              <a:t>:</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Características técnicas de los turbocompresores preseleccionados.</a:t>
            </a:r>
            <a:endParaRPr lang="es-ES" sz="1600" dirty="0">
              <a:latin typeface="Times New Roman" panose="02020603050405020304" pitchFamily="18" charset="0"/>
              <a:ea typeface="Times New Roman" panose="02020603050405020304" pitchFamily="18" charset="0"/>
            </a:endParaRPr>
          </a:p>
          <a:p>
            <a:r>
              <a:rPr lang="es-MX" sz="2800" b="1" dirty="0">
                <a:latin typeface="Arial" panose="020B0604020202020204" pitchFamily="34" charset="0"/>
                <a:ea typeface="Times New Roman" panose="02020603050405020304" pitchFamily="18" charset="0"/>
              </a:rPr>
              <a:t/>
            </a:r>
            <a:br>
              <a:rPr lang="es-MX" sz="2800" b="1" dirty="0">
                <a:latin typeface="Arial" panose="020B0604020202020204" pitchFamily="34" charset="0"/>
                <a:ea typeface="Times New Roman" panose="02020603050405020304" pitchFamily="18" charset="0"/>
              </a:rPr>
            </a:br>
            <a:endParaRPr lang="es-ES" dirty="0"/>
          </a:p>
        </p:txBody>
      </p:sp>
    </p:spTree>
    <p:extLst>
      <p:ext uri="{BB962C8B-B14F-4D97-AF65-F5344CB8AC3E}">
        <p14:creationId xmlns:p14="http://schemas.microsoft.com/office/powerpoint/2010/main" val="107036607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DEL MÉTODO DE SOBREALIMENTACIÓN </a:t>
            </a:r>
          </a:p>
        </p:txBody>
      </p:sp>
      <p:pic>
        <p:nvPicPr>
          <p:cNvPr id="4" name="Marcador de contenido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329" t="2032" b="1129"/>
          <a:stretch/>
        </p:blipFill>
        <p:spPr bwMode="auto">
          <a:xfrm>
            <a:off x="1673320" y="1182091"/>
            <a:ext cx="8894041" cy="4833698"/>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1772931" y="6178998"/>
            <a:ext cx="8694821" cy="507831"/>
          </a:xfrm>
          <a:prstGeom prst="rect">
            <a:avLst/>
          </a:prstGeom>
        </p:spPr>
        <p:txBody>
          <a:bodyPr wrap="square">
            <a:spAutoFit/>
          </a:bodyPr>
          <a:lstStyle/>
          <a:p>
            <a:pPr algn="ctr">
              <a:lnSpc>
                <a:spcPct val="150000"/>
              </a:lnSpc>
              <a:spcAft>
                <a:spcPts val="0"/>
              </a:spcAft>
            </a:pPr>
            <a:r>
              <a:rPr lang="es-EC" b="1" dirty="0">
                <a:latin typeface="Arial" panose="020B0604020202020204" pitchFamily="34" charset="0"/>
                <a:ea typeface="Times New Roman" panose="02020603050405020304" pitchFamily="18" charset="0"/>
              </a:rPr>
              <a:t>Figura 5</a:t>
            </a:r>
            <a:r>
              <a:rPr lang="es-EC" b="1" dirty="0" smtClean="0">
                <a:latin typeface="Arial" panose="020B0604020202020204" pitchFamily="34" charset="0"/>
                <a:ea typeface="Times New Roman" panose="02020603050405020304" pitchFamily="18" charset="0"/>
              </a:rPr>
              <a:t>:</a:t>
            </a:r>
            <a:r>
              <a:rPr lang="es-EC" dirty="0" smtClean="0">
                <a:latin typeface="Arial" panose="020B0604020202020204" pitchFamily="34" charset="0"/>
                <a:ea typeface="Times New Roman" panose="02020603050405020304" pitchFamily="18" charset="0"/>
              </a:rPr>
              <a:t> </a:t>
            </a:r>
            <a:r>
              <a:rPr lang="es-EC" dirty="0">
                <a:latin typeface="Arial" panose="020B0604020202020204" pitchFamily="34" charset="0"/>
                <a:ea typeface="Times New Roman" panose="02020603050405020304" pitchFamily="18" charset="0"/>
              </a:rPr>
              <a:t>Ubicación del punto de diseño en el mapa de flujo del turbo IHI RHB31</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3548860"/>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DEL MÉTODO DE SOBREALIMENTACIÓN </a:t>
            </a:r>
          </a:p>
        </p:txBody>
      </p:sp>
      <p:pic>
        <p:nvPicPr>
          <p:cNvPr id="4" name="Marcador de contenido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98" t="1734" r="998" b="1446"/>
          <a:stretch/>
        </p:blipFill>
        <p:spPr bwMode="auto">
          <a:xfrm>
            <a:off x="1527279" y="1190914"/>
            <a:ext cx="9186126" cy="4905086"/>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1527279" y="6269410"/>
            <a:ext cx="9541774" cy="507831"/>
          </a:xfrm>
          <a:prstGeom prst="rect">
            <a:avLst/>
          </a:prstGeom>
        </p:spPr>
        <p:txBody>
          <a:bodyPr wrap="square">
            <a:spAutoFit/>
          </a:bodyPr>
          <a:lstStyle/>
          <a:p>
            <a:pPr algn="ctr">
              <a:lnSpc>
                <a:spcPct val="150000"/>
              </a:lnSpc>
              <a:spcAft>
                <a:spcPts val="0"/>
              </a:spcAft>
            </a:pPr>
            <a:r>
              <a:rPr lang="es-EC" b="1" dirty="0">
                <a:latin typeface="Arial" panose="020B0604020202020204" pitchFamily="34" charset="0"/>
                <a:ea typeface="Times New Roman" panose="02020603050405020304" pitchFamily="18" charset="0"/>
              </a:rPr>
              <a:t>Figura 6</a:t>
            </a:r>
            <a:r>
              <a:rPr lang="es-EC" b="1" dirty="0" smtClean="0">
                <a:latin typeface="Arial" panose="020B0604020202020204" pitchFamily="34" charset="0"/>
                <a:ea typeface="Times New Roman" panose="02020603050405020304" pitchFamily="18" charset="0"/>
              </a:rPr>
              <a:t>:</a:t>
            </a:r>
            <a:r>
              <a:rPr lang="es-EC" dirty="0" smtClean="0">
                <a:latin typeface="Arial" panose="020B0604020202020204" pitchFamily="34" charset="0"/>
                <a:ea typeface="Times New Roman" panose="02020603050405020304" pitchFamily="18" charset="0"/>
              </a:rPr>
              <a:t> </a:t>
            </a:r>
            <a:r>
              <a:rPr lang="es-EC" dirty="0">
                <a:latin typeface="Arial" panose="020B0604020202020204" pitchFamily="34" charset="0"/>
                <a:ea typeface="Times New Roman" panose="02020603050405020304" pitchFamily="18" charset="0"/>
              </a:rPr>
              <a:t>Ubicación del punto de diseño en el mapa de flujo del turbo Ecotrons VZ21.</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41166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DEL MÉTODO DE SOBREALIMENTACIÓN </a:t>
            </a:r>
          </a:p>
        </p:txBody>
      </p:sp>
      <p:pic>
        <p:nvPicPr>
          <p:cNvPr id="4" name="Marcador de contenido 3"/>
          <p:cNvPicPr>
            <a:picLocks noGrp="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82487" y="964977"/>
            <a:ext cx="9475709" cy="5323527"/>
          </a:xfrm>
          <a:prstGeom prst="rect">
            <a:avLst/>
          </a:prstGeom>
          <a:noFill/>
          <a:ln>
            <a:noFill/>
          </a:ln>
        </p:spPr>
      </p:pic>
      <p:sp>
        <p:nvSpPr>
          <p:cNvPr id="5" name="Rectángulo 4"/>
          <p:cNvSpPr/>
          <p:nvPr/>
        </p:nvSpPr>
        <p:spPr>
          <a:xfrm>
            <a:off x="1361270" y="6350168"/>
            <a:ext cx="9496926" cy="507831"/>
          </a:xfrm>
          <a:prstGeom prst="rect">
            <a:avLst/>
          </a:prstGeom>
        </p:spPr>
        <p:txBody>
          <a:bodyPr wrap="square">
            <a:spAutoFit/>
          </a:bodyPr>
          <a:lstStyle/>
          <a:p>
            <a:pPr algn="ctr">
              <a:lnSpc>
                <a:spcPct val="150000"/>
              </a:lnSpc>
              <a:spcAft>
                <a:spcPts val="0"/>
              </a:spcAft>
            </a:pPr>
            <a:r>
              <a:rPr lang="es-EC" b="1" dirty="0">
                <a:latin typeface="Arial" panose="020B0604020202020204" pitchFamily="34" charset="0"/>
                <a:ea typeface="Times New Roman" panose="02020603050405020304" pitchFamily="18" charset="0"/>
              </a:rPr>
              <a:t>Figura 7</a:t>
            </a:r>
            <a:r>
              <a:rPr lang="es-EC" b="1" dirty="0" smtClean="0">
                <a:latin typeface="Arial" panose="020B0604020202020204" pitchFamily="34" charset="0"/>
                <a:ea typeface="Times New Roman" panose="02020603050405020304" pitchFamily="18" charset="0"/>
              </a:rPr>
              <a:t>:</a:t>
            </a:r>
            <a:r>
              <a:rPr lang="es-EC" dirty="0" smtClean="0">
                <a:latin typeface="Arial" panose="020B0604020202020204" pitchFamily="34" charset="0"/>
                <a:ea typeface="Times New Roman" panose="02020603050405020304" pitchFamily="18" charset="0"/>
              </a:rPr>
              <a:t> </a:t>
            </a:r>
            <a:r>
              <a:rPr lang="es-EC" dirty="0">
                <a:latin typeface="Arial" panose="020B0604020202020204" pitchFamily="34" charset="0"/>
                <a:ea typeface="Times New Roman" panose="02020603050405020304" pitchFamily="18" charset="0"/>
              </a:rPr>
              <a:t>Ubicación del punto de diseño en el mapa de flujo del turbo Garrett GT0632SZ.</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24305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23923202"/>
              </p:ext>
            </p:extLst>
          </p:nvPr>
        </p:nvGraphicFramePr>
        <p:xfrm>
          <a:off x="272994" y="1186592"/>
          <a:ext cx="11694694" cy="4585453"/>
        </p:xfrm>
        <a:graphic>
          <a:graphicData uri="http://schemas.openxmlformats.org/drawingml/2006/table">
            <a:tbl>
              <a:tblPr firstRow="1" firstCol="1" bandRow="1"/>
              <a:tblGrid>
                <a:gridCol w="2722947"/>
                <a:gridCol w="1660575"/>
                <a:gridCol w="1827793"/>
                <a:gridCol w="1827793"/>
                <a:gridCol w="1827793"/>
                <a:gridCol w="1827793"/>
              </a:tblGrid>
              <a:tr h="299686">
                <a:tc rowSpan="2">
                  <a:txBody>
                    <a:bodyPr/>
                    <a:lstStyle/>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r>
                        <a:rPr lang="es-ES" sz="1300" b="1" dirty="0" smtClean="0">
                          <a:effectLst/>
                          <a:latin typeface="Arial" panose="020B0604020202020204" pitchFamily="34" charset="0"/>
                          <a:ea typeface="Times New Roman" panose="02020603050405020304" pitchFamily="18" charset="0"/>
                          <a:cs typeface="Arial" panose="020B0604020202020204" pitchFamily="34" charset="0"/>
                        </a:rPr>
                        <a:t>VEHÍCULOS</a:t>
                      </a:r>
                      <a:endParaRPr lang="es-ES" sz="1300" b="1"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5">
                  <a:txBody>
                    <a:bodyPr/>
                    <a:lstStyle/>
                    <a:p>
                      <a:pPr algn="ctr">
                        <a:lnSpc>
                          <a:spcPct val="150000"/>
                        </a:lnSpc>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SUBCATEGORIAS</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1307">
                <a:tc vMerge="1">
                  <a:txBody>
                    <a:bodyPr/>
                    <a:lstStyle/>
                    <a:p>
                      <a:endParaRPr lang="es-ES"/>
                    </a:p>
                  </a:txBody>
                  <a:tcPr/>
                </a:tc>
                <a:tc>
                  <a:txBody>
                    <a:bodyPr/>
                    <a:lstStyle/>
                    <a:p>
                      <a:pPr algn="ctr">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1</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2</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3</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4</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5</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1209517">
                <a:tc>
                  <a:txBody>
                    <a:bodyPr/>
                    <a:lstStyle/>
                    <a:p>
                      <a:pPr algn="ctr">
                        <a:lnSpc>
                          <a:spcPct val="150000"/>
                        </a:lnSpc>
                        <a:spcAft>
                          <a:spcPts val="0"/>
                        </a:spcAft>
                      </a:pPr>
                      <a:endParaRPr lang="es-ES" sz="13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s-ES" sz="1300" b="1" dirty="0" smtClean="0">
                          <a:effectLst/>
                          <a:latin typeface="Arial" panose="020B0604020202020204" pitchFamily="34" charset="0"/>
                          <a:ea typeface="Times New Roman" panose="02020603050405020304" pitchFamily="18" charset="0"/>
                          <a:cs typeface="Arial" panose="020B0604020202020204" pitchFamily="34" charset="0"/>
                        </a:rPr>
                        <a:t>Categoría </a:t>
                      </a:r>
                      <a:r>
                        <a:rPr lang="es-ES" sz="1300" b="1" dirty="0">
                          <a:effectLst/>
                          <a:latin typeface="Arial" panose="020B0604020202020204" pitchFamily="34" charset="0"/>
                          <a:ea typeface="Times New Roman" panose="02020603050405020304" pitchFamily="18" charset="0"/>
                          <a:cs typeface="Arial" panose="020B0604020202020204" pitchFamily="34" charset="0"/>
                        </a:rPr>
                        <a:t>L: </a:t>
                      </a:r>
                      <a:r>
                        <a:rPr lang="es-ES" sz="1300" dirty="0">
                          <a:effectLst/>
                          <a:latin typeface="Arial" panose="020B0604020202020204" pitchFamily="34" charset="0"/>
                          <a:ea typeface="Times New Roman" panose="02020603050405020304" pitchFamily="18" charset="0"/>
                          <a:cs typeface="Arial" panose="020B0604020202020204" pitchFamily="34" charset="0"/>
                        </a:rPr>
                        <a:t>Vehículos a motor.</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(R &lt; 4)</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300" dirty="0" smtClean="0">
                          <a:effectLst/>
                          <a:latin typeface="Arial" panose="020B0604020202020204" pitchFamily="34" charset="0"/>
                          <a:ea typeface="Times New Roman" panose="02020603050405020304" pitchFamily="18" charset="0"/>
                          <a:cs typeface="Arial" panose="020B0604020202020204" pitchFamily="34" charset="0"/>
                        </a:rPr>
                        <a:t>R </a:t>
                      </a:r>
                      <a:r>
                        <a:rPr lang="es-ES" sz="1300" dirty="0">
                          <a:effectLst/>
                          <a:latin typeface="Arial" panose="020B0604020202020204" pitchFamily="34" charset="0"/>
                          <a:ea typeface="Times New Roman" panose="02020603050405020304" pitchFamily="18" charset="0"/>
                          <a:cs typeface="Arial" panose="020B0604020202020204" pitchFamily="34" charset="0"/>
                        </a:rPr>
                        <a:t>= 2</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C ≤ 50 cc</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V ≤ 50 Km/h</a:t>
                      </a:r>
                    </a:p>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R = 3</a:t>
                      </a:r>
                    </a:p>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C ≤ 50 cc</a:t>
                      </a:r>
                    </a:p>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V ≤ 50 Km/h</a:t>
                      </a:r>
                    </a:p>
                    <a:p>
                      <a:pPr algn="ctr">
                        <a:lnSpc>
                          <a:spcPct val="150000"/>
                        </a:lnSpc>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 </a:t>
                      </a:r>
                      <a:endParaRPr lang="es-ES" sz="130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R = 2</a:t>
                      </a:r>
                    </a:p>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C &gt; 50 cc</a:t>
                      </a:r>
                    </a:p>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V &gt; 50 Km/h</a:t>
                      </a:r>
                    </a:p>
                    <a:p>
                      <a:pPr algn="ctr">
                        <a:lnSpc>
                          <a:spcPct val="150000"/>
                        </a:lnSpc>
                        <a:spcAft>
                          <a:spcPts val="0"/>
                        </a:spcAft>
                      </a:pPr>
                      <a:r>
                        <a:rPr lang="es-ES" sz="1300" b="1">
                          <a:effectLst/>
                          <a:latin typeface="Arial" panose="020B0604020202020204" pitchFamily="34" charset="0"/>
                          <a:ea typeface="Times New Roman" panose="02020603050405020304" pitchFamily="18" charset="0"/>
                          <a:cs typeface="Arial" panose="020B0604020202020204" pitchFamily="34" charset="0"/>
                        </a:rPr>
                        <a:t> </a:t>
                      </a:r>
                      <a:endParaRPr lang="es-ES" sz="130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R = 3 asimétricas</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C &gt; 50 cc</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V &gt; 50 Km/h</a:t>
                      </a:r>
                    </a:p>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R = 3 simétricas</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C &gt; 50 cc</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V &gt; 50 Km/h</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P ≤ 1000 Kg</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5509">
                <a:tc>
                  <a:txBody>
                    <a:bodyPr/>
                    <a:lstStyle/>
                    <a:p>
                      <a:pPr algn="ctr">
                        <a:lnSpc>
                          <a:spcPct val="150000"/>
                        </a:lnSpc>
                        <a:spcAft>
                          <a:spcPts val="0"/>
                        </a:spcAft>
                      </a:pPr>
                      <a:r>
                        <a:rPr lang="es-ES" sz="1300" b="1" dirty="0" smtClean="0">
                          <a:effectLst/>
                          <a:latin typeface="Arial" panose="020B0604020202020204" pitchFamily="34" charset="0"/>
                          <a:ea typeface="Times New Roman" panose="02020603050405020304" pitchFamily="18" charset="0"/>
                          <a:cs typeface="Arial" panose="020B0604020202020204" pitchFamily="34" charset="0"/>
                        </a:rPr>
                        <a:t>Categoría </a:t>
                      </a:r>
                      <a:r>
                        <a:rPr lang="es-ES" sz="1300" b="1" dirty="0">
                          <a:effectLst/>
                          <a:latin typeface="Arial" panose="020B0604020202020204" pitchFamily="34" charset="0"/>
                          <a:ea typeface="Times New Roman" panose="02020603050405020304" pitchFamily="18" charset="0"/>
                          <a:cs typeface="Arial" panose="020B0604020202020204" pitchFamily="34" charset="0"/>
                        </a:rPr>
                        <a:t>M: </a:t>
                      </a:r>
                      <a:r>
                        <a:rPr lang="es-ES" sz="1300" dirty="0">
                          <a:effectLst/>
                          <a:latin typeface="Arial" panose="020B0604020202020204" pitchFamily="34" charset="0"/>
                          <a:ea typeface="Times New Roman" panose="02020603050405020304" pitchFamily="18" charset="0"/>
                          <a:cs typeface="Arial" panose="020B0604020202020204" pitchFamily="34" charset="0"/>
                        </a:rPr>
                        <a:t>Vehículos a motor destinados al transporte de personas. </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(R ≥ 3) </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(P ≥1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r>
                        <a:rPr lang="es-ES" sz="1300">
                          <a:effectLst/>
                          <a:latin typeface="Arial" panose="020B0604020202020204" pitchFamily="34" charset="0"/>
                          <a:ea typeface="Times New Roman" panose="02020603050405020304" pitchFamily="18" charset="0"/>
                          <a:cs typeface="Arial" panose="020B0604020202020204" pitchFamily="34" charset="0"/>
                        </a:rPr>
                        <a:t> </a:t>
                      </a:r>
                      <a:r>
                        <a:rPr lang="es-ES" sz="1300" smtClean="0">
                          <a:effectLst/>
                          <a:latin typeface="Arial" panose="020B0604020202020204" pitchFamily="34" charset="0"/>
                          <a:ea typeface="Times New Roman" panose="02020603050405020304" pitchFamily="18" charset="0"/>
                          <a:cs typeface="Arial" panose="020B0604020202020204" pitchFamily="34" charset="0"/>
                        </a:rPr>
                        <a:t>Pas </a:t>
                      </a:r>
                      <a:r>
                        <a:rPr lang="es-ES" sz="1300">
                          <a:effectLst/>
                          <a:latin typeface="Arial" panose="020B0604020202020204" pitchFamily="34" charset="0"/>
                          <a:ea typeface="Times New Roman" panose="02020603050405020304" pitchFamily="18" charset="0"/>
                          <a:cs typeface="Arial" panose="020B0604020202020204" pitchFamily="34" charset="0"/>
                        </a:rPr>
                        <a:t>≤ 8</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r>
                        <a:rPr lang="es-ES" sz="1300" dirty="0" smtClean="0">
                          <a:effectLst/>
                          <a:latin typeface="Arial" panose="020B0604020202020204" pitchFamily="34" charset="0"/>
                          <a:ea typeface="Times New Roman" panose="02020603050405020304" pitchFamily="18" charset="0"/>
                          <a:cs typeface="Arial" panose="020B0604020202020204" pitchFamily="34" charset="0"/>
                        </a:rPr>
                        <a:t>Pas </a:t>
                      </a:r>
                      <a:r>
                        <a:rPr lang="es-ES" sz="1300" dirty="0">
                          <a:effectLst/>
                          <a:latin typeface="Arial" panose="020B0604020202020204" pitchFamily="34" charset="0"/>
                          <a:ea typeface="Times New Roman" panose="02020603050405020304" pitchFamily="18" charset="0"/>
                          <a:cs typeface="Arial" panose="020B0604020202020204" pitchFamily="34" charset="0"/>
                        </a:rPr>
                        <a:t>&gt; 8</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P ≤ 5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r>
                        <a:rPr lang="es-ES" sz="1300" dirty="0" smtClean="0">
                          <a:effectLst/>
                          <a:latin typeface="Arial" panose="020B0604020202020204" pitchFamily="34" charset="0"/>
                          <a:ea typeface="Times New Roman" panose="02020603050405020304" pitchFamily="18" charset="0"/>
                          <a:cs typeface="Arial" panose="020B0604020202020204" pitchFamily="34" charset="0"/>
                        </a:rPr>
                        <a:t>Pas </a:t>
                      </a:r>
                      <a:r>
                        <a:rPr lang="es-ES" sz="1300" dirty="0">
                          <a:effectLst/>
                          <a:latin typeface="Arial" panose="020B0604020202020204" pitchFamily="34" charset="0"/>
                          <a:ea typeface="Times New Roman" panose="02020603050405020304" pitchFamily="18" charset="0"/>
                          <a:cs typeface="Arial" panose="020B0604020202020204" pitchFamily="34" charset="0"/>
                        </a:rPr>
                        <a:t>&gt; 8</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P &gt; 5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31">
                <a:tc>
                  <a:txBody>
                    <a:bodyPr/>
                    <a:lstStyle/>
                    <a:p>
                      <a:pPr algn="ctr">
                        <a:lnSpc>
                          <a:spcPct val="150000"/>
                        </a:lnSpc>
                        <a:spcAft>
                          <a:spcPts val="0"/>
                        </a:spcAft>
                      </a:pPr>
                      <a:r>
                        <a:rPr lang="es-ES" sz="1300" b="1" dirty="0" smtClean="0">
                          <a:effectLst/>
                          <a:latin typeface="Arial" panose="020B0604020202020204" pitchFamily="34" charset="0"/>
                          <a:ea typeface="Times New Roman" panose="02020603050405020304" pitchFamily="18" charset="0"/>
                          <a:cs typeface="Arial" panose="020B0604020202020204" pitchFamily="34" charset="0"/>
                        </a:rPr>
                        <a:t>Categoría </a:t>
                      </a:r>
                      <a:r>
                        <a:rPr lang="es-ES" sz="1300" b="1" dirty="0">
                          <a:effectLst/>
                          <a:latin typeface="Arial" panose="020B0604020202020204" pitchFamily="34" charset="0"/>
                          <a:ea typeface="Times New Roman" panose="02020603050405020304" pitchFamily="18" charset="0"/>
                          <a:cs typeface="Arial" panose="020B0604020202020204" pitchFamily="34" charset="0"/>
                        </a:rPr>
                        <a:t>N: </a:t>
                      </a:r>
                      <a:r>
                        <a:rPr lang="es-ES" sz="1300" dirty="0">
                          <a:effectLst/>
                          <a:latin typeface="Arial" panose="020B0604020202020204" pitchFamily="34" charset="0"/>
                          <a:ea typeface="Times New Roman" panose="02020603050405020304" pitchFamily="18" charset="0"/>
                          <a:cs typeface="Arial" panose="020B0604020202020204" pitchFamily="34" charset="0"/>
                        </a:rPr>
                        <a:t>Vehículos a motor destinados al transporte de mercancías. (R ≥ 3) </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s-ES" sz="1300" dirty="0" smtClean="0">
                          <a:effectLst/>
                          <a:latin typeface="Arial" panose="020B0604020202020204" pitchFamily="34" charset="0"/>
                          <a:ea typeface="Times New Roman" panose="02020603050405020304" pitchFamily="18" charset="0"/>
                          <a:cs typeface="Arial" panose="020B0604020202020204" pitchFamily="34" charset="0"/>
                        </a:rPr>
                        <a:t>P </a:t>
                      </a:r>
                      <a:r>
                        <a:rPr lang="es-ES" sz="1300" dirty="0">
                          <a:effectLst/>
                          <a:latin typeface="Arial" panose="020B0604020202020204" pitchFamily="34" charset="0"/>
                          <a:ea typeface="Times New Roman" panose="02020603050405020304" pitchFamily="18" charset="0"/>
                          <a:cs typeface="Arial" panose="020B0604020202020204" pitchFamily="34" charset="0"/>
                        </a:rPr>
                        <a:t>≤ 3.5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0"/>
                        </a:spcAft>
                      </a:pPr>
                      <a:r>
                        <a:rPr lang="es-ES" sz="1300" dirty="0">
                          <a:effectLst/>
                          <a:latin typeface="Arial" panose="020B0604020202020204" pitchFamily="34" charset="0"/>
                          <a:ea typeface="Times New Roman" panose="02020603050405020304" pitchFamily="18" charset="0"/>
                          <a:cs typeface="Arial" panose="020B0604020202020204" pitchFamily="34" charset="0"/>
                        </a:rPr>
                        <a:t> </a:t>
                      </a:r>
                      <a:r>
                        <a:rPr lang="es-ES" sz="1300" dirty="0" smtClean="0">
                          <a:effectLst/>
                          <a:latin typeface="Arial" panose="020B0604020202020204" pitchFamily="34" charset="0"/>
                          <a:ea typeface="Times New Roman" panose="02020603050405020304" pitchFamily="18" charset="0"/>
                          <a:cs typeface="Arial" panose="020B0604020202020204" pitchFamily="34" charset="0"/>
                        </a:rPr>
                        <a:t>3.5 </a:t>
                      </a:r>
                      <a:r>
                        <a:rPr lang="es-ES" sz="1300" dirty="0">
                          <a:effectLst/>
                          <a:latin typeface="Arial" panose="020B0604020202020204" pitchFamily="34" charset="0"/>
                          <a:ea typeface="Times New Roman" panose="02020603050405020304" pitchFamily="18" charset="0"/>
                          <a:cs typeface="Arial" panose="020B0604020202020204" pitchFamily="34" charset="0"/>
                        </a:rPr>
                        <a:t>ton &lt; P ≤ 12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r>
                        <a:rPr lang="es-ES" sz="1300" dirty="0" smtClean="0">
                          <a:effectLst/>
                          <a:latin typeface="Arial" panose="020B0604020202020204" pitchFamily="34" charset="0"/>
                          <a:ea typeface="Times New Roman" panose="02020603050405020304" pitchFamily="18" charset="0"/>
                          <a:cs typeface="Arial" panose="020B0604020202020204" pitchFamily="34" charset="0"/>
                        </a:rPr>
                        <a:t>P </a:t>
                      </a:r>
                      <a:r>
                        <a:rPr lang="es-ES" sz="1300" dirty="0">
                          <a:effectLst/>
                          <a:latin typeface="Arial" panose="020B0604020202020204" pitchFamily="34" charset="0"/>
                          <a:ea typeface="Times New Roman" panose="02020603050405020304" pitchFamily="18" charset="0"/>
                          <a:cs typeface="Arial" panose="020B0604020202020204" pitchFamily="34" charset="0"/>
                        </a:rPr>
                        <a:t>&gt; 12 ton</a:t>
                      </a: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b="1" dirty="0">
                          <a:effectLst/>
                          <a:latin typeface="Arial" panose="020B0604020202020204" pitchFamily="34" charset="0"/>
                          <a:ea typeface="Times New Roman" panose="02020603050405020304" pitchFamily="18" charset="0"/>
                          <a:cs typeface="Arial" panose="020B0604020202020204" pitchFamily="34" charset="0"/>
                        </a:rPr>
                        <a:t> </a:t>
                      </a:r>
                      <a:endParaRPr lang="es-ES" sz="1300" dirty="0">
                        <a:effectLst/>
                        <a:latin typeface="Arial" panose="020B0604020202020204" pitchFamily="34" charset="0"/>
                        <a:ea typeface="Times New Roman" panose="02020603050405020304" pitchFamily="18" charset="0"/>
                        <a:cs typeface="Arial" panose="020B0604020202020204" pitchFamily="34"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3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612">
                <a:tc>
                  <a:txBody>
                    <a:bodyPr/>
                    <a:lstStyle/>
                    <a:p>
                      <a:pPr algn="ctr">
                        <a:lnSpc>
                          <a:spcPct val="150000"/>
                        </a:lnSpc>
                        <a:spcAft>
                          <a:spcPts val="0"/>
                        </a:spcAft>
                      </a:pPr>
                      <a:r>
                        <a:rPr lang="es-ES" sz="1300" b="1" dirty="0" smtClean="0">
                          <a:effectLst/>
                          <a:latin typeface="Arial" panose="020B0604020202020204" pitchFamily="34" charset="0"/>
                          <a:ea typeface="Times New Roman" panose="02020603050405020304" pitchFamily="18" charset="0"/>
                          <a:cs typeface="Times New Roman" panose="02020603050405020304" pitchFamily="18" charset="0"/>
                        </a:rPr>
                        <a:t>Categoría </a:t>
                      </a:r>
                      <a:r>
                        <a:rPr lang="es-ES" sz="1300" b="1" dirty="0">
                          <a:effectLst/>
                          <a:latin typeface="Arial" panose="020B0604020202020204" pitchFamily="34" charset="0"/>
                          <a:ea typeface="Times New Roman" panose="02020603050405020304" pitchFamily="18" charset="0"/>
                          <a:cs typeface="Times New Roman" panose="02020603050405020304" pitchFamily="18" charset="0"/>
                        </a:rPr>
                        <a:t>O: </a:t>
                      </a:r>
                      <a:r>
                        <a:rPr lang="es-ES" sz="1300" dirty="0">
                          <a:effectLst/>
                          <a:latin typeface="Arial" panose="020B0604020202020204" pitchFamily="34" charset="0"/>
                          <a:ea typeface="Times New Roman" panose="02020603050405020304" pitchFamily="18" charset="0"/>
                          <a:cs typeface="Times New Roman" panose="02020603050405020304" pitchFamily="18" charset="0"/>
                        </a:rPr>
                        <a:t>Remolques.</a:t>
                      </a:r>
                      <a:endParaRPr lang="es-E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300" dirty="0" smtClean="0">
                          <a:effectLst/>
                          <a:latin typeface="Arial" panose="020B0604020202020204" pitchFamily="34" charset="0"/>
                          <a:ea typeface="Times New Roman" panose="02020603050405020304" pitchFamily="18" charset="0"/>
                          <a:cs typeface="Times New Roman" panose="02020603050405020304" pitchFamily="18" charset="0"/>
                        </a:rPr>
                        <a:t> P ≤ 0.75 ton</a:t>
                      </a:r>
                      <a:endParaRPr lang="es-E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Times New Roman" panose="02020603050405020304" pitchFamily="18" charset="0"/>
                        </a:rPr>
                        <a:t>0.75 ton &lt; P ≤ 3.5 ton</a:t>
                      </a:r>
                      <a:endParaRPr lang="es-E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Times New Roman" panose="02020603050405020304" pitchFamily="18" charset="0"/>
                        </a:rPr>
                        <a:t>3.5 ton &lt; P ≤ 10 ton</a:t>
                      </a:r>
                      <a:endParaRPr lang="es-E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300">
                          <a:effectLst/>
                          <a:latin typeface="Arial" panose="020B0604020202020204" pitchFamily="34" charset="0"/>
                          <a:ea typeface="Times New Roman" panose="02020603050405020304" pitchFamily="18" charset="0"/>
                          <a:cs typeface="Times New Roman" panose="02020603050405020304" pitchFamily="18" charset="0"/>
                        </a:rPr>
                        <a:t> </a:t>
                      </a:r>
                      <a:r>
                        <a:rPr lang="es-ES" sz="1300" smtClean="0">
                          <a:effectLst/>
                          <a:latin typeface="Arial" panose="020B0604020202020204" pitchFamily="34" charset="0"/>
                          <a:ea typeface="Times New Roman" panose="02020603050405020304" pitchFamily="18" charset="0"/>
                          <a:cs typeface="Times New Roman" panose="02020603050405020304" pitchFamily="18" charset="0"/>
                        </a:rPr>
                        <a:t>P </a:t>
                      </a:r>
                      <a:r>
                        <a:rPr lang="es-ES" sz="1300" dirty="0">
                          <a:effectLst/>
                          <a:latin typeface="Arial" panose="020B0604020202020204" pitchFamily="34" charset="0"/>
                          <a:ea typeface="Times New Roman" panose="02020603050405020304" pitchFamily="18" charset="0"/>
                          <a:cs typeface="Times New Roman" panose="02020603050405020304" pitchFamily="18" charset="0"/>
                        </a:rPr>
                        <a:t>&gt; 10 ton</a:t>
                      </a:r>
                      <a:endParaRPr lang="es-E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3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917" marR="63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4411718" y="5853426"/>
            <a:ext cx="3417246" cy="738664"/>
          </a:xfrm>
          <a:prstGeom prst="rect">
            <a:avLst/>
          </a:prstGeom>
        </p:spPr>
        <p:txBody>
          <a:bodyPr wrap="square">
            <a:spAutoFit/>
          </a:bodyPr>
          <a:lstStyle/>
          <a:p>
            <a:pPr algn="ctr">
              <a:lnSpc>
                <a:spcPct val="150000"/>
              </a:lnSpc>
              <a:spcAft>
                <a:spcPts val="0"/>
              </a:spcAft>
            </a:pPr>
            <a:r>
              <a:rPr lang="es-EC" sz="1400" b="1" dirty="0">
                <a:latin typeface="Arial" panose="020B0604020202020204" pitchFamily="34" charset="0"/>
                <a:ea typeface="Times New Roman" panose="02020603050405020304" pitchFamily="18" charset="0"/>
              </a:rPr>
              <a:t>Tabla 1: </a:t>
            </a:r>
            <a:r>
              <a:rPr lang="es-EC" sz="1400" dirty="0">
                <a:latin typeface="Arial" panose="020B0604020202020204" pitchFamily="34" charset="0"/>
                <a:ea typeface="Times New Roman" panose="02020603050405020304" pitchFamily="18" charset="0"/>
              </a:rPr>
              <a:t>Clasificación de los vehículos.</a:t>
            </a:r>
            <a:endParaRPr lang="es-ES" sz="1400" dirty="0">
              <a:latin typeface="Times New Roman" panose="02020603050405020304" pitchFamily="18" charset="0"/>
              <a:ea typeface="Times New Roman" panose="02020603050405020304" pitchFamily="18" charset="0"/>
            </a:endParaRPr>
          </a:p>
          <a:p>
            <a:pPr algn="ctr">
              <a:lnSpc>
                <a:spcPct val="150000"/>
              </a:lnSpc>
              <a:spcAft>
                <a:spcPts val="0"/>
              </a:spcAft>
            </a:pPr>
            <a:r>
              <a:rPr lang="es-EC" sz="1400" b="1" dirty="0">
                <a:latin typeface="Arial" panose="020B0604020202020204" pitchFamily="34" charset="0"/>
                <a:ea typeface="Times New Roman" panose="02020603050405020304" pitchFamily="18" charset="0"/>
              </a:rPr>
              <a:t>Fuente: </a:t>
            </a:r>
            <a:r>
              <a:rPr lang="es-EC" sz="1400" dirty="0">
                <a:latin typeface="Arial" panose="020B0604020202020204" pitchFamily="34" charset="0"/>
                <a:ea typeface="Times New Roman" panose="02020603050405020304" pitchFamily="18" charset="0"/>
              </a:rPr>
              <a:t>NTE INEN 2656: 2012</a:t>
            </a:r>
            <a:endParaRPr lang="es-E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689889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DEL MÉTODO DE SOBREALIMENTACIÓN </a:t>
            </a:r>
          </a:p>
        </p:txBody>
      </p:sp>
      <p:pic>
        <p:nvPicPr>
          <p:cNvPr id="4" name="Marcador de contenido 3" descr="Resultado de imagen para TURBO VZ21"/>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7471" t="3819" r="2034" b="10656"/>
          <a:stretch/>
        </p:blipFill>
        <p:spPr bwMode="auto">
          <a:xfrm>
            <a:off x="2911938" y="1107992"/>
            <a:ext cx="6416807" cy="5113337"/>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3705725" y="6381067"/>
            <a:ext cx="9609222" cy="369332"/>
          </a:xfrm>
          <a:prstGeom prst="rect">
            <a:avLst/>
          </a:prstGeom>
        </p:spPr>
        <p:txBody>
          <a:bodyPr wrap="square">
            <a:spAutoFit/>
          </a:bodyPr>
          <a:lstStyle/>
          <a:p>
            <a:r>
              <a:rPr lang="es-EC" b="1" dirty="0">
                <a:latin typeface="Arial" panose="020B0604020202020204" pitchFamily="34" charset="0"/>
                <a:ea typeface="Times New Roman" panose="02020603050405020304" pitchFamily="18" charset="0"/>
              </a:rPr>
              <a:t>Figura </a:t>
            </a:r>
            <a:r>
              <a:rPr lang="es-EC" b="1" dirty="0" smtClean="0">
                <a:latin typeface="Arial" panose="020B0604020202020204" pitchFamily="34" charset="0"/>
                <a:ea typeface="Times New Roman" panose="02020603050405020304" pitchFamily="18" charset="0"/>
              </a:rPr>
              <a:t>8:</a:t>
            </a:r>
            <a:r>
              <a:rPr lang="es-EC" dirty="0" smtClean="0">
                <a:latin typeface="Arial" panose="020B0604020202020204" pitchFamily="34" charset="0"/>
                <a:ea typeface="Times New Roman" panose="02020603050405020304" pitchFamily="18" charset="0"/>
              </a:rPr>
              <a:t> </a:t>
            </a:r>
            <a:r>
              <a:rPr lang="es-EC" dirty="0"/>
              <a:t>Turbocompresor Ecotrons VZ21.</a:t>
            </a:r>
            <a:endParaRPr lang="es-ES" dirty="0"/>
          </a:p>
        </p:txBody>
      </p:sp>
    </p:spTree>
    <p:extLst>
      <p:ext uri="{BB962C8B-B14F-4D97-AF65-F5344CB8AC3E}">
        <p14:creationId xmlns:p14="http://schemas.microsoft.com/office/powerpoint/2010/main" val="298065381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CONFIGURACIÓN DEL SISTEMA DE SOBREALIMENTACIÓN</a:t>
            </a:r>
            <a:endParaRPr lang="es-ES" dirty="0"/>
          </a:p>
        </p:txBody>
      </p:sp>
      <p:sp>
        <p:nvSpPr>
          <p:cNvPr id="5" name="Rectángulo 4"/>
          <p:cNvSpPr/>
          <p:nvPr/>
        </p:nvSpPr>
        <p:spPr>
          <a:xfrm>
            <a:off x="1957414" y="6327085"/>
            <a:ext cx="8325853" cy="1061829"/>
          </a:xfrm>
          <a:prstGeom prst="rect">
            <a:avLst/>
          </a:prstGeom>
        </p:spPr>
        <p:txBody>
          <a:bodyPr wrap="square">
            <a:spAutoFit/>
          </a:bodyPr>
          <a:lstStyle/>
          <a:p>
            <a:pPr algn="ctr">
              <a:lnSpc>
                <a:spcPct val="150000"/>
              </a:lnSpc>
              <a:spcAft>
                <a:spcPts val="0"/>
              </a:spcAft>
            </a:pPr>
            <a:r>
              <a:rPr lang="es-EC" b="1" dirty="0">
                <a:latin typeface="Arial" panose="020B0604020202020204" pitchFamily="34" charset="0"/>
                <a:ea typeface="Times New Roman" panose="02020603050405020304" pitchFamily="18" charset="0"/>
              </a:rPr>
              <a:t>Figura 9</a:t>
            </a:r>
            <a:r>
              <a:rPr lang="es-EC" b="1" dirty="0" smtClean="0">
                <a:latin typeface="Arial" panose="020B0604020202020204" pitchFamily="34" charset="0"/>
                <a:ea typeface="Times New Roman" panose="02020603050405020304" pitchFamily="18" charset="0"/>
              </a:rPr>
              <a:t>:</a:t>
            </a:r>
            <a:r>
              <a:rPr lang="es-EC" dirty="0" smtClean="0">
                <a:latin typeface="Arial" panose="020B0604020202020204" pitchFamily="34" charset="0"/>
                <a:ea typeface="Times New Roman" panose="02020603050405020304" pitchFamily="18" charset="0"/>
              </a:rPr>
              <a:t> </a:t>
            </a:r>
            <a:r>
              <a:rPr lang="es-EC" dirty="0">
                <a:latin typeface="Arial" panose="020B0604020202020204" pitchFamily="34" charset="0"/>
                <a:ea typeface="Times New Roman" panose="02020603050405020304" pitchFamily="18" charset="0"/>
              </a:rPr>
              <a:t>Configuración del sistema de sobrealimentación. </a:t>
            </a:r>
            <a:endParaRPr lang="es-ES" sz="2800" dirty="0">
              <a:latin typeface="Times New Roman" panose="02020603050405020304" pitchFamily="18" charset="0"/>
              <a:ea typeface="Times New Roman" panose="02020603050405020304" pitchFamily="18" charset="0"/>
            </a:endParaRPr>
          </a:p>
          <a:p>
            <a:r>
              <a:rPr lang="es-EC" dirty="0">
                <a:latin typeface="Arial" panose="020B0604020202020204" pitchFamily="34" charset="0"/>
                <a:ea typeface="Times New Roman" panose="02020603050405020304" pitchFamily="18" charset="0"/>
              </a:rPr>
              <a:t/>
            </a:r>
            <a:br>
              <a:rPr lang="es-EC" dirty="0">
                <a:latin typeface="Arial" panose="020B0604020202020204" pitchFamily="34" charset="0"/>
                <a:ea typeface="Times New Roman" panose="02020603050405020304" pitchFamily="18" charset="0"/>
              </a:rPr>
            </a:br>
            <a:endParaRPr lang="es-ES" dirty="0"/>
          </a:p>
        </p:txBody>
      </p:sp>
      <p:pic>
        <p:nvPicPr>
          <p:cNvPr id="6" name="Marcador de contenido 5" descr="C:\Users\Usuario\Downloads\0001.jpg"/>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6216" b="15157"/>
          <a:stretch/>
        </p:blipFill>
        <p:spPr bwMode="auto">
          <a:xfrm>
            <a:off x="3899420" y="1213748"/>
            <a:ext cx="4441840" cy="5113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734117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SELECCIÓN Y CONSTRUCCIÓN DE ALGUNOS ACCESORIOS</a:t>
            </a:r>
            <a:endParaRPr lang="es-ES" dirty="0"/>
          </a:p>
        </p:txBody>
      </p:sp>
      <p:sp>
        <p:nvSpPr>
          <p:cNvPr id="6" name="Rectángulo 5"/>
          <p:cNvSpPr/>
          <p:nvPr/>
        </p:nvSpPr>
        <p:spPr>
          <a:xfrm>
            <a:off x="-192507" y="5975369"/>
            <a:ext cx="7026442" cy="417165"/>
          </a:xfrm>
          <a:prstGeom prst="rect">
            <a:avLst/>
          </a:prstGeom>
        </p:spPr>
        <p:txBody>
          <a:bodyPr wrap="square">
            <a:spAutoFit/>
          </a:bodyPr>
          <a:lstStyle/>
          <a:p>
            <a:pPr algn="ctr">
              <a:lnSpc>
                <a:spcPct val="150000"/>
              </a:lnSpc>
              <a:spcAft>
                <a:spcPts val="0"/>
              </a:spcAft>
            </a:pPr>
            <a:r>
              <a:rPr lang="es-EC" sz="1600" b="1" dirty="0" smtClean="0">
                <a:latin typeface="Arial" panose="020B0604020202020204" pitchFamily="34" charset="0"/>
                <a:ea typeface="Times New Roman" panose="02020603050405020304" pitchFamily="18" charset="0"/>
              </a:rPr>
              <a:t>Figura 10:</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Procesos para la </a:t>
            </a:r>
            <a:r>
              <a:rPr lang="es-EC" sz="1600" dirty="0" smtClean="0">
                <a:latin typeface="Arial" panose="020B0604020202020204" pitchFamily="34" charset="0"/>
                <a:ea typeface="Times New Roman" panose="02020603050405020304" pitchFamily="18" charset="0"/>
              </a:rPr>
              <a:t>fabricación del acople cilindro - turbina</a:t>
            </a:r>
            <a:endParaRPr lang="es-ES" sz="16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5951621" y="5975368"/>
            <a:ext cx="6096000" cy="786497"/>
          </a:xfrm>
          <a:prstGeom prst="rect">
            <a:avLst/>
          </a:prstGeom>
        </p:spPr>
        <p:txBody>
          <a:bodyPr>
            <a:spAutoFit/>
          </a:bodyPr>
          <a:lstStyle/>
          <a:p>
            <a:pPr marL="678180"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11:</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Procesos para la </a:t>
            </a:r>
            <a:r>
              <a:rPr lang="es-EC" sz="1600" dirty="0" smtClean="0">
                <a:latin typeface="Arial" panose="020B0604020202020204" pitchFamily="34" charset="0"/>
                <a:ea typeface="Times New Roman" panose="02020603050405020304" pitchFamily="18" charset="0"/>
              </a:rPr>
              <a:t>fabricación del ducto de escape- brida</a:t>
            </a:r>
            <a:endParaRPr lang="es-ES" sz="1600" dirty="0">
              <a:effectLst/>
              <a:latin typeface="Times New Roman" panose="02020603050405020304" pitchFamily="18" charset="0"/>
              <a:ea typeface="Times New Roman" panose="02020603050405020304" pitchFamily="18" charset="0"/>
            </a:endParaRPr>
          </a:p>
        </p:txBody>
      </p:sp>
      <p:pic>
        <p:nvPicPr>
          <p:cNvPr id="9" name="Imagen 8"/>
          <p:cNvPicPr/>
          <p:nvPr/>
        </p:nvPicPr>
        <p:blipFill rotWithShape="1">
          <a:blip r:embed="rId3"/>
          <a:srcRect l="25758" t="19211" r="33526" b="9852"/>
          <a:stretch/>
        </p:blipFill>
        <p:spPr bwMode="auto">
          <a:xfrm>
            <a:off x="720706" y="1296940"/>
            <a:ext cx="5200015" cy="4678428"/>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srcRect l="33902" t="18916" r="33691" b="8453"/>
          <a:stretch/>
        </p:blipFill>
        <p:spPr bwMode="auto">
          <a:xfrm>
            <a:off x="6987874" y="1296940"/>
            <a:ext cx="4023494" cy="46784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527703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SELECCIÓN Y CONSTRUCCIÓN DE ALGUNOS ACCESORIOS</a:t>
            </a:r>
          </a:p>
        </p:txBody>
      </p:sp>
      <p:pic>
        <p:nvPicPr>
          <p:cNvPr id="4" name="Marcador de contenido 3"/>
          <p:cNvPicPr>
            <a:picLocks noGrp="1"/>
          </p:cNvPicPr>
          <p:nvPr>
            <p:ph idx="1"/>
          </p:nvPr>
        </p:nvPicPr>
        <p:blipFill rotWithShape="1">
          <a:blip r:embed="rId3"/>
          <a:srcRect l="27401" t="20344" r="32552" b="8443"/>
          <a:stretch/>
        </p:blipFill>
        <p:spPr bwMode="auto">
          <a:xfrm>
            <a:off x="859710" y="1156119"/>
            <a:ext cx="4450227" cy="461904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srcRect l="27464" t="19466" r="30237" b="10256"/>
          <a:stretch/>
        </p:blipFill>
        <p:spPr bwMode="auto">
          <a:xfrm>
            <a:off x="6785059" y="1156118"/>
            <a:ext cx="3915026" cy="4619041"/>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445897" y="5946794"/>
            <a:ext cx="5823284" cy="830997"/>
          </a:xfrm>
          <a:prstGeom prst="rect">
            <a:avLst/>
          </a:prstGeom>
        </p:spPr>
        <p:txBody>
          <a:bodyPr wrap="square">
            <a:spAutoFit/>
          </a:bodyPr>
          <a:lstStyle/>
          <a:p>
            <a:pPr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12:</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Proceso para la fabricación del ducto de salida del compresor – brida. </a:t>
            </a:r>
            <a:endParaRPr lang="es-ES" sz="16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6120342" y="5969043"/>
            <a:ext cx="6096000" cy="830997"/>
          </a:xfrm>
          <a:prstGeom prst="rect">
            <a:avLst/>
          </a:prstGeom>
        </p:spPr>
        <p:txBody>
          <a:bodyPr>
            <a:spAutoFit/>
          </a:bodyPr>
          <a:lstStyle/>
          <a:p>
            <a:pPr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13:</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Proceso para la fabricación del ducto </a:t>
            </a:r>
            <a:r>
              <a:rPr lang="es-EC" sz="1600" dirty="0" smtClean="0">
                <a:latin typeface="Arial" panose="020B0604020202020204" pitchFamily="34" charset="0"/>
                <a:ea typeface="Times New Roman" panose="02020603050405020304" pitchFamily="18" charset="0"/>
              </a:rPr>
              <a:t>de entrada al cilindro - brida </a:t>
            </a:r>
            <a:endParaRPr lang="es-E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390017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051" y="260267"/>
            <a:ext cx="11089217" cy="647700"/>
          </a:xfrm>
        </p:spPr>
        <p:txBody>
          <a:bodyPr/>
          <a:lstStyle/>
          <a:p>
            <a:r>
              <a:rPr lang="es-ES" dirty="0" smtClean="0"/>
              <a:t>SELECCIÓN DEL LUBRICANTE PARA LA MOTOCICLETA SOBREALIMENTADA</a:t>
            </a:r>
            <a:endParaRPr lang="es-ES" dirty="0"/>
          </a:p>
        </p:txBody>
      </p:sp>
      <p:pic>
        <p:nvPicPr>
          <p:cNvPr id="10" name="Imagen 9"/>
          <p:cNvPicPr>
            <a:picLocks noChangeAspect="1"/>
          </p:cNvPicPr>
          <p:nvPr/>
        </p:nvPicPr>
        <p:blipFill rotWithShape="1">
          <a:blip r:embed="rId2"/>
          <a:srcRect l="26575" t="35142" r="28176" b="38104"/>
          <a:stretch/>
        </p:blipFill>
        <p:spPr>
          <a:xfrm>
            <a:off x="2310062" y="1054559"/>
            <a:ext cx="7202905" cy="2335088"/>
          </a:xfrm>
          <a:prstGeom prst="rect">
            <a:avLst/>
          </a:prstGeom>
        </p:spPr>
      </p:pic>
      <p:sp>
        <p:nvSpPr>
          <p:cNvPr id="11" name="Rectángulo 10"/>
          <p:cNvSpPr/>
          <p:nvPr/>
        </p:nvSpPr>
        <p:spPr>
          <a:xfrm>
            <a:off x="914398" y="3389647"/>
            <a:ext cx="9994232" cy="375487"/>
          </a:xfrm>
          <a:prstGeom prst="rect">
            <a:avLst/>
          </a:prstGeom>
        </p:spPr>
        <p:txBody>
          <a:bodyPr wrap="square">
            <a:spAutoFit/>
          </a:bodyPr>
          <a:lstStyle/>
          <a:p>
            <a:pPr algn="ctr">
              <a:lnSpc>
                <a:spcPct val="115000"/>
              </a:lnSpc>
              <a:spcAft>
                <a:spcPts val="0"/>
              </a:spcAft>
              <a:tabLst>
                <a:tab pos="723900" algn="l"/>
              </a:tabLst>
            </a:pPr>
            <a:r>
              <a:rPr lang="es-EC" sz="1600" b="1" dirty="0">
                <a:latin typeface="Arial" panose="020B0604020202020204" pitchFamily="34" charset="0"/>
                <a:ea typeface="Times New Roman" panose="02020603050405020304" pitchFamily="18" charset="0"/>
              </a:rPr>
              <a:t>Tabla </a:t>
            </a:r>
            <a:r>
              <a:rPr lang="es-EC" sz="1600" b="1" dirty="0" smtClean="0">
                <a:latin typeface="Arial" panose="020B0604020202020204" pitchFamily="34" charset="0"/>
                <a:ea typeface="Times New Roman" panose="02020603050405020304" pitchFamily="18" charset="0"/>
              </a:rPr>
              <a:t>10:</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Combinex matrix para la selección del lubricante de la motocicleta sobrealimentada.</a:t>
            </a:r>
            <a:endParaRPr lang="es-ES" sz="1600" dirty="0">
              <a:effectLst/>
              <a:latin typeface="Times New Roman" panose="02020603050405020304" pitchFamily="18" charset="0"/>
              <a:ea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709383214"/>
              </p:ext>
            </p:extLst>
          </p:nvPr>
        </p:nvGraphicFramePr>
        <p:xfrm>
          <a:off x="2846494" y="3888708"/>
          <a:ext cx="6450329" cy="2491486"/>
        </p:xfrm>
        <a:graphic>
          <a:graphicData uri="http://schemas.openxmlformats.org/drawingml/2006/table">
            <a:tbl>
              <a:tblPr firstRow="1" firstCol="1" bandRow="1"/>
              <a:tblGrid>
                <a:gridCol w="666960"/>
                <a:gridCol w="2805498"/>
                <a:gridCol w="376422"/>
                <a:gridCol w="666960"/>
                <a:gridCol w="666960"/>
                <a:gridCol w="666960"/>
                <a:gridCol w="600569"/>
              </a:tblGrid>
              <a:tr h="216535">
                <a:tc gridSpan="7">
                  <a:txBody>
                    <a:bodyPr/>
                    <a:lstStyle/>
                    <a:p>
                      <a:pPr algn="ctr">
                        <a:lnSpc>
                          <a:spcPct val="107000"/>
                        </a:lnSpc>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 A T R I Z     D E     D E C I S I Ó 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6535">
                <a:tc row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PARÁMETROS DE EVALUACIÓN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WF</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grid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REPSOL MOTO SINTÉTICO 4T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grid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MOTUL 300V 4T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r>
              <a:tr h="21653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 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RF2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CALF2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Estabilidad térmica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8.7432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2.1858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Viscosidad a alta temperatura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9.5035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1.9957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Punto de inflamación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9.5902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1.7262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Rango de temperatura exterior</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Facilidad de arranque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8.4382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0.7594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Índice de fricción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8.0556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0.7250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Precio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0.2339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16535">
                <a:tc gridSpan="2">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Ʃ</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ES"/>
                    </a:p>
                  </a:txBody>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67.1814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9.5452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EC"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61.7473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07000"/>
                        </a:lnSpc>
                        <a:spcAft>
                          <a:spcPts val="0"/>
                        </a:spcAft>
                      </a:pPr>
                      <a:r>
                        <a:rPr lang="es-EC"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9.3059</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bl>
          </a:graphicData>
        </a:graphic>
      </p:graphicFrame>
      <p:sp>
        <p:nvSpPr>
          <p:cNvPr id="13" name="Rectángulo 12"/>
          <p:cNvSpPr/>
          <p:nvPr/>
        </p:nvSpPr>
        <p:spPr>
          <a:xfrm>
            <a:off x="364956" y="6380194"/>
            <a:ext cx="11093116" cy="369332"/>
          </a:xfrm>
          <a:prstGeom prst="rect">
            <a:avLst/>
          </a:prstGeom>
        </p:spPr>
        <p:txBody>
          <a:bodyPr wrap="square">
            <a:spAutoFit/>
          </a:bodyPr>
          <a:lstStyle/>
          <a:p>
            <a:pPr algn="ctr">
              <a:spcAft>
                <a:spcPts val="0"/>
              </a:spcAft>
              <a:tabLst>
                <a:tab pos="723900" algn="l"/>
              </a:tabLst>
            </a:pPr>
            <a:r>
              <a:rPr lang="es-EC" sz="1600" b="1" dirty="0">
                <a:latin typeface="Arial" panose="020B0604020202020204" pitchFamily="34" charset="0"/>
                <a:ea typeface="Times New Roman" panose="02020603050405020304" pitchFamily="18" charset="0"/>
              </a:rPr>
              <a:t>Tabla </a:t>
            </a:r>
            <a:r>
              <a:rPr lang="es-EC" sz="1600" b="1" dirty="0" smtClean="0">
                <a:latin typeface="Arial" panose="020B0604020202020204" pitchFamily="34" charset="0"/>
                <a:ea typeface="Times New Roman" panose="02020603050405020304" pitchFamily="18" charset="0"/>
              </a:rPr>
              <a:t>11:</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Matriz de decisión para la selección del lubricante de la motocicleta sobrealimentada</a:t>
            </a:r>
            <a:r>
              <a:rPr lang="es-EC" dirty="0">
                <a:latin typeface="Arial" panose="020B0604020202020204" pitchFamily="34" charset="0"/>
                <a:ea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p:txBody>
      </p:sp>
      <p:pic>
        <p:nvPicPr>
          <p:cNvPr id="7169" name="Imagen 169" descr="http://repositorio.espe.edu.ec:8080/retrieve/175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1275"/>
            <a:ext cx="11334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repositorio.espe.edu.ec:8080/retrieve/175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1275"/>
            <a:ext cx="1133475"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6591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4" y="260267"/>
            <a:ext cx="11089217" cy="647700"/>
          </a:xfrm>
        </p:spPr>
        <p:txBody>
          <a:bodyPr/>
          <a:lstStyle/>
          <a:p>
            <a:r>
              <a:rPr lang="es-ES" dirty="0" smtClean="0"/>
              <a:t>MONTAJE DEL SISTEMA DE ESCAPE</a:t>
            </a:r>
            <a:endParaRPr lang="es-ES" dirty="0"/>
          </a:p>
        </p:txBody>
      </p:sp>
      <p:pic>
        <p:nvPicPr>
          <p:cNvPr id="4" name="Marcador de contenido 3"/>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9503" t="26065" r="28567" b="18833"/>
          <a:stretch/>
        </p:blipFill>
        <p:spPr bwMode="auto">
          <a:xfrm>
            <a:off x="2530555" y="1039367"/>
            <a:ext cx="7179574" cy="5281221"/>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530555" y="6488668"/>
            <a:ext cx="8470231" cy="369332"/>
          </a:xfrm>
          <a:prstGeom prst="rect">
            <a:avLst/>
          </a:prstGeom>
        </p:spPr>
        <p:txBody>
          <a:bodyPr wrap="square">
            <a:spAutoFit/>
          </a:bodyPr>
          <a:lstStyle/>
          <a:p>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14:</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Diagrama del proceso de montaje del sistema de escape</a:t>
            </a:r>
            <a:r>
              <a:rPr lang="es-EC" dirty="0">
                <a:latin typeface="Arial" panose="020B0604020202020204" pitchFamily="34" charset="0"/>
                <a:ea typeface="Times New Roman" panose="02020603050405020304" pitchFamily="18" charset="0"/>
              </a:rPr>
              <a:t>.</a:t>
            </a:r>
            <a:endParaRPr lang="es-ES" dirty="0"/>
          </a:p>
        </p:txBody>
      </p:sp>
    </p:spTree>
    <p:extLst>
      <p:ext uri="{BB962C8B-B14F-4D97-AF65-F5344CB8AC3E}">
        <p14:creationId xmlns:p14="http://schemas.microsoft.com/office/powerpoint/2010/main" val="4016827314"/>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MONTAJE DEL SISTEMA DE ALIMENTACIÓN</a:t>
            </a:r>
            <a:endParaRPr lang="es-ES" dirty="0"/>
          </a:p>
        </p:txBody>
      </p:sp>
      <p:pic>
        <p:nvPicPr>
          <p:cNvPr id="4" name="Marcador de contenido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0550" t="11231" r="25382" b="6010"/>
          <a:stretch/>
        </p:blipFill>
        <p:spPr bwMode="auto">
          <a:xfrm>
            <a:off x="2750114" y="1027781"/>
            <a:ext cx="6740455" cy="5437187"/>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005263" y="6350169"/>
            <a:ext cx="8518358" cy="417165"/>
          </a:xfrm>
          <a:prstGeom prst="rect">
            <a:avLst/>
          </a:prstGeom>
        </p:spPr>
        <p:txBody>
          <a:bodyPr wrap="square">
            <a:spAutoFit/>
          </a:bodyPr>
          <a:lstStyle/>
          <a:p>
            <a:pPr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15:</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Diagrama del proceso de montaje del sistema de alimentación.</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635090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MONTAJE DEL SISTEMA DE LUBRICACIÓN </a:t>
            </a:r>
            <a:endParaRPr lang="es-ES" dirty="0"/>
          </a:p>
        </p:txBody>
      </p:sp>
      <p:pic>
        <p:nvPicPr>
          <p:cNvPr id="4" name="Marcador de contenido 3"/>
          <p:cNvPicPr>
            <a:picLocks noGrp="1"/>
          </p:cNvPicPr>
          <p:nvPr>
            <p:ph idx="1"/>
          </p:nvPr>
        </p:nvPicPr>
        <p:blipFill rotWithShape="1">
          <a:blip r:embed="rId3"/>
          <a:srcRect l="44649" t="11429" r="20784" b="16650"/>
          <a:stretch/>
        </p:blipFill>
        <p:spPr bwMode="auto">
          <a:xfrm>
            <a:off x="2843883" y="1124034"/>
            <a:ext cx="5481970" cy="5292808"/>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1821057" y="6350169"/>
            <a:ext cx="8598569" cy="417165"/>
          </a:xfrm>
          <a:prstGeom prst="rect">
            <a:avLst/>
          </a:prstGeom>
        </p:spPr>
        <p:txBody>
          <a:bodyPr wrap="square">
            <a:spAutoFit/>
          </a:bodyPr>
          <a:lstStyle/>
          <a:p>
            <a:pPr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16:</a:t>
            </a:r>
            <a:r>
              <a:rPr lang="es-EC" sz="1600" dirty="0" smtClean="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Diagrama del proceso de montaje del sistema de lubricación. </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115786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PRUEBAS EN EL DINAMÓMETRO DE RODILLOS - POTENCIA </a:t>
            </a:r>
            <a:endParaRPr lang="es-ES" b="1" dirty="0"/>
          </a:p>
        </p:txBody>
      </p:sp>
      <p:graphicFrame>
        <p:nvGraphicFramePr>
          <p:cNvPr id="4" name="Gráfico 3"/>
          <p:cNvGraphicFramePr/>
          <p:nvPr>
            <p:extLst>
              <p:ext uri="{D42A27DB-BD31-4B8C-83A1-F6EECF244321}">
                <p14:modId xmlns:p14="http://schemas.microsoft.com/office/powerpoint/2010/main" val="1569770094"/>
              </p:ext>
            </p:extLst>
          </p:nvPr>
        </p:nvGraphicFramePr>
        <p:xfrm>
          <a:off x="306321" y="1801364"/>
          <a:ext cx="6206774" cy="3652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06552114"/>
              </p:ext>
            </p:extLst>
          </p:nvPr>
        </p:nvGraphicFramePr>
        <p:xfrm>
          <a:off x="8115425" y="2264143"/>
          <a:ext cx="2451735" cy="2789118"/>
        </p:xfrm>
        <a:graphic>
          <a:graphicData uri="http://schemas.openxmlformats.org/drawingml/2006/table">
            <a:tbl>
              <a:tblPr firstRow="1" firstCol="1" bandRow="1"/>
              <a:tblGrid>
                <a:gridCol w="891540"/>
                <a:gridCol w="1560195"/>
              </a:tblGrid>
              <a:tr h="701281">
                <a:tc>
                  <a:txBody>
                    <a:bodyPr/>
                    <a:lstStyle/>
                    <a:p>
                      <a:pPr algn="ctr">
                        <a:lnSpc>
                          <a:spcPct val="107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la potencia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-28.2172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-12.0755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11.2261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14.1422</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16.0917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20.6188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37.1309</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0">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60.3448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57">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68.5253</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ángulo 14"/>
          <p:cNvSpPr/>
          <p:nvPr/>
        </p:nvSpPr>
        <p:spPr>
          <a:xfrm>
            <a:off x="575734" y="5306407"/>
            <a:ext cx="6096000" cy="461665"/>
          </a:xfrm>
          <a:prstGeom prst="rect">
            <a:avLst/>
          </a:prstGeom>
        </p:spPr>
        <p:txBody>
          <a:bodyPr>
            <a:spAutoFit/>
          </a:bodyPr>
          <a:lstStyle/>
          <a:p>
            <a:pPr algn="ctr">
              <a:lnSpc>
                <a:spcPct val="150000"/>
              </a:lnSpc>
              <a:spcAft>
                <a:spcPts val="0"/>
              </a:spcAft>
            </a:pPr>
            <a:r>
              <a:rPr lang="es-EC" sz="1600" b="1" dirty="0">
                <a:latin typeface="Arial" panose="020B0604020202020204" pitchFamily="34" charset="0"/>
                <a:ea typeface="Times New Roman" panose="02020603050405020304" pitchFamily="18" charset="0"/>
              </a:rPr>
              <a:t>Figura </a:t>
            </a:r>
            <a:r>
              <a:rPr lang="es-EC" sz="1600" b="1" dirty="0" smtClean="0">
                <a:latin typeface="Arial" panose="020B0604020202020204" pitchFamily="34" charset="0"/>
                <a:ea typeface="Times New Roman" panose="02020603050405020304" pitchFamily="18" charset="0"/>
              </a:rPr>
              <a:t>17:</a:t>
            </a:r>
            <a:r>
              <a:rPr lang="es-EC" sz="1600" dirty="0" smtClean="0">
                <a:latin typeface="Arial" panose="020B0604020202020204" pitchFamily="34" charset="0"/>
                <a:ea typeface="Times New Roman" panose="02020603050405020304" pitchFamily="18" charset="0"/>
              </a:rPr>
              <a:t> </a:t>
            </a:r>
            <a:r>
              <a:rPr lang="es-MX" sz="1600" dirty="0"/>
              <a:t>Comparativa en la prueba de medición de la potencia.</a:t>
            </a:r>
            <a:endParaRPr lang="es-ES" sz="1600" dirty="0">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spcAft>
                <a:spcPts val="0"/>
              </a:spcAft>
            </a:pPr>
            <a:r>
              <a:rPr lang="es-EC" sz="1600" b="1" dirty="0" smtClean="0">
                <a:latin typeface="Arial" panose="020B0604020202020204" pitchFamily="34" charset="0"/>
                <a:ea typeface="Times New Roman" panose="02020603050405020304" pitchFamily="18" charset="0"/>
              </a:rPr>
              <a:t>Tabla 12:</a:t>
            </a:r>
            <a:r>
              <a:rPr lang="es-EC" sz="1600" dirty="0" smtClean="0">
                <a:latin typeface="Arial" panose="020B0604020202020204" pitchFamily="34" charset="0"/>
                <a:ea typeface="Times New Roman" panose="02020603050405020304" pitchFamily="18" charset="0"/>
              </a:rPr>
              <a:t> </a:t>
            </a:r>
            <a:r>
              <a:rPr lang="es-MX" sz="1600" dirty="0"/>
              <a:t>Comparativa en la prueba de medición de la potencia.</a:t>
            </a:r>
            <a:endParaRPr lang="es-E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132724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PRUEBAS EN EL DINAMÓMETRO DE RODILLOS - TORQUE </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18:</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a:t>
            </a:r>
            <a:r>
              <a:rPr lang="es-MX" sz="1600" dirty="0" smtClean="0">
                <a:solidFill>
                  <a:srgbClr val="292929"/>
                </a:solidFill>
              </a:rPr>
              <a:t>del torque.</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13:</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a:t>
            </a:r>
            <a:r>
              <a:rPr lang="es-MX" sz="1600" dirty="0" smtClean="0">
                <a:solidFill>
                  <a:srgbClr val="292929"/>
                </a:solidFill>
              </a:rPr>
              <a:t>del torque</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4132540633"/>
              </p:ext>
            </p:extLst>
          </p:nvPr>
        </p:nvGraphicFramePr>
        <p:xfrm>
          <a:off x="575734" y="1801365"/>
          <a:ext cx="5969445" cy="3485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42021088"/>
              </p:ext>
            </p:extLst>
          </p:nvPr>
        </p:nvGraphicFramePr>
        <p:xfrm>
          <a:off x="8095022" y="2181363"/>
          <a:ext cx="2612390" cy="2855859"/>
        </p:xfrm>
        <a:graphic>
          <a:graphicData uri="http://schemas.openxmlformats.org/drawingml/2006/table">
            <a:tbl>
              <a:tblPr firstRow="1" firstCol="1" bandRow="1"/>
              <a:tblGrid>
                <a:gridCol w="1010920"/>
                <a:gridCol w="1601470"/>
              </a:tblGrid>
              <a:tr h="786912">
                <a:tc>
                  <a:txBody>
                    <a:bodyPr/>
                    <a:lstStyle/>
                    <a:p>
                      <a:pPr algn="ctr">
                        <a:lnSpc>
                          <a:spcPct val="107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torque</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-13.2722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-7.6989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22.1053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29.0909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36.9937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42.2645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54.5048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79.6188</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30556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DEFINICIÓN DEL PROBLEMA</a:t>
            </a:r>
            <a:endParaRPr lang="es-ES" dirty="0"/>
          </a:p>
        </p:txBody>
      </p:sp>
      <p:sp>
        <p:nvSpPr>
          <p:cNvPr id="3" name="Marcador de contenido 2"/>
          <p:cNvSpPr>
            <a:spLocks noGrp="1"/>
          </p:cNvSpPr>
          <p:nvPr>
            <p:ph idx="1"/>
          </p:nvPr>
        </p:nvSpPr>
        <p:spPr>
          <a:xfrm>
            <a:off x="527051" y="1034716"/>
            <a:ext cx="11137900" cy="5347035"/>
          </a:xfrm>
        </p:spPr>
        <p:txBody>
          <a:bodyPr/>
          <a:lstStyle/>
          <a:p>
            <a:pPr marL="0" indent="0">
              <a:buNone/>
            </a:pPr>
            <a:endParaRPr lang="es-EC" b="1" dirty="0" smtClean="0"/>
          </a:p>
          <a:p>
            <a:pPr marL="0" indent="0">
              <a:buNone/>
            </a:pPr>
            <a:endParaRPr lang="es-EC" b="1" dirty="0" smtClean="0"/>
          </a:p>
          <a:p>
            <a:pPr marL="0" indent="0">
              <a:buNone/>
            </a:pPr>
            <a:endParaRPr lang="es-EC" b="1" dirty="0" smtClean="0"/>
          </a:p>
          <a:p>
            <a:pPr marL="0" indent="0">
              <a:buNone/>
            </a:pPr>
            <a:endParaRPr lang="es-EC" b="1" dirty="0" smtClean="0"/>
          </a:p>
          <a:p>
            <a:pPr marL="0" indent="0">
              <a:buNone/>
            </a:pPr>
            <a:endParaRPr lang="es-EC" b="1" dirty="0" smtClean="0"/>
          </a:p>
          <a:p>
            <a:pPr marL="0" indent="0">
              <a:buNone/>
            </a:pPr>
            <a:endParaRPr lang="es-EC" b="1" dirty="0" smtClean="0"/>
          </a:p>
          <a:p>
            <a:pPr marL="0" indent="0">
              <a:buNone/>
            </a:pPr>
            <a:endParaRPr lang="es-EC" b="1" dirty="0" smtClean="0"/>
          </a:p>
          <a:p>
            <a:pPr marL="0" indent="0">
              <a:buNone/>
            </a:pPr>
            <a:endParaRPr lang="es-EC" b="1" dirty="0" smtClean="0"/>
          </a:p>
          <a:p>
            <a:pPr marL="0" indent="0" algn="ctr">
              <a:buNone/>
            </a:pPr>
            <a:endParaRPr lang="es-EC" sz="1400" b="1" dirty="0" smtClean="0">
              <a:latin typeface="Arial" panose="020B0604020202020204" pitchFamily="34" charset="0"/>
              <a:cs typeface="Arial" panose="020B0604020202020204" pitchFamily="34" charset="0"/>
            </a:endParaRPr>
          </a:p>
          <a:p>
            <a:pPr marL="0" indent="0" algn="ctr">
              <a:buNone/>
            </a:pPr>
            <a:r>
              <a:rPr lang="es-EC" sz="1400" b="1" dirty="0" smtClean="0">
                <a:latin typeface="Arial" panose="020B0604020202020204" pitchFamily="34" charset="0"/>
                <a:cs typeface="Arial" panose="020B0604020202020204" pitchFamily="34" charset="0"/>
              </a:rPr>
              <a:t>Figura 1:</a:t>
            </a:r>
            <a:r>
              <a:rPr lang="es-EC" sz="1400" dirty="0" smtClean="0">
                <a:latin typeface="Arial" panose="020B0604020202020204" pitchFamily="34" charset="0"/>
                <a:cs typeface="Arial" panose="020B0604020202020204" pitchFamily="34" charset="0"/>
              </a:rPr>
              <a:t> Presión atmosférica en función de la altitud.</a:t>
            </a:r>
            <a:endParaRPr lang="es-ES" sz="1400" dirty="0" smtClean="0">
              <a:latin typeface="Arial" panose="020B0604020202020204" pitchFamily="34" charset="0"/>
              <a:cs typeface="Arial" panose="020B0604020202020204" pitchFamily="34" charset="0"/>
            </a:endParaRPr>
          </a:p>
          <a:p>
            <a:pPr marL="0" indent="0">
              <a:buNone/>
            </a:pPr>
            <a:endParaRPr lang="es-ES" sz="1400" dirty="0">
              <a:latin typeface="Arial" panose="020B0604020202020204" pitchFamily="34" charset="0"/>
              <a:cs typeface="Arial" panose="020B0604020202020204" pitchFamily="34" charset="0"/>
            </a:endParaRPr>
          </a:p>
        </p:txBody>
      </p:sp>
      <p:pic>
        <p:nvPicPr>
          <p:cNvPr id="4" name="Imagen 3"/>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55" t="553" r="1342" b="4131"/>
          <a:stretch/>
        </p:blipFill>
        <p:spPr bwMode="auto">
          <a:xfrm>
            <a:off x="1882913" y="1034716"/>
            <a:ext cx="8426173" cy="35918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84375" y="5107612"/>
                <a:ext cx="3597075" cy="502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𝑷</m:t>
                      </m:r>
                      <m:r>
                        <a:rPr lang="es-ES" b="0" i="0">
                          <a:latin typeface="Cambria Math" panose="02040503050406030204" pitchFamily="18" charset="0"/>
                        </a:rPr>
                        <m:t>2=</m:t>
                      </m:r>
                      <m:r>
                        <a:rPr lang="es-ES" b="1" i="1">
                          <a:latin typeface="Cambria Math" panose="02040503050406030204" pitchFamily="18" charset="0"/>
                        </a:rPr>
                        <m:t>𝑷</m:t>
                      </m:r>
                      <m:r>
                        <a:rPr lang="es-ES" b="0" i="0">
                          <a:latin typeface="Cambria Math" panose="02040503050406030204" pitchFamily="18" charset="0"/>
                        </a:rPr>
                        <m:t>1. </m:t>
                      </m:r>
                      <m:sSup>
                        <m:sSupPr>
                          <m:ctrlPr>
                            <a:rPr lang="es-ES" b="0" i="1">
                              <a:latin typeface="Cambria Math" panose="02040503050406030204" pitchFamily="18" charset="0"/>
                            </a:rPr>
                          </m:ctrlPr>
                        </m:sSupPr>
                        <m:e>
                          <m:r>
                            <a:rPr lang="es-ES" b="0" i="0">
                              <a:latin typeface="Cambria Math" panose="02040503050406030204" pitchFamily="18" charset="0"/>
                            </a:rPr>
                            <m:t>℮</m:t>
                          </m:r>
                        </m:e>
                        <m:sup>
                          <m:r>
                            <a:rPr lang="es-ES" b="0" i="0">
                              <a:latin typeface="Cambria Math" panose="02040503050406030204" pitchFamily="18" charset="0"/>
                            </a:rPr>
                            <m:t>−</m:t>
                          </m:r>
                          <m:f>
                            <m:fPr>
                              <m:ctrlPr>
                                <a:rPr lang="es-ES" b="0" i="1">
                                  <a:latin typeface="Cambria Math" panose="02040503050406030204" pitchFamily="18" charset="0"/>
                                </a:rPr>
                              </m:ctrlPr>
                            </m:fPr>
                            <m:num>
                              <m:r>
                                <a:rPr lang="es-ES" b="1" i="1">
                                  <a:latin typeface="Cambria Math" panose="02040503050406030204" pitchFamily="18" charset="0"/>
                                </a:rPr>
                                <m:t>𝒈</m:t>
                              </m:r>
                              <m:r>
                                <a:rPr lang="es-ES" b="0" i="0">
                                  <a:latin typeface="Cambria Math" panose="02040503050406030204" pitchFamily="18" charset="0"/>
                                </a:rPr>
                                <m:t>.</m:t>
                              </m:r>
                              <m:r>
                                <a:rPr lang="es-ES" b="1" i="1">
                                  <a:latin typeface="Cambria Math" panose="02040503050406030204" pitchFamily="18" charset="0"/>
                                </a:rPr>
                                <m:t>𝑵</m:t>
                              </m:r>
                              <m:r>
                                <a:rPr lang="es-ES" b="0" i="0">
                                  <a:latin typeface="Cambria Math" panose="02040503050406030204" pitchFamily="18" charset="0"/>
                                </a:rPr>
                                <m:t>.</m:t>
                              </m:r>
                              <m:r>
                                <a:rPr lang="es-ES" b="1" i="1">
                                  <a:latin typeface="Cambria Math" panose="02040503050406030204" pitchFamily="18" charset="0"/>
                                </a:rPr>
                                <m:t>𝒛</m:t>
                              </m:r>
                              <m:r>
                                <a:rPr lang="es-ES" b="0" i="0">
                                  <a:latin typeface="Cambria Math" panose="02040503050406030204" pitchFamily="18" charset="0"/>
                                </a:rPr>
                                <m:t>2</m:t>
                              </m:r>
                            </m:num>
                            <m:den>
                              <m:r>
                                <a:rPr lang="es-ES" b="1" i="1">
                                  <a:latin typeface="Cambria Math" panose="02040503050406030204" pitchFamily="18" charset="0"/>
                                </a:rPr>
                                <m:t>𝑹</m:t>
                              </m:r>
                              <m:r>
                                <a:rPr lang="es-ES" b="0" i="0">
                                  <a:latin typeface="Cambria Math" panose="02040503050406030204" pitchFamily="18" charset="0"/>
                                </a:rPr>
                                <m:t>. </m:t>
                              </m:r>
                              <m:r>
                                <a:rPr lang="es-ES" b="1" i="1">
                                  <a:latin typeface="Cambria Math" panose="02040503050406030204" pitchFamily="18" charset="0"/>
                                </a:rPr>
                                <m:t>𝑻</m:t>
                              </m:r>
                              <m:r>
                                <a:rPr lang="es-ES" b="0" i="0">
                                  <a:latin typeface="Cambria Math" panose="02040503050406030204" pitchFamily="18" charset="0"/>
                                </a:rPr>
                                <m:t>1</m:t>
                              </m:r>
                            </m:den>
                          </m:f>
                        </m:sup>
                      </m:sSup>
                      <m:r>
                        <a:rPr lang="es-ES" b="0" i="0">
                          <a:latin typeface="Cambria Math" panose="02040503050406030204" pitchFamily="18" charset="0"/>
                        </a:rPr>
                        <m:t>      </m:t>
                      </m:r>
                      <m:d>
                        <m:dPr>
                          <m:begChr m:val="["/>
                          <m:endChr m:val="]"/>
                          <m:ctrlPr>
                            <a:rPr lang="es-ES" b="0" i="1">
                              <a:latin typeface="Cambria Math" panose="02040503050406030204" pitchFamily="18" charset="0"/>
                            </a:rPr>
                          </m:ctrlPr>
                        </m:dPr>
                        <m:e>
                          <m:r>
                            <a:rPr lang="es-ES" b="1" i="1">
                              <a:latin typeface="Cambria Math" panose="02040503050406030204" pitchFamily="18" charset="0"/>
                            </a:rPr>
                            <m:t>𝑷𝒂</m:t>
                          </m:r>
                        </m:e>
                      </m:d>
                      <m:r>
                        <a:rPr lang="es-ES" b="0" i="0">
                          <a:latin typeface="Cambria Math" panose="02040503050406030204" pitchFamily="18" charset="0"/>
                        </a:rPr>
                        <m:t> </m:t>
                      </m:r>
                      <m:r>
                        <a:rPr lang="es-ES" b="0" i="0" smtClean="0">
                          <a:latin typeface="Cambria Math" panose="02040503050406030204" pitchFamily="18" charset="0"/>
                        </a:rPr>
                        <m:t>     </m:t>
                      </m:r>
                      <m:r>
                        <a:rPr lang="es-ES" b="1" i="1" smtClean="0">
                          <a:latin typeface="Cambria Math" panose="02040503050406030204" pitchFamily="18" charset="0"/>
                        </a:rPr>
                        <m:t>𝑬𝒄</m:t>
                      </m:r>
                      <m:r>
                        <a:rPr lang="es-ES" b="0" i="0" smtClean="0">
                          <a:latin typeface="Cambria Math" panose="02040503050406030204" pitchFamily="18" charset="0"/>
                        </a:rPr>
                        <m:t>.1</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84375" y="5107612"/>
                <a:ext cx="3597075" cy="502317"/>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0" y="5972147"/>
                <a:ext cx="4566635" cy="650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𝞺</m:t>
                          </m:r>
                        </m:e>
                        <m:sub>
                          <m:r>
                            <a:rPr lang="es-ES" b="1" i="1">
                              <a:latin typeface="Cambria Math" panose="02040503050406030204" pitchFamily="18" charset="0"/>
                            </a:rPr>
                            <m:t>𝒂𝒊𝒓𝒆</m:t>
                          </m:r>
                          <m:r>
                            <a:rPr lang="es-ES" b="0" i="0">
                              <a:latin typeface="Cambria Math" panose="02040503050406030204" pitchFamily="18" charset="0"/>
                            </a:rPr>
                            <m:t> </m:t>
                          </m:r>
                          <m:r>
                            <a:rPr lang="es-ES" b="1" i="1">
                              <a:latin typeface="Cambria Math" panose="02040503050406030204" pitchFamily="18" charset="0"/>
                            </a:rPr>
                            <m:t>𝒔𝒆𝒄𝒐</m:t>
                          </m:r>
                        </m:sub>
                      </m:sSub>
                      <m:r>
                        <a:rPr lang="es-ES" b="0" i="0">
                          <a:latin typeface="Cambria Math" panose="02040503050406030204" pitchFamily="18" charset="0"/>
                        </a:rPr>
                        <m:t>= </m:t>
                      </m:r>
                      <m:f>
                        <m:fPr>
                          <m:ctrlPr>
                            <a:rPr lang="es-ES" b="0" i="1">
                              <a:latin typeface="Cambria Math" panose="02040503050406030204" pitchFamily="18" charset="0"/>
                            </a:rPr>
                          </m:ctrlPr>
                        </m:fPr>
                        <m:num>
                          <m:r>
                            <a:rPr lang="es-ES" b="1" i="1">
                              <a:latin typeface="Cambria Math" panose="02040503050406030204" pitchFamily="18" charset="0"/>
                            </a:rPr>
                            <m:t>𝑷</m:t>
                          </m:r>
                        </m:num>
                        <m:den>
                          <m:d>
                            <m:dPr>
                              <m:ctrlPr>
                                <a:rPr lang="es-ES" b="1" i="1">
                                  <a:latin typeface="Cambria Math" panose="02040503050406030204" pitchFamily="18" charset="0"/>
                                </a:rPr>
                              </m:ctrlPr>
                            </m:dPr>
                            <m:e>
                              <m:r>
                                <a:rPr lang="es-ES" b="0" i="0">
                                  <a:latin typeface="Cambria Math" panose="02040503050406030204" pitchFamily="18" charset="0"/>
                                </a:rPr>
                                <m:t>287.0163</m:t>
                              </m:r>
                            </m:e>
                          </m:d>
                          <m:r>
                            <a:rPr lang="es-ES" b="0" i="0">
                              <a:latin typeface="Cambria Math" panose="02040503050406030204" pitchFamily="18" charset="0"/>
                            </a:rPr>
                            <m:t> </m:t>
                          </m:r>
                          <m:r>
                            <a:rPr lang="es-ES" b="1" i="1">
                              <a:latin typeface="Cambria Math" panose="02040503050406030204" pitchFamily="18" charset="0"/>
                            </a:rPr>
                            <m:t>𝑻</m:t>
                          </m:r>
                        </m:den>
                      </m:f>
                      <m:r>
                        <a:rPr lang="es-ES" b="0" i="0">
                          <a:latin typeface="Cambria Math" panose="02040503050406030204" pitchFamily="18" charset="0"/>
                        </a:rPr>
                        <m:t>      </m:t>
                      </m:r>
                      <m:d>
                        <m:dPr>
                          <m:begChr m:val="["/>
                          <m:endChr m:val="]"/>
                          <m:ctrlPr>
                            <a:rPr lang="es-ES" b="0" i="1">
                              <a:latin typeface="Cambria Math" panose="02040503050406030204" pitchFamily="18" charset="0"/>
                            </a:rPr>
                          </m:ctrlPr>
                        </m:dPr>
                        <m:e>
                          <m:f>
                            <m:fPr>
                              <m:ctrlPr>
                                <a:rPr lang="es-ES" b="0" i="1">
                                  <a:latin typeface="Cambria Math" panose="02040503050406030204" pitchFamily="18" charset="0"/>
                                </a:rPr>
                              </m:ctrlPr>
                            </m:fPr>
                            <m:num>
                              <m:r>
                                <a:rPr lang="es-ES" b="1" i="1">
                                  <a:latin typeface="Cambria Math" panose="02040503050406030204" pitchFamily="18" charset="0"/>
                                </a:rPr>
                                <m:t>𝑲𝒈</m:t>
                              </m:r>
                            </m:num>
                            <m:den>
                              <m:sSup>
                                <m:sSupPr>
                                  <m:ctrlPr>
                                    <a:rPr lang="es-ES" b="1" i="1">
                                      <a:latin typeface="Cambria Math" panose="02040503050406030204" pitchFamily="18" charset="0"/>
                                    </a:rPr>
                                  </m:ctrlPr>
                                </m:sSupPr>
                                <m:e>
                                  <m:r>
                                    <a:rPr lang="es-ES" b="1" i="1">
                                      <a:latin typeface="Cambria Math" panose="02040503050406030204" pitchFamily="18" charset="0"/>
                                    </a:rPr>
                                    <m:t>𝒎</m:t>
                                  </m:r>
                                </m:e>
                                <m:sup>
                                  <m:r>
                                    <a:rPr lang="es-ES" b="0" i="0">
                                      <a:latin typeface="Cambria Math" panose="02040503050406030204" pitchFamily="18" charset="0"/>
                                    </a:rPr>
                                    <m:t>3</m:t>
                                  </m:r>
                                </m:sup>
                              </m:sSup>
                            </m:den>
                          </m:f>
                        </m:e>
                      </m:d>
                      <m:r>
                        <a:rPr lang="es-ES" b="0" i="0">
                          <a:latin typeface="Cambria Math" panose="02040503050406030204" pitchFamily="18" charset="0"/>
                        </a:rPr>
                        <m:t>      </m:t>
                      </m:r>
                      <m:r>
                        <a:rPr lang="es-ES" b="0" i="0" smtClean="0">
                          <a:latin typeface="Cambria Math" panose="02040503050406030204" pitchFamily="18" charset="0"/>
                        </a:rPr>
                        <m:t> </m:t>
                      </m:r>
                      <m:r>
                        <a:rPr lang="es-ES" b="1" i="1" smtClean="0">
                          <a:latin typeface="Cambria Math" panose="02040503050406030204" pitchFamily="18" charset="0"/>
                        </a:rPr>
                        <m:t>𝑬𝒄</m:t>
                      </m:r>
                      <m:r>
                        <a:rPr lang="es-ES" b="0" i="0" smtClean="0">
                          <a:latin typeface="Cambria Math" panose="02040503050406030204" pitchFamily="18" charset="0"/>
                        </a:rPr>
                        <m:t>.2</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0" y="5972147"/>
                <a:ext cx="4566635" cy="650114"/>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53434" y="5566780"/>
                <a:ext cx="6564574" cy="7036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𝑷𝒇</m:t>
                      </m:r>
                      <m:r>
                        <a:rPr lang="es-ES" b="0" i="0">
                          <a:latin typeface="Cambria Math" panose="02040503050406030204" pitchFamily="18" charset="0"/>
                        </a:rPr>
                        <m:t>= </m:t>
                      </m:r>
                      <m:f>
                        <m:fPr>
                          <m:ctrlPr>
                            <a:rPr lang="es-ES" b="0" i="1">
                              <a:latin typeface="Cambria Math" panose="02040503050406030204" pitchFamily="18" charset="0"/>
                            </a:rPr>
                          </m:ctrlPr>
                        </m:fPr>
                        <m:num>
                          <m:d>
                            <m:dPr>
                              <m:begChr m:val=""/>
                              <m:ctrlPr>
                                <a:rPr lang="es-ES" b="0" i="1">
                                  <a:latin typeface="Cambria Math" panose="02040503050406030204" pitchFamily="18" charset="0"/>
                                </a:rPr>
                              </m:ctrlPr>
                            </m:dPr>
                            <m:e>
                              <m:sSub>
                                <m:sSubPr>
                                  <m:ctrlPr>
                                    <a:rPr lang="es-ES" b="0" i="1">
                                      <a:latin typeface="Cambria Math" panose="02040503050406030204" pitchFamily="18" charset="0"/>
                                    </a:rPr>
                                  </m:ctrlPr>
                                </m:sSubPr>
                                <m:e>
                                  <m:r>
                                    <a:rPr lang="es-ES" b="1" i="1">
                                      <a:latin typeface="Cambria Math" panose="02040503050406030204" pitchFamily="18" charset="0"/>
                                    </a:rPr>
                                    <m:t>𝒏</m:t>
                                  </m:r>
                                </m:e>
                                <m:sub>
                                  <m:r>
                                    <a:rPr lang="es-ES" b="1" i="1">
                                      <a:latin typeface="Cambria Math" panose="02040503050406030204" pitchFamily="18" charset="0"/>
                                    </a:rPr>
                                    <m:t>𝒕</m:t>
                                  </m:r>
                                  <m:r>
                                    <a:rPr lang="es-ES" b="0" i="0">
                                      <a:latin typeface="Cambria Math" panose="02040503050406030204" pitchFamily="18" charset="0"/>
                                    </a:rPr>
                                    <m:t>   </m:t>
                                  </m:r>
                                </m:sub>
                              </m:sSub>
                              <m:r>
                                <a:rPr lang="es-ES" b="0" i="0">
                                  <a:latin typeface="Cambria Math" panose="02040503050406030204" pitchFamily="18" charset="0"/>
                                </a:rPr>
                                <m:t>.  </m:t>
                              </m:r>
                              <m:sSub>
                                <m:sSubPr>
                                  <m:ctrlPr>
                                    <a:rPr lang="es-ES" b="0" i="1">
                                      <a:latin typeface="Cambria Math" panose="02040503050406030204" pitchFamily="18" charset="0"/>
                                    </a:rPr>
                                  </m:ctrlPr>
                                </m:sSubPr>
                                <m:e>
                                  <m:r>
                                    <a:rPr lang="es-ES" b="1" i="1">
                                      <a:latin typeface="Cambria Math" panose="02040503050406030204" pitchFamily="18" charset="0"/>
                                    </a:rPr>
                                    <m:t>𝒏</m:t>
                                  </m:r>
                                </m:e>
                                <m:sub>
                                  <m:r>
                                    <a:rPr lang="es-ES" b="1" i="1">
                                      <a:latin typeface="Cambria Math" panose="02040503050406030204" pitchFamily="18" charset="0"/>
                                    </a:rPr>
                                    <m:t>𝒗</m:t>
                                  </m:r>
                                  <m:r>
                                    <a:rPr lang="es-ES" b="0" i="0">
                                      <a:latin typeface="Cambria Math" panose="02040503050406030204" pitchFamily="18" charset="0"/>
                                    </a:rPr>
                                    <m:t>  </m:t>
                                  </m:r>
                                </m:sub>
                              </m:sSub>
                              <m:r>
                                <a:rPr lang="es-ES" b="0" i="0">
                                  <a:latin typeface="Cambria Math" panose="02040503050406030204" pitchFamily="18" charset="0"/>
                                </a:rPr>
                                <m:t>.  </m:t>
                              </m:r>
                              <m:r>
                                <a:rPr lang="es-ES" b="1" i="1">
                                  <a:latin typeface="Cambria Math" panose="02040503050406030204" pitchFamily="18" charset="0"/>
                                </a:rPr>
                                <m:t>𝑵</m:t>
                              </m:r>
                              <m:r>
                                <a:rPr lang="es-ES" b="0" i="0">
                                  <a:latin typeface="Cambria Math" panose="02040503050406030204" pitchFamily="18" charset="0"/>
                                </a:rPr>
                                <m:t>.  </m:t>
                              </m:r>
                              <m:r>
                                <a:rPr lang="es-ES" b="1" i="1">
                                  <a:latin typeface="Cambria Math" panose="02040503050406030204" pitchFamily="18" charset="0"/>
                                </a:rPr>
                                <m:t>𝑽𝒅𝒕</m:t>
                              </m:r>
                              <m:r>
                                <a:rPr lang="es-ES" b="0" i="0">
                                  <a:latin typeface="Cambria Math" panose="02040503050406030204" pitchFamily="18" charset="0"/>
                                </a:rPr>
                                <m:t>.  </m:t>
                              </m:r>
                              <m:sSub>
                                <m:sSubPr>
                                  <m:ctrlPr>
                                    <a:rPr lang="es-ES" b="0" i="1">
                                      <a:latin typeface="Cambria Math" panose="02040503050406030204" pitchFamily="18" charset="0"/>
                                    </a:rPr>
                                  </m:ctrlPr>
                                </m:sSubPr>
                                <m:e>
                                  <m:r>
                                    <a:rPr lang="es-ES" b="0" i="0">
                                      <a:latin typeface="Cambria Math" panose="02040503050406030204" pitchFamily="18" charset="0"/>
                                    </a:rPr>
                                    <m:t> </m:t>
                                  </m:r>
                                  <m:acc>
                                    <m:accPr>
                                      <m:chr m:val="̇"/>
                                      <m:ctrlPr>
                                        <a:rPr lang="es-ES" b="0" i="1">
                                          <a:latin typeface="Cambria Math" panose="02040503050406030204" pitchFamily="18" charset="0"/>
                                        </a:rPr>
                                      </m:ctrlPr>
                                    </m:accPr>
                                    <m:e>
                                      <m:r>
                                        <a:rPr lang="es-ES" b="1" i="1">
                                          <a:latin typeface="Cambria Math" panose="02040503050406030204" pitchFamily="18" charset="0"/>
                                        </a:rPr>
                                        <m:t>𝑸</m:t>
                                      </m:r>
                                    </m:e>
                                  </m:acc>
                                </m:e>
                                <m:sub>
                                  <m:r>
                                    <a:rPr lang="es-ES" b="1" i="1">
                                      <a:latin typeface="Cambria Math" panose="02040503050406030204" pitchFamily="18" charset="0"/>
                                    </a:rPr>
                                    <m:t>𝒏𝒆𝒕𝒐</m:t>
                                  </m:r>
                                  <m:r>
                                    <a:rPr lang="es-ES" b="0" i="0">
                                      <a:latin typeface="Cambria Math" panose="02040503050406030204" pitchFamily="18" charset="0"/>
                                    </a:rPr>
                                    <m:t> </m:t>
                                  </m:r>
                                </m:sub>
                              </m:sSub>
                              <m:r>
                                <a:rPr lang="es-ES" b="0" i="0">
                                  <a:latin typeface="Cambria Math" panose="02040503050406030204" pitchFamily="18" charset="0"/>
                                </a:rPr>
                                <m:t>.  </m:t>
                              </m:r>
                              <m:sSub>
                                <m:sSubPr>
                                  <m:ctrlPr>
                                    <a:rPr lang="es-ES" b="0" i="1">
                                      <a:latin typeface="Cambria Math" panose="02040503050406030204" pitchFamily="18" charset="0"/>
                                    </a:rPr>
                                  </m:ctrlPr>
                                </m:sSubPr>
                                <m:e>
                                  <m:r>
                                    <a:rPr lang="es-ES" b="1" i="1">
                                      <a:latin typeface="Cambria Math" panose="02040503050406030204" pitchFamily="18" charset="0"/>
                                    </a:rPr>
                                    <m:t>𝞺</m:t>
                                  </m:r>
                                </m:e>
                                <m:sub>
                                  <m:r>
                                    <a:rPr lang="es-ES" b="1" i="1">
                                      <a:latin typeface="Cambria Math" panose="02040503050406030204" pitchFamily="18" charset="0"/>
                                    </a:rPr>
                                    <m:t>𝒂𝒊𝒓𝒆</m:t>
                                  </m:r>
                                </m:sub>
                              </m:sSub>
                              <m:r>
                                <a:rPr lang="es-ES" b="0" i="0">
                                  <a:latin typeface="Cambria Math" panose="02040503050406030204" pitchFamily="18" charset="0"/>
                                </a:rPr>
                                <m:t>.  (</m:t>
                              </m:r>
                              <m:f>
                                <m:fPr>
                                  <m:type m:val="lin"/>
                                  <m:ctrlPr>
                                    <a:rPr lang="es-ES" b="0" i="1">
                                      <a:latin typeface="Cambria Math" panose="02040503050406030204" pitchFamily="18" charset="0"/>
                                    </a:rPr>
                                  </m:ctrlPr>
                                </m:fPr>
                                <m:num>
                                  <m:r>
                                    <a:rPr lang="es-ES" b="1" i="1">
                                      <a:latin typeface="Cambria Math" panose="02040503050406030204" pitchFamily="18" charset="0"/>
                                    </a:rPr>
                                    <m:t>𝑪</m:t>
                                  </m:r>
                                </m:num>
                                <m:den>
                                  <m:r>
                                    <a:rPr lang="es-ES" b="1" i="1">
                                      <a:latin typeface="Cambria Math" panose="02040503050406030204" pitchFamily="18" charset="0"/>
                                    </a:rPr>
                                    <m:t>𝑨</m:t>
                                  </m:r>
                                </m:den>
                              </m:f>
                            </m:e>
                          </m:d>
                        </m:num>
                        <m:den>
                          <m:r>
                            <a:rPr lang="es-ES" b="0" i="0">
                              <a:latin typeface="Cambria Math" panose="02040503050406030204" pitchFamily="18" charset="0"/>
                            </a:rPr>
                            <m:t>2 </m:t>
                          </m:r>
                          <m:d>
                            <m:dPr>
                              <m:begChr m:val="["/>
                              <m:endChr m:val="]"/>
                              <m:ctrlPr>
                                <a:rPr lang="es-ES" b="0" i="1">
                                  <a:latin typeface="Cambria Math" panose="02040503050406030204" pitchFamily="18" charset="0"/>
                                </a:rPr>
                              </m:ctrlPr>
                            </m:dPr>
                            <m:e>
                              <m:r>
                                <a:rPr lang="es-ES" b="1" i="1">
                                  <a:latin typeface="Cambria Math" panose="02040503050406030204" pitchFamily="18" charset="0"/>
                                </a:rPr>
                                <m:t>𝒓𝒆𝒗</m:t>
                              </m:r>
                            </m:e>
                          </m:d>
                          <m:r>
                            <a:rPr lang="es-ES" b="0" i="0">
                              <a:latin typeface="Cambria Math" panose="02040503050406030204" pitchFamily="18" charset="0"/>
                            </a:rPr>
                            <m:t> </m:t>
                          </m:r>
                        </m:den>
                      </m:f>
                      <m:r>
                        <a:rPr lang="es-ES" b="0" i="0">
                          <a:latin typeface="Cambria Math" panose="02040503050406030204" pitchFamily="18" charset="0"/>
                        </a:rPr>
                        <m:t>      </m:t>
                      </m:r>
                      <m:d>
                        <m:dPr>
                          <m:begChr m:val="["/>
                          <m:endChr m:val="]"/>
                          <m:ctrlPr>
                            <a:rPr lang="es-ES" b="0" i="1">
                              <a:latin typeface="Cambria Math" panose="02040503050406030204" pitchFamily="18" charset="0"/>
                            </a:rPr>
                          </m:ctrlPr>
                        </m:dPr>
                        <m:e>
                          <m:r>
                            <a:rPr lang="es-ES" b="1" i="1">
                              <a:latin typeface="Cambria Math" panose="02040503050406030204" pitchFamily="18" charset="0"/>
                            </a:rPr>
                            <m:t>𝒘</m:t>
                          </m:r>
                        </m:e>
                      </m:d>
                      <m:r>
                        <a:rPr lang="es-ES" b="0" i="0">
                          <a:latin typeface="Cambria Math" panose="02040503050406030204" pitchFamily="18" charset="0"/>
                        </a:rPr>
                        <m:t>             </m:t>
                      </m:r>
                      <m:r>
                        <a:rPr lang="es-ES" b="1" i="1">
                          <a:latin typeface="Cambria Math" panose="02040503050406030204" pitchFamily="18" charset="0"/>
                        </a:rPr>
                        <m:t>𝑬𝒄</m:t>
                      </m:r>
                      <m:r>
                        <a:rPr lang="es-ES" b="0" i="0">
                          <a:latin typeface="Cambria Math" panose="02040503050406030204" pitchFamily="18" charset="0"/>
                        </a:rPr>
                        <m:t>.3</m:t>
                      </m:r>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5353434" y="5566780"/>
                <a:ext cx="6564574" cy="703654"/>
              </a:xfrm>
              <a:prstGeom prst="rect">
                <a:avLst/>
              </a:prstGeom>
              <a:blipFill rotWithShape="0">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5473339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CONSUMO ESPECÍFICO DE COMBUSTIBLE  (C.E.C)</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19:</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del C.E.C.</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14:</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del C.E.C</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1276207248"/>
              </p:ext>
            </p:extLst>
          </p:nvPr>
        </p:nvGraphicFramePr>
        <p:xfrm>
          <a:off x="693035" y="1855838"/>
          <a:ext cx="5707765" cy="3430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203585301"/>
              </p:ext>
            </p:extLst>
          </p:nvPr>
        </p:nvGraphicFramePr>
        <p:xfrm>
          <a:off x="8504279" y="2252099"/>
          <a:ext cx="1793875" cy="2496365"/>
        </p:xfrm>
        <a:graphic>
          <a:graphicData uri="http://schemas.openxmlformats.org/drawingml/2006/table">
            <a:tbl>
              <a:tblPr firstRow="1" firstCol="1" bandRow="1"/>
              <a:tblGrid>
                <a:gridCol w="677545"/>
                <a:gridCol w="1116330"/>
              </a:tblGrid>
              <a:tr h="1052881">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C.E.C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0871">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70.1263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71">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30.0284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71">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20.2016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71">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-10.0701</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297040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NIVEL DE RUIDO EN EL ESCAPE  </a:t>
            </a:r>
            <a:endParaRPr lang="es-ES" b="1" dirty="0"/>
          </a:p>
        </p:txBody>
      </p:sp>
      <p:sp>
        <p:nvSpPr>
          <p:cNvPr id="15" name="Rectángulo 14"/>
          <p:cNvSpPr/>
          <p:nvPr/>
        </p:nvSpPr>
        <p:spPr>
          <a:xfrm>
            <a:off x="575734" y="5306407"/>
            <a:ext cx="6096000" cy="830997"/>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20:</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del nivel de ruido.</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7864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15:</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del nivel de ruido.</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54674029"/>
              </p:ext>
            </p:extLst>
          </p:nvPr>
        </p:nvGraphicFramePr>
        <p:xfrm>
          <a:off x="575734" y="1801365"/>
          <a:ext cx="5873192" cy="3485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9657394"/>
              </p:ext>
            </p:extLst>
          </p:nvPr>
        </p:nvGraphicFramePr>
        <p:xfrm>
          <a:off x="8267742" y="2614176"/>
          <a:ext cx="2266950" cy="2262623"/>
        </p:xfrm>
        <a:graphic>
          <a:graphicData uri="http://schemas.openxmlformats.org/drawingml/2006/table">
            <a:tbl>
              <a:tblPr firstRow="1" firstCol="1" bandRow="1"/>
              <a:tblGrid>
                <a:gridCol w="1133475"/>
                <a:gridCol w="1133475"/>
              </a:tblGrid>
              <a:tr h="848483">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NPS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282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-4.1931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2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-3.2994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2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-3.6093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2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-3.2727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2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-3.2651</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819400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MEDICIÓN DEL MONÓXIDO DE CARBONO (CO)   </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21:</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del CO.</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7864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16:</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del </a:t>
            </a:r>
            <a:r>
              <a:rPr lang="es-MX" sz="1600" dirty="0" smtClean="0">
                <a:solidFill>
                  <a:srgbClr val="292929"/>
                </a:solidFill>
              </a:rPr>
              <a:t>CO.</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1696677730"/>
              </p:ext>
            </p:extLst>
          </p:nvPr>
        </p:nvGraphicFramePr>
        <p:xfrm>
          <a:off x="1033991" y="2035341"/>
          <a:ext cx="5174303" cy="3251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08292596"/>
              </p:ext>
            </p:extLst>
          </p:nvPr>
        </p:nvGraphicFramePr>
        <p:xfrm>
          <a:off x="8550317" y="3073964"/>
          <a:ext cx="1701800" cy="1883046"/>
        </p:xfrm>
        <a:graphic>
          <a:graphicData uri="http://schemas.openxmlformats.org/drawingml/2006/table">
            <a:tbl>
              <a:tblPr firstRow="1" firstCol="1" bandRow="1"/>
              <a:tblGrid>
                <a:gridCol w="742315"/>
                <a:gridCol w="959485"/>
              </a:tblGrid>
              <a:tr h="627682">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CO (%)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13841">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7.7111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841">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14.2791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841">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-48.6947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841">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-44.3077</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7579915"/>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MEDICIÓN DE HIDROCARBUROS NO COMBUSTIONADOS (HC)   </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22:</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 HC.</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17:</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a:t>
            </a:r>
            <a:r>
              <a:rPr lang="es-MX" sz="1600" dirty="0" smtClean="0">
                <a:solidFill>
                  <a:srgbClr val="292929"/>
                </a:solidFill>
              </a:rPr>
              <a:t>de HC.</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877353747"/>
              </p:ext>
            </p:extLst>
          </p:nvPr>
        </p:nvGraphicFramePr>
        <p:xfrm>
          <a:off x="575733" y="1966342"/>
          <a:ext cx="5664645" cy="3320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70874370"/>
              </p:ext>
            </p:extLst>
          </p:nvPr>
        </p:nvGraphicFramePr>
        <p:xfrm>
          <a:off x="8505549" y="2983828"/>
          <a:ext cx="1791335" cy="2069434"/>
        </p:xfrm>
        <a:graphic>
          <a:graphicData uri="http://schemas.openxmlformats.org/drawingml/2006/table">
            <a:tbl>
              <a:tblPr firstRow="1" firstCol="1" bandRow="1"/>
              <a:tblGrid>
                <a:gridCol w="818515"/>
                <a:gridCol w="972820"/>
              </a:tblGrid>
              <a:tr h="689810">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HC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44906">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2.4038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906">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1.3146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906">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-29.7046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906">
                <a:tc>
                  <a:txBody>
                    <a:bodyPr/>
                    <a:lstStyle/>
                    <a:p>
                      <a:pPr algn="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-28.5714</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980596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MEDICIÓN DEL DIÓXIDO DE CARBONO (CO2)   </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23:</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del CO2.</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18:</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a:t>
            </a:r>
            <a:r>
              <a:rPr lang="es-MX" sz="1600" dirty="0" smtClean="0">
                <a:solidFill>
                  <a:srgbClr val="292929"/>
                </a:solidFill>
              </a:rPr>
              <a:t>del CO2.</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10" name="Gráfico 9"/>
          <p:cNvGraphicFramePr/>
          <p:nvPr>
            <p:extLst>
              <p:ext uri="{D42A27DB-BD31-4B8C-83A1-F6EECF244321}">
                <p14:modId xmlns:p14="http://schemas.microsoft.com/office/powerpoint/2010/main" val="457073641"/>
              </p:ext>
            </p:extLst>
          </p:nvPr>
        </p:nvGraphicFramePr>
        <p:xfrm>
          <a:off x="575734" y="1961269"/>
          <a:ext cx="5696729" cy="3325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94843589"/>
              </p:ext>
            </p:extLst>
          </p:nvPr>
        </p:nvGraphicFramePr>
        <p:xfrm>
          <a:off x="8566192" y="3192867"/>
          <a:ext cx="1670050" cy="2093967"/>
        </p:xfrm>
        <a:graphic>
          <a:graphicData uri="http://schemas.openxmlformats.org/drawingml/2006/table">
            <a:tbl>
              <a:tblPr firstRow="1" firstCol="1" bandRow="1"/>
              <a:tblGrid>
                <a:gridCol w="734695"/>
                <a:gridCol w="935355"/>
              </a:tblGrid>
              <a:tr h="897415">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CO2</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9913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20.8333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3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36.5079</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3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38">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17.3913</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813613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PRUEBAS DE LABORATORIO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MEDICIÓN DEL OXÍGENO (O2)   </a:t>
            </a:r>
            <a:endParaRPr lang="es-ES" b="1" dirty="0"/>
          </a:p>
        </p:txBody>
      </p:sp>
      <p:sp>
        <p:nvSpPr>
          <p:cNvPr id="15" name="Rectángulo 14"/>
          <p:cNvSpPr/>
          <p:nvPr/>
        </p:nvSpPr>
        <p:spPr>
          <a:xfrm>
            <a:off x="575734" y="5306407"/>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24:</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t>
            </a:r>
            <a:r>
              <a:rPr lang="es-MX" sz="1600" dirty="0" smtClean="0">
                <a:solidFill>
                  <a:srgbClr val="292929"/>
                </a:solidFill>
              </a:rPr>
              <a:t>medición del O2.</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8309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19:</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medición </a:t>
            </a:r>
            <a:r>
              <a:rPr lang="es-MX" sz="1600" dirty="0" smtClean="0">
                <a:solidFill>
                  <a:srgbClr val="292929"/>
                </a:solidFill>
              </a:rPr>
              <a:t>del O2.</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479878240"/>
              </p:ext>
            </p:extLst>
          </p:nvPr>
        </p:nvGraphicFramePr>
        <p:xfrm>
          <a:off x="575733" y="1885704"/>
          <a:ext cx="5712771" cy="3401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055112663"/>
              </p:ext>
            </p:extLst>
          </p:nvPr>
        </p:nvGraphicFramePr>
        <p:xfrm>
          <a:off x="8469697" y="2712032"/>
          <a:ext cx="1605280" cy="2180809"/>
        </p:xfrm>
        <a:graphic>
          <a:graphicData uri="http://schemas.openxmlformats.org/drawingml/2006/table">
            <a:tbl>
              <a:tblPr firstRow="1" firstCol="1" bandRow="1"/>
              <a:tblGrid>
                <a:gridCol w="795655"/>
                <a:gridCol w="809625"/>
              </a:tblGrid>
              <a:tr h="934633">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 O2</a:t>
                      </a:r>
                      <a:b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11544">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19.3337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544">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20.9752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544">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11.7404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544">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27.3684</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14148826"/>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 DE CARRETERA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RENDIMIENTO DEL COMBUSTIBLE    </a:t>
            </a:r>
            <a:endParaRPr lang="es-ES" b="1" dirty="0"/>
          </a:p>
        </p:txBody>
      </p:sp>
      <p:sp>
        <p:nvSpPr>
          <p:cNvPr id="15" name="Rectángulo 14"/>
          <p:cNvSpPr/>
          <p:nvPr/>
        </p:nvSpPr>
        <p:spPr>
          <a:xfrm>
            <a:off x="575734" y="5306407"/>
            <a:ext cx="6096000" cy="830997"/>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25:</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a:t>
            </a:r>
            <a:r>
              <a:rPr lang="es-MX" sz="1600" dirty="0" smtClean="0">
                <a:solidFill>
                  <a:srgbClr val="292929"/>
                </a:solidFill>
              </a:rPr>
              <a:t>de rendimiento del combustible.</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7864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20:</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rendimiento del combustible.</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3364726593"/>
              </p:ext>
            </p:extLst>
          </p:nvPr>
        </p:nvGraphicFramePr>
        <p:xfrm>
          <a:off x="575734" y="1801365"/>
          <a:ext cx="6096000" cy="35050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790284482"/>
              </p:ext>
            </p:extLst>
          </p:nvPr>
        </p:nvGraphicFramePr>
        <p:xfrm>
          <a:off x="7175541" y="2516325"/>
          <a:ext cx="4451351" cy="2585064"/>
        </p:xfrm>
        <a:graphic>
          <a:graphicData uri="http://schemas.openxmlformats.org/drawingml/2006/table">
            <a:tbl>
              <a:tblPr firstRow="1" firstCol="1" bandRow="1"/>
              <a:tblGrid>
                <a:gridCol w="942609"/>
                <a:gridCol w="1283066"/>
                <a:gridCol w="1112838"/>
                <a:gridCol w="1112838"/>
              </a:tblGrid>
              <a:tr h="861688">
                <a:tc gridSpan="2">
                  <a:txBody>
                    <a:bodyPr/>
                    <a:lstStyle/>
                    <a:p>
                      <a:pPr algn="ctr">
                        <a:lnSpc>
                          <a:spcPct val="107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Rendimiento del combustible en la ciudad (Km/gal)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gridSpan="2">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Rendimiento del combustible en la carretera (Km/gal)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r>
              <a:tr h="574459">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Motocicleta atmosférica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Motocicleta turbo</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Motocicleta atmosférica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Motocicleta turbo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7229">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163.1513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137.4105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198.7342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160.123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59">
                <a:tc gridSpan="2">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Decremento del rendimiento del combustible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gridSpan="2">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Decremento del rendimiento del combustible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r>
              <a:tr h="287229">
                <a:tc gridSpan="2">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-15.7773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-19.4286</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extLst>
      <p:ext uri="{BB962C8B-B14F-4D97-AF65-F5344CB8AC3E}">
        <p14:creationId xmlns:p14="http://schemas.microsoft.com/office/powerpoint/2010/main" val="235992515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PRUEBA DE DESEMPEÑO – ANÁLISIS DE RESULTADOS</a:t>
            </a:r>
            <a:endParaRPr lang="es-ES" dirty="0"/>
          </a:p>
        </p:txBody>
      </p:sp>
      <p:sp>
        <p:nvSpPr>
          <p:cNvPr id="3" name="Marcador de contenido 2"/>
          <p:cNvSpPr>
            <a:spLocks noGrp="1"/>
          </p:cNvSpPr>
          <p:nvPr>
            <p:ph idx="1"/>
          </p:nvPr>
        </p:nvSpPr>
        <p:spPr>
          <a:xfrm>
            <a:off x="306321" y="1077346"/>
            <a:ext cx="11137900" cy="410261"/>
          </a:xfrm>
        </p:spPr>
        <p:txBody>
          <a:bodyPr/>
          <a:lstStyle/>
          <a:p>
            <a:pPr marL="0" indent="0" algn="ctr">
              <a:buNone/>
            </a:pPr>
            <a:r>
              <a:rPr lang="es-ES" b="1" dirty="0" smtClean="0"/>
              <a:t>PRUEBAS DE ACELERACIÓN     </a:t>
            </a:r>
            <a:endParaRPr lang="es-ES" b="1" dirty="0"/>
          </a:p>
        </p:txBody>
      </p:sp>
      <p:sp>
        <p:nvSpPr>
          <p:cNvPr id="15" name="Rectángulo 14"/>
          <p:cNvSpPr/>
          <p:nvPr/>
        </p:nvSpPr>
        <p:spPr>
          <a:xfrm>
            <a:off x="575734" y="5306407"/>
            <a:ext cx="6096000" cy="830997"/>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26:</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a:t>
            </a:r>
            <a:r>
              <a:rPr lang="es-MX" sz="1600" dirty="0" smtClean="0">
                <a:solidFill>
                  <a:srgbClr val="292929"/>
                </a:solidFill>
              </a:rPr>
              <a:t>de aceleración en función de la distancia.</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17" name="Rectángulo 16"/>
          <p:cNvSpPr/>
          <p:nvPr/>
        </p:nvSpPr>
        <p:spPr>
          <a:xfrm>
            <a:off x="6941147" y="5286835"/>
            <a:ext cx="4920140" cy="786497"/>
          </a:xfrm>
          <a:prstGeom prst="rect">
            <a:avLst/>
          </a:prstGeom>
        </p:spPr>
        <p:txBody>
          <a:bodyPr wrap="square">
            <a:spAutoFit/>
          </a:bodyPr>
          <a:lstStyle/>
          <a:p>
            <a:pPr algn="ctr">
              <a:lnSpc>
                <a:spcPct val="150000"/>
              </a:lnSpc>
            </a:pPr>
            <a:r>
              <a:rPr lang="es-EC" sz="1600" b="1" dirty="0" smtClean="0">
                <a:solidFill>
                  <a:srgbClr val="292929"/>
                </a:solidFill>
                <a:ea typeface="Times New Roman" panose="02020603050405020304" pitchFamily="18" charset="0"/>
              </a:rPr>
              <a:t>Tabla 21:</a:t>
            </a:r>
            <a:r>
              <a:rPr lang="es-EC" sz="1600" dirty="0" smtClean="0">
                <a:solidFill>
                  <a:srgbClr val="292929"/>
                </a:solidFill>
                <a:ea typeface="Times New Roman" panose="02020603050405020304" pitchFamily="18" charset="0"/>
              </a:rPr>
              <a:t> </a:t>
            </a:r>
            <a:r>
              <a:rPr lang="es-MX" sz="1600" dirty="0">
                <a:solidFill>
                  <a:srgbClr val="292929"/>
                </a:solidFill>
              </a:rPr>
              <a:t>Comparativa en la prueba de aceleración en función de la distancia.</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3247116874"/>
              </p:ext>
            </p:extLst>
          </p:nvPr>
        </p:nvGraphicFramePr>
        <p:xfrm>
          <a:off x="456196" y="1839187"/>
          <a:ext cx="5944603" cy="3447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18346964"/>
              </p:ext>
            </p:extLst>
          </p:nvPr>
        </p:nvGraphicFramePr>
        <p:xfrm>
          <a:off x="8153149" y="2310832"/>
          <a:ext cx="2238375" cy="2976005"/>
        </p:xfrm>
        <a:graphic>
          <a:graphicData uri="http://schemas.openxmlformats.org/drawingml/2006/table">
            <a:tbl>
              <a:tblPr firstRow="1" firstCol="1" bandRow="1"/>
              <a:tblGrid>
                <a:gridCol w="948055"/>
                <a:gridCol w="1290320"/>
              </a:tblGrid>
              <a:tr h="811637">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Distancia (m)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Incremento de la aceleración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24.9135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12.4764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37.6623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23.8706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32.8897</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29.4138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35.4788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546">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32.6845</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120087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DE LA EFICIENCIA </a:t>
            </a:r>
            <a:endParaRPr lang="es-ES" dirty="0"/>
          </a:p>
        </p:txBody>
      </p:sp>
      <p:graphicFrame>
        <p:nvGraphicFramePr>
          <p:cNvPr id="6" name="Gráfico 5"/>
          <p:cNvGraphicFramePr>
            <a:graphicFrameLocks/>
          </p:cNvGraphicFramePr>
          <p:nvPr>
            <p:extLst>
              <p:ext uri="{D42A27DB-BD31-4B8C-83A1-F6EECF244321}">
                <p14:modId xmlns:p14="http://schemas.microsoft.com/office/powerpoint/2010/main" val="617248482"/>
              </p:ext>
            </p:extLst>
          </p:nvPr>
        </p:nvGraphicFramePr>
        <p:xfrm>
          <a:off x="575734" y="1223209"/>
          <a:ext cx="6043430" cy="394929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523164" y="5401289"/>
            <a:ext cx="6096000" cy="461665"/>
          </a:xfrm>
          <a:prstGeom prst="rect">
            <a:avLst/>
          </a:prstGeom>
        </p:spPr>
        <p:txBody>
          <a:bodyPr>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27:</a:t>
            </a:r>
            <a:r>
              <a:rPr lang="es-EC" sz="1600" dirty="0" smtClean="0">
                <a:solidFill>
                  <a:srgbClr val="292929"/>
                </a:solidFill>
                <a:ea typeface="Times New Roman" panose="02020603050405020304" pitchFamily="18" charset="0"/>
              </a:rPr>
              <a:t> </a:t>
            </a:r>
            <a:r>
              <a:rPr lang="es-MX" sz="1600" dirty="0" smtClean="0">
                <a:solidFill>
                  <a:srgbClr val="292929"/>
                </a:solidFill>
              </a:rPr>
              <a:t>Comparativa de la eficiencia térmica </a:t>
            </a:r>
            <a:endParaRPr lang="es-ES" sz="1600" dirty="0">
              <a:solidFill>
                <a:srgbClr val="292929"/>
              </a:solidFill>
              <a:latin typeface="Times New Roman" panose="02020603050405020304" pitchFamily="18" charset="0"/>
              <a:ea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814354878"/>
              </p:ext>
            </p:extLst>
          </p:nvPr>
        </p:nvGraphicFramePr>
        <p:xfrm>
          <a:off x="8167210" y="2197763"/>
          <a:ext cx="2612390" cy="2855859"/>
        </p:xfrm>
        <a:graphic>
          <a:graphicData uri="http://schemas.openxmlformats.org/drawingml/2006/table">
            <a:tbl>
              <a:tblPr firstRow="1" firstCol="1" bandRow="1"/>
              <a:tblGrid>
                <a:gridCol w="1010920"/>
                <a:gridCol w="1601470"/>
              </a:tblGrid>
              <a:tr h="786912">
                <a:tc>
                  <a:txBody>
                    <a:bodyPr/>
                    <a:lstStyle/>
                    <a:p>
                      <a:pPr algn="ctr">
                        <a:lnSpc>
                          <a:spcPct val="107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RPM</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Variación </a:t>
                      </a:r>
                      <a:b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1200" b="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eficiencia térmica</a:t>
                      </a: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-67.7073</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-60.4457</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-49.9631</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-48.6513</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-47.7742</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-45.7376</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-38.3094</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-27.8662</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3">
                <a:tc>
                  <a:txBody>
                    <a:bodyPr/>
                    <a:lstStyle/>
                    <a:p>
                      <a:pPr algn="ctr">
                        <a:lnSpc>
                          <a:spcPct val="107000"/>
                        </a:lnSpc>
                        <a:spcAft>
                          <a:spcPts val="0"/>
                        </a:spcAft>
                      </a:pPr>
                      <a:r>
                        <a:rPr lang="es-E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-24.1861</a:t>
                      </a: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ángulo 9"/>
          <p:cNvSpPr/>
          <p:nvPr/>
        </p:nvSpPr>
        <p:spPr>
          <a:xfrm>
            <a:off x="7233463" y="5286523"/>
            <a:ext cx="4479881" cy="461665"/>
          </a:xfrm>
          <a:prstGeom prst="rect">
            <a:avLst/>
          </a:prstGeom>
        </p:spPr>
        <p:txBody>
          <a:bodyPr wrap="none">
            <a:spAutoFit/>
          </a:bodyPr>
          <a:lstStyle/>
          <a:p>
            <a:pPr algn="ctr">
              <a:lnSpc>
                <a:spcPct val="150000"/>
              </a:lnSpc>
            </a:pPr>
            <a:r>
              <a:rPr lang="es-EC" sz="1600" b="1" dirty="0" smtClean="0">
                <a:solidFill>
                  <a:srgbClr val="292929"/>
                </a:solidFill>
                <a:ea typeface="Times New Roman" panose="02020603050405020304" pitchFamily="18" charset="0"/>
              </a:rPr>
              <a:t>Tabla 22:</a:t>
            </a:r>
            <a:r>
              <a:rPr lang="es-EC" sz="1600" dirty="0" smtClean="0">
                <a:solidFill>
                  <a:srgbClr val="292929"/>
                </a:solidFill>
                <a:ea typeface="Times New Roman" panose="02020603050405020304" pitchFamily="18" charset="0"/>
              </a:rPr>
              <a:t> </a:t>
            </a:r>
            <a:r>
              <a:rPr lang="es-MX" sz="1600" dirty="0">
                <a:solidFill>
                  <a:srgbClr val="292929"/>
                </a:solidFill>
              </a:rPr>
              <a:t>Comparativa de la eficiencia térmica </a:t>
            </a:r>
            <a:endParaRPr lang="es-ES" sz="1600" dirty="0">
              <a:solidFill>
                <a:srgbClr val="292929"/>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5701505"/>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ESTUDIO ECONÓMICO</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518423311"/>
              </p:ext>
            </p:extLst>
          </p:nvPr>
        </p:nvGraphicFramePr>
        <p:xfrm>
          <a:off x="258080" y="1008653"/>
          <a:ext cx="4163794" cy="5675035"/>
        </p:xfrm>
        <a:graphic>
          <a:graphicData uri="http://schemas.openxmlformats.org/drawingml/2006/table">
            <a:tbl>
              <a:tblPr firstRow="1" firstCol="1" bandRow="1"/>
              <a:tblGrid>
                <a:gridCol w="327894"/>
                <a:gridCol w="1358221"/>
                <a:gridCol w="438731"/>
                <a:gridCol w="382389"/>
                <a:gridCol w="978141"/>
                <a:gridCol w="678418"/>
              </a:tblGrid>
              <a:tr h="236404">
                <a:tc gridSpan="6">
                  <a:txBody>
                    <a:bodyPr/>
                    <a:lstStyle/>
                    <a:p>
                      <a:pPr algn="ctr">
                        <a:lnSpc>
                          <a:spcPct val="150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MATERIALES DIRECTOS</a:t>
                      </a: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09213">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Unid.</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Cant.</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 unitario (USD)</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 total</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(USD)</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4561">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Turbo Ecotrons VZ21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441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441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617">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Accesorios turbo VZ21 (bridas, empaques, neplos de cobre, tornillos)</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kit</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90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90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809">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Brida y empaque de entrada a compresor</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par</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63">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Brida salida compresor</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809">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5</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Empaque salida compresor</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3</a:t>
                      </a: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36">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6</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Brida ducto de admisión</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809">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7</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Empaque ducto de admisión</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213">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8</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Tornillos hexagonales de acero inoxidable M6 X 20mm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2</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0.25</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 </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0.50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04">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9</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Neplo cilindro – turbina</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u</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1</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30</a:t>
                      </a: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101" marR="59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Marcador de contenido 3"/>
          <p:cNvGraphicFramePr>
            <a:graphicFrameLocks/>
          </p:cNvGraphicFramePr>
          <p:nvPr>
            <p:extLst>
              <p:ext uri="{D42A27DB-BD31-4B8C-83A1-F6EECF244321}">
                <p14:modId xmlns:p14="http://schemas.microsoft.com/office/powerpoint/2010/main" val="227552340"/>
              </p:ext>
            </p:extLst>
          </p:nvPr>
        </p:nvGraphicFramePr>
        <p:xfrm>
          <a:off x="4615549" y="965810"/>
          <a:ext cx="3233856" cy="5760720"/>
        </p:xfrm>
        <a:graphic>
          <a:graphicData uri="http://schemas.openxmlformats.org/drawingml/2006/table">
            <a:tbl>
              <a:tblPr firstRow="1" firstCol="1" bandRow="1"/>
              <a:tblGrid>
                <a:gridCol w="254663"/>
                <a:gridCol w="1054877"/>
                <a:gridCol w="340746"/>
                <a:gridCol w="296987"/>
                <a:gridCol w="759683"/>
                <a:gridCol w="526900"/>
              </a:tblGrid>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Empaque de fuego</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9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Tuercas M8 de acero inoxidable</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0.10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0.20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Ducto de escape</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9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Laca negra para alta temperatura</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14</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Ducto salida compresor</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Laca amarilla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9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16</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Ducto de entrada al cilindro</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4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17</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Neplo de cobre de rosca ¼” NPT para manguera de Φ ½”.</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4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18</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Codo de cobre de rosca ½ ” NPT para neplo de rosca ½ ” NPT</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4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19</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Neplo de cobre de rosca ½ ” NPT para manguera de Φ ¾</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9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“Te” de cobre para manguera de Φ ½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Manguera de Φ ½”.</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metros</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8</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9.60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Manguera de Φ ¾”</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metros</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0.25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2.50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Manómetro bourdon</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99">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24</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Aceite Repsol moto sintético 4t 10w-40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litro</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12</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24</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Bujía NGK DR9EIX.</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26</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Carburador tiro directo</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27</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Chiclé de carburador</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28</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Filtro de aceite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8</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8</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29</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Filtro de aire </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30</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Sellador de empaques</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5</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50">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31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Ducto polimérico (20 cm)</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u</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1</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a:effectLst/>
                          <a:latin typeface="Arial" panose="020B0604020202020204" pitchFamily="34" charset="0"/>
                          <a:ea typeface="Times New Roman" panose="02020603050405020304" pitchFamily="18" charset="0"/>
                          <a:cs typeface="Times New Roman" panose="02020603050405020304" pitchFamily="18" charset="0"/>
                        </a:rPr>
                        <a:t>4</a:t>
                      </a:r>
                      <a:endParaRPr lang="es-E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700" dirty="0">
                          <a:effectLst/>
                          <a:latin typeface="Arial" panose="020B0604020202020204" pitchFamily="34" charset="0"/>
                          <a:ea typeface="Times New Roman" panose="02020603050405020304" pitchFamily="18" charset="0"/>
                          <a:cs typeface="Times New Roman" panose="02020603050405020304" pitchFamily="18" charset="0"/>
                        </a:rPr>
                        <a:t>4</a:t>
                      </a:r>
                      <a:endParaRPr lang="es-E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737" marR="38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986424369"/>
              </p:ext>
            </p:extLst>
          </p:nvPr>
        </p:nvGraphicFramePr>
        <p:xfrm>
          <a:off x="8043079" y="4553955"/>
          <a:ext cx="3994245" cy="1237440"/>
        </p:xfrm>
        <a:graphic>
          <a:graphicData uri="http://schemas.openxmlformats.org/drawingml/2006/table">
            <a:tbl>
              <a:tblPr firstRow="1" firstCol="1" bandRow="1"/>
              <a:tblGrid>
                <a:gridCol w="314543"/>
                <a:gridCol w="1302914"/>
                <a:gridCol w="420866"/>
                <a:gridCol w="366819"/>
                <a:gridCol w="938311"/>
                <a:gridCol w="650792"/>
              </a:tblGrid>
              <a:tr h="344400">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32</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Abrazaderas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u</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22.50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60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Protector de turbocompresor</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u</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00">
                <a:tc gridSpan="5">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905.80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8116372" y="5868537"/>
            <a:ext cx="4099970" cy="507831"/>
          </a:xfrm>
          <a:prstGeom prst="rect">
            <a:avLst/>
          </a:prstGeom>
        </p:spPr>
        <p:txBody>
          <a:bodyPr wrap="none">
            <a:spAutoFit/>
          </a:bodyPr>
          <a:lstStyle/>
          <a:p>
            <a:pPr algn="ctr">
              <a:lnSpc>
                <a:spcPct val="150000"/>
              </a:lnSpc>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23: </a:t>
            </a:r>
            <a:r>
              <a:rPr lang="es-EC" sz="1600" dirty="0">
                <a:latin typeface="Arial" panose="020B0604020202020204" pitchFamily="34" charset="0"/>
                <a:ea typeface="Times New Roman" panose="02020603050405020304" pitchFamily="18" charset="0"/>
              </a:rPr>
              <a:t>Costo de los materiales directos</a:t>
            </a:r>
            <a:r>
              <a:rPr lang="es-EC" dirty="0">
                <a:latin typeface="Arial" panose="020B0604020202020204" pitchFamily="34" charset="0"/>
                <a:ea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7953569" y="1295284"/>
            <a:ext cx="4173263" cy="3002489"/>
          </a:xfrm>
          <a:prstGeom prst="rect">
            <a:avLst/>
          </a:prstGeom>
        </p:spPr>
        <p:txBody>
          <a:bodyPr wrap="square">
            <a:spAutoFit/>
          </a:bodyPr>
          <a:lstStyle/>
          <a:p>
            <a:pPr algn="just">
              <a:lnSpc>
                <a:spcPct val="150000"/>
              </a:lnSpc>
              <a:spcAft>
                <a:spcPts val="0"/>
              </a:spcAft>
            </a:pPr>
            <a:r>
              <a:rPr lang="es-EC" sz="1600" dirty="0">
                <a:latin typeface="Arial" panose="020B0604020202020204" pitchFamily="34" charset="0"/>
                <a:ea typeface="Times New Roman" panose="02020603050405020304" pitchFamily="18" charset="0"/>
              </a:rPr>
              <a:t>El presente análisis pretende determinar el costo económico que representa el diseño, selección, construcción e implementación de un  sistema de sobrealimentación a una motocicleta Loncin LX 250 PY.</a:t>
            </a:r>
            <a:endParaRPr lang="es-ES" sz="16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C" sz="1600" dirty="0">
                <a:latin typeface="Arial" panose="020B0604020202020204" pitchFamily="34" charset="0"/>
                <a:ea typeface="Times New Roman" panose="02020603050405020304" pitchFamily="18" charset="0"/>
              </a:rPr>
              <a:t>     Se involucran costos directos e indirectos los cuales veremos a continuación.</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00137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DEFINICIÓN DEL PROBLEMA</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57219715"/>
              </p:ext>
            </p:extLst>
          </p:nvPr>
        </p:nvGraphicFramePr>
        <p:xfrm>
          <a:off x="1336461" y="1083991"/>
          <a:ext cx="9567761" cy="3406070"/>
        </p:xfrm>
        <a:graphic>
          <a:graphicData uri="http://schemas.openxmlformats.org/drawingml/2006/table">
            <a:tbl>
              <a:tblPr firstRow="1" firstCol="1" bandRow="1"/>
              <a:tblGrid>
                <a:gridCol w="2235934"/>
                <a:gridCol w="1094697"/>
                <a:gridCol w="1711323"/>
                <a:gridCol w="1084120"/>
                <a:gridCol w="1123255"/>
                <a:gridCol w="918065"/>
                <a:gridCol w="1400367"/>
              </a:tblGrid>
              <a:tr h="392124">
                <a:tc>
                  <a:txBody>
                    <a:bodyPr/>
                    <a:lstStyle/>
                    <a:p>
                      <a:pPr algn="ctr">
                        <a:lnSpc>
                          <a:spcPct val="107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LUGAR</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ALTURA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PRESIÓN ATMOSFÉRICA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ambiente</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Densidad el aire</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Pf</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Caída de Potencia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r>
              <a:tr h="261111">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[m.s.n.m]</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[KPa]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[Kg/m^3]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[HP]</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es-E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CE6F1"/>
                    </a:solidFill>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GUAYAQUIL</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101.2809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1.1781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16.5259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NUEVA LOJA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94.6209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1.1110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15.5849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5.6941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PUYO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90.4546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1.0711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15.0253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9.0805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LOJA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78.4647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0.9445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13.2498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19.8239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GUARANDA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75.3305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0.9150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12.8359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22.3286</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QUITO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2789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72.8288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12.3451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25.2988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111">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TULCÁN</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71.0304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0.8689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12.1882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26.2480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52">
                <a:tc>
                  <a:txBody>
                    <a:bodyPr/>
                    <a:lstStyle/>
                    <a:p>
                      <a:pPr algn="ctr">
                        <a:lnSpc>
                          <a:spcPct val="107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TELEFÉRICO DE QUITO</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63.0941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0.7833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10.9884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33.5079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052">
                <a:tc>
                  <a:txBody>
                    <a:bodyPr/>
                    <a:lstStyle/>
                    <a:p>
                      <a:pPr algn="ctr">
                        <a:lnSpc>
                          <a:spcPct val="107000"/>
                        </a:lnSpc>
                        <a:spcAft>
                          <a:spcPts val="0"/>
                        </a:spcAft>
                      </a:pPr>
                      <a:r>
                        <a:rPr lang="es-E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REFUGIO </a:t>
                      </a: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JOSÉ RIVAS (COTOPAXI)</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59.4645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0.7446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10.4457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36.7923</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2374828" y="4458947"/>
            <a:ext cx="7491026" cy="507831"/>
          </a:xfrm>
          <a:prstGeom prst="rect">
            <a:avLst/>
          </a:prstGeom>
        </p:spPr>
        <p:txBody>
          <a:bodyPr wrap="square">
            <a:spAutoFit/>
          </a:bodyPr>
          <a:lstStyle/>
          <a:p>
            <a:pPr algn="ctr">
              <a:lnSpc>
                <a:spcPct val="150000"/>
              </a:lnSpc>
              <a:spcAft>
                <a:spcPts val="0"/>
              </a:spcAft>
            </a:pPr>
            <a:r>
              <a:rPr lang="es-EC" sz="1400" b="1" dirty="0">
                <a:latin typeface="Arial" panose="020B0604020202020204" pitchFamily="34" charset="0"/>
                <a:ea typeface="Times New Roman" panose="02020603050405020304" pitchFamily="18" charset="0"/>
              </a:rPr>
              <a:t>Tabla 2: </a:t>
            </a:r>
            <a:r>
              <a:rPr lang="es-EC" sz="1400" dirty="0">
                <a:latin typeface="Arial" panose="020B0604020202020204" pitchFamily="34" charset="0"/>
                <a:ea typeface="Times New Roman" panose="02020603050405020304" pitchFamily="18" charset="0"/>
              </a:rPr>
              <a:t>Potencia al freno de un MEP en distintos sitios del Ecuador</a:t>
            </a:r>
            <a:r>
              <a:rPr lang="es-EC" dirty="0">
                <a:latin typeface="Arial" panose="020B0604020202020204" pitchFamily="34" charset="0"/>
                <a:ea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1441433" y="5238059"/>
                <a:ext cx="93578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a:latin typeface="Cambria Math" panose="02040503050406030204" pitchFamily="18" charset="0"/>
                            </a:rPr>
                            <m:t>𝑪</m:t>
                          </m:r>
                        </m:e>
                        <m:sub>
                          <m:r>
                            <a:rPr lang="es-ES" b="0" i="0">
                              <a:latin typeface="Cambria Math" panose="02040503050406030204" pitchFamily="18" charset="0"/>
                            </a:rPr>
                            <m:t>8</m:t>
                          </m:r>
                        </m:sub>
                      </m:sSub>
                      <m:sSub>
                        <m:sSubPr>
                          <m:ctrlPr>
                            <a:rPr lang="es-ES" b="1" i="1">
                              <a:latin typeface="Cambria Math" panose="02040503050406030204" pitchFamily="18" charset="0"/>
                            </a:rPr>
                          </m:ctrlPr>
                        </m:sSubPr>
                        <m:e>
                          <m:r>
                            <a:rPr lang="es-ES" b="1" i="1">
                              <a:latin typeface="Cambria Math" panose="02040503050406030204" pitchFamily="18" charset="0"/>
                            </a:rPr>
                            <m:t>𝑯</m:t>
                          </m:r>
                        </m:e>
                        <m:sub>
                          <m:r>
                            <a:rPr lang="es-ES" b="0" i="0">
                              <a:latin typeface="Cambria Math" panose="02040503050406030204" pitchFamily="18" charset="0"/>
                            </a:rPr>
                            <m:t>18</m:t>
                          </m:r>
                        </m:sub>
                      </m:sSub>
                      <m:r>
                        <a:rPr lang="es-ES" b="0" i="0">
                          <a:latin typeface="Cambria Math" panose="02040503050406030204" pitchFamily="18" charset="0"/>
                        </a:rPr>
                        <m:t>+12.5 </m:t>
                      </m:r>
                      <m:sSub>
                        <m:sSubPr>
                          <m:ctrlPr>
                            <a:rPr lang="es-ES" b="0" i="1">
                              <a:latin typeface="Cambria Math" panose="02040503050406030204" pitchFamily="18" charset="0"/>
                            </a:rPr>
                          </m:ctrlPr>
                        </m:sSubPr>
                        <m:e>
                          <m:r>
                            <a:rPr lang="es-ES" b="1" i="1">
                              <a:latin typeface="Cambria Math" panose="02040503050406030204" pitchFamily="18" charset="0"/>
                            </a:rPr>
                            <m:t>𝑶</m:t>
                          </m:r>
                        </m:e>
                        <m:sub>
                          <m:r>
                            <a:rPr lang="es-ES" b="0" i="0">
                              <a:latin typeface="Cambria Math" panose="02040503050406030204" pitchFamily="18" charset="0"/>
                            </a:rPr>
                            <m:t>2</m:t>
                          </m:r>
                        </m:sub>
                      </m:sSub>
                      <m:r>
                        <a:rPr lang="es-ES" b="0" i="0">
                          <a:latin typeface="Cambria Math" panose="02040503050406030204" pitchFamily="18" charset="0"/>
                        </a:rPr>
                        <m:t> +47.0238 </m:t>
                      </m:r>
                      <m:sSub>
                        <m:sSubPr>
                          <m:ctrlPr>
                            <a:rPr lang="es-ES" b="0" i="1">
                              <a:latin typeface="Cambria Math" panose="02040503050406030204" pitchFamily="18" charset="0"/>
                            </a:rPr>
                          </m:ctrlPr>
                        </m:sSubPr>
                        <m:e>
                          <m:r>
                            <a:rPr lang="es-ES" b="1" i="1">
                              <a:latin typeface="Cambria Math" panose="02040503050406030204" pitchFamily="18" charset="0"/>
                            </a:rPr>
                            <m:t>𝑵</m:t>
                          </m:r>
                        </m:e>
                        <m:sub>
                          <m:r>
                            <a:rPr lang="es-ES" b="0" i="0">
                              <a:latin typeface="Cambria Math" panose="02040503050406030204" pitchFamily="18" charset="0"/>
                            </a:rPr>
                            <m:t>2</m:t>
                          </m:r>
                        </m:sub>
                      </m:sSub>
                      <m:r>
                        <a:rPr lang="es-ES" b="0" i="0">
                          <a:latin typeface="Cambria Math" panose="02040503050406030204" pitchFamily="18" charset="0"/>
                        </a:rPr>
                        <m:t>→9 </m:t>
                      </m:r>
                      <m:sSub>
                        <m:sSubPr>
                          <m:ctrlPr>
                            <a:rPr lang="es-ES" b="0" i="1">
                              <a:latin typeface="Cambria Math" panose="02040503050406030204" pitchFamily="18" charset="0"/>
                            </a:rPr>
                          </m:ctrlPr>
                        </m:sSubPr>
                        <m:e>
                          <m:r>
                            <a:rPr lang="es-ES" b="1" i="1">
                              <a:latin typeface="Cambria Math" panose="02040503050406030204" pitchFamily="18" charset="0"/>
                            </a:rPr>
                            <m:t>𝑯</m:t>
                          </m:r>
                        </m:e>
                        <m:sub>
                          <m:r>
                            <a:rPr lang="es-ES" b="0" i="0">
                              <a:latin typeface="Cambria Math" panose="02040503050406030204" pitchFamily="18" charset="0"/>
                            </a:rPr>
                            <m:t>2</m:t>
                          </m:r>
                        </m:sub>
                      </m:sSub>
                      <m:r>
                        <a:rPr lang="es-ES" b="1" i="1">
                          <a:latin typeface="Cambria Math" panose="02040503050406030204" pitchFamily="18" charset="0"/>
                        </a:rPr>
                        <m:t>𝑶</m:t>
                      </m:r>
                      <m:r>
                        <a:rPr lang="es-ES" b="0" i="0">
                          <a:latin typeface="Cambria Math" panose="02040503050406030204" pitchFamily="18" charset="0"/>
                        </a:rPr>
                        <m:t>+8 </m:t>
                      </m:r>
                      <m:r>
                        <a:rPr lang="es-ES" b="1" i="1">
                          <a:latin typeface="Cambria Math" panose="02040503050406030204" pitchFamily="18" charset="0"/>
                        </a:rPr>
                        <m:t>𝑪</m:t>
                      </m:r>
                      <m:sSub>
                        <m:sSubPr>
                          <m:ctrlPr>
                            <a:rPr lang="es-ES" b="1" i="1">
                              <a:latin typeface="Cambria Math" panose="02040503050406030204" pitchFamily="18" charset="0"/>
                            </a:rPr>
                          </m:ctrlPr>
                        </m:sSubPr>
                        <m:e>
                          <m:r>
                            <a:rPr lang="es-ES" b="1" i="1">
                              <a:latin typeface="Cambria Math" panose="02040503050406030204" pitchFamily="18" charset="0"/>
                            </a:rPr>
                            <m:t>𝑶</m:t>
                          </m:r>
                        </m:e>
                        <m:sub>
                          <m:r>
                            <a:rPr lang="es-ES" b="0" i="0">
                              <a:latin typeface="Cambria Math" panose="02040503050406030204" pitchFamily="18" charset="0"/>
                            </a:rPr>
                            <m:t>2 </m:t>
                          </m:r>
                        </m:sub>
                      </m:sSub>
                      <m:r>
                        <a:rPr lang="es-ES" b="0" i="0">
                          <a:latin typeface="Cambria Math" panose="02040503050406030204" pitchFamily="18" charset="0"/>
                        </a:rPr>
                        <m:t>+47.0238 </m:t>
                      </m:r>
                      <m:sSub>
                        <m:sSubPr>
                          <m:ctrlPr>
                            <a:rPr lang="es-ES" b="0" i="1">
                              <a:latin typeface="Cambria Math" panose="02040503050406030204" pitchFamily="18" charset="0"/>
                            </a:rPr>
                          </m:ctrlPr>
                        </m:sSubPr>
                        <m:e>
                          <m:r>
                            <a:rPr lang="es-ES" b="1" i="1">
                              <a:latin typeface="Cambria Math" panose="02040503050406030204" pitchFamily="18" charset="0"/>
                            </a:rPr>
                            <m:t>𝑵</m:t>
                          </m:r>
                        </m:e>
                        <m:sub>
                          <m:r>
                            <a:rPr lang="es-ES" b="0" i="0">
                              <a:latin typeface="Cambria Math" panose="02040503050406030204" pitchFamily="18" charset="0"/>
                            </a:rPr>
                            <m:t>2</m:t>
                          </m:r>
                        </m:sub>
                      </m:sSub>
                      <m:r>
                        <a:rPr lang="es-ES" b="0" i="0">
                          <a:latin typeface="Cambria Math" panose="02040503050406030204" pitchFamily="18" charset="0"/>
                        </a:rPr>
                        <m:t>+</m:t>
                      </m:r>
                      <m:r>
                        <a:rPr lang="es-ES" b="1" i="1">
                          <a:latin typeface="Cambria Math" panose="02040503050406030204" pitchFamily="18" charset="0"/>
                        </a:rPr>
                        <m:t>𝑪𝑨𝑳𝑶𝑹</m:t>
                      </m:r>
                      <m:r>
                        <a:rPr lang="es-ES" b="0" i="0">
                          <a:latin typeface="Cambria Math" panose="02040503050406030204" pitchFamily="18" charset="0"/>
                        </a:rPr>
                        <m:t>     </m:t>
                      </m:r>
                      <m:r>
                        <a:rPr lang="es-ES" b="1" i="1">
                          <a:latin typeface="Cambria Math" panose="02040503050406030204" pitchFamily="18" charset="0"/>
                        </a:rPr>
                        <m:t>𝑬𝒄</m:t>
                      </m:r>
                      <m:r>
                        <a:rPr lang="es-ES" b="0" i="0">
                          <a:latin typeface="Cambria Math" panose="02040503050406030204" pitchFamily="18" charset="0"/>
                        </a:rPr>
                        <m:t>.</m:t>
                      </m:r>
                      <m:r>
                        <a:rPr lang="es-ES" b="0" i="0" smtClean="0">
                          <a:latin typeface="Cambria Math" panose="02040503050406030204" pitchFamily="18" charset="0"/>
                        </a:rPr>
                        <m:t>4</m:t>
                      </m:r>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1441433" y="5238059"/>
                <a:ext cx="9357815" cy="36933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996952" y="6017171"/>
                <a:ext cx="1066799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a:latin typeface="Cambria Math" panose="02040503050406030204" pitchFamily="18" charset="0"/>
                            </a:rPr>
                            <m:t>𝑪</m:t>
                          </m:r>
                        </m:e>
                        <m:sub>
                          <m:r>
                            <a:rPr lang="es-ES" b="0" i="0">
                              <a:latin typeface="Cambria Math" panose="02040503050406030204" pitchFamily="18" charset="0"/>
                            </a:rPr>
                            <m:t>8</m:t>
                          </m:r>
                        </m:sub>
                      </m:sSub>
                      <m:sSub>
                        <m:sSubPr>
                          <m:ctrlPr>
                            <a:rPr lang="es-ES" b="1" i="1">
                              <a:latin typeface="Cambria Math" panose="02040503050406030204" pitchFamily="18" charset="0"/>
                            </a:rPr>
                          </m:ctrlPr>
                        </m:sSubPr>
                        <m:e>
                          <m:r>
                            <a:rPr lang="es-ES" b="1" i="1">
                              <a:latin typeface="Cambria Math" panose="02040503050406030204" pitchFamily="18" charset="0"/>
                            </a:rPr>
                            <m:t>𝑯</m:t>
                          </m:r>
                        </m:e>
                        <m:sub>
                          <m:r>
                            <a:rPr lang="es-ES" b="0" i="0">
                              <a:latin typeface="Cambria Math" panose="02040503050406030204" pitchFamily="18" charset="0"/>
                            </a:rPr>
                            <m:t>18</m:t>
                          </m:r>
                        </m:sub>
                      </m:sSub>
                      <m:r>
                        <a:rPr lang="es-ES" b="0" i="0">
                          <a:latin typeface="Cambria Math" panose="02040503050406030204" pitchFamily="18" charset="0"/>
                        </a:rPr>
                        <m:t>+11.8692 </m:t>
                      </m:r>
                      <m:sSub>
                        <m:sSubPr>
                          <m:ctrlPr>
                            <a:rPr lang="es-ES" b="0" i="1">
                              <a:latin typeface="Cambria Math" panose="02040503050406030204" pitchFamily="18" charset="0"/>
                            </a:rPr>
                          </m:ctrlPr>
                        </m:sSubPr>
                        <m:e>
                          <m:r>
                            <a:rPr lang="es-ES" b="1" i="1">
                              <a:latin typeface="Cambria Math" panose="02040503050406030204" pitchFamily="18" charset="0"/>
                            </a:rPr>
                            <m:t>𝑶</m:t>
                          </m:r>
                        </m:e>
                        <m:sub>
                          <m:r>
                            <a:rPr lang="es-ES" b="0" i="0">
                              <a:latin typeface="Cambria Math" panose="02040503050406030204" pitchFamily="18" charset="0"/>
                            </a:rPr>
                            <m:t>2</m:t>
                          </m:r>
                        </m:sub>
                      </m:sSub>
                      <m:r>
                        <a:rPr lang="es-ES" b="0" i="0">
                          <a:latin typeface="Cambria Math" panose="02040503050406030204" pitchFamily="18" charset="0"/>
                        </a:rPr>
                        <m:t> +44.6506</m:t>
                      </m:r>
                      <m:sSub>
                        <m:sSubPr>
                          <m:ctrlPr>
                            <a:rPr lang="es-ES" b="0" i="1">
                              <a:latin typeface="Cambria Math" panose="02040503050406030204" pitchFamily="18" charset="0"/>
                            </a:rPr>
                          </m:ctrlPr>
                        </m:sSubPr>
                        <m:e>
                          <m:r>
                            <a:rPr lang="es-ES" b="1" i="1">
                              <a:latin typeface="Cambria Math" panose="02040503050406030204" pitchFamily="18" charset="0"/>
                            </a:rPr>
                            <m:t>𝑵</m:t>
                          </m:r>
                        </m:e>
                        <m:sub>
                          <m:r>
                            <a:rPr lang="es-ES" b="0" i="0">
                              <a:latin typeface="Cambria Math" panose="02040503050406030204" pitchFamily="18" charset="0"/>
                            </a:rPr>
                            <m:t>2</m:t>
                          </m:r>
                        </m:sub>
                      </m:sSub>
                      <m:r>
                        <a:rPr lang="es-ES" b="0" i="0">
                          <a:latin typeface="Cambria Math" panose="02040503050406030204" pitchFamily="18" charset="0"/>
                        </a:rPr>
                        <m:t>→1.2616 </m:t>
                      </m:r>
                      <m:r>
                        <a:rPr lang="es-ES" b="1" i="1">
                          <a:latin typeface="Cambria Math" panose="02040503050406030204" pitchFamily="18" charset="0"/>
                        </a:rPr>
                        <m:t>𝑪</m:t>
                      </m:r>
                      <m:sSub>
                        <m:sSubPr>
                          <m:ctrlPr>
                            <a:rPr lang="es-ES" b="1" i="1">
                              <a:latin typeface="Cambria Math" panose="02040503050406030204" pitchFamily="18" charset="0"/>
                            </a:rPr>
                          </m:ctrlPr>
                        </m:sSubPr>
                        <m:e>
                          <m:r>
                            <a:rPr lang="es-ES" b="1" i="1">
                              <a:latin typeface="Cambria Math" panose="02040503050406030204" pitchFamily="18" charset="0"/>
                            </a:rPr>
                            <m:t>𝑶</m:t>
                          </m:r>
                        </m:e>
                        <m:sub>
                          <m:r>
                            <a:rPr lang="es-ES" b="0" i="0">
                              <a:latin typeface="Cambria Math" panose="02040503050406030204" pitchFamily="18" charset="0"/>
                            </a:rPr>
                            <m:t> </m:t>
                          </m:r>
                        </m:sub>
                      </m:sSub>
                      <m:r>
                        <a:rPr lang="es-ES" b="0" i="0">
                          <a:latin typeface="Cambria Math" panose="02040503050406030204" pitchFamily="18" charset="0"/>
                        </a:rPr>
                        <m:t>+6.7384 </m:t>
                      </m:r>
                      <m:r>
                        <a:rPr lang="es-ES" b="1" i="1">
                          <a:latin typeface="Cambria Math" panose="02040503050406030204" pitchFamily="18" charset="0"/>
                        </a:rPr>
                        <m:t>𝑪</m:t>
                      </m:r>
                      <m:sSub>
                        <m:sSubPr>
                          <m:ctrlPr>
                            <a:rPr lang="es-ES" b="1" i="1">
                              <a:latin typeface="Cambria Math" panose="02040503050406030204" pitchFamily="18" charset="0"/>
                            </a:rPr>
                          </m:ctrlPr>
                        </m:sSubPr>
                        <m:e>
                          <m:r>
                            <a:rPr lang="es-ES" b="1" i="1">
                              <a:latin typeface="Cambria Math" panose="02040503050406030204" pitchFamily="18" charset="0"/>
                            </a:rPr>
                            <m:t>𝑶</m:t>
                          </m:r>
                        </m:e>
                        <m:sub>
                          <m:r>
                            <a:rPr lang="es-ES" b="0" i="0">
                              <a:latin typeface="Cambria Math" panose="02040503050406030204" pitchFamily="18" charset="0"/>
                            </a:rPr>
                            <m:t>2 </m:t>
                          </m:r>
                        </m:sub>
                      </m:sSub>
                      <m:r>
                        <a:rPr lang="es-ES" b="0" i="0">
                          <a:latin typeface="Cambria Math" panose="02040503050406030204" pitchFamily="18" charset="0"/>
                        </a:rPr>
                        <m:t>+9 </m:t>
                      </m:r>
                      <m:sSub>
                        <m:sSubPr>
                          <m:ctrlPr>
                            <a:rPr lang="es-ES" b="0" i="1">
                              <a:latin typeface="Cambria Math" panose="02040503050406030204" pitchFamily="18" charset="0"/>
                            </a:rPr>
                          </m:ctrlPr>
                        </m:sSubPr>
                        <m:e>
                          <m:r>
                            <a:rPr lang="es-ES" b="1" i="1">
                              <a:latin typeface="Cambria Math" panose="02040503050406030204" pitchFamily="18" charset="0"/>
                            </a:rPr>
                            <m:t>𝑯</m:t>
                          </m:r>
                        </m:e>
                        <m:sub>
                          <m:r>
                            <a:rPr lang="es-ES" b="0" i="0">
                              <a:latin typeface="Cambria Math" panose="02040503050406030204" pitchFamily="18" charset="0"/>
                            </a:rPr>
                            <m:t>2</m:t>
                          </m:r>
                        </m:sub>
                      </m:sSub>
                      <m:r>
                        <a:rPr lang="es-ES" b="1" i="1">
                          <a:latin typeface="Cambria Math" panose="02040503050406030204" pitchFamily="18" charset="0"/>
                        </a:rPr>
                        <m:t>𝑶</m:t>
                      </m:r>
                      <m:r>
                        <a:rPr lang="es-ES" b="0" i="0">
                          <a:latin typeface="Cambria Math" panose="02040503050406030204" pitchFamily="18" charset="0"/>
                        </a:rPr>
                        <m:t>+44.6506 </m:t>
                      </m:r>
                      <m:sSub>
                        <m:sSubPr>
                          <m:ctrlPr>
                            <a:rPr lang="es-ES" b="0" i="1">
                              <a:latin typeface="Cambria Math" panose="02040503050406030204" pitchFamily="18" charset="0"/>
                            </a:rPr>
                          </m:ctrlPr>
                        </m:sSubPr>
                        <m:e>
                          <m:r>
                            <a:rPr lang="es-ES" b="1" i="1">
                              <a:latin typeface="Cambria Math" panose="02040503050406030204" pitchFamily="18" charset="0"/>
                            </a:rPr>
                            <m:t>𝑵</m:t>
                          </m:r>
                        </m:e>
                        <m:sub>
                          <m:r>
                            <a:rPr lang="es-ES" b="0" i="0">
                              <a:latin typeface="Cambria Math" panose="02040503050406030204" pitchFamily="18" charset="0"/>
                            </a:rPr>
                            <m:t>2</m:t>
                          </m:r>
                        </m:sub>
                      </m:sSub>
                      <m:r>
                        <a:rPr lang="es-ES" b="0" i="0">
                          <a:latin typeface="Cambria Math" panose="02040503050406030204" pitchFamily="18" charset="0"/>
                        </a:rPr>
                        <m:t>+</m:t>
                      </m:r>
                      <m:r>
                        <a:rPr lang="es-ES" b="1" i="1">
                          <a:latin typeface="Cambria Math" panose="02040503050406030204" pitchFamily="18" charset="0"/>
                        </a:rPr>
                        <m:t>𝑪𝑨𝑳𝑶𝑹</m:t>
                      </m:r>
                      <m:r>
                        <a:rPr lang="es-ES" b="0" i="0">
                          <a:latin typeface="Cambria Math" panose="02040503050406030204" pitchFamily="18" charset="0"/>
                        </a:rPr>
                        <m:t>  </m:t>
                      </m:r>
                      <m:r>
                        <a:rPr lang="es-ES" b="1" i="1">
                          <a:latin typeface="Cambria Math" panose="02040503050406030204" pitchFamily="18" charset="0"/>
                        </a:rPr>
                        <m:t>𝑬𝒄</m:t>
                      </m:r>
                      <m:r>
                        <a:rPr lang="es-ES" b="0" i="0">
                          <a:latin typeface="Cambria Math" panose="02040503050406030204" pitchFamily="18" charset="0"/>
                        </a:rPr>
                        <m:t>.</m:t>
                      </m:r>
                      <m:r>
                        <a:rPr lang="es-ES" b="0" i="0" smtClean="0">
                          <a:latin typeface="Cambria Math" panose="02040503050406030204" pitchFamily="18" charset="0"/>
                        </a:rPr>
                        <m:t>5</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996952" y="6017171"/>
                <a:ext cx="10667999" cy="369332"/>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70802852"/>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ESTUDIO </a:t>
            </a:r>
            <a:r>
              <a:rPr lang="es-ES" dirty="0" smtClean="0"/>
              <a:t>ECONÓMICO</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885280542"/>
              </p:ext>
            </p:extLst>
          </p:nvPr>
        </p:nvGraphicFramePr>
        <p:xfrm>
          <a:off x="3263477" y="1214947"/>
          <a:ext cx="5736590" cy="1371600"/>
        </p:xfrm>
        <a:graphic>
          <a:graphicData uri="http://schemas.openxmlformats.org/drawingml/2006/table">
            <a:tbl>
              <a:tblPr firstRow="1" firstCol="1" bandRow="1"/>
              <a:tblGrid>
                <a:gridCol w="451485"/>
                <a:gridCol w="1889760"/>
                <a:gridCol w="554990"/>
                <a:gridCol w="526415"/>
                <a:gridCol w="1368425"/>
                <a:gridCol w="945515"/>
              </a:tblGrid>
              <a:tr h="227330">
                <a:tc gridSpan="6">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MANO DE OBRA DIRECTA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45135">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Unid.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Cant.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unitario (USD)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1717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Labor estudiantil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30">
                <a:tc gridSpan="5">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2000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11687923"/>
              </p:ext>
            </p:extLst>
          </p:nvPr>
        </p:nvGraphicFramePr>
        <p:xfrm>
          <a:off x="3274907" y="3491528"/>
          <a:ext cx="5725160" cy="2194560"/>
        </p:xfrm>
        <a:graphic>
          <a:graphicData uri="http://schemas.openxmlformats.org/drawingml/2006/table">
            <a:tbl>
              <a:tblPr firstRow="1" firstCol="1" bandRow="1"/>
              <a:tblGrid>
                <a:gridCol w="450850"/>
                <a:gridCol w="3365500"/>
                <a:gridCol w="1908810"/>
              </a:tblGrid>
              <a:tr h="0">
                <a:tc gridSpan="3">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MATERIALES INDIRECTOS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r>
              <a:tr h="0">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Costo (USD)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Herramientas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Transporte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Material de papelería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Textos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gridSpan="2">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350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4232987" y="2586547"/>
            <a:ext cx="3998980" cy="507831"/>
          </a:xfrm>
          <a:prstGeom prst="rect">
            <a:avLst/>
          </a:prstGeom>
        </p:spPr>
        <p:txBody>
          <a:bodyPr wrap="none">
            <a:spAutoFit/>
          </a:bodyPr>
          <a:lstStyle/>
          <a:p>
            <a:pPr algn="ctr">
              <a:lnSpc>
                <a:spcPct val="150000"/>
              </a:lnSpc>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24</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Costo de mano de obra directa</a:t>
            </a:r>
            <a:r>
              <a:rPr lang="es-EC" dirty="0">
                <a:latin typeface="Arial" panose="020B0604020202020204" pitchFamily="34" charset="0"/>
                <a:ea typeface="Times New Roman" panose="02020603050405020304" pitchFamily="18" charset="0"/>
              </a:rPr>
              <a:t>.</a:t>
            </a:r>
            <a:endParaRPr lang="es-ES" sz="28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4136289" y="5822318"/>
            <a:ext cx="3990964" cy="338554"/>
          </a:xfrm>
          <a:prstGeom prst="rect">
            <a:avLst/>
          </a:prstGeom>
        </p:spPr>
        <p:txBody>
          <a:bodyPr wrap="none">
            <a:spAutoFit/>
          </a:bodyPr>
          <a:lstStyle/>
          <a:p>
            <a:pPr algn="ctr">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25</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Costo de materiales indirectos. </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2202177"/>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ESTUDIO </a:t>
            </a:r>
            <a:r>
              <a:rPr lang="es-ES" dirty="0" smtClean="0"/>
              <a:t>ECONÓMICO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52793459"/>
              </p:ext>
            </p:extLst>
          </p:nvPr>
        </p:nvGraphicFramePr>
        <p:xfrm>
          <a:off x="181988" y="1067555"/>
          <a:ext cx="5736590" cy="1645920"/>
        </p:xfrm>
        <a:graphic>
          <a:graphicData uri="http://schemas.openxmlformats.org/drawingml/2006/table">
            <a:tbl>
              <a:tblPr firstRow="1" firstCol="1" bandRow="1"/>
              <a:tblGrid>
                <a:gridCol w="451485"/>
                <a:gridCol w="1889760"/>
                <a:gridCol w="554990"/>
                <a:gridCol w="526415"/>
                <a:gridCol w="1368425"/>
                <a:gridCol w="945515"/>
              </a:tblGrid>
              <a:tr h="227330">
                <a:tc gridSpan="6">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MANO DE OBRA INDIRECTA</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9250">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Unid.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Cant.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unitario (USD)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2733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Asesoramiento Turbo DS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3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Asesoramiento ESPE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900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330">
                <a:tc gridSpan="5">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1150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945796" y="2713475"/>
            <a:ext cx="4208973" cy="338554"/>
          </a:xfrm>
          <a:prstGeom prst="rect">
            <a:avLst/>
          </a:prstGeom>
        </p:spPr>
        <p:txBody>
          <a:bodyPr wrap="none">
            <a:spAutoFit/>
          </a:bodyPr>
          <a:lstStyle/>
          <a:p>
            <a:pPr algn="ctr">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26</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Costo de mano de obra indirecta. </a:t>
            </a:r>
            <a:endParaRPr lang="es-ES" sz="1600" dirty="0">
              <a:effectLst/>
              <a:latin typeface="Times New Roman" panose="02020603050405020304" pitchFamily="18" charset="0"/>
              <a:ea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806905453"/>
              </p:ext>
            </p:extLst>
          </p:nvPr>
        </p:nvGraphicFramePr>
        <p:xfrm>
          <a:off x="6120342" y="2591376"/>
          <a:ext cx="5713095" cy="3721735"/>
        </p:xfrm>
        <a:graphic>
          <a:graphicData uri="http://schemas.openxmlformats.org/drawingml/2006/table">
            <a:tbl>
              <a:tblPr firstRow="1" firstCol="1" bandRow="1"/>
              <a:tblGrid>
                <a:gridCol w="450850"/>
                <a:gridCol w="1881505"/>
                <a:gridCol w="553085"/>
                <a:gridCol w="523875"/>
                <a:gridCol w="1361440"/>
                <a:gridCol w="942340"/>
              </a:tblGrid>
              <a:tr h="288925">
                <a:tc gridSpan="6">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COSTOS INDIRECTOS DEL PROYECTO</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89280">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Unid.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Cant.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unitario (USD)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 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417195">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Dinamómetro de rodillos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Med.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027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Banco de pruebas para la medición del flujo másico de combustible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60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33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Sonómetro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41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Aparato de Orsat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72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Cronómetro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horas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25">
                <a:tc gridSpan="5">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230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ángulo 7"/>
          <p:cNvSpPr/>
          <p:nvPr/>
        </p:nvSpPr>
        <p:spPr>
          <a:xfrm>
            <a:off x="7149578" y="6313111"/>
            <a:ext cx="3979744" cy="417165"/>
          </a:xfrm>
          <a:prstGeom prst="rect">
            <a:avLst/>
          </a:prstGeom>
        </p:spPr>
        <p:txBody>
          <a:bodyPr wrap="none">
            <a:spAutoFit/>
          </a:bodyPr>
          <a:lstStyle/>
          <a:p>
            <a:pPr algn="ctr">
              <a:lnSpc>
                <a:spcPct val="150000"/>
              </a:lnSpc>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27</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Costos indirectos del proyecto. </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397799"/>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ESTUDIO </a:t>
            </a:r>
            <a:r>
              <a:rPr lang="es-ES" dirty="0" smtClean="0"/>
              <a:t>ECONÓMICO</a:t>
            </a:r>
            <a:endParaRPr lang="es-ES" dirty="0"/>
          </a:p>
        </p:txBody>
      </p:sp>
      <p:sp>
        <p:nvSpPr>
          <p:cNvPr id="3" name="Marcador de contenido 2"/>
          <p:cNvSpPr>
            <a:spLocks noGrp="1"/>
          </p:cNvSpPr>
          <p:nvPr>
            <p:ph idx="1"/>
          </p:nvPr>
        </p:nvSpPr>
        <p:spPr/>
        <p:txBody>
          <a:bodyPr/>
          <a:lstStyle/>
          <a:p>
            <a:pPr marL="0" indent="0">
              <a:buNone/>
            </a:pPr>
            <a:r>
              <a:rPr lang="es-ES" b="1" dirty="0" smtClean="0"/>
              <a:t>- COSTO TOTAL DEL PROYECTO:</a:t>
            </a:r>
            <a:endParaRPr lang="es-ES" b="1" dirty="0"/>
          </a:p>
        </p:txBody>
      </p:sp>
      <p:graphicFrame>
        <p:nvGraphicFramePr>
          <p:cNvPr id="6" name="Tabla 5"/>
          <p:cNvGraphicFramePr>
            <a:graphicFrameLocks noGrp="1"/>
          </p:cNvGraphicFramePr>
          <p:nvPr>
            <p:extLst>
              <p:ext uri="{D42A27DB-BD31-4B8C-83A1-F6EECF244321}">
                <p14:modId xmlns:p14="http://schemas.microsoft.com/office/powerpoint/2010/main" val="2994059259"/>
              </p:ext>
            </p:extLst>
          </p:nvPr>
        </p:nvGraphicFramePr>
        <p:xfrm>
          <a:off x="3043452" y="2604971"/>
          <a:ext cx="5915129" cy="2926080"/>
        </p:xfrm>
        <a:graphic>
          <a:graphicData uri="http://schemas.openxmlformats.org/drawingml/2006/table">
            <a:tbl>
              <a:tblPr firstRow="1" firstCol="1" bandRow="1"/>
              <a:tblGrid>
                <a:gridCol w="655091"/>
                <a:gridCol w="3287891"/>
                <a:gridCol w="1972147"/>
              </a:tblGrid>
              <a:tr h="0">
                <a:tc gridSpan="3">
                  <a:txBody>
                    <a:bodyPr/>
                    <a:lstStyle/>
                    <a:p>
                      <a:pPr algn="ctr">
                        <a:lnSpc>
                          <a:spcPct val="150000"/>
                        </a:lnSpc>
                        <a:spcAft>
                          <a:spcPts val="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COSTO TOTAL DEL PROYECTO</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r>
              <a:tr h="0">
                <a:tc>
                  <a:txBody>
                    <a:bodyPr/>
                    <a:lstStyle/>
                    <a:p>
                      <a:pPr algn="ctr">
                        <a:lnSpc>
                          <a:spcPct val="150000"/>
                        </a:lnSpc>
                        <a:spcAft>
                          <a:spcPts val="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Ord.</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600" b="1">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600" b="1">
                          <a:effectLst/>
                          <a:latin typeface="Arial" panose="020B0604020202020204" pitchFamily="34" charset="0"/>
                          <a:ea typeface="Times New Roman" panose="02020603050405020304" pitchFamily="18" charset="0"/>
                          <a:cs typeface="Times New Roman" panose="02020603050405020304" pitchFamily="18" charset="0"/>
                        </a:rPr>
                        <a:t>Costo (USD)</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0">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Materiales directos</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905.80</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2</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Mano de obra directa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2000</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3</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Materiales indirectos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4</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Mano de obra indirecta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1150</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5</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600" dirty="0">
                          <a:effectLst/>
                          <a:latin typeface="Arial" panose="020B0604020202020204" pitchFamily="34" charset="0"/>
                          <a:ea typeface="Times New Roman" panose="02020603050405020304" pitchFamily="18" charset="0"/>
                          <a:cs typeface="Times New Roman" panose="02020603050405020304" pitchFamily="18" charset="0"/>
                        </a:rPr>
                        <a:t>Indirectos del proyecto </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effectLst/>
                          <a:latin typeface="Arial" panose="020B0604020202020204" pitchFamily="34" charset="0"/>
                          <a:ea typeface="Times New Roman" panose="02020603050405020304" pitchFamily="18" charset="0"/>
                          <a:cs typeface="Times New Roman" panose="02020603050405020304" pitchFamily="18" charset="0"/>
                        </a:rPr>
                        <a:t>230</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50000"/>
                        </a:lnSpc>
                        <a:spcAft>
                          <a:spcPts val="0"/>
                        </a:spcAft>
                      </a:pPr>
                      <a:r>
                        <a:rPr lang="es-ES" sz="16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a:txBody>
                    <a:bodyPr/>
                    <a:lstStyle/>
                    <a:p>
                      <a:pPr algn="ctr">
                        <a:lnSpc>
                          <a:spcPct val="150000"/>
                        </a:lnSpc>
                        <a:spcAft>
                          <a:spcPts val="0"/>
                        </a:spcAft>
                      </a:pPr>
                      <a:r>
                        <a:rPr lang="es-ES" sz="1600" b="1" dirty="0">
                          <a:effectLst/>
                          <a:latin typeface="Arial" panose="020B0604020202020204" pitchFamily="34" charset="0"/>
                          <a:ea typeface="Times New Roman" panose="02020603050405020304" pitchFamily="18" charset="0"/>
                          <a:cs typeface="Times New Roman" panose="02020603050405020304" pitchFamily="18" charset="0"/>
                        </a:rPr>
                        <a:t>4635.80</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4455078" y="5732172"/>
            <a:ext cx="3330527" cy="461665"/>
          </a:xfrm>
          <a:prstGeom prst="rect">
            <a:avLst/>
          </a:prstGeom>
        </p:spPr>
        <p:txBody>
          <a:bodyPr wrap="none">
            <a:spAutoFit/>
          </a:bodyPr>
          <a:lstStyle/>
          <a:p>
            <a:pPr algn="ctr">
              <a:lnSpc>
                <a:spcPct val="150000"/>
              </a:lnSpc>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28</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Costo total del proyecto.</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581503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ESTUDIO FINANCIERO</a:t>
            </a:r>
            <a:endParaRPr lang="es-ES" dirty="0"/>
          </a:p>
        </p:txBody>
      </p:sp>
      <p:sp>
        <p:nvSpPr>
          <p:cNvPr id="3" name="Marcador de contenido 2"/>
          <p:cNvSpPr>
            <a:spLocks noGrp="1"/>
          </p:cNvSpPr>
          <p:nvPr>
            <p:ph idx="1"/>
          </p:nvPr>
        </p:nvSpPr>
        <p:spPr>
          <a:xfrm>
            <a:off x="527050" y="1036402"/>
            <a:ext cx="11137900" cy="5113337"/>
          </a:xfrm>
        </p:spPr>
        <p:txBody>
          <a:bodyPr/>
          <a:lstStyle/>
          <a:p>
            <a:pPr marL="0" indent="0" algn="just">
              <a:buNone/>
            </a:pPr>
            <a:r>
              <a:rPr lang="es-EC" sz="1800" dirty="0"/>
              <a:t>En la tabla </a:t>
            </a:r>
            <a:r>
              <a:rPr lang="es-EC" sz="1800" dirty="0" smtClean="0"/>
              <a:t>29 </a:t>
            </a:r>
            <a:r>
              <a:rPr lang="es-EC" sz="1800" dirty="0"/>
              <a:t>se detalla cada fuente de financiamiento necesaria para sustentar cada rubro del presente proyecto.</a:t>
            </a:r>
            <a:endParaRPr lang="es-ES" sz="1800" dirty="0"/>
          </a:p>
        </p:txBody>
      </p:sp>
      <p:graphicFrame>
        <p:nvGraphicFramePr>
          <p:cNvPr id="4" name="Tabla 3"/>
          <p:cNvGraphicFramePr>
            <a:graphicFrameLocks noGrp="1"/>
          </p:cNvGraphicFramePr>
          <p:nvPr>
            <p:extLst>
              <p:ext uri="{D42A27DB-BD31-4B8C-83A1-F6EECF244321}">
                <p14:modId xmlns:p14="http://schemas.microsoft.com/office/powerpoint/2010/main" val="3316606803"/>
              </p:ext>
            </p:extLst>
          </p:nvPr>
        </p:nvGraphicFramePr>
        <p:xfrm>
          <a:off x="2447608" y="1718311"/>
          <a:ext cx="7760917" cy="4389120"/>
        </p:xfrm>
        <a:graphic>
          <a:graphicData uri="http://schemas.openxmlformats.org/drawingml/2006/table">
            <a:tbl>
              <a:tblPr firstRow="1" firstCol="1" bandRow="1"/>
              <a:tblGrid>
                <a:gridCol w="1695657"/>
                <a:gridCol w="1008567"/>
                <a:gridCol w="2098161"/>
                <a:gridCol w="2098161"/>
                <a:gridCol w="860371"/>
              </a:tblGrid>
              <a:tr h="173990">
                <a:tc gridSpan="5">
                  <a:txBody>
                    <a:bodyPr/>
                    <a:lstStyle/>
                    <a:p>
                      <a:pPr algn="ct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FINANCIAMIENTO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3360">
                <a:tc rowSpan="2">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Ord.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Rubro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Fuentes de financiamiento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rowSpan="2">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6797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Autofinanciamiento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Universidad de las Fuerzas Armadas “ESPE”</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endParaRPr lang="es-ES"/>
                    </a:p>
                  </a:txBody>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Materiales directos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905.80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905.80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Mano de obra directa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Materiales indirectos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Mano de obra indirecta</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900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1150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Indirectos del proyecto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230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50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TOTAL (USD)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ES"/>
                    </a:p>
                  </a:txBody>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3585.80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1050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4635.80</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4430367" y="6149739"/>
            <a:ext cx="3795398" cy="461665"/>
          </a:xfrm>
          <a:prstGeom prst="rect">
            <a:avLst/>
          </a:prstGeom>
        </p:spPr>
        <p:txBody>
          <a:bodyPr wrap="none">
            <a:spAutoFit/>
          </a:bodyPr>
          <a:lstStyle/>
          <a:p>
            <a:pPr algn="ctr">
              <a:lnSpc>
                <a:spcPct val="150000"/>
              </a:lnSpc>
              <a:spcAft>
                <a:spcPts val="0"/>
              </a:spcAft>
            </a:pPr>
            <a:r>
              <a:rPr lang="es-MX" sz="1600" b="1" dirty="0">
                <a:latin typeface="Arial" panose="020B0604020202020204" pitchFamily="34" charset="0"/>
                <a:ea typeface="Times New Roman" panose="02020603050405020304" pitchFamily="18" charset="0"/>
              </a:rPr>
              <a:t>Tabla </a:t>
            </a:r>
            <a:r>
              <a:rPr lang="es-MX" sz="1600" b="1" dirty="0" smtClean="0">
                <a:latin typeface="Arial" panose="020B0604020202020204" pitchFamily="34" charset="0"/>
                <a:ea typeface="Times New Roman" panose="02020603050405020304" pitchFamily="18" charset="0"/>
              </a:rPr>
              <a:t>29</a:t>
            </a:r>
            <a:r>
              <a:rPr lang="es-MX" sz="1600" b="1" dirty="0">
                <a:latin typeface="Arial" panose="020B0604020202020204" pitchFamily="34" charset="0"/>
                <a:ea typeface="Times New Roman" panose="02020603050405020304" pitchFamily="18" charset="0"/>
              </a:rPr>
              <a:t>: </a:t>
            </a:r>
            <a:r>
              <a:rPr lang="es-EC" sz="1600" dirty="0">
                <a:latin typeface="Arial" panose="020B0604020202020204" pitchFamily="34" charset="0"/>
                <a:ea typeface="Times New Roman" panose="02020603050405020304" pitchFamily="18" charset="0"/>
              </a:rPr>
              <a:t>Financiamiento del proyecto. </a:t>
            </a:r>
            <a:endParaRPr lang="es-E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8689960"/>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COSTO – VOLUMEN - UTILIDAD</a:t>
            </a:r>
            <a:endParaRPr lang="es-ES" dirty="0"/>
          </a:p>
        </p:txBody>
      </p:sp>
      <p:sp>
        <p:nvSpPr>
          <p:cNvPr id="3" name="Marcador de contenido 2"/>
          <p:cNvSpPr>
            <a:spLocks noGrp="1"/>
          </p:cNvSpPr>
          <p:nvPr>
            <p:ph idx="1"/>
          </p:nvPr>
        </p:nvSpPr>
        <p:spPr/>
        <p:txBody>
          <a:bodyPr/>
          <a:lstStyle/>
          <a:p>
            <a:pPr marL="0" indent="0" algn="just">
              <a:buNone/>
            </a:pPr>
            <a:r>
              <a:rPr lang="es-EC" sz="1800" dirty="0"/>
              <a:t>Una vez obtenido las tablas de costos, el comportamiento en el análisis de costo – volumen – utilidad quedó</a:t>
            </a:r>
            <a:r>
              <a:rPr lang="es-EC" sz="1800" dirty="0" smtClean="0"/>
              <a:t>:</a:t>
            </a:r>
          </a:p>
          <a:p>
            <a:pPr marL="0" indent="0">
              <a:buNone/>
            </a:pPr>
            <a:endParaRPr lang="es-EC" sz="1800" dirty="0" smtClean="0"/>
          </a:p>
          <a:p>
            <a:pPr marL="0" indent="0">
              <a:buNone/>
            </a:pPr>
            <a:endParaRPr lang="es-EC" sz="1800" dirty="0"/>
          </a:p>
          <a:p>
            <a:pPr marL="0" indent="0" algn="just">
              <a:buNone/>
            </a:pPr>
            <a:r>
              <a:rPr lang="es-EC" sz="1800" dirty="0" smtClean="0"/>
              <a:t>Costo fijo = CF = Materiales indirectos + mano de obra indirecta + indirectos del proyecto</a:t>
            </a:r>
          </a:p>
          <a:p>
            <a:pPr marL="0" indent="0" algn="just">
              <a:buNone/>
            </a:pPr>
            <a:r>
              <a:rPr lang="es-EC" sz="1800" dirty="0" smtClean="0"/>
              <a:t>CF = $ 350 + $ 1150 + $ 230 = $ 1730</a:t>
            </a:r>
          </a:p>
          <a:p>
            <a:pPr marL="0" indent="0" algn="just">
              <a:buNone/>
            </a:pPr>
            <a:endParaRPr lang="es-EC" sz="1800" dirty="0"/>
          </a:p>
          <a:p>
            <a:pPr marL="0" indent="0" algn="just">
              <a:buNone/>
            </a:pPr>
            <a:endParaRPr lang="es-EC" sz="1800" dirty="0" smtClean="0"/>
          </a:p>
          <a:p>
            <a:pPr marL="0" indent="0" algn="just">
              <a:buNone/>
            </a:pPr>
            <a:r>
              <a:rPr lang="es-EC" sz="1800" dirty="0" smtClean="0"/>
              <a:t>Costo variable </a:t>
            </a:r>
            <a:r>
              <a:rPr lang="es-EC" sz="1800" dirty="0"/>
              <a:t>= </a:t>
            </a:r>
            <a:r>
              <a:rPr lang="es-EC" sz="1800" dirty="0" smtClean="0"/>
              <a:t>CV </a:t>
            </a:r>
            <a:r>
              <a:rPr lang="es-EC" sz="1800" dirty="0"/>
              <a:t>= </a:t>
            </a:r>
            <a:r>
              <a:rPr lang="es-EC" sz="1800" dirty="0" smtClean="0"/>
              <a:t>Materiales directos </a:t>
            </a:r>
            <a:r>
              <a:rPr lang="es-EC" sz="1800" dirty="0"/>
              <a:t>+ mano de </a:t>
            </a:r>
            <a:r>
              <a:rPr lang="es-EC" sz="1800" dirty="0" smtClean="0"/>
              <a:t>obra directa </a:t>
            </a:r>
          </a:p>
          <a:p>
            <a:pPr marL="0" indent="0" algn="just">
              <a:buNone/>
            </a:pPr>
            <a:r>
              <a:rPr lang="es-EC" sz="1800" dirty="0" smtClean="0"/>
              <a:t>CV </a:t>
            </a:r>
            <a:r>
              <a:rPr lang="es-EC" sz="1800" dirty="0"/>
              <a:t>= $ </a:t>
            </a:r>
            <a:r>
              <a:rPr lang="es-EC" sz="1800" dirty="0" smtClean="0"/>
              <a:t>905.80 </a:t>
            </a:r>
            <a:r>
              <a:rPr lang="es-EC" sz="1800" dirty="0"/>
              <a:t>+ $ </a:t>
            </a:r>
            <a:r>
              <a:rPr lang="es-EC" sz="1800" dirty="0" smtClean="0"/>
              <a:t>100 = </a:t>
            </a:r>
            <a:r>
              <a:rPr lang="es-EC" sz="1800" dirty="0"/>
              <a:t>$ </a:t>
            </a:r>
            <a:r>
              <a:rPr lang="es-EC" sz="1800" dirty="0" smtClean="0"/>
              <a:t>1005.80</a:t>
            </a:r>
            <a:endParaRPr lang="es-ES" sz="1800" dirty="0"/>
          </a:p>
          <a:p>
            <a:pPr marL="0" indent="0" algn="just">
              <a:buNone/>
            </a:pPr>
            <a:endParaRPr lang="es-ES" sz="1800" dirty="0" smtClean="0"/>
          </a:p>
          <a:p>
            <a:pPr marL="0" indent="0" algn="just">
              <a:buNone/>
            </a:pPr>
            <a:endParaRPr lang="es-ES" sz="1800" dirty="0"/>
          </a:p>
          <a:p>
            <a:pPr marL="0" indent="0" algn="just">
              <a:buNone/>
            </a:pPr>
            <a:r>
              <a:rPr lang="es-ES" sz="1800" dirty="0" smtClean="0"/>
              <a:t>IT: $1500 / u </a:t>
            </a:r>
          </a:p>
          <a:p>
            <a:pPr marL="0" indent="0" algn="just">
              <a:buNone/>
            </a:pPr>
            <a:endParaRPr lang="es-ES" sz="1800" dirty="0"/>
          </a:p>
          <a:p>
            <a:pPr marL="0" indent="0" algn="just">
              <a:buNone/>
            </a:pPr>
            <a:endParaRPr lang="es-ES" sz="1800" dirty="0" smtClean="0"/>
          </a:p>
          <a:p>
            <a:pPr marL="0" indent="0" algn="just">
              <a:buNone/>
            </a:pPr>
            <a:r>
              <a:rPr lang="es-ES" sz="1800" dirty="0" smtClean="0"/>
              <a:t>Entonces realizando una amortización semanal, se tiene la siguiente gráfica:</a:t>
            </a:r>
          </a:p>
          <a:p>
            <a:pPr marL="0" indent="0" algn="just">
              <a:buNone/>
            </a:pPr>
            <a:endParaRPr lang="es-ES" sz="1800" dirty="0"/>
          </a:p>
        </p:txBody>
      </p:sp>
    </p:spTree>
    <p:extLst>
      <p:ext uri="{BB962C8B-B14F-4D97-AF65-F5344CB8AC3E}">
        <p14:creationId xmlns:p14="http://schemas.microsoft.com/office/powerpoint/2010/main" val="4083901207"/>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ANÁLISIS COSTO – VOLUMEN - UTILIDAD</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74535723"/>
              </p:ext>
            </p:extLst>
          </p:nvPr>
        </p:nvGraphicFramePr>
        <p:xfrm>
          <a:off x="199504" y="1295709"/>
          <a:ext cx="7852675" cy="468200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1591604" y="5977718"/>
            <a:ext cx="4357155" cy="461665"/>
          </a:xfrm>
          <a:prstGeom prst="rect">
            <a:avLst/>
          </a:prstGeom>
        </p:spPr>
        <p:txBody>
          <a:bodyPr wrap="none">
            <a:spAutoFit/>
          </a:bodyPr>
          <a:lstStyle/>
          <a:p>
            <a:pPr algn="ctr">
              <a:lnSpc>
                <a:spcPct val="150000"/>
              </a:lnSpc>
            </a:pPr>
            <a:r>
              <a:rPr lang="es-EC" sz="1600" b="1" dirty="0">
                <a:solidFill>
                  <a:srgbClr val="292929"/>
                </a:solidFill>
                <a:ea typeface="Times New Roman" panose="02020603050405020304" pitchFamily="18" charset="0"/>
              </a:rPr>
              <a:t>Figura </a:t>
            </a:r>
            <a:r>
              <a:rPr lang="es-EC" sz="1600" b="1" dirty="0" smtClean="0">
                <a:solidFill>
                  <a:srgbClr val="292929"/>
                </a:solidFill>
                <a:ea typeface="Times New Roman" panose="02020603050405020304" pitchFamily="18" charset="0"/>
              </a:rPr>
              <a:t>28:</a:t>
            </a:r>
            <a:r>
              <a:rPr lang="es-EC" sz="1600" dirty="0" smtClean="0">
                <a:solidFill>
                  <a:srgbClr val="292929"/>
                </a:solidFill>
                <a:ea typeface="Times New Roman" panose="02020603050405020304" pitchFamily="18" charset="0"/>
              </a:rPr>
              <a:t> </a:t>
            </a:r>
            <a:r>
              <a:rPr lang="es-MX" sz="1600" dirty="0" smtClean="0">
                <a:solidFill>
                  <a:srgbClr val="292929"/>
                </a:solidFill>
              </a:rPr>
              <a:t>Análisis costo – volumen - utilidad </a:t>
            </a:r>
            <a:endParaRPr lang="es-ES" sz="1600" dirty="0">
              <a:solidFill>
                <a:srgbClr val="292929"/>
              </a:solidFill>
              <a:latin typeface="Times New Roman" panose="02020603050405020304" pitchFamily="18" charset="0"/>
              <a:ea typeface="Times New Roman" panose="02020603050405020304" pitchFamily="18" charset="0"/>
            </a:endParaRPr>
          </a:p>
        </p:txBody>
      </p:sp>
      <p:sp>
        <p:nvSpPr>
          <p:cNvPr id="7" name="CuadroTexto 6"/>
          <p:cNvSpPr txBox="1"/>
          <p:nvPr/>
        </p:nvSpPr>
        <p:spPr>
          <a:xfrm>
            <a:off x="5636794" y="2971800"/>
            <a:ext cx="65" cy="276999"/>
          </a:xfrm>
          <a:prstGeom prst="rect">
            <a:avLst/>
          </a:prstGeom>
          <a:noFill/>
        </p:spPr>
        <p:txBody>
          <a:bodyPr wrap="none" lIns="0" tIns="0" rIns="0" bIns="0" rtlCol="0">
            <a:spAutoFit/>
          </a:bodyPr>
          <a:lstStyle/>
          <a:p>
            <a:endParaRPr lang="es-ES" dirty="0"/>
          </a:p>
        </p:txBody>
      </p:sp>
      <mc:AlternateContent xmlns:mc="http://schemas.openxmlformats.org/markup-compatibility/2006" xmlns:a14="http://schemas.microsoft.com/office/drawing/2010/main">
        <mc:Choice Requires="a14">
          <p:sp>
            <p:nvSpPr>
              <p:cNvPr id="8" name="CuadroTexto 7"/>
              <p:cNvSpPr txBox="1"/>
              <p:nvPr/>
            </p:nvSpPr>
            <p:spPr>
              <a:xfrm>
                <a:off x="9041731" y="2971800"/>
                <a:ext cx="1560299"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𝑃𝐸</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𝐶𝐹</m:t>
                          </m:r>
                        </m:num>
                        <m:den>
                          <m:r>
                            <a:rPr lang="es-ES" b="0" i="1" smtClean="0">
                              <a:latin typeface="Cambria Math" panose="02040503050406030204" pitchFamily="18" charset="0"/>
                            </a:rPr>
                            <m:t>𝐼𝑇</m:t>
                          </m:r>
                          <m:r>
                            <a:rPr lang="es-ES" b="0" i="1" smtClean="0">
                              <a:latin typeface="Cambria Math" panose="02040503050406030204" pitchFamily="18" charset="0"/>
                            </a:rPr>
                            <m:t> −</m:t>
                          </m:r>
                          <m:r>
                            <a:rPr lang="es-ES" b="0" i="1" smtClean="0">
                              <a:latin typeface="Cambria Math" panose="02040503050406030204" pitchFamily="18" charset="0"/>
                            </a:rPr>
                            <m:t>𝐶𝑉</m:t>
                          </m:r>
                        </m:den>
                      </m:f>
                    </m:oMath>
                  </m:oMathPara>
                </a14:m>
                <a:endParaRPr lang="es-E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9041731" y="2971800"/>
                <a:ext cx="1560299" cy="52046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9041731" y="3773905"/>
                <a:ext cx="2370264"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𝑃𝐸</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1730</m:t>
                          </m:r>
                        </m:num>
                        <m:den>
                          <m:r>
                            <a:rPr lang="es-ES" b="0" i="1" smtClean="0">
                              <a:latin typeface="Cambria Math" panose="02040503050406030204" pitchFamily="18" charset="0"/>
                            </a:rPr>
                            <m:t>1500 −1005.80</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9041731" y="3773905"/>
                <a:ext cx="2370264" cy="520463"/>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9041731" y="4606225"/>
                <a:ext cx="13507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𝑃𝐸</m:t>
                      </m:r>
                      <m:r>
                        <a:rPr lang="es-ES" b="0" i="1" smtClean="0">
                          <a:latin typeface="Cambria Math" panose="02040503050406030204" pitchFamily="18" charset="0"/>
                        </a:rPr>
                        <m:t>=3.5006</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9041731" y="4606225"/>
                <a:ext cx="1350754" cy="276999"/>
              </a:xfrm>
              <a:prstGeom prst="rect">
                <a:avLst/>
              </a:prstGeom>
              <a:blipFill rotWithShape="0">
                <a:blip r:embed="rId5"/>
                <a:stretch>
                  <a:fillRect l="-3153" r="-3604" b="-11111"/>
                </a:stretch>
              </a:blipFill>
            </p:spPr>
            <p:txBody>
              <a:bodyPr/>
              <a:lstStyle/>
              <a:p>
                <a:r>
                  <a:rPr lang="es-ES">
                    <a:noFill/>
                  </a:rPr>
                  <a:t> </a:t>
                </a:r>
              </a:p>
            </p:txBody>
          </p:sp>
        </mc:Fallback>
      </mc:AlternateContent>
      <p:sp>
        <p:nvSpPr>
          <p:cNvPr id="12" name="Rectángulo 11"/>
          <p:cNvSpPr/>
          <p:nvPr/>
        </p:nvSpPr>
        <p:spPr>
          <a:xfrm>
            <a:off x="7889783" y="2013242"/>
            <a:ext cx="3654655" cy="461665"/>
          </a:xfrm>
          <a:prstGeom prst="rect">
            <a:avLst/>
          </a:prstGeom>
        </p:spPr>
        <p:txBody>
          <a:bodyPr wrap="none">
            <a:spAutoFit/>
          </a:bodyPr>
          <a:lstStyle/>
          <a:p>
            <a:pPr algn="ctr">
              <a:lnSpc>
                <a:spcPct val="150000"/>
              </a:lnSpc>
            </a:pPr>
            <a:r>
              <a:rPr lang="es-EC" sz="1600" b="1" dirty="0">
                <a:solidFill>
                  <a:srgbClr val="292929"/>
                </a:solidFill>
              </a:rPr>
              <a:t> </a:t>
            </a:r>
            <a:r>
              <a:rPr lang="es-EC" sz="1600" b="1" dirty="0" smtClean="0">
                <a:solidFill>
                  <a:srgbClr val="292929"/>
                </a:solidFill>
              </a:rPr>
              <a:t>          PUNTO DE EQUILIBRIO (PE)</a:t>
            </a:r>
            <a:r>
              <a:rPr lang="es-MX" sz="1600" dirty="0" smtClean="0">
                <a:solidFill>
                  <a:srgbClr val="292929"/>
                </a:solidFill>
              </a:rPr>
              <a:t> </a:t>
            </a:r>
            <a:endParaRPr lang="es-ES" sz="1600" dirty="0">
              <a:solidFill>
                <a:srgbClr val="292929"/>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1378963"/>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a:xfrm>
            <a:off x="527051" y="1444877"/>
            <a:ext cx="11137900" cy="5113337"/>
          </a:xfrm>
        </p:spPr>
        <p:txBody>
          <a:bodyPr/>
          <a:lstStyle/>
          <a:p>
            <a:pPr marL="0" indent="0" algn="just">
              <a:buNone/>
            </a:pPr>
            <a:r>
              <a:rPr lang="es-EC" dirty="0" smtClean="0"/>
              <a:t>-El </a:t>
            </a:r>
            <a:r>
              <a:rPr lang="es-EC" dirty="0"/>
              <a:t>sistema de sobrealimentación seleccionado fue con un turbocompresor de geometría fija marca Ecotrons VZ21, ya que cumplió con todos los requisitos establecidos. </a:t>
            </a:r>
            <a:endParaRPr lang="es-ES" dirty="0"/>
          </a:p>
          <a:p>
            <a:pPr marL="0" indent="0" algn="just">
              <a:buNone/>
            </a:pPr>
            <a:endParaRPr lang="es-ES" dirty="0" smtClean="0"/>
          </a:p>
          <a:p>
            <a:pPr marL="0" indent="0" algn="just">
              <a:buNone/>
            </a:pPr>
            <a:r>
              <a:rPr lang="es-EC" dirty="0" smtClean="0"/>
              <a:t>-Para </a:t>
            </a:r>
            <a:r>
              <a:rPr lang="es-EC" dirty="0"/>
              <a:t>el montaje del sistema de sobrealimentación fue necesario la modificación de tres sistemas anexos al motor: sistema de escape, sistema de alimentación y sistema de lubricación.</a:t>
            </a:r>
            <a:endParaRPr lang="es-ES" dirty="0"/>
          </a:p>
          <a:p>
            <a:pPr marL="0" indent="0" algn="just">
              <a:buNone/>
            </a:pPr>
            <a:endParaRPr lang="es-ES" dirty="0" smtClean="0"/>
          </a:p>
          <a:p>
            <a:pPr marL="0" indent="0" algn="just">
              <a:buNone/>
            </a:pPr>
            <a:r>
              <a:rPr lang="es-EC" dirty="0" smtClean="0"/>
              <a:t>-La </a:t>
            </a:r>
            <a:r>
              <a:rPr lang="es-EC" dirty="0"/>
              <a:t>potencia máxima en la rueda de la motocicleta atmosférica es de 8.573 hp @ 4200 rpm y de la motocicleta sobrealimentada es de 10.527 hp @ 5100 rpm, existiendo un incremento del 22.7925%. </a:t>
            </a:r>
            <a:endParaRPr lang="es-ES" dirty="0"/>
          </a:p>
          <a:p>
            <a:pPr marL="0" indent="0">
              <a:buNone/>
            </a:pPr>
            <a:endParaRPr lang="es-ES" dirty="0"/>
          </a:p>
        </p:txBody>
      </p:sp>
    </p:spTree>
    <p:extLst>
      <p:ext uri="{BB962C8B-B14F-4D97-AF65-F5344CB8AC3E}">
        <p14:creationId xmlns:p14="http://schemas.microsoft.com/office/powerpoint/2010/main" val="4029631939"/>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p>
        </p:txBody>
      </p:sp>
      <p:sp>
        <p:nvSpPr>
          <p:cNvPr id="3" name="Marcador de contenido 2"/>
          <p:cNvSpPr>
            <a:spLocks noGrp="1"/>
          </p:cNvSpPr>
          <p:nvPr>
            <p:ph idx="1"/>
          </p:nvPr>
        </p:nvSpPr>
        <p:spPr/>
        <p:txBody>
          <a:bodyPr/>
          <a:lstStyle/>
          <a:p>
            <a:pPr marL="0" indent="0" algn="just">
              <a:buNone/>
            </a:pPr>
            <a:r>
              <a:rPr lang="es-EC" dirty="0" smtClean="0"/>
              <a:t>-El </a:t>
            </a:r>
            <a:r>
              <a:rPr lang="es-EC" dirty="0"/>
              <a:t>torque máximo en la rueda de la motocicleta atmosférica es de 12.35 lb.ft @ 3000 rpm y de la motocicleta sobrealimentada es 15.69 lb.ft @ 3400 rpm, existiendo un incremento del torque del 27.0445%. </a:t>
            </a:r>
            <a:endParaRPr lang="es-ES" dirty="0"/>
          </a:p>
          <a:p>
            <a:pPr marL="0" indent="0" algn="just">
              <a:buNone/>
            </a:pPr>
            <a:endParaRPr lang="es-ES" dirty="0" smtClean="0"/>
          </a:p>
          <a:p>
            <a:pPr marL="0" indent="0" algn="just">
              <a:buNone/>
            </a:pPr>
            <a:r>
              <a:rPr lang="es-MX" dirty="0" smtClean="0"/>
              <a:t>-El </a:t>
            </a:r>
            <a:r>
              <a:rPr lang="es-MX" dirty="0"/>
              <a:t>C.E.C mínimo de la motocicleta atmosférica de 0.0969 (Kg/Kw.h), y de la motocicleta </a:t>
            </a:r>
            <a:r>
              <a:rPr lang="es-MX" dirty="0" smtClean="0"/>
              <a:t>turbo </a:t>
            </a:r>
            <a:r>
              <a:rPr lang="es-MX" dirty="0"/>
              <a:t>de 0.1261 (Kg/Kw.h</a:t>
            </a:r>
            <a:r>
              <a:rPr lang="es-MX" dirty="0" smtClean="0"/>
              <a:t>).</a:t>
            </a:r>
          </a:p>
          <a:p>
            <a:pPr marL="0" indent="0" algn="just">
              <a:buNone/>
            </a:pPr>
            <a:endParaRPr lang="es-MX" dirty="0"/>
          </a:p>
          <a:p>
            <a:pPr marL="0" indent="0" algn="just">
              <a:buNone/>
            </a:pPr>
            <a:r>
              <a:rPr lang="es-MX" dirty="0" smtClean="0"/>
              <a:t>-El </a:t>
            </a:r>
            <a:r>
              <a:rPr lang="es-MX" dirty="0"/>
              <a:t>NPS mínimo de la motocicleta atmosférica es de 78.7 dB. El NPS mínimo de la motocicleta turbo es de 75.4 dB.</a:t>
            </a:r>
            <a:endParaRPr lang="es-ES" dirty="0"/>
          </a:p>
          <a:p>
            <a:pPr marL="0" indent="0" algn="just">
              <a:buNone/>
            </a:pPr>
            <a:endParaRPr lang="es-ES" dirty="0" smtClean="0"/>
          </a:p>
          <a:p>
            <a:pPr marL="0" indent="0" algn="just">
              <a:buNone/>
            </a:pPr>
            <a:r>
              <a:rPr lang="es-MX" dirty="0" smtClean="0"/>
              <a:t>-El </a:t>
            </a:r>
            <a:r>
              <a:rPr lang="es-MX" dirty="0"/>
              <a:t>CO mínimo emitido por la motocicleta atmosférica es de 4.3%. El CO mínimo emitido por la motocicleta turbo es de 2.83%. El decremento máximo del CO es del 48.6947% a las 4500 rpm.</a:t>
            </a:r>
            <a:endParaRPr lang="es-ES" dirty="0"/>
          </a:p>
          <a:p>
            <a:pPr marL="0" indent="0">
              <a:buNone/>
            </a:pPr>
            <a:endParaRPr lang="es-ES" dirty="0"/>
          </a:p>
        </p:txBody>
      </p:sp>
    </p:spTree>
    <p:extLst>
      <p:ext uri="{BB962C8B-B14F-4D97-AF65-F5344CB8AC3E}">
        <p14:creationId xmlns:p14="http://schemas.microsoft.com/office/powerpoint/2010/main" val="2184795866"/>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p>
        </p:txBody>
      </p:sp>
      <p:sp>
        <p:nvSpPr>
          <p:cNvPr id="3" name="Marcador de contenido 2"/>
          <p:cNvSpPr>
            <a:spLocks noGrp="1"/>
          </p:cNvSpPr>
          <p:nvPr>
            <p:ph idx="1"/>
          </p:nvPr>
        </p:nvSpPr>
        <p:spPr/>
        <p:txBody>
          <a:bodyPr/>
          <a:lstStyle/>
          <a:p>
            <a:pPr marL="0" indent="0" algn="just">
              <a:buNone/>
            </a:pPr>
            <a:r>
              <a:rPr lang="es-MX" dirty="0" smtClean="0"/>
              <a:t>-Los </a:t>
            </a:r>
            <a:r>
              <a:rPr lang="es-MX" dirty="0"/>
              <a:t>HC mínimos emitidos por la motocicleta atmosférica son de 208 ppm. Los HC mínimos emitidos por la motocicleta turbo son de 166.6 ppm. El decremento máximo de HC es del 29.7046% a las 4500 rpm</a:t>
            </a:r>
            <a:r>
              <a:rPr lang="es-MX" dirty="0" smtClean="0"/>
              <a:t>.</a:t>
            </a:r>
          </a:p>
          <a:p>
            <a:pPr marL="0" indent="0" algn="just">
              <a:buNone/>
            </a:pPr>
            <a:endParaRPr lang="es-ES" dirty="0"/>
          </a:p>
          <a:p>
            <a:pPr marL="0" indent="0" algn="just">
              <a:buNone/>
            </a:pPr>
            <a:r>
              <a:rPr lang="es-MX" dirty="0" smtClean="0"/>
              <a:t>-El </a:t>
            </a:r>
            <a:r>
              <a:rPr lang="es-MX" dirty="0"/>
              <a:t>CO2 mínimo emitido por la motocicleta atmosférica es de 2.3%. El CO2 mínimo emitido por la motocicleta turbo es de 2.7%. El incremento máximo del CO2 es del 36.5079% a las </a:t>
            </a:r>
            <a:r>
              <a:rPr lang="es-MX" dirty="0" smtClean="0"/>
              <a:t>2500 </a:t>
            </a:r>
            <a:r>
              <a:rPr lang="es-MX" dirty="0"/>
              <a:t>rpm</a:t>
            </a:r>
            <a:r>
              <a:rPr lang="es-MX" dirty="0" smtClean="0"/>
              <a:t>.</a:t>
            </a:r>
          </a:p>
          <a:p>
            <a:pPr marL="0" indent="0" algn="just">
              <a:buNone/>
            </a:pPr>
            <a:endParaRPr lang="es-MX" dirty="0"/>
          </a:p>
          <a:p>
            <a:pPr marL="0" indent="0" algn="just">
              <a:buNone/>
            </a:pPr>
            <a:r>
              <a:rPr lang="es-MX" dirty="0" smtClean="0"/>
              <a:t>-El </a:t>
            </a:r>
            <a:r>
              <a:rPr lang="es-MX" dirty="0"/>
              <a:t>O2 mínimo emitido por la motocicleta turbo es de 4.728%. El incremento máximo del O2 es del 27.3684% a las 5500 rpm.</a:t>
            </a:r>
            <a:endParaRPr lang="es-ES" dirty="0"/>
          </a:p>
          <a:p>
            <a:pPr marL="0" indent="0" algn="just">
              <a:buNone/>
            </a:pPr>
            <a:endParaRPr lang="es-ES" dirty="0" smtClean="0"/>
          </a:p>
          <a:p>
            <a:pPr marL="0" indent="0" algn="just">
              <a:buNone/>
            </a:pPr>
            <a:r>
              <a:rPr lang="es-MX" dirty="0" smtClean="0"/>
              <a:t>-El </a:t>
            </a:r>
            <a:r>
              <a:rPr lang="es-MX" dirty="0"/>
              <a:t>decremento del rendimiento del combustible en la ciudad es del 15.7773%. El decremento del rendimiento del combustible en la carretera es del 19.4286%.</a:t>
            </a:r>
            <a:endParaRPr lang="es-ES" dirty="0"/>
          </a:p>
          <a:p>
            <a:pPr marL="0" indent="0">
              <a:buNone/>
            </a:pPr>
            <a:endParaRPr lang="es-ES" dirty="0"/>
          </a:p>
        </p:txBody>
      </p:sp>
    </p:spTree>
    <p:extLst>
      <p:ext uri="{BB962C8B-B14F-4D97-AF65-F5344CB8AC3E}">
        <p14:creationId xmlns:p14="http://schemas.microsoft.com/office/powerpoint/2010/main" val="3886173304"/>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lstStyle/>
          <a:p>
            <a:pPr marL="0" indent="0" algn="just">
              <a:buNone/>
            </a:pPr>
            <a:r>
              <a:rPr lang="es-MX" dirty="0" smtClean="0"/>
              <a:t>-La </a:t>
            </a:r>
            <a:r>
              <a:rPr lang="es-MX" dirty="0"/>
              <a:t>motocicleta turbo aumenta la capacidad de aceleración en comparación con la motocicleta atmosférica, haciéndola más </a:t>
            </a:r>
            <a:r>
              <a:rPr lang="es-MX" dirty="0" smtClean="0"/>
              <a:t>agresiva, siendo el mayor </a:t>
            </a:r>
            <a:r>
              <a:rPr lang="es-MX" dirty="0"/>
              <a:t>porcentaje de incremento de la </a:t>
            </a:r>
            <a:r>
              <a:rPr lang="es-MX" dirty="0" smtClean="0"/>
              <a:t>aceleración del </a:t>
            </a:r>
            <a:r>
              <a:rPr lang="es-MX" dirty="0"/>
              <a:t>37.6623%.</a:t>
            </a:r>
            <a:endParaRPr lang="es-ES" dirty="0"/>
          </a:p>
          <a:p>
            <a:pPr marL="0" indent="0" algn="just">
              <a:buNone/>
            </a:pPr>
            <a:endParaRPr lang="es-ES" dirty="0" smtClean="0"/>
          </a:p>
          <a:p>
            <a:pPr marL="0" indent="0" algn="just">
              <a:buNone/>
            </a:pPr>
            <a:r>
              <a:rPr lang="es-EC" dirty="0" smtClean="0"/>
              <a:t>-Tanto </a:t>
            </a:r>
            <a:r>
              <a:rPr lang="es-EC" dirty="0"/>
              <a:t>la motocicleta Loncin LX 250 PY atmosférica como la sobrealimentada cumplen con la normativa INEN 2204 (umbrales). </a:t>
            </a:r>
            <a:endParaRPr lang="es-ES" dirty="0"/>
          </a:p>
          <a:p>
            <a:pPr marL="0" indent="0" algn="just">
              <a:buNone/>
            </a:pPr>
            <a:endParaRPr lang="es-ES" dirty="0" smtClean="0"/>
          </a:p>
          <a:p>
            <a:pPr marL="0" indent="0" algn="just">
              <a:buNone/>
            </a:pPr>
            <a:r>
              <a:rPr lang="es-ES" dirty="0" smtClean="0"/>
              <a:t>-La máxima eficiencia térmica de la motocicleta atmosférica es de 43.6397 %, mientras que de la motocicleta turbo es de 22.579 %. </a:t>
            </a:r>
          </a:p>
          <a:p>
            <a:pPr marL="0" indent="0">
              <a:buNone/>
            </a:pPr>
            <a:endParaRPr lang="es-ES" dirty="0"/>
          </a:p>
        </p:txBody>
      </p:sp>
    </p:spTree>
    <p:extLst>
      <p:ext uri="{BB962C8B-B14F-4D97-AF65-F5344CB8AC3E}">
        <p14:creationId xmlns:p14="http://schemas.microsoft.com/office/powerpoint/2010/main" val="38456964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JUSTIFICACIÓN E IMPORTANCIA DEL PROYECTO</a:t>
            </a:r>
            <a:endParaRPr lang="es-ES" dirty="0"/>
          </a:p>
        </p:txBody>
      </p:sp>
      <p:pic>
        <p:nvPicPr>
          <p:cNvPr id="4" name="Marcador de contenido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840" t="20344" r="4547" b="21293"/>
          <a:stretch/>
        </p:blipFill>
        <p:spPr bwMode="auto">
          <a:xfrm>
            <a:off x="286603" y="980414"/>
            <a:ext cx="6616635" cy="514743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srcRect l="34995" t="41771" r="25913" b="13158"/>
          <a:stretch/>
        </p:blipFill>
        <p:spPr bwMode="auto">
          <a:xfrm>
            <a:off x="7151427" y="2044183"/>
            <a:ext cx="4673287" cy="3565047"/>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2821531" y="6266540"/>
            <a:ext cx="6597621" cy="523220"/>
          </a:xfrm>
          <a:prstGeom prst="rect">
            <a:avLst/>
          </a:prstGeom>
        </p:spPr>
        <p:txBody>
          <a:bodyPr wrap="square">
            <a:spAutoFit/>
          </a:bodyPr>
          <a:lstStyle/>
          <a:p>
            <a:pPr algn="ctr">
              <a:spcAft>
                <a:spcPts val="0"/>
              </a:spcAft>
            </a:pPr>
            <a:r>
              <a:rPr lang="es-EC" sz="1400" b="1" dirty="0">
                <a:latin typeface="Arial" panose="020B0604020202020204" pitchFamily="34" charset="0"/>
                <a:ea typeface="Times New Roman" panose="02020603050405020304" pitchFamily="18" charset="0"/>
              </a:rPr>
              <a:t>Tabla 3: </a:t>
            </a:r>
            <a:r>
              <a:rPr lang="es-EC" sz="1400" dirty="0">
                <a:latin typeface="Arial" panose="020B0604020202020204" pitchFamily="34" charset="0"/>
                <a:ea typeface="Times New Roman" panose="02020603050405020304" pitchFamily="18" charset="0"/>
              </a:rPr>
              <a:t>Numero de vehículos motorizados matriculados, por uso, según clase.</a:t>
            </a:r>
            <a:endParaRPr lang="es-ES" sz="1400" dirty="0">
              <a:latin typeface="Times New Roman" panose="02020603050405020304" pitchFamily="18" charset="0"/>
              <a:ea typeface="Times New Roman" panose="02020603050405020304" pitchFamily="18" charset="0"/>
            </a:endParaRPr>
          </a:p>
          <a:p>
            <a:pPr algn="ctr">
              <a:spcAft>
                <a:spcPts val="0"/>
              </a:spcAft>
            </a:pPr>
            <a:r>
              <a:rPr lang="es-EC" sz="1400" b="1" dirty="0">
                <a:latin typeface="Arial" panose="020B0604020202020204" pitchFamily="34" charset="0"/>
                <a:ea typeface="Times New Roman" panose="02020603050405020304" pitchFamily="18" charset="0"/>
              </a:rPr>
              <a:t>Fuente: </a:t>
            </a:r>
            <a:r>
              <a:rPr lang="es-EC" sz="1400" dirty="0">
                <a:solidFill>
                  <a:srgbClr val="000000"/>
                </a:solidFill>
                <a:latin typeface="Arial" panose="020B0604020202020204" pitchFamily="34" charset="0"/>
                <a:ea typeface="Times New Roman" panose="02020603050405020304" pitchFamily="18" charset="0"/>
              </a:rPr>
              <a:t>Anuario de Estadísticas de Transportes 2014, INEC.</a:t>
            </a:r>
            <a:endParaRPr lang="es-E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220153"/>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lstStyle/>
          <a:p>
            <a:pPr marL="0" indent="0" algn="just">
              <a:buNone/>
            </a:pPr>
            <a:r>
              <a:rPr lang="es-EC" b="1" dirty="0"/>
              <a:t>- </a:t>
            </a:r>
            <a:r>
              <a:rPr lang="es-EC" dirty="0"/>
              <a:t>Se recomienda instalar turbocompresores en motores iguales o mayores a 450cc con sistema de suministro de combustible por inyección, ya que motores de menor cilindrada poseen un bajo flujo volumétrico se gases de escape, lo que provoca bajas eficiencias del compresor, y por ende una disminución de la eficiencia térmica. </a:t>
            </a:r>
            <a:endParaRPr lang="es-ES" dirty="0"/>
          </a:p>
          <a:p>
            <a:pPr marL="0" indent="0">
              <a:buNone/>
            </a:pPr>
            <a:endParaRPr lang="es-ES" dirty="0" smtClean="0"/>
          </a:p>
          <a:p>
            <a:pPr marL="0" indent="0">
              <a:buNone/>
            </a:pPr>
            <a:r>
              <a:rPr lang="es-EC" dirty="0" smtClean="0"/>
              <a:t>-Considerar </a:t>
            </a:r>
            <a:r>
              <a:rPr lang="es-EC" dirty="0"/>
              <a:t>el uso de un sistema intercooler para aumentar la densidad del aire al ingreso del </a:t>
            </a:r>
            <a:r>
              <a:rPr lang="es-EC" dirty="0" smtClean="0"/>
              <a:t>cilindro</a:t>
            </a:r>
          </a:p>
          <a:p>
            <a:pPr>
              <a:buFontTx/>
              <a:buChar char="-"/>
            </a:pPr>
            <a:endParaRPr lang="es-ES" dirty="0" smtClean="0"/>
          </a:p>
          <a:p>
            <a:pPr marL="0" indent="0">
              <a:buNone/>
            </a:pPr>
            <a:r>
              <a:rPr lang="es-EC" dirty="0" smtClean="0"/>
              <a:t>- Cuidar </a:t>
            </a:r>
            <a:r>
              <a:rPr lang="es-EC" dirty="0"/>
              <a:t>que no ingrese </a:t>
            </a:r>
            <a:r>
              <a:rPr lang="es-EC" dirty="0" smtClean="0"/>
              <a:t>impurezas </a:t>
            </a:r>
            <a:r>
              <a:rPr lang="es-EC" dirty="0"/>
              <a:t>a los impulsores y cuerpo de cojinetes del turbocompresor.</a:t>
            </a:r>
            <a:endParaRPr lang="es-ES" dirty="0"/>
          </a:p>
          <a:p>
            <a:pPr marL="0" indent="0">
              <a:buNone/>
            </a:pPr>
            <a:endParaRPr lang="es-ES" dirty="0" smtClean="0"/>
          </a:p>
          <a:p>
            <a:pPr marL="0" indent="0">
              <a:buNone/>
            </a:pPr>
            <a:endParaRPr lang="es-ES" dirty="0"/>
          </a:p>
        </p:txBody>
      </p:sp>
    </p:spTree>
    <p:extLst>
      <p:ext uri="{BB962C8B-B14F-4D97-AF65-F5344CB8AC3E}">
        <p14:creationId xmlns:p14="http://schemas.microsoft.com/office/powerpoint/2010/main" val="84794384"/>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lstStyle/>
          <a:p>
            <a:pPr marL="0" indent="0" algn="just">
              <a:buNone/>
            </a:pPr>
            <a:r>
              <a:rPr lang="es-EC" dirty="0"/>
              <a:t>- Al momento de “apagar” el motor, la circulación del lubricante es suspendida, sin embargo, el eje del turbocompresor aún sigue girando (aproximadamente a los 100 000 rpm), y esto sin duda puede comprometer su integridad, es por ello que el motor no debe pararse inmediatamente después de haber efectuado recorridos a alta velocidad, recomendando así mantener el motor a ralentí durante 5 minutos.</a:t>
            </a:r>
            <a:endParaRPr lang="es-ES" dirty="0"/>
          </a:p>
          <a:p>
            <a:pPr marL="0" indent="0">
              <a:buNone/>
            </a:pPr>
            <a:endParaRPr lang="es-ES" dirty="0"/>
          </a:p>
        </p:txBody>
      </p:sp>
    </p:spTree>
    <p:extLst>
      <p:ext uri="{BB962C8B-B14F-4D97-AF65-F5344CB8AC3E}">
        <p14:creationId xmlns:p14="http://schemas.microsoft.com/office/powerpoint/2010/main" val="1387436327"/>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GRACIAS … </a:t>
            </a:r>
            <a:endParaRPr lang="es-ES" dirty="0"/>
          </a:p>
        </p:txBody>
      </p:sp>
      <p:pic>
        <p:nvPicPr>
          <p:cNvPr id="1026" name="Picture 2" descr="https://scontent-mia1-1.xx.fbcdn.net/v/t34.0-12/17360667_853958361409854_718771393_n.jpg?oh=e3aa50d9081e3d8e3e8cf89bba99c73d&amp;oe=58CE23C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888" y="2044535"/>
            <a:ext cx="4877903" cy="3658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mia1-1.xx.fbcdn.net/v/t34.0-12/17360655_853958118076545_2075356976_n.jpg?oh=f9ef58fd01f3f453d0c443f506e1bd74&amp;oe=58CE4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718" y="2019040"/>
            <a:ext cx="4911897" cy="368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605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JUSTIFICACIÓN E IMPORTANCIA DEL PROYECTO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07966283"/>
              </p:ext>
            </p:extLst>
          </p:nvPr>
        </p:nvGraphicFramePr>
        <p:xfrm>
          <a:off x="179804" y="1052909"/>
          <a:ext cx="5772785" cy="1645920"/>
        </p:xfrm>
        <a:graphic>
          <a:graphicData uri="http://schemas.openxmlformats.org/drawingml/2006/table">
            <a:tbl>
              <a:tblPr firstRow="1" firstCol="1" bandRow="1"/>
              <a:tblGrid>
                <a:gridCol w="1439860"/>
                <a:gridCol w="1453840"/>
                <a:gridCol w="1439860"/>
                <a:gridCol w="1439225"/>
              </a:tblGrid>
              <a:tr h="243840">
                <a:tc gridSpan="4">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NIVEL DE RUIDO EN EL ESCAPE – MOTOCICLETAS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52095">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AÑO - MODELO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UMBRAL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UNIDAD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4384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 ≤ X &lt; 75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dB</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75 ≤ X &lt; 85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dB</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85 ≤ X &lt; 90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dB</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9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X ≥ 90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dB</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90686415"/>
              </p:ext>
            </p:extLst>
          </p:nvPr>
        </p:nvGraphicFramePr>
        <p:xfrm>
          <a:off x="6236876" y="1065847"/>
          <a:ext cx="5750560" cy="1673860"/>
        </p:xfrm>
        <a:graphic>
          <a:graphicData uri="http://schemas.openxmlformats.org/drawingml/2006/table">
            <a:tbl>
              <a:tblPr firstRow="1" firstCol="1" bandRow="1"/>
              <a:tblGrid>
                <a:gridCol w="1435734"/>
                <a:gridCol w="1439546"/>
                <a:gridCol w="1436369"/>
                <a:gridCol w="1438911"/>
              </a:tblGrid>
              <a:tr h="276225">
                <a:tc gridSpan="4">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HIDROCARBUROS NO COMBUSTIONADOS (HC) - MOTOCICLETAS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76225">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AÑO - MODELO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UMBRAL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UNIDAD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7622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 ≤ X &lt; 2000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ppm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2000 ≤ X &lt; 4000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ppm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4000 ≤ X &lt; 6000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ppm</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73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X ≥ 6000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ppm</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679488934"/>
              </p:ext>
            </p:extLst>
          </p:nvPr>
        </p:nvGraphicFramePr>
        <p:xfrm>
          <a:off x="179804" y="2750517"/>
          <a:ext cx="5784268" cy="1724660"/>
        </p:xfrm>
        <a:graphic>
          <a:graphicData uri="http://schemas.openxmlformats.org/drawingml/2006/table">
            <a:tbl>
              <a:tblPr firstRow="1" firstCol="1" bandRow="1"/>
              <a:tblGrid>
                <a:gridCol w="1427956"/>
                <a:gridCol w="1427956"/>
                <a:gridCol w="1428591"/>
                <a:gridCol w="1499765"/>
              </a:tblGrid>
              <a:tr h="283845">
                <a:tc gridSpan="4">
                  <a:txBody>
                    <a:bodyPr/>
                    <a:lstStyle/>
                    <a:p>
                      <a:pPr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MONÓXIDO DE CARBONO (CO) – MOTOCICLETAS</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83845">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AÑO - MODELO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UMBRAL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UNIDAD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8384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 ≤ X &lt; 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4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4 ≤ X &lt; 6</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845">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6 ≤ X &lt; 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4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X ≥ 8</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257897736"/>
              </p:ext>
            </p:extLst>
          </p:nvPr>
        </p:nvGraphicFramePr>
        <p:xfrm>
          <a:off x="6237027" y="2802587"/>
          <a:ext cx="5750409" cy="1672590"/>
        </p:xfrm>
        <a:graphic>
          <a:graphicData uri="http://schemas.openxmlformats.org/drawingml/2006/table">
            <a:tbl>
              <a:tblPr firstRow="1" firstCol="1" bandRow="1"/>
              <a:tblGrid>
                <a:gridCol w="1458284"/>
                <a:gridCol w="1443201"/>
                <a:gridCol w="1423509"/>
                <a:gridCol w="1425415"/>
              </a:tblGrid>
              <a:tr h="283210">
                <a:tc gridSpan="4">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OXÍGENO (O2) – MOTOCICLETAS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73050">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AÑO - MODELO</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CALIFICACIÓN</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UMBRAL</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50000"/>
                        </a:lnSpc>
                        <a:spcAft>
                          <a:spcPts val="0"/>
                        </a:spcAft>
                      </a:pPr>
                      <a:r>
                        <a:rPr lang="es-MX" sz="1200" b="1">
                          <a:effectLst/>
                          <a:latin typeface="Arial" panose="020B0604020202020204" pitchFamily="34" charset="0"/>
                          <a:ea typeface="Times New Roman" panose="02020603050405020304" pitchFamily="18" charset="0"/>
                          <a:cs typeface="Times New Roman" panose="02020603050405020304" pitchFamily="18" charset="0"/>
                        </a:rPr>
                        <a:t>UNIDAD</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7305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0 ≤ X &lt; 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05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 ≤ X &lt; 4</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4 ≤ X &lt; 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10">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Todos</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a:effectLst/>
                          <a:latin typeface="Arial" panose="020B0604020202020204" pitchFamily="34" charset="0"/>
                          <a:ea typeface="Times New Roman" panose="02020603050405020304" pitchFamily="18" charset="0"/>
                          <a:cs typeface="Times New Roman" panose="02020603050405020304" pitchFamily="18" charset="0"/>
                        </a:rPr>
                        <a:t>X ≥ 5</a:t>
                      </a:r>
                      <a:endParaRPr lang="es-E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ángulo 11"/>
          <p:cNvSpPr/>
          <p:nvPr/>
        </p:nvSpPr>
        <p:spPr>
          <a:xfrm>
            <a:off x="1409957" y="4538057"/>
            <a:ext cx="9420770" cy="630942"/>
          </a:xfrm>
          <a:prstGeom prst="rect">
            <a:avLst/>
          </a:prstGeom>
        </p:spPr>
        <p:txBody>
          <a:bodyPr wrap="square">
            <a:spAutoFit/>
          </a:bodyPr>
          <a:lstStyle/>
          <a:p>
            <a:pPr algn="ct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Tabla </a:t>
            </a:r>
            <a:r>
              <a:rPr lang="es-EC" sz="1400" b="1" dirty="0" smtClean="0">
                <a:latin typeface="Arial" panose="020B0604020202020204" pitchFamily="34" charset="0"/>
                <a:ea typeface="Times New Roman" panose="02020603050405020304" pitchFamily="18" charset="0"/>
                <a:cs typeface="Times New Roman" panose="02020603050405020304" pitchFamily="18" charset="0"/>
              </a:rPr>
              <a:t>4:</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1400" dirty="0">
                <a:latin typeface="Arial" panose="020B0604020202020204" pitchFamily="34" charset="0"/>
                <a:ea typeface="Times New Roman" panose="02020603050405020304" pitchFamily="18" charset="0"/>
                <a:cs typeface="Times New Roman" panose="02020603050405020304" pitchFamily="18" charset="0"/>
              </a:rPr>
              <a:t>Rangos de </a:t>
            </a:r>
            <a:r>
              <a:rPr lang="es-EC" sz="1400" dirty="0" smtClean="0">
                <a:latin typeface="Arial" panose="020B0604020202020204" pitchFamily="34" charset="0"/>
                <a:ea typeface="Times New Roman" panose="02020603050405020304" pitchFamily="18" charset="0"/>
                <a:cs typeface="Times New Roman" panose="02020603050405020304" pitchFamily="18" charset="0"/>
              </a:rPr>
              <a:t>calificación en </a:t>
            </a:r>
            <a:r>
              <a:rPr lang="es-EC" sz="1400" dirty="0">
                <a:latin typeface="Arial" panose="020B0604020202020204" pitchFamily="34" charset="0"/>
                <a:ea typeface="Times New Roman" panose="02020603050405020304" pitchFamily="18" charset="0"/>
                <a:cs typeface="Times New Roman" panose="02020603050405020304" pitchFamily="18" charset="0"/>
              </a:rPr>
              <a:t>las motocicletas.</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s-EC" sz="1400" b="1" dirty="0">
                <a:latin typeface="Arial" panose="020B0604020202020204" pitchFamily="34" charset="0"/>
                <a:ea typeface="Times New Roman" panose="02020603050405020304" pitchFamily="18" charset="0"/>
              </a:rPr>
              <a:t>Fuente:</a:t>
            </a:r>
            <a:r>
              <a:rPr lang="es-EC" sz="1400" dirty="0">
                <a:latin typeface="Arial" panose="020B0604020202020204" pitchFamily="34" charset="0"/>
                <a:ea typeface="Times New Roman" panose="02020603050405020304" pitchFamily="18" charset="0"/>
              </a:rPr>
              <a:t> Agencia Metropolitana de Tránsito (AMT), Instructivo de revisión vehicular 2016</a:t>
            </a:r>
            <a:endParaRPr lang="es-ES" sz="1400" dirty="0">
              <a:effectLst/>
              <a:latin typeface="Times New Roman" panose="02020603050405020304" pitchFamily="18" charset="0"/>
              <a:ea typeface="Times New Roman" panose="02020603050405020304" pitchFamily="18" charset="0"/>
            </a:endParaRPr>
          </a:p>
        </p:txBody>
      </p:sp>
      <p:sp>
        <p:nvSpPr>
          <p:cNvPr id="13" name="Rectángulo 12"/>
          <p:cNvSpPr/>
          <p:nvPr/>
        </p:nvSpPr>
        <p:spPr>
          <a:xfrm>
            <a:off x="3220990" y="5231879"/>
            <a:ext cx="5798704" cy="1384995"/>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es-EC" sz="1400" b="1" dirty="0">
                <a:latin typeface="Arial" panose="020B0604020202020204" pitchFamily="34" charset="0"/>
                <a:ea typeface="Malgun Gothic" panose="020B0503020000020004" pitchFamily="34" charset="-127"/>
              </a:rPr>
              <a:t>CALIFICACIÓN 0: </a:t>
            </a:r>
            <a:r>
              <a:rPr lang="es-EC" sz="1400" dirty="0">
                <a:latin typeface="Arial" panose="020B0604020202020204" pitchFamily="34" charset="0"/>
                <a:ea typeface="Malgun Gothic" panose="020B0503020000020004" pitchFamily="34" charset="-127"/>
              </a:rPr>
              <a:t>OK, el automotor aprueba.</a:t>
            </a:r>
            <a:endParaRPr lang="es-ES" sz="1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400" b="1" dirty="0">
                <a:latin typeface="Arial" panose="020B0604020202020204" pitchFamily="34" charset="0"/>
                <a:ea typeface="Malgun Gothic" panose="020B0503020000020004" pitchFamily="34" charset="-127"/>
              </a:rPr>
              <a:t>CALIFICACIÓN 1: </a:t>
            </a:r>
            <a:r>
              <a:rPr lang="es-EC" sz="1400" dirty="0">
                <a:latin typeface="Arial" panose="020B0604020202020204" pitchFamily="34" charset="0"/>
                <a:ea typeface="Malgun Gothic" panose="020B0503020000020004" pitchFamily="34" charset="-127"/>
              </a:rPr>
              <a:t>El automotor aprueba con observación leve.</a:t>
            </a:r>
            <a:endParaRPr lang="es-ES" sz="1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400" b="1" dirty="0">
                <a:latin typeface="Arial" panose="020B0604020202020204" pitchFamily="34" charset="0"/>
                <a:ea typeface="Malgun Gothic" panose="020B0503020000020004" pitchFamily="34" charset="-127"/>
              </a:rPr>
              <a:t>CALIFICACIÓN 2: </a:t>
            </a:r>
            <a:r>
              <a:rPr lang="es-EC" sz="1400" dirty="0">
                <a:latin typeface="Arial" panose="020B0604020202020204" pitchFamily="34" charset="0"/>
                <a:ea typeface="Malgun Gothic" panose="020B0503020000020004" pitchFamily="34" charset="-127"/>
              </a:rPr>
              <a:t>El automotor aprueba con observación grave.</a:t>
            </a:r>
            <a:endParaRPr lang="es-ES" sz="14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C" sz="1400" b="1" dirty="0">
                <a:latin typeface="Arial" panose="020B0604020202020204" pitchFamily="34" charset="0"/>
                <a:ea typeface="Malgun Gothic" panose="020B0503020000020004" pitchFamily="34" charset="-127"/>
              </a:rPr>
              <a:t>CALIFICACIÓN 3: </a:t>
            </a:r>
            <a:r>
              <a:rPr lang="es-EC" sz="1400" dirty="0">
                <a:latin typeface="Arial" panose="020B0604020202020204" pitchFamily="34" charset="0"/>
                <a:ea typeface="Malgun Gothic" panose="020B0503020000020004" pitchFamily="34" charset="-127"/>
              </a:rPr>
              <a:t>El automotor no aprueba.</a:t>
            </a:r>
            <a:endParaRPr lang="es-E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38445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sp>
        <p:nvSpPr>
          <p:cNvPr id="3" name="Marcador de contenido 2"/>
          <p:cNvSpPr>
            <a:spLocks noGrp="1"/>
          </p:cNvSpPr>
          <p:nvPr>
            <p:ph idx="1"/>
          </p:nvPr>
        </p:nvSpPr>
        <p:spPr>
          <a:xfrm>
            <a:off x="527051" y="1200175"/>
            <a:ext cx="11137900" cy="5113337"/>
          </a:xfrm>
        </p:spPr>
        <p:txBody>
          <a:bodyPr/>
          <a:lstStyle/>
          <a:p>
            <a:pPr marL="0" indent="0">
              <a:buNone/>
            </a:pPr>
            <a:r>
              <a:rPr lang="es-EC" b="1" dirty="0" smtClean="0"/>
              <a:t>OBJETIVO GENERAL:</a:t>
            </a:r>
            <a:endParaRPr lang="es-ES" b="1" dirty="0"/>
          </a:p>
          <a:p>
            <a:pPr marL="0" indent="0">
              <a:buNone/>
            </a:pPr>
            <a:endParaRPr lang="es-ES" dirty="0"/>
          </a:p>
          <a:p>
            <a:pPr marL="0" indent="0" algn="just">
              <a:buNone/>
            </a:pPr>
            <a:r>
              <a:rPr lang="es-EC" dirty="0"/>
              <a:t>Diseñar, seleccionar e implementar un sistema de sobrealimentación a una motocicleta Loncin LX 250 PY para la empresa Motoaccesorios.</a:t>
            </a:r>
            <a:endParaRPr lang="es-ES" dirty="0"/>
          </a:p>
          <a:p>
            <a:pPr marL="0" indent="0">
              <a:buNone/>
            </a:pPr>
            <a:endParaRPr lang="es-ES" dirty="0" smtClean="0"/>
          </a:p>
          <a:p>
            <a:pPr marL="0" indent="0">
              <a:buNone/>
            </a:pPr>
            <a:r>
              <a:rPr lang="es-ES" b="1" dirty="0" smtClean="0"/>
              <a:t>OBJETIVOS ESPECÍFICOS:</a:t>
            </a:r>
          </a:p>
          <a:p>
            <a:pPr marL="0" lvl="0" indent="0" algn="just">
              <a:buNone/>
            </a:pPr>
            <a:endParaRPr lang="es-EC" dirty="0" smtClean="0"/>
          </a:p>
          <a:p>
            <a:pPr marL="0" lvl="0" indent="0" algn="just">
              <a:buNone/>
            </a:pPr>
            <a:r>
              <a:rPr lang="es-EC" dirty="0" smtClean="0"/>
              <a:t>- Investigar </a:t>
            </a:r>
            <a:r>
              <a:rPr lang="es-EC" dirty="0"/>
              <a:t>los efectos de la variación de la altitud en los MEP atmosféricos</a:t>
            </a:r>
            <a:r>
              <a:rPr lang="es-EC" dirty="0" smtClean="0"/>
              <a:t>.</a:t>
            </a:r>
            <a:endParaRPr lang="es-ES" dirty="0"/>
          </a:p>
          <a:p>
            <a:pPr marL="0" lvl="0" indent="0" algn="just">
              <a:buNone/>
            </a:pPr>
            <a:r>
              <a:rPr lang="es-EC" dirty="0" smtClean="0"/>
              <a:t>- Investigar </a:t>
            </a:r>
            <a:r>
              <a:rPr lang="es-EC" dirty="0"/>
              <a:t>la mecánica del vehículo categoría L3. </a:t>
            </a:r>
            <a:endParaRPr lang="es-ES" dirty="0"/>
          </a:p>
          <a:p>
            <a:pPr marL="0" lvl="0" indent="0" algn="just">
              <a:buNone/>
            </a:pPr>
            <a:r>
              <a:rPr lang="es-EC" dirty="0" smtClean="0"/>
              <a:t>- Investigar </a:t>
            </a:r>
            <a:r>
              <a:rPr lang="es-EC" dirty="0"/>
              <a:t>los métodos de los sistemas de </a:t>
            </a:r>
            <a:r>
              <a:rPr lang="es-EC" dirty="0" smtClean="0"/>
              <a:t>sobrealimentación</a:t>
            </a:r>
            <a:r>
              <a:rPr lang="es-EC" dirty="0"/>
              <a:t>.</a:t>
            </a:r>
            <a:endParaRPr lang="es-ES" dirty="0"/>
          </a:p>
          <a:p>
            <a:pPr marL="0" lvl="0" indent="0" algn="just">
              <a:buNone/>
            </a:pPr>
            <a:r>
              <a:rPr lang="es-EC" dirty="0" smtClean="0"/>
              <a:t>- Diseñar </a:t>
            </a:r>
            <a:r>
              <a:rPr lang="es-EC" dirty="0"/>
              <a:t>y seleccionar un sistema de sobrealimentación para un vehículo categoría L3.</a:t>
            </a:r>
            <a:endParaRPr lang="es-ES" dirty="0"/>
          </a:p>
          <a:p>
            <a:pPr marL="0" indent="0">
              <a:buNone/>
            </a:pPr>
            <a:endParaRPr lang="es-ES" dirty="0"/>
          </a:p>
        </p:txBody>
      </p:sp>
    </p:spTree>
    <p:extLst>
      <p:ext uri="{BB962C8B-B14F-4D97-AF65-F5344CB8AC3E}">
        <p14:creationId xmlns:p14="http://schemas.microsoft.com/office/powerpoint/2010/main" val="258717282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a:t>
            </a:r>
          </a:p>
        </p:txBody>
      </p:sp>
      <p:sp>
        <p:nvSpPr>
          <p:cNvPr id="3" name="Marcador de contenido 2"/>
          <p:cNvSpPr>
            <a:spLocks noGrp="1"/>
          </p:cNvSpPr>
          <p:nvPr>
            <p:ph idx="1"/>
          </p:nvPr>
        </p:nvSpPr>
        <p:spPr/>
        <p:txBody>
          <a:bodyPr/>
          <a:lstStyle/>
          <a:p>
            <a:pPr marL="0" lvl="0" indent="0" algn="just">
              <a:buNone/>
            </a:pPr>
            <a:endParaRPr lang="es-EC" dirty="0" smtClean="0"/>
          </a:p>
          <a:p>
            <a:pPr marL="0" lvl="0" indent="0" algn="just">
              <a:buNone/>
            </a:pPr>
            <a:r>
              <a:rPr lang="es-EC" dirty="0" smtClean="0"/>
              <a:t>- Construir </a:t>
            </a:r>
            <a:r>
              <a:rPr lang="es-EC" dirty="0"/>
              <a:t>accesorios del sistema de sobrealimentación para una motocicleta Loncin LX 250 PY</a:t>
            </a:r>
            <a:r>
              <a:rPr lang="es-EC" dirty="0" smtClean="0"/>
              <a:t>.</a:t>
            </a:r>
          </a:p>
          <a:p>
            <a:pPr lvl="0" algn="just">
              <a:buFontTx/>
              <a:buChar char="-"/>
            </a:pPr>
            <a:endParaRPr lang="es-ES" dirty="0"/>
          </a:p>
          <a:p>
            <a:pPr marL="0" lvl="0" indent="0" algn="just">
              <a:buNone/>
            </a:pPr>
            <a:r>
              <a:rPr lang="es-EC" dirty="0" smtClean="0"/>
              <a:t>- Implementar </a:t>
            </a:r>
            <a:r>
              <a:rPr lang="es-EC" dirty="0"/>
              <a:t>el sistema de sobrealimentación en la motocicleta</a:t>
            </a:r>
            <a:r>
              <a:rPr lang="es-EC" dirty="0" smtClean="0"/>
              <a:t>.</a:t>
            </a:r>
          </a:p>
          <a:p>
            <a:pPr lvl="0" algn="just">
              <a:buFontTx/>
              <a:buChar char="-"/>
            </a:pPr>
            <a:endParaRPr lang="es-ES" dirty="0"/>
          </a:p>
          <a:p>
            <a:pPr marL="0" lvl="0" indent="0" algn="just">
              <a:buNone/>
            </a:pPr>
            <a:r>
              <a:rPr lang="es-EC" dirty="0" smtClean="0"/>
              <a:t>- Validar </a:t>
            </a:r>
            <a:r>
              <a:rPr lang="es-EC" dirty="0"/>
              <a:t>el proyecto mediante pruebas de laboratorio, pruebas de carretera y pruebas de desempeño. </a:t>
            </a:r>
            <a:endParaRPr lang="es-EC" dirty="0" smtClean="0"/>
          </a:p>
          <a:p>
            <a:pPr lvl="0" algn="just">
              <a:buFontTx/>
              <a:buChar char="-"/>
            </a:pPr>
            <a:endParaRPr lang="es-ES" dirty="0"/>
          </a:p>
          <a:p>
            <a:pPr marL="0" lvl="0" indent="0" algn="just">
              <a:buNone/>
            </a:pPr>
            <a:r>
              <a:rPr lang="es-EC" dirty="0" smtClean="0"/>
              <a:t>- Calcular </a:t>
            </a:r>
            <a:r>
              <a:rPr lang="es-EC" dirty="0"/>
              <a:t>los costos involucrados.</a:t>
            </a:r>
            <a:endParaRPr lang="es-ES" dirty="0"/>
          </a:p>
          <a:p>
            <a:pPr marL="0" indent="0">
              <a:buNone/>
            </a:pPr>
            <a:endParaRPr lang="es-ES" dirty="0"/>
          </a:p>
        </p:txBody>
      </p:sp>
    </p:spTree>
    <p:extLst>
      <p:ext uri="{BB962C8B-B14F-4D97-AF65-F5344CB8AC3E}">
        <p14:creationId xmlns:p14="http://schemas.microsoft.com/office/powerpoint/2010/main" val="297787740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1">
  <a:themeElements>
    <a:clrScheme name="Ej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E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j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Ej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Ej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Ej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Ej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Ej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Ej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Ej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71DBA92A-852A-486C-BD7C-D4247076F7F7}" vid="{B51E6728-036F-4781-BA6C-0FFB05E6B43B}"/>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686</TotalTime>
  <Words>4385</Words>
  <Application>Microsoft Office PowerPoint</Application>
  <PresentationFormat>Panorámica</PresentationFormat>
  <Paragraphs>1630</Paragraphs>
  <Slides>62</Slides>
  <Notes>10</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62</vt:i4>
      </vt:variant>
    </vt:vector>
  </HeadingPairs>
  <TitlesOfParts>
    <vt:vector size="77" baseType="lpstr">
      <vt:lpstr>Malgun Gothic</vt:lpstr>
      <vt:lpstr>Arial</vt:lpstr>
      <vt:lpstr>Brush Script MT</vt:lpstr>
      <vt:lpstr>Calibri</vt:lpstr>
      <vt:lpstr>Calibri Light</vt:lpstr>
      <vt:lpstr>Cambria Math</vt:lpstr>
      <vt:lpstr>CountryBlueprint</vt:lpstr>
      <vt:lpstr>Freestyle Script</vt:lpstr>
      <vt:lpstr>Symbol</vt:lpstr>
      <vt:lpstr>Times New Roman</vt:lpstr>
      <vt:lpstr>Trebuchet MS</vt:lpstr>
      <vt:lpstr>Wingdings</vt:lpstr>
      <vt:lpstr>Wingdings 3</vt:lpstr>
      <vt:lpstr>Tema1</vt:lpstr>
      <vt:lpstr>Faceta</vt:lpstr>
      <vt:lpstr>LONCIN LX 250 PY                                    </vt:lpstr>
      <vt:lpstr>SELECCIÓN E IMPLEMENTACIÓN DE UN SISTEMA DE SOBREALIMENTACIÓN A UNA MOTOCICLETA LONCIN LX 250 PY PARA LA EMPRESA MOTOACCESORIOS, CON EL FIN DE REDUCIR LA EMISIÓN DE CONTAMINANTES Y COMPENSAR LA CAÍDA DE POTENCIA EN APLICACIONES DE ALTITUD  </vt:lpstr>
      <vt:lpstr>ANTECEDENTES </vt:lpstr>
      <vt:lpstr>DEFINICIÓN DEL PROBLEMA</vt:lpstr>
      <vt:lpstr>DEFINICIÓN DEL PROBLEMA</vt:lpstr>
      <vt:lpstr>JUSTIFICACIÓN E IMPORTANCIA DEL PROYECTO</vt:lpstr>
      <vt:lpstr>JUSTIFICACIÓN E IMPORTANCIA DEL PROYECTO</vt:lpstr>
      <vt:lpstr>OBJETIVOS</vt:lpstr>
      <vt:lpstr>OBJETIVOS</vt:lpstr>
      <vt:lpstr>ALCANCE </vt:lpstr>
      <vt:lpstr>METODOLOGÍA </vt:lpstr>
      <vt:lpstr>ESTRUCTURA JERÁRQUICA DE LA MOTOCICLETA L3</vt:lpstr>
      <vt:lpstr>SOBREALIMENTACIÓN</vt:lpstr>
      <vt:lpstr>MÉTODOS DE SOBREALIMENTACIÓN</vt:lpstr>
      <vt:lpstr>Presentación de PowerPoint</vt:lpstr>
      <vt:lpstr>ESPECIFICACIONES DE LA MOTOCICLETA ATMOSFÉRICA </vt:lpstr>
      <vt:lpstr>PARÁMETROS DE FUNCIONAMIENTO DEL MOTOR </vt:lpstr>
      <vt:lpstr>CONDICIONES AMBIENTALES DE OPERACIÓN</vt:lpstr>
      <vt:lpstr>MODELO MATEMÁTICO </vt:lpstr>
      <vt:lpstr>MODELO MATEMÁTICO </vt:lpstr>
      <vt:lpstr>MODELO MATEMÁTICO </vt:lpstr>
      <vt:lpstr>MODELO MATEMÁTICO </vt:lpstr>
      <vt:lpstr>MODELO MATEMÁTICO </vt:lpstr>
      <vt:lpstr>MODELO MATEMÁTICO </vt:lpstr>
      <vt:lpstr>SELECCIÓN DEL MÉTODO DE SOBREALIMENTACIÓN </vt:lpstr>
      <vt:lpstr>SELECCIÓN DEL MÉTODO DE SOBREALIMENTACIÓN </vt:lpstr>
      <vt:lpstr>SELECCIÓN DEL MÉTODO DE SOBREALIMENTACIÓN </vt:lpstr>
      <vt:lpstr>SELECCIÓN DEL MÉTODO DE SOBREALIMENTACIÓN </vt:lpstr>
      <vt:lpstr>SELECCIÓN DEL MÉTODO DE SOBREALIMENTACIÓN </vt:lpstr>
      <vt:lpstr>SELECCIÓN DEL MÉTODO DE SOBREALIMENTACIÓN </vt:lpstr>
      <vt:lpstr>CONFIGURACIÓN DEL SISTEMA DE SOBREALIMENTACIÓN</vt:lpstr>
      <vt:lpstr>SELECCIÓN Y CONSTRUCCIÓN DE ALGUNOS ACCESORIOS</vt:lpstr>
      <vt:lpstr>SELECCIÓN Y CONSTRUCCIÓN DE ALGUNOS ACCESORIOS</vt:lpstr>
      <vt:lpstr>SELECCIÓN DEL LUBRICANTE PARA LA MOTOCICLETA SOBREALIMENTADA</vt:lpstr>
      <vt:lpstr>MONTAJE DEL SISTEMA DE ESCAPE</vt:lpstr>
      <vt:lpstr>MONTAJE DEL SISTEMA DE ALIMENTACIÓN</vt:lpstr>
      <vt:lpstr>MONTAJE DEL SISTEMA DE LUBRICACIÓN </vt:lpstr>
      <vt:lpstr>PRUEBAS DE LABORATORIO – ANÁLISIS DE RESULTADOS</vt:lpstr>
      <vt:lpstr>PRUEBAS DE LABORATORIO – ANÁLISIS DE RESULTADOS</vt:lpstr>
      <vt:lpstr>PRUEBAS DE LABORATORIO – ANÁLISIS DE RESULTADOS</vt:lpstr>
      <vt:lpstr>PRUEBAS DE LABORATORIO – ANÁLISIS DE RESULTADOS</vt:lpstr>
      <vt:lpstr>PRUEBAS DE LABORATORIO – ANÁLISIS DE RESULTADOS</vt:lpstr>
      <vt:lpstr>PRUEBAS DE LABORATORIO – ANÁLISIS DE RESULTADOS</vt:lpstr>
      <vt:lpstr>PRUEBAS DE LABORATORIO – ANÁLISIS DE RESULTADOS</vt:lpstr>
      <vt:lpstr>PRUEBAS DE LABORATORIO – ANÁLISIS DE RESULTADOS</vt:lpstr>
      <vt:lpstr>PRUEBA DE CARRETERA – ANÁLISIS DE RESULTADOS</vt:lpstr>
      <vt:lpstr>PRUEBA DE DESEMPEÑO – ANÁLISIS DE RESULTADOS</vt:lpstr>
      <vt:lpstr>ANÁLISIS DE LA EFICIENCIA </vt:lpstr>
      <vt:lpstr>ESTUDIO ECONÓMICO</vt:lpstr>
      <vt:lpstr>ESTUDIO ECONÓMICO</vt:lpstr>
      <vt:lpstr>ESTUDIO ECONÓMICO</vt:lpstr>
      <vt:lpstr>ESTUDIO ECONÓMICO</vt:lpstr>
      <vt:lpstr>ESTUDIO FINANCIERO</vt:lpstr>
      <vt:lpstr>ANÁLISIS COSTO – VOLUMEN - UTILIDAD</vt:lpstr>
      <vt:lpstr>ANÁLISIS COSTO – VOLUMEN - UTILIDAD</vt:lpstr>
      <vt:lpstr>CONCLUSIONES</vt:lpstr>
      <vt:lpstr>CONCLUSIONES</vt:lpstr>
      <vt:lpstr>CONCLUSIONES</vt:lpstr>
      <vt:lpstr>CONCLUSIONES</vt:lpstr>
      <vt:lpstr>RECOMENDACIONES</vt:lpstr>
      <vt:lpstr>RECOMENDACIONES</vt:lpstr>
      <vt:lpstr>GRACIAS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235</cp:revision>
  <dcterms:created xsi:type="dcterms:W3CDTF">2017-03-16T21:26:29Z</dcterms:created>
  <dcterms:modified xsi:type="dcterms:W3CDTF">2017-03-17T09:19:03Z</dcterms:modified>
</cp:coreProperties>
</file>