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notesSlides/notesSlide1.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drawings/drawing1.xml" ContentType="application/vnd.openxmlformats-officedocument.drawingml.chartshapes+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6"/>
  </p:notesMasterIdLst>
  <p:sldIdLst>
    <p:sldId id="257" r:id="rId2"/>
    <p:sldId id="259" r:id="rId3"/>
    <p:sldId id="260" r:id="rId4"/>
    <p:sldId id="261" r:id="rId5"/>
    <p:sldId id="262"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9" r:id="rId31"/>
    <p:sldId id="291" r:id="rId32"/>
    <p:sldId id="292" r:id="rId33"/>
    <p:sldId id="293" r:id="rId34"/>
    <p:sldId id="294" r:id="rId35"/>
    <p:sldId id="295" r:id="rId36"/>
    <p:sldId id="296" r:id="rId37"/>
    <p:sldId id="297" r:id="rId38"/>
    <p:sldId id="298" r:id="rId39"/>
    <p:sldId id="299" r:id="rId40"/>
    <p:sldId id="300" r:id="rId41"/>
    <p:sldId id="301" r:id="rId42"/>
    <p:sldId id="302" r:id="rId43"/>
    <p:sldId id="303" r:id="rId44"/>
    <p:sldId id="304" r:id="rId45"/>
    <p:sldId id="305" r:id="rId46"/>
    <p:sldId id="306" r:id="rId47"/>
    <p:sldId id="307" r:id="rId48"/>
    <p:sldId id="308" r:id="rId49"/>
    <p:sldId id="309" r:id="rId50"/>
    <p:sldId id="310" r:id="rId51"/>
    <p:sldId id="311" r:id="rId52"/>
    <p:sldId id="312" r:id="rId53"/>
    <p:sldId id="313" r:id="rId54"/>
    <p:sldId id="314" r:id="rId55"/>
    <p:sldId id="315" r:id="rId56"/>
    <p:sldId id="316" r:id="rId57"/>
    <p:sldId id="317" r:id="rId58"/>
    <p:sldId id="318" r:id="rId59"/>
    <p:sldId id="319" r:id="rId60"/>
    <p:sldId id="320" r:id="rId61"/>
    <p:sldId id="321" r:id="rId62"/>
    <p:sldId id="322" r:id="rId63"/>
    <p:sldId id="323" r:id="rId64"/>
    <p:sldId id="324" r:id="rId65"/>
    <p:sldId id="325" r:id="rId66"/>
    <p:sldId id="326" r:id="rId67"/>
    <p:sldId id="327" r:id="rId68"/>
    <p:sldId id="328" r:id="rId69"/>
    <p:sldId id="329" r:id="rId70"/>
    <p:sldId id="330" r:id="rId71"/>
    <p:sldId id="331" r:id="rId72"/>
    <p:sldId id="332" r:id="rId73"/>
    <p:sldId id="333" r:id="rId74"/>
    <p:sldId id="335" r:id="rId75"/>
    <p:sldId id="337" r:id="rId76"/>
    <p:sldId id="338" r:id="rId77"/>
    <p:sldId id="339" r:id="rId78"/>
    <p:sldId id="340" r:id="rId79"/>
    <p:sldId id="341" r:id="rId80"/>
    <p:sldId id="342" r:id="rId81"/>
    <p:sldId id="343" r:id="rId82"/>
    <p:sldId id="344" r:id="rId83"/>
    <p:sldId id="345" r:id="rId84"/>
    <p:sldId id="346" r:id="rId85"/>
    <p:sldId id="347" r:id="rId86"/>
    <p:sldId id="348" r:id="rId87"/>
    <p:sldId id="349" r:id="rId88"/>
    <p:sldId id="350" r:id="rId89"/>
    <p:sldId id="353" r:id="rId90"/>
    <p:sldId id="354" r:id="rId91"/>
    <p:sldId id="355" r:id="rId92"/>
    <p:sldId id="356" r:id="rId93"/>
    <p:sldId id="357" r:id="rId94"/>
    <p:sldId id="359" r:id="rId95"/>
    <p:sldId id="363" r:id="rId96"/>
    <p:sldId id="364" r:id="rId97"/>
    <p:sldId id="365" r:id="rId98"/>
    <p:sldId id="366" r:id="rId99"/>
    <p:sldId id="367" r:id="rId100"/>
    <p:sldId id="368" r:id="rId101"/>
    <p:sldId id="369" r:id="rId102"/>
    <p:sldId id="370" r:id="rId103"/>
    <p:sldId id="371" r:id="rId104"/>
    <p:sldId id="372" r:id="rId105"/>
    <p:sldId id="373" r:id="rId106"/>
    <p:sldId id="374" r:id="rId107"/>
    <p:sldId id="375" r:id="rId108"/>
    <p:sldId id="376" r:id="rId109"/>
    <p:sldId id="377" r:id="rId110"/>
    <p:sldId id="378" r:id="rId111"/>
    <p:sldId id="379" r:id="rId112"/>
    <p:sldId id="380" r:id="rId113"/>
    <p:sldId id="381" r:id="rId114"/>
    <p:sldId id="382" r:id="rId115"/>
    <p:sldId id="384" r:id="rId116"/>
    <p:sldId id="385" r:id="rId117"/>
    <p:sldId id="387" r:id="rId118"/>
    <p:sldId id="389" r:id="rId119"/>
    <p:sldId id="391" r:id="rId120"/>
    <p:sldId id="393" r:id="rId121"/>
    <p:sldId id="395" r:id="rId122"/>
    <p:sldId id="397" r:id="rId123"/>
    <p:sldId id="399" r:id="rId124"/>
    <p:sldId id="401" r:id="rId125"/>
    <p:sldId id="403" r:id="rId126"/>
    <p:sldId id="405" r:id="rId127"/>
    <p:sldId id="407" r:id="rId128"/>
    <p:sldId id="409" r:id="rId129"/>
    <p:sldId id="410" r:id="rId130"/>
    <p:sldId id="411" r:id="rId131"/>
    <p:sldId id="412" r:id="rId132"/>
    <p:sldId id="413" r:id="rId133"/>
    <p:sldId id="414" r:id="rId134"/>
    <p:sldId id="415" r:id="rId135"/>
    <p:sldId id="416" r:id="rId136"/>
    <p:sldId id="417" r:id="rId137"/>
    <p:sldId id="418" r:id="rId138"/>
    <p:sldId id="419" r:id="rId139"/>
    <p:sldId id="420" r:id="rId140"/>
    <p:sldId id="421" r:id="rId141"/>
    <p:sldId id="422" r:id="rId142"/>
    <p:sldId id="423" r:id="rId143"/>
    <p:sldId id="424" r:id="rId144"/>
    <p:sldId id="425" r:id="rId145"/>
    <p:sldId id="426" r:id="rId146"/>
    <p:sldId id="427" r:id="rId147"/>
    <p:sldId id="428" r:id="rId148"/>
    <p:sldId id="429" r:id="rId149"/>
    <p:sldId id="430" r:id="rId150"/>
    <p:sldId id="431" r:id="rId151"/>
    <p:sldId id="432" r:id="rId152"/>
    <p:sldId id="433" r:id="rId153"/>
    <p:sldId id="434" r:id="rId154"/>
    <p:sldId id="435" r:id="rId155"/>
    <p:sldId id="437" r:id="rId156"/>
    <p:sldId id="436" r:id="rId157"/>
    <p:sldId id="438" r:id="rId158"/>
    <p:sldId id="439" r:id="rId159"/>
    <p:sldId id="440" r:id="rId160"/>
    <p:sldId id="441" r:id="rId161"/>
    <p:sldId id="442" r:id="rId162"/>
    <p:sldId id="443" r:id="rId163"/>
    <p:sldId id="444" r:id="rId164"/>
    <p:sldId id="445" r:id="rId1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tableStyles" Target="tableStyle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s>
</file>

<file path=ppt/charts/_rels/chart1.xml.rels><?xml version="1.0" encoding="UTF-8" standalone="yes"?>
<Relationships xmlns="http://schemas.openxmlformats.org/package/2006/relationships"><Relationship Id="rId1" Type="http://schemas.openxmlformats.org/officeDocument/2006/relationships/oleObject" Target="file:///C:\Users\William\Desktop\CARPETAS%20ESCRITORIO\TESIS%20ALGAS\TESIS\TESIS%20REDACTADA\CAPITULO%202\radiacion%20horas%20teoricas.xls"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oleObject" Target="file:///C:\Users\William\Desktop\calculo%201.xlsx" TargetMode="External"/><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William\Desktop\CARPETAS%20ESCRITORIO\TESIS%20ALGAS\TESIS\TESIS%20REDACTADA\CAPITULO%202\PHOTOSYNTHETIC%20GROWTH%20OF%20SPIRULINA%20PLATENSIS.xlsx" TargetMode="External"/></Relationships>
</file>

<file path=ppt/charts/_rels/chart6.xml.rels><?xml version="1.0" encoding="UTF-8" standalone="yes"?>
<Relationships xmlns="http://schemas.openxmlformats.org/package/2006/relationships"><Relationship Id="rId3" Type="http://schemas.openxmlformats.org/officeDocument/2006/relationships/oleObject" Target="file:///C:\Users\William\Desktop\calculo%201.xlsx" TargetMode="External"/><Relationship Id="rId2" Type="http://schemas.microsoft.com/office/2011/relationships/chartColorStyle" Target="colors4.xml"/><Relationship Id="rId1" Type="http://schemas.microsoft.com/office/2011/relationships/chartStyle" Target="style4.xml"/></Relationships>
</file>

<file path=ppt/charts/_rels/chart7.xml.rels><?xml version="1.0" encoding="UTF-8" standalone="yes"?>
<Relationships xmlns="http://schemas.openxmlformats.org/package/2006/relationships"><Relationship Id="rId3" Type="http://schemas.openxmlformats.org/officeDocument/2006/relationships/oleObject" Target="file:///C:\Users\William\Desktop\calculo%201.xlsx" TargetMode="External"/><Relationship Id="rId2" Type="http://schemas.microsoft.com/office/2011/relationships/chartColorStyle" Target="colors5.xml"/><Relationship Id="rId1" Type="http://schemas.microsoft.com/office/2011/relationships/chartStyle" Target="style5.xml"/></Relationships>
</file>

<file path=ppt/charts/_rels/chart8.xml.rels><?xml version="1.0" encoding="UTF-8" standalone="yes"?>
<Relationships xmlns="http://schemas.openxmlformats.org/package/2006/relationships"><Relationship Id="rId3" Type="http://schemas.openxmlformats.org/officeDocument/2006/relationships/oleObject" Target="file:///C:\Users\William\Desktop\calculo%201.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914316090235553"/>
          <c:y val="2.579873316062507E-2"/>
          <c:w val="0.80098786786875387"/>
          <c:h val="0.8234471258629561"/>
        </c:manualLayout>
      </c:layout>
      <c:scatterChart>
        <c:scatterStyle val="smoothMarker"/>
        <c:varyColors val="0"/>
        <c:ser>
          <c:idx val="0"/>
          <c:order val="0"/>
          <c:tx>
            <c:strRef>
              <c:f>TESIS!$B$1</c:f>
              <c:strCache>
                <c:ptCount val="1"/>
                <c:pt idx="0">
                  <c:v> PEDERNALES</c:v>
                </c:pt>
              </c:strCache>
            </c:strRef>
          </c:tx>
          <c:spPr>
            <a:ln>
              <a:solidFill>
                <a:schemeClr val="accent5"/>
              </a:solidFill>
              <a:prstDash val="solid"/>
            </a:ln>
          </c:spPr>
          <c:marker>
            <c:symbol val="none"/>
          </c:marker>
          <c:xVal>
            <c:numRef>
              <c:f>TESIS!$A$2:$A$368</c:f>
              <c:numCache>
                <c:formatCode>General</c:formatCode>
                <c:ptCount val="36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60</c:v>
                </c:pt>
                <c:pt idx="62">
                  <c:v>61</c:v>
                </c:pt>
                <c:pt idx="63">
                  <c:v>62</c:v>
                </c:pt>
                <c:pt idx="64">
                  <c:v>63</c:v>
                </c:pt>
                <c:pt idx="65">
                  <c:v>64</c:v>
                </c:pt>
                <c:pt idx="66">
                  <c:v>65</c:v>
                </c:pt>
                <c:pt idx="67">
                  <c:v>66</c:v>
                </c:pt>
                <c:pt idx="68">
                  <c:v>67</c:v>
                </c:pt>
                <c:pt idx="69">
                  <c:v>68</c:v>
                </c:pt>
                <c:pt idx="70">
                  <c:v>69</c:v>
                </c:pt>
                <c:pt idx="71">
                  <c:v>70</c:v>
                </c:pt>
                <c:pt idx="72">
                  <c:v>71</c:v>
                </c:pt>
                <c:pt idx="73">
                  <c:v>72</c:v>
                </c:pt>
                <c:pt idx="74">
                  <c:v>73</c:v>
                </c:pt>
                <c:pt idx="75">
                  <c:v>74</c:v>
                </c:pt>
                <c:pt idx="76">
                  <c:v>75</c:v>
                </c:pt>
                <c:pt idx="77">
                  <c:v>76</c:v>
                </c:pt>
                <c:pt idx="78">
                  <c:v>77</c:v>
                </c:pt>
                <c:pt idx="79">
                  <c:v>78</c:v>
                </c:pt>
                <c:pt idx="80">
                  <c:v>79</c:v>
                </c:pt>
                <c:pt idx="81">
                  <c:v>80</c:v>
                </c:pt>
                <c:pt idx="82">
                  <c:v>81</c:v>
                </c:pt>
                <c:pt idx="83">
                  <c:v>82</c:v>
                </c:pt>
                <c:pt idx="84">
                  <c:v>83</c:v>
                </c:pt>
                <c:pt idx="85">
                  <c:v>84</c:v>
                </c:pt>
                <c:pt idx="86">
                  <c:v>85</c:v>
                </c:pt>
                <c:pt idx="87">
                  <c:v>86</c:v>
                </c:pt>
                <c:pt idx="88">
                  <c:v>87</c:v>
                </c:pt>
                <c:pt idx="89">
                  <c:v>88</c:v>
                </c:pt>
                <c:pt idx="90">
                  <c:v>89</c:v>
                </c:pt>
                <c:pt idx="91">
                  <c:v>90</c:v>
                </c:pt>
                <c:pt idx="92">
                  <c:v>91</c:v>
                </c:pt>
                <c:pt idx="93">
                  <c:v>92</c:v>
                </c:pt>
                <c:pt idx="94">
                  <c:v>93</c:v>
                </c:pt>
                <c:pt idx="95">
                  <c:v>94</c:v>
                </c:pt>
                <c:pt idx="96">
                  <c:v>95</c:v>
                </c:pt>
                <c:pt idx="97">
                  <c:v>96</c:v>
                </c:pt>
                <c:pt idx="98">
                  <c:v>97</c:v>
                </c:pt>
                <c:pt idx="99">
                  <c:v>98</c:v>
                </c:pt>
                <c:pt idx="100">
                  <c:v>99</c:v>
                </c:pt>
                <c:pt idx="101">
                  <c:v>100</c:v>
                </c:pt>
                <c:pt idx="102">
                  <c:v>101</c:v>
                </c:pt>
                <c:pt idx="103">
                  <c:v>102</c:v>
                </c:pt>
                <c:pt idx="104">
                  <c:v>103</c:v>
                </c:pt>
                <c:pt idx="105">
                  <c:v>104</c:v>
                </c:pt>
                <c:pt idx="106">
                  <c:v>105</c:v>
                </c:pt>
                <c:pt idx="107">
                  <c:v>106</c:v>
                </c:pt>
                <c:pt idx="108">
                  <c:v>107</c:v>
                </c:pt>
                <c:pt idx="109">
                  <c:v>108</c:v>
                </c:pt>
                <c:pt idx="110">
                  <c:v>109</c:v>
                </c:pt>
                <c:pt idx="111">
                  <c:v>110</c:v>
                </c:pt>
                <c:pt idx="112">
                  <c:v>111</c:v>
                </c:pt>
                <c:pt idx="113">
                  <c:v>112</c:v>
                </c:pt>
                <c:pt idx="114">
                  <c:v>113</c:v>
                </c:pt>
                <c:pt idx="115">
                  <c:v>114</c:v>
                </c:pt>
                <c:pt idx="116">
                  <c:v>115</c:v>
                </c:pt>
                <c:pt idx="117">
                  <c:v>116</c:v>
                </c:pt>
                <c:pt idx="118">
                  <c:v>117</c:v>
                </c:pt>
                <c:pt idx="119">
                  <c:v>118</c:v>
                </c:pt>
                <c:pt idx="120">
                  <c:v>119</c:v>
                </c:pt>
                <c:pt idx="121">
                  <c:v>120</c:v>
                </c:pt>
                <c:pt idx="122">
                  <c:v>121</c:v>
                </c:pt>
                <c:pt idx="123">
                  <c:v>122</c:v>
                </c:pt>
                <c:pt idx="124">
                  <c:v>123</c:v>
                </c:pt>
                <c:pt idx="125">
                  <c:v>124</c:v>
                </c:pt>
                <c:pt idx="126">
                  <c:v>125</c:v>
                </c:pt>
                <c:pt idx="127">
                  <c:v>126</c:v>
                </c:pt>
                <c:pt idx="128">
                  <c:v>127</c:v>
                </c:pt>
                <c:pt idx="129">
                  <c:v>128</c:v>
                </c:pt>
                <c:pt idx="130">
                  <c:v>129</c:v>
                </c:pt>
                <c:pt idx="131">
                  <c:v>130</c:v>
                </c:pt>
                <c:pt idx="132">
                  <c:v>131</c:v>
                </c:pt>
                <c:pt idx="133">
                  <c:v>132</c:v>
                </c:pt>
                <c:pt idx="134">
                  <c:v>133</c:v>
                </c:pt>
                <c:pt idx="135">
                  <c:v>134</c:v>
                </c:pt>
                <c:pt idx="136">
                  <c:v>135</c:v>
                </c:pt>
                <c:pt idx="137">
                  <c:v>136</c:v>
                </c:pt>
                <c:pt idx="138">
                  <c:v>137</c:v>
                </c:pt>
                <c:pt idx="139">
                  <c:v>138</c:v>
                </c:pt>
                <c:pt idx="140">
                  <c:v>139</c:v>
                </c:pt>
                <c:pt idx="141">
                  <c:v>140</c:v>
                </c:pt>
                <c:pt idx="142">
                  <c:v>141</c:v>
                </c:pt>
                <c:pt idx="143">
                  <c:v>142</c:v>
                </c:pt>
                <c:pt idx="144">
                  <c:v>143</c:v>
                </c:pt>
                <c:pt idx="145">
                  <c:v>144</c:v>
                </c:pt>
                <c:pt idx="146">
                  <c:v>145</c:v>
                </c:pt>
                <c:pt idx="147">
                  <c:v>146</c:v>
                </c:pt>
                <c:pt idx="148">
                  <c:v>147</c:v>
                </c:pt>
                <c:pt idx="149">
                  <c:v>148</c:v>
                </c:pt>
                <c:pt idx="150">
                  <c:v>149</c:v>
                </c:pt>
                <c:pt idx="151">
                  <c:v>150</c:v>
                </c:pt>
                <c:pt idx="152">
                  <c:v>151</c:v>
                </c:pt>
                <c:pt idx="153">
                  <c:v>152</c:v>
                </c:pt>
                <c:pt idx="154">
                  <c:v>153</c:v>
                </c:pt>
                <c:pt idx="155">
                  <c:v>154</c:v>
                </c:pt>
                <c:pt idx="156">
                  <c:v>155</c:v>
                </c:pt>
                <c:pt idx="157">
                  <c:v>156</c:v>
                </c:pt>
                <c:pt idx="158">
                  <c:v>157</c:v>
                </c:pt>
                <c:pt idx="159">
                  <c:v>158</c:v>
                </c:pt>
                <c:pt idx="160">
                  <c:v>159</c:v>
                </c:pt>
                <c:pt idx="161">
                  <c:v>160</c:v>
                </c:pt>
                <c:pt idx="162">
                  <c:v>161</c:v>
                </c:pt>
                <c:pt idx="163">
                  <c:v>162</c:v>
                </c:pt>
                <c:pt idx="164">
                  <c:v>163</c:v>
                </c:pt>
                <c:pt idx="165">
                  <c:v>164</c:v>
                </c:pt>
                <c:pt idx="166">
                  <c:v>165</c:v>
                </c:pt>
                <c:pt idx="167">
                  <c:v>166</c:v>
                </c:pt>
                <c:pt idx="168">
                  <c:v>167</c:v>
                </c:pt>
                <c:pt idx="169">
                  <c:v>168</c:v>
                </c:pt>
                <c:pt idx="170">
                  <c:v>169</c:v>
                </c:pt>
                <c:pt idx="171">
                  <c:v>170</c:v>
                </c:pt>
                <c:pt idx="172">
                  <c:v>171</c:v>
                </c:pt>
                <c:pt idx="173">
                  <c:v>172</c:v>
                </c:pt>
                <c:pt idx="174">
                  <c:v>173</c:v>
                </c:pt>
                <c:pt idx="175">
                  <c:v>174</c:v>
                </c:pt>
                <c:pt idx="176">
                  <c:v>175</c:v>
                </c:pt>
                <c:pt idx="177">
                  <c:v>176</c:v>
                </c:pt>
                <c:pt idx="178">
                  <c:v>177</c:v>
                </c:pt>
                <c:pt idx="179">
                  <c:v>178</c:v>
                </c:pt>
                <c:pt idx="180">
                  <c:v>179</c:v>
                </c:pt>
                <c:pt idx="181">
                  <c:v>180</c:v>
                </c:pt>
                <c:pt idx="182">
                  <c:v>181</c:v>
                </c:pt>
                <c:pt idx="183">
                  <c:v>182</c:v>
                </c:pt>
                <c:pt idx="184">
                  <c:v>183</c:v>
                </c:pt>
                <c:pt idx="185">
                  <c:v>184</c:v>
                </c:pt>
                <c:pt idx="186">
                  <c:v>185</c:v>
                </c:pt>
                <c:pt idx="187">
                  <c:v>186</c:v>
                </c:pt>
                <c:pt idx="188">
                  <c:v>187</c:v>
                </c:pt>
                <c:pt idx="189">
                  <c:v>188</c:v>
                </c:pt>
                <c:pt idx="190">
                  <c:v>189</c:v>
                </c:pt>
                <c:pt idx="191">
                  <c:v>190</c:v>
                </c:pt>
                <c:pt idx="192">
                  <c:v>191</c:v>
                </c:pt>
                <c:pt idx="193">
                  <c:v>192</c:v>
                </c:pt>
                <c:pt idx="194">
                  <c:v>193</c:v>
                </c:pt>
                <c:pt idx="195">
                  <c:v>194</c:v>
                </c:pt>
                <c:pt idx="196">
                  <c:v>195</c:v>
                </c:pt>
                <c:pt idx="197">
                  <c:v>196</c:v>
                </c:pt>
                <c:pt idx="198">
                  <c:v>197</c:v>
                </c:pt>
                <c:pt idx="199">
                  <c:v>198</c:v>
                </c:pt>
                <c:pt idx="200">
                  <c:v>199</c:v>
                </c:pt>
                <c:pt idx="201">
                  <c:v>200</c:v>
                </c:pt>
                <c:pt idx="202">
                  <c:v>201</c:v>
                </c:pt>
                <c:pt idx="203">
                  <c:v>202</c:v>
                </c:pt>
                <c:pt idx="204">
                  <c:v>203</c:v>
                </c:pt>
                <c:pt idx="205">
                  <c:v>204</c:v>
                </c:pt>
                <c:pt idx="206">
                  <c:v>205</c:v>
                </c:pt>
                <c:pt idx="207">
                  <c:v>206</c:v>
                </c:pt>
                <c:pt idx="208">
                  <c:v>207</c:v>
                </c:pt>
                <c:pt idx="209">
                  <c:v>208</c:v>
                </c:pt>
                <c:pt idx="210">
                  <c:v>209</c:v>
                </c:pt>
                <c:pt idx="211">
                  <c:v>210</c:v>
                </c:pt>
                <c:pt idx="212">
                  <c:v>211</c:v>
                </c:pt>
                <c:pt idx="213">
                  <c:v>212</c:v>
                </c:pt>
                <c:pt idx="214">
                  <c:v>213</c:v>
                </c:pt>
                <c:pt idx="215">
                  <c:v>214</c:v>
                </c:pt>
                <c:pt idx="216">
                  <c:v>215</c:v>
                </c:pt>
                <c:pt idx="217">
                  <c:v>216</c:v>
                </c:pt>
                <c:pt idx="218">
                  <c:v>217</c:v>
                </c:pt>
                <c:pt idx="219">
                  <c:v>218</c:v>
                </c:pt>
                <c:pt idx="220">
                  <c:v>219</c:v>
                </c:pt>
                <c:pt idx="221">
                  <c:v>220</c:v>
                </c:pt>
                <c:pt idx="222">
                  <c:v>221</c:v>
                </c:pt>
                <c:pt idx="223">
                  <c:v>222</c:v>
                </c:pt>
                <c:pt idx="224">
                  <c:v>223</c:v>
                </c:pt>
                <c:pt idx="225">
                  <c:v>224</c:v>
                </c:pt>
                <c:pt idx="226">
                  <c:v>225</c:v>
                </c:pt>
                <c:pt idx="227">
                  <c:v>226</c:v>
                </c:pt>
                <c:pt idx="228">
                  <c:v>227</c:v>
                </c:pt>
                <c:pt idx="229">
                  <c:v>228</c:v>
                </c:pt>
                <c:pt idx="230">
                  <c:v>229</c:v>
                </c:pt>
                <c:pt idx="231">
                  <c:v>230</c:v>
                </c:pt>
                <c:pt idx="232">
                  <c:v>231</c:v>
                </c:pt>
                <c:pt idx="233">
                  <c:v>232</c:v>
                </c:pt>
                <c:pt idx="234">
                  <c:v>233</c:v>
                </c:pt>
                <c:pt idx="235">
                  <c:v>234</c:v>
                </c:pt>
                <c:pt idx="236">
                  <c:v>235</c:v>
                </c:pt>
                <c:pt idx="237">
                  <c:v>236</c:v>
                </c:pt>
                <c:pt idx="238">
                  <c:v>237</c:v>
                </c:pt>
                <c:pt idx="239">
                  <c:v>238</c:v>
                </c:pt>
                <c:pt idx="240">
                  <c:v>239</c:v>
                </c:pt>
                <c:pt idx="241">
                  <c:v>240</c:v>
                </c:pt>
                <c:pt idx="242">
                  <c:v>241</c:v>
                </c:pt>
                <c:pt idx="243">
                  <c:v>242</c:v>
                </c:pt>
                <c:pt idx="244">
                  <c:v>243</c:v>
                </c:pt>
                <c:pt idx="245">
                  <c:v>244</c:v>
                </c:pt>
                <c:pt idx="246">
                  <c:v>245</c:v>
                </c:pt>
                <c:pt idx="247">
                  <c:v>246</c:v>
                </c:pt>
                <c:pt idx="248">
                  <c:v>247</c:v>
                </c:pt>
                <c:pt idx="249">
                  <c:v>248</c:v>
                </c:pt>
                <c:pt idx="250">
                  <c:v>249</c:v>
                </c:pt>
                <c:pt idx="251">
                  <c:v>250</c:v>
                </c:pt>
                <c:pt idx="252">
                  <c:v>251</c:v>
                </c:pt>
                <c:pt idx="253">
                  <c:v>252</c:v>
                </c:pt>
                <c:pt idx="254">
                  <c:v>253</c:v>
                </c:pt>
                <c:pt idx="255">
                  <c:v>254</c:v>
                </c:pt>
                <c:pt idx="256">
                  <c:v>255</c:v>
                </c:pt>
                <c:pt idx="257">
                  <c:v>256</c:v>
                </c:pt>
                <c:pt idx="258">
                  <c:v>257</c:v>
                </c:pt>
                <c:pt idx="259">
                  <c:v>258</c:v>
                </c:pt>
                <c:pt idx="260">
                  <c:v>259</c:v>
                </c:pt>
                <c:pt idx="261">
                  <c:v>260</c:v>
                </c:pt>
                <c:pt idx="262">
                  <c:v>261</c:v>
                </c:pt>
                <c:pt idx="263">
                  <c:v>262</c:v>
                </c:pt>
                <c:pt idx="264">
                  <c:v>263</c:v>
                </c:pt>
                <c:pt idx="265">
                  <c:v>264</c:v>
                </c:pt>
                <c:pt idx="266">
                  <c:v>265</c:v>
                </c:pt>
                <c:pt idx="267">
                  <c:v>266</c:v>
                </c:pt>
                <c:pt idx="268">
                  <c:v>267</c:v>
                </c:pt>
                <c:pt idx="269">
                  <c:v>268</c:v>
                </c:pt>
                <c:pt idx="270">
                  <c:v>269</c:v>
                </c:pt>
                <c:pt idx="271">
                  <c:v>270</c:v>
                </c:pt>
                <c:pt idx="272">
                  <c:v>271</c:v>
                </c:pt>
                <c:pt idx="273">
                  <c:v>272</c:v>
                </c:pt>
                <c:pt idx="274">
                  <c:v>273</c:v>
                </c:pt>
                <c:pt idx="275">
                  <c:v>274</c:v>
                </c:pt>
                <c:pt idx="276">
                  <c:v>275</c:v>
                </c:pt>
                <c:pt idx="277">
                  <c:v>276</c:v>
                </c:pt>
                <c:pt idx="278">
                  <c:v>277</c:v>
                </c:pt>
                <c:pt idx="279">
                  <c:v>278</c:v>
                </c:pt>
                <c:pt idx="280">
                  <c:v>279</c:v>
                </c:pt>
                <c:pt idx="281">
                  <c:v>280</c:v>
                </c:pt>
                <c:pt idx="282">
                  <c:v>281</c:v>
                </c:pt>
                <c:pt idx="283">
                  <c:v>282</c:v>
                </c:pt>
                <c:pt idx="284">
                  <c:v>283</c:v>
                </c:pt>
                <c:pt idx="285">
                  <c:v>284</c:v>
                </c:pt>
                <c:pt idx="286">
                  <c:v>285</c:v>
                </c:pt>
                <c:pt idx="287">
                  <c:v>286</c:v>
                </c:pt>
                <c:pt idx="288">
                  <c:v>287</c:v>
                </c:pt>
                <c:pt idx="289">
                  <c:v>288</c:v>
                </c:pt>
                <c:pt idx="290">
                  <c:v>289</c:v>
                </c:pt>
                <c:pt idx="291">
                  <c:v>290</c:v>
                </c:pt>
                <c:pt idx="292">
                  <c:v>291</c:v>
                </c:pt>
                <c:pt idx="293">
                  <c:v>292</c:v>
                </c:pt>
                <c:pt idx="294">
                  <c:v>293</c:v>
                </c:pt>
                <c:pt idx="295">
                  <c:v>294</c:v>
                </c:pt>
                <c:pt idx="296">
                  <c:v>295</c:v>
                </c:pt>
                <c:pt idx="297">
                  <c:v>296</c:v>
                </c:pt>
                <c:pt idx="298">
                  <c:v>297</c:v>
                </c:pt>
                <c:pt idx="299">
                  <c:v>298</c:v>
                </c:pt>
                <c:pt idx="300">
                  <c:v>299</c:v>
                </c:pt>
                <c:pt idx="301">
                  <c:v>300</c:v>
                </c:pt>
                <c:pt idx="302">
                  <c:v>301</c:v>
                </c:pt>
                <c:pt idx="303">
                  <c:v>302</c:v>
                </c:pt>
                <c:pt idx="304">
                  <c:v>303</c:v>
                </c:pt>
                <c:pt idx="305">
                  <c:v>304</c:v>
                </c:pt>
                <c:pt idx="306">
                  <c:v>305</c:v>
                </c:pt>
                <c:pt idx="307">
                  <c:v>306</c:v>
                </c:pt>
                <c:pt idx="308">
                  <c:v>307</c:v>
                </c:pt>
                <c:pt idx="309">
                  <c:v>308</c:v>
                </c:pt>
                <c:pt idx="310">
                  <c:v>309</c:v>
                </c:pt>
                <c:pt idx="311">
                  <c:v>310</c:v>
                </c:pt>
                <c:pt idx="312">
                  <c:v>311</c:v>
                </c:pt>
                <c:pt idx="313">
                  <c:v>312</c:v>
                </c:pt>
                <c:pt idx="314">
                  <c:v>313</c:v>
                </c:pt>
                <c:pt idx="315">
                  <c:v>314</c:v>
                </c:pt>
                <c:pt idx="316">
                  <c:v>315</c:v>
                </c:pt>
                <c:pt idx="317">
                  <c:v>316</c:v>
                </c:pt>
                <c:pt idx="318">
                  <c:v>317</c:v>
                </c:pt>
                <c:pt idx="319">
                  <c:v>318</c:v>
                </c:pt>
                <c:pt idx="320">
                  <c:v>319</c:v>
                </c:pt>
                <c:pt idx="321">
                  <c:v>320</c:v>
                </c:pt>
                <c:pt idx="322">
                  <c:v>321</c:v>
                </c:pt>
                <c:pt idx="323">
                  <c:v>322</c:v>
                </c:pt>
                <c:pt idx="324">
                  <c:v>323</c:v>
                </c:pt>
                <c:pt idx="325">
                  <c:v>324</c:v>
                </c:pt>
                <c:pt idx="326">
                  <c:v>325</c:v>
                </c:pt>
                <c:pt idx="327">
                  <c:v>326</c:v>
                </c:pt>
                <c:pt idx="328">
                  <c:v>327</c:v>
                </c:pt>
                <c:pt idx="329">
                  <c:v>328</c:v>
                </c:pt>
                <c:pt idx="330">
                  <c:v>329</c:v>
                </c:pt>
                <c:pt idx="331">
                  <c:v>330</c:v>
                </c:pt>
                <c:pt idx="332">
                  <c:v>331</c:v>
                </c:pt>
                <c:pt idx="333">
                  <c:v>332</c:v>
                </c:pt>
                <c:pt idx="334">
                  <c:v>333</c:v>
                </c:pt>
                <c:pt idx="335">
                  <c:v>334</c:v>
                </c:pt>
                <c:pt idx="336">
                  <c:v>335</c:v>
                </c:pt>
                <c:pt idx="337">
                  <c:v>336</c:v>
                </c:pt>
                <c:pt idx="338">
                  <c:v>337</c:v>
                </c:pt>
                <c:pt idx="339">
                  <c:v>338</c:v>
                </c:pt>
                <c:pt idx="340">
                  <c:v>339</c:v>
                </c:pt>
                <c:pt idx="341">
                  <c:v>340</c:v>
                </c:pt>
                <c:pt idx="342">
                  <c:v>341</c:v>
                </c:pt>
                <c:pt idx="343">
                  <c:v>342</c:v>
                </c:pt>
                <c:pt idx="344">
                  <c:v>343</c:v>
                </c:pt>
                <c:pt idx="345">
                  <c:v>344</c:v>
                </c:pt>
                <c:pt idx="346">
                  <c:v>345</c:v>
                </c:pt>
                <c:pt idx="347">
                  <c:v>346</c:v>
                </c:pt>
                <c:pt idx="348">
                  <c:v>347</c:v>
                </c:pt>
                <c:pt idx="349">
                  <c:v>348</c:v>
                </c:pt>
                <c:pt idx="350">
                  <c:v>349</c:v>
                </c:pt>
                <c:pt idx="351">
                  <c:v>350</c:v>
                </c:pt>
                <c:pt idx="352">
                  <c:v>351</c:v>
                </c:pt>
                <c:pt idx="353">
                  <c:v>352</c:v>
                </c:pt>
                <c:pt idx="354">
                  <c:v>353</c:v>
                </c:pt>
                <c:pt idx="355">
                  <c:v>354</c:v>
                </c:pt>
                <c:pt idx="356">
                  <c:v>355</c:v>
                </c:pt>
                <c:pt idx="357">
                  <c:v>356</c:v>
                </c:pt>
                <c:pt idx="358">
                  <c:v>357</c:v>
                </c:pt>
                <c:pt idx="359">
                  <c:v>358</c:v>
                </c:pt>
                <c:pt idx="360">
                  <c:v>359</c:v>
                </c:pt>
                <c:pt idx="361">
                  <c:v>360</c:v>
                </c:pt>
                <c:pt idx="362">
                  <c:v>361</c:v>
                </c:pt>
                <c:pt idx="363">
                  <c:v>362</c:v>
                </c:pt>
                <c:pt idx="364">
                  <c:v>363</c:v>
                </c:pt>
                <c:pt idx="365">
                  <c:v>364</c:v>
                </c:pt>
                <c:pt idx="366">
                  <c:v>365</c:v>
                </c:pt>
              </c:numCache>
            </c:numRef>
          </c:xVal>
          <c:yVal>
            <c:numRef>
              <c:f>TESIS!$B$2:$B$368</c:f>
              <c:numCache>
                <c:formatCode>General</c:formatCode>
                <c:ptCount val="367"/>
                <c:pt idx="0">
                  <c:v>4921.5987234174581</c:v>
                </c:pt>
                <c:pt idx="1">
                  <c:v>4924.4953299003437</c:v>
                </c:pt>
                <c:pt idx="2">
                  <c:v>4927.5826532853944</c:v>
                </c:pt>
                <c:pt idx="3">
                  <c:v>4930.8569806589412</c:v>
                </c:pt>
                <c:pt idx="4">
                  <c:v>4934.3143320359668</c:v>
                </c:pt>
                <c:pt idx="5">
                  <c:v>4937.9504647362828</c:v>
                </c:pt>
                <c:pt idx="6">
                  <c:v>4941.7608780802248</c:v>
                </c:pt>
                <c:pt idx="7">
                  <c:v>4945.7408184009491</c:v>
                </c:pt>
                <c:pt idx="8">
                  <c:v>4949.8852843701161</c:v>
                </c:pt>
                <c:pt idx="9">
                  <c:v>4954.1890326333996</c:v>
                </c:pt>
                <c:pt idx="10">
                  <c:v>4958.6465837519809</c:v>
                </c:pt>
                <c:pt idx="11">
                  <c:v>4963.2522284457937</c:v>
                </c:pt>
                <c:pt idx="12">
                  <c:v>4968.0000341339864</c:v>
                </c:pt>
                <c:pt idx="13">
                  <c:v>4972.883851767644</c:v>
                </c:pt>
                <c:pt idx="14">
                  <c:v>4977.8973229495177</c:v>
                </c:pt>
                <c:pt idx="15">
                  <c:v>4983.0338873350565</c:v>
                </c:pt>
                <c:pt idx="16">
                  <c:v>4988.2867903086408</c:v>
                </c:pt>
                <c:pt idx="17">
                  <c:v>4993.6490909285931</c:v>
                </c:pt>
                <c:pt idx="18">
                  <c:v>4999.113670134021</c:v>
                </c:pt>
                <c:pt idx="19">
                  <c:v>5004.6732392062058</c:v>
                </c:pt>
                <c:pt idx="20">
                  <c:v>5010.3203484767801</c:v>
                </c:pt>
                <c:pt idx="21">
                  <c:v>5016.0473962745</c:v>
                </c:pt>
                <c:pt idx="22">
                  <c:v>5021.8466381020307</c:v>
                </c:pt>
                <c:pt idx="23">
                  <c:v>5027.7101960336377</c:v>
                </c:pt>
                <c:pt idx="24">
                  <c:v>5033.6300683242871</c:v>
                </c:pt>
                <c:pt idx="25">
                  <c:v>5039.5981392202057</c:v>
                </c:pt>
                <c:pt idx="26">
                  <c:v>5045.6061889604807</c:v>
                </c:pt>
                <c:pt idx="27">
                  <c:v>5051.6459039588326</c:v>
                </c:pt>
                <c:pt idx="28">
                  <c:v>5057.7088871542892</c:v>
                </c:pt>
                <c:pt idx="29">
                  <c:v>5063.7866685190011</c:v>
                </c:pt>
                <c:pt idx="30">
                  <c:v>5069.8707157110348</c:v>
                </c:pt>
                <c:pt idx="31">
                  <c:v>5075.9524448595557</c:v>
                </c:pt>
                <c:pt idx="32">
                  <c:v>5082.0232314693858</c:v>
                </c:pt>
                <c:pt idx="33">
                  <c:v>5088.0744214315246</c:v>
                </c:pt>
                <c:pt idx="34">
                  <c:v>5094.0973421258568</c:v>
                </c:pt>
                <c:pt idx="35">
                  <c:v>5100.0833136018355</c:v>
                </c:pt>
                <c:pt idx="36">
                  <c:v>5106.0236598226438</c:v>
                </c:pt>
                <c:pt idx="37">
                  <c:v>5111.9097199579701</c:v>
                </c:pt>
                <c:pt idx="38">
                  <c:v>5117.7328597101996</c:v>
                </c:pt>
                <c:pt idx="39">
                  <c:v>5123.4844826585568</c:v>
                </c:pt>
                <c:pt idx="40">
                  <c:v>5129.1560416054508</c:v>
                </c:pt>
                <c:pt idx="41">
                  <c:v>5134.7390499090416</c:v>
                </c:pt>
                <c:pt idx="42">
                  <c:v>5140.2250927858258</c:v>
                </c:pt>
                <c:pt idx="43">
                  <c:v>5145.6058385668475</c:v>
                </c:pt>
                <c:pt idx="44">
                  <c:v>5150.8730498909636</c:v>
                </c:pt>
                <c:pt idx="45">
                  <c:v>5156.0185948185836</c:v>
                </c:pt>
                <c:pt idx="46">
                  <c:v>5161.0344578489785</c:v>
                </c:pt>
                <c:pt idx="47">
                  <c:v>5165.9127508244947</c:v>
                </c:pt>
                <c:pt idx="48">
                  <c:v>5170.6457237047352</c:v>
                </c:pt>
                <c:pt idx="49">
                  <c:v>5175.2257751939323</c:v>
                </c:pt>
                <c:pt idx="50">
                  <c:v>5179.6454632047516</c:v>
                </c:pt>
                <c:pt idx="51">
                  <c:v>5183.8975151418181</c:v>
                </c:pt>
                <c:pt idx="52">
                  <c:v>5187.9748379884941</c:v>
                </c:pt>
                <c:pt idx="53">
                  <c:v>5191.8705281804605</c:v>
                </c:pt>
                <c:pt idx="54">
                  <c:v>5195.5778812500221</c:v>
                </c:pt>
                <c:pt idx="55">
                  <c:v>5199.0904012251722</c:v>
                </c:pt>
                <c:pt idx="56">
                  <c:v>5202.4018097678318</c:v>
                </c:pt>
                <c:pt idx="57">
                  <c:v>5205.5060550360031</c:v>
                </c:pt>
                <c:pt idx="58">
                  <c:v>5208.3973202548577</c:v>
                </c:pt>
                <c:pt idx="59">
                  <c:v>5211.0700319823418</c:v>
                </c:pt>
                <c:pt idx="60">
                  <c:v>5213.5188680551728</c:v>
                </c:pt>
                <c:pt idx="61">
                  <c:v>5211.0700319823418</c:v>
                </c:pt>
                <c:pt idx="62">
                  <c:v>5213.5188680551728</c:v>
                </c:pt>
                <c:pt idx="63">
                  <c:v>5215.7387652017214</c:v>
                </c:pt>
                <c:pt idx="64">
                  <c:v>5217.7249263086887</c:v>
                </c:pt>
                <c:pt idx="65">
                  <c:v>5219.4728273291139</c:v>
                </c:pt>
                <c:pt idx="66">
                  <c:v>5220.9782238198495</c:v>
                </c:pt>
                <c:pt idx="67">
                  <c:v>5222.2371570971709</c:v>
                </c:pt>
                <c:pt idx="68">
                  <c:v>5223.2459599999993</c:v>
                </c:pt>
                <c:pt idx="69">
                  <c:v>5224.0012622507547</c:v>
                </c:pt>
                <c:pt idx="70">
                  <c:v>5224.4999954046962</c:v>
                </c:pt>
                <c:pt idx="71">
                  <c:v>5224.7393973792286</c:v>
                </c:pt>
                <c:pt idx="72">
                  <c:v>5224.7170165555744</c:v>
                </c:pt>
                <c:pt idx="73">
                  <c:v>5224.4307154458338</c:v>
                </c:pt>
                <c:pt idx="74">
                  <c:v>5223.8786739193865</c:v>
                </c:pt>
                <c:pt idx="75">
                  <c:v>5223.0593919833846</c:v>
                </c:pt>
                <c:pt idx="76">
                  <c:v>5221.9716921128929</c:v>
                </c:pt>
                <c:pt idx="77">
                  <c:v>5220.6147211271473</c:v>
                </c:pt>
                <c:pt idx="78">
                  <c:v>5218.9879516092042</c:v>
                </c:pt>
                <c:pt idx="79">
                  <c:v>5217.0911828671933</c:v>
                </c:pt>
                <c:pt idx="80">
                  <c:v>5214.924541436224</c:v>
                </c:pt>
                <c:pt idx="81">
                  <c:v>5212.4884811208731</c:v>
                </c:pt>
                <c:pt idx="82">
                  <c:v>5209.7837825790921</c:v>
                </c:pt>
                <c:pt idx="83">
                  <c:v>5206.8115524492341</c:v>
                </c:pt>
                <c:pt idx="84">
                  <c:v>5203.5732220227464</c:v>
                </c:pt>
                <c:pt idx="85">
                  <c:v>5200.0705454660101</c:v>
                </c:pt>
                <c:pt idx="86">
                  <c:v>5196.3055975955795</c:v>
                </c:pt>
                <c:pt idx="87">
                  <c:v>5192.2807712119557</c:v>
                </c:pt>
                <c:pt idx="88">
                  <c:v>5187.9987739978669</c:v>
                </c:pt>
                <c:pt idx="89">
                  <c:v>5183.462624987792</c:v>
                </c:pt>
                <c:pt idx="90">
                  <c:v>5178.6756506162792</c:v>
                </c:pt>
                <c:pt idx="91">
                  <c:v>5173.6414803533517</c:v>
                </c:pt>
                <c:pt idx="92">
                  <c:v>5168.3640419360709</c:v>
                </c:pt>
                <c:pt idx="93">
                  <c:v>5162.847556205953</c:v>
                </c:pt>
                <c:pt idx="94">
                  <c:v>5157.0965315627082</c:v>
                </c:pt>
                <c:pt idx="95">
                  <c:v>5151.1157580453519</c:v>
                </c:pt>
                <c:pt idx="96">
                  <c:v>5144.9103010524068</c:v>
                </c:pt>
                <c:pt idx="97">
                  <c:v>5138.4854947133963</c:v>
                </c:pt>
                <c:pt idx="98">
                  <c:v>5131.8469349245279</c:v>
                </c:pt>
                <c:pt idx="99">
                  <c:v>5125.0004720618217</c:v>
                </c:pt>
                <c:pt idx="100">
                  <c:v>5117.9522033854728</c:v>
                </c:pt>
                <c:pt idx="101">
                  <c:v>5110.7084651497162</c:v>
                </c:pt>
                <c:pt idx="102">
                  <c:v>5103.275824432726</c:v>
                </c:pt>
                <c:pt idx="103">
                  <c:v>5095.6610707015352</c:v>
                </c:pt>
                <c:pt idx="104">
                  <c:v>5087.8712071272248</c:v>
                </c:pt>
                <c:pt idx="105">
                  <c:v>5079.9134416659163</c:v>
                </c:pt>
                <c:pt idx="106">
                  <c:v>5071.7951779212599</c:v>
                </c:pt>
                <c:pt idx="107">
                  <c:v>5063.5240058043846</c:v>
                </c:pt>
                <c:pt idx="108">
                  <c:v>5055.1076920073565</c:v>
                </c:pt>
                <c:pt idx="109">
                  <c:v>5046.5541703062609</c:v>
                </c:pt>
                <c:pt idx="110">
                  <c:v>5037.8715317101787</c:v>
                </c:pt>
                <c:pt idx="111">
                  <c:v>5029.0680144722055</c:v>
                </c:pt>
                <c:pt idx="112">
                  <c:v>5020.1519939787713</c:v>
                </c:pt>
                <c:pt idx="113">
                  <c:v>5011.1319725333342</c:v>
                </c:pt>
                <c:pt idx="114">
                  <c:v>5002.0165690505228</c:v>
                </c:pt>
                <c:pt idx="115">
                  <c:v>4992.8145086765808</c:v>
                </c:pt>
                <c:pt idx="116">
                  <c:v>4983.5346123518302</c:v>
                </c:pt>
                <c:pt idx="117">
                  <c:v>4974.1857863306686</c:v>
                </c:pt>
                <c:pt idx="118">
                  <c:v>4964.7770116743413</c:v>
                </c:pt>
                <c:pt idx="119">
                  <c:v>4955.3173337314802</c:v>
                </c:pt>
                <c:pt idx="120">
                  <c:v>4945.815851621107</c:v>
                </c:pt>
                <c:pt idx="121">
                  <c:v>4936.2817077324171</c:v>
                </c:pt>
                <c:pt idx="122">
                  <c:v>4926.7240772553814</c:v>
                </c:pt>
                <c:pt idx="123">
                  <c:v>4917.1521577557642</c:v>
                </c:pt>
                <c:pt idx="124">
                  <c:v>4907.5751588077374</c:v>
                </c:pt>
                <c:pt idx="125">
                  <c:v>4898.0022916969756</c:v>
                </c:pt>
                <c:pt idx="126">
                  <c:v>4888.4427592064594</c:v>
                </c:pt>
                <c:pt idx="127">
                  <c:v>4878.9057454969879</c:v>
                </c:pt>
                <c:pt idx="128">
                  <c:v>4869.4004060937605</c:v>
                </c:pt>
                <c:pt idx="129">
                  <c:v>4859.935857990029</c:v>
                </c:pt>
                <c:pt idx="130">
                  <c:v>4850.5211698781923</c:v>
                </c:pt>
                <c:pt idx="131">
                  <c:v>4841.1653525183683</c:v>
                </c:pt>
                <c:pt idx="132">
                  <c:v>4831.8773492538539</c:v>
                </c:pt>
                <c:pt idx="133">
                  <c:v>4822.6660266823992</c:v>
                </c:pt>
                <c:pt idx="134">
                  <c:v>4813.5401654917687</c:v>
                </c:pt>
                <c:pt idx="135">
                  <c:v>4804.5084514674563</c:v>
                </c:pt>
                <c:pt idx="136">
                  <c:v>4795.579466680023</c:v>
                </c:pt>
                <c:pt idx="137">
                  <c:v>4786.7616808589255</c:v>
                </c:pt>
                <c:pt idx="138">
                  <c:v>4778.0634429592492</c:v>
                </c:pt>
                <c:pt idx="139">
                  <c:v>4769.4929729273017</c:v>
                </c:pt>
                <c:pt idx="140">
                  <c:v>4761.0583536704571</c:v>
                </c:pt>
                <c:pt idx="141">
                  <c:v>4752.7675232362471</c:v>
                </c:pt>
                <c:pt idx="142">
                  <c:v>4744.6282672052121</c:v>
                </c:pt>
                <c:pt idx="143">
                  <c:v>4736.6482113015327</c:v>
                </c:pt>
                <c:pt idx="144">
                  <c:v>4728.8348142251352</c:v>
                </c:pt>
                <c:pt idx="145">
                  <c:v>4721.1953607084006</c:v>
                </c:pt>
                <c:pt idx="146">
                  <c:v>4713.736954800399</c:v>
                </c:pt>
                <c:pt idx="147">
                  <c:v>4706.4665133809576</c:v>
                </c:pt>
                <c:pt idx="148">
                  <c:v>4699.3907599067306</c:v>
                </c:pt>
                <c:pt idx="149">
                  <c:v>4692.516218390936</c:v>
                </c:pt>
                <c:pt idx="150">
                  <c:v>4685.8492076181865</c:v>
                </c:pt>
                <c:pt idx="151">
                  <c:v>4679.3958355954746</c:v>
                </c:pt>
                <c:pt idx="152">
                  <c:v>4673.1619942401649</c:v>
                </c:pt>
                <c:pt idx="153">
                  <c:v>4667.1533543054957</c:v>
                </c:pt>
                <c:pt idx="154">
                  <c:v>4661.3753605439151</c:v>
                </c:pt>
                <c:pt idx="155">
                  <c:v>4655.8332271083318</c:v>
                </c:pt>
                <c:pt idx="156">
                  <c:v>4650.531933191146</c:v>
                </c:pt>
                <c:pt idx="157">
                  <c:v>4645.4762189007733</c:v>
                </c:pt>
                <c:pt idx="158">
                  <c:v>4640.6705813752133</c:v>
                </c:pt>
                <c:pt idx="159">
                  <c:v>4636.1192711320282</c:v>
                </c:pt>
                <c:pt idx="160">
                  <c:v>4631.8262886540606</c:v>
                </c:pt>
                <c:pt idx="161">
                  <c:v>4627.7953812100477</c:v>
                </c:pt>
                <c:pt idx="162">
                  <c:v>4624.0300399092439</c:v>
                </c:pt>
                <c:pt idx="163">
                  <c:v>4620.5334969890855</c:v>
                </c:pt>
                <c:pt idx="164">
                  <c:v>4617.3087233349042</c:v>
                </c:pt>
                <c:pt idx="165">
                  <c:v>4614.3584262306485</c:v>
                </c:pt>
                <c:pt idx="166">
                  <c:v>4611.6850473395716</c:v>
                </c:pt>
                <c:pt idx="167">
                  <c:v>4609.2907609138238</c:v>
                </c:pt>
                <c:pt idx="168">
                  <c:v>4607.1774722319278</c:v>
                </c:pt>
                <c:pt idx="169">
                  <c:v>4605.3468162631489</c:v>
                </c:pt>
                <c:pt idx="170">
                  <c:v>4603.8001565577433</c:v>
                </c:pt>
                <c:pt idx="171">
                  <c:v>4602.5385843622016</c:v>
                </c:pt>
                <c:pt idx="172">
                  <c:v>4601.5629179586194</c:v>
                </c:pt>
                <c:pt idx="173">
                  <c:v>4600.8737022273781</c:v>
                </c:pt>
                <c:pt idx="174">
                  <c:v>4600.4712084324065</c:v>
                </c:pt>
                <c:pt idx="175">
                  <c:v>4600.3554342283669</c:v>
                </c:pt>
                <c:pt idx="176">
                  <c:v>4600.526103889204</c:v>
                </c:pt>
                <c:pt idx="177">
                  <c:v>4600.9826687575132</c:v>
                </c:pt>
                <c:pt idx="178">
                  <c:v>4601.7243079143591</c:v>
                </c:pt>
                <c:pt idx="179">
                  <c:v>4602.7499290691576</c:v>
                </c:pt>
                <c:pt idx="180">
                  <c:v>4604.0581696694107</c:v>
                </c:pt>
                <c:pt idx="181">
                  <c:v>4605.6473982300504</c:v>
                </c:pt>
                <c:pt idx="182">
                  <c:v>4607.5157158823195</c:v>
                </c:pt>
                <c:pt idx="183">
                  <c:v>4609.6609581421199</c:v>
                </c:pt>
                <c:pt idx="184">
                  <c:v>4612.0806968978359</c:v>
                </c:pt>
                <c:pt idx="185">
                  <c:v>4614.7722426176842</c:v>
                </c:pt>
                <c:pt idx="186">
                  <c:v>4617.7326467766661</c:v>
                </c:pt>
                <c:pt idx="187">
                  <c:v>4620.9587045032977</c:v>
                </c:pt>
                <c:pt idx="188">
                  <c:v>4624.4469574461773</c:v>
                </c:pt>
                <c:pt idx="189">
                  <c:v>4628.1936968605942</c:v>
                </c:pt>
                <c:pt idx="190">
                  <c:v>4632.1949669152737</c:v>
                </c:pt>
                <c:pt idx="191">
                  <c:v>4636.4465682193932</c:v>
                </c:pt>
                <c:pt idx="192">
                  <c:v>4640.9440615698932</c:v>
                </c:pt>
                <c:pt idx="193">
                  <c:v>4645.6827719191242</c:v>
                </c:pt>
                <c:pt idx="194">
                  <c:v>4650.6577925627598</c:v>
                </c:pt>
                <c:pt idx="195">
                  <c:v>4655.8639895478082</c:v>
                </c:pt>
                <c:pt idx="196">
                  <c:v>4661.2960063004411</c:v>
                </c:pt>
                <c:pt idx="197">
                  <c:v>4666.9482684732839</c:v>
                </c:pt>
                <c:pt idx="198">
                  <c:v>4672.8149890115801</c:v>
                </c:pt>
                <c:pt idx="199">
                  <c:v>4678.8901734375449</c:v>
                </c:pt>
                <c:pt idx="200">
                  <c:v>4685.1676253519981</c:v>
                </c:pt>
                <c:pt idx="201">
                  <c:v>4691.6409521521855</c:v>
                </c:pt>
                <c:pt idx="202">
                  <c:v>4698.3035709644346</c:v>
                </c:pt>
                <c:pt idx="203">
                  <c:v>4705.1487147901307</c:v>
                </c:pt>
                <c:pt idx="204">
                  <c:v>4712.1694388630913</c:v>
                </c:pt>
                <c:pt idx="205">
                  <c:v>4719.3586272163002</c:v>
                </c:pt>
                <c:pt idx="206">
                  <c:v>4726.7089994555563</c:v>
                </c:pt>
                <c:pt idx="207">
                  <c:v>4734.2131177372685</c:v>
                </c:pt>
                <c:pt idx="208">
                  <c:v>4741.8633939473866</c:v>
                </c:pt>
                <c:pt idx="209">
                  <c:v>4749.652097078012</c:v>
                </c:pt>
                <c:pt idx="210">
                  <c:v>4757.5713607978914</c:v>
                </c:pt>
                <c:pt idx="211">
                  <c:v>4765.6131912126702</c:v>
                </c:pt>
                <c:pt idx="212">
                  <c:v>4773.7694748102776</c:v>
                </c:pt>
                <c:pt idx="213">
                  <c:v>4782.031986586544</c:v>
                </c:pt>
                <c:pt idx="214">
                  <c:v>4790.3923983456143</c:v>
                </c:pt>
                <c:pt idx="215">
                  <c:v>4798.8422871693592</c:v>
                </c:pt>
                <c:pt idx="216">
                  <c:v>4807.3731440495576</c:v>
                </c:pt>
                <c:pt idx="217">
                  <c:v>4815.9763826761064</c:v>
                </c:pt>
                <c:pt idx="218">
                  <c:v>4824.6433483741848</c:v>
                </c:pt>
                <c:pt idx="219">
                  <c:v>4833.3653271827161</c:v>
                </c:pt>
                <c:pt idx="220">
                  <c:v>4842.1335550661488</c:v>
                </c:pt>
                <c:pt idx="221">
                  <c:v>4850.9392272509904</c:v>
                </c:pt>
                <c:pt idx="222">
                  <c:v>4859.7735076782046</c:v>
                </c:pt>
                <c:pt idx="223">
                  <c:v>4868.6275385620365</c:v>
                </c:pt>
                <c:pt idx="224">
                  <c:v>4877.4924500454299</c:v>
                </c:pt>
                <c:pt idx="225">
                  <c:v>4886.3593699417634</c:v>
                </c:pt>
                <c:pt idx="226">
                  <c:v>4895.2194335521854</c:v>
                </c:pt>
                <c:pt idx="227">
                  <c:v>4904.0637935474142</c:v>
                </c:pt>
                <c:pt idx="228">
                  <c:v>4912.8836299025124</c:v>
                </c:pt>
                <c:pt idx="229">
                  <c:v>4921.6701598726531</c:v>
                </c:pt>
                <c:pt idx="230">
                  <c:v>4930.4146479976143</c:v>
                </c:pt>
                <c:pt idx="231">
                  <c:v>4939.108416122348</c:v>
                </c:pt>
                <c:pt idx="232">
                  <c:v>4947.7428534206274</c:v>
                </c:pt>
                <c:pt idx="233">
                  <c:v>4956.3094264084639</c:v>
                </c:pt>
                <c:pt idx="234">
                  <c:v>4964.799688933711</c:v>
                </c:pt>
                <c:pt idx="235">
                  <c:v>4973.2052921279655</c:v>
                </c:pt>
                <c:pt idx="236">
                  <c:v>4981.5179943067014</c:v>
                </c:pt>
                <c:pt idx="237">
                  <c:v>4989.7296708033036</c:v>
                </c:pt>
                <c:pt idx="238">
                  <c:v>4997.8323237225068</c:v>
                </c:pt>
                <c:pt idx="239">
                  <c:v>5005.8180915986068</c:v>
                </c:pt>
                <c:pt idx="240">
                  <c:v>5013.6792589436736</c:v>
                </c:pt>
                <c:pt idx="241">
                  <c:v>5021.4082656709161</c:v>
                </c:pt>
                <c:pt idx="242">
                  <c:v>5028.9977163783351</c:v>
                </c:pt>
                <c:pt idx="243">
                  <c:v>5036.4403894777006</c:v>
                </c:pt>
                <c:pt idx="244">
                  <c:v>5043.7292461540101</c:v>
                </c:pt>
                <c:pt idx="245">
                  <c:v>5050.8574391405837</c:v>
                </c:pt>
                <c:pt idx="246">
                  <c:v>5057.8183212950435</c:v>
                </c:pt>
                <c:pt idx="247">
                  <c:v>5064.6054539616116</c:v>
                </c:pt>
                <c:pt idx="248">
                  <c:v>5071.2126151052544</c:v>
                </c:pt>
                <c:pt idx="249">
                  <c:v>5077.6338072035087</c:v>
                </c:pt>
                <c:pt idx="250">
                  <c:v>5083.8632648819585</c:v>
                </c:pt>
                <c:pt idx="251">
                  <c:v>5089.8954622797264</c:v>
                </c:pt>
                <c:pt idx="252">
                  <c:v>5095.7251201315921</c:v>
                </c:pt>
                <c:pt idx="253">
                  <c:v>5101.3472125537482</c:v>
                </c:pt>
                <c:pt idx="254">
                  <c:v>5106.7569735205852</c:v>
                </c:pt>
                <c:pt idx="255">
                  <c:v>5111.9499030203497</c:v>
                </c:pt>
                <c:pt idx="256">
                  <c:v>5116.9217728779495</c:v>
                </c:pt>
                <c:pt idx="257">
                  <c:v>5121.6686322337355</c:v>
                </c:pt>
                <c:pt idx="258">
                  <c:v>5126.1868126675836</c:v>
                </c:pt>
                <c:pt idx="259">
                  <c:v>5130.4729329581778</c:v>
                </c:pt>
                <c:pt idx="260">
                  <c:v>5134.5239034679862</c:v>
                </c:pt>
                <c:pt idx="261">
                  <c:v>5138.3369301450766</c:v>
                </c:pt>
                <c:pt idx="262">
                  <c:v>5141.9095181335324</c:v>
                </c:pt>
                <c:pt idx="263">
                  <c:v>5145.2394749848891</c:v>
                </c:pt>
                <c:pt idx="264">
                  <c:v>5148.3249134638099</c:v>
                </c:pt>
                <c:pt idx="265">
                  <c:v>5151.1642539418044</c:v>
                </c:pt>
                <c:pt idx="266">
                  <c:v>5153.7562263736154</c:v>
                </c:pt>
                <c:pt idx="267">
                  <c:v>5156.0998718516712</c:v>
                </c:pt>
                <c:pt idx="268">
                  <c:v>5158.1945437346831</c:v>
                </c:pt>
                <c:pt idx="269">
                  <c:v>5160.0399083473458</c:v>
                </c:pt>
                <c:pt idx="270">
                  <c:v>5161.6359452488286</c:v>
                </c:pt>
                <c:pt idx="271">
                  <c:v>5162.98294706856</c:v>
                </c:pt>
                <c:pt idx="272">
                  <c:v>5164.0815189086488</c:v>
                </c:pt>
                <c:pt idx="273">
                  <c:v>5164.932577313014</c:v>
                </c:pt>
                <c:pt idx="274">
                  <c:v>5165.5373488041987</c:v>
                </c:pt>
                <c:pt idx="275">
                  <c:v>5165.8973679895598</c:v>
                </c:pt>
                <c:pt idx="276">
                  <c:v>5166.014475239409</c:v>
                </c:pt>
                <c:pt idx="277">
                  <c:v>5165.890813940392</c:v>
                </c:pt>
                <c:pt idx="278">
                  <c:v>5165.5288273282513</c:v>
                </c:pt>
                <c:pt idx="279">
                  <c:v>5164.9312549048482</c:v>
                </c:pt>
                <c:pt idx="280">
                  <c:v>5164.1011284450851</c:v>
                </c:pt>
                <c:pt idx="281">
                  <c:v>5163.0417676001334</c:v>
                </c:pt>
                <c:pt idx="282">
                  <c:v>5161.7567751040606</c:v>
                </c:pt>
                <c:pt idx="283">
                  <c:v>5160.2500315917041</c:v>
                </c:pt>
                <c:pt idx="284">
                  <c:v>5158.5256900362911</c:v>
                </c:pt>
                <c:pt idx="285">
                  <c:v>5156.5881698159274</c:v>
                </c:pt>
                <c:pt idx="286">
                  <c:v>5154.442150418844</c:v>
                </c:pt>
                <c:pt idx="287">
                  <c:v>5152.0925647977019</c:v>
                </c:pt>
                <c:pt idx="288">
                  <c:v>5149.5445923840225</c:v>
                </c:pt>
                <c:pt idx="289">
                  <c:v>5146.8036517742285</c:v>
                </c:pt>
                <c:pt idx="290">
                  <c:v>5143.8753930993707</c:v>
                </c:pt>
                <c:pt idx="291">
                  <c:v>5140.7656900910488</c:v>
                </c:pt>
                <c:pt idx="292">
                  <c:v>5137.4806318565415</c:v>
                </c:pt>
                <c:pt idx="293">
                  <c:v>5134.0265143765291</c:v>
                </c:pt>
                <c:pt idx="294">
                  <c:v>5130.4098317391854</c:v>
                </c:pt>
                <c:pt idx="295">
                  <c:v>5126.6372671248027</c:v>
                </c:pt>
                <c:pt idx="296">
                  <c:v>5122.7156835553506</c:v>
                </c:pt>
                <c:pt idx="297">
                  <c:v>5118.6521144237258</c:v>
                </c:pt>
                <c:pt idx="298">
                  <c:v>5114.4537538176282</c:v>
                </c:pt>
                <c:pt idx="299">
                  <c:v>5110.1279466532133</c:v>
                </c:pt>
                <c:pt idx="300">
                  <c:v>5105.6821786338714</c:v>
                </c:pt>
                <c:pt idx="301">
                  <c:v>5101.1240660495941</c:v>
                </c:pt>
                <c:pt idx="302">
                  <c:v>5096.4613454324417</c:v>
                </c:pt>
                <c:pt idx="303">
                  <c:v>5091.7018630837838</c:v>
                </c:pt>
                <c:pt idx="304">
                  <c:v>5086.8535644888989</c:v>
                </c:pt>
                <c:pt idx="305">
                  <c:v>5081.9244836346306</c:v>
                </c:pt>
                <c:pt idx="306">
                  <c:v>5076.9227322456427</c:v>
                </c:pt>
                <c:pt idx="307">
                  <c:v>5071.8564889548488</c:v>
                </c:pt>
                <c:pt idx="308">
                  <c:v>5066.7339884234198</c:v>
                </c:pt>
                <c:pt idx="309">
                  <c:v>5061.5635104256862</c:v>
                </c:pt>
                <c:pt idx="310">
                  <c:v>5056.353368914085</c:v>
                </c:pt>
                <c:pt idx="311">
                  <c:v>5051.1119010791108</c:v>
                </c:pt>
                <c:pt idx="312">
                  <c:v>5045.8474564190119</c:v>
                </c:pt>
                <c:pt idx="313">
                  <c:v>5040.5683858338152</c:v>
                </c:pt>
                <c:pt idx="314">
                  <c:v>5035.2830307578934</c:v>
                </c:pt>
                <c:pt idx="315">
                  <c:v>5029.9997123451121</c:v>
                </c:pt>
                <c:pt idx="316">
                  <c:v>5024.7267207202658</c:v>
                </c:pt>
                <c:pt idx="317">
                  <c:v>5019.4723043102149</c:v>
                </c:pt>
                <c:pt idx="318">
                  <c:v>5014.2446592677798</c:v>
                </c:pt>
                <c:pt idx="319">
                  <c:v>5009.0519190011473</c:v>
                </c:pt>
                <c:pt idx="320">
                  <c:v>5003.9021438212267</c:v>
                </c:pt>
                <c:pt idx="321">
                  <c:v>4998.803310718893</c:v>
                </c:pt>
                <c:pt idx="322">
                  <c:v>4993.7633032838949</c:v>
                </c:pt>
                <c:pt idx="323">
                  <c:v>4988.789901776624</c:v>
                </c:pt>
                <c:pt idx="324">
                  <c:v>4983.8907733637207</c:v>
                </c:pt>
                <c:pt idx="325">
                  <c:v>4979.073462527972</c:v>
                </c:pt>
                <c:pt idx="326">
                  <c:v>4974.3453816627061</c:v>
                </c:pt>
                <c:pt idx="327">
                  <c:v>4969.7138018603564</c:v>
                </c:pt>
                <c:pt idx="328">
                  <c:v>4965.1858439045782</c:v>
                </c:pt>
                <c:pt idx="329">
                  <c:v>4960.7684694749005</c:v>
                </c:pt>
                <c:pt idx="330">
                  <c:v>4956.4684725724192</c:v>
                </c:pt>
                <c:pt idx="331">
                  <c:v>4952.292471174781</c:v>
                </c:pt>
                <c:pt idx="332">
                  <c:v>4948.246899128254</c:v>
                </c:pt>
                <c:pt idx="333">
                  <c:v>4944.3379982843117</c:v>
                </c:pt>
                <c:pt idx="334">
                  <c:v>4940.5718108877836</c:v>
                </c:pt>
                <c:pt idx="335">
                  <c:v>4936.9541722233189</c:v>
                </c:pt>
                <c:pt idx="336">
                  <c:v>4933.4907035264996</c:v>
                </c:pt>
                <c:pt idx="337">
                  <c:v>4930.1868051656065</c:v>
                </c:pt>
                <c:pt idx="338">
                  <c:v>4927.0476500997092</c:v>
                </c:pt>
                <c:pt idx="339">
                  <c:v>4924.078177618474</c:v>
                </c:pt>
                <c:pt idx="340">
                  <c:v>4921.2830873686698</c:v>
                </c:pt>
                <c:pt idx="341">
                  <c:v>4918.6668336721114</c:v>
                </c:pt>
                <c:pt idx="342">
                  <c:v>4916.2336201395092</c:v>
                </c:pt>
                <c:pt idx="343">
                  <c:v>4913.9873945842983</c:v>
                </c:pt>
                <c:pt idx="344">
                  <c:v>4911.9318442403828</c:v>
                </c:pt>
                <c:pt idx="345">
                  <c:v>4910.0703912873214</c:v>
                </c:pt>
                <c:pt idx="346">
                  <c:v>4908.4061886863738</c:v>
                </c:pt>
                <c:pt idx="347">
                  <c:v>4906.9421163303959</c:v>
                </c:pt>
                <c:pt idx="348">
                  <c:v>4905.6807775105235</c:v>
                </c:pt>
                <c:pt idx="349">
                  <c:v>4904.6244957022072</c:v>
                </c:pt>
                <c:pt idx="350">
                  <c:v>4903.7753116729837</c:v>
                </c:pt>
                <c:pt idx="351">
                  <c:v>4903.134980914173</c:v>
                </c:pt>
                <c:pt idx="352">
                  <c:v>4902.7049713984588</c:v>
                </c:pt>
                <c:pt idx="353">
                  <c:v>4902.486461665073</c:v>
                </c:pt>
                <c:pt idx="354">
                  <c:v>4902.4803392341419</c:v>
                </c:pt>
                <c:pt idx="355">
                  <c:v>4902.6871993515679</c:v>
                </c:pt>
                <c:pt idx="356">
                  <c:v>4903.1073440655455</c:v>
                </c:pt>
                <c:pt idx="357">
                  <c:v>4903.7407816357118</c:v>
                </c:pt>
                <c:pt idx="358">
                  <c:v>4904.5872262756593</c:v>
                </c:pt>
                <c:pt idx="359">
                  <c:v>4905.6460982294202</c:v>
                </c:pt>
                <c:pt idx="360">
                  <c:v>4906.9165241822393</c:v>
                </c:pt>
                <c:pt idx="361">
                  <c:v>4908.3973380058751</c:v>
                </c:pt>
                <c:pt idx="362">
                  <c:v>4910.0870818383773</c:v>
                </c:pt>
                <c:pt idx="363">
                  <c:v>4911.984007498113</c:v>
                </c:pt>
                <c:pt idx="364">
                  <c:v>4914.0860782316422</c:v>
                </c:pt>
                <c:pt idx="365">
                  <c:v>4916.3909707947778</c:v>
                </c:pt>
                <c:pt idx="366">
                  <c:v>4918.8960778659766</c:v>
                </c:pt>
              </c:numCache>
            </c:numRef>
          </c:yVal>
          <c:smooth val="1"/>
          <c:extLst>
            <c:ext xmlns:c16="http://schemas.microsoft.com/office/drawing/2014/chart" uri="{C3380CC4-5D6E-409C-BE32-E72D297353CC}">
              <c16:uniqueId val="{00000000-DDCF-42EF-8030-32C8017A8A84}"/>
            </c:ext>
          </c:extLst>
        </c:ser>
        <c:ser>
          <c:idx val="2"/>
          <c:order val="1"/>
          <c:tx>
            <c:v> SANGOLQUÍ</c:v>
          </c:tx>
          <c:spPr>
            <a:ln>
              <a:solidFill>
                <a:srgbClr val="0070C0"/>
              </a:solidFill>
              <a:prstDash val="solid"/>
            </a:ln>
          </c:spPr>
          <c:marker>
            <c:symbol val="none"/>
          </c:marker>
          <c:xVal>
            <c:numRef>
              <c:f>TESIS!$A$2:$A$368</c:f>
              <c:numCache>
                <c:formatCode>General</c:formatCode>
                <c:ptCount val="36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60</c:v>
                </c:pt>
                <c:pt idx="62">
                  <c:v>61</c:v>
                </c:pt>
                <c:pt idx="63">
                  <c:v>62</c:v>
                </c:pt>
                <c:pt idx="64">
                  <c:v>63</c:v>
                </c:pt>
                <c:pt idx="65">
                  <c:v>64</c:v>
                </c:pt>
                <c:pt idx="66">
                  <c:v>65</c:v>
                </c:pt>
                <c:pt idx="67">
                  <c:v>66</c:v>
                </c:pt>
                <c:pt idx="68">
                  <c:v>67</c:v>
                </c:pt>
                <c:pt idx="69">
                  <c:v>68</c:v>
                </c:pt>
                <c:pt idx="70">
                  <c:v>69</c:v>
                </c:pt>
                <c:pt idx="71">
                  <c:v>70</c:v>
                </c:pt>
                <c:pt idx="72">
                  <c:v>71</c:v>
                </c:pt>
                <c:pt idx="73">
                  <c:v>72</c:v>
                </c:pt>
                <c:pt idx="74">
                  <c:v>73</c:v>
                </c:pt>
                <c:pt idx="75">
                  <c:v>74</c:v>
                </c:pt>
                <c:pt idx="76">
                  <c:v>75</c:v>
                </c:pt>
                <c:pt idx="77">
                  <c:v>76</c:v>
                </c:pt>
                <c:pt idx="78">
                  <c:v>77</c:v>
                </c:pt>
                <c:pt idx="79">
                  <c:v>78</c:v>
                </c:pt>
                <c:pt idx="80">
                  <c:v>79</c:v>
                </c:pt>
                <c:pt idx="81">
                  <c:v>80</c:v>
                </c:pt>
                <c:pt idx="82">
                  <c:v>81</c:v>
                </c:pt>
                <c:pt idx="83">
                  <c:v>82</c:v>
                </c:pt>
                <c:pt idx="84">
                  <c:v>83</c:v>
                </c:pt>
                <c:pt idx="85">
                  <c:v>84</c:v>
                </c:pt>
                <c:pt idx="86">
                  <c:v>85</c:v>
                </c:pt>
                <c:pt idx="87">
                  <c:v>86</c:v>
                </c:pt>
                <c:pt idx="88">
                  <c:v>87</c:v>
                </c:pt>
                <c:pt idx="89">
                  <c:v>88</c:v>
                </c:pt>
                <c:pt idx="90">
                  <c:v>89</c:v>
                </c:pt>
                <c:pt idx="91">
                  <c:v>90</c:v>
                </c:pt>
                <c:pt idx="92">
                  <c:v>91</c:v>
                </c:pt>
                <c:pt idx="93">
                  <c:v>92</c:v>
                </c:pt>
                <c:pt idx="94">
                  <c:v>93</c:v>
                </c:pt>
                <c:pt idx="95">
                  <c:v>94</c:v>
                </c:pt>
                <c:pt idx="96">
                  <c:v>95</c:v>
                </c:pt>
                <c:pt idx="97">
                  <c:v>96</c:v>
                </c:pt>
                <c:pt idx="98">
                  <c:v>97</c:v>
                </c:pt>
                <c:pt idx="99">
                  <c:v>98</c:v>
                </c:pt>
                <c:pt idx="100">
                  <c:v>99</c:v>
                </c:pt>
                <c:pt idx="101">
                  <c:v>100</c:v>
                </c:pt>
                <c:pt idx="102">
                  <c:v>101</c:v>
                </c:pt>
                <c:pt idx="103">
                  <c:v>102</c:v>
                </c:pt>
                <c:pt idx="104">
                  <c:v>103</c:v>
                </c:pt>
                <c:pt idx="105">
                  <c:v>104</c:v>
                </c:pt>
                <c:pt idx="106">
                  <c:v>105</c:v>
                </c:pt>
                <c:pt idx="107">
                  <c:v>106</c:v>
                </c:pt>
                <c:pt idx="108">
                  <c:v>107</c:v>
                </c:pt>
                <c:pt idx="109">
                  <c:v>108</c:v>
                </c:pt>
                <c:pt idx="110">
                  <c:v>109</c:v>
                </c:pt>
                <c:pt idx="111">
                  <c:v>110</c:v>
                </c:pt>
                <c:pt idx="112">
                  <c:v>111</c:v>
                </c:pt>
                <c:pt idx="113">
                  <c:v>112</c:v>
                </c:pt>
                <c:pt idx="114">
                  <c:v>113</c:v>
                </c:pt>
                <c:pt idx="115">
                  <c:v>114</c:v>
                </c:pt>
                <c:pt idx="116">
                  <c:v>115</c:v>
                </c:pt>
                <c:pt idx="117">
                  <c:v>116</c:v>
                </c:pt>
                <c:pt idx="118">
                  <c:v>117</c:v>
                </c:pt>
                <c:pt idx="119">
                  <c:v>118</c:v>
                </c:pt>
                <c:pt idx="120">
                  <c:v>119</c:v>
                </c:pt>
                <c:pt idx="121">
                  <c:v>120</c:v>
                </c:pt>
                <c:pt idx="122">
                  <c:v>121</c:v>
                </c:pt>
                <c:pt idx="123">
                  <c:v>122</c:v>
                </c:pt>
                <c:pt idx="124">
                  <c:v>123</c:v>
                </c:pt>
                <c:pt idx="125">
                  <c:v>124</c:v>
                </c:pt>
                <c:pt idx="126">
                  <c:v>125</c:v>
                </c:pt>
                <c:pt idx="127">
                  <c:v>126</c:v>
                </c:pt>
                <c:pt idx="128">
                  <c:v>127</c:v>
                </c:pt>
                <c:pt idx="129">
                  <c:v>128</c:v>
                </c:pt>
                <c:pt idx="130">
                  <c:v>129</c:v>
                </c:pt>
                <c:pt idx="131">
                  <c:v>130</c:v>
                </c:pt>
                <c:pt idx="132">
                  <c:v>131</c:v>
                </c:pt>
                <c:pt idx="133">
                  <c:v>132</c:v>
                </c:pt>
                <c:pt idx="134">
                  <c:v>133</c:v>
                </c:pt>
                <c:pt idx="135">
                  <c:v>134</c:v>
                </c:pt>
                <c:pt idx="136">
                  <c:v>135</c:v>
                </c:pt>
                <c:pt idx="137">
                  <c:v>136</c:v>
                </c:pt>
                <c:pt idx="138">
                  <c:v>137</c:v>
                </c:pt>
                <c:pt idx="139">
                  <c:v>138</c:v>
                </c:pt>
                <c:pt idx="140">
                  <c:v>139</c:v>
                </c:pt>
                <c:pt idx="141">
                  <c:v>140</c:v>
                </c:pt>
                <c:pt idx="142">
                  <c:v>141</c:v>
                </c:pt>
                <c:pt idx="143">
                  <c:v>142</c:v>
                </c:pt>
                <c:pt idx="144">
                  <c:v>143</c:v>
                </c:pt>
                <c:pt idx="145">
                  <c:v>144</c:v>
                </c:pt>
                <c:pt idx="146">
                  <c:v>145</c:v>
                </c:pt>
                <c:pt idx="147">
                  <c:v>146</c:v>
                </c:pt>
                <c:pt idx="148">
                  <c:v>147</c:v>
                </c:pt>
                <c:pt idx="149">
                  <c:v>148</c:v>
                </c:pt>
                <c:pt idx="150">
                  <c:v>149</c:v>
                </c:pt>
                <c:pt idx="151">
                  <c:v>150</c:v>
                </c:pt>
                <c:pt idx="152">
                  <c:v>151</c:v>
                </c:pt>
                <c:pt idx="153">
                  <c:v>152</c:v>
                </c:pt>
                <c:pt idx="154">
                  <c:v>153</c:v>
                </c:pt>
                <c:pt idx="155">
                  <c:v>154</c:v>
                </c:pt>
                <c:pt idx="156">
                  <c:v>155</c:v>
                </c:pt>
                <c:pt idx="157">
                  <c:v>156</c:v>
                </c:pt>
                <c:pt idx="158">
                  <c:v>157</c:v>
                </c:pt>
                <c:pt idx="159">
                  <c:v>158</c:v>
                </c:pt>
                <c:pt idx="160">
                  <c:v>159</c:v>
                </c:pt>
                <c:pt idx="161">
                  <c:v>160</c:v>
                </c:pt>
                <c:pt idx="162">
                  <c:v>161</c:v>
                </c:pt>
                <c:pt idx="163">
                  <c:v>162</c:v>
                </c:pt>
                <c:pt idx="164">
                  <c:v>163</c:v>
                </c:pt>
                <c:pt idx="165">
                  <c:v>164</c:v>
                </c:pt>
                <c:pt idx="166">
                  <c:v>165</c:v>
                </c:pt>
                <c:pt idx="167">
                  <c:v>166</c:v>
                </c:pt>
                <c:pt idx="168">
                  <c:v>167</c:v>
                </c:pt>
                <c:pt idx="169">
                  <c:v>168</c:v>
                </c:pt>
                <c:pt idx="170">
                  <c:v>169</c:v>
                </c:pt>
                <c:pt idx="171">
                  <c:v>170</c:v>
                </c:pt>
                <c:pt idx="172">
                  <c:v>171</c:v>
                </c:pt>
                <c:pt idx="173">
                  <c:v>172</c:v>
                </c:pt>
                <c:pt idx="174">
                  <c:v>173</c:v>
                </c:pt>
                <c:pt idx="175">
                  <c:v>174</c:v>
                </c:pt>
                <c:pt idx="176">
                  <c:v>175</c:v>
                </c:pt>
                <c:pt idx="177">
                  <c:v>176</c:v>
                </c:pt>
                <c:pt idx="178">
                  <c:v>177</c:v>
                </c:pt>
                <c:pt idx="179">
                  <c:v>178</c:v>
                </c:pt>
                <c:pt idx="180">
                  <c:v>179</c:v>
                </c:pt>
                <c:pt idx="181">
                  <c:v>180</c:v>
                </c:pt>
                <c:pt idx="182">
                  <c:v>181</c:v>
                </c:pt>
                <c:pt idx="183">
                  <c:v>182</c:v>
                </c:pt>
                <c:pt idx="184">
                  <c:v>183</c:v>
                </c:pt>
                <c:pt idx="185">
                  <c:v>184</c:v>
                </c:pt>
                <c:pt idx="186">
                  <c:v>185</c:v>
                </c:pt>
                <c:pt idx="187">
                  <c:v>186</c:v>
                </c:pt>
                <c:pt idx="188">
                  <c:v>187</c:v>
                </c:pt>
                <c:pt idx="189">
                  <c:v>188</c:v>
                </c:pt>
                <c:pt idx="190">
                  <c:v>189</c:v>
                </c:pt>
                <c:pt idx="191">
                  <c:v>190</c:v>
                </c:pt>
                <c:pt idx="192">
                  <c:v>191</c:v>
                </c:pt>
                <c:pt idx="193">
                  <c:v>192</c:v>
                </c:pt>
                <c:pt idx="194">
                  <c:v>193</c:v>
                </c:pt>
                <c:pt idx="195">
                  <c:v>194</c:v>
                </c:pt>
                <c:pt idx="196">
                  <c:v>195</c:v>
                </c:pt>
                <c:pt idx="197">
                  <c:v>196</c:v>
                </c:pt>
                <c:pt idx="198">
                  <c:v>197</c:v>
                </c:pt>
                <c:pt idx="199">
                  <c:v>198</c:v>
                </c:pt>
                <c:pt idx="200">
                  <c:v>199</c:v>
                </c:pt>
                <c:pt idx="201">
                  <c:v>200</c:v>
                </c:pt>
                <c:pt idx="202">
                  <c:v>201</c:v>
                </c:pt>
                <c:pt idx="203">
                  <c:v>202</c:v>
                </c:pt>
                <c:pt idx="204">
                  <c:v>203</c:v>
                </c:pt>
                <c:pt idx="205">
                  <c:v>204</c:v>
                </c:pt>
                <c:pt idx="206">
                  <c:v>205</c:v>
                </c:pt>
                <c:pt idx="207">
                  <c:v>206</c:v>
                </c:pt>
                <c:pt idx="208">
                  <c:v>207</c:v>
                </c:pt>
                <c:pt idx="209">
                  <c:v>208</c:v>
                </c:pt>
                <c:pt idx="210">
                  <c:v>209</c:v>
                </c:pt>
                <c:pt idx="211">
                  <c:v>210</c:v>
                </c:pt>
                <c:pt idx="212">
                  <c:v>211</c:v>
                </c:pt>
                <c:pt idx="213">
                  <c:v>212</c:v>
                </c:pt>
                <c:pt idx="214">
                  <c:v>213</c:v>
                </c:pt>
                <c:pt idx="215">
                  <c:v>214</c:v>
                </c:pt>
                <c:pt idx="216">
                  <c:v>215</c:v>
                </c:pt>
                <c:pt idx="217">
                  <c:v>216</c:v>
                </c:pt>
                <c:pt idx="218">
                  <c:v>217</c:v>
                </c:pt>
                <c:pt idx="219">
                  <c:v>218</c:v>
                </c:pt>
                <c:pt idx="220">
                  <c:v>219</c:v>
                </c:pt>
                <c:pt idx="221">
                  <c:v>220</c:v>
                </c:pt>
                <c:pt idx="222">
                  <c:v>221</c:v>
                </c:pt>
                <c:pt idx="223">
                  <c:v>222</c:v>
                </c:pt>
                <c:pt idx="224">
                  <c:v>223</c:v>
                </c:pt>
                <c:pt idx="225">
                  <c:v>224</c:v>
                </c:pt>
                <c:pt idx="226">
                  <c:v>225</c:v>
                </c:pt>
                <c:pt idx="227">
                  <c:v>226</c:v>
                </c:pt>
                <c:pt idx="228">
                  <c:v>227</c:v>
                </c:pt>
                <c:pt idx="229">
                  <c:v>228</c:v>
                </c:pt>
                <c:pt idx="230">
                  <c:v>229</c:v>
                </c:pt>
                <c:pt idx="231">
                  <c:v>230</c:v>
                </c:pt>
                <c:pt idx="232">
                  <c:v>231</c:v>
                </c:pt>
                <c:pt idx="233">
                  <c:v>232</c:v>
                </c:pt>
                <c:pt idx="234">
                  <c:v>233</c:v>
                </c:pt>
                <c:pt idx="235">
                  <c:v>234</c:v>
                </c:pt>
                <c:pt idx="236">
                  <c:v>235</c:v>
                </c:pt>
                <c:pt idx="237">
                  <c:v>236</c:v>
                </c:pt>
                <c:pt idx="238">
                  <c:v>237</c:v>
                </c:pt>
                <c:pt idx="239">
                  <c:v>238</c:v>
                </c:pt>
                <c:pt idx="240">
                  <c:v>239</c:v>
                </c:pt>
                <c:pt idx="241">
                  <c:v>240</c:v>
                </c:pt>
                <c:pt idx="242">
                  <c:v>241</c:v>
                </c:pt>
                <c:pt idx="243">
                  <c:v>242</c:v>
                </c:pt>
                <c:pt idx="244">
                  <c:v>243</c:v>
                </c:pt>
                <c:pt idx="245">
                  <c:v>244</c:v>
                </c:pt>
                <c:pt idx="246">
                  <c:v>245</c:v>
                </c:pt>
                <c:pt idx="247">
                  <c:v>246</c:v>
                </c:pt>
                <c:pt idx="248">
                  <c:v>247</c:v>
                </c:pt>
                <c:pt idx="249">
                  <c:v>248</c:v>
                </c:pt>
                <c:pt idx="250">
                  <c:v>249</c:v>
                </c:pt>
                <c:pt idx="251">
                  <c:v>250</c:v>
                </c:pt>
                <c:pt idx="252">
                  <c:v>251</c:v>
                </c:pt>
                <c:pt idx="253">
                  <c:v>252</c:v>
                </c:pt>
                <c:pt idx="254">
                  <c:v>253</c:v>
                </c:pt>
                <c:pt idx="255">
                  <c:v>254</c:v>
                </c:pt>
                <c:pt idx="256">
                  <c:v>255</c:v>
                </c:pt>
                <c:pt idx="257">
                  <c:v>256</c:v>
                </c:pt>
                <c:pt idx="258">
                  <c:v>257</c:v>
                </c:pt>
                <c:pt idx="259">
                  <c:v>258</c:v>
                </c:pt>
                <c:pt idx="260">
                  <c:v>259</c:v>
                </c:pt>
                <c:pt idx="261">
                  <c:v>260</c:v>
                </c:pt>
                <c:pt idx="262">
                  <c:v>261</c:v>
                </c:pt>
                <c:pt idx="263">
                  <c:v>262</c:v>
                </c:pt>
                <c:pt idx="264">
                  <c:v>263</c:v>
                </c:pt>
                <c:pt idx="265">
                  <c:v>264</c:v>
                </c:pt>
                <c:pt idx="266">
                  <c:v>265</c:v>
                </c:pt>
                <c:pt idx="267">
                  <c:v>266</c:v>
                </c:pt>
                <c:pt idx="268">
                  <c:v>267</c:v>
                </c:pt>
                <c:pt idx="269">
                  <c:v>268</c:v>
                </c:pt>
                <c:pt idx="270">
                  <c:v>269</c:v>
                </c:pt>
                <c:pt idx="271">
                  <c:v>270</c:v>
                </c:pt>
                <c:pt idx="272">
                  <c:v>271</c:v>
                </c:pt>
                <c:pt idx="273">
                  <c:v>272</c:v>
                </c:pt>
                <c:pt idx="274">
                  <c:v>273</c:v>
                </c:pt>
                <c:pt idx="275">
                  <c:v>274</c:v>
                </c:pt>
                <c:pt idx="276">
                  <c:v>275</c:v>
                </c:pt>
                <c:pt idx="277">
                  <c:v>276</c:v>
                </c:pt>
                <c:pt idx="278">
                  <c:v>277</c:v>
                </c:pt>
                <c:pt idx="279">
                  <c:v>278</c:v>
                </c:pt>
                <c:pt idx="280">
                  <c:v>279</c:v>
                </c:pt>
                <c:pt idx="281">
                  <c:v>280</c:v>
                </c:pt>
                <c:pt idx="282">
                  <c:v>281</c:v>
                </c:pt>
                <c:pt idx="283">
                  <c:v>282</c:v>
                </c:pt>
                <c:pt idx="284">
                  <c:v>283</c:v>
                </c:pt>
                <c:pt idx="285">
                  <c:v>284</c:v>
                </c:pt>
                <c:pt idx="286">
                  <c:v>285</c:v>
                </c:pt>
                <c:pt idx="287">
                  <c:v>286</c:v>
                </c:pt>
                <c:pt idx="288">
                  <c:v>287</c:v>
                </c:pt>
                <c:pt idx="289">
                  <c:v>288</c:v>
                </c:pt>
                <c:pt idx="290">
                  <c:v>289</c:v>
                </c:pt>
                <c:pt idx="291">
                  <c:v>290</c:v>
                </c:pt>
                <c:pt idx="292">
                  <c:v>291</c:v>
                </c:pt>
                <c:pt idx="293">
                  <c:v>292</c:v>
                </c:pt>
                <c:pt idx="294">
                  <c:v>293</c:v>
                </c:pt>
                <c:pt idx="295">
                  <c:v>294</c:v>
                </c:pt>
                <c:pt idx="296">
                  <c:v>295</c:v>
                </c:pt>
                <c:pt idx="297">
                  <c:v>296</c:v>
                </c:pt>
                <c:pt idx="298">
                  <c:v>297</c:v>
                </c:pt>
                <c:pt idx="299">
                  <c:v>298</c:v>
                </c:pt>
                <c:pt idx="300">
                  <c:v>299</c:v>
                </c:pt>
                <c:pt idx="301">
                  <c:v>300</c:v>
                </c:pt>
                <c:pt idx="302">
                  <c:v>301</c:v>
                </c:pt>
                <c:pt idx="303">
                  <c:v>302</c:v>
                </c:pt>
                <c:pt idx="304">
                  <c:v>303</c:v>
                </c:pt>
                <c:pt idx="305">
                  <c:v>304</c:v>
                </c:pt>
                <c:pt idx="306">
                  <c:v>305</c:v>
                </c:pt>
                <c:pt idx="307">
                  <c:v>306</c:v>
                </c:pt>
                <c:pt idx="308">
                  <c:v>307</c:v>
                </c:pt>
                <c:pt idx="309">
                  <c:v>308</c:v>
                </c:pt>
                <c:pt idx="310">
                  <c:v>309</c:v>
                </c:pt>
                <c:pt idx="311">
                  <c:v>310</c:v>
                </c:pt>
                <c:pt idx="312">
                  <c:v>311</c:v>
                </c:pt>
                <c:pt idx="313">
                  <c:v>312</c:v>
                </c:pt>
                <c:pt idx="314">
                  <c:v>313</c:v>
                </c:pt>
                <c:pt idx="315">
                  <c:v>314</c:v>
                </c:pt>
                <c:pt idx="316">
                  <c:v>315</c:v>
                </c:pt>
                <c:pt idx="317">
                  <c:v>316</c:v>
                </c:pt>
                <c:pt idx="318">
                  <c:v>317</c:v>
                </c:pt>
                <c:pt idx="319">
                  <c:v>318</c:v>
                </c:pt>
                <c:pt idx="320">
                  <c:v>319</c:v>
                </c:pt>
                <c:pt idx="321">
                  <c:v>320</c:v>
                </c:pt>
                <c:pt idx="322">
                  <c:v>321</c:v>
                </c:pt>
                <c:pt idx="323">
                  <c:v>322</c:v>
                </c:pt>
                <c:pt idx="324">
                  <c:v>323</c:v>
                </c:pt>
                <c:pt idx="325">
                  <c:v>324</c:v>
                </c:pt>
                <c:pt idx="326">
                  <c:v>325</c:v>
                </c:pt>
                <c:pt idx="327">
                  <c:v>326</c:v>
                </c:pt>
                <c:pt idx="328">
                  <c:v>327</c:v>
                </c:pt>
                <c:pt idx="329">
                  <c:v>328</c:v>
                </c:pt>
                <c:pt idx="330">
                  <c:v>329</c:v>
                </c:pt>
                <c:pt idx="331">
                  <c:v>330</c:v>
                </c:pt>
                <c:pt idx="332">
                  <c:v>331</c:v>
                </c:pt>
                <c:pt idx="333">
                  <c:v>332</c:v>
                </c:pt>
                <c:pt idx="334">
                  <c:v>333</c:v>
                </c:pt>
                <c:pt idx="335">
                  <c:v>334</c:v>
                </c:pt>
                <c:pt idx="336">
                  <c:v>335</c:v>
                </c:pt>
                <c:pt idx="337">
                  <c:v>336</c:v>
                </c:pt>
                <c:pt idx="338">
                  <c:v>337</c:v>
                </c:pt>
                <c:pt idx="339">
                  <c:v>338</c:v>
                </c:pt>
                <c:pt idx="340">
                  <c:v>339</c:v>
                </c:pt>
                <c:pt idx="341">
                  <c:v>340</c:v>
                </c:pt>
                <c:pt idx="342">
                  <c:v>341</c:v>
                </c:pt>
                <c:pt idx="343">
                  <c:v>342</c:v>
                </c:pt>
                <c:pt idx="344">
                  <c:v>343</c:v>
                </c:pt>
                <c:pt idx="345">
                  <c:v>344</c:v>
                </c:pt>
                <c:pt idx="346">
                  <c:v>345</c:v>
                </c:pt>
                <c:pt idx="347">
                  <c:v>346</c:v>
                </c:pt>
                <c:pt idx="348">
                  <c:v>347</c:v>
                </c:pt>
                <c:pt idx="349">
                  <c:v>348</c:v>
                </c:pt>
                <c:pt idx="350">
                  <c:v>349</c:v>
                </c:pt>
                <c:pt idx="351">
                  <c:v>350</c:v>
                </c:pt>
                <c:pt idx="352">
                  <c:v>351</c:v>
                </c:pt>
                <c:pt idx="353">
                  <c:v>352</c:v>
                </c:pt>
                <c:pt idx="354">
                  <c:v>353</c:v>
                </c:pt>
                <c:pt idx="355">
                  <c:v>354</c:v>
                </c:pt>
                <c:pt idx="356">
                  <c:v>355</c:v>
                </c:pt>
                <c:pt idx="357">
                  <c:v>356</c:v>
                </c:pt>
                <c:pt idx="358">
                  <c:v>357</c:v>
                </c:pt>
                <c:pt idx="359">
                  <c:v>358</c:v>
                </c:pt>
                <c:pt idx="360">
                  <c:v>359</c:v>
                </c:pt>
                <c:pt idx="361">
                  <c:v>360</c:v>
                </c:pt>
                <c:pt idx="362">
                  <c:v>361</c:v>
                </c:pt>
                <c:pt idx="363">
                  <c:v>362</c:v>
                </c:pt>
                <c:pt idx="364">
                  <c:v>363</c:v>
                </c:pt>
                <c:pt idx="365">
                  <c:v>364</c:v>
                </c:pt>
                <c:pt idx="366">
                  <c:v>365</c:v>
                </c:pt>
              </c:numCache>
            </c:numRef>
          </c:xVal>
          <c:yVal>
            <c:numRef>
              <c:f>TESIS!$D$2:$D$368</c:f>
              <c:numCache>
                <c:formatCode>General</c:formatCode>
                <c:ptCount val="367"/>
                <c:pt idx="0">
                  <c:v>4909.0425569673098</c:v>
                </c:pt>
                <c:pt idx="1">
                  <c:v>4911.9808534562326</c:v>
                </c:pt>
                <c:pt idx="2">
                  <c:v>4915.1134904349401</c:v>
                </c:pt>
                <c:pt idx="3">
                  <c:v>4918.436746791208</c:v>
                </c:pt>
                <c:pt idx="4">
                  <c:v>4921.946633518085</c:v>
                </c:pt>
                <c:pt idx="5">
                  <c:v>4925.6388980754737</c:v>
                </c:pt>
                <c:pt idx="6">
                  <c:v>4929.5090290705393</c:v>
                </c:pt>
                <c:pt idx="7">
                  <c:v>4933.5522612541145</c:v>
                </c:pt>
                <c:pt idx="8">
                  <c:v>4937.763580829881</c:v>
                </c:pt>
                <c:pt idx="9">
                  <c:v>4942.137731072904</c:v>
                </c:pt>
                <c:pt idx="10">
                  <c:v>4946.6692182536681</c:v>
                </c:pt>
                <c:pt idx="11">
                  <c:v>4951.3523178635332</c:v>
                </c:pt>
                <c:pt idx="12">
                  <c:v>4956.1810811370397</c:v>
                </c:pt>
                <c:pt idx="13">
                  <c:v>4961.1493418662785</c:v>
                </c:pt>
                <c:pt idx="14">
                  <c:v>4966.2507235020903</c:v>
                </c:pt>
                <c:pt idx="15">
                  <c:v>4971.4786465364641</c:v>
                </c:pt>
                <c:pt idx="16">
                  <c:v>4976.8263361601303</c:v>
                </c:pt>
                <c:pt idx="17">
                  <c:v>4982.2868301890094</c:v>
                </c:pt>
                <c:pt idx="18">
                  <c:v>4987.8529872526024</c:v>
                </c:pt>
                <c:pt idx="19">
                  <c:v>4993.5174952371844</c:v>
                </c:pt>
                <c:pt idx="20">
                  <c:v>4999.2728799760534</c:v>
                </c:pt>
                <c:pt idx="21">
                  <c:v>5005.1115141787941</c:v>
                </c:pt>
                <c:pt idx="22">
                  <c:v>5011.0256265909857</c:v>
                </c:pt>
                <c:pt idx="23">
                  <c:v>5017.0073113753824</c:v>
                </c:pt>
                <c:pt idx="24">
                  <c:v>5023.0485377051155</c:v>
                </c:pt>
                <c:pt idx="25">
                  <c:v>5029.1411595590725</c:v>
                </c:pt>
                <c:pt idx="26">
                  <c:v>5035.2769257090904</c:v>
                </c:pt>
                <c:pt idx="27">
                  <c:v>5041.4474898881881</c:v>
                </c:pt>
                <c:pt idx="28">
                  <c:v>5047.644421128658</c:v>
                </c:pt>
                <c:pt idx="29">
                  <c:v>5053.8592142582766</c:v>
                </c:pt>
                <c:pt idx="30">
                  <c:v>5060.0833005426293</c:v>
                </c:pt>
                <c:pt idx="31">
                  <c:v>5066.3080584609579</c:v>
                </c:pt>
                <c:pt idx="32">
                  <c:v>5072.524824602614</c:v>
                </c:pt>
                <c:pt idx="33">
                  <c:v>5078.7249046707975</c:v>
                </c:pt>
                <c:pt idx="34">
                  <c:v>5084.8995845798199</c:v>
                </c:pt>
                <c:pt idx="35">
                  <c:v>5091.0401416317827</c:v>
                </c:pt>
                <c:pt idx="36">
                  <c:v>5097.1378557582284</c:v>
                </c:pt>
                <c:pt idx="37">
                  <c:v>5103.1840208119102</c:v>
                </c:pt>
                <c:pt idx="38">
                  <c:v>5109.1699558936098</c:v>
                </c:pt>
                <c:pt idx="39">
                  <c:v>5115.0870166985205</c:v>
                </c:pt>
                <c:pt idx="40">
                  <c:v>5120.9266068665138</c:v>
                </c:pt>
                <c:pt idx="41">
                  <c:v>5126.6801893203819</c:v>
                </c:pt>
                <c:pt idx="42">
                  <c:v>5132.339297575817</c:v>
                </c:pt>
                <c:pt idx="43">
                  <c:v>5137.8955470068322</c:v>
                </c:pt>
                <c:pt idx="44">
                  <c:v>5143.3406460500655</c:v>
                </c:pt>
                <c:pt idx="45">
                  <c:v>5148.6664073313568</c:v>
                </c:pt>
                <c:pt idx="46">
                  <c:v>5153.8647586978032</c:v>
                </c:pt>
                <c:pt idx="47">
                  <c:v>5158.9277541385545</c:v>
                </c:pt>
                <c:pt idx="48">
                  <c:v>5163.847584577471</c:v>
                </c:pt>
                <c:pt idx="49">
                  <c:v>5168.6165885208475</c:v>
                </c:pt>
                <c:pt idx="50">
                  <c:v>5173.2272625434534</c:v>
                </c:pt>
                <c:pt idx="51">
                  <c:v>5177.6722715961769</c:v>
                </c:pt>
                <c:pt idx="52">
                  <c:v>5181.9444591187512</c:v>
                </c:pt>
                <c:pt idx="53">
                  <c:v>5186.0368569411639</c:v>
                </c:pt>
                <c:pt idx="54">
                  <c:v>5189.9426949575827</c:v>
                </c:pt>
                <c:pt idx="55">
                  <c:v>5193.6554105568503</c:v>
                </c:pt>
                <c:pt idx="56">
                  <c:v>5197.168657793909</c:v>
                </c:pt>
                <c:pt idx="57">
                  <c:v>5200.476316286853</c:v>
                </c:pt>
                <c:pt idx="58">
                  <c:v>5203.5724998246142</c:v>
                </c:pt>
                <c:pt idx="59">
                  <c:v>5206.4515646707714</c:v>
                </c:pt>
                <c:pt idx="60">
                  <c:v>5209.1081175493637</c:v>
                </c:pt>
                <c:pt idx="61">
                  <c:v>5206.4515646707714</c:v>
                </c:pt>
                <c:pt idx="62">
                  <c:v>5209.1081175493637</c:v>
                </c:pt>
                <c:pt idx="63">
                  <c:v>5211.5370232990826</c:v>
                </c:pt>
                <c:pt idx="64">
                  <c:v>5213.733412182738</c:v>
                </c:pt>
                <c:pt idx="65">
                  <c:v>5215.6926868394557</c:v>
                </c:pt>
                <c:pt idx="66">
                  <c:v>5217.4105288676456</c:v>
                </c:pt>
                <c:pt idx="67">
                  <c:v>5218.8829050273907</c:v>
                </c:pt>
                <c:pt idx="68">
                  <c:v>5220.1060730515965</c:v>
                </c:pt>
                <c:pt idx="69">
                  <c:v>5221.0765870558953</c:v>
                </c:pt>
                <c:pt idx="70">
                  <c:v>5221.7913025380121</c:v>
                </c:pt>
                <c:pt idx="71">
                  <c:v>5222.2473809580588</c:v>
                </c:pt>
                <c:pt idx="72">
                  <c:v>5222.442293891997</c:v>
                </c:pt>
                <c:pt idx="73">
                  <c:v>5222.3738267512463</c:v>
                </c:pt>
                <c:pt idx="74">
                  <c:v>5222.0400820622835</c:v>
                </c:pt>
                <c:pt idx="75">
                  <c:v>5221.4394823008588</c:v>
                </c:pt>
                <c:pt idx="76">
                  <c:v>5220.5707722763364</c:v>
                </c:pt>
                <c:pt idx="77">
                  <c:v>5219.4330210624748</c:v>
                </c:pt>
                <c:pt idx="78">
                  <c:v>5218.0256234718745</c:v>
                </c:pt>
                <c:pt idx="79">
                  <c:v>5216.3483010721438</c:v>
                </c:pt>
                <c:pt idx="80">
                  <c:v>5214.4011027427769</c:v>
                </c:pt>
                <c:pt idx="81">
                  <c:v>5212.1844047725453</c:v>
                </c:pt>
                <c:pt idx="82">
                  <c:v>5209.6989104981403</c:v>
                </c:pt>
                <c:pt idx="83">
                  <c:v>5206.9456494856595</c:v>
                </c:pt>
                <c:pt idx="84">
                  <c:v>5203.9259762574029</c:v>
                </c:pt>
                <c:pt idx="85">
                  <c:v>5200.6415685673255</c:v>
                </c:pt>
                <c:pt idx="86">
                  <c:v>5197.0944252293011</c:v>
                </c:pt>
                <c:pt idx="87">
                  <c:v>5193.2868635032737</c:v>
                </c:pt>
                <c:pt idx="88">
                  <c:v>5189.2215160451187</c:v>
                </c:pt>
                <c:pt idx="89">
                  <c:v>5184.9013274268891</c:v>
                </c:pt>
                <c:pt idx="90">
                  <c:v>5180.3295502348719</c:v>
                </c:pt>
                <c:pt idx="91">
                  <c:v>5175.5097407537132</c:v>
                </c:pt>
                <c:pt idx="92">
                  <c:v>5170.4457542455084</c:v>
                </c:pt>
                <c:pt idx="93">
                  <c:v>5165.1417398335652</c:v>
                </c:pt>
                <c:pt idx="94">
                  <c:v>5159.6021350011397</c:v>
                </c:pt>
                <c:pt idx="95">
                  <c:v>5153.8316597161847</c:v>
                </c:pt>
                <c:pt idx="96">
                  <c:v>5147.8353101936927</c:v>
                </c:pt>
                <c:pt idx="97">
                  <c:v>5141.6183523078162</c:v>
                </c:pt>
                <c:pt idx="98">
                  <c:v>5135.1863146665692</c:v>
                </c:pt>
                <c:pt idx="99">
                  <c:v>5128.5449813623063</c:v>
                </c:pt>
                <c:pt idx="100">
                  <c:v>5121.7003844117125</c:v>
                </c:pt>
                <c:pt idx="101">
                  <c:v>5114.658795899506</c:v>
                </c:pt>
                <c:pt idx="102">
                  <c:v>5107.426719840355</c:v>
                </c:pt>
                <c:pt idx="103">
                  <c:v>5100.0108837739526</c:v>
                </c:pt>
                <c:pt idx="104">
                  <c:v>5092.4182301084338</c:v>
                </c:pt>
                <c:pt idx="105">
                  <c:v>5084.6559072276341</c:v>
                </c:pt>
                <c:pt idx="106">
                  <c:v>5076.7312603779083</c:v>
                </c:pt>
                <c:pt idx="107">
                  <c:v>5068.651822350369</c:v>
                </c:pt>
                <c:pt idx="108">
                  <c:v>5060.4253039746191</c:v>
                </c:pt>
                <c:pt idx="109">
                  <c:v>5052.0595844400923</c:v>
                </c:pt>
                <c:pt idx="110">
                  <c:v>5043.5627014612073</c:v>
                </c:pt>
                <c:pt idx="111">
                  <c:v>5034.9428413025371</c:v>
                </c:pt>
                <c:pt idx="112">
                  <c:v>5026.2083286802163</c:v>
                </c:pt>
                <c:pt idx="113">
                  <c:v>5017.3676165556853</c:v>
                </c:pt>
                <c:pt idx="114">
                  <c:v>5008.4292758378342</c:v>
                </c:pt>
                <c:pt idx="115">
                  <c:v>4999.4019850094292</c:v>
                </c:pt>
                <c:pt idx="116">
                  <c:v>4990.2945196935734</c:v>
                </c:pt>
                <c:pt idx="117">
                  <c:v>4981.1157421757034</c:v>
                </c:pt>
                <c:pt idx="118">
                  <c:v>4971.8745908964129</c:v>
                </c:pt>
                <c:pt idx="119">
                  <c:v>4962.5800699301581</c:v>
                </c:pt>
                <c:pt idx="120">
                  <c:v>4953.2412384645095</c:v>
                </c:pt>
                <c:pt idx="121">
                  <c:v>4943.8672002943758</c:v>
                </c:pt>
                <c:pt idx="122">
                  <c:v>4934.4670933452517</c:v>
                </c:pt>
                <c:pt idx="123">
                  <c:v>4925.0500792391258</c:v>
                </c:pt>
                <c:pt idx="124">
                  <c:v>4915.6253329163346</c:v>
                </c:pt>
                <c:pt idx="125">
                  <c:v>4906.2020323262177</c:v>
                </c:pt>
                <c:pt idx="126">
                  <c:v>4896.7893481989549</c:v>
                </c:pt>
                <c:pt idx="127">
                  <c:v>4887.3964339105869</c:v>
                </c:pt>
                <c:pt idx="128">
                  <c:v>4878.032415452667</c:v>
                </c:pt>
                <c:pt idx="129">
                  <c:v>4868.706381517597</c:v>
                </c:pt>
                <c:pt idx="130">
                  <c:v>4859.4273737101385</c:v>
                </c:pt>
                <c:pt idx="131">
                  <c:v>4850.2043768951407</c:v>
                </c:pt>
                <c:pt idx="132">
                  <c:v>4841.0463096910216</c:v>
                </c:pt>
                <c:pt idx="133">
                  <c:v>4831.9620151179788</c:v>
                </c:pt>
                <c:pt idx="134">
                  <c:v>4822.9602514095086</c:v>
                </c:pt>
                <c:pt idx="135">
                  <c:v>4814.0496829951453</c:v>
                </c:pt>
                <c:pt idx="136">
                  <c:v>4805.2388716619898</c:v>
                </c:pt>
                <c:pt idx="137">
                  <c:v>4796.5362679020009</c:v>
                </c:pt>
                <c:pt idx="138">
                  <c:v>4787.9502024514977</c:v>
                </c:pt>
                <c:pt idx="139">
                  <c:v>4779.4888780289457</c:v>
                </c:pt>
                <c:pt idx="140">
                  <c:v>4771.1603612765066</c:v>
                </c:pt>
                <c:pt idx="141">
                  <c:v>4762.9725749104136</c:v>
                </c:pt>
                <c:pt idx="142">
                  <c:v>4754.9332900847539</c:v>
                </c:pt>
                <c:pt idx="143">
                  <c:v>4747.0501189728284</c:v>
                </c:pt>
                <c:pt idx="144">
                  <c:v>4739.3305075697854</c:v>
                </c:pt>
                <c:pt idx="145">
                  <c:v>4731.7817287198059</c:v>
                </c:pt>
                <c:pt idx="146">
                  <c:v>4724.4108753707915</c:v>
                </c:pt>
                <c:pt idx="147">
                  <c:v>4717.2248540589917</c:v>
                </c:pt>
                <c:pt idx="148">
                  <c:v>4710.2303786257926</c:v>
                </c:pt>
                <c:pt idx="149">
                  <c:v>4703.4339641684001</c:v>
                </c:pt>
                <c:pt idx="150">
                  <c:v>4696.8419212259687</c:v>
                </c:pt>
                <c:pt idx="151">
                  <c:v>4690.4603502022519</c:v>
                </c:pt>
                <c:pt idx="152">
                  <c:v>4684.2951360257457</c:v>
                </c:pt>
                <c:pt idx="153">
                  <c:v>4678.3519430478827</c:v>
                </c:pt>
                <c:pt idx="154">
                  <c:v>4672.6362101796713</c:v>
                </c:pt>
                <c:pt idx="155">
                  <c:v>4667.1531462669245</c:v>
                </c:pt>
                <c:pt idx="156">
                  <c:v>4661.9077257040217</c:v>
                </c:pt>
                <c:pt idx="157">
                  <c:v>4656.9046842859843</c:v>
                </c:pt>
                <c:pt idx="158">
                  <c:v>4652.1485152984251</c:v>
                </c:pt>
                <c:pt idx="159">
                  <c:v>4647.6434658448834</c:v>
                </c:pt>
                <c:pt idx="160">
                  <c:v>4643.3935334108501</c:v>
                </c:pt>
                <c:pt idx="161">
                  <c:v>4639.4024626637347</c:v>
                </c:pt>
                <c:pt idx="162">
                  <c:v>4635.6737424879148</c:v>
                </c:pt>
                <c:pt idx="163">
                  <c:v>4632.2106032539687</c:v>
                </c:pt>
                <c:pt idx="164">
                  <c:v>4629.0160143211342</c:v>
                </c:pt>
                <c:pt idx="165">
                  <c:v>4626.0926817719574</c:v>
                </c:pt>
                <c:pt idx="166">
                  <c:v>4623.443046378201</c:v>
                </c:pt>
                <c:pt idx="167">
                  <c:v>4621.0692817969039</c:v>
                </c:pt>
                <c:pt idx="168">
                  <c:v>4618.9732929956645</c:v>
                </c:pt>
                <c:pt idx="169">
                  <c:v>4617.1567149061357</c:v>
                </c:pt>
                <c:pt idx="170">
                  <c:v>4615.6209113047798</c:v>
                </c:pt>
                <c:pt idx="171">
                  <c:v>4614.3669739200022</c:v>
                </c:pt>
                <c:pt idx="172">
                  <c:v>4613.3957217648003</c:v>
                </c:pt>
                <c:pt idx="173">
                  <c:v>4612.7077006941481</c:v>
                </c:pt>
                <c:pt idx="174">
                  <c:v>4612.3031831863846</c:v>
                </c:pt>
                <c:pt idx="175">
                  <c:v>4612.1821683479593</c:v>
                </c:pt>
                <c:pt idx="176">
                  <c:v>4612.3443821409601</c:v>
                </c:pt>
                <c:pt idx="177">
                  <c:v>4612.7892778329169</c:v>
                </c:pt>
                <c:pt idx="178">
                  <c:v>4613.5160366684659</c:v>
                </c:pt>
                <c:pt idx="179">
                  <c:v>4614.5235687625091</c:v>
                </c:pt>
                <c:pt idx="180">
                  <c:v>4615.8105142146269</c:v>
                </c:pt>
                <c:pt idx="181">
                  <c:v>4617.3752444445081</c:v>
                </c:pt>
                <c:pt idx="182">
                  <c:v>4619.2158637482926</c:v>
                </c:pt>
                <c:pt idx="183">
                  <c:v>4621.3302110757313</c:v>
                </c:pt>
                <c:pt idx="184">
                  <c:v>4623.7158620281616</c:v>
                </c:pt>
                <c:pt idx="185">
                  <c:v>4626.3701310773058</c:v>
                </c:pt>
                <c:pt idx="186">
                  <c:v>4629.2900740049718</c:v>
                </c:pt>
                <c:pt idx="187">
                  <c:v>4632.4724905637358</c:v>
                </c:pt>
                <c:pt idx="188">
                  <c:v>4635.9139273586825</c:v>
                </c:pt>
                <c:pt idx="189">
                  <c:v>4639.6106809503708</c:v>
                </c:pt>
                <c:pt idx="190">
                  <c:v>4643.5588011790142</c:v>
                </c:pt>
                <c:pt idx="191">
                  <c:v>4647.754094710036</c:v>
                </c:pt>
                <c:pt idx="192">
                  <c:v>4652.1921288009326</c:v>
                </c:pt>
                <c:pt idx="193">
                  <c:v>4656.8682352894521</c:v>
                </c:pt>
                <c:pt idx="194">
                  <c:v>4661.7775148029523</c:v>
                </c:pt>
                <c:pt idx="195">
                  <c:v>4666.9148411887081</c:v>
                </c:pt>
                <c:pt idx="196">
                  <c:v>4672.2748661648748</c:v>
                </c:pt>
                <c:pt idx="197">
                  <c:v>4677.8520241916067</c:v>
                </c:pt>
                <c:pt idx="198">
                  <c:v>4683.6405375617642</c:v>
                </c:pt>
                <c:pt idx="199">
                  <c:v>4689.6344217103861</c:v>
                </c:pt>
                <c:pt idx="200">
                  <c:v>4695.8274907420273</c:v>
                </c:pt>
                <c:pt idx="201">
                  <c:v>4702.2133631747083</c:v>
                </c:pt>
                <c:pt idx="202">
                  <c:v>4708.7854678991471</c:v>
                </c:pt>
                <c:pt idx="203">
                  <c:v>4715.5370503515915</c:v>
                </c:pt>
                <c:pt idx="204">
                  <c:v>4722.4611788983502</c:v>
                </c:pt>
                <c:pt idx="205">
                  <c:v>4729.550751429817</c:v>
                </c:pt>
                <c:pt idx="206">
                  <c:v>4736.7985021615423</c:v>
                </c:pt>
                <c:pt idx="207">
                  <c:v>4744.1970086394558</c:v>
                </c:pt>
                <c:pt idx="208">
                  <c:v>4751.7386989461702</c:v>
                </c:pt>
                <c:pt idx="209">
                  <c:v>4759.4158591048308</c:v>
                </c:pt>
                <c:pt idx="210">
                  <c:v>4767.2206406766263</c:v>
                </c:pt>
                <c:pt idx="211">
                  <c:v>4775.1450685477721</c:v>
                </c:pt>
                <c:pt idx="212">
                  <c:v>4783.1810489012278</c:v>
                </c:pt>
                <c:pt idx="213">
                  <c:v>4791.3203773682235</c:v>
                </c:pt>
                <c:pt idx="214">
                  <c:v>4799.5547473539991</c:v>
                </c:pt>
                <c:pt idx="215">
                  <c:v>4807.87575853197</c:v>
                </c:pt>
                <c:pt idx="216">
                  <c:v>4816.2749254999317</c:v>
                </c:pt>
                <c:pt idx="217">
                  <c:v>4824.743686591537</c:v>
                </c:pt>
                <c:pt idx="218">
                  <c:v>4833.2734128358752</c:v>
                </c:pt>
                <c:pt idx="219">
                  <c:v>4841.8554170574134</c:v>
                </c:pt>
                <c:pt idx="220">
                  <c:v>4850.4809631082599</c:v>
                </c:pt>
                <c:pt idx="221">
                  <c:v>4859.1412752241176</c:v>
                </c:pt>
                <c:pt idx="222">
                  <c:v>4867.8275474949332</c:v>
                </c:pt>
                <c:pt idx="223">
                  <c:v>4876.530953440787</c:v>
                </c:pt>
                <c:pt idx="224">
                  <c:v>4885.2426556830706</c:v>
                </c:pt>
                <c:pt idx="225">
                  <c:v>4893.95381570066</c:v>
                </c:pt>
                <c:pt idx="226">
                  <c:v>4902.6556036602733</c:v>
                </c:pt>
                <c:pt idx="227">
                  <c:v>4911.3392083098288</c:v>
                </c:pt>
                <c:pt idx="228">
                  <c:v>4919.9958469232552</c:v>
                </c:pt>
                <c:pt idx="229">
                  <c:v>4928.6167752847332</c:v>
                </c:pt>
                <c:pt idx="230">
                  <c:v>4937.1932977000251</c:v>
                </c:pt>
                <c:pt idx="231">
                  <c:v>4945.7167770222395</c:v>
                </c:pt>
                <c:pt idx="232">
                  <c:v>4954.1786446789329</c:v>
                </c:pt>
                <c:pt idx="233">
                  <c:v>4962.5704106872572</c:v>
                </c:pt>
                <c:pt idx="234">
                  <c:v>4970.8836736434878</c:v>
                </c:pt>
                <c:pt idx="235">
                  <c:v>4979.1101306730743</c:v>
                </c:pt>
                <c:pt idx="236">
                  <c:v>4987.2415873270529</c:v>
                </c:pt>
                <c:pt idx="237">
                  <c:v>4995.2699674104933</c:v>
                </c:pt>
                <c:pt idx="238">
                  <c:v>5003.1873227285068</c:v>
                </c:pt>
                <c:pt idx="239">
                  <c:v>5010.9858427350937</c:v>
                </c:pt>
                <c:pt idx="240">
                  <c:v>5018.6578640701291</c:v>
                </c:pt>
                <c:pt idx="241">
                  <c:v>5026.1958799695649</c:v>
                </c:pt>
                <c:pt idx="242">
                  <c:v>5033.5925495340325</c:v>
                </c:pt>
                <c:pt idx="243">
                  <c:v>5040.8407068408724</c:v>
                </c:pt>
                <c:pt idx="244">
                  <c:v>5047.9333698847431</c:v>
                </c:pt>
                <c:pt idx="245">
                  <c:v>5054.8637493319966</c:v>
                </c:pt>
                <c:pt idx="246">
                  <c:v>5061.6252570740944</c:v>
                </c:pt>
                <c:pt idx="247">
                  <c:v>5068.2115145654952</c:v>
                </c:pt>
                <c:pt idx="248">
                  <c:v>5074.6163609315927</c:v>
                </c:pt>
                <c:pt idx="249">
                  <c:v>5080.8338608325639</c:v>
                </c:pt>
                <c:pt idx="250">
                  <c:v>5086.8583120691374</c:v>
                </c:pt>
                <c:pt idx="251">
                  <c:v>5092.6842529166843</c:v>
                </c:pt>
                <c:pt idx="252">
                  <c:v>5098.3064691742984</c:v>
                </c:pt>
                <c:pt idx="253">
                  <c:v>5103.7200009159078</c:v>
                </c:pt>
                <c:pt idx="254">
                  <c:v>5108.9201489308998</c:v>
                </c:pt>
                <c:pt idx="255">
                  <c:v>5113.90248084211</c:v>
                </c:pt>
                <c:pt idx="256">
                  <c:v>5118.6628368895726</c:v>
                </c:pt>
                <c:pt idx="257">
                  <c:v>5123.1973353688882</c:v>
                </c:pt>
                <c:pt idx="258">
                  <c:v>5127.5023777135939</c:v>
                </c:pt>
                <c:pt idx="259">
                  <c:v>5131.5746532115481</c:v>
                </c:pt>
                <c:pt idx="260">
                  <c:v>5135.4111433458911</c:v>
                </c:pt>
                <c:pt idx="261">
                  <c:v>5139.009125751757</c:v>
                </c:pt>
                <c:pt idx="262">
                  <c:v>5142.3661777806392</c:v>
                </c:pt>
                <c:pt idx="263">
                  <c:v>5145.4801796649208</c:v>
                </c:pt>
                <c:pt idx="264">
                  <c:v>5148.3493172757944</c:v>
                </c:pt>
                <c:pt idx="265">
                  <c:v>5150.9720844685517</c:v>
                </c:pt>
                <c:pt idx="266">
                  <c:v>5153.3472850099351</c:v>
                </c:pt>
                <c:pt idx="267">
                  <c:v>5155.4740340829876</c:v>
                </c:pt>
                <c:pt idx="268">
                  <c:v>5157.3517593656752</c:v>
                </c:pt>
                <c:pt idx="269">
                  <c:v>5158.9802016802232</c:v>
                </c:pt>
                <c:pt idx="270">
                  <c:v>5160.3594152110454</c:v>
                </c:pt>
                <c:pt idx="271">
                  <c:v>5161.4897672898014</c:v>
                </c:pt>
                <c:pt idx="272">
                  <c:v>5162.3719377470388</c:v>
                </c:pt>
                <c:pt idx="273">
                  <c:v>5163.0069178306139</c:v>
                </c:pt>
                <c:pt idx="274">
                  <c:v>5163.3960086919142</c:v>
                </c:pt>
                <c:pt idx="275">
                  <c:v>5163.5408194417214</c:v>
                </c:pt>
                <c:pt idx="276">
                  <c:v>5163.4432647783287</c:v>
                </c:pt>
                <c:pt idx="277">
                  <c:v>5163.1055621913547</c:v>
                </c:pt>
                <c:pt idx="278">
                  <c:v>5162.5302287454324</c:v>
                </c:pt>
                <c:pt idx="279">
                  <c:v>5161.7200774487728</c:v>
                </c:pt>
                <c:pt idx="280">
                  <c:v>5160.678213212328</c:v>
                </c:pt>
                <c:pt idx="281">
                  <c:v>5159.4080284060365</c:v>
                </c:pt>
                <c:pt idx="282">
                  <c:v>5157.9131980193197</c:v>
                </c:pt>
                <c:pt idx="283">
                  <c:v>5156.1976744337962</c:v>
                </c:pt>
                <c:pt idx="284">
                  <c:v>5154.2656818167206</c:v>
                </c:pt>
                <c:pt idx="285">
                  <c:v>5152.1217101444354</c:v>
                </c:pt>
                <c:pt idx="286">
                  <c:v>5149.7705088657121</c:v>
                </c:pt>
                <c:pt idx="287">
                  <c:v>5147.217080215386</c:v>
                </c:pt>
                <c:pt idx="288">
                  <c:v>5144.4666721894318</c:v>
                </c:pt>
                <c:pt idx="289">
                  <c:v>5141.5247711930042</c:v>
                </c:pt>
                <c:pt idx="290">
                  <c:v>5138.3970943735476</c:v>
                </c:pt>
                <c:pt idx="291">
                  <c:v>5135.0895816516104</c:v>
                </c:pt>
                <c:pt idx="292">
                  <c:v>5131.6083874623491</c:v>
                </c:pt>
                <c:pt idx="293">
                  <c:v>5127.9598722211813</c:v>
                </c:pt>
                <c:pt idx="294">
                  <c:v>5124.1505935274226</c:v>
                </c:pt>
                <c:pt idx="295">
                  <c:v>5120.1872971200664</c:v>
                </c:pt>
                <c:pt idx="296">
                  <c:v>5116.076907600157</c:v>
                </c:pt>
                <c:pt idx="297">
                  <c:v>5111.8265189345402</c:v>
                </c:pt>
                <c:pt idx="298">
                  <c:v>5107.4433847559285</c:v>
                </c:pt>
                <c:pt idx="299">
                  <c:v>5102.9349084744872</c:v>
                </c:pt>
                <c:pt idx="300">
                  <c:v>5098.3086332162457</c:v>
                </c:pt>
                <c:pt idx="301">
                  <c:v>5093.5722316038364</c:v>
                </c:pt>
                <c:pt idx="302">
                  <c:v>5088.7334953950731</c:v>
                </c:pt>
                <c:pt idx="303">
                  <c:v>5083.8003249950252</c:v>
                </c:pt>
                <c:pt idx="304">
                  <c:v>5078.7807188571796</c:v>
                </c:pt>
                <c:pt idx="305">
                  <c:v>5073.6827627893572</c:v>
                </c:pt>
                <c:pt idx="306">
                  <c:v>5068.5146191799095</c:v>
                </c:pt>
                <c:pt idx="307">
                  <c:v>5063.2845161597843</c:v>
                </c:pt>
                <c:pt idx="308">
                  <c:v>5058.0007367157887</c:v>
                </c:pt>
                <c:pt idx="309">
                  <c:v>5052.6716077703504</c:v>
                </c:pt>
                <c:pt idx="310">
                  <c:v>5047.3054892429182</c:v>
                </c:pt>
                <c:pt idx="311">
                  <c:v>5041.9107631078905</c:v>
                </c:pt>
                <c:pt idx="312">
                  <c:v>5036.4958224637803</c:v>
                </c:pt>
                <c:pt idx="313">
                  <c:v>5031.069060628166</c:v>
                </c:pt>
                <c:pt idx="314">
                  <c:v>5025.6388602725692</c:v>
                </c:pt>
                <c:pt idx="315">
                  <c:v>5020.2135826112626</c:v>
                </c:pt>
                <c:pt idx="316">
                  <c:v>5014.8015566576687</c:v>
                </c:pt>
                <c:pt idx="317">
                  <c:v>5009.4110685616452</c:v>
                </c:pt>
                <c:pt idx="318">
                  <c:v>5004.050351040747</c:v>
                </c:pt>
                <c:pt idx="319">
                  <c:v>4998.7275729180783</c:v>
                </c:pt>
                <c:pt idx="320">
                  <c:v>4993.4508287791105</c:v>
                </c:pt>
                <c:pt idx="321">
                  <c:v>4988.228128759406</c:v>
                </c:pt>
                <c:pt idx="322">
                  <c:v>4983.0673884748439</c:v>
                </c:pt>
                <c:pt idx="323">
                  <c:v>4977.9764191055765</c:v>
                </c:pt>
                <c:pt idx="324">
                  <c:v>4972.9629176445524</c:v>
                </c:pt>
                <c:pt idx="325">
                  <c:v>4968.0344573210041</c:v>
                </c:pt>
                <c:pt idx="326">
                  <c:v>4963.1984782090603</c:v>
                </c:pt>
                <c:pt idx="327">
                  <c:v>4958.4622780309992</c:v>
                </c:pt>
                <c:pt idx="328">
                  <c:v>4953.8330031645673</c:v>
                </c:pt>
                <c:pt idx="329">
                  <c:v>4949.3176398631385</c:v>
                </c:pt>
                <c:pt idx="330">
                  <c:v>4944.9230056972519</c:v>
                </c:pt>
                <c:pt idx="331">
                  <c:v>4940.6557412256416</c:v>
                </c:pt>
                <c:pt idx="332">
                  <c:v>4936.5223019034784</c:v>
                </c:pt>
                <c:pt idx="333">
                  <c:v>4932.5289502351998</c:v>
                </c:pt>
                <c:pt idx="334">
                  <c:v>4928.6817481788976</c:v>
                </c:pt>
                <c:pt idx="335">
                  <c:v>4924.9865498089248</c:v>
                </c:pt>
                <c:pt idx="336">
                  <c:v>4921.44899424299</c:v>
                </c:pt>
                <c:pt idx="337">
                  <c:v>4918.0744988396682</c:v>
                </c:pt>
                <c:pt idx="338">
                  <c:v>4914.8682526719631</c:v>
                </c:pt>
                <c:pt idx="339">
                  <c:v>4911.8352102821809</c:v>
                </c:pt>
                <c:pt idx="340">
                  <c:v>4908.9800857230903</c:v>
                </c:pt>
                <c:pt idx="341">
                  <c:v>4906.3073468900284</c:v>
                </c:pt>
                <c:pt idx="342">
                  <c:v>4903.8212101483205</c:v>
                </c:pt>
                <c:pt idx="343">
                  <c:v>4901.5256352601091</c:v>
                </c:pt>
                <c:pt idx="344">
                  <c:v>4899.4243206143947</c:v>
                </c:pt>
                <c:pt idx="345">
                  <c:v>4897.5206987637994</c:v>
                </c:pt>
                <c:pt idx="346">
                  <c:v>4895.8179322714186</c:v>
                </c:pt>
                <c:pt idx="347">
                  <c:v>4894.3189098706989</c:v>
                </c:pt>
                <c:pt idx="348">
                  <c:v>4893.0262429412514</c:v>
                </c:pt>
                <c:pt idx="349">
                  <c:v>4891.9422623030869</c:v>
                </c:pt>
                <c:pt idx="350">
                  <c:v>4891.0690153316864</c:v>
                </c:pt>
                <c:pt idx="351">
                  <c:v>4890.4082633959861</c:v>
                </c:pt>
                <c:pt idx="352">
                  <c:v>4889.9614796212654</c:v>
                </c:pt>
                <c:pt idx="353">
                  <c:v>4889.7298469786183</c:v>
                </c:pt>
                <c:pt idx="354">
                  <c:v>4889.7142567025267</c:v>
                </c:pt>
                <c:pt idx="355">
                  <c:v>4889.9153070379152</c:v>
                </c:pt>
                <c:pt idx="356">
                  <c:v>4890.3333023177629</c:v>
                </c:pt>
                <c:pt idx="357">
                  <c:v>4890.9682523722477</c:v>
                </c:pt>
                <c:pt idx="358">
                  <c:v>4891.8198722702073</c:v>
                </c:pt>
                <c:pt idx="359">
                  <c:v>4892.8875823934131</c:v>
                </c:pt>
                <c:pt idx="360">
                  <c:v>4894.170508844114</c:v>
                </c:pt>
                <c:pt idx="361">
                  <c:v>4895.6674841859858</c:v>
                </c:pt>
                <c:pt idx="362">
                  <c:v>4897.3770485184941</c:v>
                </c:pt>
                <c:pt idx="363">
                  <c:v>4899.2974508844809</c:v>
                </c:pt>
                <c:pt idx="364">
                  <c:v>4901.4266510105172</c:v>
                </c:pt>
                <c:pt idx="365">
                  <c:v>4903.7623213794714</c:v>
                </c:pt>
                <c:pt idx="366">
                  <c:v>4906.3018496344184</c:v>
                </c:pt>
              </c:numCache>
            </c:numRef>
          </c:yVal>
          <c:smooth val="1"/>
          <c:extLst>
            <c:ext xmlns:c16="http://schemas.microsoft.com/office/drawing/2014/chart" uri="{C3380CC4-5D6E-409C-BE32-E72D297353CC}">
              <c16:uniqueId val="{00000001-DDCF-42EF-8030-32C8017A8A84}"/>
            </c:ext>
          </c:extLst>
        </c:ser>
        <c:ser>
          <c:idx val="3"/>
          <c:order val="2"/>
          <c:tx>
            <c:v> CARIAMANGA</c:v>
          </c:tx>
          <c:spPr>
            <a:ln>
              <a:solidFill>
                <a:schemeClr val="accent2"/>
              </a:solidFill>
              <a:prstDash val="solid"/>
            </a:ln>
          </c:spPr>
          <c:marker>
            <c:symbol val="none"/>
          </c:marker>
          <c:xVal>
            <c:numRef>
              <c:f>TESIS!$A$2:$A$368</c:f>
              <c:numCache>
                <c:formatCode>General</c:formatCode>
                <c:ptCount val="36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60</c:v>
                </c:pt>
                <c:pt idx="62">
                  <c:v>61</c:v>
                </c:pt>
                <c:pt idx="63">
                  <c:v>62</c:v>
                </c:pt>
                <c:pt idx="64">
                  <c:v>63</c:v>
                </c:pt>
                <c:pt idx="65">
                  <c:v>64</c:v>
                </c:pt>
                <c:pt idx="66">
                  <c:v>65</c:v>
                </c:pt>
                <c:pt idx="67">
                  <c:v>66</c:v>
                </c:pt>
                <c:pt idx="68">
                  <c:v>67</c:v>
                </c:pt>
                <c:pt idx="69">
                  <c:v>68</c:v>
                </c:pt>
                <c:pt idx="70">
                  <c:v>69</c:v>
                </c:pt>
                <c:pt idx="71">
                  <c:v>70</c:v>
                </c:pt>
                <c:pt idx="72">
                  <c:v>71</c:v>
                </c:pt>
                <c:pt idx="73">
                  <c:v>72</c:v>
                </c:pt>
                <c:pt idx="74">
                  <c:v>73</c:v>
                </c:pt>
                <c:pt idx="75">
                  <c:v>74</c:v>
                </c:pt>
                <c:pt idx="76">
                  <c:v>75</c:v>
                </c:pt>
                <c:pt idx="77">
                  <c:v>76</c:v>
                </c:pt>
                <c:pt idx="78">
                  <c:v>77</c:v>
                </c:pt>
                <c:pt idx="79">
                  <c:v>78</c:v>
                </c:pt>
                <c:pt idx="80">
                  <c:v>79</c:v>
                </c:pt>
                <c:pt idx="81">
                  <c:v>80</c:v>
                </c:pt>
                <c:pt idx="82">
                  <c:v>81</c:v>
                </c:pt>
                <c:pt idx="83">
                  <c:v>82</c:v>
                </c:pt>
                <c:pt idx="84">
                  <c:v>83</c:v>
                </c:pt>
                <c:pt idx="85">
                  <c:v>84</c:v>
                </c:pt>
                <c:pt idx="86">
                  <c:v>85</c:v>
                </c:pt>
                <c:pt idx="87">
                  <c:v>86</c:v>
                </c:pt>
                <c:pt idx="88">
                  <c:v>87</c:v>
                </c:pt>
                <c:pt idx="89">
                  <c:v>88</c:v>
                </c:pt>
                <c:pt idx="90">
                  <c:v>89</c:v>
                </c:pt>
                <c:pt idx="91">
                  <c:v>90</c:v>
                </c:pt>
                <c:pt idx="92">
                  <c:v>91</c:v>
                </c:pt>
                <c:pt idx="93">
                  <c:v>92</c:v>
                </c:pt>
                <c:pt idx="94">
                  <c:v>93</c:v>
                </c:pt>
                <c:pt idx="95">
                  <c:v>94</c:v>
                </c:pt>
                <c:pt idx="96">
                  <c:v>95</c:v>
                </c:pt>
                <c:pt idx="97">
                  <c:v>96</c:v>
                </c:pt>
                <c:pt idx="98">
                  <c:v>97</c:v>
                </c:pt>
                <c:pt idx="99">
                  <c:v>98</c:v>
                </c:pt>
                <c:pt idx="100">
                  <c:v>99</c:v>
                </c:pt>
                <c:pt idx="101">
                  <c:v>100</c:v>
                </c:pt>
                <c:pt idx="102">
                  <c:v>101</c:v>
                </c:pt>
                <c:pt idx="103">
                  <c:v>102</c:v>
                </c:pt>
                <c:pt idx="104">
                  <c:v>103</c:v>
                </c:pt>
                <c:pt idx="105">
                  <c:v>104</c:v>
                </c:pt>
                <c:pt idx="106">
                  <c:v>105</c:v>
                </c:pt>
                <c:pt idx="107">
                  <c:v>106</c:v>
                </c:pt>
                <c:pt idx="108">
                  <c:v>107</c:v>
                </c:pt>
                <c:pt idx="109">
                  <c:v>108</c:v>
                </c:pt>
                <c:pt idx="110">
                  <c:v>109</c:v>
                </c:pt>
                <c:pt idx="111">
                  <c:v>110</c:v>
                </c:pt>
                <c:pt idx="112">
                  <c:v>111</c:v>
                </c:pt>
                <c:pt idx="113">
                  <c:v>112</c:v>
                </c:pt>
                <c:pt idx="114">
                  <c:v>113</c:v>
                </c:pt>
                <c:pt idx="115">
                  <c:v>114</c:v>
                </c:pt>
                <c:pt idx="116">
                  <c:v>115</c:v>
                </c:pt>
                <c:pt idx="117">
                  <c:v>116</c:v>
                </c:pt>
                <c:pt idx="118">
                  <c:v>117</c:v>
                </c:pt>
                <c:pt idx="119">
                  <c:v>118</c:v>
                </c:pt>
                <c:pt idx="120">
                  <c:v>119</c:v>
                </c:pt>
                <c:pt idx="121">
                  <c:v>120</c:v>
                </c:pt>
                <c:pt idx="122">
                  <c:v>121</c:v>
                </c:pt>
                <c:pt idx="123">
                  <c:v>122</c:v>
                </c:pt>
                <c:pt idx="124">
                  <c:v>123</c:v>
                </c:pt>
                <c:pt idx="125">
                  <c:v>124</c:v>
                </c:pt>
                <c:pt idx="126">
                  <c:v>125</c:v>
                </c:pt>
                <c:pt idx="127">
                  <c:v>126</c:v>
                </c:pt>
                <c:pt idx="128">
                  <c:v>127</c:v>
                </c:pt>
                <c:pt idx="129">
                  <c:v>128</c:v>
                </c:pt>
                <c:pt idx="130">
                  <c:v>129</c:v>
                </c:pt>
                <c:pt idx="131">
                  <c:v>130</c:v>
                </c:pt>
                <c:pt idx="132">
                  <c:v>131</c:v>
                </c:pt>
                <c:pt idx="133">
                  <c:v>132</c:v>
                </c:pt>
                <c:pt idx="134">
                  <c:v>133</c:v>
                </c:pt>
                <c:pt idx="135">
                  <c:v>134</c:v>
                </c:pt>
                <c:pt idx="136">
                  <c:v>135</c:v>
                </c:pt>
                <c:pt idx="137">
                  <c:v>136</c:v>
                </c:pt>
                <c:pt idx="138">
                  <c:v>137</c:v>
                </c:pt>
                <c:pt idx="139">
                  <c:v>138</c:v>
                </c:pt>
                <c:pt idx="140">
                  <c:v>139</c:v>
                </c:pt>
                <c:pt idx="141">
                  <c:v>140</c:v>
                </c:pt>
                <c:pt idx="142">
                  <c:v>141</c:v>
                </c:pt>
                <c:pt idx="143">
                  <c:v>142</c:v>
                </c:pt>
                <c:pt idx="144">
                  <c:v>143</c:v>
                </c:pt>
                <c:pt idx="145">
                  <c:v>144</c:v>
                </c:pt>
                <c:pt idx="146">
                  <c:v>145</c:v>
                </c:pt>
                <c:pt idx="147">
                  <c:v>146</c:v>
                </c:pt>
                <c:pt idx="148">
                  <c:v>147</c:v>
                </c:pt>
                <c:pt idx="149">
                  <c:v>148</c:v>
                </c:pt>
                <c:pt idx="150">
                  <c:v>149</c:v>
                </c:pt>
                <c:pt idx="151">
                  <c:v>150</c:v>
                </c:pt>
                <c:pt idx="152">
                  <c:v>151</c:v>
                </c:pt>
                <c:pt idx="153">
                  <c:v>152</c:v>
                </c:pt>
                <c:pt idx="154">
                  <c:v>153</c:v>
                </c:pt>
                <c:pt idx="155">
                  <c:v>154</c:v>
                </c:pt>
                <c:pt idx="156">
                  <c:v>155</c:v>
                </c:pt>
                <c:pt idx="157">
                  <c:v>156</c:v>
                </c:pt>
                <c:pt idx="158">
                  <c:v>157</c:v>
                </c:pt>
                <c:pt idx="159">
                  <c:v>158</c:v>
                </c:pt>
                <c:pt idx="160">
                  <c:v>159</c:v>
                </c:pt>
                <c:pt idx="161">
                  <c:v>160</c:v>
                </c:pt>
                <c:pt idx="162">
                  <c:v>161</c:v>
                </c:pt>
                <c:pt idx="163">
                  <c:v>162</c:v>
                </c:pt>
                <c:pt idx="164">
                  <c:v>163</c:v>
                </c:pt>
                <c:pt idx="165">
                  <c:v>164</c:v>
                </c:pt>
                <c:pt idx="166">
                  <c:v>165</c:v>
                </c:pt>
                <c:pt idx="167">
                  <c:v>166</c:v>
                </c:pt>
                <c:pt idx="168">
                  <c:v>167</c:v>
                </c:pt>
                <c:pt idx="169">
                  <c:v>168</c:v>
                </c:pt>
                <c:pt idx="170">
                  <c:v>169</c:v>
                </c:pt>
                <c:pt idx="171">
                  <c:v>170</c:v>
                </c:pt>
                <c:pt idx="172">
                  <c:v>171</c:v>
                </c:pt>
                <c:pt idx="173">
                  <c:v>172</c:v>
                </c:pt>
                <c:pt idx="174">
                  <c:v>173</c:v>
                </c:pt>
                <c:pt idx="175">
                  <c:v>174</c:v>
                </c:pt>
                <c:pt idx="176">
                  <c:v>175</c:v>
                </c:pt>
                <c:pt idx="177">
                  <c:v>176</c:v>
                </c:pt>
                <c:pt idx="178">
                  <c:v>177</c:v>
                </c:pt>
                <c:pt idx="179">
                  <c:v>178</c:v>
                </c:pt>
                <c:pt idx="180">
                  <c:v>179</c:v>
                </c:pt>
                <c:pt idx="181">
                  <c:v>180</c:v>
                </c:pt>
                <c:pt idx="182">
                  <c:v>181</c:v>
                </c:pt>
                <c:pt idx="183">
                  <c:v>182</c:v>
                </c:pt>
                <c:pt idx="184">
                  <c:v>183</c:v>
                </c:pt>
                <c:pt idx="185">
                  <c:v>184</c:v>
                </c:pt>
                <c:pt idx="186">
                  <c:v>185</c:v>
                </c:pt>
                <c:pt idx="187">
                  <c:v>186</c:v>
                </c:pt>
                <c:pt idx="188">
                  <c:v>187</c:v>
                </c:pt>
                <c:pt idx="189">
                  <c:v>188</c:v>
                </c:pt>
                <c:pt idx="190">
                  <c:v>189</c:v>
                </c:pt>
                <c:pt idx="191">
                  <c:v>190</c:v>
                </c:pt>
                <c:pt idx="192">
                  <c:v>191</c:v>
                </c:pt>
                <c:pt idx="193">
                  <c:v>192</c:v>
                </c:pt>
                <c:pt idx="194">
                  <c:v>193</c:v>
                </c:pt>
                <c:pt idx="195">
                  <c:v>194</c:v>
                </c:pt>
                <c:pt idx="196">
                  <c:v>195</c:v>
                </c:pt>
                <c:pt idx="197">
                  <c:v>196</c:v>
                </c:pt>
                <c:pt idx="198">
                  <c:v>197</c:v>
                </c:pt>
                <c:pt idx="199">
                  <c:v>198</c:v>
                </c:pt>
                <c:pt idx="200">
                  <c:v>199</c:v>
                </c:pt>
                <c:pt idx="201">
                  <c:v>200</c:v>
                </c:pt>
                <c:pt idx="202">
                  <c:v>201</c:v>
                </c:pt>
                <c:pt idx="203">
                  <c:v>202</c:v>
                </c:pt>
                <c:pt idx="204">
                  <c:v>203</c:v>
                </c:pt>
                <c:pt idx="205">
                  <c:v>204</c:v>
                </c:pt>
                <c:pt idx="206">
                  <c:v>205</c:v>
                </c:pt>
                <c:pt idx="207">
                  <c:v>206</c:v>
                </c:pt>
                <c:pt idx="208">
                  <c:v>207</c:v>
                </c:pt>
                <c:pt idx="209">
                  <c:v>208</c:v>
                </c:pt>
                <c:pt idx="210">
                  <c:v>209</c:v>
                </c:pt>
                <c:pt idx="211">
                  <c:v>210</c:v>
                </c:pt>
                <c:pt idx="212">
                  <c:v>211</c:v>
                </c:pt>
                <c:pt idx="213">
                  <c:v>212</c:v>
                </c:pt>
                <c:pt idx="214">
                  <c:v>213</c:v>
                </c:pt>
                <c:pt idx="215">
                  <c:v>214</c:v>
                </c:pt>
                <c:pt idx="216">
                  <c:v>215</c:v>
                </c:pt>
                <c:pt idx="217">
                  <c:v>216</c:v>
                </c:pt>
                <c:pt idx="218">
                  <c:v>217</c:v>
                </c:pt>
                <c:pt idx="219">
                  <c:v>218</c:v>
                </c:pt>
                <c:pt idx="220">
                  <c:v>219</c:v>
                </c:pt>
                <c:pt idx="221">
                  <c:v>220</c:v>
                </c:pt>
                <c:pt idx="222">
                  <c:v>221</c:v>
                </c:pt>
                <c:pt idx="223">
                  <c:v>222</c:v>
                </c:pt>
                <c:pt idx="224">
                  <c:v>223</c:v>
                </c:pt>
                <c:pt idx="225">
                  <c:v>224</c:v>
                </c:pt>
                <c:pt idx="226">
                  <c:v>225</c:v>
                </c:pt>
                <c:pt idx="227">
                  <c:v>226</c:v>
                </c:pt>
                <c:pt idx="228">
                  <c:v>227</c:v>
                </c:pt>
                <c:pt idx="229">
                  <c:v>228</c:v>
                </c:pt>
                <c:pt idx="230">
                  <c:v>229</c:v>
                </c:pt>
                <c:pt idx="231">
                  <c:v>230</c:v>
                </c:pt>
                <c:pt idx="232">
                  <c:v>231</c:v>
                </c:pt>
                <c:pt idx="233">
                  <c:v>232</c:v>
                </c:pt>
                <c:pt idx="234">
                  <c:v>233</c:v>
                </c:pt>
                <c:pt idx="235">
                  <c:v>234</c:v>
                </c:pt>
                <c:pt idx="236">
                  <c:v>235</c:v>
                </c:pt>
                <c:pt idx="237">
                  <c:v>236</c:v>
                </c:pt>
                <c:pt idx="238">
                  <c:v>237</c:v>
                </c:pt>
                <c:pt idx="239">
                  <c:v>238</c:v>
                </c:pt>
                <c:pt idx="240">
                  <c:v>239</c:v>
                </c:pt>
                <c:pt idx="241">
                  <c:v>240</c:v>
                </c:pt>
                <c:pt idx="242">
                  <c:v>241</c:v>
                </c:pt>
                <c:pt idx="243">
                  <c:v>242</c:v>
                </c:pt>
                <c:pt idx="244">
                  <c:v>243</c:v>
                </c:pt>
                <c:pt idx="245">
                  <c:v>244</c:v>
                </c:pt>
                <c:pt idx="246">
                  <c:v>245</c:v>
                </c:pt>
                <c:pt idx="247">
                  <c:v>246</c:v>
                </c:pt>
                <c:pt idx="248">
                  <c:v>247</c:v>
                </c:pt>
                <c:pt idx="249">
                  <c:v>248</c:v>
                </c:pt>
                <c:pt idx="250">
                  <c:v>249</c:v>
                </c:pt>
                <c:pt idx="251">
                  <c:v>250</c:v>
                </c:pt>
                <c:pt idx="252">
                  <c:v>251</c:v>
                </c:pt>
                <c:pt idx="253">
                  <c:v>252</c:v>
                </c:pt>
                <c:pt idx="254">
                  <c:v>253</c:v>
                </c:pt>
                <c:pt idx="255">
                  <c:v>254</c:v>
                </c:pt>
                <c:pt idx="256">
                  <c:v>255</c:v>
                </c:pt>
                <c:pt idx="257">
                  <c:v>256</c:v>
                </c:pt>
                <c:pt idx="258">
                  <c:v>257</c:v>
                </c:pt>
                <c:pt idx="259">
                  <c:v>258</c:v>
                </c:pt>
                <c:pt idx="260">
                  <c:v>259</c:v>
                </c:pt>
                <c:pt idx="261">
                  <c:v>260</c:v>
                </c:pt>
                <c:pt idx="262">
                  <c:v>261</c:v>
                </c:pt>
                <c:pt idx="263">
                  <c:v>262</c:v>
                </c:pt>
                <c:pt idx="264">
                  <c:v>263</c:v>
                </c:pt>
                <c:pt idx="265">
                  <c:v>264</c:v>
                </c:pt>
                <c:pt idx="266">
                  <c:v>265</c:v>
                </c:pt>
                <c:pt idx="267">
                  <c:v>266</c:v>
                </c:pt>
                <c:pt idx="268">
                  <c:v>267</c:v>
                </c:pt>
                <c:pt idx="269">
                  <c:v>268</c:v>
                </c:pt>
                <c:pt idx="270">
                  <c:v>269</c:v>
                </c:pt>
                <c:pt idx="271">
                  <c:v>270</c:v>
                </c:pt>
                <c:pt idx="272">
                  <c:v>271</c:v>
                </c:pt>
                <c:pt idx="273">
                  <c:v>272</c:v>
                </c:pt>
                <c:pt idx="274">
                  <c:v>273</c:v>
                </c:pt>
                <c:pt idx="275">
                  <c:v>274</c:v>
                </c:pt>
                <c:pt idx="276">
                  <c:v>275</c:v>
                </c:pt>
                <c:pt idx="277">
                  <c:v>276</c:v>
                </c:pt>
                <c:pt idx="278">
                  <c:v>277</c:v>
                </c:pt>
                <c:pt idx="279">
                  <c:v>278</c:v>
                </c:pt>
                <c:pt idx="280">
                  <c:v>279</c:v>
                </c:pt>
                <c:pt idx="281">
                  <c:v>280</c:v>
                </c:pt>
                <c:pt idx="282">
                  <c:v>281</c:v>
                </c:pt>
                <c:pt idx="283">
                  <c:v>282</c:v>
                </c:pt>
                <c:pt idx="284">
                  <c:v>283</c:v>
                </c:pt>
                <c:pt idx="285">
                  <c:v>284</c:v>
                </c:pt>
                <c:pt idx="286">
                  <c:v>285</c:v>
                </c:pt>
                <c:pt idx="287">
                  <c:v>286</c:v>
                </c:pt>
                <c:pt idx="288">
                  <c:v>287</c:v>
                </c:pt>
                <c:pt idx="289">
                  <c:v>288</c:v>
                </c:pt>
                <c:pt idx="290">
                  <c:v>289</c:v>
                </c:pt>
                <c:pt idx="291">
                  <c:v>290</c:v>
                </c:pt>
                <c:pt idx="292">
                  <c:v>291</c:v>
                </c:pt>
                <c:pt idx="293">
                  <c:v>292</c:v>
                </c:pt>
                <c:pt idx="294">
                  <c:v>293</c:v>
                </c:pt>
                <c:pt idx="295">
                  <c:v>294</c:v>
                </c:pt>
                <c:pt idx="296">
                  <c:v>295</c:v>
                </c:pt>
                <c:pt idx="297">
                  <c:v>296</c:v>
                </c:pt>
                <c:pt idx="298">
                  <c:v>297</c:v>
                </c:pt>
                <c:pt idx="299">
                  <c:v>298</c:v>
                </c:pt>
                <c:pt idx="300">
                  <c:v>299</c:v>
                </c:pt>
                <c:pt idx="301">
                  <c:v>300</c:v>
                </c:pt>
                <c:pt idx="302">
                  <c:v>301</c:v>
                </c:pt>
                <c:pt idx="303">
                  <c:v>302</c:v>
                </c:pt>
                <c:pt idx="304">
                  <c:v>303</c:v>
                </c:pt>
                <c:pt idx="305">
                  <c:v>304</c:v>
                </c:pt>
                <c:pt idx="306">
                  <c:v>305</c:v>
                </c:pt>
                <c:pt idx="307">
                  <c:v>306</c:v>
                </c:pt>
                <c:pt idx="308">
                  <c:v>307</c:v>
                </c:pt>
                <c:pt idx="309">
                  <c:v>308</c:v>
                </c:pt>
                <c:pt idx="310">
                  <c:v>309</c:v>
                </c:pt>
                <c:pt idx="311">
                  <c:v>310</c:v>
                </c:pt>
                <c:pt idx="312">
                  <c:v>311</c:v>
                </c:pt>
                <c:pt idx="313">
                  <c:v>312</c:v>
                </c:pt>
                <c:pt idx="314">
                  <c:v>313</c:v>
                </c:pt>
                <c:pt idx="315">
                  <c:v>314</c:v>
                </c:pt>
                <c:pt idx="316">
                  <c:v>315</c:v>
                </c:pt>
                <c:pt idx="317">
                  <c:v>316</c:v>
                </c:pt>
                <c:pt idx="318">
                  <c:v>317</c:v>
                </c:pt>
                <c:pt idx="319">
                  <c:v>318</c:v>
                </c:pt>
                <c:pt idx="320">
                  <c:v>319</c:v>
                </c:pt>
                <c:pt idx="321">
                  <c:v>320</c:v>
                </c:pt>
                <c:pt idx="322">
                  <c:v>321</c:v>
                </c:pt>
                <c:pt idx="323">
                  <c:v>322</c:v>
                </c:pt>
                <c:pt idx="324">
                  <c:v>323</c:v>
                </c:pt>
                <c:pt idx="325">
                  <c:v>324</c:v>
                </c:pt>
                <c:pt idx="326">
                  <c:v>325</c:v>
                </c:pt>
                <c:pt idx="327">
                  <c:v>326</c:v>
                </c:pt>
                <c:pt idx="328">
                  <c:v>327</c:v>
                </c:pt>
                <c:pt idx="329">
                  <c:v>328</c:v>
                </c:pt>
                <c:pt idx="330">
                  <c:v>329</c:v>
                </c:pt>
                <c:pt idx="331">
                  <c:v>330</c:v>
                </c:pt>
                <c:pt idx="332">
                  <c:v>331</c:v>
                </c:pt>
                <c:pt idx="333">
                  <c:v>332</c:v>
                </c:pt>
                <c:pt idx="334">
                  <c:v>333</c:v>
                </c:pt>
                <c:pt idx="335">
                  <c:v>334</c:v>
                </c:pt>
                <c:pt idx="336">
                  <c:v>335</c:v>
                </c:pt>
                <c:pt idx="337">
                  <c:v>336</c:v>
                </c:pt>
                <c:pt idx="338">
                  <c:v>337</c:v>
                </c:pt>
                <c:pt idx="339">
                  <c:v>338</c:v>
                </c:pt>
                <c:pt idx="340">
                  <c:v>339</c:v>
                </c:pt>
                <c:pt idx="341">
                  <c:v>340</c:v>
                </c:pt>
                <c:pt idx="342">
                  <c:v>341</c:v>
                </c:pt>
                <c:pt idx="343">
                  <c:v>342</c:v>
                </c:pt>
                <c:pt idx="344">
                  <c:v>343</c:v>
                </c:pt>
                <c:pt idx="345">
                  <c:v>344</c:v>
                </c:pt>
                <c:pt idx="346">
                  <c:v>345</c:v>
                </c:pt>
                <c:pt idx="347">
                  <c:v>346</c:v>
                </c:pt>
                <c:pt idx="348">
                  <c:v>347</c:v>
                </c:pt>
                <c:pt idx="349">
                  <c:v>348</c:v>
                </c:pt>
                <c:pt idx="350">
                  <c:v>349</c:v>
                </c:pt>
                <c:pt idx="351">
                  <c:v>350</c:v>
                </c:pt>
                <c:pt idx="352">
                  <c:v>351</c:v>
                </c:pt>
                <c:pt idx="353">
                  <c:v>352</c:v>
                </c:pt>
                <c:pt idx="354">
                  <c:v>353</c:v>
                </c:pt>
                <c:pt idx="355">
                  <c:v>354</c:v>
                </c:pt>
                <c:pt idx="356">
                  <c:v>355</c:v>
                </c:pt>
                <c:pt idx="357">
                  <c:v>356</c:v>
                </c:pt>
                <c:pt idx="358">
                  <c:v>357</c:v>
                </c:pt>
                <c:pt idx="359">
                  <c:v>358</c:v>
                </c:pt>
                <c:pt idx="360">
                  <c:v>359</c:v>
                </c:pt>
                <c:pt idx="361">
                  <c:v>360</c:v>
                </c:pt>
                <c:pt idx="362">
                  <c:v>361</c:v>
                </c:pt>
                <c:pt idx="363">
                  <c:v>362</c:v>
                </c:pt>
                <c:pt idx="364">
                  <c:v>363</c:v>
                </c:pt>
                <c:pt idx="365">
                  <c:v>364</c:v>
                </c:pt>
                <c:pt idx="366">
                  <c:v>365</c:v>
                </c:pt>
              </c:numCache>
            </c:numRef>
          </c:xVal>
          <c:yVal>
            <c:numRef>
              <c:f>TESIS!$E$2:$E$368</c:f>
              <c:numCache>
                <c:formatCode>General</c:formatCode>
                <c:ptCount val="367"/>
                <c:pt idx="0">
                  <c:v>4708.3336903416794</c:v>
                </c:pt>
                <c:pt idx="1">
                  <c:v>4711.8843986668171</c:v>
                </c:pt>
                <c:pt idx="2">
                  <c:v>4715.6828870564768</c:v>
                </c:pt>
                <c:pt idx="3">
                  <c:v>4719.725332063329</c:v>
                </c:pt>
                <c:pt idx="4">
                  <c:v>4724.0076314624039</c:v>
                </c:pt>
                <c:pt idx="5">
                  <c:v>4728.5254083603704</c:v>
                </c:pt>
                <c:pt idx="6">
                  <c:v>4733.2740156112122</c:v>
                </c:pt>
                <c:pt idx="7">
                  <c:v>4738.2485405363668</c:v>
                </c:pt>
                <c:pt idx="8">
                  <c:v>4743.4438099471145</c:v>
                </c:pt>
                <c:pt idx="9">
                  <c:v>4748.8543954667894</c:v>
                </c:pt>
                <c:pt idx="10">
                  <c:v>4754.4746191499589</c:v>
                </c:pt>
                <c:pt idx="11">
                  <c:v>4760.29855939565</c:v>
                </c:pt>
                <c:pt idx="12">
                  <c:v>4766.3200571511352</c:v>
                </c:pt>
                <c:pt idx="13">
                  <c:v>4772.5327224026632</c:v>
                </c:pt>
                <c:pt idx="14">
                  <c:v>4778.9299409490677</c:v>
                </c:pt>
                <c:pt idx="15">
                  <c:v>4785.5048814538968</c:v>
                </c:pt>
                <c:pt idx="16">
                  <c:v>4792.2505027712332</c:v>
                </c:pt>
                <c:pt idx="17">
                  <c:v>4799.1595615401666</c:v>
                </c:pt>
                <c:pt idx="18">
                  <c:v>4806.2246200422796</c:v>
                </c:pt>
                <c:pt idx="19">
                  <c:v>4813.438054316287</c:v>
                </c:pt>
                <c:pt idx="20">
                  <c:v>4820.7920625233864</c:v>
                </c:pt>
                <c:pt idx="21">
                  <c:v>4828.278673556596</c:v>
                </c:pt>
                <c:pt idx="22">
                  <c:v>4835.8897558868093</c:v>
                </c:pt>
                <c:pt idx="23">
                  <c:v>4843.6170266379004</c:v>
                </c:pt>
                <c:pt idx="24">
                  <c:v>4851.4520608827333</c:v>
                </c:pt>
                <c:pt idx="25">
                  <c:v>4859.3863011515396</c:v>
                </c:pt>
                <c:pt idx="26">
                  <c:v>4867.4110671435492</c:v>
                </c:pt>
                <c:pt idx="27">
                  <c:v>4875.5175656324036</c:v>
                </c:pt>
                <c:pt idx="28">
                  <c:v>4883.6969005553619</c:v>
                </c:pt>
                <c:pt idx="29">
                  <c:v>4891.9400832758511</c:v>
                </c:pt>
                <c:pt idx="30">
                  <c:v>4900.238043008464</c:v>
                </c:pt>
                <c:pt idx="31">
                  <c:v>4908.5816373950402</c:v>
                </c:pt>
                <c:pt idx="32">
                  <c:v>4916.9616632200105</c:v>
                </c:pt>
                <c:pt idx="33">
                  <c:v>4925.3688672527633</c:v>
                </c:pt>
                <c:pt idx="34">
                  <c:v>4933.793957204326</c:v>
                </c:pt>
                <c:pt idx="35">
                  <c:v>4942.227612785262</c:v>
                </c:pt>
                <c:pt idx="36">
                  <c:v>4950.6604968512702</c:v>
                </c:pt>
                <c:pt idx="37">
                  <c:v>4959.0832666225415</c:v>
                </c:pt>
                <c:pt idx="38">
                  <c:v>4967.4865849626622</c:v>
                </c:pt>
                <c:pt idx="39">
                  <c:v>4975.8611317023306</c:v>
                </c:pt>
                <c:pt idx="40">
                  <c:v>4984.1976149929742</c:v>
                </c:pt>
                <c:pt idx="41">
                  <c:v>4992.4867826749996</c:v>
                </c:pt>
                <c:pt idx="42">
                  <c:v>5000.7194336450393</c:v>
                </c:pt>
                <c:pt idx="43">
                  <c:v>5008.8864292064354</c:v>
                </c:pt>
                <c:pt idx="44">
                  <c:v>5016.9787043868682</c:v>
                </c:pt>
                <c:pt idx="45">
                  <c:v>5024.9872792069036</c:v>
                </c:pt>
                <c:pt idx="46">
                  <c:v>5032.9032698829897</c:v>
                </c:pt>
                <c:pt idx="47">
                  <c:v>5040.7178999484004</c:v>
                </c:pt>
                <c:pt idx="48">
                  <c:v>5048.4225112754275</c:v>
                </c:pt>
                <c:pt idx="49">
                  <c:v>5056.0085749821274</c:v>
                </c:pt>
                <c:pt idx="50">
                  <c:v>5063.4677022068427</c:v>
                </c:pt>
                <c:pt idx="51">
                  <c:v>5070.7916547337827</c:v>
                </c:pt>
                <c:pt idx="52">
                  <c:v>5077.9723554529601</c:v>
                </c:pt>
                <c:pt idx="53">
                  <c:v>5085.0018986378818</c:v>
                </c:pt>
                <c:pt idx="54">
                  <c:v>5091.8725600245107</c:v>
                </c:pt>
                <c:pt idx="55">
                  <c:v>5098.5768066752062</c:v>
                </c:pt>
                <c:pt idx="56">
                  <c:v>5105.1073066115268</c:v>
                </c:pt>
                <c:pt idx="57">
                  <c:v>5111.4569382000518</c:v>
                </c:pt>
                <c:pt idx="58">
                  <c:v>5117.6187992756595</c:v>
                </c:pt>
                <c:pt idx="59">
                  <c:v>5123.5862159870512</c:v>
                </c:pt>
                <c:pt idx="60">
                  <c:v>5129.3527513496256</c:v>
                </c:pt>
                <c:pt idx="61">
                  <c:v>5123.5862159870512</c:v>
                </c:pt>
                <c:pt idx="62">
                  <c:v>5129.3527513496256</c:v>
                </c:pt>
                <c:pt idx="63">
                  <c:v>5134.9122134912959</c:v>
                </c:pt>
                <c:pt idx="64">
                  <c:v>5140.2586635772323</c:v>
                </c:pt>
                <c:pt idx="65">
                  <c:v>5145.3864234000248</c:v>
                </c:pt>
                <c:pt idx="66">
                  <c:v>5150.2900826222894</c:v>
                </c:pt>
                <c:pt idx="67">
                  <c:v>5154.9645056592744</c:v>
                </c:pt>
                <c:pt idx="68">
                  <c:v>5159.4048381896846</c:v>
                </c:pt>
                <c:pt idx="69">
                  <c:v>5163.6065132834738</c:v>
                </c:pt>
                <c:pt idx="70">
                  <c:v>5167.5652571361325</c:v>
                </c:pt>
                <c:pt idx="71">
                  <c:v>5171.2770943995483</c:v>
                </c:pt>
                <c:pt idx="72">
                  <c:v>5174.738353100418</c:v>
                </c:pt>
                <c:pt idx="73">
                  <c:v>5177.9456691377391</c:v>
                </c:pt>
                <c:pt idx="74">
                  <c:v>5180.8959903518326</c:v>
                </c:pt>
                <c:pt idx="75">
                  <c:v>5183.586580158064</c:v>
                </c:pt>
                <c:pt idx="76">
                  <c:v>5186.0150207392671</c:v>
                </c:pt>
                <c:pt idx="77">
                  <c:v>5188.1792157916807</c:v>
                </c:pt>
                <c:pt idx="78">
                  <c:v>5190.077392820097</c:v>
                </c:pt>
                <c:pt idx="79">
                  <c:v>5191.708104978723</c:v>
                </c:pt>
                <c:pt idx="80">
                  <c:v>5193.0702324551603</c:v>
                </c:pt>
                <c:pt idx="81">
                  <c:v>5194.1629833957759</c:v>
                </c:pt>
                <c:pt idx="82">
                  <c:v>5194.9858943715972</c:v>
                </c:pt>
                <c:pt idx="83">
                  <c:v>5195.5388303847603</c:v>
                </c:pt>
                <c:pt idx="84">
                  <c:v>5195.8219844164159</c:v>
                </c:pt>
                <c:pt idx="85">
                  <c:v>5195.8358765178828</c:v>
                </c:pt>
                <c:pt idx="86">
                  <c:v>5195.5813524476534</c:v>
                </c:pt>
                <c:pt idx="87">
                  <c:v>5195.0595818578413</c:v>
                </c:pt>
                <c:pt idx="88">
                  <c:v>5194.2720560343159</c:v>
                </c:pt>
                <c:pt idx="89">
                  <c:v>5193.2205851958424</c:v>
                </c:pt>
                <c:pt idx="90">
                  <c:v>5191.9072953581135</c:v>
                </c:pt>
                <c:pt idx="91">
                  <c:v>5190.3346247695772</c:v>
                </c:pt>
                <c:pt idx="92">
                  <c:v>5188.5053199266113</c:v>
                </c:pt>
                <c:pt idx="93">
                  <c:v>5186.4224311763674</c:v>
                </c:pt>
                <c:pt idx="94">
                  <c:v>5184.0893079164025</c:v>
                </c:pt>
                <c:pt idx="95">
                  <c:v>5181.5095934008241</c:v>
                </c:pt>
                <c:pt idx="96">
                  <c:v>5178.6872191634457</c:v>
                </c:pt>
                <c:pt idx="97">
                  <c:v>5175.6263990689777</c:v>
                </c:pt>
                <c:pt idx="98">
                  <c:v>5172.3316230040055</c:v>
                </c:pt>
                <c:pt idx="99">
                  <c:v>5168.8076502199883</c:v>
                </c:pt>
                <c:pt idx="100">
                  <c:v>5165.0595023410815</c:v>
                </c:pt>
                <c:pt idx="101">
                  <c:v>5161.0924560501016</c:v>
                </c:pt>
                <c:pt idx="102">
                  <c:v>5156.9120354663992</c:v>
                </c:pt>
                <c:pt idx="103">
                  <c:v>5152.5240042297955</c:v>
                </c:pt>
                <c:pt idx="104">
                  <c:v>5147.9343573051974</c:v>
                </c:pt>
                <c:pt idx="105">
                  <c:v>5143.149312522778</c:v>
                </c:pt>
                <c:pt idx="106">
                  <c:v>5138.1753018689287</c:v>
                </c:pt>
                <c:pt idx="107">
                  <c:v>5133.0189625434759</c:v>
                </c:pt>
                <c:pt idx="108">
                  <c:v>5127.6871277988312</c:v>
                </c:pt>
                <c:pt idx="109">
                  <c:v>5122.1868175769559</c:v>
                </c:pt>
                <c:pt idx="110">
                  <c:v>5116.5252289601603</c:v>
                </c:pt>
                <c:pt idx="111">
                  <c:v>5110.7097264517679</c:v>
                </c:pt>
                <c:pt idx="112">
                  <c:v>5104.747832102903</c:v>
                </c:pt>
                <c:pt idx="113">
                  <c:v>5098.6472155014681</c:v>
                </c:pt>
                <c:pt idx="114">
                  <c:v>5092.4156836395132</c:v>
                </c:pt>
                <c:pt idx="115">
                  <c:v>5086.0611706750642</c:v>
                </c:pt>
                <c:pt idx="116">
                  <c:v>5079.5917276043901</c:v>
                </c:pt>
                <c:pt idx="117">
                  <c:v>5073.0155118605617</c:v>
                </c:pt>
                <c:pt idx="118">
                  <c:v>5066.3407768539755</c:v>
                </c:pt>
                <c:pt idx="119">
                  <c:v>5059.5758614703291</c:v>
                </c:pt>
                <c:pt idx="120">
                  <c:v>5052.7291795412784</c:v>
                </c:pt>
                <c:pt idx="121">
                  <c:v>5045.809209302779</c:v>
                </c:pt>
                <c:pt idx="122">
                  <c:v>5038.8244828557617</c:v>
                </c:pt>
                <c:pt idx="123">
                  <c:v>5031.7835756435688</c:v>
                </c:pt>
                <c:pt idx="124">
                  <c:v>5024.6950959601081</c:v>
                </c:pt>
                <c:pt idx="125">
                  <c:v>5017.5676745024466</c:v>
                </c:pt>
                <c:pt idx="126">
                  <c:v>5010.4099539810823</c:v>
                </c:pt>
                <c:pt idx="127">
                  <c:v>5003.2305788007561</c:v>
                </c:pt>
                <c:pt idx="128">
                  <c:v>4996.0381848242841</c:v>
                </c:pt>
                <c:pt idx="129">
                  <c:v>4988.8413892313638</c:v>
                </c:pt>
                <c:pt idx="130">
                  <c:v>4981.6487804839635</c:v>
                </c:pt>
                <c:pt idx="131">
                  <c:v>4974.4689084093125</c:v>
                </c:pt>
                <c:pt idx="132">
                  <c:v>4967.3102744111984</c:v>
                </c:pt>
                <c:pt idx="133">
                  <c:v>4960.1813218196294</c:v>
                </c:pt>
                <c:pt idx="134">
                  <c:v>4953.0904263885805</c:v>
                </c:pt>
                <c:pt idx="135">
                  <c:v>4946.0458869509403</c:v>
                </c:pt>
                <c:pt idx="136">
                  <c:v>4939.0559162393783</c:v>
                </c:pt>
                <c:pt idx="137">
                  <c:v>4932.1286318813072</c:v>
                </c:pt>
                <c:pt idx="138">
                  <c:v>4925.2720475756296</c:v>
                </c:pt>
                <c:pt idx="139">
                  <c:v>4918.4940644585204</c:v>
                </c:pt>
                <c:pt idx="140">
                  <c:v>4911.8024626649858</c:v>
                </c:pt>
                <c:pt idx="141">
                  <c:v>4905.2048930924429</c:v>
                </c:pt>
                <c:pt idx="142">
                  <c:v>4898.708869372188</c:v>
                </c:pt>
                <c:pt idx="143">
                  <c:v>4892.3217600540702</c:v>
                </c:pt>
                <c:pt idx="144">
                  <c:v>4886.0507810093441</c:v>
                </c:pt>
                <c:pt idx="145">
                  <c:v>4879.9029880561384</c:v>
                </c:pt>
                <c:pt idx="146">
                  <c:v>4873.8852698117007</c:v>
                </c:pt>
                <c:pt idx="147">
                  <c:v>4868.0043407750427</c:v>
                </c:pt>
                <c:pt idx="148">
                  <c:v>4862.2667346433218</c:v>
                </c:pt>
                <c:pt idx="149">
                  <c:v>4856.6787978648927</c:v>
                </c:pt>
                <c:pt idx="150">
                  <c:v>4851.2466834316156</c:v>
                </c:pt>
                <c:pt idx="151">
                  <c:v>4845.9763449126804</c:v>
                </c:pt>
                <c:pt idx="152">
                  <c:v>4840.8735307318848</c:v>
                </c:pt>
                <c:pt idx="153">
                  <c:v>4835.9437786900307</c:v>
                </c:pt>
                <c:pt idx="154">
                  <c:v>4831.1924107337991</c:v>
                </c:pt>
                <c:pt idx="155">
                  <c:v>4826.6245279722307</c:v>
                </c:pt>
                <c:pt idx="156">
                  <c:v>4822.2450059416879</c:v>
                </c:pt>
                <c:pt idx="157">
                  <c:v>4818.0584901199645</c:v>
                </c:pt>
                <c:pt idx="158">
                  <c:v>4814.0693916900127</c:v>
                </c:pt>
                <c:pt idx="159">
                  <c:v>4810.2818835535645</c:v>
                </c:pt>
                <c:pt idx="160">
                  <c:v>4806.699896594766</c:v>
                </c:pt>
                <c:pt idx="161">
                  <c:v>4803.3271161938228</c:v>
                </c:pt>
                <c:pt idx="162">
                  <c:v>4800.1669789904836</c:v>
                </c:pt>
                <c:pt idx="163">
                  <c:v>4797.2226698971353</c:v>
                </c:pt>
                <c:pt idx="164">
                  <c:v>4794.4971193611409</c:v>
                </c:pt>
                <c:pt idx="165">
                  <c:v>4791.9930008759857</c:v>
                </c:pt>
                <c:pt idx="166">
                  <c:v>4789.7127287407948</c:v>
                </c:pt>
                <c:pt idx="167">
                  <c:v>4787.6584560676129</c:v>
                </c:pt>
                <c:pt idx="168">
                  <c:v>4785.8320730359228</c:v>
                </c:pt>
                <c:pt idx="169">
                  <c:v>4784.2352053938048</c:v>
                </c:pt>
                <c:pt idx="170">
                  <c:v>4782.8692132051001</c:v>
                </c:pt>
                <c:pt idx="171">
                  <c:v>4781.7351898419702</c:v>
                </c:pt>
                <c:pt idx="172">
                  <c:v>4780.8339612222808</c:v>
                </c:pt>
                <c:pt idx="173">
                  <c:v>4780.1660852911427</c:v>
                </c:pt>
                <c:pt idx="174">
                  <c:v>4779.7318517461081</c:v>
                </c:pt>
                <c:pt idx="175">
                  <c:v>4779.5312820053759</c:v>
                </c:pt>
                <c:pt idx="176">
                  <c:v>4779.5641294185743</c:v>
                </c:pt>
                <c:pt idx="177">
                  <c:v>4779.8298797195093</c:v>
                </c:pt>
                <c:pt idx="178">
                  <c:v>4780.327751720487</c:v>
                </c:pt>
                <c:pt idx="179">
                  <c:v>4781.0566982477249</c:v>
                </c:pt>
                <c:pt idx="180">
                  <c:v>4782.0154073174244</c:v>
                </c:pt>
                <c:pt idx="181">
                  <c:v>4783.2023035521261</c:v>
                </c:pt>
                <c:pt idx="182">
                  <c:v>4784.615549836949</c:v>
                </c:pt>
                <c:pt idx="183">
                  <c:v>4786.2530492153719</c:v>
                </c:pt>
                <c:pt idx="184">
                  <c:v>4788.1124470241639</c:v>
                </c:pt>
                <c:pt idx="185">
                  <c:v>4790.1911332671416</c:v>
                </c:pt>
                <c:pt idx="186">
                  <c:v>4792.4862452273492</c:v>
                </c:pt>
                <c:pt idx="187">
                  <c:v>4794.9946703173064</c:v>
                </c:pt>
                <c:pt idx="188">
                  <c:v>4797.7130491668604</c:v>
                </c:pt>
                <c:pt idx="189">
                  <c:v>4800.6377789482176</c:v>
                </c:pt>
                <c:pt idx="190">
                  <c:v>4803.7650169376084</c:v>
                </c:pt>
                <c:pt idx="191">
                  <c:v>4807.0906843130115</c:v>
                </c:pt>
                <c:pt idx="192">
                  <c:v>4810.6104701872446</c:v>
                </c:pt>
                <c:pt idx="193">
                  <c:v>4814.3198358756654</c:v>
                </c:pt>
                <c:pt idx="194">
                  <c:v>4818.2140193975756</c:v>
                </c:pt>
                <c:pt idx="195">
                  <c:v>4822.2880402103201</c:v>
                </c:pt>
                <c:pt idx="196">
                  <c:v>4826.5367041749159</c:v>
                </c:pt>
                <c:pt idx="197">
                  <c:v>4830.9546087518283</c:v>
                </c:pt>
                <c:pt idx="198">
                  <c:v>4835.5361484254481</c:v>
                </c:pt>
                <c:pt idx="199">
                  <c:v>4840.2755203554943</c:v>
                </c:pt>
                <c:pt idx="200">
                  <c:v>4845.1667302534224</c:v>
                </c:pt>
                <c:pt idx="201">
                  <c:v>4850.2035984816612</c:v>
                </c:pt>
                <c:pt idx="202">
                  <c:v>4855.3797663732621</c:v>
                </c:pt>
                <c:pt idx="203">
                  <c:v>4860.6887027692519</c:v>
                </c:pt>
                <c:pt idx="204">
                  <c:v>4866.1237107707111</c:v>
                </c:pt>
                <c:pt idx="205">
                  <c:v>4871.6779347022839</c:v>
                </c:pt>
                <c:pt idx="206">
                  <c:v>4877.3443672835392</c:v>
                </c:pt>
                <c:pt idx="207">
                  <c:v>4883.1158570041935</c:v>
                </c:pt>
                <c:pt idx="208">
                  <c:v>4888.985115698958</c:v>
                </c:pt>
                <c:pt idx="209">
                  <c:v>4894.9447263173497</c:v>
                </c:pt>
                <c:pt idx="210">
                  <c:v>4900.9871508833994</c:v>
                </c:pt>
                <c:pt idx="211">
                  <c:v>4907.1047386399123</c:v>
                </c:pt>
                <c:pt idx="212">
                  <c:v>4913.2897343714021</c:v>
                </c:pt>
                <c:pt idx="213">
                  <c:v>4919.5342868995576</c:v>
                </c:pt>
                <c:pt idx="214">
                  <c:v>4925.8304577445524</c:v>
                </c:pt>
                <c:pt idx="215">
                  <c:v>4932.1702299451817</c:v>
                </c:pt>
                <c:pt idx="216">
                  <c:v>4938.5455170303576</c:v>
                </c:pt>
                <c:pt idx="217">
                  <c:v>4944.9481721340162</c:v>
                </c:pt>
                <c:pt idx="218">
                  <c:v>4951.3699972451759</c:v>
                </c:pt>
                <c:pt idx="219">
                  <c:v>4957.8027525842945</c:v>
                </c:pt>
                <c:pt idx="220">
                  <c:v>4964.2381660968067</c:v>
                </c:pt>
                <c:pt idx="221">
                  <c:v>4970.6679430541499</c:v>
                </c:pt>
                <c:pt idx="222">
                  <c:v>4977.0837757522795</c:v>
                </c:pt>
                <c:pt idx="223">
                  <c:v>4983.4773532971858</c:v>
                </c:pt>
                <c:pt idx="224">
                  <c:v>4989.8403714665246</c:v>
                </c:pt>
                <c:pt idx="225">
                  <c:v>4996.1645426361338</c:v>
                </c:pt>
                <c:pt idx="226">
                  <c:v>5002.4416057597173</c:v>
                </c:pt>
                <c:pt idx="227">
                  <c:v>5008.6633363897135</c:v>
                </c:pt>
                <c:pt idx="228">
                  <c:v>5014.8215567269381</c:v>
                </c:pt>
                <c:pt idx="229">
                  <c:v>5020.9081456862659</c:v>
                </c:pt>
                <c:pt idx="230">
                  <c:v>5026.9150489652984</c:v>
                </c:pt>
                <c:pt idx="231">
                  <c:v>5032.8342891027005</c:v>
                </c:pt>
                <c:pt idx="232">
                  <c:v>5038.6579755125204</c:v>
                </c:pt>
                <c:pt idx="233">
                  <c:v>5044.3783144806566</c:v>
                </c:pt>
                <c:pt idx="234">
                  <c:v>5049.9876191093372</c:v>
                </c:pt>
                <c:pt idx="235">
                  <c:v>5055.4783191953038</c:v>
                </c:pt>
                <c:pt idx="236">
                  <c:v>5060.8429710272194</c:v>
                </c:pt>
                <c:pt idx="237">
                  <c:v>5066.0742670876671</c:v>
                </c:pt>
                <c:pt idx="238">
                  <c:v>5071.1650456450107</c:v>
                </c:pt>
                <c:pt idx="239">
                  <c:v>5076.1083002202904</c:v>
                </c:pt>
                <c:pt idx="240">
                  <c:v>5080.8971889143086</c:v>
                </c:pt>
                <c:pt idx="241">
                  <c:v>5085.5250435799971</c:v>
                </c:pt>
                <c:pt idx="242">
                  <c:v>5089.9853788252913</c:v>
                </c:pt>
                <c:pt idx="243">
                  <c:v>5094.2719008316171</c:v>
                </c:pt>
                <c:pt idx="244">
                  <c:v>5098.378515973418</c:v>
                </c:pt>
                <c:pt idx="245">
                  <c:v>5102.2993392240669</c:v>
                </c:pt>
                <c:pt idx="246">
                  <c:v>5106.0287023338524</c:v>
                </c:pt>
                <c:pt idx="247">
                  <c:v>5109.5611617658033</c:v>
                </c:pt>
                <c:pt idx="248">
                  <c:v>5112.8915063754666</c:v>
                </c:pt>
                <c:pt idx="249">
                  <c:v>5116.0147648209886</c:v>
                </c:pt>
                <c:pt idx="250">
                  <c:v>5118.9262126901094</c:v>
                </c:pt>
                <c:pt idx="251">
                  <c:v>5121.6213793312299</c:v>
                </c:pt>
                <c:pt idx="252">
                  <c:v>5124.0960543758238</c:v>
                </c:pt>
                <c:pt idx="253">
                  <c:v>5126.3462939401725</c:v>
                </c:pt>
                <c:pt idx="254">
                  <c:v>5128.3684264946787</c:v>
                </c:pt>
                <c:pt idx="255">
                  <c:v>5130.1590583895768</c:v>
                </c:pt>
                <c:pt idx="256">
                  <c:v>5131.7150790263941</c:v>
                </c:pt>
                <c:pt idx="257">
                  <c:v>5133.0336656650798</c:v>
                </c:pt>
                <c:pt idx="258">
                  <c:v>5134.1122878572596</c:v>
                </c:pt>
                <c:pt idx="259">
                  <c:v>5134.9487114967569</c:v>
                </c:pt>
                <c:pt idx="260">
                  <c:v>5135.5410024791545</c:v>
                </c:pt>
                <c:pt idx="261">
                  <c:v>5135.8875299627707</c:v>
                </c:pt>
                <c:pt idx="262">
                  <c:v>5135.9869692242291</c:v>
                </c:pt>
                <c:pt idx="263">
                  <c:v>5135.8383041024381</c:v>
                </c:pt>
                <c:pt idx="264">
                  <c:v>5135.4408290255424</c:v>
                </c:pt>
                <c:pt idx="265">
                  <c:v>5134.7941506161842</c:v>
                </c:pt>
                <c:pt idx="266">
                  <c:v>5133.8981888711533</c:v>
                </c:pt>
                <c:pt idx="267">
                  <c:v>5132.7531779123055</c:v>
                </c:pt>
                <c:pt idx="268">
                  <c:v>5131.3596663063845</c:v>
                </c:pt>
                <c:pt idx="269">
                  <c:v>5129.7185169522081</c:v>
                </c:pt>
                <c:pt idx="270">
                  <c:v>5127.830906534492</c:v>
                </c:pt>
                <c:pt idx="271">
                  <c:v>5125.6983245443234</c:v>
                </c:pt>
                <c:pt idx="272">
                  <c:v>5123.3225718672065</c:v>
                </c:pt>
                <c:pt idx="273">
                  <c:v>5120.7057589402939</c:v>
                </c:pt>
                <c:pt idx="274">
                  <c:v>5117.8503034813129</c:v>
                </c:pt>
                <c:pt idx="275">
                  <c:v>5114.7589277924335</c:v>
                </c:pt>
                <c:pt idx="276">
                  <c:v>5111.4346556431046</c:v>
                </c:pt>
                <c:pt idx="277">
                  <c:v>5107.8808087367206</c:v>
                </c:pt>
                <c:pt idx="278">
                  <c:v>5104.1010027666625</c:v>
                </c:pt>
                <c:pt idx="279">
                  <c:v>5100.0991430680369</c:v>
                </c:pt>
                <c:pt idx="280">
                  <c:v>5095.8794198721916</c:v>
                </c:pt>
                <c:pt idx="281">
                  <c:v>5091.4463031717423</c:v>
                </c:pt>
                <c:pt idx="282">
                  <c:v>5086.8045372045208</c:v>
                </c:pt>
                <c:pt idx="283">
                  <c:v>5081.9591345656145</c:v>
                </c:pt>
                <c:pt idx="284">
                  <c:v>5076.9153699571816</c:v>
                </c:pt>
                <c:pt idx="285">
                  <c:v>5071.6787735863654</c:v>
                </c:pt>
                <c:pt idx="286">
                  <c:v>5066.2551242223126</c:v>
                </c:pt>
                <c:pt idx="287">
                  <c:v>5060.6504419236589</c:v>
                </c:pt>
                <c:pt idx="288">
                  <c:v>5054.8709804485652</c:v>
                </c:pt>
                <c:pt idx="289">
                  <c:v>5048.9232193596963</c:v>
                </c:pt>
                <c:pt idx="290">
                  <c:v>5042.8138558371284</c:v>
                </c:pt>
                <c:pt idx="291">
                  <c:v>5036.5497962124919</c:v>
                </c:pt>
                <c:pt idx="292">
                  <c:v>5030.1381472380472</c:v>
                </c:pt>
                <c:pt idx="293">
                  <c:v>5023.5862071048296</c:v>
                </c:pt>
                <c:pt idx="294">
                  <c:v>5016.9014562241437</c:v>
                </c:pt>
                <c:pt idx="295">
                  <c:v>5010.091547787134</c:v>
                </c:pt>
                <c:pt idx="296">
                  <c:v>5003.164298117249</c:v>
                </c:pt>
                <c:pt idx="297">
                  <c:v>4996.1276768307243</c:v>
                </c:pt>
                <c:pt idx="298">
                  <c:v>4988.9897968202858</c:v>
                </c:pt>
                <c:pt idx="299">
                  <c:v>4981.7589040774574</c:v>
                </c:pt>
                <c:pt idx="300">
                  <c:v>4974.4433673689273</c:v>
                </c:pt>
                <c:pt idx="301">
                  <c:v>4967.0516677824698</c:v>
                </c:pt>
                <c:pt idx="302">
                  <c:v>4959.5923881579329</c:v>
                </c:pt>
                <c:pt idx="303">
                  <c:v>4952.0742024188539</c:v>
                </c:pt>
                <c:pt idx="304">
                  <c:v>4944.5058648200838</c:v>
                </c:pt>
                <c:pt idx="305">
                  <c:v>4936.8961991268707</c:v>
                </c:pt>
                <c:pt idx="306">
                  <c:v>4929.2540877406163</c:v>
                </c:pt>
                <c:pt idx="307">
                  <c:v>4921.5884607864855</c:v>
                </c:pt>
                <c:pt idx="308">
                  <c:v>4913.908285177743</c:v>
                </c:pt>
                <c:pt idx="309">
                  <c:v>4906.2225536716669</c:v>
                </c:pt>
                <c:pt idx="310">
                  <c:v>4898.540273931495</c:v>
                </c:pt>
                <c:pt idx="311">
                  <c:v>4890.8704576087493</c:v>
                </c:pt>
                <c:pt idx="312">
                  <c:v>4883.2221094598945</c:v>
                </c:pt>
                <c:pt idx="313">
                  <c:v>4875.6042165111194</c:v>
                </c:pt>
                <c:pt idx="314">
                  <c:v>4868.0257372846272</c:v>
                </c:pt>
                <c:pt idx="315">
                  <c:v>4860.4955910994995</c:v>
                </c:pt>
                <c:pt idx="316">
                  <c:v>4853.0226474599312</c:v>
                </c:pt>
                <c:pt idx="317">
                  <c:v>4845.6157155431938</c:v>
                </c:pt>
                <c:pt idx="318">
                  <c:v>4838.2835337993429</c:v>
                </c:pt>
                <c:pt idx="319">
                  <c:v>4831.0347596743231</c:v>
                </c:pt>
                <c:pt idx="320">
                  <c:v>4823.8779594677317</c:v>
                </c:pt>
                <c:pt idx="321">
                  <c:v>4816.8215983360642</c:v>
                </c:pt>
                <c:pt idx="322">
                  <c:v>4809.8740304519288</c:v>
                </c:pt>
                <c:pt idx="323">
                  <c:v>4803.0434893292604</c:v>
                </c:pt>
                <c:pt idx="324">
                  <c:v>4796.3380783242055</c:v>
                </c:pt>
                <c:pt idx="325">
                  <c:v>4789.7657613208576</c:v>
                </c:pt>
                <c:pt idx="326">
                  <c:v>4783.3343536107523</c:v>
                </c:pt>
                <c:pt idx="327">
                  <c:v>4777.0515129744917</c:v>
                </c:pt>
                <c:pt idx="328">
                  <c:v>4770.9247309735165</c:v>
                </c:pt>
                <c:pt idx="329">
                  <c:v>4764.9613244597422</c:v>
                </c:pt>
                <c:pt idx="330">
                  <c:v>4759.1684273101673</c:v>
                </c:pt>
                <c:pt idx="331">
                  <c:v>4753.5529823934567</c:v>
                </c:pt>
                <c:pt idx="332">
                  <c:v>4748.1217337748758</c:v>
                </c:pt>
                <c:pt idx="333">
                  <c:v>4742.8812191657671</c:v>
                </c:pt>
                <c:pt idx="334">
                  <c:v>4737.8377626232968</c:v>
                </c:pt>
                <c:pt idx="335">
                  <c:v>4732.997467505943</c:v>
                </c:pt>
                <c:pt idx="336">
                  <c:v>4728.3662096897815</c:v>
                </c:pt>
                <c:pt idx="337">
                  <c:v>4723.9496310503464</c:v>
                </c:pt>
                <c:pt idx="338">
                  <c:v>4719.7531332145645</c:v>
                </c:pt>
                <c:pt idx="339">
                  <c:v>4715.7818715869207</c:v>
                </c:pt>
                <c:pt idx="340">
                  <c:v>4712.0407496537282</c:v>
                </c:pt>
                <c:pt idx="341">
                  <c:v>4708.5344135691357</c:v>
                </c:pt>
                <c:pt idx="342">
                  <c:v>4705.2672470262814</c:v>
                </c:pt>
                <c:pt idx="343">
                  <c:v>4702.2433664166365</c:v>
                </c:pt>
                <c:pt idx="344">
                  <c:v>4699.4666162805097</c:v>
                </c:pt>
                <c:pt idx="345">
                  <c:v>4696.9405650513245</c:v>
                </c:pt>
                <c:pt idx="346">
                  <c:v>4694.6685010961992</c:v>
                </c:pt>
                <c:pt idx="347">
                  <c:v>4692.6534290550444</c:v>
                </c:pt>
                <c:pt idx="348">
                  <c:v>4690.8980664803157</c:v>
                </c:pt>
                <c:pt idx="349">
                  <c:v>4689.4048407793134</c:v>
                </c:pt>
                <c:pt idx="350">
                  <c:v>4688.1758864607918</c:v>
                </c:pt>
                <c:pt idx="351">
                  <c:v>4687.2130426874646</c:v>
                </c:pt>
                <c:pt idx="352">
                  <c:v>4686.5178511358708</c:v>
                </c:pt>
                <c:pt idx="353">
                  <c:v>4686.091554164911</c:v>
                </c:pt>
                <c:pt idx="354">
                  <c:v>4685.9350932942025</c:v>
                </c:pt>
                <c:pt idx="355">
                  <c:v>4686.0491079933299</c:v>
                </c:pt>
                <c:pt idx="356">
                  <c:v>4686.4339347828991</c:v>
                </c:pt>
                <c:pt idx="357">
                  <c:v>4687.089606648161</c:v>
                </c:pt>
                <c:pt idx="358">
                  <c:v>4688.0158527659405</c:v>
                </c:pt>
                <c:pt idx="359">
                  <c:v>4689.2120985453512</c:v>
                </c:pt>
                <c:pt idx="360">
                  <c:v>4690.6774659827715</c:v>
                </c:pt>
                <c:pt idx="361">
                  <c:v>4692.4107743313871</c:v>
                </c:pt>
                <c:pt idx="362">
                  <c:v>4694.4105410854372</c:v>
                </c:pt>
                <c:pt idx="363">
                  <c:v>4696.6749832792812</c:v>
                </c:pt>
                <c:pt idx="364">
                  <c:v>4699.2020191011152</c:v>
                </c:pt>
                <c:pt idx="365">
                  <c:v>4701.9892698211934</c:v>
                </c:pt>
                <c:pt idx="366">
                  <c:v>4705.0340620340985</c:v>
                </c:pt>
              </c:numCache>
            </c:numRef>
          </c:yVal>
          <c:smooth val="1"/>
          <c:extLst>
            <c:ext xmlns:c16="http://schemas.microsoft.com/office/drawing/2014/chart" uri="{C3380CC4-5D6E-409C-BE32-E72D297353CC}">
              <c16:uniqueId val="{00000002-DDCF-42EF-8030-32C8017A8A84}"/>
            </c:ext>
          </c:extLst>
        </c:ser>
        <c:dLbls>
          <c:showLegendKey val="0"/>
          <c:showVal val="0"/>
          <c:showCatName val="0"/>
          <c:showSerName val="0"/>
          <c:showPercent val="0"/>
          <c:showBubbleSize val="0"/>
        </c:dLbls>
        <c:axId val="48917504"/>
        <c:axId val="48923776"/>
      </c:scatterChart>
      <c:valAx>
        <c:axId val="48917504"/>
        <c:scaling>
          <c:orientation val="minMax"/>
        </c:scaling>
        <c:delete val="0"/>
        <c:axPos val="b"/>
        <c:minorGridlines/>
        <c:title>
          <c:tx>
            <c:rich>
              <a:bodyPr/>
              <a:lstStyle/>
              <a:p>
                <a:pPr>
                  <a:defRPr sz="1400"/>
                </a:pPr>
                <a:r>
                  <a:rPr lang="en-US" sz="1200"/>
                  <a:t>Día</a:t>
                </a:r>
                <a:r>
                  <a:rPr lang="en-US" sz="1200" baseline="0"/>
                  <a:t> del año</a:t>
                </a:r>
                <a:endParaRPr lang="en-US" sz="1200"/>
              </a:p>
            </c:rich>
          </c:tx>
          <c:layout/>
          <c:overlay val="0"/>
        </c:title>
        <c:numFmt formatCode="General" sourceLinked="1"/>
        <c:majorTickMark val="none"/>
        <c:minorTickMark val="none"/>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48923776"/>
        <c:crosses val="autoZero"/>
        <c:crossBetween val="midCat"/>
        <c:majorUnit val="50"/>
        <c:minorUnit val="50"/>
      </c:valAx>
      <c:valAx>
        <c:axId val="48923776"/>
        <c:scaling>
          <c:orientation val="minMax"/>
        </c:scaling>
        <c:delete val="0"/>
        <c:axPos val="l"/>
        <c:majorGridlines/>
        <c:title>
          <c:tx>
            <c:rich>
              <a:bodyPr/>
              <a:lstStyle/>
              <a:p>
                <a:pPr>
                  <a:defRPr sz="1200"/>
                </a:pPr>
                <a:r>
                  <a:rPr lang="en-US" sz="1200"/>
                  <a:t>Gav/</a:t>
                </a:r>
                <a:r>
                  <a:rPr lang="en-US" sz="1200" baseline="0"/>
                  <a:t> Whm</a:t>
                </a:r>
                <a:r>
                  <a:rPr lang="en-US" sz="1200" baseline="30000"/>
                  <a:t>-2</a:t>
                </a:r>
              </a:p>
            </c:rich>
          </c:tx>
          <c:layout/>
          <c:overlay val="0"/>
        </c:title>
        <c:numFmt formatCode="General" sourceLinked="1"/>
        <c:majorTickMark val="none"/>
        <c:minorTickMark val="none"/>
        <c:tickLblPos val="nextTo"/>
        <c:crossAx val="48917504"/>
        <c:crosses val="autoZero"/>
        <c:crossBetween val="midCat"/>
      </c:valAx>
    </c:plotArea>
    <c:legend>
      <c:legendPos val="r"/>
      <c:layout>
        <c:manualLayout>
          <c:xMode val="edge"/>
          <c:yMode val="edge"/>
          <c:x val="0.71468558611396427"/>
          <c:y val="4.5100343554506143E-2"/>
          <c:w val="0.21589227144131629"/>
          <c:h val="0.15378190726360991"/>
        </c:manualLayout>
      </c:layout>
      <c:overlay val="0"/>
      <c:txPr>
        <a:bodyPr/>
        <a:lstStyle/>
        <a:p>
          <a:pPr>
            <a:defRPr sz="1100" b="1"/>
          </a:pPr>
          <a:endParaRPr lang="en-US"/>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587638570495143"/>
          <c:y val="3.600622566901044E-2"/>
          <c:w val="0.81911672960711135"/>
          <c:h val="0.7995648671044383"/>
        </c:manualLayout>
      </c:layout>
      <c:barChart>
        <c:barDir val="col"/>
        <c:grouping val="stacked"/>
        <c:varyColors val="0"/>
        <c:ser>
          <c:idx val="1"/>
          <c:order val="0"/>
          <c:tx>
            <c:v>Irradiancia normal directa</c:v>
          </c:tx>
          <c:spPr>
            <a:solidFill>
              <a:schemeClr val="tx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Hoja1!$A$3:$A$9</c:f>
              <c:numCache>
                <c:formatCode>h:mm</c:formatCode>
                <c:ptCount val="7"/>
                <c:pt idx="0">
                  <c:v>0.33333333333333331</c:v>
                </c:pt>
                <c:pt idx="1">
                  <c:v>0.41666666666666669</c:v>
                </c:pt>
                <c:pt idx="2">
                  <c:v>0.45833333333333331</c:v>
                </c:pt>
                <c:pt idx="3">
                  <c:v>0.5</c:v>
                </c:pt>
                <c:pt idx="4">
                  <c:v>0.54166666666666663</c:v>
                </c:pt>
                <c:pt idx="5">
                  <c:v>0.58333333333333337</c:v>
                </c:pt>
                <c:pt idx="6">
                  <c:v>0.66666666666666663</c:v>
                </c:pt>
              </c:numCache>
            </c:numRef>
          </c:cat>
          <c:val>
            <c:numRef>
              <c:f>Hoja1!$B$3:$B$9</c:f>
              <c:numCache>
                <c:formatCode>#,##0.000</c:formatCode>
                <c:ptCount val="7"/>
                <c:pt idx="0">
                  <c:v>778.77499999999998</c:v>
                </c:pt>
                <c:pt idx="1">
                  <c:v>977.19200000000001</c:v>
                </c:pt>
                <c:pt idx="2">
                  <c:v>1003.8</c:v>
                </c:pt>
                <c:pt idx="3">
                  <c:v>1014.86</c:v>
                </c:pt>
                <c:pt idx="4">
                  <c:v>1014.42</c:v>
                </c:pt>
                <c:pt idx="5">
                  <c:v>1002.33</c:v>
                </c:pt>
                <c:pt idx="6">
                  <c:v>916.15499999999997</c:v>
                </c:pt>
              </c:numCache>
            </c:numRef>
          </c:val>
          <c:extLst>
            <c:ext xmlns:c16="http://schemas.microsoft.com/office/drawing/2014/chart" uri="{C3380CC4-5D6E-409C-BE32-E72D297353CC}">
              <c16:uniqueId val="{00000000-9C05-4582-9797-23EEE0A242F7}"/>
            </c:ext>
          </c:extLst>
        </c:ser>
        <c:ser>
          <c:idx val="2"/>
          <c:order val="1"/>
          <c:tx>
            <c:v>Irradiancia difusa</c:v>
          </c:tx>
          <c:spPr>
            <a:solidFill>
              <a:schemeClr val="accent3"/>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Hoja1!$C$3:$C$9</c:f>
              <c:numCache>
                <c:formatCode>#,##0.000</c:formatCode>
                <c:ptCount val="7"/>
                <c:pt idx="0">
                  <c:v>162.02500000000001</c:v>
                </c:pt>
                <c:pt idx="1">
                  <c:v>217.87899999999999</c:v>
                </c:pt>
                <c:pt idx="2">
                  <c:v>244.71799999999999</c:v>
                </c:pt>
                <c:pt idx="3">
                  <c:v>223.07</c:v>
                </c:pt>
                <c:pt idx="4">
                  <c:v>223.46600000000001</c:v>
                </c:pt>
                <c:pt idx="5">
                  <c:v>224.51300000000001</c:v>
                </c:pt>
                <c:pt idx="6">
                  <c:v>197.303</c:v>
                </c:pt>
              </c:numCache>
            </c:numRef>
          </c:val>
          <c:extLst>
            <c:ext xmlns:c16="http://schemas.microsoft.com/office/drawing/2014/chart" uri="{C3380CC4-5D6E-409C-BE32-E72D297353CC}">
              <c16:uniqueId val="{00000001-9C05-4582-9797-23EEE0A242F7}"/>
            </c:ext>
          </c:extLst>
        </c:ser>
        <c:dLbls>
          <c:showLegendKey val="0"/>
          <c:showVal val="0"/>
          <c:showCatName val="0"/>
          <c:showSerName val="0"/>
          <c:showPercent val="0"/>
          <c:showBubbleSize val="0"/>
        </c:dLbls>
        <c:gapWidth val="75"/>
        <c:overlap val="100"/>
        <c:axId val="98270928"/>
        <c:axId val="98271344"/>
      </c:barChart>
      <c:catAx>
        <c:axId val="98270928"/>
        <c:scaling>
          <c:orientation val="minMax"/>
        </c:scaling>
        <c:delete val="0"/>
        <c:axPos val="b"/>
        <c:title>
          <c:tx>
            <c:rich>
              <a:bodyPr rot="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r>
                  <a:rPr lang="en-US" sz="1200" b="1">
                    <a:solidFill>
                      <a:sysClr val="windowText" lastClr="000000"/>
                    </a:solidFill>
                  </a:rPr>
                  <a:t>Hora</a:t>
                </a:r>
                <a:r>
                  <a:rPr lang="en-US" sz="1200" b="1" baseline="0">
                    <a:solidFill>
                      <a:sysClr val="windowText" lastClr="000000"/>
                    </a:solidFill>
                  </a:rPr>
                  <a:t> del día</a:t>
                </a:r>
                <a:endParaRPr lang="en-US" sz="1200" b="1">
                  <a:solidFill>
                    <a:sysClr val="windowText" lastClr="000000"/>
                  </a:solidFill>
                </a:endParaRPr>
              </a:p>
            </c:rich>
          </c:tx>
          <c:layout/>
          <c:overlay val="0"/>
          <c:spPr>
            <a:noFill/>
            <a:ln>
              <a:noFill/>
            </a:ln>
            <a:effectLst/>
          </c:spPr>
          <c:txPr>
            <a:bodyPr rot="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n-US"/>
            </a:p>
          </c:txPr>
        </c:title>
        <c:numFmt formatCode="h:mm"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crossAx val="98271344"/>
        <c:crosses val="autoZero"/>
        <c:auto val="1"/>
        <c:lblAlgn val="ctr"/>
        <c:lblOffset val="100"/>
        <c:noMultiLvlLbl val="0"/>
      </c:catAx>
      <c:valAx>
        <c:axId val="98271344"/>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r>
                  <a:rPr lang="en-US" sz="1200" b="1">
                    <a:solidFill>
                      <a:sysClr val="windowText" lastClr="000000"/>
                    </a:solidFill>
                  </a:rPr>
                  <a:t>q</a:t>
                </a:r>
                <a:r>
                  <a:rPr lang="en-US" sz="1200" b="1" baseline="0">
                    <a:solidFill>
                      <a:sysClr val="windowText" lastClr="000000"/>
                    </a:solidFill>
                  </a:rPr>
                  <a:t> / Wm</a:t>
                </a:r>
                <a:r>
                  <a:rPr lang="en-US" sz="1200" b="1" baseline="30000">
                    <a:solidFill>
                      <a:sysClr val="windowText" lastClr="000000"/>
                    </a:solidFill>
                  </a:rPr>
                  <a:t>-2</a:t>
                </a:r>
              </a:p>
            </c:rich>
          </c:tx>
          <c:layout/>
          <c:overlay val="0"/>
          <c:spPr>
            <a:noFill/>
            <a:ln>
              <a:noFill/>
            </a:ln>
            <a:effectLst/>
          </c:spPr>
          <c:txPr>
            <a:bodyPr rot="-54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n-US"/>
            </a:p>
          </c:tx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crossAx val="98270928"/>
        <c:crosses val="autoZero"/>
        <c:crossBetween val="between"/>
      </c:valAx>
      <c:spPr>
        <a:noFill/>
        <a:ln>
          <a:noFill/>
        </a:ln>
        <a:effectLst/>
      </c:spPr>
    </c:plotArea>
    <c:legend>
      <c:legendPos val="r"/>
      <c:layout>
        <c:manualLayout>
          <c:xMode val="edge"/>
          <c:yMode val="edge"/>
          <c:x val="0.72456912823464248"/>
          <c:y val="4.8893718024180279E-3"/>
          <c:w val="0.2730867395073302"/>
          <c:h val="0.10162038485257448"/>
        </c:manualLayout>
      </c:layout>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041113330982881"/>
          <c:y val="3.600622566901044E-2"/>
          <c:w val="0.78018979903631458"/>
          <c:h val="0.82058314917719755"/>
        </c:manualLayout>
      </c:layout>
      <c:barChart>
        <c:barDir val="col"/>
        <c:grouping val="clustered"/>
        <c:varyColors val="0"/>
        <c:ser>
          <c:idx val="0"/>
          <c:order val="0"/>
          <c:tx>
            <c:strRef>
              <c:f>Hoja2!$B$2</c:f>
              <c:strCache>
                <c:ptCount val="1"/>
                <c:pt idx="0">
                  <c:v>Irradiancia </c:v>
                </c:pt>
              </c:strCache>
            </c:strRef>
          </c:tx>
          <c:spPr>
            <a:solidFill>
              <a:schemeClr val="accent1"/>
            </a:solidFill>
            <a:ln>
              <a:noFill/>
            </a:ln>
            <a:effectLst/>
          </c:spPr>
          <c:invertIfNegative val="0"/>
          <c:cat>
            <c:numRef>
              <c:f>Hoja2!$A$3:$A$9</c:f>
              <c:numCache>
                <c:formatCode>h:mm</c:formatCode>
                <c:ptCount val="7"/>
                <c:pt idx="0">
                  <c:v>0.33333333333333331</c:v>
                </c:pt>
                <c:pt idx="1">
                  <c:v>0.41666666666666669</c:v>
                </c:pt>
                <c:pt idx="2">
                  <c:v>0.45833333333333331</c:v>
                </c:pt>
                <c:pt idx="3">
                  <c:v>0.5</c:v>
                </c:pt>
                <c:pt idx="4">
                  <c:v>0.54166666666666663</c:v>
                </c:pt>
                <c:pt idx="5">
                  <c:v>0.58333333333333337</c:v>
                </c:pt>
                <c:pt idx="6">
                  <c:v>0.66666666666666663</c:v>
                </c:pt>
              </c:numCache>
            </c:numRef>
          </c:cat>
          <c:val>
            <c:numRef>
              <c:f>Hoja2!$B$3:$B$9</c:f>
              <c:numCache>
                <c:formatCode>0.000</c:formatCode>
                <c:ptCount val="7"/>
                <c:pt idx="0">
                  <c:v>165</c:v>
                </c:pt>
                <c:pt idx="1">
                  <c:v>337</c:v>
                </c:pt>
                <c:pt idx="2">
                  <c:v>388</c:v>
                </c:pt>
                <c:pt idx="3">
                  <c:v>711</c:v>
                </c:pt>
                <c:pt idx="4">
                  <c:v>717</c:v>
                </c:pt>
                <c:pt idx="5">
                  <c:v>691</c:v>
                </c:pt>
                <c:pt idx="6">
                  <c:v>456</c:v>
                </c:pt>
              </c:numCache>
            </c:numRef>
          </c:val>
          <c:extLst>
            <c:ext xmlns:c16="http://schemas.microsoft.com/office/drawing/2014/chart" uri="{C3380CC4-5D6E-409C-BE32-E72D297353CC}">
              <c16:uniqueId val="{00000000-095D-4F8A-9B23-21F2D0FD576F}"/>
            </c:ext>
          </c:extLst>
        </c:ser>
        <c:ser>
          <c:idx val="1"/>
          <c:order val="1"/>
          <c:tx>
            <c:strRef>
              <c:f>Hoja2!$E$2</c:f>
              <c:strCache>
                <c:ptCount val="1"/>
                <c:pt idx="0">
                  <c:v>Irradiancia</c:v>
                </c:pt>
              </c:strCache>
            </c:strRef>
          </c:tx>
          <c:spPr>
            <a:solidFill>
              <a:schemeClr val="accent2"/>
            </a:solidFill>
            <a:ln>
              <a:noFill/>
            </a:ln>
            <a:effectLst/>
          </c:spPr>
          <c:invertIfNegative val="0"/>
          <c:cat>
            <c:numRef>
              <c:f>Hoja2!$A$3:$A$9</c:f>
              <c:numCache>
                <c:formatCode>h:mm</c:formatCode>
                <c:ptCount val="7"/>
                <c:pt idx="0">
                  <c:v>0.33333333333333331</c:v>
                </c:pt>
                <c:pt idx="1">
                  <c:v>0.41666666666666669</c:v>
                </c:pt>
                <c:pt idx="2">
                  <c:v>0.45833333333333331</c:v>
                </c:pt>
                <c:pt idx="3">
                  <c:v>0.5</c:v>
                </c:pt>
                <c:pt idx="4">
                  <c:v>0.54166666666666663</c:v>
                </c:pt>
                <c:pt idx="5">
                  <c:v>0.58333333333333337</c:v>
                </c:pt>
                <c:pt idx="6">
                  <c:v>0.66666666666666663</c:v>
                </c:pt>
              </c:numCache>
            </c:numRef>
          </c:cat>
          <c:val>
            <c:numRef>
              <c:f>Hoja2!$E$3:$E$9</c:f>
              <c:numCache>
                <c:formatCode>0.000</c:formatCode>
                <c:ptCount val="7"/>
                <c:pt idx="0">
                  <c:v>268</c:v>
                </c:pt>
                <c:pt idx="1">
                  <c:v>612</c:v>
                </c:pt>
                <c:pt idx="2">
                  <c:v>643</c:v>
                </c:pt>
                <c:pt idx="3">
                  <c:v>711</c:v>
                </c:pt>
                <c:pt idx="4">
                  <c:v>459</c:v>
                </c:pt>
                <c:pt idx="5">
                  <c:v>346</c:v>
                </c:pt>
                <c:pt idx="6">
                  <c:v>276</c:v>
                </c:pt>
              </c:numCache>
            </c:numRef>
          </c:val>
          <c:extLst>
            <c:ext xmlns:c16="http://schemas.microsoft.com/office/drawing/2014/chart" uri="{C3380CC4-5D6E-409C-BE32-E72D297353CC}">
              <c16:uniqueId val="{00000001-095D-4F8A-9B23-21F2D0FD576F}"/>
            </c:ext>
          </c:extLst>
        </c:ser>
        <c:dLbls>
          <c:showLegendKey val="0"/>
          <c:showVal val="0"/>
          <c:showCatName val="0"/>
          <c:showSerName val="0"/>
          <c:showPercent val="0"/>
          <c:showBubbleSize val="0"/>
        </c:dLbls>
        <c:gapWidth val="300"/>
        <c:axId val="61149296"/>
        <c:axId val="61151376"/>
      </c:barChart>
      <c:catAx>
        <c:axId val="61149296"/>
        <c:scaling>
          <c:orientation val="minMax"/>
        </c:scaling>
        <c:delete val="0"/>
        <c:axPos val="b"/>
        <c:title>
          <c:tx>
            <c:rich>
              <a:bodyPr rot="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r>
                  <a:rPr lang="en-US" sz="1200" b="1">
                    <a:solidFill>
                      <a:sysClr val="windowText" lastClr="000000"/>
                    </a:solidFill>
                  </a:rPr>
                  <a:t>Hora</a:t>
                </a:r>
                <a:r>
                  <a:rPr lang="en-US" sz="1200" b="1" baseline="0">
                    <a:solidFill>
                      <a:sysClr val="windowText" lastClr="000000"/>
                    </a:solidFill>
                  </a:rPr>
                  <a:t> del día</a:t>
                </a:r>
                <a:endParaRPr lang="en-US" sz="1200" b="1">
                  <a:solidFill>
                    <a:sysClr val="windowText" lastClr="000000"/>
                  </a:solidFill>
                </a:endParaRPr>
              </a:p>
            </c:rich>
          </c:tx>
          <c:layout/>
          <c:overlay val="0"/>
          <c:spPr>
            <a:noFill/>
            <a:ln>
              <a:noFill/>
            </a:ln>
            <a:effectLst/>
          </c:spPr>
          <c:txPr>
            <a:bodyPr rot="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n-US"/>
            </a:p>
          </c:txPr>
        </c:title>
        <c:numFmt formatCode="h:mm"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crossAx val="61151376"/>
        <c:crosses val="autoZero"/>
        <c:auto val="1"/>
        <c:lblAlgn val="ctr"/>
        <c:lblOffset val="100"/>
        <c:noMultiLvlLbl val="0"/>
      </c:catAx>
      <c:valAx>
        <c:axId val="61151376"/>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r>
                  <a:rPr lang="en-US" sz="1200" b="1">
                    <a:solidFill>
                      <a:sysClr val="windowText" lastClr="000000"/>
                    </a:solidFill>
                  </a:rPr>
                  <a:t>q</a:t>
                </a:r>
                <a:r>
                  <a:rPr lang="en-US" sz="1200" b="1" baseline="0">
                    <a:solidFill>
                      <a:sysClr val="windowText" lastClr="000000"/>
                    </a:solidFill>
                  </a:rPr>
                  <a:t> /Wm</a:t>
                </a:r>
                <a:r>
                  <a:rPr lang="en-US" sz="1200" b="1" baseline="30000">
                    <a:solidFill>
                      <a:sysClr val="windowText" lastClr="000000"/>
                    </a:solidFill>
                  </a:rPr>
                  <a:t>-2</a:t>
                </a:r>
              </a:p>
            </c:rich>
          </c:tx>
          <c:layout/>
          <c:overlay val="0"/>
          <c:spPr>
            <a:noFill/>
            <a:ln>
              <a:noFill/>
            </a:ln>
            <a:effectLst/>
          </c:spPr>
          <c:txPr>
            <a:bodyPr rot="-54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n-US"/>
            </a:p>
          </c:txPr>
        </c:title>
        <c:numFmt formatCode="0.00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crossAx val="61149296"/>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812917372670189"/>
          <c:y val="7.9505080501530476E-2"/>
          <c:w val="0.75751335407968523"/>
          <c:h val="0.80253316803050012"/>
        </c:manualLayout>
      </c:layout>
      <c:scatterChart>
        <c:scatterStyle val="smoothMarker"/>
        <c:varyColors val="0"/>
        <c:ser>
          <c:idx val="0"/>
          <c:order val="0"/>
          <c:tx>
            <c:v>Tasa specífica de crecimiento u</c:v>
          </c:tx>
          <c:spPr>
            <a:ln w="22225" cap="rnd">
              <a:solidFill>
                <a:schemeClr val="tx1"/>
              </a:solidFill>
              <a:round/>
            </a:ln>
            <a:effectLst/>
          </c:spPr>
          <c:marker>
            <c:symbol val="none"/>
          </c:marker>
          <c:xVal>
            <c:numRef>
              <c:f>Hoja4!$A$3:$A$9</c:f>
              <c:numCache>
                <c:formatCode>General</c:formatCode>
                <c:ptCount val="7"/>
                <c:pt idx="0">
                  <c:v>0</c:v>
                </c:pt>
                <c:pt idx="1">
                  <c:v>2</c:v>
                </c:pt>
                <c:pt idx="2">
                  <c:v>3</c:v>
                </c:pt>
                <c:pt idx="3">
                  <c:v>4</c:v>
                </c:pt>
                <c:pt idx="4">
                  <c:v>5</c:v>
                </c:pt>
                <c:pt idx="5">
                  <c:v>6</c:v>
                </c:pt>
                <c:pt idx="6">
                  <c:v>8</c:v>
                </c:pt>
              </c:numCache>
            </c:numRef>
          </c:xVal>
          <c:yVal>
            <c:numRef>
              <c:f>Hoja4!$D$3:$D$9</c:f>
              <c:numCache>
                <c:formatCode>0.000000</c:formatCode>
                <c:ptCount val="7"/>
                <c:pt idx="0">
                  <c:v>7.2999999945553812E-2</c:v>
                </c:pt>
                <c:pt idx="1">
                  <c:v>7.2999999999999995E-2</c:v>
                </c:pt>
                <c:pt idx="2">
                  <c:v>7.2999999999999995E-2</c:v>
                </c:pt>
                <c:pt idx="3">
                  <c:v>7.2999999999999995E-2</c:v>
                </c:pt>
                <c:pt idx="4">
                  <c:v>7.2999999999999995E-2</c:v>
                </c:pt>
                <c:pt idx="5">
                  <c:v>7.2999999999999995E-2</c:v>
                </c:pt>
                <c:pt idx="6">
                  <c:v>7.2999999999999995E-2</c:v>
                </c:pt>
              </c:numCache>
            </c:numRef>
          </c:yVal>
          <c:smooth val="1"/>
          <c:extLst>
            <c:ext xmlns:c16="http://schemas.microsoft.com/office/drawing/2014/chart" uri="{C3380CC4-5D6E-409C-BE32-E72D297353CC}">
              <c16:uniqueId val="{00000000-C0BC-42D5-B04A-AE24259CEFFD}"/>
            </c:ext>
          </c:extLst>
        </c:ser>
        <c:ser>
          <c:idx val="1"/>
          <c:order val="1"/>
          <c:tx>
            <c:v>CBx</c:v>
          </c:tx>
          <c:spPr>
            <a:ln w="22225" cap="rnd">
              <a:solidFill>
                <a:schemeClr val="tx1"/>
              </a:solidFill>
              <a:prstDash val="sysDash"/>
              <a:round/>
            </a:ln>
            <a:effectLst/>
          </c:spPr>
          <c:marker>
            <c:symbol val="none"/>
          </c:marker>
          <c:xVal>
            <c:numRef>
              <c:f>Hoja4!$A$3:$A$9</c:f>
              <c:numCache>
                <c:formatCode>General</c:formatCode>
                <c:ptCount val="7"/>
                <c:pt idx="0">
                  <c:v>0</c:v>
                </c:pt>
                <c:pt idx="1">
                  <c:v>2</c:v>
                </c:pt>
                <c:pt idx="2">
                  <c:v>3</c:v>
                </c:pt>
                <c:pt idx="3">
                  <c:v>4</c:v>
                </c:pt>
                <c:pt idx="4">
                  <c:v>5</c:v>
                </c:pt>
                <c:pt idx="5">
                  <c:v>6</c:v>
                </c:pt>
                <c:pt idx="6">
                  <c:v>8</c:v>
                </c:pt>
              </c:numCache>
            </c:numRef>
          </c:xVal>
          <c:yVal>
            <c:numRef>
              <c:f>Hoja4!$E$3:$E$9</c:f>
              <c:numCache>
                <c:formatCode>0.000</c:formatCode>
                <c:ptCount val="7"/>
                <c:pt idx="0">
                  <c:v>0.2</c:v>
                </c:pt>
                <c:pt idx="1">
                  <c:v>0.23143923761015925</c:v>
                </c:pt>
                <c:pt idx="2">
                  <c:v>0.24896625533750624</c:v>
                </c:pt>
                <c:pt idx="3">
                  <c:v>0.26782060352785875</c:v>
                </c:pt>
                <c:pt idx="4">
                  <c:v>0.28810280162984342</c:v>
                </c:pt>
                <c:pt idx="5">
                  <c:v>0.30992098148390179</c:v>
                </c:pt>
                <c:pt idx="6">
                  <c:v>0.35863937837013249</c:v>
                </c:pt>
              </c:numCache>
            </c:numRef>
          </c:yVal>
          <c:smooth val="1"/>
          <c:extLst>
            <c:ext xmlns:c16="http://schemas.microsoft.com/office/drawing/2014/chart" uri="{C3380CC4-5D6E-409C-BE32-E72D297353CC}">
              <c16:uniqueId val="{00000001-C0BC-42D5-B04A-AE24259CEFFD}"/>
            </c:ext>
          </c:extLst>
        </c:ser>
        <c:dLbls>
          <c:showLegendKey val="0"/>
          <c:showVal val="0"/>
          <c:showCatName val="0"/>
          <c:showSerName val="0"/>
          <c:showPercent val="0"/>
          <c:showBubbleSize val="0"/>
        </c:dLbls>
        <c:axId val="730142448"/>
        <c:axId val="730138704"/>
      </c:scatterChart>
      <c:valAx>
        <c:axId val="730142448"/>
        <c:scaling>
          <c:orientation val="minMax"/>
        </c:scaling>
        <c:delete val="0"/>
        <c:axPos val="b"/>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r>
                  <a:rPr lang="en-US" sz="1600" b="1">
                    <a:solidFill>
                      <a:sysClr val="windowText" lastClr="000000"/>
                    </a:solidFill>
                  </a:rPr>
                  <a:t>Horas</a:t>
                </a:r>
              </a:p>
            </c:rich>
          </c:tx>
          <c:layout/>
          <c:overlay val="0"/>
          <c:spPr>
            <a:noFill/>
            <a:ln>
              <a:noFill/>
            </a:ln>
            <a:effectLst/>
          </c:spPr>
          <c:txPr>
            <a:bodyPr rot="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730138704"/>
        <c:crosses val="autoZero"/>
        <c:crossBetween val="midCat"/>
      </c:valAx>
      <c:valAx>
        <c:axId val="730138704"/>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r>
                  <a:rPr lang="en-US" sz="1600" b="1">
                    <a:solidFill>
                      <a:sysClr val="windowText" lastClr="000000"/>
                    </a:solidFill>
                  </a:rPr>
                  <a:t>CBx</a:t>
                </a:r>
                <a:r>
                  <a:rPr lang="en-US" sz="1600" b="1" baseline="0">
                    <a:solidFill>
                      <a:sysClr val="windowText" lastClr="000000"/>
                    </a:solidFill>
                  </a:rPr>
                  <a:t> / kgx m</a:t>
                </a:r>
                <a:r>
                  <a:rPr lang="en-US" sz="1600" b="1" baseline="30000">
                    <a:solidFill>
                      <a:sysClr val="windowText" lastClr="000000"/>
                    </a:solidFill>
                  </a:rPr>
                  <a:t>-3 </a:t>
                </a:r>
                <a:r>
                  <a:rPr lang="en-US" sz="1600" b="1" baseline="0">
                    <a:solidFill>
                      <a:sysClr val="windowText" lastClr="000000"/>
                    </a:solidFill>
                  </a:rPr>
                  <a:t>  </a:t>
                </a:r>
                <a:r>
                  <a:rPr lang="en-US" sz="1600" b="1" baseline="0">
                    <a:solidFill>
                      <a:sysClr val="windowText" lastClr="000000"/>
                    </a:solidFill>
                    <a:latin typeface="Cambria Math" panose="02040503050406030204" pitchFamily="18" charset="0"/>
                    <a:ea typeface="Cambria Math" panose="02040503050406030204" pitchFamily="18" charset="0"/>
                  </a:rPr>
                  <a:t>𝜇 / h</a:t>
                </a:r>
                <a:r>
                  <a:rPr lang="en-US" sz="1600" b="1" baseline="30000">
                    <a:solidFill>
                      <a:sysClr val="windowText" lastClr="000000"/>
                    </a:solidFill>
                    <a:latin typeface="Cambria Math" panose="02040503050406030204" pitchFamily="18" charset="0"/>
                    <a:ea typeface="Cambria Math" panose="02040503050406030204" pitchFamily="18" charset="0"/>
                  </a:rPr>
                  <a:t>-1</a:t>
                </a:r>
                <a:endParaRPr lang="en-US" sz="1600" b="1" baseline="30000">
                  <a:solidFill>
                    <a:sysClr val="windowText" lastClr="000000"/>
                  </a:solidFill>
                </a:endParaRPr>
              </a:p>
            </c:rich>
          </c:tx>
          <c:layout>
            <c:manualLayout>
              <c:xMode val="edge"/>
              <c:yMode val="edge"/>
              <c:x val="2.5422217792396208E-2"/>
              <c:y val="0.29302446728778653"/>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en-US"/>
            </a:p>
          </c:tx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730142448"/>
        <c:crosses val="autoZero"/>
        <c:crossBetween val="midCat"/>
      </c:valAx>
      <c:spPr>
        <a:noFill/>
        <a:ln>
          <a:noFill/>
        </a:ln>
        <a:effectLst/>
      </c:spPr>
    </c:plotArea>
    <c:legend>
      <c:legendPos val="r"/>
      <c:layout>
        <c:manualLayout>
          <c:xMode val="edge"/>
          <c:yMode val="edge"/>
          <c:x val="0.51692507318441738"/>
          <c:y val="7.5260799398862974E-2"/>
          <c:w val="0.3722356962763621"/>
          <c:h val="6.8644544580566166E-2"/>
        </c:manualLayout>
      </c:layout>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w="9525" cap="flat" cmpd="sng" algn="ctr">
      <a:solidFill>
        <a:schemeClr val="tx1"/>
      </a:solid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065884113947965"/>
          <c:y val="1.9380951435295054E-2"/>
          <c:w val="0.83294191207022905"/>
          <c:h val="0.83272855000943291"/>
        </c:manualLayout>
      </c:layout>
      <c:scatterChart>
        <c:scatterStyle val="smoothMarker"/>
        <c:varyColors val="0"/>
        <c:ser>
          <c:idx val="0"/>
          <c:order val="0"/>
          <c:tx>
            <c:strRef>
              <c:f>'model u'!$B$6</c:f>
              <c:strCache>
                <c:ptCount val="1"/>
                <c:pt idx="0">
                  <c:v>U</c:v>
                </c:pt>
              </c:strCache>
            </c:strRef>
          </c:tx>
          <c:spPr>
            <a:ln>
              <a:solidFill>
                <a:schemeClr val="tx1"/>
              </a:solidFill>
            </a:ln>
          </c:spPr>
          <c:marker>
            <c:symbol val="none"/>
          </c:marker>
          <c:xVal>
            <c:numRef>
              <c:f>'model u'!$A$7:$A$77</c:f>
              <c:numCache>
                <c:formatCode>General</c:formatCode>
                <c:ptCount val="71"/>
                <c:pt idx="0">
                  <c:v>0</c:v>
                </c:pt>
                <c:pt idx="1">
                  <c:v>10</c:v>
                </c:pt>
                <c:pt idx="2">
                  <c:v>20</c:v>
                </c:pt>
                <c:pt idx="3">
                  <c:v>30</c:v>
                </c:pt>
                <c:pt idx="4">
                  <c:v>40</c:v>
                </c:pt>
                <c:pt idx="5">
                  <c:v>50</c:v>
                </c:pt>
                <c:pt idx="6">
                  <c:v>60</c:v>
                </c:pt>
                <c:pt idx="7">
                  <c:v>70</c:v>
                </c:pt>
                <c:pt idx="8">
                  <c:v>80</c:v>
                </c:pt>
                <c:pt idx="9">
                  <c:v>90</c:v>
                </c:pt>
                <c:pt idx="10">
                  <c:v>100</c:v>
                </c:pt>
                <c:pt idx="11">
                  <c:v>110</c:v>
                </c:pt>
                <c:pt idx="12">
                  <c:v>120</c:v>
                </c:pt>
                <c:pt idx="13">
                  <c:v>130</c:v>
                </c:pt>
                <c:pt idx="14">
                  <c:v>140</c:v>
                </c:pt>
                <c:pt idx="15">
                  <c:v>150</c:v>
                </c:pt>
                <c:pt idx="16">
                  <c:v>160</c:v>
                </c:pt>
                <c:pt idx="17">
                  <c:v>170</c:v>
                </c:pt>
                <c:pt idx="18">
                  <c:v>180</c:v>
                </c:pt>
                <c:pt idx="19">
                  <c:v>190</c:v>
                </c:pt>
                <c:pt idx="20">
                  <c:v>200</c:v>
                </c:pt>
                <c:pt idx="21">
                  <c:v>210</c:v>
                </c:pt>
                <c:pt idx="22">
                  <c:v>220</c:v>
                </c:pt>
                <c:pt idx="23">
                  <c:v>230</c:v>
                </c:pt>
                <c:pt idx="24">
                  <c:v>240</c:v>
                </c:pt>
                <c:pt idx="25">
                  <c:v>250</c:v>
                </c:pt>
                <c:pt idx="26">
                  <c:v>260</c:v>
                </c:pt>
                <c:pt idx="27">
                  <c:v>270</c:v>
                </c:pt>
                <c:pt idx="28">
                  <c:v>280</c:v>
                </c:pt>
                <c:pt idx="29">
                  <c:v>290</c:v>
                </c:pt>
                <c:pt idx="30">
                  <c:v>300</c:v>
                </c:pt>
                <c:pt idx="31">
                  <c:v>310</c:v>
                </c:pt>
                <c:pt idx="32">
                  <c:v>320</c:v>
                </c:pt>
                <c:pt idx="33">
                  <c:v>330</c:v>
                </c:pt>
                <c:pt idx="34">
                  <c:v>340</c:v>
                </c:pt>
                <c:pt idx="35">
                  <c:v>350</c:v>
                </c:pt>
                <c:pt idx="36">
                  <c:v>360</c:v>
                </c:pt>
                <c:pt idx="37">
                  <c:v>370</c:v>
                </c:pt>
                <c:pt idx="38">
                  <c:v>380</c:v>
                </c:pt>
                <c:pt idx="39">
                  <c:v>390</c:v>
                </c:pt>
                <c:pt idx="40">
                  <c:v>400</c:v>
                </c:pt>
                <c:pt idx="41">
                  <c:v>410</c:v>
                </c:pt>
                <c:pt idx="42">
                  <c:v>420</c:v>
                </c:pt>
                <c:pt idx="43">
                  <c:v>430</c:v>
                </c:pt>
                <c:pt idx="44">
                  <c:v>440</c:v>
                </c:pt>
                <c:pt idx="45">
                  <c:v>450</c:v>
                </c:pt>
                <c:pt idx="46">
                  <c:v>460</c:v>
                </c:pt>
                <c:pt idx="47">
                  <c:v>470</c:v>
                </c:pt>
                <c:pt idx="48">
                  <c:v>480</c:v>
                </c:pt>
                <c:pt idx="49">
                  <c:v>490</c:v>
                </c:pt>
                <c:pt idx="50">
                  <c:v>500</c:v>
                </c:pt>
                <c:pt idx="51">
                  <c:v>510</c:v>
                </c:pt>
                <c:pt idx="52">
                  <c:v>520</c:v>
                </c:pt>
                <c:pt idx="53">
                  <c:v>530</c:v>
                </c:pt>
                <c:pt idx="54">
                  <c:v>540</c:v>
                </c:pt>
              </c:numCache>
            </c:numRef>
          </c:xVal>
          <c:yVal>
            <c:numRef>
              <c:f>'model u'!$B$7:$B$77</c:f>
              <c:numCache>
                <c:formatCode>General</c:formatCode>
                <c:ptCount val="71"/>
                <c:pt idx="0">
                  <c:v>0</c:v>
                </c:pt>
                <c:pt idx="1">
                  <c:v>0.10280680850270628</c:v>
                </c:pt>
                <c:pt idx="2">
                  <c:v>0.20491443382976154</c:v>
                </c:pt>
                <c:pt idx="3">
                  <c:v>0.30564258474037515</c:v>
                </c:pt>
                <c:pt idx="4">
                  <c:v>0.40434767938191679</c:v>
                </c:pt>
                <c:pt idx="5">
                  <c:v>0.50043861740016182</c:v>
                </c:pt>
                <c:pt idx="6">
                  <c:v>0.59338972803808721</c:v>
                </c:pt>
                <c:pt idx="7">
                  <c:v>0.68275036927339883</c:v>
                </c:pt>
                <c:pt idx="8">
                  <c:v>0.76815093451957761</c:v>
                </c:pt>
                <c:pt idx="9">
                  <c:v>0.84930529831220269</c:v>
                </c:pt>
                <c:pt idx="10">
                  <c:v>0.92600997140657926</c:v>
                </c:pt>
                <c:pt idx="11">
                  <c:v>0.9981404184059095</c:v>
                </c:pt>
                <c:pt idx="12">
                  <c:v>1.0656451075336473</c:v>
                </c:pt>
                <c:pt idx="13">
                  <c:v>1.1285379125810666</c:v>
                </c:pt>
                <c:pt idx="14">
                  <c:v>1.1868894794205542</c:v>
                </c:pt>
                <c:pt idx="15">
                  <c:v>1.2408181167725321</c:v>
                </c:pt>
                <c:pt idx="16">
                  <c:v>1.2904806881448783</c:v>
                </c:pt>
                <c:pt idx="17">
                  <c:v>1.3360638835422525</c:v>
                </c:pt>
                <c:pt idx="18">
                  <c:v>1.3777761480015789</c:v>
                </c:pt>
                <c:pt idx="19">
                  <c:v>1.4158404485251863</c:v>
                </c:pt>
                <c:pt idx="20">
                  <c:v>1.4504879775981767</c:v>
                </c:pt>
                <c:pt idx="21">
                  <c:v>1.481952823317324</c:v>
                </c:pt>
                <c:pt idx="22">
                  <c:v>1.5104675840201089</c:v>
                </c:pt>
                <c:pt idx="23">
                  <c:v>1.5362598683254438</c:v>
                </c:pt>
                <c:pt idx="24">
                  <c:v>1.5595495978070657</c:v>
                </c:pt>
                <c:pt idx="25">
                  <c:v>1.5805470167533617</c:v>
                </c:pt>
                <c:pt idx="26">
                  <c:v>1.5994513091630724</c:v>
                </c:pt>
                <c:pt idx="27">
                  <c:v>1.6164497249849599</c:v>
                </c:pt>
                <c:pt idx="28">
                  <c:v>1.6317171236369707</c:v>
                </c:pt>
                <c:pt idx="29">
                  <c:v>1.6454158514088342</c:v>
                </c:pt>
                <c:pt idx="30">
                  <c:v>1.6576958792022141</c:v>
                </c:pt>
                <c:pt idx="31">
                  <c:v>1.6686951372713099</c:v>
                </c:pt>
                <c:pt idx="32">
                  <c:v>1.6785399935566712</c:v>
                </c:pt>
                <c:pt idx="33">
                  <c:v>1.6873458314484444</c:v>
                </c:pt>
                <c:pt idx="34">
                  <c:v>1.6952176911410082</c:v>
                </c:pt>
                <c:pt idx="35">
                  <c:v>1.7022509460466813</c:v>
                </c:pt>
                <c:pt idx="36">
                  <c:v>1.7085319920092348</c:v>
                </c:pt>
                <c:pt idx="37">
                  <c:v>1.7141389323441238</c:v>
                </c:pt>
                <c:pt idx="38">
                  <c:v>1.7191422461125276</c:v>
                </c:pt>
                <c:pt idx="39">
                  <c:v>1.7236054306091739</c:v>
                </c:pt>
                <c:pt idx="40">
                  <c:v>1.727585611914187</c:v>
                </c:pt>
                <c:pt idx="41">
                  <c:v>1.7311341196296965</c:v>
                </c:pt>
                <c:pt idx="42">
                  <c:v>1.7342970236888426</c:v>
                </c:pt>
                <c:pt idx="43">
                  <c:v>1.7371156324749515</c:v>
                </c:pt>
                <c:pt idx="44">
                  <c:v>1.7396269524985148</c:v>
                </c:pt>
                <c:pt idx="45">
                  <c:v>1.7418641106150141</c:v>
                </c:pt>
                <c:pt idx="46">
                  <c:v>1.7438567402835399</c:v>
                </c:pt>
                <c:pt idx="47">
                  <c:v>1.7456313337111184</c:v>
                </c:pt>
                <c:pt idx="48">
                  <c:v>1.7472115619392901</c:v>
                </c:pt>
                <c:pt idx="49">
                  <c:v>1.7486185650391177</c:v>
                </c:pt>
                <c:pt idx="50">
                  <c:v>1.7498712146138686</c:v>
                </c:pt>
                <c:pt idx="51">
                  <c:v>1.7509863507853056</c:v>
                </c:pt>
                <c:pt idx="52">
                  <c:v>1.7519789957759682</c:v>
                </c:pt>
                <c:pt idx="53">
                  <c:v>1.7528625461084533</c:v>
                </c:pt>
                <c:pt idx="54">
                  <c:v>1.7536489453333732</c:v>
                </c:pt>
              </c:numCache>
            </c:numRef>
          </c:yVal>
          <c:smooth val="1"/>
          <c:extLst>
            <c:ext xmlns:c16="http://schemas.microsoft.com/office/drawing/2014/chart" uri="{C3380CC4-5D6E-409C-BE32-E72D297353CC}">
              <c16:uniqueId val="{00000000-2050-4FCE-BE94-3BD8FC1332BE}"/>
            </c:ext>
          </c:extLst>
        </c:ser>
        <c:ser>
          <c:idx val="2"/>
          <c:order val="1"/>
          <c:spPr>
            <a:ln>
              <a:solidFill>
                <a:schemeClr val="tx1"/>
              </a:solidFill>
              <a:prstDash val="lgDashDotDot"/>
            </a:ln>
          </c:spPr>
          <c:marker>
            <c:symbol val="none"/>
          </c:marker>
          <c:xVal>
            <c:numRef>
              <c:f>'model u'!$E$7:$E$77</c:f>
              <c:numCache>
                <c:formatCode>General</c:formatCode>
                <c:ptCount val="71"/>
                <c:pt idx="0">
                  <c:v>171</c:v>
                </c:pt>
                <c:pt idx="1">
                  <c:v>171</c:v>
                </c:pt>
                <c:pt idx="2">
                  <c:v>171</c:v>
                </c:pt>
                <c:pt idx="3">
                  <c:v>171</c:v>
                </c:pt>
                <c:pt idx="4">
                  <c:v>171</c:v>
                </c:pt>
                <c:pt idx="5">
                  <c:v>171</c:v>
                </c:pt>
                <c:pt idx="6">
                  <c:v>171</c:v>
                </c:pt>
                <c:pt idx="7">
                  <c:v>171</c:v>
                </c:pt>
                <c:pt idx="8">
                  <c:v>171</c:v>
                </c:pt>
                <c:pt idx="9">
                  <c:v>171</c:v>
                </c:pt>
                <c:pt idx="10">
                  <c:v>171</c:v>
                </c:pt>
                <c:pt idx="11">
                  <c:v>171</c:v>
                </c:pt>
                <c:pt idx="12">
                  <c:v>171</c:v>
                </c:pt>
                <c:pt idx="13">
                  <c:v>171</c:v>
                </c:pt>
                <c:pt idx="14">
                  <c:v>171</c:v>
                </c:pt>
                <c:pt idx="15">
                  <c:v>171</c:v>
                </c:pt>
                <c:pt idx="16">
                  <c:v>171</c:v>
                </c:pt>
                <c:pt idx="17">
                  <c:v>171</c:v>
                </c:pt>
                <c:pt idx="18">
                  <c:v>171</c:v>
                </c:pt>
                <c:pt idx="19">
                  <c:v>171</c:v>
                </c:pt>
                <c:pt idx="20">
                  <c:v>171</c:v>
                </c:pt>
                <c:pt idx="21">
                  <c:v>171</c:v>
                </c:pt>
                <c:pt idx="22">
                  <c:v>171</c:v>
                </c:pt>
                <c:pt idx="23">
                  <c:v>171</c:v>
                </c:pt>
                <c:pt idx="24">
                  <c:v>171</c:v>
                </c:pt>
                <c:pt idx="25">
                  <c:v>171</c:v>
                </c:pt>
                <c:pt idx="26">
                  <c:v>171</c:v>
                </c:pt>
                <c:pt idx="27">
                  <c:v>171</c:v>
                </c:pt>
                <c:pt idx="28">
                  <c:v>171</c:v>
                </c:pt>
                <c:pt idx="29">
                  <c:v>171</c:v>
                </c:pt>
                <c:pt idx="30">
                  <c:v>171</c:v>
                </c:pt>
                <c:pt idx="31">
                  <c:v>171</c:v>
                </c:pt>
                <c:pt idx="32">
                  <c:v>171</c:v>
                </c:pt>
                <c:pt idx="33">
                  <c:v>171</c:v>
                </c:pt>
                <c:pt idx="34">
                  <c:v>171</c:v>
                </c:pt>
                <c:pt idx="35">
                  <c:v>171</c:v>
                </c:pt>
                <c:pt idx="36">
                  <c:v>171</c:v>
                </c:pt>
                <c:pt idx="37">
                  <c:v>171</c:v>
                </c:pt>
                <c:pt idx="38">
                  <c:v>171</c:v>
                </c:pt>
                <c:pt idx="39">
                  <c:v>171</c:v>
                </c:pt>
                <c:pt idx="40">
                  <c:v>171</c:v>
                </c:pt>
                <c:pt idx="41">
                  <c:v>171</c:v>
                </c:pt>
                <c:pt idx="42">
                  <c:v>171</c:v>
                </c:pt>
                <c:pt idx="43">
                  <c:v>171</c:v>
                </c:pt>
                <c:pt idx="44">
                  <c:v>171</c:v>
                </c:pt>
                <c:pt idx="45">
                  <c:v>171</c:v>
                </c:pt>
                <c:pt idx="46">
                  <c:v>171</c:v>
                </c:pt>
                <c:pt idx="47">
                  <c:v>171</c:v>
                </c:pt>
                <c:pt idx="48">
                  <c:v>171</c:v>
                </c:pt>
                <c:pt idx="49">
                  <c:v>171</c:v>
                </c:pt>
                <c:pt idx="50">
                  <c:v>171</c:v>
                </c:pt>
                <c:pt idx="51">
                  <c:v>171</c:v>
                </c:pt>
                <c:pt idx="52">
                  <c:v>171</c:v>
                </c:pt>
                <c:pt idx="53">
                  <c:v>171</c:v>
                </c:pt>
                <c:pt idx="54">
                  <c:v>171</c:v>
                </c:pt>
              </c:numCache>
            </c:numRef>
          </c:xVal>
          <c:yVal>
            <c:numRef>
              <c:f>'model u'!$F$7:$F$77</c:f>
              <c:numCache>
                <c:formatCode>General</c:formatCode>
                <c:ptCount val="71"/>
                <c:pt idx="0">
                  <c:v>0</c:v>
                </c:pt>
                <c:pt idx="1">
                  <c:v>0.10280680850270628</c:v>
                </c:pt>
                <c:pt idx="2">
                  <c:v>0.20491443382976154</c:v>
                </c:pt>
                <c:pt idx="3">
                  <c:v>0.30564258474037515</c:v>
                </c:pt>
                <c:pt idx="4">
                  <c:v>0.40434767938191679</c:v>
                </c:pt>
                <c:pt idx="5">
                  <c:v>0.50043861740016182</c:v>
                </c:pt>
                <c:pt idx="6">
                  <c:v>0.59338972803808721</c:v>
                </c:pt>
                <c:pt idx="7">
                  <c:v>0.68275036927339883</c:v>
                </c:pt>
                <c:pt idx="8">
                  <c:v>0.76815093451957761</c:v>
                </c:pt>
                <c:pt idx="9">
                  <c:v>0.84930529831220269</c:v>
                </c:pt>
                <c:pt idx="10">
                  <c:v>0.92600997140657926</c:v>
                </c:pt>
                <c:pt idx="11">
                  <c:v>0.9981404184059095</c:v>
                </c:pt>
                <c:pt idx="12">
                  <c:v>1.0656451075336473</c:v>
                </c:pt>
                <c:pt idx="13">
                  <c:v>1.1285379125810666</c:v>
                </c:pt>
                <c:pt idx="14">
                  <c:v>1.1868894794205542</c:v>
                </c:pt>
                <c:pt idx="15">
                  <c:v>1.2408181167725321</c:v>
                </c:pt>
                <c:pt idx="16">
                  <c:v>1.2904806881448783</c:v>
                </c:pt>
                <c:pt idx="17">
                  <c:v>1.3360638835422525</c:v>
                </c:pt>
                <c:pt idx="18">
                  <c:v>1.3777761480015789</c:v>
                </c:pt>
                <c:pt idx="19">
                  <c:v>1.4158404485251863</c:v>
                </c:pt>
                <c:pt idx="20">
                  <c:v>1.4504879775981767</c:v>
                </c:pt>
                <c:pt idx="21">
                  <c:v>1.481952823317324</c:v>
                </c:pt>
                <c:pt idx="22">
                  <c:v>1.5104675840201089</c:v>
                </c:pt>
                <c:pt idx="23">
                  <c:v>1.5362598683254438</c:v>
                </c:pt>
                <c:pt idx="24">
                  <c:v>1.5595495978070657</c:v>
                </c:pt>
                <c:pt idx="25">
                  <c:v>1.5805470167533617</c:v>
                </c:pt>
                <c:pt idx="26">
                  <c:v>1.5994513091630724</c:v>
                </c:pt>
                <c:pt idx="27">
                  <c:v>1.6164497249849599</c:v>
                </c:pt>
                <c:pt idx="28">
                  <c:v>1.6317171236369707</c:v>
                </c:pt>
                <c:pt idx="29">
                  <c:v>1.6454158514088342</c:v>
                </c:pt>
                <c:pt idx="30">
                  <c:v>1.6576958792022141</c:v>
                </c:pt>
                <c:pt idx="31">
                  <c:v>1.6686951372713099</c:v>
                </c:pt>
                <c:pt idx="32">
                  <c:v>1.6785399935566712</c:v>
                </c:pt>
                <c:pt idx="33">
                  <c:v>1.6873458314484444</c:v>
                </c:pt>
                <c:pt idx="34">
                  <c:v>1.6952176911410082</c:v>
                </c:pt>
                <c:pt idx="35">
                  <c:v>1.7022509460466813</c:v>
                </c:pt>
                <c:pt idx="36">
                  <c:v>1.7085319920092348</c:v>
                </c:pt>
                <c:pt idx="37">
                  <c:v>1.7141389323441238</c:v>
                </c:pt>
                <c:pt idx="38">
                  <c:v>1.7191422461125276</c:v>
                </c:pt>
                <c:pt idx="39">
                  <c:v>1.7236054306091739</c:v>
                </c:pt>
                <c:pt idx="40">
                  <c:v>1.727585611914187</c:v>
                </c:pt>
                <c:pt idx="41">
                  <c:v>1.7311341196296965</c:v>
                </c:pt>
                <c:pt idx="42">
                  <c:v>1.7342970236888426</c:v>
                </c:pt>
                <c:pt idx="43">
                  <c:v>1.7371156324749515</c:v>
                </c:pt>
                <c:pt idx="44">
                  <c:v>1.7396269524985148</c:v>
                </c:pt>
                <c:pt idx="45">
                  <c:v>1.7418641106150141</c:v>
                </c:pt>
                <c:pt idx="46">
                  <c:v>1.7438567402835399</c:v>
                </c:pt>
                <c:pt idx="47">
                  <c:v>1.7456313337111184</c:v>
                </c:pt>
                <c:pt idx="48">
                  <c:v>1.7472115619392901</c:v>
                </c:pt>
                <c:pt idx="49">
                  <c:v>1.7486185650391177</c:v>
                </c:pt>
                <c:pt idx="50">
                  <c:v>1.7498712146138686</c:v>
                </c:pt>
                <c:pt idx="51">
                  <c:v>1.7509863507853056</c:v>
                </c:pt>
                <c:pt idx="52">
                  <c:v>1.7519789957759682</c:v>
                </c:pt>
                <c:pt idx="53">
                  <c:v>1.7528625461084533</c:v>
                </c:pt>
                <c:pt idx="54">
                  <c:v>1.7536489453333732</c:v>
                </c:pt>
              </c:numCache>
            </c:numRef>
          </c:yVal>
          <c:smooth val="1"/>
          <c:extLst>
            <c:ext xmlns:c16="http://schemas.microsoft.com/office/drawing/2014/chart" uri="{C3380CC4-5D6E-409C-BE32-E72D297353CC}">
              <c16:uniqueId val="{00000001-2050-4FCE-BE94-3BD8FC1332BE}"/>
            </c:ext>
          </c:extLst>
        </c:ser>
        <c:ser>
          <c:idx val="1"/>
          <c:order val="2"/>
          <c:spPr>
            <a:ln>
              <a:solidFill>
                <a:schemeClr val="tx1">
                  <a:lumMod val="95000"/>
                  <a:lumOff val="5000"/>
                </a:schemeClr>
              </a:solidFill>
              <a:prstDash val="sysDot"/>
            </a:ln>
          </c:spPr>
          <c:marker>
            <c:symbol val="none"/>
          </c:marker>
          <c:xVal>
            <c:numRef>
              <c:f>'model u'!$C$7:$C$77</c:f>
              <c:numCache>
                <c:formatCode>General</c:formatCode>
                <c:ptCount val="71"/>
                <c:pt idx="0">
                  <c:v>0</c:v>
                </c:pt>
                <c:pt idx="1">
                  <c:v>10</c:v>
                </c:pt>
                <c:pt idx="2">
                  <c:v>20</c:v>
                </c:pt>
                <c:pt idx="3">
                  <c:v>30</c:v>
                </c:pt>
                <c:pt idx="4">
                  <c:v>40</c:v>
                </c:pt>
                <c:pt idx="5">
                  <c:v>50</c:v>
                </c:pt>
                <c:pt idx="6">
                  <c:v>60</c:v>
                </c:pt>
                <c:pt idx="7">
                  <c:v>70</c:v>
                </c:pt>
                <c:pt idx="8">
                  <c:v>80</c:v>
                </c:pt>
                <c:pt idx="9">
                  <c:v>90</c:v>
                </c:pt>
                <c:pt idx="10">
                  <c:v>100</c:v>
                </c:pt>
                <c:pt idx="11">
                  <c:v>110</c:v>
                </c:pt>
                <c:pt idx="12">
                  <c:v>120</c:v>
                </c:pt>
                <c:pt idx="13">
                  <c:v>130</c:v>
                </c:pt>
                <c:pt idx="14">
                  <c:v>140</c:v>
                </c:pt>
                <c:pt idx="15">
                  <c:v>150</c:v>
                </c:pt>
                <c:pt idx="16">
                  <c:v>160</c:v>
                </c:pt>
                <c:pt idx="17">
                  <c:v>170</c:v>
                </c:pt>
                <c:pt idx="18">
                  <c:v>180</c:v>
                </c:pt>
                <c:pt idx="19">
                  <c:v>190</c:v>
                </c:pt>
                <c:pt idx="20">
                  <c:v>200</c:v>
                </c:pt>
                <c:pt idx="21">
                  <c:v>210</c:v>
                </c:pt>
                <c:pt idx="22">
                  <c:v>220</c:v>
                </c:pt>
                <c:pt idx="23">
                  <c:v>230</c:v>
                </c:pt>
                <c:pt idx="24">
                  <c:v>240</c:v>
                </c:pt>
                <c:pt idx="25">
                  <c:v>250</c:v>
                </c:pt>
                <c:pt idx="26">
                  <c:v>260</c:v>
                </c:pt>
                <c:pt idx="27">
                  <c:v>270</c:v>
                </c:pt>
                <c:pt idx="28">
                  <c:v>280</c:v>
                </c:pt>
                <c:pt idx="29">
                  <c:v>290</c:v>
                </c:pt>
                <c:pt idx="30">
                  <c:v>300</c:v>
                </c:pt>
                <c:pt idx="31">
                  <c:v>310</c:v>
                </c:pt>
                <c:pt idx="32">
                  <c:v>320</c:v>
                </c:pt>
                <c:pt idx="33">
                  <c:v>330</c:v>
                </c:pt>
                <c:pt idx="34">
                  <c:v>340</c:v>
                </c:pt>
                <c:pt idx="35">
                  <c:v>350</c:v>
                </c:pt>
                <c:pt idx="36">
                  <c:v>360</c:v>
                </c:pt>
                <c:pt idx="37">
                  <c:v>370</c:v>
                </c:pt>
                <c:pt idx="38">
                  <c:v>380</c:v>
                </c:pt>
                <c:pt idx="39">
                  <c:v>390</c:v>
                </c:pt>
                <c:pt idx="40">
                  <c:v>400</c:v>
                </c:pt>
                <c:pt idx="41">
                  <c:v>410</c:v>
                </c:pt>
                <c:pt idx="42">
                  <c:v>420</c:v>
                </c:pt>
                <c:pt idx="43">
                  <c:v>430</c:v>
                </c:pt>
                <c:pt idx="44">
                  <c:v>440</c:v>
                </c:pt>
                <c:pt idx="45">
                  <c:v>450</c:v>
                </c:pt>
                <c:pt idx="46">
                  <c:v>460</c:v>
                </c:pt>
                <c:pt idx="47">
                  <c:v>470</c:v>
                </c:pt>
                <c:pt idx="48">
                  <c:v>480</c:v>
                </c:pt>
                <c:pt idx="49">
                  <c:v>490</c:v>
                </c:pt>
                <c:pt idx="50">
                  <c:v>500</c:v>
                </c:pt>
                <c:pt idx="51">
                  <c:v>510</c:v>
                </c:pt>
                <c:pt idx="52">
                  <c:v>520</c:v>
                </c:pt>
                <c:pt idx="53">
                  <c:v>530</c:v>
                </c:pt>
                <c:pt idx="54">
                  <c:v>540</c:v>
                </c:pt>
              </c:numCache>
            </c:numRef>
          </c:xVal>
          <c:yVal>
            <c:numRef>
              <c:f>'model u'!$D$7:$D$77</c:f>
              <c:numCache>
                <c:formatCode>General</c:formatCode>
                <c:ptCount val="71"/>
                <c:pt idx="0">
                  <c:v>1.7589999999999999</c:v>
                </c:pt>
                <c:pt idx="1">
                  <c:v>1.7589999999999999</c:v>
                </c:pt>
                <c:pt idx="2">
                  <c:v>1.7589999999999999</c:v>
                </c:pt>
                <c:pt idx="3">
                  <c:v>1.7589999999999999</c:v>
                </c:pt>
                <c:pt idx="4">
                  <c:v>1.7589999999999999</c:v>
                </c:pt>
                <c:pt idx="5">
                  <c:v>1.7589999999999999</c:v>
                </c:pt>
                <c:pt idx="6">
                  <c:v>1.7589999999999999</c:v>
                </c:pt>
                <c:pt idx="7">
                  <c:v>1.7589999999999999</c:v>
                </c:pt>
                <c:pt idx="8">
                  <c:v>1.7589999999999999</c:v>
                </c:pt>
                <c:pt idx="9">
                  <c:v>1.7589999999999999</c:v>
                </c:pt>
                <c:pt idx="10">
                  <c:v>1.7589999999999999</c:v>
                </c:pt>
                <c:pt idx="11">
                  <c:v>1.7589999999999999</c:v>
                </c:pt>
                <c:pt idx="12">
                  <c:v>1.7589999999999999</c:v>
                </c:pt>
                <c:pt idx="13">
                  <c:v>1.7589999999999999</c:v>
                </c:pt>
                <c:pt idx="14">
                  <c:v>1.7589999999999999</c:v>
                </c:pt>
                <c:pt idx="15">
                  <c:v>1.7589999999999999</c:v>
                </c:pt>
                <c:pt idx="16">
                  <c:v>1.7589999999999999</c:v>
                </c:pt>
                <c:pt idx="17">
                  <c:v>1.7589999999999999</c:v>
                </c:pt>
                <c:pt idx="18">
                  <c:v>1.7589999999999999</c:v>
                </c:pt>
                <c:pt idx="19">
                  <c:v>1.7589999999999999</c:v>
                </c:pt>
                <c:pt idx="20">
                  <c:v>1.7589999999999999</c:v>
                </c:pt>
                <c:pt idx="21">
                  <c:v>1.7589999999999999</c:v>
                </c:pt>
                <c:pt idx="22">
                  <c:v>1.7589999999999999</c:v>
                </c:pt>
                <c:pt idx="23">
                  <c:v>1.7589999999999999</c:v>
                </c:pt>
                <c:pt idx="24">
                  <c:v>1.7589999999999999</c:v>
                </c:pt>
                <c:pt idx="25">
                  <c:v>1.7589999999999999</c:v>
                </c:pt>
                <c:pt idx="26">
                  <c:v>1.7589999999999999</c:v>
                </c:pt>
                <c:pt idx="27">
                  <c:v>1.7589999999999999</c:v>
                </c:pt>
                <c:pt idx="28">
                  <c:v>1.7589999999999999</c:v>
                </c:pt>
                <c:pt idx="29">
                  <c:v>1.7589999999999999</c:v>
                </c:pt>
                <c:pt idx="30">
                  <c:v>1.7589999999999999</c:v>
                </c:pt>
                <c:pt idx="31">
                  <c:v>1.7589999999999999</c:v>
                </c:pt>
                <c:pt idx="32">
                  <c:v>1.7589999999999999</c:v>
                </c:pt>
                <c:pt idx="33">
                  <c:v>1.7589999999999999</c:v>
                </c:pt>
                <c:pt idx="34">
                  <c:v>1.7589999999999999</c:v>
                </c:pt>
                <c:pt idx="35">
                  <c:v>1.7589999999999999</c:v>
                </c:pt>
                <c:pt idx="36">
                  <c:v>1.7589999999999999</c:v>
                </c:pt>
                <c:pt idx="37">
                  <c:v>1.7589999999999999</c:v>
                </c:pt>
                <c:pt idx="38">
                  <c:v>1.7589999999999999</c:v>
                </c:pt>
                <c:pt idx="39">
                  <c:v>1.7589999999999999</c:v>
                </c:pt>
                <c:pt idx="40">
                  <c:v>1.7589999999999999</c:v>
                </c:pt>
                <c:pt idx="41">
                  <c:v>1.7589999999999999</c:v>
                </c:pt>
                <c:pt idx="42">
                  <c:v>1.7589999999999999</c:v>
                </c:pt>
                <c:pt idx="43">
                  <c:v>1.7589999999999999</c:v>
                </c:pt>
                <c:pt idx="44">
                  <c:v>1.7589999999999999</c:v>
                </c:pt>
                <c:pt idx="45">
                  <c:v>1.7589999999999999</c:v>
                </c:pt>
                <c:pt idx="46">
                  <c:v>1.7589999999999999</c:v>
                </c:pt>
                <c:pt idx="47">
                  <c:v>1.7589999999999999</c:v>
                </c:pt>
                <c:pt idx="48">
                  <c:v>1.7589999999999999</c:v>
                </c:pt>
                <c:pt idx="49">
                  <c:v>1.7589999999999999</c:v>
                </c:pt>
                <c:pt idx="50">
                  <c:v>1.7589999999999999</c:v>
                </c:pt>
                <c:pt idx="51">
                  <c:v>1.7589999999999999</c:v>
                </c:pt>
                <c:pt idx="52">
                  <c:v>1.7589999999999999</c:v>
                </c:pt>
                <c:pt idx="53">
                  <c:v>1.7589999999999999</c:v>
                </c:pt>
                <c:pt idx="54">
                  <c:v>1.7589999999999999</c:v>
                </c:pt>
              </c:numCache>
            </c:numRef>
          </c:yVal>
          <c:smooth val="1"/>
          <c:extLst>
            <c:ext xmlns:c16="http://schemas.microsoft.com/office/drawing/2014/chart" uri="{C3380CC4-5D6E-409C-BE32-E72D297353CC}">
              <c16:uniqueId val="{00000002-2050-4FCE-BE94-3BD8FC1332BE}"/>
            </c:ext>
          </c:extLst>
        </c:ser>
        <c:ser>
          <c:idx val="3"/>
          <c:order val="3"/>
          <c:spPr>
            <a:ln w="47625">
              <a:solidFill>
                <a:schemeClr val="tx1"/>
              </a:solidFill>
              <a:prstDash val="sysDot"/>
            </a:ln>
          </c:spPr>
          <c:marker>
            <c:symbol val="none"/>
          </c:marker>
          <c:xVal>
            <c:numRef>
              <c:f>'model u'!$G$7:$G$27</c:f>
              <c:numCache>
                <c:formatCode>General</c:formatCode>
                <c:ptCount val="21"/>
                <c:pt idx="0">
                  <c:v>0</c:v>
                </c:pt>
                <c:pt idx="1">
                  <c:v>10</c:v>
                </c:pt>
                <c:pt idx="2">
                  <c:v>20</c:v>
                </c:pt>
                <c:pt idx="3">
                  <c:v>30</c:v>
                </c:pt>
                <c:pt idx="4">
                  <c:v>40</c:v>
                </c:pt>
                <c:pt idx="5">
                  <c:v>50</c:v>
                </c:pt>
                <c:pt idx="6">
                  <c:v>60</c:v>
                </c:pt>
                <c:pt idx="7">
                  <c:v>70</c:v>
                </c:pt>
                <c:pt idx="8">
                  <c:v>80</c:v>
                </c:pt>
                <c:pt idx="9">
                  <c:v>90</c:v>
                </c:pt>
                <c:pt idx="10">
                  <c:v>100</c:v>
                </c:pt>
                <c:pt idx="11">
                  <c:v>110</c:v>
                </c:pt>
                <c:pt idx="12">
                  <c:v>120</c:v>
                </c:pt>
                <c:pt idx="13">
                  <c:v>130</c:v>
                </c:pt>
                <c:pt idx="14">
                  <c:v>140</c:v>
                </c:pt>
                <c:pt idx="15">
                  <c:v>150</c:v>
                </c:pt>
                <c:pt idx="16">
                  <c:v>160</c:v>
                </c:pt>
                <c:pt idx="17">
                  <c:v>170</c:v>
                </c:pt>
                <c:pt idx="18">
                  <c:v>180</c:v>
                </c:pt>
              </c:numCache>
            </c:numRef>
          </c:xVal>
          <c:yVal>
            <c:numRef>
              <c:f>'model u'!$H$7:$H$27</c:f>
              <c:numCache>
                <c:formatCode>General</c:formatCode>
                <c:ptCount val="21"/>
                <c:pt idx="0">
                  <c:v>1.9591114448790359E-3</c:v>
                </c:pt>
                <c:pt idx="1">
                  <c:v>0.10057478728353902</c:v>
                </c:pt>
                <c:pt idx="2">
                  <c:v>0.20310868601195708</c:v>
                </c:pt>
                <c:pt idx="3">
                  <c:v>0.30564258474037515</c:v>
                </c:pt>
                <c:pt idx="4">
                  <c:v>0.40817648346879321</c:v>
                </c:pt>
                <c:pt idx="5">
                  <c:v>0.51071038219721121</c:v>
                </c:pt>
                <c:pt idx="6">
                  <c:v>0.61324428092562933</c:v>
                </c:pt>
                <c:pt idx="7">
                  <c:v>0.71577817965404744</c:v>
                </c:pt>
                <c:pt idx="8">
                  <c:v>0.81831207838246534</c:v>
                </c:pt>
                <c:pt idx="9">
                  <c:v>0.92084597711088345</c:v>
                </c:pt>
                <c:pt idx="10">
                  <c:v>1.0233798758393016</c:v>
                </c:pt>
                <c:pt idx="11">
                  <c:v>1.1259137745677197</c:v>
                </c:pt>
                <c:pt idx="12">
                  <c:v>1.2284476732961376</c:v>
                </c:pt>
                <c:pt idx="13">
                  <c:v>1.3309815720245557</c:v>
                </c:pt>
                <c:pt idx="14">
                  <c:v>1.4335154707529738</c:v>
                </c:pt>
                <c:pt idx="15">
                  <c:v>1.5360493694813919</c:v>
                </c:pt>
                <c:pt idx="16">
                  <c:v>1.63858326820981</c:v>
                </c:pt>
                <c:pt idx="17">
                  <c:v>1.7411171669382279</c:v>
                </c:pt>
                <c:pt idx="18">
                  <c:v>1.843651065666646</c:v>
                </c:pt>
              </c:numCache>
            </c:numRef>
          </c:yVal>
          <c:smooth val="1"/>
          <c:extLst>
            <c:ext xmlns:c16="http://schemas.microsoft.com/office/drawing/2014/chart" uri="{C3380CC4-5D6E-409C-BE32-E72D297353CC}">
              <c16:uniqueId val="{00000003-2050-4FCE-BE94-3BD8FC1332BE}"/>
            </c:ext>
          </c:extLst>
        </c:ser>
        <c:dLbls>
          <c:showLegendKey val="0"/>
          <c:showVal val="0"/>
          <c:showCatName val="0"/>
          <c:showSerName val="0"/>
          <c:showPercent val="0"/>
          <c:showBubbleSize val="0"/>
        </c:dLbls>
        <c:axId val="99199232"/>
        <c:axId val="99213696"/>
      </c:scatterChart>
      <c:valAx>
        <c:axId val="99199232"/>
        <c:scaling>
          <c:orientation val="minMax"/>
          <c:max val="800"/>
        </c:scaling>
        <c:delete val="0"/>
        <c:axPos val="b"/>
        <c:minorGridlines/>
        <c:title>
          <c:tx>
            <c:rich>
              <a:bodyPr/>
              <a:lstStyle/>
              <a:p>
                <a:pPr algn="ctr">
                  <a:defRPr sz="1600"/>
                </a:pPr>
                <a:r>
                  <a:rPr lang="en-US" sz="1600" i="1">
                    <a:latin typeface="Times New Roman" pitchFamily="18" charset="0"/>
                    <a:cs typeface="Times New Roman" pitchFamily="18" charset="0"/>
                  </a:rPr>
                  <a:t>F</a:t>
                </a:r>
                <a:r>
                  <a:rPr lang="en-US" sz="1600" i="1" baseline="-25000">
                    <a:latin typeface="Times New Roman" pitchFamily="18" charset="0"/>
                    <a:cs typeface="Times New Roman" pitchFamily="18" charset="0"/>
                  </a:rPr>
                  <a:t>ph</a:t>
                </a:r>
                <a:r>
                  <a:rPr lang="en-US" sz="1600"/>
                  <a:t>/</a:t>
                </a:r>
                <a:r>
                  <a:rPr lang="en-US" sz="1600" baseline="0"/>
                  <a:t> </a:t>
                </a:r>
                <a:r>
                  <a:rPr lang="en-US" sz="1600" baseline="0">
                    <a:latin typeface="Cambria Math"/>
                    <a:ea typeface="Cambria Math"/>
                  </a:rPr>
                  <a:t>𝜇mol fotones m</a:t>
                </a:r>
                <a:r>
                  <a:rPr lang="en-US" sz="1600" baseline="30000">
                    <a:latin typeface="Cambria Math"/>
                    <a:ea typeface="Cambria Math"/>
                  </a:rPr>
                  <a:t>-2</a:t>
                </a:r>
                <a:r>
                  <a:rPr lang="en-US" sz="1600" baseline="0">
                    <a:latin typeface="Cambria Math"/>
                    <a:ea typeface="Cambria Math"/>
                  </a:rPr>
                  <a:t> s</a:t>
                </a:r>
                <a:r>
                  <a:rPr lang="en-US" sz="1600" baseline="30000">
                    <a:latin typeface="Cambria Math"/>
                    <a:ea typeface="Cambria Math"/>
                  </a:rPr>
                  <a:t>-1</a:t>
                </a:r>
                <a:endParaRPr lang="en-US" sz="1600" baseline="30000"/>
              </a:p>
            </c:rich>
          </c:tx>
          <c:layout>
            <c:manualLayout>
              <c:xMode val="edge"/>
              <c:yMode val="edge"/>
              <c:x val="0.34711911414539576"/>
              <c:y val="0.93355790330748367"/>
            </c:manualLayout>
          </c:layout>
          <c:overlay val="0"/>
        </c:title>
        <c:numFmt formatCode="General" sourceLinked="1"/>
        <c:majorTickMark val="none"/>
        <c:minorTickMark val="none"/>
        <c:tickLblPos val="nextTo"/>
        <c:crossAx val="99213696"/>
        <c:crosses val="autoZero"/>
        <c:crossBetween val="midCat"/>
        <c:majorUnit val="100"/>
        <c:minorUnit val="100"/>
      </c:valAx>
      <c:valAx>
        <c:axId val="99213696"/>
        <c:scaling>
          <c:orientation val="minMax"/>
          <c:max val="2.2000000000000002"/>
          <c:min val="0"/>
        </c:scaling>
        <c:delete val="0"/>
        <c:axPos val="l"/>
        <c:majorGridlines/>
        <c:minorGridlines/>
        <c:title>
          <c:tx>
            <c:rich>
              <a:bodyPr/>
              <a:lstStyle/>
              <a:p>
                <a:pPr>
                  <a:defRPr sz="1600"/>
                </a:pPr>
                <a:r>
                  <a:rPr lang="en-US" sz="1600">
                    <a:latin typeface="Cambria Math"/>
                    <a:ea typeface="Cambria Math"/>
                  </a:rPr>
                  <a:t>𝝁/d</a:t>
                </a:r>
                <a:r>
                  <a:rPr lang="en-US" sz="1600" baseline="30000">
                    <a:latin typeface="Cambria Math"/>
                    <a:ea typeface="Cambria Math"/>
                  </a:rPr>
                  <a:t>-1</a:t>
                </a:r>
                <a:endParaRPr lang="en-US" sz="1600" baseline="30000"/>
              </a:p>
            </c:rich>
          </c:tx>
          <c:layout/>
          <c:overlay val="0"/>
        </c:title>
        <c:numFmt formatCode="General" sourceLinked="1"/>
        <c:majorTickMark val="none"/>
        <c:minorTickMark val="none"/>
        <c:tickLblPos val="nextTo"/>
        <c:crossAx val="99199232"/>
        <c:crosses val="autoZero"/>
        <c:crossBetween val="midCat"/>
        <c:majorUnit val="0.2"/>
        <c:minorUnit val="0.2"/>
      </c:valAx>
    </c:plotArea>
    <c:plotVisOnly val="1"/>
    <c:dispBlanksAs val="gap"/>
    <c:showDLblsOverMax val="0"/>
  </c:chart>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575442957148608"/>
          <c:y val="2.8657625588809525E-2"/>
          <c:w val="0.80822507946000421"/>
          <c:h val="0.84370736291334747"/>
        </c:manualLayout>
      </c:layout>
      <c:scatterChart>
        <c:scatterStyle val="smoothMarker"/>
        <c:varyColors val="0"/>
        <c:ser>
          <c:idx val="0"/>
          <c:order val="0"/>
          <c:tx>
            <c:v>Rama derecha</c:v>
          </c:tx>
          <c:spPr>
            <a:ln w="25400" cap="rnd">
              <a:solidFill>
                <a:schemeClr val="accent1"/>
              </a:solidFill>
              <a:round/>
            </a:ln>
            <a:effectLst/>
          </c:spPr>
          <c:marker>
            <c:symbol val="none"/>
          </c:marker>
          <c:xVal>
            <c:numRef>
              <c:f>Hoja3!$A$13:$A$19</c:f>
              <c:numCache>
                <c:formatCode>General</c:formatCode>
                <c:ptCount val="7"/>
                <c:pt idx="0">
                  <c:v>0</c:v>
                </c:pt>
                <c:pt idx="1">
                  <c:v>7200</c:v>
                </c:pt>
                <c:pt idx="2">
                  <c:v>10800</c:v>
                </c:pt>
                <c:pt idx="3">
                  <c:v>14400</c:v>
                </c:pt>
                <c:pt idx="4">
                  <c:v>18000</c:v>
                </c:pt>
                <c:pt idx="5">
                  <c:v>21600</c:v>
                </c:pt>
                <c:pt idx="6">
                  <c:v>25200</c:v>
                </c:pt>
              </c:numCache>
            </c:numRef>
          </c:xVal>
          <c:yVal>
            <c:numRef>
              <c:f>Hoja3!$D$13:$D$19</c:f>
              <c:numCache>
                <c:formatCode>0.000000000000</c:formatCode>
                <c:ptCount val="7"/>
                <c:pt idx="0">
                  <c:v>5.7013554434462233E-3</c:v>
                </c:pt>
                <c:pt idx="1">
                  <c:v>7.0784591091481277E-3</c:v>
                </c:pt>
                <c:pt idx="2">
                  <c:v>7.6851448570189815E-3</c:v>
                </c:pt>
                <c:pt idx="3">
                  <c:v>8.5039336977319035E-3</c:v>
                </c:pt>
                <c:pt idx="4">
                  <c:v>9.1505757652151267E-3</c:v>
                </c:pt>
                <c:pt idx="5">
                  <c:v>9.8309296932157213E-3</c:v>
                </c:pt>
                <c:pt idx="6">
                  <c:v>1.1172678525544251E-2</c:v>
                </c:pt>
              </c:numCache>
            </c:numRef>
          </c:yVal>
          <c:smooth val="1"/>
          <c:extLst>
            <c:ext xmlns:c16="http://schemas.microsoft.com/office/drawing/2014/chart" uri="{C3380CC4-5D6E-409C-BE32-E72D297353CC}">
              <c16:uniqueId val="{00000000-AFC1-4C39-8551-C423F6FD7E81}"/>
            </c:ext>
          </c:extLst>
        </c:ser>
        <c:ser>
          <c:idx val="1"/>
          <c:order val="1"/>
          <c:tx>
            <c:v>Rama izquierda</c:v>
          </c:tx>
          <c:spPr>
            <a:ln w="25400" cap="rnd">
              <a:solidFill>
                <a:schemeClr val="accent2"/>
              </a:solidFill>
              <a:round/>
            </a:ln>
            <a:effectLst/>
          </c:spPr>
          <c:marker>
            <c:symbol val="none"/>
          </c:marker>
          <c:dPt>
            <c:idx val="6"/>
            <c:marker>
              <c:symbol val="none"/>
            </c:marker>
            <c:bubble3D val="0"/>
            <c:extLst>
              <c:ext xmlns:c16="http://schemas.microsoft.com/office/drawing/2014/chart" uri="{C3380CC4-5D6E-409C-BE32-E72D297353CC}">
                <c16:uniqueId val="{00000001-AFC1-4C39-8551-C423F6FD7E81}"/>
              </c:ext>
            </c:extLst>
          </c:dPt>
          <c:xVal>
            <c:numRef>
              <c:f>Hoja3!$A$13:$A$19</c:f>
              <c:numCache>
                <c:formatCode>General</c:formatCode>
                <c:ptCount val="7"/>
                <c:pt idx="0">
                  <c:v>0</c:v>
                </c:pt>
                <c:pt idx="1">
                  <c:v>7200</c:v>
                </c:pt>
                <c:pt idx="2">
                  <c:v>10800</c:v>
                </c:pt>
                <c:pt idx="3">
                  <c:v>14400</c:v>
                </c:pt>
                <c:pt idx="4">
                  <c:v>18000</c:v>
                </c:pt>
                <c:pt idx="5">
                  <c:v>21600</c:v>
                </c:pt>
                <c:pt idx="6">
                  <c:v>25200</c:v>
                </c:pt>
              </c:numCache>
            </c:numRef>
          </c:xVal>
          <c:yVal>
            <c:numRef>
              <c:f>Hoja3!$G$13:$G$19</c:f>
              <c:numCache>
                <c:formatCode>0.000000000000</c:formatCode>
                <c:ptCount val="7"/>
                <c:pt idx="0">
                  <c:v>6.0087372453879219E-3</c:v>
                </c:pt>
                <c:pt idx="1">
                  <c:v>7.3080654444662154E-3</c:v>
                </c:pt>
                <c:pt idx="2">
                  <c:v>7.8766041285396483E-3</c:v>
                </c:pt>
                <c:pt idx="3">
                  <c:v>8.5039336977319035E-3</c:v>
                </c:pt>
                <c:pt idx="4">
                  <c:v>8.9783439518958778E-3</c:v>
                </c:pt>
                <c:pt idx="5">
                  <c:v>9.496056650694952E-3</c:v>
                </c:pt>
                <c:pt idx="6">
                  <c:v>1.0801890243231129E-2</c:v>
                </c:pt>
              </c:numCache>
            </c:numRef>
          </c:yVal>
          <c:smooth val="1"/>
          <c:extLst>
            <c:ext xmlns:c16="http://schemas.microsoft.com/office/drawing/2014/chart" uri="{C3380CC4-5D6E-409C-BE32-E72D297353CC}">
              <c16:uniqueId val="{00000002-AFC1-4C39-8551-C423F6FD7E81}"/>
            </c:ext>
          </c:extLst>
        </c:ser>
        <c:dLbls>
          <c:showLegendKey val="0"/>
          <c:showVal val="0"/>
          <c:showCatName val="0"/>
          <c:showSerName val="0"/>
          <c:showPercent val="0"/>
          <c:showBubbleSize val="0"/>
        </c:dLbls>
        <c:axId val="733142544"/>
        <c:axId val="733142960"/>
      </c:scatterChart>
      <c:valAx>
        <c:axId val="733142544"/>
        <c:scaling>
          <c:orientation val="minMax"/>
        </c:scaling>
        <c:delete val="0"/>
        <c:axPos val="b"/>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r>
                  <a:rPr lang="en-US" sz="1600" b="1">
                    <a:solidFill>
                      <a:sysClr val="windowText" lastClr="000000"/>
                    </a:solidFill>
                  </a:rPr>
                  <a:t>Tiempo</a:t>
                </a:r>
                <a:r>
                  <a:rPr lang="en-US" sz="1600" b="1" baseline="0">
                    <a:solidFill>
                      <a:sysClr val="windowText" lastClr="000000"/>
                    </a:solidFill>
                  </a:rPr>
                  <a:t> / s</a:t>
                </a:r>
                <a:endParaRPr lang="en-US" sz="1600" b="1">
                  <a:solidFill>
                    <a:sysClr val="windowText" lastClr="000000"/>
                  </a:solidFill>
                </a:endParaRPr>
              </a:p>
            </c:rich>
          </c:tx>
          <c:layout/>
          <c:overlay val="0"/>
          <c:spPr>
            <a:noFill/>
            <a:ln>
              <a:noFill/>
            </a:ln>
            <a:effectLst/>
          </c:spPr>
          <c:txPr>
            <a:bodyPr rot="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crossAx val="733142960"/>
        <c:crosses val="autoZero"/>
        <c:crossBetween val="midCat"/>
      </c:valAx>
      <c:valAx>
        <c:axId val="733142960"/>
        <c:scaling>
          <c:orientation val="minMax"/>
          <c:min val="5.5000000000000014E-3"/>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r>
                  <a:rPr lang="en-US" sz="1600" b="1">
                    <a:solidFill>
                      <a:sysClr val="windowText" lastClr="000000"/>
                    </a:solidFill>
                  </a:rPr>
                  <a:t>R</a:t>
                </a:r>
                <a:r>
                  <a:rPr lang="en-US" sz="1600" b="1" baseline="-25000">
                    <a:solidFill>
                      <a:sysClr val="windowText" lastClr="000000"/>
                    </a:solidFill>
                  </a:rPr>
                  <a:t>B</a:t>
                </a:r>
                <a:r>
                  <a:rPr lang="en-US" sz="1600" b="1">
                    <a:solidFill>
                      <a:sysClr val="windowText" lastClr="000000"/>
                    </a:solidFill>
                  </a:rPr>
                  <a:t>(x)</a:t>
                </a:r>
                <a:r>
                  <a:rPr lang="en-US" sz="1600" b="1" baseline="0">
                    <a:solidFill>
                      <a:sysClr val="windowText" lastClr="000000"/>
                    </a:solidFill>
                  </a:rPr>
                  <a:t> / mg</a:t>
                </a:r>
                <a:r>
                  <a:rPr lang="en-US" sz="1600" b="1" baseline="-25000">
                    <a:solidFill>
                      <a:sysClr val="windowText" lastClr="000000"/>
                    </a:solidFill>
                  </a:rPr>
                  <a:t>x</a:t>
                </a:r>
                <a:r>
                  <a:rPr lang="en-US" sz="1600" b="1" baseline="0">
                    <a:solidFill>
                      <a:sysClr val="windowText" lastClr="000000"/>
                    </a:solidFill>
                  </a:rPr>
                  <a:t> m</a:t>
                </a:r>
                <a:r>
                  <a:rPr lang="en-US" sz="1600" b="1" baseline="30000">
                    <a:solidFill>
                      <a:sysClr val="windowText" lastClr="000000"/>
                    </a:solidFill>
                  </a:rPr>
                  <a:t>-3</a:t>
                </a:r>
                <a:r>
                  <a:rPr lang="en-US" sz="1600" b="1" baseline="0">
                    <a:solidFill>
                      <a:sysClr val="windowText" lastClr="000000"/>
                    </a:solidFill>
                  </a:rPr>
                  <a:t> s</a:t>
                </a:r>
                <a:r>
                  <a:rPr lang="en-US" sz="1600" b="1" baseline="30000">
                    <a:solidFill>
                      <a:sysClr val="windowText" lastClr="000000"/>
                    </a:solidFill>
                  </a:rPr>
                  <a:t>-1</a:t>
                </a:r>
              </a:p>
            </c:rich>
          </c:tx>
          <c:layout/>
          <c:overlay val="0"/>
          <c:spPr>
            <a:noFill/>
            <a:ln>
              <a:noFill/>
            </a:ln>
            <a:effectLst/>
          </c:spPr>
          <c:txPr>
            <a:bodyPr rot="-540000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en-US"/>
            </a:p>
          </c:txPr>
        </c:title>
        <c:numFmt formatCode="0.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crossAx val="733142544"/>
        <c:crosses val="autoZero"/>
        <c:crossBetween val="midCat"/>
      </c:valAx>
      <c:spPr>
        <a:noFill/>
        <a:ln>
          <a:noFill/>
        </a:ln>
        <a:effectLst/>
      </c:spPr>
    </c:plotArea>
    <c:legend>
      <c:legendPos val="r"/>
      <c:layout>
        <c:manualLayout>
          <c:xMode val="edge"/>
          <c:yMode val="edge"/>
          <c:x val="0.71905932644495385"/>
          <c:y val="0.78402444302861685"/>
          <c:w val="0.20926276620485731"/>
          <c:h val="6.8644544580566166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12435259938499"/>
          <c:y val="2.2994351816874758E-2"/>
          <c:w val="0.86705446101937678"/>
          <c:h val="0.84532140583018833"/>
        </c:manualLayout>
      </c:layout>
      <c:scatterChart>
        <c:scatterStyle val="smoothMarker"/>
        <c:varyColors val="0"/>
        <c:ser>
          <c:idx val="0"/>
          <c:order val="0"/>
          <c:tx>
            <c:v>Two fluxes</c:v>
          </c:tx>
          <c:spPr>
            <a:ln w="22225" cap="rnd">
              <a:solidFill>
                <a:schemeClr val="accent1"/>
              </a:solidFill>
              <a:round/>
            </a:ln>
            <a:effectLst/>
          </c:spPr>
          <c:marker>
            <c:symbol val="circle"/>
            <c:size val="5"/>
            <c:spPr>
              <a:solidFill>
                <a:schemeClr val="accent1"/>
              </a:solidFill>
              <a:ln w="9525">
                <a:solidFill>
                  <a:schemeClr val="accent1"/>
                </a:solidFill>
              </a:ln>
              <a:effectLst/>
            </c:spPr>
          </c:marker>
          <c:xVal>
            <c:numRef>
              <c:f>Hoja9!$A$14:$A$19</c:f>
              <c:numCache>
                <c:formatCode>General</c:formatCode>
                <c:ptCount val="6"/>
                <c:pt idx="0">
                  <c:v>8</c:v>
                </c:pt>
                <c:pt idx="1">
                  <c:v>10</c:v>
                </c:pt>
                <c:pt idx="2">
                  <c:v>11</c:v>
                </c:pt>
                <c:pt idx="3">
                  <c:v>13</c:v>
                </c:pt>
                <c:pt idx="4">
                  <c:v>14</c:v>
                </c:pt>
                <c:pt idx="5">
                  <c:v>16</c:v>
                </c:pt>
              </c:numCache>
            </c:numRef>
          </c:xVal>
          <c:yVal>
            <c:numRef>
              <c:f>Hoja9!$B$14:$B$19</c:f>
              <c:numCache>
                <c:formatCode>0.000</c:formatCode>
                <c:ptCount val="6"/>
                <c:pt idx="0">
                  <c:v>281.13729999999998</c:v>
                </c:pt>
                <c:pt idx="1">
                  <c:v>626.04593</c:v>
                </c:pt>
                <c:pt idx="2">
                  <c:v>655.79600000000005</c:v>
                </c:pt>
                <c:pt idx="3">
                  <c:v>474.5924</c:v>
                </c:pt>
                <c:pt idx="4">
                  <c:v>359.89499999999998</c:v>
                </c:pt>
                <c:pt idx="5">
                  <c:v>282.30399999999997</c:v>
                </c:pt>
              </c:numCache>
            </c:numRef>
          </c:yVal>
          <c:smooth val="1"/>
          <c:extLst>
            <c:ext xmlns:c16="http://schemas.microsoft.com/office/drawing/2014/chart" uri="{C3380CC4-5D6E-409C-BE32-E72D297353CC}">
              <c16:uniqueId val="{00000000-DF98-499C-BE7B-C212BD31F479}"/>
            </c:ext>
          </c:extLst>
        </c:ser>
        <c:ser>
          <c:idx val="1"/>
          <c:order val="1"/>
          <c:tx>
            <c:v>Ordenadas discretas</c:v>
          </c:tx>
          <c:spPr>
            <a:ln w="22225" cap="rnd">
              <a:solidFill>
                <a:schemeClr val="accent2"/>
              </a:solidFill>
              <a:round/>
            </a:ln>
            <a:effectLst/>
          </c:spPr>
          <c:marker>
            <c:symbol val="circle"/>
            <c:size val="5"/>
            <c:spPr>
              <a:solidFill>
                <a:schemeClr val="accent2"/>
              </a:solidFill>
              <a:ln w="9525">
                <a:solidFill>
                  <a:schemeClr val="accent2"/>
                </a:solidFill>
              </a:ln>
              <a:effectLst/>
            </c:spPr>
          </c:marker>
          <c:xVal>
            <c:numRef>
              <c:f>Hoja9!$A$14:$A$19</c:f>
              <c:numCache>
                <c:formatCode>General</c:formatCode>
                <c:ptCount val="6"/>
                <c:pt idx="0">
                  <c:v>8</c:v>
                </c:pt>
                <c:pt idx="1">
                  <c:v>10</c:v>
                </c:pt>
                <c:pt idx="2">
                  <c:v>11</c:v>
                </c:pt>
                <c:pt idx="3">
                  <c:v>13</c:v>
                </c:pt>
                <c:pt idx="4">
                  <c:v>14</c:v>
                </c:pt>
                <c:pt idx="5">
                  <c:v>16</c:v>
                </c:pt>
              </c:numCache>
            </c:numRef>
          </c:xVal>
          <c:yVal>
            <c:numRef>
              <c:f>Hoja9!$C$14:$C$19</c:f>
              <c:numCache>
                <c:formatCode>0.000</c:formatCode>
                <c:ptCount val="6"/>
                <c:pt idx="0">
                  <c:v>268</c:v>
                </c:pt>
                <c:pt idx="1">
                  <c:v>612</c:v>
                </c:pt>
                <c:pt idx="2">
                  <c:v>643</c:v>
                </c:pt>
                <c:pt idx="3">
                  <c:v>459</c:v>
                </c:pt>
                <c:pt idx="4">
                  <c:v>346</c:v>
                </c:pt>
                <c:pt idx="5">
                  <c:v>276</c:v>
                </c:pt>
              </c:numCache>
            </c:numRef>
          </c:yVal>
          <c:smooth val="1"/>
          <c:extLst>
            <c:ext xmlns:c16="http://schemas.microsoft.com/office/drawing/2014/chart" uri="{C3380CC4-5D6E-409C-BE32-E72D297353CC}">
              <c16:uniqueId val="{00000001-DF98-499C-BE7B-C212BD31F479}"/>
            </c:ext>
          </c:extLst>
        </c:ser>
        <c:dLbls>
          <c:showLegendKey val="0"/>
          <c:showVal val="0"/>
          <c:showCatName val="0"/>
          <c:showSerName val="0"/>
          <c:showPercent val="0"/>
          <c:showBubbleSize val="0"/>
        </c:dLbls>
        <c:axId val="567076096"/>
        <c:axId val="567078176"/>
      </c:scatterChart>
      <c:valAx>
        <c:axId val="567076096"/>
        <c:scaling>
          <c:orientation val="minMax"/>
          <c:max val="16"/>
          <c:min val="8"/>
        </c:scaling>
        <c:delete val="0"/>
        <c:axPos val="b"/>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r>
                  <a:rPr lang="en-US" sz="1600" b="1">
                    <a:solidFill>
                      <a:schemeClr val="tx1"/>
                    </a:solidFill>
                  </a:rPr>
                  <a:t>Tiempo</a:t>
                </a:r>
                <a:r>
                  <a:rPr lang="en-US" sz="1600" b="1" baseline="0">
                    <a:solidFill>
                      <a:schemeClr val="tx1"/>
                    </a:solidFill>
                  </a:rPr>
                  <a:t> /h</a:t>
                </a:r>
                <a:endParaRPr lang="en-US" sz="1600" b="1">
                  <a:solidFill>
                    <a:schemeClr val="tx1"/>
                  </a:solidFill>
                </a:endParaRPr>
              </a:p>
            </c:rich>
          </c:tx>
          <c:layout/>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567078176"/>
        <c:crosses val="autoZero"/>
        <c:crossBetween val="midCat"/>
      </c:valAx>
      <c:valAx>
        <c:axId val="567078176"/>
        <c:scaling>
          <c:orientation val="minMax"/>
          <c:max val="700"/>
          <c:min val="25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600" b="1" i="0" u="none" strike="noStrike" kern="1200" baseline="0">
                    <a:solidFill>
                      <a:schemeClr val="tx1"/>
                    </a:solidFill>
                    <a:latin typeface="+mn-lt"/>
                    <a:ea typeface="+mn-ea"/>
                    <a:cs typeface="+mn-cs"/>
                  </a:defRPr>
                </a:pPr>
                <a:r>
                  <a:rPr lang="en-US" sz="1600" b="1">
                    <a:solidFill>
                      <a:schemeClr val="tx1"/>
                    </a:solidFill>
                  </a:rPr>
                  <a:t>q</a:t>
                </a:r>
                <a:r>
                  <a:rPr lang="en-US" sz="1600" b="1" baseline="0">
                    <a:solidFill>
                      <a:schemeClr val="tx1"/>
                    </a:solidFill>
                  </a:rPr>
                  <a:t> / Wm</a:t>
                </a:r>
                <a:r>
                  <a:rPr lang="en-US" sz="1600" b="1" baseline="30000">
                    <a:solidFill>
                      <a:schemeClr val="tx1"/>
                    </a:solidFill>
                  </a:rPr>
                  <a:t>-2</a:t>
                </a:r>
              </a:p>
            </c:rich>
          </c:tx>
          <c:layout>
            <c:manualLayout>
              <c:xMode val="edge"/>
              <c:yMode val="edge"/>
              <c:x val="1.1492885421441439E-2"/>
              <c:y val="0.35841868527960757"/>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567076096"/>
        <c:crosses val="autoZero"/>
        <c:crossBetween val="midCat"/>
      </c:valAx>
      <c:spPr>
        <a:noFill/>
        <a:ln>
          <a:noFill/>
        </a:ln>
        <a:effectLst/>
      </c:spPr>
    </c:plotArea>
    <c:legend>
      <c:legendPos val="r"/>
      <c:layout>
        <c:manualLayout>
          <c:xMode val="edge"/>
          <c:yMode val="edge"/>
          <c:x val="0.69132787726428702"/>
          <c:y val="4.2464329538524595E-2"/>
          <c:w val="0.27177462521826123"/>
          <c:h val="7.0551345959652081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015962139753628"/>
          <c:y val="2.2994351816874758E-2"/>
          <c:w val="0.85418637016364518"/>
          <c:h val="0.86805651445263798"/>
        </c:manualLayout>
      </c:layout>
      <c:scatterChart>
        <c:scatterStyle val="smoothMarker"/>
        <c:varyColors val="0"/>
        <c:ser>
          <c:idx val="0"/>
          <c:order val="0"/>
          <c:tx>
            <c:v>Two fluxes</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Hoja9!$A$14:$A$19</c:f>
              <c:numCache>
                <c:formatCode>General</c:formatCode>
                <c:ptCount val="6"/>
                <c:pt idx="0">
                  <c:v>8</c:v>
                </c:pt>
                <c:pt idx="1">
                  <c:v>10</c:v>
                </c:pt>
                <c:pt idx="2">
                  <c:v>11</c:v>
                </c:pt>
                <c:pt idx="3">
                  <c:v>13</c:v>
                </c:pt>
                <c:pt idx="4">
                  <c:v>14</c:v>
                </c:pt>
                <c:pt idx="5">
                  <c:v>16</c:v>
                </c:pt>
              </c:numCache>
            </c:numRef>
          </c:xVal>
          <c:yVal>
            <c:numRef>
              <c:f>Hoja9!$F$14:$F$19</c:f>
              <c:numCache>
                <c:formatCode>0.000</c:formatCode>
                <c:ptCount val="6"/>
                <c:pt idx="0">
                  <c:v>173.71627799999999</c:v>
                </c:pt>
                <c:pt idx="1">
                  <c:v>341.53160000000003</c:v>
                </c:pt>
                <c:pt idx="2">
                  <c:v>398.19499999999999</c:v>
                </c:pt>
                <c:pt idx="3">
                  <c:v>728.77539999999999</c:v>
                </c:pt>
                <c:pt idx="4">
                  <c:v>709.04409999999996</c:v>
                </c:pt>
                <c:pt idx="5">
                  <c:v>468.5924</c:v>
                </c:pt>
              </c:numCache>
            </c:numRef>
          </c:yVal>
          <c:smooth val="1"/>
          <c:extLst>
            <c:ext xmlns:c16="http://schemas.microsoft.com/office/drawing/2014/chart" uri="{C3380CC4-5D6E-409C-BE32-E72D297353CC}">
              <c16:uniqueId val="{00000000-A023-4AA8-8B75-FD490E97B7E4}"/>
            </c:ext>
          </c:extLst>
        </c:ser>
        <c:ser>
          <c:idx val="1"/>
          <c:order val="1"/>
          <c:tx>
            <c:v>Ordenadas discretas</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Hoja9!$A$14:$A$19</c:f>
              <c:numCache>
                <c:formatCode>General</c:formatCode>
                <c:ptCount val="6"/>
                <c:pt idx="0">
                  <c:v>8</c:v>
                </c:pt>
                <c:pt idx="1">
                  <c:v>10</c:v>
                </c:pt>
                <c:pt idx="2">
                  <c:v>11</c:v>
                </c:pt>
                <c:pt idx="3">
                  <c:v>13</c:v>
                </c:pt>
                <c:pt idx="4">
                  <c:v>14</c:v>
                </c:pt>
                <c:pt idx="5">
                  <c:v>16</c:v>
                </c:pt>
              </c:numCache>
            </c:numRef>
          </c:xVal>
          <c:yVal>
            <c:numRef>
              <c:f>Hoja9!$G$14:$G$19</c:f>
              <c:numCache>
                <c:formatCode>0.000</c:formatCode>
                <c:ptCount val="6"/>
                <c:pt idx="0">
                  <c:v>165</c:v>
                </c:pt>
                <c:pt idx="1">
                  <c:v>337</c:v>
                </c:pt>
                <c:pt idx="2">
                  <c:v>388</c:v>
                </c:pt>
                <c:pt idx="3">
                  <c:v>717</c:v>
                </c:pt>
                <c:pt idx="4">
                  <c:v>691</c:v>
                </c:pt>
                <c:pt idx="5">
                  <c:v>456</c:v>
                </c:pt>
              </c:numCache>
            </c:numRef>
          </c:yVal>
          <c:smooth val="1"/>
          <c:extLst>
            <c:ext xmlns:c16="http://schemas.microsoft.com/office/drawing/2014/chart" uri="{C3380CC4-5D6E-409C-BE32-E72D297353CC}">
              <c16:uniqueId val="{00000001-A023-4AA8-8B75-FD490E97B7E4}"/>
            </c:ext>
          </c:extLst>
        </c:ser>
        <c:dLbls>
          <c:showLegendKey val="0"/>
          <c:showVal val="0"/>
          <c:showCatName val="0"/>
          <c:showSerName val="0"/>
          <c:showPercent val="0"/>
          <c:showBubbleSize val="0"/>
        </c:dLbls>
        <c:axId val="708236784"/>
        <c:axId val="708248848"/>
      </c:scatterChart>
      <c:valAx>
        <c:axId val="708236784"/>
        <c:scaling>
          <c:orientation val="minMax"/>
          <c:max val="16"/>
          <c:min val="8"/>
        </c:scaling>
        <c:delete val="0"/>
        <c:axPos val="b"/>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r>
                  <a:rPr lang="en-US" sz="1600" b="1">
                    <a:solidFill>
                      <a:schemeClr val="tx1"/>
                    </a:solidFill>
                  </a:rPr>
                  <a:t>Tiempo</a:t>
                </a:r>
                <a:r>
                  <a:rPr lang="en-US" sz="1600" b="1" baseline="0">
                    <a:solidFill>
                      <a:schemeClr val="tx1"/>
                    </a:solidFill>
                  </a:rPr>
                  <a:t> / h</a:t>
                </a:r>
                <a:endParaRPr lang="en-US" sz="1600" b="1">
                  <a:solidFill>
                    <a:schemeClr val="tx1"/>
                  </a:solidFill>
                </a:endParaRPr>
              </a:p>
            </c:rich>
          </c:tx>
          <c:layout/>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708248848"/>
        <c:crosses val="autoZero"/>
        <c:crossBetween val="midCat"/>
      </c:valAx>
      <c:valAx>
        <c:axId val="708248848"/>
        <c:scaling>
          <c:orientation val="minMax"/>
          <c:max val="850"/>
          <c:min val="15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600" b="1" i="0" u="none" strike="noStrike" kern="1200" baseline="0">
                    <a:solidFill>
                      <a:schemeClr val="tx1"/>
                    </a:solidFill>
                    <a:latin typeface="+mn-lt"/>
                    <a:ea typeface="+mn-ea"/>
                    <a:cs typeface="+mn-cs"/>
                  </a:defRPr>
                </a:pPr>
                <a:r>
                  <a:rPr lang="en-US" sz="1600" b="1">
                    <a:solidFill>
                      <a:schemeClr val="tx1"/>
                    </a:solidFill>
                    <a:latin typeface="+mn-lt"/>
                  </a:rPr>
                  <a:t>q</a:t>
                </a:r>
                <a:r>
                  <a:rPr lang="en-US" sz="1600" b="1" baseline="0">
                    <a:solidFill>
                      <a:schemeClr val="tx1"/>
                    </a:solidFill>
                    <a:latin typeface="+mn-lt"/>
                  </a:rPr>
                  <a:t> / </a:t>
                </a:r>
                <a:r>
                  <a:rPr lang="en-US" sz="1600" b="1" i="0" baseline="0">
                    <a:solidFill>
                      <a:schemeClr val="tx1"/>
                    </a:solidFill>
                    <a:effectLst/>
                    <a:latin typeface="+mn-lt"/>
                  </a:rPr>
                  <a:t>Wm</a:t>
                </a:r>
                <a:r>
                  <a:rPr lang="en-US" sz="1600" b="1" i="0" baseline="30000">
                    <a:solidFill>
                      <a:schemeClr val="tx1"/>
                    </a:solidFill>
                    <a:effectLst/>
                    <a:latin typeface="+mn-lt"/>
                  </a:rPr>
                  <a:t>-2</a:t>
                </a:r>
                <a:endParaRPr lang="en-US" sz="1600" b="1">
                  <a:solidFill>
                    <a:schemeClr val="tx1"/>
                  </a:solidFill>
                  <a:effectLst/>
                  <a:latin typeface="+mn-lt"/>
                </a:endParaRPr>
              </a:p>
              <a:p>
                <a:pPr marL="0" marR="0" indent="0" algn="ctr" defTabSz="914400" rtl="0" eaLnBrk="1" fontAlgn="auto" latinLnBrk="0" hangingPunct="1">
                  <a:lnSpc>
                    <a:spcPct val="100000"/>
                  </a:lnSpc>
                  <a:spcBef>
                    <a:spcPts val="0"/>
                  </a:spcBef>
                  <a:spcAft>
                    <a:spcPts val="0"/>
                  </a:spcAft>
                  <a:buClrTx/>
                  <a:buSzTx/>
                  <a:buFontTx/>
                  <a:buNone/>
                  <a:tabLst/>
                  <a:defRPr sz="1600" b="1">
                    <a:solidFill>
                      <a:schemeClr val="tx1"/>
                    </a:solidFill>
                  </a:defRPr>
                </a:pPr>
                <a:r>
                  <a:rPr lang="en-US" sz="1600" b="1" baseline="0">
                    <a:solidFill>
                      <a:schemeClr val="tx1"/>
                    </a:solidFill>
                  </a:rPr>
                  <a:t> </a:t>
                </a:r>
                <a:endParaRPr lang="en-US" sz="1600" b="1">
                  <a:solidFill>
                    <a:schemeClr val="tx1"/>
                  </a:solidFill>
                </a:endParaRPr>
              </a:p>
            </c:rich>
          </c:tx>
          <c:layout>
            <c:manualLayout>
              <c:xMode val="edge"/>
              <c:yMode val="edge"/>
              <c:x val="1.4064697609001406E-2"/>
              <c:y val="0.37125059475150329"/>
            </c:manualLayout>
          </c:layout>
          <c:overlay val="0"/>
          <c:spPr>
            <a:noFill/>
            <a:ln>
              <a:noFill/>
            </a:ln>
            <a:effectLst/>
          </c:spPr>
          <c:txPr>
            <a:bodyPr rot="-540000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600" b="1"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708236784"/>
        <c:crosses val="autoZero"/>
        <c:crossBetween val="midCat"/>
      </c:valAx>
      <c:spPr>
        <a:noFill/>
        <a:ln>
          <a:noFill/>
        </a:ln>
        <a:effectLst/>
      </c:spPr>
    </c:plotArea>
    <c:legend>
      <c:legendPos val="r"/>
      <c:layout>
        <c:manualLayout>
          <c:xMode val="edge"/>
          <c:yMode val="edge"/>
          <c:x val="0.67129766775264477"/>
          <c:y val="5.2916307637104018E-2"/>
          <c:w val="0.24364523000025845"/>
          <c:h val="7.0551345959652081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4F1B9C-B3D4-40DC-ACDB-AE191220E898}" type="doc">
      <dgm:prSet loTypeId="urn:microsoft.com/office/officeart/2008/layout/HorizontalMultiLevelHierarchy" loCatId="hierarchy" qsTypeId="urn:microsoft.com/office/officeart/2005/8/quickstyle/simple4" qsCatId="simple" csTypeId="urn:microsoft.com/office/officeart/2005/8/colors/accent1_2" csCatId="accent1" phldr="1"/>
      <dgm:spPr/>
      <dgm:t>
        <a:bodyPr/>
        <a:lstStyle/>
        <a:p>
          <a:endParaRPr lang="es-EC"/>
        </a:p>
      </dgm:t>
    </dgm:pt>
    <dgm:pt modelId="{F6F81C90-724B-4469-AD1E-E5787FA02DB7}">
      <dgm:prSet phldrT="[Texto]" custT="1"/>
      <dgm:spPr>
        <a:solidFill>
          <a:schemeClr val="tx1"/>
        </a:solidFill>
      </dgm:spPr>
      <dgm:t>
        <a:bodyPr/>
        <a:lstStyle/>
        <a:p>
          <a:pPr algn="ctr"/>
          <a:r>
            <a:rPr lang="es-EC" sz="1200"/>
            <a:t>MODELADO DEL FOTOBIOREACTOR</a:t>
          </a:r>
        </a:p>
      </dgm:t>
    </dgm:pt>
    <dgm:pt modelId="{38BF61E2-2CB2-4698-AFC6-405E6186100A}" type="parTrans" cxnId="{17F27981-18BE-4491-B2E2-47BCB4658FE6}">
      <dgm:prSet/>
      <dgm:spPr/>
      <dgm:t>
        <a:bodyPr/>
        <a:lstStyle/>
        <a:p>
          <a:pPr algn="ctr"/>
          <a:endParaRPr lang="es-EC"/>
        </a:p>
      </dgm:t>
    </dgm:pt>
    <dgm:pt modelId="{02A18D8E-EEC5-4DE7-9CB1-C679458C914E}" type="sibTrans" cxnId="{17F27981-18BE-4491-B2E2-47BCB4658FE6}">
      <dgm:prSet/>
      <dgm:spPr/>
      <dgm:t>
        <a:bodyPr/>
        <a:lstStyle/>
        <a:p>
          <a:pPr algn="ctr"/>
          <a:endParaRPr lang="es-EC"/>
        </a:p>
      </dgm:t>
    </dgm:pt>
    <dgm:pt modelId="{9F3D4887-6192-4563-97F1-C9A5AB2A97E8}">
      <dgm:prSet phldrT="[Texto]"/>
      <dgm:spPr>
        <a:solidFill>
          <a:schemeClr val="accent6">
            <a:lumMod val="75000"/>
          </a:schemeClr>
        </a:solidFill>
      </dgm:spPr>
      <dgm:t>
        <a:bodyPr/>
        <a:lstStyle/>
        <a:p>
          <a:pPr algn="ctr"/>
          <a:r>
            <a:rPr lang="es-EC" dirty="0"/>
            <a:t>INTERNO: RÉGIMEN DE LUZ DENTRO DEL FOTOBIOREACTOR</a:t>
          </a:r>
        </a:p>
      </dgm:t>
    </dgm:pt>
    <dgm:pt modelId="{B76067CE-0D09-4749-89EC-8583A873270F}" type="parTrans" cxnId="{AF8A1793-EEBC-4F9D-B4CD-14601A69F86B}">
      <dgm:prSet/>
      <dgm:spPr/>
      <dgm:t>
        <a:bodyPr/>
        <a:lstStyle/>
        <a:p>
          <a:pPr algn="ctr"/>
          <a:endParaRPr lang="es-EC"/>
        </a:p>
      </dgm:t>
    </dgm:pt>
    <dgm:pt modelId="{359BCBA1-7123-42DD-A6A2-8780E6B16C06}" type="sibTrans" cxnId="{AF8A1793-EEBC-4F9D-B4CD-14601A69F86B}">
      <dgm:prSet/>
      <dgm:spPr/>
      <dgm:t>
        <a:bodyPr/>
        <a:lstStyle/>
        <a:p>
          <a:pPr algn="ctr"/>
          <a:endParaRPr lang="es-EC"/>
        </a:p>
      </dgm:t>
    </dgm:pt>
    <dgm:pt modelId="{41A34330-9500-425D-A968-8CB511037396}">
      <dgm:prSet phldrT="[Texto]"/>
      <dgm:spPr>
        <a:solidFill>
          <a:schemeClr val="accent3">
            <a:lumMod val="75000"/>
          </a:schemeClr>
        </a:solidFill>
      </dgm:spPr>
      <dgm:t>
        <a:bodyPr/>
        <a:lstStyle/>
        <a:p>
          <a:pPr algn="ctr"/>
          <a:r>
            <a:rPr lang="es-EC"/>
            <a:t>CRECIMIENTO FOTOSINTÉTICO DE LAS CÉLULAS USANDO LA LUZ DISPONIBLE</a:t>
          </a:r>
        </a:p>
      </dgm:t>
    </dgm:pt>
    <dgm:pt modelId="{A0B5D345-4071-44F4-BF47-0812A998C56C}" type="parTrans" cxnId="{5A6491A7-06E3-4767-B90A-5207923D8842}">
      <dgm:prSet/>
      <dgm:spPr/>
      <dgm:t>
        <a:bodyPr/>
        <a:lstStyle/>
        <a:p>
          <a:pPr algn="ctr"/>
          <a:endParaRPr lang="es-EC"/>
        </a:p>
      </dgm:t>
    </dgm:pt>
    <dgm:pt modelId="{EBE25554-194D-4F8D-8E45-3240F12988F3}" type="sibTrans" cxnId="{5A6491A7-06E3-4767-B90A-5207923D8842}">
      <dgm:prSet/>
      <dgm:spPr/>
      <dgm:t>
        <a:bodyPr/>
        <a:lstStyle/>
        <a:p>
          <a:pPr algn="ctr"/>
          <a:endParaRPr lang="es-EC"/>
        </a:p>
      </dgm:t>
    </dgm:pt>
    <dgm:pt modelId="{7B17BF0A-53A3-4BFF-B094-5B6B5C3CC58F}">
      <dgm:prSet phldrT="[Texto]"/>
      <dgm:spPr/>
      <dgm:t>
        <a:bodyPr/>
        <a:lstStyle/>
        <a:p>
          <a:pPr algn="ctr"/>
          <a:r>
            <a:rPr lang="es-EC" dirty="0"/>
            <a:t>DESCRIPCIÓN DEL MOVIMIENTO DE LAS CÉLULAS A TRAVÉS DEL RÉGIMEN DE LUZ</a:t>
          </a:r>
        </a:p>
      </dgm:t>
    </dgm:pt>
    <dgm:pt modelId="{31CAE2CA-3AA1-4725-BAC0-9B5765952479}" type="parTrans" cxnId="{E818A410-C86E-433E-A274-29DECED1D480}">
      <dgm:prSet/>
      <dgm:spPr/>
      <dgm:t>
        <a:bodyPr/>
        <a:lstStyle/>
        <a:p>
          <a:pPr algn="ctr"/>
          <a:endParaRPr lang="es-EC"/>
        </a:p>
      </dgm:t>
    </dgm:pt>
    <dgm:pt modelId="{04F9F3DB-9130-444E-BE27-3A246EBE0A9B}" type="sibTrans" cxnId="{E818A410-C86E-433E-A274-29DECED1D480}">
      <dgm:prSet/>
      <dgm:spPr/>
      <dgm:t>
        <a:bodyPr/>
        <a:lstStyle/>
        <a:p>
          <a:pPr algn="ctr"/>
          <a:endParaRPr lang="es-EC"/>
        </a:p>
      </dgm:t>
    </dgm:pt>
    <dgm:pt modelId="{A69B6CA4-8D6C-4E5F-8325-430D597DDE33}">
      <dgm:prSet/>
      <dgm:spPr>
        <a:solidFill>
          <a:schemeClr val="accent6">
            <a:lumMod val="75000"/>
          </a:schemeClr>
        </a:solidFill>
      </dgm:spPr>
      <dgm:t>
        <a:bodyPr/>
        <a:lstStyle/>
        <a:p>
          <a:pPr algn="ctr"/>
          <a:r>
            <a:rPr lang="es-EC"/>
            <a:t>MODELO DE DISTRIBUCIÓN DE LA LUZ TRANSFERIDA POR RADIACIÓN</a:t>
          </a:r>
        </a:p>
      </dgm:t>
    </dgm:pt>
    <dgm:pt modelId="{2B1257A2-C0B2-467C-A6EB-95902D0318C8}" type="parTrans" cxnId="{45B6B6C4-9AAC-4685-8966-BA72B69F0EB0}">
      <dgm:prSet/>
      <dgm:spPr/>
      <dgm:t>
        <a:bodyPr/>
        <a:lstStyle/>
        <a:p>
          <a:pPr algn="ctr"/>
          <a:endParaRPr lang="es-EC"/>
        </a:p>
      </dgm:t>
    </dgm:pt>
    <dgm:pt modelId="{F102790C-D376-4501-A1F2-7CC868D44978}" type="sibTrans" cxnId="{45B6B6C4-9AAC-4685-8966-BA72B69F0EB0}">
      <dgm:prSet/>
      <dgm:spPr/>
      <dgm:t>
        <a:bodyPr/>
        <a:lstStyle/>
        <a:p>
          <a:pPr algn="ctr"/>
          <a:endParaRPr lang="es-EC"/>
        </a:p>
      </dgm:t>
    </dgm:pt>
    <dgm:pt modelId="{350F443C-0743-4292-AFA3-38F724E917A9}">
      <dgm:prSet/>
      <dgm:spPr>
        <a:solidFill>
          <a:schemeClr val="accent6">
            <a:lumMod val="75000"/>
          </a:schemeClr>
        </a:solidFill>
      </dgm:spPr>
      <dgm:t>
        <a:bodyPr/>
        <a:lstStyle/>
        <a:p>
          <a:pPr algn="ctr"/>
          <a:r>
            <a:rPr lang="es-EC"/>
            <a:t>EXTERNO: LUZ SOLAR QUE LLEGA A LA SUPERFICIE DEL FOTOBIOREACTOR</a:t>
          </a:r>
        </a:p>
      </dgm:t>
    </dgm:pt>
    <dgm:pt modelId="{925E8FC4-D42D-4827-9CA5-95F795E52644}" type="parTrans" cxnId="{A5F81118-BB74-4E1C-9B39-72C571FE9565}">
      <dgm:prSet/>
      <dgm:spPr/>
      <dgm:t>
        <a:bodyPr/>
        <a:lstStyle/>
        <a:p>
          <a:pPr algn="ctr"/>
          <a:endParaRPr lang="es-EC"/>
        </a:p>
      </dgm:t>
    </dgm:pt>
    <dgm:pt modelId="{CE7EABA1-AEC8-4AB1-AC3E-E0EDBBD48112}" type="sibTrans" cxnId="{A5F81118-BB74-4E1C-9B39-72C571FE9565}">
      <dgm:prSet/>
      <dgm:spPr/>
      <dgm:t>
        <a:bodyPr/>
        <a:lstStyle/>
        <a:p>
          <a:pPr algn="ctr"/>
          <a:endParaRPr lang="es-EC"/>
        </a:p>
      </dgm:t>
    </dgm:pt>
    <dgm:pt modelId="{F32AD78A-8AB7-4D8A-B527-FE87C419637F}">
      <dgm:prSet/>
      <dgm:spPr>
        <a:solidFill>
          <a:schemeClr val="accent3">
            <a:lumMod val="75000"/>
          </a:schemeClr>
        </a:solidFill>
      </dgm:spPr>
      <dgm:t>
        <a:bodyPr/>
        <a:lstStyle/>
        <a:p>
          <a:pPr algn="ctr"/>
          <a:r>
            <a:rPr lang="es-EC"/>
            <a:t>MODELO DE CRECIMIENTO CINÉTICO</a:t>
          </a:r>
        </a:p>
      </dgm:t>
    </dgm:pt>
    <dgm:pt modelId="{3C2357FF-331D-44C5-A6A6-AA67F466BB3E}" type="parTrans" cxnId="{E7E5B6FB-E52A-449B-97DC-892A55662F8B}">
      <dgm:prSet/>
      <dgm:spPr/>
      <dgm:t>
        <a:bodyPr/>
        <a:lstStyle/>
        <a:p>
          <a:pPr algn="ctr"/>
          <a:endParaRPr lang="es-EC"/>
        </a:p>
      </dgm:t>
    </dgm:pt>
    <dgm:pt modelId="{1E2730A4-43FA-4891-9DFD-F21E2F279063}" type="sibTrans" cxnId="{E7E5B6FB-E52A-449B-97DC-892A55662F8B}">
      <dgm:prSet/>
      <dgm:spPr/>
      <dgm:t>
        <a:bodyPr/>
        <a:lstStyle/>
        <a:p>
          <a:pPr algn="ctr"/>
          <a:endParaRPr lang="es-EC"/>
        </a:p>
      </dgm:t>
    </dgm:pt>
    <dgm:pt modelId="{1A3A1176-20B8-44B5-87A9-BF5541B94D8A}">
      <dgm:prSet/>
      <dgm:spPr/>
      <dgm:t>
        <a:bodyPr/>
        <a:lstStyle/>
        <a:p>
          <a:pPr algn="ctr"/>
          <a:r>
            <a:rPr lang="es-EC"/>
            <a:t>MODELO HIDRODINÁMICO</a:t>
          </a:r>
        </a:p>
      </dgm:t>
    </dgm:pt>
    <dgm:pt modelId="{A4A3D7D2-AD3F-4323-BAC9-303ECF1F6BFB}" type="parTrans" cxnId="{2DECD8C8-61DC-49CB-8506-768A5689D400}">
      <dgm:prSet/>
      <dgm:spPr/>
      <dgm:t>
        <a:bodyPr/>
        <a:lstStyle/>
        <a:p>
          <a:pPr algn="ctr"/>
          <a:endParaRPr lang="es-EC"/>
        </a:p>
      </dgm:t>
    </dgm:pt>
    <dgm:pt modelId="{480D56FC-B53A-432B-8704-D1BBBCFF1160}" type="sibTrans" cxnId="{2DECD8C8-61DC-49CB-8506-768A5689D400}">
      <dgm:prSet/>
      <dgm:spPr/>
      <dgm:t>
        <a:bodyPr/>
        <a:lstStyle/>
        <a:p>
          <a:pPr algn="ctr"/>
          <a:endParaRPr lang="es-EC"/>
        </a:p>
      </dgm:t>
    </dgm:pt>
    <dgm:pt modelId="{FE62C465-B618-4D91-AD84-7FB0E362D8DE}" type="pres">
      <dgm:prSet presAssocID="{0E4F1B9C-B3D4-40DC-ACDB-AE191220E898}" presName="Name0" presStyleCnt="0">
        <dgm:presLayoutVars>
          <dgm:chPref val="1"/>
          <dgm:dir/>
          <dgm:animOne val="branch"/>
          <dgm:animLvl val="lvl"/>
          <dgm:resizeHandles val="exact"/>
        </dgm:presLayoutVars>
      </dgm:prSet>
      <dgm:spPr/>
      <dgm:t>
        <a:bodyPr/>
        <a:lstStyle/>
        <a:p>
          <a:endParaRPr lang="es-EC"/>
        </a:p>
      </dgm:t>
    </dgm:pt>
    <dgm:pt modelId="{49590F37-699E-44F6-BEB1-1BF433B122E3}" type="pres">
      <dgm:prSet presAssocID="{F6F81C90-724B-4469-AD1E-E5787FA02DB7}" presName="root1" presStyleCnt="0"/>
      <dgm:spPr/>
    </dgm:pt>
    <dgm:pt modelId="{14822597-5585-43BD-A677-A5824F8D6DD2}" type="pres">
      <dgm:prSet presAssocID="{F6F81C90-724B-4469-AD1E-E5787FA02DB7}" presName="LevelOneTextNode" presStyleLbl="node0" presStyleIdx="0" presStyleCnt="1">
        <dgm:presLayoutVars>
          <dgm:chPref val="3"/>
        </dgm:presLayoutVars>
      </dgm:prSet>
      <dgm:spPr/>
      <dgm:t>
        <a:bodyPr/>
        <a:lstStyle/>
        <a:p>
          <a:endParaRPr lang="es-EC"/>
        </a:p>
      </dgm:t>
    </dgm:pt>
    <dgm:pt modelId="{D267342E-A49A-4018-A9D1-C7972D61976F}" type="pres">
      <dgm:prSet presAssocID="{F6F81C90-724B-4469-AD1E-E5787FA02DB7}" presName="level2hierChild" presStyleCnt="0"/>
      <dgm:spPr/>
    </dgm:pt>
    <dgm:pt modelId="{2CA4AC1E-A9BB-4BEA-9A47-13756E8FBA2B}" type="pres">
      <dgm:prSet presAssocID="{2B1257A2-C0B2-467C-A6EB-95902D0318C8}" presName="conn2-1" presStyleLbl="parChTrans1D2" presStyleIdx="0" presStyleCnt="3"/>
      <dgm:spPr/>
      <dgm:t>
        <a:bodyPr/>
        <a:lstStyle/>
        <a:p>
          <a:endParaRPr lang="es-EC"/>
        </a:p>
      </dgm:t>
    </dgm:pt>
    <dgm:pt modelId="{31241665-41C4-4641-884C-13545EFB70BA}" type="pres">
      <dgm:prSet presAssocID="{2B1257A2-C0B2-467C-A6EB-95902D0318C8}" presName="connTx" presStyleLbl="parChTrans1D2" presStyleIdx="0" presStyleCnt="3"/>
      <dgm:spPr/>
      <dgm:t>
        <a:bodyPr/>
        <a:lstStyle/>
        <a:p>
          <a:endParaRPr lang="es-EC"/>
        </a:p>
      </dgm:t>
    </dgm:pt>
    <dgm:pt modelId="{ADA75643-B14D-4140-9097-9B70E370194A}" type="pres">
      <dgm:prSet presAssocID="{A69B6CA4-8D6C-4E5F-8325-430D597DDE33}" presName="root2" presStyleCnt="0"/>
      <dgm:spPr/>
    </dgm:pt>
    <dgm:pt modelId="{4DD3FBC3-FE6F-4949-819F-61CD1471085E}" type="pres">
      <dgm:prSet presAssocID="{A69B6CA4-8D6C-4E5F-8325-430D597DDE33}" presName="LevelTwoTextNode" presStyleLbl="node2" presStyleIdx="0" presStyleCnt="3">
        <dgm:presLayoutVars>
          <dgm:chPref val="3"/>
        </dgm:presLayoutVars>
      </dgm:prSet>
      <dgm:spPr/>
      <dgm:t>
        <a:bodyPr/>
        <a:lstStyle/>
        <a:p>
          <a:endParaRPr lang="es-EC"/>
        </a:p>
      </dgm:t>
    </dgm:pt>
    <dgm:pt modelId="{4A246354-5DE6-4A61-9AD0-B3F970251917}" type="pres">
      <dgm:prSet presAssocID="{A69B6CA4-8D6C-4E5F-8325-430D597DDE33}" presName="level3hierChild" presStyleCnt="0"/>
      <dgm:spPr/>
    </dgm:pt>
    <dgm:pt modelId="{52AFCA30-2521-45B6-8BB8-28E8BDCCB124}" type="pres">
      <dgm:prSet presAssocID="{925E8FC4-D42D-4827-9CA5-95F795E52644}" presName="conn2-1" presStyleLbl="parChTrans1D3" presStyleIdx="0" presStyleCnt="4"/>
      <dgm:spPr/>
      <dgm:t>
        <a:bodyPr/>
        <a:lstStyle/>
        <a:p>
          <a:endParaRPr lang="es-EC"/>
        </a:p>
      </dgm:t>
    </dgm:pt>
    <dgm:pt modelId="{B1AB6FD3-B237-458A-9378-FD51F0A8B002}" type="pres">
      <dgm:prSet presAssocID="{925E8FC4-D42D-4827-9CA5-95F795E52644}" presName="connTx" presStyleLbl="parChTrans1D3" presStyleIdx="0" presStyleCnt="4"/>
      <dgm:spPr/>
      <dgm:t>
        <a:bodyPr/>
        <a:lstStyle/>
        <a:p>
          <a:endParaRPr lang="es-EC"/>
        </a:p>
      </dgm:t>
    </dgm:pt>
    <dgm:pt modelId="{D52E4BEC-E1BA-43E1-AF1B-CB130AA427CE}" type="pres">
      <dgm:prSet presAssocID="{350F443C-0743-4292-AFA3-38F724E917A9}" presName="root2" presStyleCnt="0"/>
      <dgm:spPr/>
    </dgm:pt>
    <dgm:pt modelId="{1C5CB205-760D-4BC5-B6BD-316B56BDBEDE}" type="pres">
      <dgm:prSet presAssocID="{350F443C-0743-4292-AFA3-38F724E917A9}" presName="LevelTwoTextNode" presStyleLbl="node3" presStyleIdx="0" presStyleCnt="4">
        <dgm:presLayoutVars>
          <dgm:chPref val="3"/>
        </dgm:presLayoutVars>
      </dgm:prSet>
      <dgm:spPr/>
      <dgm:t>
        <a:bodyPr/>
        <a:lstStyle/>
        <a:p>
          <a:endParaRPr lang="es-EC"/>
        </a:p>
      </dgm:t>
    </dgm:pt>
    <dgm:pt modelId="{4AC57F84-5995-400B-AD19-0DB23B0F298B}" type="pres">
      <dgm:prSet presAssocID="{350F443C-0743-4292-AFA3-38F724E917A9}" presName="level3hierChild" presStyleCnt="0"/>
      <dgm:spPr/>
    </dgm:pt>
    <dgm:pt modelId="{5A885852-5FCF-47D0-B626-935561D407A2}" type="pres">
      <dgm:prSet presAssocID="{B76067CE-0D09-4749-89EC-8583A873270F}" presName="conn2-1" presStyleLbl="parChTrans1D3" presStyleIdx="1" presStyleCnt="4"/>
      <dgm:spPr/>
      <dgm:t>
        <a:bodyPr/>
        <a:lstStyle/>
        <a:p>
          <a:endParaRPr lang="es-EC"/>
        </a:p>
      </dgm:t>
    </dgm:pt>
    <dgm:pt modelId="{0D18E43F-F0B7-443D-AA6C-F512B42E25B6}" type="pres">
      <dgm:prSet presAssocID="{B76067CE-0D09-4749-89EC-8583A873270F}" presName="connTx" presStyleLbl="parChTrans1D3" presStyleIdx="1" presStyleCnt="4"/>
      <dgm:spPr/>
      <dgm:t>
        <a:bodyPr/>
        <a:lstStyle/>
        <a:p>
          <a:endParaRPr lang="es-EC"/>
        </a:p>
      </dgm:t>
    </dgm:pt>
    <dgm:pt modelId="{289EB803-7C2F-477F-B71B-66605D27A13D}" type="pres">
      <dgm:prSet presAssocID="{9F3D4887-6192-4563-97F1-C9A5AB2A97E8}" presName="root2" presStyleCnt="0"/>
      <dgm:spPr/>
    </dgm:pt>
    <dgm:pt modelId="{0BA0FA1F-BACA-43FE-8FFF-E6AC3C23266B}" type="pres">
      <dgm:prSet presAssocID="{9F3D4887-6192-4563-97F1-C9A5AB2A97E8}" presName="LevelTwoTextNode" presStyleLbl="node3" presStyleIdx="1" presStyleCnt="4">
        <dgm:presLayoutVars>
          <dgm:chPref val="3"/>
        </dgm:presLayoutVars>
      </dgm:prSet>
      <dgm:spPr/>
      <dgm:t>
        <a:bodyPr/>
        <a:lstStyle/>
        <a:p>
          <a:endParaRPr lang="es-EC"/>
        </a:p>
      </dgm:t>
    </dgm:pt>
    <dgm:pt modelId="{9F02EE6C-47F0-4E29-BB65-1D3AE6BE69B4}" type="pres">
      <dgm:prSet presAssocID="{9F3D4887-6192-4563-97F1-C9A5AB2A97E8}" presName="level3hierChild" presStyleCnt="0"/>
      <dgm:spPr/>
    </dgm:pt>
    <dgm:pt modelId="{4D4F6672-3AED-41CC-B2AB-550EE97E7951}" type="pres">
      <dgm:prSet presAssocID="{3C2357FF-331D-44C5-A6A6-AA67F466BB3E}" presName="conn2-1" presStyleLbl="parChTrans1D2" presStyleIdx="1" presStyleCnt="3"/>
      <dgm:spPr/>
      <dgm:t>
        <a:bodyPr/>
        <a:lstStyle/>
        <a:p>
          <a:endParaRPr lang="es-EC"/>
        </a:p>
      </dgm:t>
    </dgm:pt>
    <dgm:pt modelId="{6DA301E6-D0D5-4C06-B372-76CB53295C86}" type="pres">
      <dgm:prSet presAssocID="{3C2357FF-331D-44C5-A6A6-AA67F466BB3E}" presName="connTx" presStyleLbl="parChTrans1D2" presStyleIdx="1" presStyleCnt="3"/>
      <dgm:spPr/>
      <dgm:t>
        <a:bodyPr/>
        <a:lstStyle/>
        <a:p>
          <a:endParaRPr lang="es-EC"/>
        </a:p>
      </dgm:t>
    </dgm:pt>
    <dgm:pt modelId="{B5CFA7F5-39EB-406B-A18A-3584B34DC139}" type="pres">
      <dgm:prSet presAssocID="{F32AD78A-8AB7-4D8A-B527-FE87C419637F}" presName="root2" presStyleCnt="0"/>
      <dgm:spPr/>
    </dgm:pt>
    <dgm:pt modelId="{691A699D-0D62-4E56-BA29-F0E7FBC0BE29}" type="pres">
      <dgm:prSet presAssocID="{F32AD78A-8AB7-4D8A-B527-FE87C419637F}" presName="LevelTwoTextNode" presStyleLbl="node2" presStyleIdx="1" presStyleCnt="3">
        <dgm:presLayoutVars>
          <dgm:chPref val="3"/>
        </dgm:presLayoutVars>
      </dgm:prSet>
      <dgm:spPr/>
      <dgm:t>
        <a:bodyPr/>
        <a:lstStyle/>
        <a:p>
          <a:endParaRPr lang="es-EC"/>
        </a:p>
      </dgm:t>
    </dgm:pt>
    <dgm:pt modelId="{A3DC5FF6-FE16-40E2-929B-5891F85F3AEA}" type="pres">
      <dgm:prSet presAssocID="{F32AD78A-8AB7-4D8A-B527-FE87C419637F}" presName="level3hierChild" presStyleCnt="0"/>
      <dgm:spPr/>
    </dgm:pt>
    <dgm:pt modelId="{D093FCD2-0519-40BE-9B14-618043B61173}" type="pres">
      <dgm:prSet presAssocID="{A0B5D345-4071-44F4-BF47-0812A998C56C}" presName="conn2-1" presStyleLbl="parChTrans1D3" presStyleIdx="2" presStyleCnt="4"/>
      <dgm:spPr/>
      <dgm:t>
        <a:bodyPr/>
        <a:lstStyle/>
        <a:p>
          <a:endParaRPr lang="es-EC"/>
        </a:p>
      </dgm:t>
    </dgm:pt>
    <dgm:pt modelId="{5121B8AE-4123-4A80-8F89-FF4FC9A3213B}" type="pres">
      <dgm:prSet presAssocID="{A0B5D345-4071-44F4-BF47-0812A998C56C}" presName="connTx" presStyleLbl="parChTrans1D3" presStyleIdx="2" presStyleCnt="4"/>
      <dgm:spPr/>
      <dgm:t>
        <a:bodyPr/>
        <a:lstStyle/>
        <a:p>
          <a:endParaRPr lang="es-EC"/>
        </a:p>
      </dgm:t>
    </dgm:pt>
    <dgm:pt modelId="{5A2B53D7-39A8-47EF-B07A-7E536F1752AF}" type="pres">
      <dgm:prSet presAssocID="{41A34330-9500-425D-A968-8CB511037396}" presName="root2" presStyleCnt="0"/>
      <dgm:spPr/>
    </dgm:pt>
    <dgm:pt modelId="{99BD51E1-F9FA-4A99-A970-3271247D213A}" type="pres">
      <dgm:prSet presAssocID="{41A34330-9500-425D-A968-8CB511037396}" presName="LevelTwoTextNode" presStyleLbl="node3" presStyleIdx="2" presStyleCnt="4">
        <dgm:presLayoutVars>
          <dgm:chPref val="3"/>
        </dgm:presLayoutVars>
      </dgm:prSet>
      <dgm:spPr/>
      <dgm:t>
        <a:bodyPr/>
        <a:lstStyle/>
        <a:p>
          <a:endParaRPr lang="es-EC"/>
        </a:p>
      </dgm:t>
    </dgm:pt>
    <dgm:pt modelId="{E631C02D-2EDF-45BC-AD82-C6DB7FFD01CF}" type="pres">
      <dgm:prSet presAssocID="{41A34330-9500-425D-A968-8CB511037396}" presName="level3hierChild" presStyleCnt="0"/>
      <dgm:spPr/>
    </dgm:pt>
    <dgm:pt modelId="{EA1B3CDE-6CFD-4DEF-9669-1EFBFF2AECEE}" type="pres">
      <dgm:prSet presAssocID="{A4A3D7D2-AD3F-4323-BAC9-303ECF1F6BFB}" presName="conn2-1" presStyleLbl="parChTrans1D2" presStyleIdx="2" presStyleCnt="3"/>
      <dgm:spPr/>
      <dgm:t>
        <a:bodyPr/>
        <a:lstStyle/>
        <a:p>
          <a:endParaRPr lang="es-EC"/>
        </a:p>
      </dgm:t>
    </dgm:pt>
    <dgm:pt modelId="{85AE9CF3-E574-4BB7-B9D4-F3C5374E333A}" type="pres">
      <dgm:prSet presAssocID="{A4A3D7D2-AD3F-4323-BAC9-303ECF1F6BFB}" presName="connTx" presStyleLbl="parChTrans1D2" presStyleIdx="2" presStyleCnt="3"/>
      <dgm:spPr/>
      <dgm:t>
        <a:bodyPr/>
        <a:lstStyle/>
        <a:p>
          <a:endParaRPr lang="es-EC"/>
        </a:p>
      </dgm:t>
    </dgm:pt>
    <dgm:pt modelId="{1A18D70A-828D-4804-85E9-9458A0FEBA58}" type="pres">
      <dgm:prSet presAssocID="{1A3A1176-20B8-44B5-87A9-BF5541B94D8A}" presName="root2" presStyleCnt="0"/>
      <dgm:spPr/>
    </dgm:pt>
    <dgm:pt modelId="{F8133E2A-BBBC-4D6C-A756-CA108BADE406}" type="pres">
      <dgm:prSet presAssocID="{1A3A1176-20B8-44B5-87A9-BF5541B94D8A}" presName="LevelTwoTextNode" presStyleLbl="node2" presStyleIdx="2" presStyleCnt="3">
        <dgm:presLayoutVars>
          <dgm:chPref val="3"/>
        </dgm:presLayoutVars>
      </dgm:prSet>
      <dgm:spPr/>
      <dgm:t>
        <a:bodyPr/>
        <a:lstStyle/>
        <a:p>
          <a:endParaRPr lang="es-EC"/>
        </a:p>
      </dgm:t>
    </dgm:pt>
    <dgm:pt modelId="{6BA8D6E5-14B3-408F-9A3B-4F2AF8A63C33}" type="pres">
      <dgm:prSet presAssocID="{1A3A1176-20B8-44B5-87A9-BF5541B94D8A}" presName="level3hierChild" presStyleCnt="0"/>
      <dgm:spPr/>
    </dgm:pt>
    <dgm:pt modelId="{D2CAE344-41D9-4875-B8B8-C8B8E9D3F508}" type="pres">
      <dgm:prSet presAssocID="{31CAE2CA-3AA1-4725-BAC0-9B5765952479}" presName="conn2-1" presStyleLbl="parChTrans1D3" presStyleIdx="3" presStyleCnt="4"/>
      <dgm:spPr/>
      <dgm:t>
        <a:bodyPr/>
        <a:lstStyle/>
        <a:p>
          <a:endParaRPr lang="es-EC"/>
        </a:p>
      </dgm:t>
    </dgm:pt>
    <dgm:pt modelId="{A2D7B7FD-92D3-41D8-B436-681A331378B2}" type="pres">
      <dgm:prSet presAssocID="{31CAE2CA-3AA1-4725-BAC0-9B5765952479}" presName="connTx" presStyleLbl="parChTrans1D3" presStyleIdx="3" presStyleCnt="4"/>
      <dgm:spPr/>
      <dgm:t>
        <a:bodyPr/>
        <a:lstStyle/>
        <a:p>
          <a:endParaRPr lang="es-EC"/>
        </a:p>
      </dgm:t>
    </dgm:pt>
    <dgm:pt modelId="{058E56DB-82DD-4C83-AB92-7DE5BEC9A2F1}" type="pres">
      <dgm:prSet presAssocID="{7B17BF0A-53A3-4BFF-B094-5B6B5C3CC58F}" presName="root2" presStyleCnt="0"/>
      <dgm:spPr/>
    </dgm:pt>
    <dgm:pt modelId="{D2D9D107-52BF-411B-8037-CA5CB9148A04}" type="pres">
      <dgm:prSet presAssocID="{7B17BF0A-53A3-4BFF-B094-5B6B5C3CC58F}" presName="LevelTwoTextNode" presStyleLbl="node3" presStyleIdx="3" presStyleCnt="4">
        <dgm:presLayoutVars>
          <dgm:chPref val="3"/>
        </dgm:presLayoutVars>
      </dgm:prSet>
      <dgm:spPr/>
      <dgm:t>
        <a:bodyPr/>
        <a:lstStyle/>
        <a:p>
          <a:endParaRPr lang="es-EC"/>
        </a:p>
      </dgm:t>
    </dgm:pt>
    <dgm:pt modelId="{9DB10A6A-C03E-402C-8D6E-B46F986A8B19}" type="pres">
      <dgm:prSet presAssocID="{7B17BF0A-53A3-4BFF-B094-5B6B5C3CC58F}" presName="level3hierChild" presStyleCnt="0"/>
      <dgm:spPr/>
    </dgm:pt>
  </dgm:ptLst>
  <dgm:cxnLst>
    <dgm:cxn modelId="{5D1A0DDB-DAF9-40CC-AB04-CD030FA37BB6}" type="presOf" srcId="{A4A3D7D2-AD3F-4323-BAC9-303ECF1F6BFB}" destId="{85AE9CF3-E574-4BB7-B9D4-F3C5374E333A}" srcOrd="1" destOrd="0" presId="urn:microsoft.com/office/officeart/2008/layout/HorizontalMultiLevelHierarchy"/>
    <dgm:cxn modelId="{E1DA1021-B799-4F91-9E1E-9ACB163178D4}" type="presOf" srcId="{31CAE2CA-3AA1-4725-BAC0-9B5765952479}" destId="{D2CAE344-41D9-4875-B8B8-C8B8E9D3F508}" srcOrd="0" destOrd="0" presId="urn:microsoft.com/office/officeart/2008/layout/HorizontalMultiLevelHierarchy"/>
    <dgm:cxn modelId="{E7E5B6FB-E52A-449B-97DC-892A55662F8B}" srcId="{F6F81C90-724B-4469-AD1E-E5787FA02DB7}" destId="{F32AD78A-8AB7-4D8A-B527-FE87C419637F}" srcOrd="1" destOrd="0" parTransId="{3C2357FF-331D-44C5-A6A6-AA67F466BB3E}" sibTransId="{1E2730A4-43FA-4891-9DFD-F21E2F279063}"/>
    <dgm:cxn modelId="{9C42E5D3-1346-4AA2-BD43-5805B8B45EFF}" type="presOf" srcId="{A0B5D345-4071-44F4-BF47-0812A998C56C}" destId="{5121B8AE-4123-4A80-8F89-FF4FC9A3213B}" srcOrd="1" destOrd="0" presId="urn:microsoft.com/office/officeart/2008/layout/HorizontalMultiLevelHierarchy"/>
    <dgm:cxn modelId="{5A6491A7-06E3-4767-B90A-5207923D8842}" srcId="{F32AD78A-8AB7-4D8A-B527-FE87C419637F}" destId="{41A34330-9500-425D-A968-8CB511037396}" srcOrd="0" destOrd="0" parTransId="{A0B5D345-4071-44F4-BF47-0812A998C56C}" sibTransId="{EBE25554-194D-4F8D-8E45-3240F12988F3}"/>
    <dgm:cxn modelId="{45B6B6C4-9AAC-4685-8966-BA72B69F0EB0}" srcId="{F6F81C90-724B-4469-AD1E-E5787FA02DB7}" destId="{A69B6CA4-8D6C-4E5F-8325-430D597DDE33}" srcOrd="0" destOrd="0" parTransId="{2B1257A2-C0B2-467C-A6EB-95902D0318C8}" sibTransId="{F102790C-D376-4501-A1F2-7CC868D44978}"/>
    <dgm:cxn modelId="{DB27C842-A6C0-4A23-9A6F-C7A3732E1DD2}" type="presOf" srcId="{3C2357FF-331D-44C5-A6A6-AA67F466BB3E}" destId="{6DA301E6-D0D5-4C06-B372-76CB53295C86}" srcOrd="1" destOrd="0" presId="urn:microsoft.com/office/officeart/2008/layout/HorizontalMultiLevelHierarchy"/>
    <dgm:cxn modelId="{1293773F-5412-4677-8D08-E7D5FC4E841E}" type="presOf" srcId="{31CAE2CA-3AA1-4725-BAC0-9B5765952479}" destId="{A2D7B7FD-92D3-41D8-B436-681A331378B2}" srcOrd="1" destOrd="0" presId="urn:microsoft.com/office/officeart/2008/layout/HorizontalMultiLevelHierarchy"/>
    <dgm:cxn modelId="{EC0879BF-9B92-47B0-9EF1-2622C49960A3}" type="presOf" srcId="{F6F81C90-724B-4469-AD1E-E5787FA02DB7}" destId="{14822597-5585-43BD-A677-A5824F8D6DD2}" srcOrd="0" destOrd="0" presId="urn:microsoft.com/office/officeart/2008/layout/HorizontalMultiLevelHierarchy"/>
    <dgm:cxn modelId="{A5F81118-BB74-4E1C-9B39-72C571FE9565}" srcId="{A69B6CA4-8D6C-4E5F-8325-430D597DDE33}" destId="{350F443C-0743-4292-AFA3-38F724E917A9}" srcOrd="0" destOrd="0" parTransId="{925E8FC4-D42D-4827-9CA5-95F795E52644}" sibTransId="{CE7EABA1-AEC8-4AB1-AC3E-E0EDBBD48112}"/>
    <dgm:cxn modelId="{DEBF99E2-BE8C-4161-B622-B720D30EDE4F}" type="presOf" srcId="{A0B5D345-4071-44F4-BF47-0812A998C56C}" destId="{D093FCD2-0519-40BE-9B14-618043B61173}" srcOrd="0" destOrd="0" presId="urn:microsoft.com/office/officeart/2008/layout/HorizontalMultiLevelHierarchy"/>
    <dgm:cxn modelId="{B8967485-992F-4BA5-8378-3438AABA6A20}" type="presOf" srcId="{7B17BF0A-53A3-4BFF-B094-5B6B5C3CC58F}" destId="{D2D9D107-52BF-411B-8037-CA5CB9148A04}" srcOrd="0" destOrd="0" presId="urn:microsoft.com/office/officeart/2008/layout/HorizontalMultiLevelHierarchy"/>
    <dgm:cxn modelId="{AF8A1793-EEBC-4F9D-B4CD-14601A69F86B}" srcId="{A69B6CA4-8D6C-4E5F-8325-430D597DDE33}" destId="{9F3D4887-6192-4563-97F1-C9A5AB2A97E8}" srcOrd="1" destOrd="0" parTransId="{B76067CE-0D09-4749-89EC-8583A873270F}" sibTransId="{359BCBA1-7123-42DD-A6A2-8780E6B16C06}"/>
    <dgm:cxn modelId="{8E0AD82A-2E60-4C57-9F7E-72F0CAC8A696}" type="presOf" srcId="{A4A3D7D2-AD3F-4323-BAC9-303ECF1F6BFB}" destId="{EA1B3CDE-6CFD-4DEF-9669-1EFBFF2AECEE}" srcOrd="0" destOrd="0" presId="urn:microsoft.com/office/officeart/2008/layout/HorizontalMultiLevelHierarchy"/>
    <dgm:cxn modelId="{8FA17537-9B78-48E5-8E05-B3185CFDF0BE}" type="presOf" srcId="{9F3D4887-6192-4563-97F1-C9A5AB2A97E8}" destId="{0BA0FA1F-BACA-43FE-8FFF-E6AC3C23266B}" srcOrd="0" destOrd="0" presId="urn:microsoft.com/office/officeart/2008/layout/HorizontalMultiLevelHierarchy"/>
    <dgm:cxn modelId="{C491ACD0-7684-453D-843E-106FF737D003}" type="presOf" srcId="{B76067CE-0D09-4749-89EC-8583A873270F}" destId="{5A885852-5FCF-47D0-B626-935561D407A2}" srcOrd="0" destOrd="0" presId="urn:microsoft.com/office/officeart/2008/layout/HorizontalMultiLevelHierarchy"/>
    <dgm:cxn modelId="{77D8CF96-C75B-4C1D-99F7-B545EF43E8C1}" type="presOf" srcId="{F32AD78A-8AB7-4D8A-B527-FE87C419637F}" destId="{691A699D-0D62-4E56-BA29-F0E7FBC0BE29}" srcOrd="0" destOrd="0" presId="urn:microsoft.com/office/officeart/2008/layout/HorizontalMultiLevelHierarchy"/>
    <dgm:cxn modelId="{E818A410-C86E-433E-A274-29DECED1D480}" srcId="{1A3A1176-20B8-44B5-87A9-BF5541B94D8A}" destId="{7B17BF0A-53A3-4BFF-B094-5B6B5C3CC58F}" srcOrd="0" destOrd="0" parTransId="{31CAE2CA-3AA1-4725-BAC0-9B5765952479}" sibTransId="{04F9F3DB-9130-444E-BE27-3A246EBE0A9B}"/>
    <dgm:cxn modelId="{209E2EAB-DE63-4575-86BD-DA1EC2510423}" type="presOf" srcId="{2B1257A2-C0B2-467C-A6EB-95902D0318C8}" destId="{31241665-41C4-4641-884C-13545EFB70BA}" srcOrd="1" destOrd="0" presId="urn:microsoft.com/office/officeart/2008/layout/HorizontalMultiLevelHierarchy"/>
    <dgm:cxn modelId="{552E4658-9DCA-4EDD-A6AE-2BF318720794}" type="presOf" srcId="{925E8FC4-D42D-4827-9CA5-95F795E52644}" destId="{52AFCA30-2521-45B6-8BB8-28E8BDCCB124}" srcOrd="0" destOrd="0" presId="urn:microsoft.com/office/officeart/2008/layout/HorizontalMultiLevelHierarchy"/>
    <dgm:cxn modelId="{0836B216-BB65-41A0-ACEC-9B394C7E93B0}" type="presOf" srcId="{350F443C-0743-4292-AFA3-38F724E917A9}" destId="{1C5CB205-760D-4BC5-B6BD-316B56BDBEDE}" srcOrd="0" destOrd="0" presId="urn:microsoft.com/office/officeart/2008/layout/HorizontalMultiLevelHierarchy"/>
    <dgm:cxn modelId="{DE82D827-4FDB-4508-B275-0D5D0356400C}" type="presOf" srcId="{A69B6CA4-8D6C-4E5F-8325-430D597DDE33}" destId="{4DD3FBC3-FE6F-4949-819F-61CD1471085E}" srcOrd="0" destOrd="0" presId="urn:microsoft.com/office/officeart/2008/layout/HorizontalMultiLevelHierarchy"/>
    <dgm:cxn modelId="{309CC26B-3FFF-476A-9542-E072DE97F34C}" type="presOf" srcId="{0E4F1B9C-B3D4-40DC-ACDB-AE191220E898}" destId="{FE62C465-B618-4D91-AD84-7FB0E362D8DE}" srcOrd="0" destOrd="0" presId="urn:microsoft.com/office/officeart/2008/layout/HorizontalMultiLevelHierarchy"/>
    <dgm:cxn modelId="{56465491-3E6E-47C9-9B9E-A885D917FA53}" type="presOf" srcId="{1A3A1176-20B8-44B5-87A9-BF5541B94D8A}" destId="{F8133E2A-BBBC-4D6C-A756-CA108BADE406}" srcOrd="0" destOrd="0" presId="urn:microsoft.com/office/officeart/2008/layout/HorizontalMultiLevelHierarchy"/>
    <dgm:cxn modelId="{17F27981-18BE-4491-B2E2-47BCB4658FE6}" srcId="{0E4F1B9C-B3D4-40DC-ACDB-AE191220E898}" destId="{F6F81C90-724B-4469-AD1E-E5787FA02DB7}" srcOrd="0" destOrd="0" parTransId="{38BF61E2-2CB2-4698-AFC6-405E6186100A}" sibTransId="{02A18D8E-EEC5-4DE7-9CB1-C679458C914E}"/>
    <dgm:cxn modelId="{DFCA6A90-8C8D-46FF-A6C9-F268E03D596B}" type="presOf" srcId="{925E8FC4-D42D-4827-9CA5-95F795E52644}" destId="{B1AB6FD3-B237-458A-9378-FD51F0A8B002}" srcOrd="1" destOrd="0" presId="urn:microsoft.com/office/officeart/2008/layout/HorizontalMultiLevelHierarchy"/>
    <dgm:cxn modelId="{A004F1A0-7036-4D4A-AFE5-B95A05965B99}" type="presOf" srcId="{B76067CE-0D09-4749-89EC-8583A873270F}" destId="{0D18E43F-F0B7-443D-AA6C-F512B42E25B6}" srcOrd="1" destOrd="0" presId="urn:microsoft.com/office/officeart/2008/layout/HorizontalMultiLevelHierarchy"/>
    <dgm:cxn modelId="{6E15D842-8F03-44E4-9BF5-D99D369A5026}" type="presOf" srcId="{41A34330-9500-425D-A968-8CB511037396}" destId="{99BD51E1-F9FA-4A99-A970-3271247D213A}" srcOrd="0" destOrd="0" presId="urn:microsoft.com/office/officeart/2008/layout/HorizontalMultiLevelHierarchy"/>
    <dgm:cxn modelId="{2DECD8C8-61DC-49CB-8506-768A5689D400}" srcId="{F6F81C90-724B-4469-AD1E-E5787FA02DB7}" destId="{1A3A1176-20B8-44B5-87A9-BF5541B94D8A}" srcOrd="2" destOrd="0" parTransId="{A4A3D7D2-AD3F-4323-BAC9-303ECF1F6BFB}" sibTransId="{480D56FC-B53A-432B-8704-D1BBBCFF1160}"/>
    <dgm:cxn modelId="{E3A66F87-EC0E-46D1-B4DA-3DB4C3D23387}" type="presOf" srcId="{2B1257A2-C0B2-467C-A6EB-95902D0318C8}" destId="{2CA4AC1E-A9BB-4BEA-9A47-13756E8FBA2B}" srcOrd="0" destOrd="0" presId="urn:microsoft.com/office/officeart/2008/layout/HorizontalMultiLevelHierarchy"/>
    <dgm:cxn modelId="{EBD8E09A-9C00-417F-A21D-E6599FEE3A37}" type="presOf" srcId="{3C2357FF-331D-44C5-A6A6-AA67F466BB3E}" destId="{4D4F6672-3AED-41CC-B2AB-550EE97E7951}" srcOrd="0" destOrd="0" presId="urn:microsoft.com/office/officeart/2008/layout/HorizontalMultiLevelHierarchy"/>
    <dgm:cxn modelId="{62278E07-CCC8-45EE-BA54-15320F7E6DC6}" type="presParOf" srcId="{FE62C465-B618-4D91-AD84-7FB0E362D8DE}" destId="{49590F37-699E-44F6-BEB1-1BF433B122E3}" srcOrd="0" destOrd="0" presId="urn:microsoft.com/office/officeart/2008/layout/HorizontalMultiLevelHierarchy"/>
    <dgm:cxn modelId="{870B1ECE-EFCA-4A6A-80A0-1EB0678F8D54}" type="presParOf" srcId="{49590F37-699E-44F6-BEB1-1BF433B122E3}" destId="{14822597-5585-43BD-A677-A5824F8D6DD2}" srcOrd="0" destOrd="0" presId="urn:microsoft.com/office/officeart/2008/layout/HorizontalMultiLevelHierarchy"/>
    <dgm:cxn modelId="{1F14FE6A-0FE9-4EBE-A2D6-AF2B36DDE4F0}" type="presParOf" srcId="{49590F37-699E-44F6-BEB1-1BF433B122E3}" destId="{D267342E-A49A-4018-A9D1-C7972D61976F}" srcOrd="1" destOrd="0" presId="urn:microsoft.com/office/officeart/2008/layout/HorizontalMultiLevelHierarchy"/>
    <dgm:cxn modelId="{D61169EA-BCC3-4BF1-AE09-2C973F5596DA}" type="presParOf" srcId="{D267342E-A49A-4018-A9D1-C7972D61976F}" destId="{2CA4AC1E-A9BB-4BEA-9A47-13756E8FBA2B}" srcOrd="0" destOrd="0" presId="urn:microsoft.com/office/officeart/2008/layout/HorizontalMultiLevelHierarchy"/>
    <dgm:cxn modelId="{5F73EFE1-8A85-4FFE-A9E5-829FE8FA063F}" type="presParOf" srcId="{2CA4AC1E-A9BB-4BEA-9A47-13756E8FBA2B}" destId="{31241665-41C4-4641-884C-13545EFB70BA}" srcOrd="0" destOrd="0" presId="urn:microsoft.com/office/officeart/2008/layout/HorizontalMultiLevelHierarchy"/>
    <dgm:cxn modelId="{615AFAA3-D5B0-4A03-996F-3E657E72A0B5}" type="presParOf" srcId="{D267342E-A49A-4018-A9D1-C7972D61976F}" destId="{ADA75643-B14D-4140-9097-9B70E370194A}" srcOrd="1" destOrd="0" presId="urn:microsoft.com/office/officeart/2008/layout/HorizontalMultiLevelHierarchy"/>
    <dgm:cxn modelId="{43B66FF3-434F-4F40-B9AE-4527198BC087}" type="presParOf" srcId="{ADA75643-B14D-4140-9097-9B70E370194A}" destId="{4DD3FBC3-FE6F-4949-819F-61CD1471085E}" srcOrd="0" destOrd="0" presId="urn:microsoft.com/office/officeart/2008/layout/HorizontalMultiLevelHierarchy"/>
    <dgm:cxn modelId="{603438A0-17AD-4519-82AA-FBE4F112DE0B}" type="presParOf" srcId="{ADA75643-B14D-4140-9097-9B70E370194A}" destId="{4A246354-5DE6-4A61-9AD0-B3F970251917}" srcOrd="1" destOrd="0" presId="urn:microsoft.com/office/officeart/2008/layout/HorizontalMultiLevelHierarchy"/>
    <dgm:cxn modelId="{AE13F3D1-F894-4F86-B11B-BA11A893776A}" type="presParOf" srcId="{4A246354-5DE6-4A61-9AD0-B3F970251917}" destId="{52AFCA30-2521-45B6-8BB8-28E8BDCCB124}" srcOrd="0" destOrd="0" presId="urn:microsoft.com/office/officeart/2008/layout/HorizontalMultiLevelHierarchy"/>
    <dgm:cxn modelId="{8C23CD12-E187-4A62-90DA-443AB0409065}" type="presParOf" srcId="{52AFCA30-2521-45B6-8BB8-28E8BDCCB124}" destId="{B1AB6FD3-B237-458A-9378-FD51F0A8B002}" srcOrd="0" destOrd="0" presId="urn:microsoft.com/office/officeart/2008/layout/HorizontalMultiLevelHierarchy"/>
    <dgm:cxn modelId="{451EFC9F-CC8B-496C-A829-E2D7D37B975B}" type="presParOf" srcId="{4A246354-5DE6-4A61-9AD0-B3F970251917}" destId="{D52E4BEC-E1BA-43E1-AF1B-CB130AA427CE}" srcOrd="1" destOrd="0" presId="urn:microsoft.com/office/officeart/2008/layout/HorizontalMultiLevelHierarchy"/>
    <dgm:cxn modelId="{705D5C26-51D7-4AB8-80BB-7F751A2BD596}" type="presParOf" srcId="{D52E4BEC-E1BA-43E1-AF1B-CB130AA427CE}" destId="{1C5CB205-760D-4BC5-B6BD-316B56BDBEDE}" srcOrd="0" destOrd="0" presId="urn:microsoft.com/office/officeart/2008/layout/HorizontalMultiLevelHierarchy"/>
    <dgm:cxn modelId="{55714AD7-8EA4-412E-A221-5595AB4BE740}" type="presParOf" srcId="{D52E4BEC-E1BA-43E1-AF1B-CB130AA427CE}" destId="{4AC57F84-5995-400B-AD19-0DB23B0F298B}" srcOrd="1" destOrd="0" presId="urn:microsoft.com/office/officeart/2008/layout/HorizontalMultiLevelHierarchy"/>
    <dgm:cxn modelId="{D59ABE1D-026A-4B55-B5F5-B5CC9C0BCA20}" type="presParOf" srcId="{4A246354-5DE6-4A61-9AD0-B3F970251917}" destId="{5A885852-5FCF-47D0-B626-935561D407A2}" srcOrd="2" destOrd="0" presId="urn:microsoft.com/office/officeart/2008/layout/HorizontalMultiLevelHierarchy"/>
    <dgm:cxn modelId="{3FEC4C4F-2153-47C6-8541-60D2A6815177}" type="presParOf" srcId="{5A885852-5FCF-47D0-B626-935561D407A2}" destId="{0D18E43F-F0B7-443D-AA6C-F512B42E25B6}" srcOrd="0" destOrd="0" presId="urn:microsoft.com/office/officeart/2008/layout/HorizontalMultiLevelHierarchy"/>
    <dgm:cxn modelId="{392ECA24-68CE-4E03-B20B-99B50FE6E5B7}" type="presParOf" srcId="{4A246354-5DE6-4A61-9AD0-B3F970251917}" destId="{289EB803-7C2F-477F-B71B-66605D27A13D}" srcOrd="3" destOrd="0" presId="urn:microsoft.com/office/officeart/2008/layout/HorizontalMultiLevelHierarchy"/>
    <dgm:cxn modelId="{899C7F82-2B95-458E-A581-E5EC0300A108}" type="presParOf" srcId="{289EB803-7C2F-477F-B71B-66605D27A13D}" destId="{0BA0FA1F-BACA-43FE-8FFF-E6AC3C23266B}" srcOrd="0" destOrd="0" presId="urn:microsoft.com/office/officeart/2008/layout/HorizontalMultiLevelHierarchy"/>
    <dgm:cxn modelId="{07302314-2D32-47FB-A8D2-4FF76CAFFC96}" type="presParOf" srcId="{289EB803-7C2F-477F-B71B-66605D27A13D}" destId="{9F02EE6C-47F0-4E29-BB65-1D3AE6BE69B4}" srcOrd="1" destOrd="0" presId="urn:microsoft.com/office/officeart/2008/layout/HorizontalMultiLevelHierarchy"/>
    <dgm:cxn modelId="{5915ABAB-A322-41E0-862C-27A9E790C306}" type="presParOf" srcId="{D267342E-A49A-4018-A9D1-C7972D61976F}" destId="{4D4F6672-3AED-41CC-B2AB-550EE97E7951}" srcOrd="2" destOrd="0" presId="urn:microsoft.com/office/officeart/2008/layout/HorizontalMultiLevelHierarchy"/>
    <dgm:cxn modelId="{168EC4CB-EC39-41C7-87FA-66846AF3FD85}" type="presParOf" srcId="{4D4F6672-3AED-41CC-B2AB-550EE97E7951}" destId="{6DA301E6-D0D5-4C06-B372-76CB53295C86}" srcOrd="0" destOrd="0" presId="urn:microsoft.com/office/officeart/2008/layout/HorizontalMultiLevelHierarchy"/>
    <dgm:cxn modelId="{EC3C8469-E0A5-42AB-837E-2A8E39D47E2F}" type="presParOf" srcId="{D267342E-A49A-4018-A9D1-C7972D61976F}" destId="{B5CFA7F5-39EB-406B-A18A-3584B34DC139}" srcOrd="3" destOrd="0" presId="urn:microsoft.com/office/officeart/2008/layout/HorizontalMultiLevelHierarchy"/>
    <dgm:cxn modelId="{6B6899A4-C408-4007-9CA8-28F272FCC94A}" type="presParOf" srcId="{B5CFA7F5-39EB-406B-A18A-3584B34DC139}" destId="{691A699D-0D62-4E56-BA29-F0E7FBC0BE29}" srcOrd="0" destOrd="0" presId="urn:microsoft.com/office/officeart/2008/layout/HorizontalMultiLevelHierarchy"/>
    <dgm:cxn modelId="{CCAC6DA9-5A97-4D4E-B74B-2C7E78793C06}" type="presParOf" srcId="{B5CFA7F5-39EB-406B-A18A-3584B34DC139}" destId="{A3DC5FF6-FE16-40E2-929B-5891F85F3AEA}" srcOrd="1" destOrd="0" presId="urn:microsoft.com/office/officeart/2008/layout/HorizontalMultiLevelHierarchy"/>
    <dgm:cxn modelId="{C3D91D6A-4854-4B32-992B-5B26C0BE07C5}" type="presParOf" srcId="{A3DC5FF6-FE16-40E2-929B-5891F85F3AEA}" destId="{D093FCD2-0519-40BE-9B14-618043B61173}" srcOrd="0" destOrd="0" presId="urn:microsoft.com/office/officeart/2008/layout/HorizontalMultiLevelHierarchy"/>
    <dgm:cxn modelId="{B756162C-A8CB-4A51-9E76-24F6AB3B6444}" type="presParOf" srcId="{D093FCD2-0519-40BE-9B14-618043B61173}" destId="{5121B8AE-4123-4A80-8F89-FF4FC9A3213B}" srcOrd="0" destOrd="0" presId="urn:microsoft.com/office/officeart/2008/layout/HorizontalMultiLevelHierarchy"/>
    <dgm:cxn modelId="{4DAA0F7E-B8F3-4DAB-8BFD-676AB8D6FB62}" type="presParOf" srcId="{A3DC5FF6-FE16-40E2-929B-5891F85F3AEA}" destId="{5A2B53D7-39A8-47EF-B07A-7E536F1752AF}" srcOrd="1" destOrd="0" presId="urn:microsoft.com/office/officeart/2008/layout/HorizontalMultiLevelHierarchy"/>
    <dgm:cxn modelId="{F412960C-460D-4AE3-838B-054BDF707F57}" type="presParOf" srcId="{5A2B53D7-39A8-47EF-B07A-7E536F1752AF}" destId="{99BD51E1-F9FA-4A99-A970-3271247D213A}" srcOrd="0" destOrd="0" presId="urn:microsoft.com/office/officeart/2008/layout/HorizontalMultiLevelHierarchy"/>
    <dgm:cxn modelId="{EAC7ADAD-B3C4-4AA6-B6E3-21CE11B56D39}" type="presParOf" srcId="{5A2B53D7-39A8-47EF-B07A-7E536F1752AF}" destId="{E631C02D-2EDF-45BC-AD82-C6DB7FFD01CF}" srcOrd="1" destOrd="0" presId="urn:microsoft.com/office/officeart/2008/layout/HorizontalMultiLevelHierarchy"/>
    <dgm:cxn modelId="{E3B6018C-A274-472A-8215-AA6665F98F3E}" type="presParOf" srcId="{D267342E-A49A-4018-A9D1-C7972D61976F}" destId="{EA1B3CDE-6CFD-4DEF-9669-1EFBFF2AECEE}" srcOrd="4" destOrd="0" presId="urn:microsoft.com/office/officeart/2008/layout/HorizontalMultiLevelHierarchy"/>
    <dgm:cxn modelId="{070B6429-33D1-4983-8A7B-AD5F8FAAF150}" type="presParOf" srcId="{EA1B3CDE-6CFD-4DEF-9669-1EFBFF2AECEE}" destId="{85AE9CF3-E574-4BB7-B9D4-F3C5374E333A}" srcOrd="0" destOrd="0" presId="urn:microsoft.com/office/officeart/2008/layout/HorizontalMultiLevelHierarchy"/>
    <dgm:cxn modelId="{8879CB06-15CC-4A5A-8525-F174626E3BA5}" type="presParOf" srcId="{D267342E-A49A-4018-A9D1-C7972D61976F}" destId="{1A18D70A-828D-4804-85E9-9458A0FEBA58}" srcOrd="5" destOrd="0" presId="urn:microsoft.com/office/officeart/2008/layout/HorizontalMultiLevelHierarchy"/>
    <dgm:cxn modelId="{D376E8C0-46BA-4AA2-92F7-F9385EC27566}" type="presParOf" srcId="{1A18D70A-828D-4804-85E9-9458A0FEBA58}" destId="{F8133E2A-BBBC-4D6C-A756-CA108BADE406}" srcOrd="0" destOrd="0" presId="urn:microsoft.com/office/officeart/2008/layout/HorizontalMultiLevelHierarchy"/>
    <dgm:cxn modelId="{07817C6D-E03A-4D0B-AA92-878D94F58C00}" type="presParOf" srcId="{1A18D70A-828D-4804-85E9-9458A0FEBA58}" destId="{6BA8D6E5-14B3-408F-9A3B-4F2AF8A63C33}" srcOrd="1" destOrd="0" presId="urn:microsoft.com/office/officeart/2008/layout/HorizontalMultiLevelHierarchy"/>
    <dgm:cxn modelId="{D76AB5B0-66D1-45D4-A169-BCCFD3CC2406}" type="presParOf" srcId="{6BA8D6E5-14B3-408F-9A3B-4F2AF8A63C33}" destId="{D2CAE344-41D9-4875-B8B8-C8B8E9D3F508}" srcOrd="0" destOrd="0" presId="urn:microsoft.com/office/officeart/2008/layout/HorizontalMultiLevelHierarchy"/>
    <dgm:cxn modelId="{313721E3-84E4-49F7-863F-16C6FEF0CA39}" type="presParOf" srcId="{D2CAE344-41D9-4875-B8B8-C8B8E9D3F508}" destId="{A2D7B7FD-92D3-41D8-B436-681A331378B2}" srcOrd="0" destOrd="0" presId="urn:microsoft.com/office/officeart/2008/layout/HorizontalMultiLevelHierarchy"/>
    <dgm:cxn modelId="{E6127EA7-F7B0-44FE-9831-8F01A14CDE11}" type="presParOf" srcId="{6BA8D6E5-14B3-408F-9A3B-4F2AF8A63C33}" destId="{058E56DB-82DD-4C83-AB92-7DE5BEC9A2F1}" srcOrd="1" destOrd="0" presId="urn:microsoft.com/office/officeart/2008/layout/HorizontalMultiLevelHierarchy"/>
    <dgm:cxn modelId="{BB70A73E-615D-4059-A38B-9C909F16FE91}" type="presParOf" srcId="{058E56DB-82DD-4C83-AB92-7DE5BEC9A2F1}" destId="{D2D9D107-52BF-411B-8037-CA5CB9148A04}" srcOrd="0" destOrd="0" presId="urn:microsoft.com/office/officeart/2008/layout/HorizontalMultiLevelHierarchy"/>
    <dgm:cxn modelId="{0BE2FF1B-68D2-4848-945A-9B895BC9CEF4}" type="presParOf" srcId="{058E56DB-82DD-4C83-AB92-7DE5BEC9A2F1}" destId="{9DB10A6A-C03E-402C-8D6E-B46F986A8B19}"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CAE344-41D9-4875-B8B8-C8B8E9D3F508}">
      <dsp:nvSpPr>
        <dsp:cNvPr id="0" name=""/>
        <dsp:cNvSpPr/>
      </dsp:nvSpPr>
      <dsp:spPr>
        <a:xfrm>
          <a:off x="4276266" y="3716539"/>
          <a:ext cx="568280" cy="91440"/>
        </a:xfrm>
        <a:custGeom>
          <a:avLst/>
          <a:gdLst/>
          <a:ahLst/>
          <a:cxnLst/>
          <a:rect l="0" t="0" r="0" b="0"/>
          <a:pathLst>
            <a:path>
              <a:moveTo>
                <a:pt x="0" y="45720"/>
              </a:moveTo>
              <a:lnTo>
                <a:pt x="568280" y="45720"/>
              </a:lnTo>
            </a:path>
          </a:pathLst>
        </a:custGeom>
        <a:noFill/>
        <a:ln w="12700" cap="rnd"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4546199" y="3748052"/>
        <a:ext cx="28414" cy="28414"/>
      </dsp:txXfrm>
    </dsp:sp>
    <dsp:sp modelId="{EA1B3CDE-6CFD-4DEF-9669-1EFBFF2AECEE}">
      <dsp:nvSpPr>
        <dsp:cNvPr id="0" name=""/>
        <dsp:cNvSpPr/>
      </dsp:nvSpPr>
      <dsp:spPr>
        <a:xfrm>
          <a:off x="866583" y="2408695"/>
          <a:ext cx="568280" cy="1353564"/>
        </a:xfrm>
        <a:custGeom>
          <a:avLst/>
          <a:gdLst/>
          <a:ahLst/>
          <a:cxnLst/>
          <a:rect l="0" t="0" r="0" b="0"/>
          <a:pathLst>
            <a:path>
              <a:moveTo>
                <a:pt x="0" y="0"/>
              </a:moveTo>
              <a:lnTo>
                <a:pt x="284140" y="0"/>
              </a:lnTo>
              <a:lnTo>
                <a:pt x="284140" y="1353564"/>
              </a:lnTo>
              <a:lnTo>
                <a:pt x="568280" y="1353564"/>
              </a:lnTo>
            </a:path>
          </a:pathLst>
        </a:custGeom>
        <a:noFill/>
        <a:ln w="12700" cap="rnd"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1114023" y="3048776"/>
        <a:ext cx="73400" cy="73400"/>
      </dsp:txXfrm>
    </dsp:sp>
    <dsp:sp modelId="{D093FCD2-0519-40BE-9B14-618043B61173}">
      <dsp:nvSpPr>
        <dsp:cNvPr id="0" name=""/>
        <dsp:cNvSpPr/>
      </dsp:nvSpPr>
      <dsp:spPr>
        <a:xfrm>
          <a:off x="4276266" y="2633688"/>
          <a:ext cx="568280" cy="91440"/>
        </a:xfrm>
        <a:custGeom>
          <a:avLst/>
          <a:gdLst/>
          <a:ahLst/>
          <a:cxnLst/>
          <a:rect l="0" t="0" r="0" b="0"/>
          <a:pathLst>
            <a:path>
              <a:moveTo>
                <a:pt x="0" y="45720"/>
              </a:moveTo>
              <a:lnTo>
                <a:pt x="568280" y="45720"/>
              </a:lnTo>
            </a:path>
          </a:pathLst>
        </a:custGeom>
        <a:noFill/>
        <a:ln w="12700" cap="rnd"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4546199" y="2665201"/>
        <a:ext cx="28414" cy="28414"/>
      </dsp:txXfrm>
    </dsp:sp>
    <dsp:sp modelId="{4D4F6672-3AED-41CC-B2AB-550EE97E7951}">
      <dsp:nvSpPr>
        <dsp:cNvPr id="0" name=""/>
        <dsp:cNvSpPr/>
      </dsp:nvSpPr>
      <dsp:spPr>
        <a:xfrm>
          <a:off x="866583" y="2408695"/>
          <a:ext cx="568280" cy="270712"/>
        </a:xfrm>
        <a:custGeom>
          <a:avLst/>
          <a:gdLst/>
          <a:ahLst/>
          <a:cxnLst/>
          <a:rect l="0" t="0" r="0" b="0"/>
          <a:pathLst>
            <a:path>
              <a:moveTo>
                <a:pt x="0" y="0"/>
              </a:moveTo>
              <a:lnTo>
                <a:pt x="284140" y="0"/>
              </a:lnTo>
              <a:lnTo>
                <a:pt x="284140" y="270712"/>
              </a:lnTo>
              <a:lnTo>
                <a:pt x="568280" y="270712"/>
              </a:lnTo>
            </a:path>
          </a:pathLst>
        </a:custGeom>
        <a:noFill/>
        <a:ln w="12700" cap="rnd"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1134987" y="2528314"/>
        <a:ext cx="31473" cy="31473"/>
      </dsp:txXfrm>
    </dsp:sp>
    <dsp:sp modelId="{5A885852-5FCF-47D0-B626-935561D407A2}">
      <dsp:nvSpPr>
        <dsp:cNvPr id="0" name=""/>
        <dsp:cNvSpPr/>
      </dsp:nvSpPr>
      <dsp:spPr>
        <a:xfrm>
          <a:off x="4276266" y="1055130"/>
          <a:ext cx="568280" cy="541425"/>
        </a:xfrm>
        <a:custGeom>
          <a:avLst/>
          <a:gdLst/>
          <a:ahLst/>
          <a:cxnLst/>
          <a:rect l="0" t="0" r="0" b="0"/>
          <a:pathLst>
            <a:path>
              <a:moveTo>
                <a:pt x="0" y="0"/>
              </a:moveTo>
              <a:lnTo>
                <a:pt x="284140" y="0"/>
              </a:lnTo>
              <a:lnTo>
                <a:pt x="284140" y="541425"/>
              </a:lnTo>
              <a:lnTo>
                <a:pt x="568280" y="541425"/>
              </a:lnTo>
            </a:path>
          </a:pathLst>
        </a:custGeom>
        <a:noFill/>
        <a:ln w="12700" cap="rnd"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4540783" y="1306221"/>
        <a:ext cx="39245" cy="39245"/>
      </dsp:txXfrm>
    </dsp:sp>
    <dsp:sp modelId="{52AFCA30-2521-45B6-8BB8-28E8BDCCB124}">
      <dsp:nvSpPr>
        <dsp:cNvPr id="0" name=""/>
        <dsp:cNvSpPr/>
      </dsp:nvSpPr>
      <dsp:spPr>
        <a:xfrm>
          <a:off x="4276266" y="513705"/>
          <a:ext cx="568280" cy="541425"/>
        </a:xfrm>
        <a:custGeom>
          <a:avLst/>
          <a:gdLst/>
          <a:ahLst/>
          <a:cxnLst/>
          <a:rect l="0" t="0" r="0" b="0"/>
          <a:pathLst>
            <a:path>
              <a:moveTo>
                <a:pt x="0" y="541425"/>
              </a:moveTo>
              <a:lnTo>
                <a:pt x="284140" y="541425"/>
              </a:lnTo>
              <a:lnTo>
                <a:pt x="284140" y="0"/>
              </a:lnTo>
              <a:lnTo>
                <a:pt x="568280" y="0"/>
              </a:lnTo>
            </a:path>
          </a:pathLst>
        </a:custGeom>
        <a:noFill/>
        <a:ln w="12700" cap="rnd"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4540783" y="764795"/>
        <a:ext cx="39245" cy="39245"/>
      </dsp:txXfrm>
    </dsp:sp>
    <dsp:sp modelId="{2CA4AC1E-A9BB-4BEA-9A47-13756E8FBA2B}">
      <dsp:nvSpPr>
        <dsp:cNvPr id="0" name=""/>
        <dsp:cNvSpPr/>
      </dsp:nvSpPr>
      <dsp:spPr>
        <a:xfrm>
          <a:off x="866583" y="1055130"/>
          <a:ext cx="568280" cy="1353564"/>
        </a:xfrm>
        <a:custGeom>
          <a:avLst/>
          <a:gdLst/>
          <a:ahLst/>
          <a:cxnLst/>
          <a:rect l="0" t="0" r="0" b="0"/>
          <a:pathLst>
            <a:path>
              <a:moveTo>
                <a:pt x="0" y="1353564"/>
              </a:moveTo>
              <a:lnTo>
                <a:pt x="284140" y="1353564"/>
              </a:lnTo>
              <a:lnTo>
                <a:pt x="284140" y="0"/>
              </a:lnTo>
              <a:lnTo>
                <a:pt x="568280" y="0"/>
              </a:lnTo>
            </a:path>
          </a:pathLst>
        </a:custGeom>
        <a:noFill/>
        <a:ln w="12700" cap="rnd"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1114023" y="1695212"/>
        <a:ext cx="73400" cy="73400"/>
      </dsp:txXfrm>
    </dsp:sp>
    <dsp:sp modelId="{14822597-5585-43BD-A677-A5824F8D6DD2}">
      <dsp:nvSpPr>
        <dsp:cNvPr id="0" name=""/>
        <dsp:cNvSpPr/>
      </dsp:nvSpPr>
      <dsp:spPr>
        <a:xfrm rot="16200000">
          <a:off x="-1846243" y="1975554"/>
          <a:ext cx="4559374" cy="866281"/>
        </a:xfrm>
        <a:prstGeom prst="rect">
          <a:avLst/>
        </a:prstGeom>
        <a:solidFill>
          <a:schemeClr val="tx1"/>
        </a:soli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kern="1200"/>
            <a:t>MODELADO DEL FOTOBIOREACTOR</a:t>
          </a:r>
        </a:p>
      </dsp:txBody>
      <dsp:txXfrm>
        <a:off x="-1846243" y="1975554"/>
        <a:ext cx="4559374" cy="866281"/>
      </dsp:txXfrm>
    </dsp:sp>
    <dsp:sp modelId="{4DD3FBC3-FE6F-4949-819F-61CD1471085E}">
      <dsp:nvSpPr>
        <dsp:cNvPr id="0" name=""/>
        <dsp:cNvSpPr/>
      </dsp:nvSpPr>
      <dsp:spPr>
        <a:xfrm>
          <a:off x="1434864" y="621990"/>
          <a:ext cx="2841401" cy="866281"/>
        </a:xfrm>
        <a:prstGeom prst="rect">
          <a:avLst/>
        </a:prstGeom>
        <a:solidFill>
          <a:schemeClr val="accent6">
            <a:lumMod val="75000"/>
          </a:schemeClr>
        </a:soli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kern="1200"/>
            <a:t>MODELO DE DISTRIBUCIÓN DE LA LUZ TRANSFERIDA POR RADIACIÓN</a:t>
          </a:r>
        </a:p>
      </dsp:txBody>
      <dsp:txXfrm>
        <a:off x="1434864" y="621990"/>
        <a:ext cx="2841401" cy="866281"/>
      </dsp:txXfrm>
    </dsp:sp>
    <dsp:sp modelId="{1C5CB205-760D-4BC5-B6BD-316B56BDBEDE}">
      <dsp:nvSpPr>
        <dsp:cNvPr id="0" name=""/>
        <dsp:cNvSpPr/>
      </dsp:nvSpPr>
      <dsp:spPr>
        <a:xfrm>
          <a:off x="4844546" y="80564"/>
          <a:ext cx="2841401" cy="866281"/>
        </a:xfrm>
        <a:prstGeom prst="rect">
          <a:avLst/>
        </a:prstGeom>
        <a:solidFill>
          <a:schemeClr val="accent6">
            <a:lumMod val="75000"/>
          </a:schemeClr>
        </a:soli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kern="1200"/>
            <a:t>EXTERNO: LUZ SOLAR QUE LLEGA A LA SUPERFICIE DEL FOTOBIOREACTOR</a:t>
          </a:r>
        </a:p>
      </dsp:txBody>
      <dsp:txXfrm>
        <a:off x="4844546" y="80564"/>
        <a:ext cx="2841401" cy="866281"/>
      </dsp:txXfrm>
    </dsp:sp>
    <dsp:sp modelId="{0BA0FA1F-BACA-43FE-8FFF-E6AC3C23266B}">
      <dsp:nvSpPr>
        <dsp:cNvPr id="0" name=""/>
        <dsp:cNvSpPr/>
      </dsp:nvSpPr>
      <dsp:spPr>
        <a:xfrm>
          <a:off x="4844546" y="1163416"/>
          <a:ext cx="2841401" cy="866281"/>
        </a:xfrm>
        <a:prstGeom prst="rect">
          <a:avLst/>
        </a:prstGeom>
        <a:solidFill>
          <a:schemeClr val="accent6">
            <a:lumMod val="75000"/>
          </a:schemeClr>
        </a:soli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kern="1200" dirty="0"/>
            <a:t>INTERNO: RÉGIMEN DE LUZ DENTRO DEL FOTOBIOREACTOR</a:t>
          </a:r>
        </a:p>
      </dsp:txBody>
      <dsp:txXfrm>
        <a:off x="4844546" y="1163416"/>
        <a:ext cx="2841401" cy="866281"/>
      </dsp:txXfrm>
    </dsp:sp>
    <dsp:sp modelId="{691A699D-0D62-4E56-BA29-F0E7FBC0BE29}">
      <dsp:nvSpPr>
        <dsp:cNvPr id="0" name=""/>
        <dsp:cNvSpPr/>
      </dsp:nvSpPr>
      <dsp:spPr>
        <a:xfrm>
          <a:off x="1434864" y="2246267"/>
          <a:ext cx="2841401" cy="866281"/>
        </a:xfrm>
        <a:prstGeom prst="rect">
          <a:avLst/>
        </a:prstGeom>
        <a:solidFill>
          <a:schemeClr val="accent3">
            <a:lumMod val="75000"/>
          </a:schemeClr>
        </a:soli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kern="1200"/>
            <a:t>MODELO DE CRECIMIENTO CINÉTICO</a:t>
          </a:r>
        </a:p>
      </dsp:txBody>
      <dsp:txXfrm>
        <a:off x="1434864" y="2246267"/>
        <a:ext cx="2841401" cy="866281"/>
      </dsp:txXfrm>
    </dsp:sp>
    <dsp:sp modelId="{99BD51E1-F9FA-4A99-A970-3271247D213A}">
      <dsp:nvSpPr>
        <dsp:cNvPr id="0" name=""/>
        <dsp:cNvSpPr/>
      </dsp:nvSpPr>
      <dsp:spPr>
        <a:xfrm>
          <a:off x="4844546" y="2246267"/>
          <a:ext cx="2841401" cy="866281"/>
        </a:xfrm>
        <a:prstGeom prst="rect">
          <a:avLst/>
        </a:prstGeom>
        <a:solidFill>
          <a:schemeClr val="accent3">
            <a:lumMod val="75000"/>
          </a:schemeClr>
        </a:soli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kern="1200"/>
            <a:t>CRECIMIENTO FOTOSINTÉTICO DE LAS CÉLULAS USANDO LA LUZ DISPONIBLE</a:t>
          </a:r>
        </a:p>
      </dsp:txBody>
      <dsp:txXfrm>
        <a:off x="4844546" y="2246267"/>
        <a:ext cx="2841401" cy="866281"/>
      </dsp:txXfrm>
    </dsp:sp>
    <dsp:sp modelId="{F8133E2A-BBBC-4D6C-A756-CA108BADE406}">
      <dsp:nvSpPr>
        <dsp:cNvPr id="0" name=""/>
        <dsp:cNvSpPr/>
      </dsp:nvSpPr>
      <dsp:spPr>
        <a:xfrm>
          <a:off x="1434864" y="3329118"/>
          <a:ext cx="2841401" cy="866281"/>
        </a:xfrm>
        <a:prstGeom prst="rect">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kern="1200"/>
            <a:t>MODELO HIDRODINÁMICO</a:t>
          </a:r>
        </a:p>
      </dsp:txBody>
      <dsp:txXfrm>
        <a:off x="1434864" y="3329118"/>
        <a:ext cx="2841401" cy="866281"/>
      </dsp:txXfrm>
    </dsp:sp>
    <dsp:sp modelId="{D2D9D107-52BF-411B-8037-CA5CB9148A04}">
      <dsp:nvSpPr>
        <dsp:cNvPr id="0" name=""/>
        <dsp:cNvSpPr/>
      </dsp:nvSpPr>
      <dsp:spPr>
        <a:xfrm>
          <a:off x="4844546" y="3329118"/>
          <a:ext cx="2841401" cy="866281"/>
        </a:xfrm>
        <a:prstGeom prst="rect">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kern="1200" dirty="0"/>
            <a:t>DESCRIPCIÓN DEL MOVIMIENTO DE LAS CÉLULAS A TRAVÉS DEL RÉGIMEN DE LUZ</a:t>
          </a:r>
        </a:p>
      </dsp:txBody>
      <dsp:txXfrm>
        <a:off x="4844546" y="3329118"/>
        <a:ext cx="2841401" cy="866281"/>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image" Target="../media/image81.png"/></Relationships>
</file>

<file path=ppt/drawings/_rels/vmlDrawing2.v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9.png"/><Relationship Id="rId3" Type="http://schemas.openxmlformats.org/officeDocument/2006/relationships/image" Target="../media/image89.png"/><Relationship Id="rId7" Type="http://schemas.openxmlformats.org/officeDocument/2006/relationships/image" Target="../media/image93.png"/><Relationship Id="rId12" Type="http://schemas.openxmlformats.org/officeDocument/2006/relationships/image" Target="../media/image98.png"/><Relationship Id="rId2" Type="http://schemas.openxmlformats.org/officeDocument/2006/relationships/image" Target="../media/image88.png"/><Relationship Id="rId1" Type="http://schemas.openxmlformats.org/officeDocument/2006/relationships/image" Target="../media/image87.png"/><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91.png"/><Relationship Id="rId10" Type="http://schemas.openxmlformats.org/officeDocument/2006/relationships/image" Target="../media/image96.png"/><Relationship Id="rId4" Type="http://schemas.openxmlformats.org/officeDocument/2006/relationships/image" Target="../media/image90.png"/><Relationship Id="rId9" Type="http://schemas.openxmlformats.org/officeDocument/2006/relationships/image" Target="../media/image95.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image" Target="../media/image100.png"/><Relationship Id="rId5" Type="http://schemas.openxmlformats.org/officeDocument/2006/relationships/image" Target="../media/image104.png"/><Relationship Id="rId4" Type="http://schemas.openxmlformats.org/officeDocument/2006/relationships/image" Target="../media/image103.png"/></Relationships>
</file>

<file path=ppt/drawings/drawing1.xml><?xml version="1.0" encoding="utf-8"?>
<c:userShapes xmlns:c="http://schemas.openxmlformats.org/drawingml/2006/chart">
  <cdr:relSizeAnchor xmlns:cdr="http://schemas.openxmlformats.org/drawingml/2006/chartDrawing">
    <cdr:from>
      <cdr:x>0.09844</cdr:x>
      <cdr:y>0</cdr:y>
    </cdr:from>
    <cdr:to>
      <cdr:x>0.2797</cdr:x>
      <cdr:y>0.14112</cdr:y>
    </cdr:to>
    <cdr:sp macro="" textlink="">
      <cdr:nvSpPr>
        <cdr:cNvPr id="3" name="2 Rectángulo"/>
        <cdr:cNvSpPr/>
      </cdr:nvSpPr>
      <cdr:spPr>
        <a:xfrm xmlns:a="http://schemas.openxmlformats.org/drawingml/2006/main">
          <a:off x="543463" y="0"/>
          <a:ext cx="1000665" cy="568490"/>
        </a:xfrm>
        <a:prstGeom xmlns:a="http://schemas.openxmlformats.org/drawingml/2006/main" prst="rect">
          <a:avLst/>
        </a:prstGeom>
        <a:solidFill xmlns:a="http://schemas.openxmlformats.org/drawingml/2006/main">
          <a:schemeClr val="bg1">
            <a:lumMod val="85000"/>
          </a:schemeClr>
        </a:solidFill>
      </cdr:spPr>
      <cdr:style>
        <a:lnRef xmlns:a="http://schemas.openxmlformats.org/drawingml/2006/main" idx="2">
          <a:schemeClr val="dk1"/>
        </a:lnRef>
        <a:fillRef xmlns:a="http://schemas.openxmlformats.org/drawingml/2006/main" idx="1">
          <a:schemeClr val="lt1"/>
        </a:fillRef>
        <a:effectRef xmlns:a="http://schemas.openxmlformats.org/drawingml/2006/main" idx="0">
          <a:schemeClr val="dk1"/>
        </a:effectRef>
        <a:fontRef xmlns:a="http://schemas.openxmlformats.org/drawingml/2006/main" idx="minor">
          <a:schemeClr val="dk1"/>
        </a:fontRef>
      </cdr:style>
      <cdr:txBody>
        <a:bodyPr xmlns:a="http://schemas.openxmlformats.org/drawingml/2006/main" vertOverflow="clip" anchor="ctr"/>
        <a:lstStyle xmlns:a="http://schemas.openxmlformats.org/drawingml/2006/main"/>
        <a:p xmlns:a="http://schemas.openxmlformats.org/drawingml/2006/main">
          <a:pPr algn="ctr"/>
          <a:r>
            <a:rPr lang="en-US" sz="1200" b="1" dirty="0"/>
            <a:t>CRECIMIENTO</a:t>
          </a:r>
          <a:r>
            <a:rPr lang="en-US" sz="1200" b="1" baseline="0" dirty="0"/>
            <a:t> </a:t>
          </a:r>
          <a:r>
            <a:rPr lang="en-US" sz="1200" b="1" dirty="0"/>
            <a:t>LIMITADO POR LA</a:t>
          </a:r>
          <a:r>
            <a:rPr lang="en-US" sz="1200" b="1" baseline="0" dirty="0"/>
            <a:t> LUZ</a:t>
          </a:r>
          <a:endParaRPr lang="en-US" sz="1200" b="1" dirty="0"/>
        </a:p>
      </cdr:txBody>
    </cdr:sp>
  </cdr:relSizeAnchor>
  <cdr:relSizeAnchor xmlns:cdr="http://schemas.openxmlformats.org/drawingml/2006/chartDrawing">
    <cdr:from>
      <cdr:x>0.66587</cdr:x>
      <cdr:y>0.18865</cdr:y>
    </cdr:from>
    <cdr:to>
      <cdr:x>0.92994</cdr:x>
      <cdr:y>0.28949</cdr:y>
    </cdr:to>
    <cdr:sp macro="" textlink="">
      <cdr:nvSpPr>
        <cdr:cNvPr id="5" name="4 Forma libre"/>
        <cdr:cNvSpPr/>
      </cdr:nvSpPr>
      <cdr:spPr>
        <a:xfrm xmlns:a="http://schemas.openxmlformats.org/drawingml/2006/main">
          <a:off x="3676075" y="759978"/>
          <a:ext cx="1457848" cy="406228"/>
        </a:xfrm>
        <a:custGeom xmlns:a="http://schemas.openxmlformats.org/drawingml/2006/main">
          <a:avLst/>
          <a:gdLst>
            <a:gd name="connsiteX0" fmla="*/ 0 w 2202656"/>
            <a:gd name="connsiteY0" fmla="*/ 0 h 595312"/>
            <a:gd name="connsiteX1" fmla="*/ 1095375 w 2202656"/>
            <a:gd name="connsiteY1" fmla="*/ 142875 h 595312"/>
            <a:gd name="connsiteX2" fmla="*/ 2202656 w 2202656"/>
            <a:gd name="connsiteY2" fmla="*/ 595312 h 595312"/>
            <a:gd name="connsiteX3" fmla="*/ 2202656 w 2202656"/>
            <a:gd name="connsiteY3" fmla="*/ 595312 h 595312"/>
            <a:gd name="connsiteX4" fmla="*/ 2202656 w 2202656"/>
            <a:gd name="connsiteY4" fmla="*/ 595312 h 595312"/>
            <a:gd name="connsiteX5" fmla="*/ 2202656 w 2202656"/>
            <a:gd name="connsiteY5" fmla="*/ 595312 h 59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2656" h="595312">
              <a:moveTo>
                <a:pt x="0" y="0"/>
              </a:moveTo>
              <a:cubicBezTo>
                <a:pt x="364133" y="21828"/>
                <a:pt x="728266" y="43656"/>
                <a:pt x="1095375" y="142875"/>
              </a:cubicBezTo>
              <a:cubicBezTo>
                <a:pt x="1462484" y="242094"/>
                <a:pt x="2202656" y="595312"/>
                <a:pt x="2202656" y="595312"/>
              </a:cubicBezTo>
              <a:lnTo>
                <a:pt x="2202656" y="595312"/>
              </a:lnTo>
              <a:lnTo>
                <a:pt x="2202656" y="595312"/>
              </a:lnTo>
              <a:lnTo>
                <a:pt x="2202656" y="595312"/>
              </a:lnTo>
            </a:path>
          </a:pathLst>
        </a:custGeom>
        <a:ln xmlns:a="http://schemas.openxmlformats.org/drawingml/2006/main" w="19050">
          <a:prstDash val="dash"/>
        </a:ln>
      </cdr:spPr>
      <cdr:style>
        <a:lnRef xmlns:a="http://schemas.openxmlformats.org/drawingml/2006/main" idx="2">
          <a:schemeClr val="dk1"/>
        </a:lnRef>
        <a:fillRef xmlns:a="http://schemas.openxmlformats.org/drawingml/2006/main" idx="0">
          <a:schemeClr val="dk1"/>
        </a:fillRef>
        <a:effectRef xmlns:a="http://schemas.openxmlformats.org/drawingml/2006/main" idx="1">
          <a:schemeClr val="dk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ln>
              <a:solidFill>
                <a:schemeClr val="tx1"/>
              </a:solidFill>
              <a:prstDash val="sysDash"/>
            </a:ln>
          </a:endParaRPr>
        </a:p>
      </cdr:txBody>
    </cdr:sp>
  </cdr:relSizeAnchor>
  <cdr:relSizeAnchor xmlns:cdr="http://schemas.openxmlformats.org/drawingml/2006/chartDrawing">
    <cdr:from>
      <cdr:x>0.2797</cdr:x>
      <cdr:y>0</cdr:y>
    </cdr:from>
    <cdr:to>
      <cdr:x>0.68767</cdr:x>
      <cdr:y>0.14112</cdr:y>
    </cdr:to>
    <cdr:sp macro="" textlink="">
      <cdr:nvSpPr>
        <cdr:cNvPr id="6" name="1 Rectángulo"/>
        <cdr:cNvSpPr/>
      </cdr:nvSpPr>
      <cdr:spPr>
        <a:xfrm xmlns:a="http://schemas.openxmlformats.org/drawingml/2006/main">
          <a:off x="1544129" y="0"/>
          <a:ext cx="2252284" cy="568490"/>
        </a:xfrm>
        <a:prstGeom xmlns:a="http://schemas.openxmlformats.org/drawingml/2006/main" prst="rect">
          <a:avLst/>
        </a:prstGeom>
        <a:solidFill xmlns:a="http://schemas.openxmlformats.org/drawingml/2006/main">
          <a:schemeClr val="bg1">
            <a:lumMod val="75000"/>
          </a:schemeClr>
        </a:solidFill>
      </cdr:spPr>
      <cdr:style>
        <a:lnRef xmlns:a="http://schemas.openxmlformats.org/drawingml/2006/main" idx="2">
          <a:schemeClr val="dk1"/>
        </a:lnRef>
        <a:fillRef xmlns:a="http://schemas.openxmlformats.org/drawingml/2006/main" idx="1">
          <a:schemeClr val="lt1"/>
        </a:fillRef>
        <a:effectRef xmlns:a="http://schemas.openxmlformats.org/drawingml/2006/main" idx="0">
          <a:schemeClr val="dk1"/>
        </a:effectRef>
        <a:fontRef xmlns:a="http://schemas.openxmlformats.org/drawingml/2006/main" idx="minor">
          <a:schemeClr val="dk1"/>
        </a:fontRef>
      </cdr:style>
      <cdr:txBody>
        <a:bodyPr xmlns:a="http://schemas.openxmlformats.org/drawingml/2006/main"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en-US" sz="1200" b="1" dirty="0"/>
            <a:t>ZONA DE SATURACIÓN LUMÍNICA</a:t>
          </a:r>
        </a:p>
      </cdr:txBody>
    </cdr:sp>
  </cdr:relSizeAnchor>
  <cdr:relSizeAnchor xmlns:cdr="http://schemas.openxmlformats.org/drawingml/2006/chartDrawing">
    <cdr:from>
      <cdr:x>0.68466</cdr:x>
      <cdr:y>0</cdr:y>
    </cdr:from>
    <cdr:to>
      <cdr:x>0.93285</cdr:x>
      <cdr:y>0.14112</cdr:y>
    </cdr:to>
    <cdr:sp macro="" textlink="">
      <cdr:nvSpPr>
        <cdr:cNvPr id="7" name="1 Rectángulo"/>
        <cdr:cNvSpPr/>
      </cdr:nvSpPr>
      <cdr:spPr>
        <a:xfrm xmlns:a="http://schemas.openxmlformats.org/drawingml/2006/main">
          <a:off x="3779790" y="0"/>
          <a:ext cx="1370180" cy="568490"/>
        </a:xfrm>
        <a:prstGeom xmlns:a="http://schemas.openxmlformats.org/drawingml/2006/main" prst="rect">
          <a:avLst/>
        </a:prstGeom>
        <a:solidFill xmlns:a="http://schemas.openxmlformats.org/drawingml/2006/main">
          <a:schemeClr val="bg1">
            <a:lumMod val="65000"/>
          </a:schemeClr>
        </a:solidFill>
      </cdr:spPr>
      <cdr:style>
        <a:lnRef xmlns:a="http://schemas.openxmlformats.org/drawingml/2006/main" idx="2">
          <a:schemeClr val="dk1"/>
        </a:lnRef>
        <a:fillRef xmlns:a="http://schemas.openxmlformats.org/drawingml/2006/main" idx="1">
          <a:schemeClr val="lt1"/>
        </a:fillRef>
        <a:effectRef xmlns:a="http://schemas.openxmlformats.org/drawingml/2006/main" idx="0">
          <a:schemeClr val="dk1"/>
        </a:effectRef>
        <a:fontRef xmlns:a="http://schemas.openxmlformats.org/drawingml/2006/main" idx="minor">
          <a:schemeClr val="dk1"/>
        </a:fontRef>
      </cdr:style>
      <cdr:txBody>
        <a:bodyPr xmlns:a="http://schemas.openxmlformats.org/drawingml/2006/main"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en-US" sz="1200" b="1" dirty="0"/>
            <a:t>ZONA</a:t>
          </a:r>
          <a:r>
            <a:rPr lang="en-US" sz="1200" b="1" baseline="0" dirty="0"/>
            <a:t> DE FOTOINHIBICIÓN LUMÍNICA</a:t>
          </a:r>
          <a:endParaRPr lang="en-US" sz="1200" b="1" dirty="0"/>
        </a:p>
      </cdr:txBody>
    </cdr:sp>
  </cdr:relSizeAnchor>
  <cdr:relSizeAnchor xmlns:cdr="http://schemas.openxmlformats.org/drawingml/2006/chartDrawing">
    <cdr:from>
      <cdr:x>0.28032</cdr:x>
      <cdr:y>0.09894</cdr:y>
    </cdr:from>
    <cdr:to>
      <cdr:x>0.28032</cdr:x>
      <cdr:y>0.18076</cdr:y>
    </cdr:to>
    <cdr:cxnSp macro="">
      <cdr:nvCxnSpPr>
        <cdr:cNvPr id="14" name="13 Conector recto"/>
        <cdr:cNvCxnSpPr/>
      </cdr:nvCxnSpPr>
      <cdr:spPr>
        <a:xfrm xmlns:a="http://schemas.openxmlformats.org/drawingml/2006/main">
          <a:off x="1547535" y="398574"/>
          <a:ext cx="0" cy="329607"/>
        </a:xfrm>
        <a:prstGeom xmlns:a="http://schemas.openxmlformats.org/drawingml/2006/main" prst="line">
          <a:avLst/>
        </a:prstGeom>
        <a:ln xmlns:a="http://schemas.openxmlformats.org/drawingml/2006/main">
          <a:solidFill>
            <a:schemeClr val="tx1"/>
          </a:solidFill>
          <a:prstDash val="sys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0.68466</cdr:x>
      <cdr:y>0.14112</cdr:y>
    </cdr:from>
    <cdr:to>
      <cdr:x>0.68753</cdr:x>
      <cdr:y>0.85013</cdr:y>
    </cdr:to>
    <cdr:cxnSp macro="">
      <cdr:nvCxnSpPr>
        <cdr:cNvPr id="15" name="1 Conector recto"/>
        <cdr:cNvCxnSpPr/>
      </cdr:nvCxnSpPr>
      <cdr:spPr>
        <a:xfrm xmlns:a="http://schemas.openxmlformats.org/drawingml/2006/main">
          <a:off x="3779796" y="568493"/>
          <a:ext cx="15827" cy="2856194"/>
        </a:xfrm>
        <a:prstGeom xmlns:a="http://schemas.openxmlformats.org/drawingml/2006/main" prst="line">
          <a:avLst/>
        </a:prstGeom>
        <a:ln xmlns:a="http://schemas.openxmlformats.org/drawingml/2006/main" w="15875">
          <a:solidFill>
            <a:schemeClr val="tx1"/>
          </a:solidFill>
          <a:prstDash val="lgDashDotDot"/>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0.11523</cdr:x>
      <cdr:y>0.1713</cdr:y>
    </cdr:from>
    <cdr:to>
      <cdr:x>0.18595</cdr:x>
      <cdr:y>0.22764</cdr:y>
    </cdr:to>
    <cdr:sp macro="" textlink="">
      <cdr:nvSpPr>
        <cdr:cNvPr id="20" name="19 CuadroTexto"/>
        <cdr:cNvSpPr txBox="1"/>
      </cdr:nvSpPr>
      <cdr:spPr>
        <a:xfrm xmlns:a="http://schemas.openxmlformats.org/drawingml/2006/main">
          <a:off x="964332" y="821358"/>
          <a:ext cx="591851" cy="27014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b="1" dirty="0">
              <a:latin typeface="Cambria Math"/>
              <a:ea typeface="Cambria Math"/>
            </a:rPr>
            <a:t>𝜇</a:t>
          </a:r>
          <a:r>
            <a:rPr lang="en-US" sz="1600" b="1" baseline="-25000" dirty="0">
              <a:latin typeface="Cambria Math"/>
              <a:ea typeface="Cambria Math"/>
            </a:rPr>
            <a:t>max</a:t>
          </a:r>
          <a:endParaRPr lang="en-US" sz="1600" b="1" baseline="-25000" dirty="0"/>
        </a:p>
      </cdr:txBody>
    </cdr:sp>
  </cdr:relSizeAnchor>
  <cdr:relSizeAnchor xmlns:cdr="http://schemas.openxmlformats.org/drawingml/2006/chartDrawing">
    <cdr:from>
      <cdr:x>0.22654</cdr:x>
      <cdr:y>0.84818</cdr:y>
    </cdr:from>
    <cdr:to>
      <cdr:x>0.31095</cdr:x>
      <cdr:y>0.91433</cdr:y>
    </cdr:to>
    <cdr:sp macro="" textlink="">
      <cdr:nvSpPr>
        <cdr:cNvPr id="21" name="20 CuadroTexto"/>
        <cdr:cNvSpPr txBox="1"/>
      </cdr:nvSpPr>
      <cdr:spPr>
        <a:xfrm xmlns:a="http://schemas.openxmlformats.org/drawingml/2006/main">
          <a:off x="1250665" y="3416829"/>
          <a:ext cx="465992" cy="26647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b="1" i="1" baseline="0" dirty="0" err="1">
              <a:latin typeface="Times New Roman" pitchFamily="18" charset="0"/>
              <a:cs typeface="Times New Roman" pitchFamily="18" charset="0"/>
            </a:rPr>
            <a:t>F</a:t>
          </a:r>
          <a:r>
            <a:rPr lang="en-US" sz="1600" b="1" i="1" baseline="-25000" dirty="0" err="1">
              <a:latin typeface="Times New Roman" pitchFamily="18" charset="0"/>
              <a:cs typeface="Times New Roman" pitchFamily="18" charset="0"/>
            </a:rPr>
            <a:t>ph</a:t>
          </a:r>
          <a:r>
            <a:rPr lang="en-US" sz="1600" b="1" i="0" baseline="-25000" dirty="0" err="1"/>
            <a:t>s</a:t>
          </a:r>
          <a:endParaRPr lang="en-US" sz="1600" b="1" baseline="-250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1A8065-B77C-4430-BAB5-390D2EB55553}" type="datetimeFigureOut">
              <a:rPr lang="en-US" smtClean="0"/>
              <a:t>8/31/2016</a:t>
            </a:fld>
            <a:endParaRPr lang="en-U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F324DE-AA77-4759-B06C-E17CC80A08FD}" type="slidenum">
              <a:rPr lang="en-US" smtClean="0"/>
              <a:t>‹Nº›</a:t>
            </a:fld>
            <a:endParaRPr lang="en-US"/>
          </a:p>
        </p:txBody>
      </p:sp>
    </p:spTree>
    <p:extLst>
      <p:ext uri="{BB962C8B-B14F-4D97-AF65-F5344CB8AC3E}">
        <p14:creationId xmlns:p14="http://schemas.microsoft.com/office/powerpoint/2010/main" val="1561974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A1F324DE-AA77-4759-B06C-E17CC80A08FD}" type="slidenum">
              <a:rPr lang="en-US" smtClean="0"/>
              <a:t>130</a:t>
            </a:fld>
            <a:endParaRPr lang="en-US"/>
          </a:p>
        </p:txBody>
      </p:sp>
    </p:spTree>
    <p:extLst>
      <p:ext uri="{BB962C8B-B14F-4D97-AF65-F5344CB8AC3E}">
        <p14:creationId xmlns:p14="http://schemas.microsoft.com/office/powerpoint/2010/main" val="16399931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p:txBody>
          <a:bodyPr/>
          <a:lstStyle/>
          <a:p>
            <a:fld id="{9A5E220C-46A4-40A5-B166-11FD25B7D1EC}" type="datetimeFigureOut">
              <a:rPr lang="en-US" smtClean="0"/>
              <a:t>8/31/2016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DF4C9D-AF38-45F2-BBFD-A829B542A67D}" type="slidenum">
              <a:rPr lang="en-US" smtClean="0"/>
              <a:t>‹Nº›</a:t>
            </a:fld>
            <a:endParaRPr lang="en-US"/>
          </a:p>
        </p:txBody>
      </p:sp>
    </p:spTree>
    <p:extLst>
      <p:ext uri="{BB962C8B-B14F-4D97-AF65-F5344CB8AC3E}">
        <p14:creationId xmlns:p14="http://schemas.microsoft.com/office/powerpoint/2010/main" val="4224623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9A5E220C-46A4-40A5-B166-11FD25B7D1EC}" type="datetimeFigureOut">
              <a:rPr lang="en-US" smtClean="0"/>
              <a:t>8/31/2016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DF4C9D-AF38-45F2-BBFD-A829B542A67D}" type="slidenum">
              <a:rPr lang="en-US" smtClean="0"/>
              <a:t>‹Nº›</a:t>
            </a:fld>
            <a:endParaRPr lang="en-US"/>
          </a:p>
        </p:txBody>
      </p:sp>
    </p:spTree>
    <p:extLst>
      <p:ext uri="{BB962C8B-B14F-4D97-AF65-F5344CB8AC3E}">
        <p14:creationId xmlns:p14="http://schemas.microsoft.com/office/powerpoint/2010/main" val="22458101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Editar el estilo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9A5E220C-46A4-40A5-B166-11FD25B7D1EC}" type="datetimeFigureOut">
              <a:rPr lang="en-US" smtClean="0"/>
              <a:t>8/31/2016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DF4C9D-AF38-45F2-BBFD-A829B542A67D}" type="slidenum">
              <a:rPr lang="en-US" smtClean="0"/>
              <a:t>‹Nº›</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5484327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9A5E220C-46A4-40A5-B166-11FD25B7D1EC}" type="datetimeFigureOut">
              <a:rPr lang="en-US" smtClean="0"/>
              <a:t>8/31/2016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DF4C9D-AF38-45F2-BBFD-A829B542A67D}" type="slidenum">
              <a:rPr lang="en-US" smtClean="0"/>
              <a:t>‹Nº›</a:t>
            </a:fld>
            <a:endParaRPr lang="en-US"/>
          </a:p>
        </p:txBody>
      </p:sp>
    </p:spTree>
    <p:extLst>
      <p:ext uri="{BB962C8B-B14F-4D97-AF65-F5344CB8AC3E}">
        <p14:creationId xmlns:p14="http://schemas.microsoft.com/office/powerpoint/2010/main" val="12398661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Editar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9A5E220C-46A4-40A5-B166-11FD25B7D1EC}" type="datetimeFigureOut">
              <a:rPr lang="en-US" smtClean="0"/>
              <a:t>8/31/2016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DF4C9D-AF38-45F2-BBFD-A829B542A67D}" type="slidenum">
              <a:rPr lang="en-US" smtClean="0"/>
              <a:t>‹Nº›</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7099787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Editar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9A5E220C-46A4-40A5-B166-11FD25B7D1EC}" type="datetimeFigureOut">
              <a:rPr lang="en-US" smtClean="0"/>
              <a:t>8/31/2016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DF4C9D-AF38-45F2-BBFD-A829B542A67D}" type="slidenum">
              <a:rPr lang="en-US" smtClean="0"/>
              <a:t>‹Nº›</a:t>
            </a:fld>
            <a:endParaRPr lang="en-US"/>
          </a:p>
        </p:txBody>
      </p:sp>
    </p:spTree>
    <p:extLst>
      <p:ext uri="{BB962C8B-B14F-4D97-AF65-F5344CB8AC3E}">
        <p14:creationId xmlns:p14="http://schemas.microsoft.com/office/powerpoint/2010/main" val="39869834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9A5E220C-46A4-40A5-B166-11FD25B7D1EC}" type="datetimeFigureOut">
              <a:rPr lang="en-US" smtClean="0"/>
              <a:t>8/31/2016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DF4C9D-AF38-45F2-BBFD-A829B542A67D}" type="slidenum">
              <a:rPr lang="en-US" smtClean="0"/>
              <a:t>‹Nº›</a:t>
            </a:fld>
            <a:endParaRPr lang="en-US"/>
          </a:p>
        </p:txBody>
      </p:sp>
    </p:spTree>
    <p:extLst>
      <p:ext uri="{BB962C8B-B14F-4D97-AF65-F5344CB8AC3E}">
        <p14:creationId xmlns:p14="http://schemas.microsoft.com/office/powerpoint/2010/main" val="17282906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9A5E220C-46A4-40A5-B166-11FD25B7D1EC}" type="datetimeFigureOut">
              <a:rPr lang="en-US" smtClean="0"/>
              <a:t>8/31/2016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DF4C9D-AF38-45F2-BBFD-A829B542A67D}" type="slidenum">
              <a:rPr lang="en-US" smtClean="0"/>
              <a:t>‹Nº›</a:t>
            </a:fld>
            <a:endParaRPr lang="en-US"/>
          </a:p>
        </p:txBody>
      </p:sp>
    </p:spTree>
    <p:extLst>
      <p:ext uri="{BB962C8B-B14F-4D97-AF65-F5344CB8AC3E}">
        <p14:creationId xmlns:p14="http://schemas.microsoft.com/office/powerpoint/2010/main" val="4148770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9A5E220C-46A4-40A5-B166-11FD25B7D1EC}" type="datetimeFigureOut">
              <a:rPr lang="en-US" smtClean="0"/>
              <a:t>8/31/2016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DF4C9D-AF38-45F2-BBFD-A829B542A67D}" type="slidenum">
              <a:rPr lang="en-US" smtClean="0"/>
              <a:t>‹Nº›</a:t>
            </a:fld>
            <a:endParaRPr lang="en-US"/>
          </a:p>
        </p:txBody>
      </p:sp>
    </p:spTree>
    <p:extLst>
      <p:ext uri="{BB962C8B-B14F-4D97-AF65-F5344CB8AC3E}">
        <p14:creationId xmlns:p14="http://schemas.microsoft.com/office/powerpoint/2010/main" val="2179145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9A5E220C-46A4-40A5-B166-11FD25B7D1EC}" type="datetimeFigureOut">
              <a:rPr lang="en-US" smtClean="0"/>
              <a:t>8/31/2016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DF4C9D-AF38-45F2-BBFD-A829B542A67D}" type="slidenum">
              <a:rPr lang="en-US" smtClean="0"/>
              <a:t>‹Nº›</a:t>
            </a:fld>
            <a:endParaRPr lang="en-US"/>
          </a:p>
        </p:txBody>
      </p:sp>
    </p:spTree>
    <p:extLst>
      <p:ext uri="{BB962C8B-B14F-4D97-AF65-F5344CB8AC3E}">
        <p14:creationId xmlns:p14="http://schemas.microsoft.com/office/powerpoint/2010/main" val="10869859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9A5E220C-46A4-40A5-B166-11FD25B7D1EC}" type="datetimeFigureOut">
              <a:rPr lang="en-US" smtClean="0"/>
              <a:t>8/31/2016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DF4C9D-AF38-45F2-BBFD-A829B542A67D}" type="slidenum">
              <a:rPr lang="en-US" smtClean="0"/>
              <a:t>‹Nº›</a:t>
            </a:fld>
            <a:endParaRPr lang="en-US"/>
          </a:p>
        </p:txBody>
      </p:sp>
    </p:spTree>
    <p:extLst>
      <p:ext uri="{BB962C8B-B14F-4D97-AF65-F5344CB8AC3E}">
        <p14:creationId xmlns:p14="http://schemas.microsoft.com/office/powerpoint/2010/main" val="2991203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9A5E220C-46A4-40A5-B166-11FD25B7D1EC}" type="datetimeFigureOut">
              <a:rPr lang="en-US" smtClean="0"/>
              <a:t>8/31/2016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BDF4C9D-AF38-45F2-BBFD-A829B542A67D}" type="slidenum">
              <a:rPr lang="en-US" smtClean="0"/>
              <a:t>‹Nº›</a:t>
            </a:fld>
            <a:endParaRPr lang="en-US"/>
          </a:p>
        </p:txBody>
      </p:sp>
    </p:spTree>
    <p:extLst>
      <p:ext uri="{BB962C8B-B14F-4D97-AF65-F5344CB8AC3E}">
        <p14:creationId xmlns:p14="http://schemas.microsoft.com/office/powerpoint/2010/main" val="4152349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9A5E220C-46A4-40A5-B166-11FD25B7D1EC}" type="datetimeFigureOut">
              <a:rPr lang="en-US" smtClean="0"/>
              <a:t>8/31/2016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DF4C9D-AF38-45F2-BBFD-A829B542A67D}" type="slidenum">
              <a:rPr lang="en-US" smtClean="0"/>
              <a:t>‹Nº›</a:t>
            </a:fld>
            <a:endParaRPr lang="en-US"/>
          </a:p>
        </p:txBody>
      </p:sp>
    </p:spTree>
    <p:extLst>
      <p:ext uri="{BB962C8B-B14F-4D97-AF65-F5344CB8AC3E}">
        <p14:creationId xmlns:p14="http://schemas.microsoft.com/office/powerpoint/2010/main" val="28979282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5E220C-46A4-40A5-B166-11FD25B7D1EC}" type="datetimeFigureOut">
              <a:rPr lang="en-US" smtClean="0"/>
              <a:t>8/31/2016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DF4C9D-AF38-45F2-BBFD-A829B542A67D}" type="slidenum">
              <a:rPr lang="en-US" smtClean="0"/>
              <a:t>‹Nº›</a:t>
            </a:fld>
            <a:endParaRPr lang="en-US"/>
          </a:p>
        </p:txBody>
      </p:sp>
    </p:spTree>
    <p:extLst>
      <p:ext uri="{BB962C8B-B14F-4D97-AF65-F5344CB8AC3E}">
        <p14:creationId xmlns:p14="http://schemas.microsoft.com/office/powerpoint/2010/main" val="1602235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9A5E220C-46A4-40A5-B166-11FD25B7D1EC}" type="datetimeFigureOut">
              <a:rPr lang="en-US" smtClean="0"/>
              <a:t>8/31/2016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DF4C9D-AF38-45F2-BBFD-A829B542A67D}" type="slidenum">
              <a:rPr lang="en-US" smtClean="0"/>
              <a:t>‹Nº›</a:t>
            </a:fld>
            <a:endParaRPr lang="en-US"/>
          </a:p>
        </p:txBody>
      </p:sp>
    </p:spTree>
    <p:extLst>
      <p:ext uri="{BB962C8B-B14F-4D97-AF65-F5344CB8AC3E}">
        <p14:creationId xmlns:p14="http://schemas.microsoft.com/office/powerpoint/2010/main" val="35765794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9A5E220C-46A4-40A5-B166-11FD25B7D1EC}" type="datetimeFigureOut">
              <a:rPr lang="en-US" smtClean="0"/>
              <a:t>8/31/2016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DF4C9D-AF38-45F2-BBFD-A829B542A67D}" type="slidenum">
              <a:rPr lang="en-US" smtClean="0"/>
              <a:t>‹Nº›</a:t>
            </a:fld>
            <a:endParaRPr lang="en-US"/>
          </a:p>
        </p:txBody>
      </p:sp>
    </p:spTree>
    <p:extLst>
      <p:ext uri="{BB962C8B-B14F-4D97-AF65-F5344CB8AC3E}">
        <p14:creationId xmlns:p14="http://schemas.microsoft.com/office/powerpoint/2010/main" val="2916885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A5E220C-46A4-40A5-B166-11FD25B7D1EC}" type="datetimeFigureOut">
              <a:rPr lang="en-US" smtClean="0"/>
              <a:t>8/31/2016</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5BDF4C9D-AF38-45F2-BBFD-A829B542A67D}" type="slidenum">
              <a:rPr lang="en-US" smtClean="0"/>
              <a:t>‹Nº›</a:t>
            </a:fld>
            <a:endParaRPr lang="en-US"/>
          </a:p>
        </p:txBody>
      </p:sp>
    </p:spTree>
    <p:extLst>
      <p:ext uri="{BB962C8B-B14F-4D97-AF65-F5344CB8AC3E}">
        <p14:creationId xmlns:p14="http://schemas.microsoft.com/office/powerpoint/2010/main" val="21897236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3.png"/></Relationships>
</file>

<file path=ppt/slides/_rels/slide104.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0.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1.png"/></Relationships>
</file>

<file path=ppt/slides/_rels/slide115.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3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44.png"/></Relationships>
</file>

<file path=ppt/slides/_rels/slide13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hyperlink" Target="#_ENREF_9"/><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hyperlink" Target="#_ENREF_19"/><Relationship Id="rId2" Type="http://schemas.openxmlformats.org/officeDocument/2006/relationships/hyperlink" Target="#_ENREF_18"/><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8" Type="http://schemas.openxmlformats.org/officeDocument/2006/relationships/hyperlink" Target="#_ENREF_17"/><Relationship Id="rId3" Type="http://schemas.openxmlformats.org/officeDocument/2006/relationships/hyperlink" Target="#_ENREF_3"/><Relationship Id="rId7" Type="http://schemas.openxmlformats.org/officeDocument/2006/relationships/hyperlink" Target="#_ENREF_16"/><Relationship Id="rId2" Type="http://schemas.openxmlformats.org/officeDocument/2006/relationships/hyperlink" Target="#_ENREF_11"/><Relationship Id="rId1" Type="http://schemas.openxmlformats.org/officeDocument/2006/relationships/slideLayout" Target="../slideLayouts/slideLayout2.xml"/><Relationship Id="rId6" Type="http://schemas.openxmlformats.org/officeDocument/2006/relationships/hyperlink" Target="#_ENREF_15"/><Relationship Id="rId5" Type="http://schemas.openxmlformats.org/officeDocument/2006/relationships/hyperlink" Target="#_ENREF_5"/><Relationship Id="rId4" Type="http://schemas.openxmlformats.org/officeDocument/2006/relationships/hyperlink" Target="#_ENREF_4"/></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hyperlink" Target="#_ENREF_16"/><Relationship Id="rId1" Type="http://schemas.openxmlformats.org/officeDocument/2006/relationships/slideLayout" Target="../slideLayouts/slideLayout2.xml"/><Relationship Id="rId4" Type="http://schemas.openxmlformats.org/officeDocument/2006/relationships/image" Target="../media/image148.png"/></Relationships>
</file>

<file path=ppt/slides/_rels/slide15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hyperlink" Target="#_ENREF_16"/><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hyperlink" Target="#_ENREF_16"/><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_ENREF_1"/><Relationship Id="rId2" Type="http://schemas.openxmlformats.org/officeDocument/2006/relationships/hyperlink" Target="#_ENREF_36"/><Relationship Id="rId1" Type="http://schemas.openxmlformats.org/officeDocument/2006/relationships/slideLayout" Target="../slideLayouts/slideLayout2.xml"/><Relationship Id="rId4" Type="http://schemas.openxmlformats.org/officeDocument/2006/relationships/hyperlink" Target="#_ENREF_2"/></Relationships>
</file>

<file path=ppt/slides/_rels/slide160.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_ENREF_55"/><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1.jpe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_ENREF_55"/><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_ENREF_55"/><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_ENREF_47"/><Relationship Id="rId2" Type="http://schemas.openxmlformats.org/officeDocument/2006/relationships/hyperlink" Target="#_ENREF_50"/><Relationship Id="rId1" Type="http://schemas.openxmlformats.org/officeDocument/2006/relationships/slideLayout" Target="../slideLayouts/slideLayout2.xml"/><Relationship Id="rId5" Type="http://schemas.openxmlformats.org/officeDocument/2006/relationships/hyperlink" Target="#_ENREF_42"/><Relationship Id="rId4" Type="http://schemas.openxmlformats.org/officeDocument/2006/relationships/hyperlink" Target="#_ENREF_53"/></Relationships>
</file>

<file path=ppt/slides/_rels/slide21.xml.rels><?xml version="1.0" encoding="UTF-8" standalone="yes"?>
<Relationships xmlns="http://schemas.openxmlformats.org/package/2006/relationships"><Relationship Id="rId2" Type="http://schemas.openxmlformats.org/officeDocument/2006/relationships/hyperlink" Target="#_ENREF_31"/><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_ENREF_55"/><Relationship Id="rId2" Type="http://schemas.openxmlformats.org/officeDocument/2006/relationships/hyperlink" Target="#_ENREF_18"/><Relationship Id="rId1" Type="http://schemas.openxmlformats.org/officeDocument/2006/relationships/slideLayout" Target="../slideLayouts/slideLayout2.xml"/><Relationship Id="rId4" Type="http://schemas.openxmlformats.org/officeDocument/2006/relationships/hyperlink" Target="#_ENREF_57"/></Relationships>
</file>

<file path=ppt/slides/_rels/slide23.xml.rels><?xml version="1.0" encoding="UTF-8" standalone="yes"?>
<Relationships xmlns="http://schemas.openxmlformats.org/package/2006/relationships"><Relationship Id="rId3" Type="http://schemas.openxmlformats.org/officeDocument/2006/relationships/hyperlink" Target="#_ENREF_26"/><Relationship Id="rId2" Type="http://schemas.openxmlformats.org/officeDocument/2006/relationships/hyperlink" Target="#_ENREF_48"/><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6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_ENREF_14"/><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83.png"/><Relationship Id="rId4" Type="http://schemas.openxmlformats.org/officeDocument/2006/relationships/oleObject" Target="../embeddings/oleObject1.bin"/></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97.png"/><Relationship Id="rId5" Type="http://schemas.openxmlformats.org/officeDocument/2006/relationships/oleObject" Target="../embeddings/oleObject3.bin"/><Relationship Id="rId10" Type="http://schemas.openxmlformats.org/officeDocument/2006/relationships/image" Target="../media/image99.png"/><Relationship Id="rId4" Type="http://schemas.openxmlformats.org/officeDocument/2006/relationships/image" Target="../media/image96.png"/><Relationship Id="rId9" Type="http://schemas.openxmlformats.org/officeDocument/2006/relationships/oleObject" Target="../embeddings/oleObject5.bin"/></Relationships>
</file>

<file path=ppt/slides/_rels/slide82.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oleObject" Target="../embeddings/oleObject6.bin"/><Relationship Id="rId7" Type="http://schemas.openxmlformats.org/officeDocument/2006/relationships/oleObject" Target="../embeddings/oleObject8.bin"/><Relationship Id="rId12" Type="http://schemas.openxmlformats.org/officeDocument/2006/relationships/image" Target="../media/image104.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01.png"/><Relationship Id="rId11" Type="http://schemas.openxmlformats.org/officeDocument/2006/relationships/oleObject" Target="../embeddings/oleObject10.bin"/><Relationship Id="rId5" Type="http://schemas.openxmlformats.org/officeDocument/2006/relationships/oleObject" Target="../embeddings/oleObject7.bin"/><Relationship Id="rId10" Type="http://schemas.openxmlformats.org/officeDocument/2006/relationships/image" Target="../media/image103.png"/><Relationship Id="rId4" Type="http://schemas.openxmlformats.org/officeDocument/2006/relationships/image" Target="../media/image100.png"/><Relationship Id="rId9" Type="http://schemas.openxmlformats.org/officeDocument/2006/relationships/oleObject" Target="../embeddings/oleObject9.bin"/></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hyperlink" Target="#_ENREF_7"/><Relationship Id="rId2" Type="http://schemas.openxmlformats.org/officeDocument/2006/relationships/hyperlink" Target="#_ENREF_2"/><Relationship Id="rId1" Type="http://schemas.openxmlformats.org/officeDocument/2006/relationships/slideLayout" Target="../slideLayouts/slideLayout2.xml"/><Relationship Id="rId4" Type="http://schemas.openxmlformats.org/officeDocument/2006/relationships/hyperlink" Target="#_ENREF_8"/></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2"/>
            <a:ext cx="9144000" cy="3854585"/>
          </a:xfrm>
        </p:spPr>
        <p:txBody>
          <a:bodyPr>
            <a:normAutofit fontScale="90000"/>
          </a:bodyPr>
          <a:lstStyle/>
          <a:p>
            <a:r>
              <a:rPr lang="es-EC" b="1" dirty="0">
                <a:solidFill>
                  <a:schemeClr val="tx1"/>
                </a:solidFill>
              </a:rPr>
              <a:t>DESARROLLO DE UN MODELO MATEMÁTICO DE UN FOTOBIOREACTOR SOLAR DE PLACA PLANA PARA LA PRODUCCIÓN DE </a:t>
            </a:r>
            <a:r>
              <a:rPr lang="es-EC" b="1" i="1" dirty="0">
                <a:solidFill>
                  <a:schemeClr val="tx1"/>
                </a:solidFill>
              </a:rPr>
              <a:t>SPIRULINA PLATENSIS</a:t>
            </a:r>
            <a:endParaRPr lang="en-US" dirty="0">
              <a:solidFill>
                <a:schemeClr val="tx1"/>
              </a:solidFill>
            </a:endParaRPr>
          </a:p>
        </p:txBody>
      </p:sp>
      <p:sp>
        <p:nvSpPr>
          <p:cNvPr id="3" name="Subtítulo 2"/>
          <p:cNvSpPr>
            <a:spLocks noGrp="1"/>
          </p:cNvSpPr>
          <p:nvPr>
            <p:ph type="subTitle" idx="1"/>
          </p:nvPr>
        </p:nvSpPr>
        <p:spPr>
          <a:xfrm>
            <a:off x="1524000" y="4976948"/>
            <a:ext cx="9144000" cy="940525"/>
          </a:xfrm>
        </p:spPr>
        <p:txBody>
          <a:bodyPr/>
          <a:lstStyle/>
          <a:p>
            <a:r>
              <a:rPr lang="es-EC" dirty="0" smtClean="0">
                <a:solidFill>
                  <a:schemeClr val="tx1"/>
                </a:solidFill>
              </a:rPr>
              <a:t>MAESTRÍA EN ENERGÍAS RENOVABLES PROMOCIÓN IV </a:t>
            </a:r>
          </a:p>
          <a:p>
            <a:r>
              <a:rPr lang="es-EC" dirty="0" smtClean="0">
                <a:solidFill>
                  <a:schemeClr val="tx1"/>
                </a:solidFill>
              </a:rPr>
              <a:t>ING. WILLIAM MEJÍA GALARZA</a:t>
            </a:r>
          </a:p>
        </p:txBody>
      </p:sp>
    </p:spTree>
    <p:extLst>
      <p:ext uri="{BB962C8B-B14F-4D97-AF65-F5344CB8AC3E}">
        <p14:creationId xmlns:p14="http://schemas.microsoft.com/office/powerpoint/2010/main" val="31177644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6373" y="5744306"/>
            <a:ext cx="8596668" cy="995583"/>
          </a:xfrm>
        </p:spPr>
        <p:txBody>
          <a:bodyPr>
            <a:normAutofit fontScale="90000"/>
          </a:bodyPr>
          <a:lstStyle/>
          <a:p>
            <a:r>
              <a:rPr lang="es-EC" sz="2000" b="1" dirty="0">
                <a:solidFill>
                  <a:schemeClr val="tx1"/>
                </a:solidFill>
              </a:rPr>
              <a:t>Interacción entre la dinámica de fluidos, cinética de crecimiento y la transferencia de luz mediante radiación térmica. Adaptado de </a:t>
            </a:r>
            <a:r>
              <a:rPr lang="es-EC" sz="2000" b="1" dirty="0" err="1">
                <a:solidFill>
                  <a:schemeClr val="accent2"/>
                </a:solidFill>
              </a:rPr>
              <a:t>Posten</a:t>
            </a:r>
            <a:r>
              <a:rPr lang="es-EC" sz="2000" b="1" dirty="0">
                <a:solidFill>
                  <a:schemeClr val="accent2"/>
                </a:solidFill>
              </a:rPr>
              <a:t> 2009</a:t>
            </a:r>
            <a:r>
              <a:rPr lang="es-EC" sz="2000" b="1" dirty="0">
                <a:solidFill>
                  <a:schemeClr val="tx1"/>
                </a:solidFill>
              </a:rPr>
              <a:t>.</a:t>
            </a:r>
            <a:r>
              <a:rPr lang="en-US" sz="2000" i="1" dirty="0">
                <a:solidFill>
                  <a:schemeClr val="tx1"/>
                </a:solidFill>
              </a:rPr>
              <a:t/>
            </a:r>
            <a:br>
              <a:rPr lang="en-US" sz="2000" i="1" dirty="0">
                <a:solidFill>
                  <a:schemeClr val="tx1"/>
                </a:solidFill>
              </a:rPr>
            </a:br>
            <a:endParaRPr lang="en-US" sz="2000" dirty="0">
              <a:solidFill>
                <a:schemeClr val="tx1"/>
              </a:solidFill>
            </a:endParaRPr>
          </a:p>
        </p:txBody>
      </p:sp>
      <p:pic>
        <p:nvPicPr>
          <p:cNvPr id="7" name="Imagen 6"/>
          <p:cNvPicPr/>
          <p:nvPr/>
        </p:nvPicPr>
        <p:blipFill>
          <a:blip r:embed="rId2">
            <a:extLst>
              <a:ext uri="{28A0092B-C50C-407E-A947-70E740481C1C}">
                <a14:useLocalDpi xmlns:a14="http://schemas.microsoft.com/office/drawing/2010/main" val="0"/>
              </a:ext>
            </a:extLst>
          </a:blip>
          <a:srcRect/>
          <a:stretch>
            <a:fillRect/>
          </a:stretch>
        </p:blipFill>
        <p:spPr bwMode="auto">
          <a:xfrm>
            <a:off x="1194629" y="491488"/>
            <a:ext cx="7880155" cy="5252818"/>
          </a:xfrm>
          <a:prstGeom prst="rect">
            <a:avLst/>
          </a:prstGeom>
          <a:noFill/>
          <a:ln>
            <a:noFill/>
          </a:ln>
        </p:spPr>
      </p:pic>
    </p:spTree>
    <p:extLst>
      <p:ext uri="{BB962C8B-B14F-4D97-AF65-F5344CB8AC3E}">
        <p14:creationId xmlns:p14="http://schemas.microsoft.com/office/powerpoint/2010/main" val="200916733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b="1" dirty="0">
                <a:solidFill>
                  <a:schemeClr val="tx1"/>
                </a:solidFill>
              </a:rPr>
              <a:t>CONTORNOS DE FRACCIONES VOLUMÉTRICAS DE LÍQUIDO</a:t>
            </a:r>
            <a:r>
              <a:rPr lang="en-US" dirty="0"/>
              <a:t> </a:t>
            </a:r>
            <a:r>
              <a:rPr lang="en-US" b="1" dirty="0" smtClean="0">
                <a:solidFill>
                  <a:schemeClr val="tx1"/>
                </a:solidFill>
              </a:rPr>
              <a:t>14:00</a:t>
            </a:r>
            <a:endParaRPr lang="en-US" dirty="0"/>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677334" y="1930400"/>
            <a:ext cx="8257660" cy="4836160"/>
          </a:xfrm>
          <a:prstGeom prst="rect">
            <a:avLst/>
          </a:prstGeom>
          <a:noFill/>
          <a:ln>
            <a:noFill/>
          </a:ln>
        </p:spPr>
      </p:pic>
    </p:spTree>
    <p:extLst>
      <p:ext uri="{BB962C8B-B14F-4D97-AF65-F5344CB8AC3E}">
        <p14:creationId xmlns:p14="http://schemas.microsoft.com/office/powerpoint/2010/main" val="101354033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b="1" dirty="0" smtClean="0">
                <a:solidFill>
                  <a:schemeClr val="tx1"/>
                </a:solidFill>
              </a:rPr>
              <a:t>CONTORNOS DE FRACCIONES </a:t>
            </a:r>
            <a:r>
              <a:rPr lang="es-EC" b="1" dirty="0">
                <a:solidFill>
                  <a:schemeClr val="tx1"/>
                </a:solidFill>
              </a:rPr>
              <a:t>VOLUMÉTRICAS DE </a:t>
            </a:r>
            <a:r>
              <a:rPr lang="es-EC" b="1" dirty="0" smtClean="0">
                <a:solidFill>
                  <a:schemeClr val="tx1"/>
                </a:solidFill>
              </a:rPr>
              <a:t>LÍQUIDO</a:t>
            </a:r>
            <a:r>
              <a:rPr lang="en-US" dirty="0" smtClean="0"/>
              <a:t> </a:t>
            </a:r>
            <a:r>
              <a:rPr lang="en-US" b="1" dirty="0" smtClean="0">
                <a:solidFill>
                  <a:schemeClr val="tx1"/>
                </a:solidFill>
              </a:rPr>
              <a:t>16:00</a:t>
            </a:r>
            <a:endParaRPr lang="en-US" dirty="0"/>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677334" y="2141447"/>
            <a:ext cx="8218472" cy="4494484"/>
          </a:xfrm>
          <a:prstGeom prst="rect">
            <a:avLst/>
          </a:prstGeom>
          <a:noFill/>
          <a:ln>
            <a:noFill/>
          </a:ln>
        </p:spPr>
      </p:pic>
    </p:spTree>
    <p:extLst>
      <p:ext uri="{BB962C8B-B14F-4D97-AF65-F5344CB8AC3E}">
        <p14:creationId xmlns:p14="http://schemas.microsoft.com/office/powerpoint/2010/main" val="267218119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a:solidFill>
                  <a:schemeClr val="tx1"/>
                </a:solidFill>
              </a:rPr>
              <a:t>ANÁLISIS DE LOS RESULTADOS</a:t>
            </a:r>
            <a:endParaRPr lang="en-US" b="1" dirty="0">
              <a:solidFill>
                <a:schemeClr val="tx1"/>
              </a:solidFill>
            </a:endParaRPr>
          </a:p>
        </p:txBody>
      </p:sp>
      <p:sp>
        <p:nvSpPr>
          <p:cNvPr id="3" name="Marcador de contenido 2"/>
          <p:cNvSpPr>
            <a:spLocks noGrp="1"/>
          </p:cNvSpPr>
          <p:nvPr>
            <p:ph idx="1"/>
          </p:nvPr>
        </p:nvSpPr>
        <p:spPr/>
        <p:txBody>
          <a:bodyPr>
            <a:normAutofit/>
          </a:bodyPr>
          <a:lstStyle/>
          <a:p>
            <a:r>
              <a:rPr lang="es-EC" sz="2400" dirty="0">
                <a:solidFill>
                  <a:schemeClr val="tx1"/>
                </a:solidFill>
              </a:rPr>
              <a:t>N</a:t>
            </a:r>
            <a:r>
              <a:rPr lang="es-EC" sz="2400" dirty="0" smtClean="0">
                <a:solidFill>
                  <a:schemeClr val="tx1"/>
                </a:solidFill>
              </a:rPr>
              <a:t>o </a:t>
            </a:r>
            <a:r>
              <a:rPr lang="es-EC" sz="2400" dirty="0">
                <a:solidFill>
                  <a:schemeClr val="tx1"/>
                </a:solidFill>
              </a:rPr>
              <a:t>existe mayor diferencia entre las </a:t>
            </a:r>
            <a:r>
              <a:rPr lang="es-EC" sz="2400" dirty="0" smtClean="0">
                <a:solidFill>
                  <a:schemeClr val="tx1"/>
                </a:solidFill>
              </a:rPr>
              <a:t>figuras </a:t>
            </a:r>
          </a:p>
          <a:p>
            <a:r>
              <a:rPr lang="es-EC" sz="2400" dirty="0">
                <a:solidFill>
                  <a:schemeClr val="tx1"/>
                </a:solidFill>
              </a:rPr>
              <a:t>Esto puede deberse a que la viscosidad del líquido no varía significativamente con la temperatura, pasando de 1.009⨯10</a:t>
            </a:r>
            <a:r>
              <a:rPr lang="es-EC" sz="2400" baseline="30000" dirty="0">
                <a:solidFill>
                  <a:schemeClr val="tx1"/>
                </a:solidFill>
              </a:rPr>
              <a:t>-3</a:t>
            </a:r>
            <a:r>
              <a:rPr lang="es-EC" sz="2400" dirty="0">
                <a:solidFill>
                  <a:schemeClr val="tx1"/>
                </a:solidFill>
              </a:rPr>
              <a:t> a 20°C a 0.654⨯10</a:t>
            </a:r>
            <a:r>
              <a:rPr lang="es-EC" sz="2400" baseline="30000" dirty="0">
                <a:solidFill>
                  <a:schemeClr val="tx1"/>
                </a:solidFill>
              </a:rPr>
              <a:t>-3</a:t>
            </a:r>
            <a:r>
              <a:rPr lang="es-EC" sz="2400" dirty="0">
                <a:solidFill>
                  <a:schemeClr val="tx1"/>
                </a:solidFill>
              </a:rPr>
              <a:t> a 40°C, es decir una variación del 35.18%, que no facilita ni dificulta el arrastre del gas en el líquido. </a:t>
            </a:r>
            <a:endParaRPr lang="es-EC" sz="2400" dirty="0" smtClean="0">
              <a:solidFill>
                <a:schemeClr val="tx1"/>
              </a:solidFill>
            </a:endParaRPr>
          </a:p>
          <a:p>
            <a:r>
              <a:rPr lang="es-EC" sz="2400" dirty="0">
                <a:solidFill>
                  <a:schemeClr val="tx1"/>
                </a:solidFill>
              </a:rPr>
              <a:t>En el </a:t>
            </a:r>
            <a:r>
              <a:rPr lang="es-EC" sz="2400" dirty="0" err="1">
                <a:solidFill>
                  <a:schemeClr val="tx1"/>
                </a:solidFill>
              </a:rPr>
              <a:t>sparger</a:t>
            </a:r>
            <a:r>
              <a:rPr lang="es-EC" sz="2400" dirty="0">
                <a:solidFill>
                  <a:schemeClr val="tx1"/>
                </a:solidFill>
              </a:rPr>
              <a:t> se encuentra la menor fracción volumétrica de líquido (cercana a cero), que corresponde a la mayor fracción volumétrica de gas (30%). </a:t>
            </a:r>
            <a:endParaRPr lang="en-US" sz="2400" dirty="0">
              <a:solidFill>
                <a:schemeClr val="tx1"/>
              </a:solidFill>
            </a:endParaRPr>
          </a:p>
        </p:txBody>
      </p:sp>
    </p:spTree>
    <p:extLst>
      <p:ext uri="{BB962C8B-B14F-4D97-AF65-F5344CB8AC3E}">
        <p14:creationId xmlns:p14="http://schemas.microsoft.com/office/powerpoint/2010/main" val="176005702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smtClean="0">
                <a:solidFill>
                  <a:schemeClr val="tx1"/>
                </a:solidFill>
              </a:rPr>
              <a:t>VIDEO FRACCIÓN VOLUMÉTRICA DE LÍQUIDO A LAS 13h00 </a:t>
            </a:r>
            <a:endParaRPr lang="en-US" b="1" dirty="0">
              <a:solidFill>
                <a:schemeClr val="tx1"/>
              </a:solidFill>
            </a:endParaRPr>
          </a:p>
        </p:txBody>
      </p:sp>
      <p:pic>
        <p:nvPicPr>
          <p:cNvPr id="4" name="fraction-of-liqui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930400"/>
            <a:ext cx="6570133" cy="4927600"/>
          </a:xfrm>
          <a:prstGeom prst="rect">
            <a:avLst/>
          </a:prstGeom>
        </p:spPr>
      </p:pic>
    </p:spTree>
    <p:extLst>
      <p:ext uri="{BB962C8B-B14F-4D97-AF65-F5344CB8AC3E}">
        <p14:creationId xmlns:p14="http://schemas.microsoft.com/office/powerpoint/2010/main" val="12161217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a:solidFill>
                  <a:schemeClr val="tx1"/>
                </a:solidFill>
              </a:rPr>
              <a:t>CONTORNOS DE </a:t>
            </a:r>
            <a:r>
              <a:rPr lang="es-EC" b="1" dirty="0" smtClean="0">
                <a:solidFill>
                  <a:schemeClr val="tx1"/>
                </a:solidFill>
              </a:rPr>
              <a:t>VELOCIDAD DEL </a:t>
            </a:r>
            <a:r>
              <a:rPr lang="es-EC" b="1" dirty="0">
                <a:solidFill>
                  <a:schemeClr val="tx1"/>
                </a:solidFill>
              </a:rPr>
              <a:t>LÍQUIDO</a:t>
            </a:r>
            <a:r>
              <a:rPr lang="en-US" dirty="0"/>
              <a:t> </a:t>
            </a:r>
            <a:r>
              <a:rPr lang="en-US" b="1" dirty="0" smtClean="0">
                <a:solidFill>
                  <a:schemeClr val="tx1"/>
                </a:solidFill>
              </a:rPr>
              <a:t>08:00</a:t>
            </a:r>
            <a:endParaRPr lang="en-US" dirty="0"/>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677333" y="1930400"/>
            <a:ext cx="8257661" cy="4718594"/>
          </a:xfrm>
          <a:prstGeom prst="rect">
            <a:avLst/>
          </a:prstGeom>
          <a:noFill/>
          <a:ln>
            <a:noFill/>
          </a:ln>
        </p:spPr>
      </p:pic>
    </p:spTree>
    <p:extLst>
      <p:ext uri="{BB962C8B-B14F-4D97-AF65-F5344CB8AC3E}">
        <p14:creationId xmlns:p14="http://schemas.microsoft.com/office/powerpoint/2010/main" val="327485464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a:solidFill>
                  <a:schemeClr val="tx1"/>
                </a:solidFill>
              </a:rPr>
              <a:t>CONTORNOS DE VELOCIDAD DEL LÍQUIDO</a:t>
            </a:r>
            <a:r>
              <a:rPr lang="en-US" dirty="0"/>
              <a:t> </a:t>
            </a:r>
            <a:r>
              <a:rPr lang="en-US" b="1" dirty="0" smtClean="0">
                <a:solidFill>
                  <a:schemeClr val="tx1"/>
                </a:solidFill>
              </a:rPr>
              <a:t>10:00</a:t>
            </a:r>
            <a:endParaRPr lang="en-US" dirty="0"/>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677333" y="1930400"/>
            <a:ext cx="8231535" cy="4666343"/>
          </a:xfrm>
          <a:prstGeom prst="rect">
            <a:avLst/>
          </a:prstGeom>
          <a:noFill/>
          <a:ln>
            <a:noFill/>
          </a:ln>
        </p:spPr>
      </p:pic>
    </p:spTree>
    <p:extLst>
      <p:ext uri="{BB962C8B-B14F-4D97-AF65-F5344CB8AC3E}">
        <p14:creationId xmlns:p14="http://schemas.microsoft.com/office/powerpoint/2010/main" val="109258523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a:solidFill>
                  <a:schemeClr val="tx1"/>
                </a:solidFill>
              </a:rPr>
              <a:t>CONTORNOS DE VELOCIDAD DEL LÍQUIDO</a:t>
            </a:r>
            <a:r>
              <a:rPr lang="en-US" dirty="0"/>
              <a:t> </a:t>
            </a:r>
            <a:r>
              <a:rPr lang="en-US" b="1" dirty="0" smtClean="0">
                <a:solidFill>
                  <a:schemeClr val="tx1"/>
                </a:solidFill>
              </a:rPr>
              <a:t>11:00</a:t>
            </a:r>
            <a:endParaRPr lang="en-US" dirty="0"/>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677334" y="1930400"/>
            <a:ext cx="8192346" cy="4731657"/>
          </a:xfrm>
          <a:prstGeom prst="rect">
            <a:avLst/>
          </a:prstGeom>
          <a:noFill/>
          <a:ln>
            <a:noFill/>
          </a:ln>
        </p:spPr>
      </p:pic>
    </p:spTree>
    <p:extLst>
      <p:ext uri="{BB962C8B-B14F-4D97-AF65-F5344CB8AC3E}">
        <p14:creationId xmlns:p14="http://schemas.microsoft.com/office/powerpoint/2010/main" val="316569157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a:solidFill>
                  <a:schemeClr val="tx1"/>
                </a:solidFill>
              </a:rPr>
              <a:t>CONTORNOS DE VELOCIDAD DEL LÍQUIDO</a:t>
            </a:r>
            <a:r>
              <a:rPr lang="en-US" dirty="0"/>
              <a:t> </a:t>
            </a:r>
            <a:r>
              <a:rPr lang="en-US" b="1" dirty="0" smtClean="0">
                <a:solidFill>
                  <a:schemeClr val="tx1"/>
                </a:solidFill>
              </a:rPr>
              <a:t>12:00</a:t>
            </a:r>
            <a:endParaRPr lang="en-US" dirty="0"/>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677333" y="1930400"/>
            <a:ext cx="8205409" cy="4823097"/>
          </a:xfrm>
          <a:prstGeom prst="rect">
            <a:avLst/>
          </a:prstGeom>
          <a:noFill/>
          <a:ln>
            <a:noFill/>
          </a:ln>
        </p:spPr>
      </p:pic>
    </p:spTree>
    <p:extLst>
      <p:ext uri="{BB962C8B-B14F-4D97-AF65-F5344CB8AC3E}">
        <p14:creationId xmlns:p14="http://schemas.microsoft.com/office/powerpoint/2010/main" val="56974041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a:solidFill>
                  <a:schemeClr val="tx1"/>
                </a:solidFill>
              </a:rPr>
              <a:t>CONTORNOS DE VELOCIDAD DEL LÍQUIDO</a:t>
            </a:r>
            <a:r>
              <a:rPr lang="en-US" dirty="0"/>
              <a:t> </a:t>
            </a:r>
            <a:r>
              <a:rPr lang="en-US" b="1" dirty="0" smtClean="0">
                <a:solidFill>
                  <a:schemeClr val="tx1"/>
                </a:solidFill>
              </a:rPr>
              <a:t>13:00</a:t>
            </a:r>
            <a:endParaRPr lang="en-US" dirty="0"/>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677333" y="1930400"/>
            <a:ext cx="8270723" cy="4744720"/>
          </a:xfrm>
          <a:prstGeom prst="rect">
            <a:avLst/>
          </a:prstGeom>
          <a:noFill/>
          <a:ln>
            <a:noFill/>
          </a:ln>
        </p:spPr>
      </p:pic>
    </p:spTree>
    <p:extLst>
      <p:ext uri="{BB962C8B-B14F-4D97-AF65-F5344CB8AC3E}">
        <p14:creationId xmlns:p14="http://schemas.microsoft.com/office/powerpoint/2010/main" val="313006043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a:solidFill>
                  <a:schemeClr val="tx1"/>
                </a:solidFill>
              </a:rPr>
              <a:t>CONTORNOS DE VELOCIDAD DEL LÍQUIDO</a:t>
            </a:r>
            <a:r>
              <a:rPr lang="en-US" dirty="0"/>
              <a:t> </a:t>
            </a:r>
            <a:r>
              <a:rPr lang="en-US" b="1" dirty="0" smtClean="0">
                <a:solidFill>
                  <a:schemeClr val="tx1"/>
                </a:solidFill>
              </a:rPr>
              <a:t>14:00</a:t>
            </a:r>
            <a:endParaRPr lang="en-US" dirty="0"/>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677334" y="1930400"/>
            <a:ext cx="8244597" cy="4744720"/>
          </a:xfrm>
          <a:prstGeom prst="rect">
            <a:avLst/>
          </a:prstGeom>
          <a:noFill/>
          <a:ln>
            <a:noFill/>
          </a:ln>
        </p:spPr>
      </p:pic>
    </p:spTree>
    <p:extLst>
      <p:ext uri="{BB962C8B-B14F-4D97-AF65-F5344CB8AC3E}">
        <p14:creationId xmlns:p14="http://schemas.microsoft.com/office/powerpoint/2010/main" val="28091263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solidFill>
                  <a:schemeClr val="tx1"/>
                </a:solidFill>
              </a:rPr>
              <a:t>MODELO MATEMÁTICO</a:t>
            </a:r>
            <a:endParaRPr lang="en-US" dirty="0">
              <a:solidFill>
                <a:schemeClr val="tx1"/>
              </a:solidFill>
            </a:endParaRPr>
          </a:p>
        </p:txBody>
      </p:sp>
      <p:graphicFrame>
        <p:nvGraphicFramePr>
          <p:cNvPr id="5" name="Diagrama 4"/>
          <p:cNvGraphicFramePr/>
          <p:nvPr>
            <p:extLst/>
          </p:nvPr>
        </p:nvGraphicFramePr>
        <p:xfrm>
          <a:off x="677334" y="1322363"/>
          <a:ext cx="7686251" cy="47689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822618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a:solidFill>
                  <a:schemeClr val="tx1"/>
                </a:solidFill>
              </a:rPr>
              <a:t>CONTORNOS DE VELOCIDAD DEL LÍQUIDO</a:t>
            </a:r>
            <a:r>
              <a:rPr lang="en-US" dirty="0"/>
              <a:t> </a:t>
            </a:r>
            <a:r>
              <a:rPr lang="en-US" b="1" dirty="0" smtClean="0">
                <a:solidFill>
                  <a:schemeClr val="tx1"/>
                </a:solidFill>
              </a:rPr>
              <a:t>16:00</a:t>
            </a:r>
            <a:endParaRPr lang="en-US" dirty="0"/>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677334" y="1930400"/>
            <a:ext cx="8231535" cy="4731657"/>
          </a:xfrm>
          <a:prstGeom prst="rect">
            <a:avLst/>
          </a:prstGeom>
          <a:noFill/>
          <a:ln>
            <a:noFill/>
          </a:ln>
        </p:spPr>
      </p:pic>
    </p:spTree>
    <p:extLst>
      <p:ext uri="{BB962C8B-B14F-4D97-AF65-F5344CB8AC3E}">
        <p14:creationId xmlns:p14="http://schemas.microsoft.com/office/powerpoint/2010/main" val="2369329808"/>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smtClean="0">
                <a:solidFill>
                  <a:schemeClr val="tx1"/>
                </a:solidFill>
              </a:rPr>
              <a:t>ANÁLISIS </a:t>
            </a:r>
            <a:r>
              <a:rPr lang="es-EC" b="1" dirty="0">
                <a:solidFill>
                  <a:schemeClr val="tx1"/>
                </a:solidFill>
              </a:rPr>
              <a:t>DE LOS RESULTADOS</a:t>
            </a:r>
            <a:endParaRPr lang="en-US" dirty="0"/>
          </a:p>
        </p:txBody>
      </p:sp>
      <p:sp>
        <p:nvSpPr>
          <p:cNvPr id="3" name="Marcador de contenido 2"/>
          <p:cNvSpPr>
            <a:spLocks noGrp="1"/>
          </p:cNvSpPr>
          <p:nvPr>
            <p:ph idx="1"/>
          </p:nvPr>
        </p:nvSpPr>
        <p:spPr/>
        <p:txBody>
          <a:bodyPr/>
          <a:lstStyle/>
          <a:p>
            <a:r>
              <a:rPr lang="es-EC" sz="2400" dirty="0">
                <a:solidFill>
                  <a:schemeClr val="tx1"/>
                </a:solidFill>
              </a:rPr>
              <a:t>N</a:t>
            </a:r>
            <a:r>
              <a:rPr lang="es-EC" sz="2400" dirty="0" smtClean="0">
                <a:solidFill>
                  <a:schemeClr val="tx1"/>
                </a:solidFill>
              </a:rPr>
              <a:t>o </a:t>
            </a:r>
            <a:r>
              <a:rPr lang="es-EC" sz="2400" dirty="0">
                <a:solidFill>
                  <a:schemeClr val="tx1"/>
                </a:solidFill>
              </a:rPr>
              <a:t>existe mayor diferencia en los perfiles </a:t>
            </a:r>
            <a:r>
              <a:rPr lang="es-EC" sz="2400" dirty="0" smtClean="0">
                <a:solidFill>
                  <a:schemeClr val="tx1"/>
                </a:solidFill>
              </a:rPr>
              <a:t>obtenidos, </a:t>
            </a:r>
            <a:r>
              <a:rPr lang="es-EC" sz="2400" dirty="0">
                <a:solidFill>
                  <a:schemeClr val="tx1"/>
                </a:solidFill>
              </a:rPr>
              <a:t>probablemente porque la viscosidad del fluido no varía con la temperatura y no afecta en general el arrastre del gas en el líquido, como se analizó anteriormente. </a:t>
            </a:r>
            <a:endParaRPr lang="es-EC" sz="2400" dirty="0" smtClean="0">
              <a:solidFill>
                <a:schemeClr val="tx1"/>
              </a:solidFill>
            </a:endParaRPr>
          </a:p>
          <a:p>
            <a:r>
              <a:rPr lang="es-EC" sz="2400" dirty="0">
                <a:solidFill>
                  <a:schemeClr val="tx1"/>
                </a:solidFill>
              </a:rPr>
              <a:t>L</a:t>
            </a:r>
            <a:r>
              <a:rPr lang="es-EC" sz="2400" dirty="0" smtClean="0">
                <a:solidFill>
                  <a:schemeClr val="tx1"/>
                </a:solidFill>
              </a:rPr>
              <a:t>as </a:t>
            </a:r>
            <a:r>
              <a:rPr lang="es-EC" sz="2400" dirty="0">
                <a:solidFill>
                  <a:schemeClr val="tx1"/>
                </a:solidFill>
              </a:rPr>
              <a:t>burbujas de aire provocan la circulación de líquido alrededor de la placa plana. </a:t>
            </a:r>
            <a:r>
              <a:rPr lang="es-EC" sz="2400" dirty="0" smtClean="0">
                <a:solidFill>
                  <a:schemeClr val="tx1"/>
                </a:solidFill>
              </a:rPr>
              <a:t>Este </a:t>
            </a:r>
            <a:r>
              <a:rPr lang="es-EC" sz="2400" dirty="0">
                <a:solidFill>
                  <a:schemeClr val="tx1"/>
                </a:solidFill>
              </a:rPr>
              <a:t>fenómeno puede atribuirse a la diferencia de densidades que se alcanza entre las dos zonas del fotobioreactor que se encuentran separadas por la placa central. </a:t>
            </a:r>
            <a:endParaRPr lang="es-EC" sz="2400" dirty="0" smtClean="0">
              <a:solidFill>
                <a:schemeClr val="tx1"/>
              </a:solidFill>
            </a:endParaRPr>
          </a:p>
          <a:p>
            <a:endParaRPr lang="es-EC" dirty="0" smtClean="0"/>
          </a:p>
          <a:p>
            <a:endParaRPr lang="en-US" dirty="0"/>
          </a:p>
        </p:txBody>
      </p:sp>
    </p:spTree>
    <p:extLst>
      <p:ext uri="{BB962C8B-B14F-4D97-AF65-F5344CB8AC3E}">
        <p14:creationId xmlns:p14="http://schemas.microsoft.com/office/powerpoint/2010/main" val="280843560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a:solidFill>
                  <a:schemeClr val="tx1"/>
                </a:solidFill>
              </a:rPr>
              <a:t>ANÁLISIS DE LOS RESULTADOS</a:t>
            </a:r>
            <a:endParaRPr lang="en-US" dirty="0"/>
          </a:p>
        </p:txBody>
      </p:sp>
      <p:sp>
        <p:nvSpPr>
          <p:cNvPr id="3" name="Marcador de contenido 2"/>
          <p:cNvSpPr>
            <a:spLocks noGrp="1"/>
          </p:cNvSpPr>
          <p:nvPr>
            <p:ph idx="1"/>
          </p:nvPr>
        </p:nvSpPr>
        <p:spPr/>
        <p:txBody>
          <a:bodyPr>
            <a:noAutofit/>
          </a:bodyPr>
          <a:lstStyle/>
          <a:p>
            <a:r>
              <a:rPr lang="es-EC" sz="2400" dirty="0">
                <a:solidFill>
                  <a:schemeClr val="tx1"/>
                </a:solidFill>
              </a:rPr>
              <a:t>Al encontrarse la placa central un poco distante del límite superior del líquido facilita su circulación, al contrario de lo que sucede en la parte inferior en donde se presenta el efecto Venturi, es decir, se produce una disminución de la presión y un consiguiente aumento de la velocidad, de aproximadamente 2.20ms</a:t>
            </a:r>
            <a:r>
              <a:rPr lang="es-EC" sz="2400" baseline="30000" dirty="0">
                <a:solidFill>
                  <a:schemeClr val="tx1"/>
                </a:solidFill>
              </a:rPr>
              <a:t>-1</a:t>
            </a:r>
            <a:r>
              <a:rPr lang="es-EC" sz="2400" dirty="0">
                <a:solidFill>
                  <a:schemeClr val="tx1"/>
                </a:solidFill>
              </a:rPr>
              <a:t>. </a:t>
            </a:r>
            <a:endParaRPr lang="es-EC" sz="2400" dirty="0" smtClean="0">
              <a:solidFill>
                <a:schemeClr val="tx1"/>
              </a:solidFill>
            </a:endParaRPr>
          </a:p>
          <a:p>
            <a:r>
              <a:rPr lang="es-EC" sz="2400" dirty="0">
                <a:solidFill>
                  <a:schemeClr val="tx1"/>
                </a:solidFill>
              </a:rPr>
              <a:t>En la zona superior e inferior se registran velocidades mayores, tal como se muestra en la escala de colores, e inclusive se puede notar la formación de pequeños remolinos en los costados superiores de la placa, que no superan los 2.34ms</a:t>
            </a:r>
            <a:r>
              <a:rPr lang="es-EC" sz="2400" baseline="30000" dirty="0">
                <a:solidFill>
                  <a:schemeClr val="tx1"/>
                </a:solidFill>
              </a:rPr>
              <a:t>-1</a:t>
            </a:r>
            <a:r>
              <a:rPr lang="es-EC" sz="2400" dirty="0">
                <a:solidFill>
                  <a:schemeClr val="tx1"/>
                </a:solidFill>
              </a:rPr>
              <a:t>. </a:t>
            </a:r>
            <a:endParaRPr lang="en-US" sz="2400" dirty="0">
              <a:solidFill>
                <a:schemeClr val="tx1"/>
              </a:solidFill>
            </a:endParaRPr>
          </a:p>
        </p:txBody>
      </p:sp>
    </p:spTree>
    <p:extLst>
      <p:ext uri="{BB962C8B-B14F-4D97-AF65-F5344CB8AC3E}">
        <p14:creationId xmlns:p14="http://schemas.microsoft.com/office/powerpoint/2010/main" val="255283744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smtClean="0">
                <a:solidFill>
                  <a:schemeClr val="tx1"/>
                </a:solidFill>
              </a:rPr>
              <a:t>ANÁLISIS DE LOS RESULTADOS</a:t>
            </a:r>
            <a:endParaRPr lang="en-US" b="1" dirty="0">
              <a:solidFill>
                <a:schemeClr val="tx1"/>
              </a:solidFill>
            </a:endParaRPr>
          </a:p>
        </p:txBody>
      </p:sp>
      <p:sp>
        <p:nvSpPr>
          <p:cNvPr id="3" name="Marcador de contenido 2"/>
          <p:cNvSpPr>
            <a:spLocks noGrp="1"/>
          </p:cNvSpPr>
          <p:nvPr>
            <p:ph idx="1"/>
          </p:nvPr>
        </p:nvSpPr>
        <p:spPr/>
        <p:txBody>
          <a:bodyPr>
            <a:normAutofit/>
          </a:bodyPr>
          <a:lstStyle/>
          <a:p>
            <a:r>
              <a:rPr lang="es-EC" sz="2400" dirty="0">
                <a:solidFill>
                  <a:schemeClr val="tx1"/>
                </a:solidFill>
              </a:rPr>
              <a:t>La mayor velocidad se produce </a:t>
            </a:r>
            <a:r>
              <a:rPr lang="es-EC" sz="2400" dirty="0" err="1">
                <a:solidFill>
                  <a:schemeClr val="tx1"/>
                </a:solidFill>
              </a:rPr>
              <a:t>adyancente</a:t>
            </a:r>
            <a:r>
              <a:rPr lang="es-EC" sz="2400" dirty="0">
                <a:solidFill>
                  <a:schemeClr val="tx1"/>
                </a:solidFill>
              </a:rPr>
              <a:t> a la placa central tomando un valor alrededor de los 3.18ms</a:t>
            </a:r>
            <a:r>
              <a:rPr lang="es-EC" sz="2400" baseline="30000" dirty="0">
                <a:solidFill>
                  <a:schemeClr val="tx1"/>
                </a:solidFill>
              </a:rPr>
              <a:t>-1</a:t>
            </a:r>
            <a:r>
              <a:rPr lang="es-EC" sz="2400" dirty="0">
                <a:solidFill>
                  <a:schemeClr val="tx1"/>
                </a:solidFill>
              </a:rPr>
              <a:t>, es decir, un 37% más que la velocidad de entrada del líquido. </a:t>
            </a:r>
            <a:endParaRPr lang="es-EC" sz="2400" dirty="0" smtClean="0">
              <a:solidFill>
                <a:schemeClr val="tx1"/>
              </a:solidFill>
            </a:endParaRPr>
          </a:p>
          <a:p>
            <a:r>
              <a:rPr lang="es-EC" sz="2400" dirty="0">
                <a:solidFill>
                  <a:schemeClr val="tx1"/>
                </a:solidFill>
              </a:rPr>
              <a:t>En promedio, la velocidad del fluido puede ubicarse entre 1 y 1.2ms</a:t>
            </a:r>
            <a:r>
              <a:rPr lang="es-EC" sz="2400" baseline="30000" dirty="0">
                <a:solidFill>
                  <a:schemeClr val="tx1"/>
                </a:solidFill>
              </a:rPr>
              <a:t>-1</a:t>
            </a:r>
            <a:r>
              <a:rPr lang="es-EC" sz="2400" dirty="0">
                <a:solidFill>
                  <a:schemeClr val="tx1"/>
                </a:solidFill>
              </a:rPr>
              <a:t>, siendo superior en un 80% y un 83% a la velocidad de entrada del gas.</a:t>
            </a:r>
            <a:endParaRPr lang="en-US" sz="2400" dirty="0">
              <a:solidFill>
                <a:schemeClr val="tx1"/>
              </a:solidFill>
            </a:endParaRPr>
          </a:p>
          <a:p>
            <a:endParaRPr lang="en-US" sz="2400" dirty="0"/>
          </a:p>
        </p:txBody>
      </p:sp>
    </p:spTree>
    <p:extLst>
      <p:ext uri="{BB962C8B-B14F-4D97-AF65-F5344CB8AC3E}">
        <p14:creationId xmlns:p14="http://schemas.microsoft.com/office/powerpoint/2010/main" val="1733514741"/>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a:solidFill>
                  <a:schemeClr val="tx1"/>
                </a:solidFill>
              </a:rPr>
              <a:t>VIDEO </a:t>
            </a:r>
            <a:r>
              <a:rPr lang="es-EC" b="1" dirty="0" smtClean="0">
                <a:solidFill>
                  <a:schemeClr val="tx1"/>
                </a:solidFill>
              </a:rPr>
              <a:t>CONTORNOS DE VELOCIDAD DE </a:t>
            </a:r>
            <a:r>
              <a:rPr lang="es-EC" b="1" dirty="0">
                <a:solidFill>
                  <a:schemeClr val="tx1"/>
                </a:solidFill>
              </a:rPr>
              <a:t>LÍQUIDO A LAS 13h00 </a:t>
            </a:r>
            <a:endParaRPr lang="en-US" dirty="0"/>
          </a:p>
        </p:txBody>
      </p:sp>
      <p:pic>
        <p:nvPicPr>
          <p:cNvPr id="4" name="velocity-of-liqui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763486"/>
            <a:ext cx="6792685" cy="5094514"/>
          </a:xfrm>
          <a:prstGeom prst="rect">
            <a:avLst/>
          </a:prstGeom>
        </p:spPr>
      </p:pic>
    </p:spTree>
    <p:extLst>
      <p:ext uri="{BB962C8B-B14F-4D97-AF65-F5344CB8AC3E}">
        <p14:creationId xmlns:p14="http://schemas.microsoft.com/office/powerpoint/2010/main" val="30141086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a:bodyPr>
          <a:lstStyle/>
          <a:p>
            <a:pPr algn="ctr"/>
            <a:r>
              <a:rPr lang="es-EC" sz="2800" b="1" dirty="0" smtClean="0">
                <a:solidFill>
                  <a:schemeClr val="tx1"/>
                </a:solidFill>
              </a:rPr>
              <a:t>CONTORNOS DE IRRADIANCIA TOTAL INCIDENTE 08:00</a:t>
            </a:r>
            <a:endParaRPr lang="en-US" sz="2800" b="1" dirty="0">
              <a:solidFill>
                <a:schemeClr val="tx1"/>
              </a:solidFill>
            </a:endParaRPr>
          </a:p>
        </p:txBody>
      </p:sp>
      <p:pic>
        <p:nvPicPr>
          <p:cNvPr id="6" name="Imagen 5"/>
          <p:cNvPicPr/>
          <p:nvPr/>
        </p:nvPicPr>
        <p:blipFill>
          <a:blip r:embed="rId2">
            <a:extLst>
              <a:ext uri="{28A0092B-C50C-407E-A947-70E740481C1C}">
                <a14:useLocalDpi xmlns:a14="http://schemas.microsoft.com/office/drawing/2010/main" val="0"/>
              </a:ext>
            </a:extLst>
          </a:blip>
          <a:srcRect/>
          <a:stretch>
            <a:fillRect/>
          </a:stretch>
        </p:blipFill>
        <p:spPr bwMode="auto">
          <a:xfrm>
            <a:off x="1515603" y="1672045"/>
            <a:ext cx="7157819" cy="4741817"/>
          </a:xfrm>
          <a:prstGeom prst="rect">
            <a:avLst/>
          </a:prstGeom>
          <a:noFill/>
          <a:ln>
            <a:noFill/>
          </a:ln>
        </p:spPr>
      </p:pic>
      <p:sp>
        <p:nvSpPr>
          <p:cNvPr id="9" name="CuadroTexto 8"/>
          <p:cNvSpPr txBox="1"/>
          <p:nvPr/>
        </p:nvSpPr>
        <p:spPr>
          <a:xfrm>
            <a:off x="3264433" y="3445581"/>
            <a:ext cx="3422469" cy="923330"/>
          </a:xfrm>
          <a:prstGeom prst="rect">
            <a:avLst/>
          </a:prstGeom>
          <a:noFill/>
        </p:spPr>
        <p:txBody>
          <a:bodyPr wrap="square" rtlCol="0">
            <a:spAutoFit/>
          </a:bodyPr>
          <a:lstStyle/>
          <a:p>
            <a:r>
              <a:rPr lang="es-EC" dirty="0" smtClean="0"/>
              <a:t>Parte central </a:t>
            </a:r>
            <a:r>
              <a:rPr lang="es-EC" dirty="0" smtClean="0"/>
              <a:t>446Wm</a:t>
            </a:r>
            <a:r>
              <a:rPr lang="es-EC" baseline="30000" dirty="0" smtClean="0"/>
              <a:t>-2</a:t>
            </a:r>
            <a:r>
              <a:rPr lang="es-EC" dirty="0" smtClean="0"/>
              <a:t>, 46.41% de la irradiancia total (960.8 Wm</a:t>
            </a:r>
            <a:r>
              <a:rPr lang="es-EC" baseline="30000" dirty="0" smtClean="0"/>
              <a:t>-2</a:t>
            </a:r>
            <a:r>
              <a:rPr lang="es-EC" dirty="0" smtClean="0"/>
              <a:t>).</a:t>
            </a:r>
            <a:endParaRPr lang="en-US" dirty="0"/>
          </a:p>
        </p:txBody>
      </p:sp>
    </p:spTree>
    <p:extLst>
      <p:ext uri="{BB962C8B-B14F-4D97-AF65-F5344CB8AC3E}">
        <p14:creationId xmlns:p14="http://schemas.microsoft.com/office/powerpoint/2010/main" val="3985139620"/>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sz="2800" b="1" dirty="0">
                <a:solidFill>
                  <a:schemeClr val="tx1"/>
                </a:solidFill>
              </a:rPr>
              <a:t>CONTORNOS DE </a:t>
            </a:r>
            <a:r>
              <a:rPr lang="es-EC" sz="2800" b="1" dirty="0" smtClean="0">
                <a:solidFill>
                  <a:schemeClr val="tx1"/>
                </a:solidFill>
              </a:rPr>
              <a:t>DISTRIBUCIÓN DE LUZ SOLAR ENTRE 400-700nm </a:t>
            </a:r>
            <a:r>
              <a:rPr lang="es-EC" sz="2800" b="1" dirty="0">
                <a:solidFill>
                  <a:schemeClr val="tx1"/>
                </a:solidFill>
              </a:rPr>
              <a:t>08:00</a:t>
            </a:r>
            <a:endParaRPr lang="en-US" sz="2800" dirty="0"/>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1293222" y="1695268"/>
            <a:ext cx="7001691" cy="4783909"/>
          </a:xfrm>
          <a:prstGeom prst="rect">
            <a:avLst/>
          </a:prstGeom>
          <a:noFill/>
          <a:ln>
            <a:noFill/>
          </a:ln>
        </p:spPr>
      </p:pic>
      <p:sp>
        <p:nvSpPr>
          <p:cNvPr id="5" name="CuadroTexto 4"/>
          <p:cNvSpPr txBox="1"/>
          <p:nvPr/>
        </p:nvSpPr>
        <p:spPr>
          <a:xfrm>
            <a:off x="1558763" y="5499463"/>
            <a:ext cx="6833809" cy="1214846"/>
          </a:xfrm>
          <a:prstGeom prst="rect">
            <a:avLst/>
          </a:prstGeom>
          <a:noFill/>
        </p:spPr>
        <p:txBody>
          <a:bodyPr wrap="square" rtlCol="0">
            <a:spAutoFit/>
          </a:bodyPr>
          <a:lstStyle/>
          <a:p>
            <a:endParaRPr lang="en-US" dirty="0"/>
          </a:p>
        </p:txBody>
      </p:sp>
      <p:sp>
        <p:nvSpPr>
          <p:cNvPr id="6" name="CuadroTexto 5"/>
          <p:cNvSpPr txBox="1"/>
          <p:nvPr/>
        </p:nvSpPr>
        <p:spPr>
          <a:xfrm>
            <a:off x="3256934" y="3227141"/>
            <a:ext cx="4136643" cy="1200329"/>
          </a:xfrm>
          <a:prstGeom prst="rect">
            <a:avLst/>
          </a:prstGeom>
          <a:noFill/>
        </p:spPr>
        <p:txBody>
          <a:bodyPr wrap="square" rtlCol="0">
            <a:spAutoFit/>
          </a:bodyPr>
          <a:lstStyle/>
          <a:p>
            <a:r>
              <a:rPr lang="es-EC" dirty="0" smtClean="0"/>
              <a:t>Rama derecha parte central se alcanza 268Wm</a:t>
            </a:r>
            <a:r>
              <a:rPr lang="es-EC" baseline="30000" dirty="0" smtClean="0"/>
              <a:t>-2</a:t>
            </a:r>
            <a:r>
              <a:rPr lang="es-EC" dirty="0" smtClean="0"/>
              <a:t> </a:t>
            </a:r>
            <a:r>
              <a:rPr lang="es-EC" dirty="0"/>
              <a:t>(27.89% del </a:t>
            </a:r>
            <a:r>
              <a:rPr lang="es-EC" dirty="0" smtClean="0"/>
              <a:t>total). Rama izquierda </a:t>
            </a:r>
            <a:r>
              <a:rPr lang="es-EC" dirty="0" smtClean="0"/>
              <a:t>parte central se alcanza</a:t>
            </a:r>
            <a:r>
              <a:rPr lang="es-EC" dirty="0" smtClean="0"/>
              <a:t> 165Wm</a:t>
            </a:r>
            <a:r>
              <a:rPr lang="es-EC" baseline="30000" dirty="0" smtClean="0"/>
              <a:t>-2</a:t>
            </a:r>
            <a:r>
              <a:rPr lang="es-EC" dirty="0" smtClean="0"/>
              <a:t> </a:t>
            </a:r>
            <a:r>
              <a:rPr lang="es-EC" dirty="0"/>
              <a:t>(17.17% del total).</a:t>
            </a:r>
            <a:endParaRPr lang="en-US" dirty="0"/>
          </a:p>
        </p:txBody>
      </p:sp>
    </p:spTree>
    <p:extLst>
      <p:ext uri="{BB962C8B-B14F-4D97-AF65-F5344CB8AC3E}">
        <p14:creationId xmlns:p14="http://schemas.microsoft.com/office/powerpoint/2010/main" val="624146827"/>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a:bodyPr>
          <a:lstStyle/>
          <a:p>
            <a:pPr algn="ctr"/>
            <a:r>
              <a:rPr lang="es-EC" sz="2800" b="1" dirty="0" smtClean="0">
                <a:solidFill>
                  <a:schemeClr val="tx1"/>
                </a:solidFill>
              </a:rPr>
              <a:t>CONTORNOS DE IRRADIANCIA TOTAL INCIDENTE 10:00</a:t>
            </a:r>
            <a:endParaRPr lang="en-US" sz="2800" b="1" dirty="0">
              <a:solidFill>
                <a:schemeClr val="tx1"/>
              </a:solidFill>
            </a:endParaRPr>
          </a:p>
        </p:txBody>
      </p:sp>
      <p:pic>
        <p:nvPicPr>
          <p:cNvPr id="5" name="Imagen 4"/>
          <p:cNvPicPr/>
          <p:nvPr/>
        </p:nvPicPr>
        <p:blipFill>
          <a:blip r:embed="rId2">
            <a:extLst>
              <a:ext uri="{28A0092B-C50C-407E-A947-70E740481C1C}">
                <a14:useLocalDpi xmlns:a14="http://schemas.microsoft.com/office/drawing/2010/main" val="0"/>
              </a:ext>
            </a:extLst>
          </a:blip>
          <a:srcRect/>
          <a:stretch>
            <a:fillRect/>
          </a:stretch>
        </p:blipFill>
        <p:spPr bwMode="auto">
          <a:xfrm>
            <a:off x="1358537" y="1711235"/>
            <a:ext cx="7162340" cy="4650375"/>
          </a:xfrm>
          <a:prstGeom prst="rect">
            <a:avLst/>
          </a:prstGeom>
          <a:noFill/>
          <a:ln>
            <a:noFill/>
          </a:ln>
        </p:spPr>
      </p:pic>
      <p:sp>
        <p:nvSpPr>
          <p:cNvPr id="8" name="CuadroTexto 7"/>
          <p:cNvSpPr txBox="1"/>
          <p:nvPr/>
        </p:nvSpPr>
        <p:spPr>
          <a:xfrm>
            <a:off x="3082833" y="3242269"/>
            <a:ext cx="3422469" cy="923330"/>
          </a:xfrm>
          <a:prstGeom prst="rect">
            <a:avLst/>
          </a:prstGeom>
          <a:noFill/>
        </p:spPr>
        <p:txBody>
          <a:bodyPr wrap="square" rtlCol="0">
            <a:spAutoFit/>
          </a:bodyPr>
          <a:lstStyle/>
          <a:p>
            <a:r>
              <a:rPr lang="es-EC" dirty="0" smtClean="0"/>
              <a:t>Parte central</a:t>
            </a:r>
            <a:r>
              <a:rPr lang="es-EC" dirty="0" smtClean="0"/>
              <a:t> 926Wm</a:t>
            </a:r>
            <a:r>
              <a:rPr lang="es-EC" baseline="30000" dirty="0" smtClean="0"/>
              <a:t>-2</a:t>
            </a:r>
            <a:r>
              <a:rPr lang="es-EC" dirty="0" smtClean="0"/>
              <a:t>, 77.48% de la irradiancia total (1195.071Wm</a:t>
            </a:r>
            <a:r>
              <a:rPr lang="es-EC" baseline="30000" dirty="0" smtClean="0"/>
              <a:t>-2</a:t>
            </a:r>
            <a:r>
              <a:rPr lang="es-EC" dirty="0" smtClean="0"/>
              <a:t>)</a:t>
            </a:r>
            <a:endParaRPr lang="en-US" dirty="0"/>
          </a:p>
        </p:txBody>
      </p:sp>
    </p:spTree>
    <p:extLst>
      <p:ext uri="{BB962C8B-B14F-4D97-AF65-F5344CB8AC3E}">
        <p14:creationId xmlns:p14="http://schemas.microsoft.com/office/powerpoint/2010/main" val="3092461274"/>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sz="2800" b="1" dirty="0">
                <a:solidFill>
                  <a:schemeClr val="tx1"/>
                </a:solidFill>
              </a:rPr>
              <a:t>CONTORNOS DE </a:t>
            </a:r>
            <a:r>
              <a:rPr lang="es-EC" sz="2800" b="1" dirty="0" smtClean="0">
                <a:solidFill>
                  <a:schemeClr val="tx1"/>
                </a:solidFill>
              </a:rPr>
              <a:t>DISTRIBUCIÓN DE LUZ SOLAR ENTRE 400-700nm 10:00</a:t>
            </a:r>
            <a:endParaRPr lang="en-US" sz="2800" dirty="0"/>
          </a:p>
        </p:txBody>
      </p:sp>
      <p:sp>
        <p:nvSpPr>
          <p:cNvPr id="5" name="CuadroTexto 4"/>
          <p:cNvSpPr txBox="1"/>
          <p:nvPr/>
        </p:nvSpPr>
        <p:spPr>
          <a:xfrm>
            <a:off x="1558763" y="5499463"/>
            <a:ext cx="6833809" cy="1214846"/>
          </a:xfrm>
          <a:prstGeom prst="rect">
            <a:avLst/>
          </a:prstGeom>
          <a:noFill/>
        </p:spPr>
        <p:txBody>
          <a:bodyPr wrap="square" rtlCol="0">
            <a:spAutoFit/>
          </a:bodyPr>
          <a:lstStyle/>
          <a:p>
            <a:endParaRPr lang="en-US" dirty="0"/>
          </a:p>
        </p:txBody>
      </p:sp>
      <p:pic>
        <p:nvPicPr>
          <p:cNvPr id="7" name="Imagen 6"/>
          <p:cNvPicPr/>
          <p:nvPr/>
        </p:nvPicPr>
        <p:blipFill>
          <a:blip r:embed="rId2">
            <a:extLst>
              <a:ext uri="{28A0092B-C50C-407E-A947-70E740481C1C}">
                <a14:useLocalDpi xmlns:a14="http://schemas.microsoft.com/office/drawing/2010/main" val="0"/>
              </a:ext>
            </a:extLst>
          </a:blip>
          <a:srcRect/>
          <a:stretch>
            <a:fillRect/>
          </a:stretch>
        </p:blipFill>
        <p:spPr bwMode="auto">
          <a:xfrm>
            <a:off x="1375883" y="1632857"/>
            <a:ext cx="7271728" cy="4833257"/>
          </a:xfrm>
          <a:prstGeom prst="rect">
            <a:avLst/>
          </a:prstGeom>
          <a:noFill/>
          <a:ln>
            <a:noFill/>
          </a:ln>
        </p:spPr>
      </p:pic>
      <p:sp>
        <p:nvSpPr>
          <p:cNvPr id="3" name="CuadroTexto 2"/>
          <p:cNvSpPr txBox="1"/>
          <p:nvPr/>
        </p:nvSpPr>
        <p:spPr>
          <a:xfrm>
            <a:off x="3878700" y="3153228"/>
            <a:ext cx="3069771" cy="1200329"/>
          </a:xfrm>
          <a:prstGeom prst="rect">
            <a:avLst/>
          </a:prstGeom>
          <a:noFill/>
        </p:spPr>
        <p:txBody>
          <a:bodyPr wrap="square" rtlCol="0">
            <a:spAutoFit/>
          </a:bodyPr>
          <a:lstStyle/>
          <a:p>
            <a:r>
              <a:rPr lang="es-EC" smtClean="0"/>
              <a:t>Rama derecha parte central se alcanza 612Wm</a:t>
            </a:r>
            <a:r>
              <a:rPr lang="es-EC" baseline="30000" smtClean="0"/>
              <a:t>-2</a:t>
            </a:r>
            <a:r>
              <a:rPr lang="es-EC" smtClean="0"/>
              <a:t>. Rama izquierda parte central se alcanza 337Wm</a:t>
            </a:r>
            <a:r>
              <a:rPr lang="es-EC" baseline="30000" smtClean="0"/>
              <a:t>-2.</a:t>
            </a:r>
            <a:endParaRPr lang="en-US" dirty="0"/>
          </a:p>
        </p:txBody>
      </p:sp>
    </p:spTree>
    <p:extLst>
      <p:ext uri="{BB962C8B-B14F-4D97-AF65-F5344CB8AC3E}">
        <p14:creationId xmlns:p14="http://schemas.microsoft.com/office/powerpoint/2010/main" val="1444222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a:bodyPr>
          <a:lstStyle/>
          <a:p>
            <a:pPr algn="ctr"/>
            <a:r>
              <a:rPr lang="es-EC" sz="2800" b="1" dirty="0" smtClean="0">
                <a:solidFill>
                  <a:schemeClr val="tx1"/>
                </a:solidFill>
              </a:rPr>
              <a:t>CONTORNOS DE IRRADIANCIA TOTAL INCIDENTE 11:00</a:t>
            </a:r>
            <a:endParaRPr lang="en-US" sz="2800" b="1" dirty="0">
              <a:solidFill>
                <a:schemeClr val="tx1"/>
              </a:solidFill>
            </a:endParaRPr>
          </a:p>
        </p:txBody>
      </p:sp>
      <p:pic>
        <p:nvPicPr>
          <p:cNvPr id="6" name="Imagen 5"/>
          <p:cNvPicPr/>
          <p:nvPr/>
        </p:nvPicPr>
        <p:blipFill>
          <a:blip r:embed="rId2">
            <a:extLst>
              <a:ext uri="{28A0092B-C50C-407E-A947-70E740481C1C}">
                <a14:useLocalDpi xmlns:a14="http://schemas.microsoft.com/office/drawing/2010/main" val="0"/>
              </a:ext>
            </a:extLst>
          </a:blip>
          <a:srcRect/>
          <a:stretch>
            <a:fillRect/>
          </a:stretch>
        </p:blipFill>
        <p:spPr bwMode="auto">
          <a:xfrm>
            <a:off x="1267097" y="1554480"/>
            <a:ext cx="7876589" cy="4902337"/>
          </a:xfrm>
          <a:prstGeom prst="rect">
            <a:avLst/>
          </a:prstGeom>
          <a:noFill/>
          <a:ln>
            <a:noFill/>
          </a:ln>
        </p:spPr>
      </p:pic>
      <p:sp>
        <p:nvSpPr>
          <p:cNvPr id="2" name="Rectángulo 1"/>
          <p:cNvSpPr/>
          <p:nvPr/>
        </p:nvSpPr>
        <p:spPr>
          <a:xfrm>
            <a:off x="3557451" y="3210338"/>
            <a:ext cx="2987040" cy="923330"/>
          </a:xfrm>
          <a:prstGeom prst="rect">
            <a:avLst/>
          </a:prstGeom>
        </p:spPr>
        <p:txBody>
          <a:bodyPr wrap="square">
            <a:spAutoFit/>
          </a:bodyPr>
          <a:lstStyle/>
          <a:p>
            <a:r>
              <a:rPr lang="es-EC" dirty="0" smtClean="0"/>
              <a:t>Parte central 1040Wm</a:t>
            </a:r>
            <a:r>
              <a:rPr lang="es-EC" baseline="30000" dirty="0" smtClean="0"/>
              <a:t>-2</a:t>
            </a:r>
            <a:r>
              <a:rPr lang="es-EC" dirty="0" smtClean="0"/>
              <a:t>, 84.65% de la irradiancia total (1228.518Wm</a:t>
            </a:r>
            <a:r>
              <a:rPr lang="es-EC" baseline="30000" dirty="0" smtClean="0"/>
              <a:t>-2</a:t>
            </a:r>
            <a:r>
              <a:rPr lang="es-EC" dirty="0" smtClean="0"/>
              <a:t>)</a:t>
            </a:r>
            <a:endParaRPr lang="en-US" dirty="0"/>
          </a:p>
        </p:txBody>
      </p:sp>
    </p:spTree>
    <p:extLst>
      <p:ext uri="{BB962C8B-B14F-4D97-AF65-F5344CB8AC3E}">
        <p14:creationId xmlns:p14="http://schemas.microsoft.com/office/powerpoint/2010/main" val="18124899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smtClean="0">
                <a:solidFill>
                  <a:schemeClr val="tx1"/>
                </a:solidFill>
              </a:rPr>
              <a:t>OBJETIVO GENERAL</a:t>
            </a:r>
            <a:endParaRPr lang="en-US" b="1" dirty="0">
              <a:solidFill>
                <a:schemeClr val="tx1"/>
              </a:solidFill>
            </a:endParaRPr>
          </a:p>
        </p:txBody>
      </p:sp>
      <p:sp>
        <p:nvSpPr>
          <p:cNvPr id="3" name="Marcador de contenido 2"/>
          <p:cNvSpPr>
            <a:spLocks noGrp="1"/>
          </p:cNvSpPr>
          <p:nvPr>
            <p:ph idx="1"/>
          </p:nvPr>
        </p:nvSpPr>
        <p:spPr/>
        <p:txBody>
          <a:bodyPr/>
          <a:lstStyle/>
          <a:p>
            <a:pPr marL="0" indent="0">
              <a:buNone/>
            </a:pPr>
            <a:r>
              <a:rPr lang="es-ES_tradnl" sz="4000" dirty="0">
                <a:solidFill>
                  <a:schemeClr val="tx1"/>
                </a:solidFill>
              </a:rPr>
              <a:t>Desarrollar un modelo matemático de un fotobioreactor de placa plana que utiliza luz solar para la producción de </a:t>
            </a:r>
            <a:r>
              <a:rPr lang="es-ES_tradnl" sz="4000" i="1" dirty="0" err="1">
                <a:solidFill>
                  <a:schemeClr val="tx1"/>
                </a:solidFill>
              </a:rPr>
              <a:t>Spirulina</a:t>
            </a:r>
            <a:r>
              <a:rPr lang="es-ES_tradnl" sz="4000" i="1" dirty="0">
                <a:solidFill>
                  <a:schemeClr val="tx1"/>
                </a:solidFill>
              </a:rPr>
              <a:t> </a:t>
            </a:r>
            <a:r>
              <a:rPr lang="es-ES_tradnl" sz="4000" i="1" dirty="0" err="1">
                <a:solidFill>
                  <a:schemeClr val="tx1"/>
                </a:solidFill>
              </a:rPr>
              <a:t>Platensis</a:t>
            </a:r>
            <a:r>
              <a:rPr lang="es-ES_tradnl" sz="4000" i="1" dirty="0">
                <a:solidFill>
                  <a:schemeClr val="tx1"/>
                </a:solidFill>
              </a:rPr>
              <a:t>.</a:t>
            </a:r>
            <a:endParaRPr lang="en-US" sz="4000" dirty="0">
              <a:solidFill>
                <a:schemeClr val="tx1"/>
              </a:solidFill>
            </a:endParaRPr>
          </a:p>
          <a:p>
            <a:pPr marL="0" indent="0">
              <a:buNone/>
            </a:pPr>
            <a:endParaRPr lang="en-US" dirty="0"/>
          </a:p>
        </p:txBody>
      </p:sp>
    </p:spTree>
    <p:extLst>
      <p:ext uri="{BB962C8B-B14F-4D97-AF65-F5344CB8AC3E}">
        <p14:creationId xmlns:p14="http://schemas.microsoft.com/office/powerpoint/2010/main" val="31937272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sz="2800" b="1" dirty="0">
                <a:solidFill>
                  <a:schemeClr val="tx1"/>
                </a:solidFill>
              </a:rPr>
              <a:t>CONTORNOS DE </a:t>
            </a:r>
            <a:r>
              <a:rPr lang="es-EC" sz="2800" b="1" dirty="0" smtClean="0">
                <a:solidFill>
                  <a:schemeClr val="tx1"/>
                </a:solidFill>
              </a:rPr>
              <a:t>DISTRIBUCIÓN DE LUZ SOLAR ENTRE 400-700nm 11:00</a:t>
            </a:r>
            <a:endParaRPr lang="en-US" sz="2800" dirty="0"/>
          </a:p>
        </p:txBody>
      </p:sp>
      <p:sp>
        <p:nvSpPr>
          <p:cNvPr id="5" name="CuadroTexto 4"/>
          <p:cNvSpPr txBox="1"/>
          <p:nvPr/>
        </p:nvSpPr>
        <p:spPr>
          <a:xfrm>
            <a:off x="1558763" y="5499463"/>
            <a:ext cx="6833809" cy="1214846"/>
          </a:xfrm>
          <a:prstGeom prst="rect">
            <a:avLst/>
          </a:prstGeom>
          <a:noFill/>
        </p:spPr>
        <p:txBody>
          <a:bodyPr wrap="square" rtlCol="0">
            <a:spAutoFit/>
          </a:bodyPr>
          <a:lstStyle/>
          <a:p>
            <a:endParaRPr lang="en-US" dirty="0"/>
          </a:p>
        </p:txBody>
      </p:sp>
      <p:pic>
        <p:nvPicPr>
          <p:cNvPr id="8" name="Imagen 7"/>
          <p:cNvPicPr/>
          <p:nvPr/>
        </p:nvPicPr>
        <p:blipFill>
          <a:blip r:embed="rId2">
            <a:extLst>
              <a:ext uri="{28A0092B-C50C-407E-A947-70E740481C1C}">
                <a14:useLocalDpi xmlns:a14="http://schemas.microsoft.com/office/drawing/2010/main" val="0"/>
              </a:ext>
            </a:extLst>
          </a:blip>
          <a:srcRect/>
          <a:stretch>
            <a:fillRect/>
          </a:stretch>
        </p:blipFill>
        <p:spPr bwMode="auto">
          <a:xfrm>
            <a:off x="1558763" y="1776547"/>
            <a:ext cx="6557554" cy="4467497"/>
          </a:xfrm>
          <a:prstGeom prst="rect">
            <a:avLst/>
          </a:prstGeom>
          <a:noFill/>
          <a:ln>
            <a:noFill/>
          </a:ln>
        </p:spPr>
      </p:pic>
      <p:sp>
        <p:nvSpPr>
          <p:cNvPr id="3" name="CuadroTexto 2"/>
          <p:cNvSpPr txBox="1"/>
          <p:nvPr/>
        </p:nvSpPr>
        <p:spPr>
          <a:xfrm>
            <a:off x="3644537" y="2978331"/>
            <a:ext cx="3095897" cy="1200329"/>
          </a:xfrm>
          <a:prstGeom prst="rect">
            <a:avLst/>
          </a:prstGeom>
          <a:noFill/>
        </p:spPr>
        <p:txBody>
          <a:bodyPr wrap="square" rtlCol="0">
            <a:spAutoFit/>
          </a:bodyPr>
          <a:lstStyle/>
          <a:p>
            <a:r>
              <a:rPr lang="es-EC" dirty="0" smtClean="0"/>
              <a:t>Rama derecha parte central se alcanza 643Wm</a:t>
            </a:r>
            <a:r>
              <a:rPr lang="es-EC" baseline="30000" dirty="0" smtClean="0"/>
              <a:t>-2</a:t>
            </a:r>
            <a:r>
              <a:rPr lang="es-EC" dirty="0" smtClean="0"/>
              <a:t>. Rama izquierda parte central se alcanza 388Wm</a:t>
            </a:r>
            <a:r>
              <a:rPr lang="es-EC" baseline="30000" dirty="0" smtClean="0"/>
              <a:t>-2</a:t>
            </a:r>
            <a:r>
              <a:rPr lang="es-EC" dirty="0" smtClean="0"/>
              <a:t> </a:t>
            </a:r>
            <a:r>
              <a:rPr lang="es-EC" baseline="30000" dirty="0" smtClean="0"/>
              <a:t>.</a:t>
            </a:r>
            <a:endParaRPr lang="en-US" dirty="0"/>
          </a:p>
        </p:txBody>
      </p:sp>
    </p:spTree>
    <p:extLst>
      <p:ext uri="{BB962C8B-B14F-4D97-AF65-F5344CB8AC3E}">
        <p14:creationId xmlns:p14="http://schemas.microsoft.com/office/powerpoint/2010/main" val="1558687984"/>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a:bodyPr>
          <a:lstStyle/>
          <a:p>
            <a:pPr algn="ctr"/>
            <a:r>
              <a:rPr lang="es-EC" sz="2800" b="1" dirty="0" smtClean="0">
                <a:solidFill>
                  <a:schemeClr val="tx1"/>
                </a:solidFill>
              </a:rPr>
              <a:t>CONTORNOS DE IRRADIANCIA TOTAL INCIDENTE 12:00</a:t>
            </a:r>
            <a:endParaRPr lang="en-US" sz="2800" b="1" dirty="0">
              <a:solidFill>
                <a:schemeClr val="tx1"/>
              </a:solidFill>
            </a:endParaRPr>
          </a:p>
        </p:txBody>
      </p:sp>
      <p:pic>
        <p:nvPicPr>
          <p:cNvPr id="5" name="Imagen 4"/>
          <p:cNvPicPr/>
          <p:nvPr/>
        </p:nvPicPr>
        <p:blipFill>
          <a:blip r:embed="rId2">
            <a:extLst>
              <a:ext uri="{28A0092B-C50C-407E-A947-70E740481C1C}">
                <a14:useLocalDpi xmlns:a14="http://schemas.microsoft.com/office/drawing/2010/main" val="0"/>
              </a:ext>
            </a:extLst>
          </a:blip>
          <a:srcRect/>
          <a:stretch>
            <a:fillRect/>
          </a:stretch>
        </p:blipFill>
        <p:spPr bwMode="auto">
          <a:xfrm>
            <a:off x="1358536" y="1685108"/>
            <a:ext cx="7262950" cy="4767943"/>
          </a:xfrm>
          <a:prstGeom prst="rect">
            <a:avLst/>
          </a:prstGeom>
          <a:noFill/>
          <a:ln>
            <a:noFill/>
          </a:ln>
        </p:spPr>
      </p:pic>
      <p:sp>
        <p:nvSpPr>
          <p:cNvPr id="2" name="Rectángulo 1"/>
          <p:cNvSpPr/>
          <p:nvPr/>
        </p:nvSpPr>
        <p:spPr>
          <a:xfrm>
            <a:off x="3466011" y="3540512"/>
            <a:ext cx="2738846" cy="923330"/>
          </a:xfrm>
          <a:prstGeom prst="rect">
            <a:avLst/>
          </a:prstGeom>
        </p:spPr>
        <p:txBody>
          <a:bodyPr wrap="square">
            <a:spAutoFit/>
          </a:bodyPr>
          <a:lstStyle/>
          <a:p>
            <a:r>
              <a:rPr lang="es-EC" dirty="0" smtClean="0"/>
              <a:t>Parte central 1070Wm</a:t>
            </a:r>
            <a:r>
              <a:rPr lang="es-EC" baseline="30000" dirty="0" smtClean="0"/>
              <a:t>-2</a:t>
            </a:r>
            <a:r>
              <a:rPr lang="es-EC" dirty="0" smtClean="0"/>
              <a:t>, 86.43% de la irradiancia total (1237.930Wm</a:t>
            </a:r>
            <a:r>
              <a:rPr lang="es-EC" baseline="30000" dirty="0" smtClean="0"/>
              <a:t>-2</a:t>
            </a:r>
            <a:r>
              <a:rPr lang="es-EC" dirty="0" smtClean="0"/>
              <a:t>)</a:t>
            </a:r>
            <a:endParaRPr lang="en-US" dirty="0"/>
          </a:p>
        </p:txBody>
      </p:sp>
    </p:spTree>
    <p:extLst>
      <p:ext uri="{BB962C8B-B14F-4D97-AF65-F5344CB8AC3E}">
        <p14:creationId xmlns:p14="http://schemas.microsoft.com/office/powerpoint/2010/main" val="1931947282"/>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sz="2800" b="1" dirty="0">
                <a:solidFill>
                  <a:schemeClr val="tx1"/>
                </a:solidFill>
              </a:rPr>
              <a:t>CONTORNOS DE </a:t>
            </a:r>
            <a:r>
              <a:rPr lang="es-EC" sz="2800" b="1" dirty="0" smtClean="0">
                <a:solidFill>
                  <a:schemeClr val="tx1"/>
                </a:solidFill>
              </a:rPr>
              <a:t>DISTRIBUCIÓN DE LUZ SOLAR ENTRE 400-700nm 12:00</a:t>
            </a:r>
            <a:endParaRPr lang="en-US" sz="2800" dirty="0"/>
          </a:p>
        </p:txBody>
      </p:sp>
      <p:sp>
        <p:nvSpPr>
          <p:cNvPr id="5" name="CuadroTexto 4"/>
          <p:cNvSpPr txBox="1"/>
          <p:nvPr/>
        </p:nvSpPr>
        <p:spPr>
          <a:xfrm>
            <a:off x="1558763" y="5499463"/>
            <a:ext cx="6833809" cy="1214846"/>
          </a:xfrm>
          <a:prstGeom prst="rect">
            <a:avLst/>
          </a:prstGeom>
          <a:noFill/>
        </p:spPr>
        <p:txBody>
          <a:bodyPr wrap="square" rtlCol="0">
            <a:spAutoFit/>
          </a:bodyPr>
          <a:lstStyle/>
          <a:p>
            <a:endParaRPr lang="en-US" dirty="0"/>
          </a:p>
        </p:txBody>
      </p:sp>
      <p:pic>
        <p:nvPicPr>
          <p:cNvPr id="7" name="Imagen 6"/>
          <p:cNvPicPr/>
          <p:nvPr/>
        </p:nvPicPr>
        <p:blipFill>
          <a:blip r:embed="rId2">
            <a:extLst>
              <a:ext uri="{28A0092B-C50C-407E-A947-70E740481C1C}">
                <a14:useLocalDpi xmlns:a14="http://schemas.microsoft.com/office/drawing/2010/main" val="0"/>
              </a:ext>
            </a:extLst>
          </a:blip>
          <a:srcRect/>
          <a:stretch>
            <a:fillRect/>
          </a:stretch>
        </p:blipFill>
        <p:spPr bwMode="auto">
          <a:xfrm>
            <a:off x="1428134" y="1695268"/>
            <a:ext cx="7310917" cy="4692469"/>
          </a:xfrm>
          <a:prstGeom prst="rect">
            <a:avLst/>
          </a:prstGeom>
          <a:noFill/>
          <a:ln>
            <a:noFill/>
          </a:ln>
        </p:spPr>
      </p:pic>
      <p:sp>
        <p:nvSpPr>
          <p:cNvPr id="3" name="CuadroTexto 2"/>
          <p:cNvSpPr txBox="1"/>
          <p:nvPr/>
        </p:nvSpPr>
        <p:spPr>
          <a:xfrm>
            <a:off x="4232366" y="2952206"/>
            <a:ext cx="2521131" cy="1200329"/>
          </a:xfrm>
          <a:prstGeom prst="rect">
            <a:avLst/>
          </a:prstGeom>
          <a:noFill/>
        </p:spPr>
        <p:txBody>
          <a:bodyPr wrap="square" rtlCol="0">
            <a:spAutoFit/>
          </a:bodyPr>
          <a:lstStyle/>
          <a:p>
            <a:r>
              <a:rPr lang="es-EC" dirty="0" smtClean="0"/>
              <a:t>711Wm</a:t>
            </a:r>
            <a:r>
              <a:rPr lang="es-EC" baseline="30000" dirty="0" smtClean="0"/>
              <a:t>-2</a:t>
            </a:r>
            <a:r>
              <a:rPr lang="es-EC" dirty="0" smtClean="0"/>
              <a:t> equivalente al 62.28% de la irradiancia incidente total</a:t>
            </a:r>
            <a:endParaRPr lang="en-US" dirty="0"/>
          </a:p>
        </p:txBody>
      </p:sp>
    </p:spTree>
    <p:extLst>
      <p:ext uri="{BB962C8B-B14F-4D97-AF65-F5344CB8AC3E}">
        <p14:creationId xmlns:p14="http://schemas.microsoft.com/office/powerpoint/2010/main" val="2594663810"/>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a:bodyPr>
          <a:lstStyle/>
          <a:p>
            <a:pPr algn="ctr"/>
            <a:r>
              <a:rPr lang="es-EC" sz="2800" b="1" dirty="0" smtClean="0">
                <a:solidFill>
                  <a:schemeClr val="tx1"/>
                </a:solidFill>
              </a:rPr>
              <a:t>CONTORNOS DE IRRADIANCIA TOTAL INCIDENTE 13:00</a:t>
            </a:r>
            <a:endParaRPr lang="en-US" sz="2800" b="1" dirty="0">
              <a:solidFill>
                <a:schemeClr val="tx1"/>
              </a:solidFill>
            </a:endParaRPr>
          </a:p>
        </p:txBody>
      </p:sp>
      <p:pic>
        <p:nvPicPr>
          <p:cNvPr id="6" name="Imagen 5"/>
          <p:cNvPicPr/>
          <p:nvPr/>
        </p:nvPicPr>
        <p:blipFill>
          <a:blip r:embed="rId2">
            <a:extLst>
              <a:ext uri="{28A0092B-C50C-407E-A947-70E740481C1C}">
                <a14:useLocalDpi xmlns:a14="http://schemas.microsoft.com/office/drawing/2010/main" val="0"/>
              </a:ext>
            </a:extLst>
          </a:blip>
          <a:srcRect/>
          <a:stretch>
            <a:fillRect/>
          </a:stretch>
        </p:blipFill>
        <p:spPr bwMode="auto">
          <a:xfrm>
            <a:off x="1353536" y="1577430"/>
            <a:ext cx="7307138" cy="4562113"/>
          </a:xfrm>
          <a:prstGeom prst="rect">
            <a:avLst/>
          </a:prstGeom>
          <a:noFill/>
          <a:ln>
            <a:noFill/>
          </a:ln>
        </p:spPr>
      </p:pic>
      <p:sp>
        <p:nvSpPr>
          <p:cNvPr id="8" name="Rectángulo 7"/>
          <p:cNvSpPr/>
          <p:nvPr/>
        </p:nvSpPr>
        <p:spPr>
          <a:xfrm>
            <a:off x="3433987" y="3270685"/>
            <a:ext cx="2738846" cy="923330"/>
          </a:xfrm>
          <a:prstGeom prst="rect">
            <a:avLst/>
          </a:prstGeom>
        </p:spPr>
        <p:txBody>
          <a:bodyPr wrap="square">
            <a:spAutoFit/>
          </a:bodyPr>
          <a:lstStyle/>
          <a:p>
            <a:r>
              <a:rPr lang="es-EC" dirty="0" smtClean="0"/>
              <a:t>Parte central 1230Wm</a:t>
            </a:r>
            <a:r>
              <a:rPr lang="es-EC" baseline="30000" dirty="0" smtClean="0"/>
              <a:t>-2</a:t>
            </a:r>
            <a:r>
              <a:rPr lang="es-EC" dirty="0" smtClean="0"/>
              <a:t>, 99.36% de la irradiancia total (1237.886 Wm</a:t>
            </a:r>
            <a:r>
              <a:rPr lang="es-EC" baseline="30000" dirty="0" smtClean="0"/>
              <a:t>-2</a:t>
            </a:r>
            <a:r>
              <a:rPr lang="es-EC" dirty="0" smtClean="0"/>
              <a:t>)</a:t>
            </a:r>
            <a:endParaRPr lang="en-US" dirty="0"/>
          </a:p>
        </p:txBody>
      </p:sp>
    </p:spTree>
    <p:extLst>
      <p:ext uri="{BB962C8B-B14F-4D97-AF65-F5344CB8AC3E}">
        <p14:creationId xmlns:p14="http://schemas.microsoft.com/office/powerpoint/2010/main" val="1167353152"/>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sz="2800" b="1" dirty="0">
                <a:solidFill>
                  <a:schemeClr val="tx1"/>
                </a:solidFill>
              </a:rPr>
              <a:t>CONTORNOS DE </a:t>
            </a:r>
            <a:r>
              <a:rPr lang="es-EC" sz="2800" b="1" dirty="0" smtClean="0">
                <a:solidFill>
                  <a:schemeClr val="tx1"/>
                </a:solidFill>
              </a:rPr>
              <a:t>DISTRIBUCIÓN DE LUZ SOLAR ENTRE 400-700nm 13:00</a:t>
            </a:r>
            <a:endParaRPr lang="en-US" sz="2800" dirty="0"/>
          </a:p>
        </p:txBody>
      </p:sp>
      <p:sp>
        <p:nvSpPr>
          <p:cNvPr id="5" name="CuadroTexto 4"/>
          <p:cNvSpPr txBox="1"/>
          <p:nvPr/>
        </p:nvSpPr>
        <p:spPr>
          <a:xfrm>
            <a:off x="1558763" y="5499463"/>
            <a:ext cx="6833809" cy="1214846"/>
          </a:xfrm>
          <a:prstGeom prst="rect">
            <a:avLst/>
          </a:prstGeom>
          <a:noFill/>
        </p:spPr>
        <p:txBody>
          <a:bodyPr wrap="square" rtlCol="0">
            <a:spAutoFit/>
          </a:bodyPr>
          <a:lstStyle/>
          <a:p>
            <a:endParaRPr lang="en-US" dirty="0"/>
          </a:p>
        </p:txBody>
      </p:sp>
      <p:pic>
        <p:nvPicPr>
          <p:cNvPr id="8" name="Imagen 7"/>
          <p:cNvPicPr/>
          <p:nvPr/>
        </p:nvPicPr>
        <p:blipFill>
          <a:blip r:embed="rId2">
            <a:extLst>
              <a:ext uri="{28A0092B-C50C-407E-A947-70E740481C1C}">
                <a14:useLocalDpi xmlns:a14="http://schemas.microsoft.com/office/drawing/2010/main" val="0"/>
              </a:ext>
            </a:extLst>
          </a:blip>
          <a:srcRect/>
          <a:stretch>
            <a:fillRect/>
          </a:stretch>
        </p:blipFill>
        <p:spPr bwMode="auto">
          <a:xfrm>
            <a:off x="1142818" y="1615146"/>
            <a:ext cx="7648485" cy="4746465"/>
          </a:xfrm>
          <a:prstGeom prst="rect">
            <a:avLst/>
          </a:prstGeom>
          <a:noFill/>
          <a:ln>
            <a:noFill/>
          </a:ln>
        </p:spPr>
      </p:pic>
      <p:sp>
        <p:nvSpPr>
          <p:cNvPr id="3" name="Rectángulo 2"/>
          <p:cNvSpPr/>
          <p:nvPr/>
        </p:nvSpPr>
        <p:spPr>
          <a:xfrm>
            <a:off x="3988526" y="2935946"/>
            <a:ext cx="2712720" cy="1477328"/>
          </a:xfrm>
          <a:prstGeom prst="rect">
            <a:avLst/>
          </a:prstGeom>
        </p:spPr>
        <p:txBody>
          <a:bodyPr wrap="square">
            <a:spAutoFit/>
          </a:bodyPr>
          <a:lstStyle/>
          <a:p>
            <a:r>
              <a:rPr lang="es-EC" dirty="0" smtClean="0"/>
              <a:t>Rama derecha parte central se alcanza 459Wm</a:t>
            </a:r>
            <a:r>
              <a:rPr lang="es-EC" baseline="30000" dirty="0" smtClean="0"/>
              <a:t>-2</a:t>
            </a:r>
            <a:r>
              <a:rPr lang="es-EC" dirty="0" smtClean="0"/>
              <a:t>. Rama izquierda parte central se alcanza 717Wm</a:t>
            </a:r>
            <a:r>
              <a:rPr lang="es-EC" baseline="30000" dirty="0" smtClean="0"/>
              <a:t>-2.</a:t>
            </a:r>
            <a:endParaRPr lang="en-US" dirty="0"/>
          </a:p>
        </p:txBody>
      </p:sp>
    </p:spTree>
    <p:extLst>
      <p:ext uri="{BB962C8B-B14F-4D97-AF65-F5344CB8AC3E}">
        <p14:creationId xmlns:p14="http://schemas.microsoft.com/office/powerpoint/2010/main" val="225727267"/>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a:bodyPr>
          <a:lstStyle/>
          <a:p>
            <a:pPr algn="ctr"/>
            <a:r>
              <a:rPr lang="es-EC" sz="2800" b="1" dirty="0" smtClean="0">
                <a:solidFill>
                  <a:schemeClr val="tx1"/>
                </a:solidFill>
              </a:rPr>
              <a:t>CONTORNOS DE IRRADIANCIA TOTAL INCIDENTE 14:00</a:t>
            </a:r>
            <a:endParaRPr lang="en-US" sz="2800" b="1" dirty="0">
              <a:solidFill>
                <a:schemeClr val="tx1"/>
              </a:solidFill>
            </a:endParaRPr>
          </a:p>
        </p:txBody>
      </p:sp>
      <p:pic>
        <p:nvPicPr>
          <p:cNvPr id="5" name="Imagen 4"/>
          <p:cNvPicPr/>
          <p:nvPr/>
        </p:nvPicPr>
        <p:blipFill>
          <a:blip r:embed="rId2">
            <a:extLst>
              <a:ext uri="{28A0092B-C50C-407E-A947-70E740481C1C}">
                <a14:useLocalDpi xmlns:a14="http://schemas.microsoft.com/office/drawing/2010/main" val="0"/>
              </a:ext>
            </a:extLst>
          </a:blip>
          <a:srcRect/>
          <a:stretch>
            <a:fillRect/>
          </a:stretch>
        </p:blipFill>
        <p:spPr bwMode="auto">
          <a:xfrm>
            <a:off x="1223825" y="1621083"/>
            <a:ext cx="7567478" cy="4871157"/>
          </a:xfrm>
          <a:prstGeom prst="rect">
            <a:avLst/>
          </a:prstGeom>
          <a:noFill/>
          <a:ln>
            <a:noFill/>
          </a:ln>
        </p:spPr>
      </p:pic>
      <p:sp>
        <p:nvSpPr>
          <p:cNvPr id="8" name="Rectángulo 7"/>
          <p:cNvSpPr/>
          <p:nvPr/>
        </p:nvSpPr>
        <p:spPr>
          <a:xfrm>
            <a:off x="3368673" y="3386127"/>
            <a:ext cx="2738846" cy="923330"/>
          </a:xfrm>
          <a:prstGeom prst="rect">
            <a:avLst/>
          </a:prstGeom>
        </p:spPr>
        <p:txBody>
          <a:bodyPr wrap="square">
            <a:spAutoFit/>
          </a:bodyPr>
          <a:lstStyle/>
          <a:p>
            <a:r>
              <a:rPr lang="es-EC" dirty="0" smtClean="0"/>
              <a:t>Parte central 1070Wm</a:t>
            </a:r>
            <a:r>
              <a:rPr lang="es-EC" baseline="30000" dirty="0" smtClean="0"/>
              <a:t>-2</a:t>
            </a:r>
            <a:r>
              <a:rPr lang="es-EC" dirty="0" smtClean="0"/>
              <a:t>, 87.21% de la irradiancia total (1226.843Wm</a:t>
            </a:r>
            <a:r>
              <a:rPr lang="es-EC" baseline="30000" dirty="0" smtClean="0"/>
              <a:t>-2</a:t>
            </a:r>
            <a:r>
              <a:rPr lang="es-EC" dirty="0" smtClean="0"/>
              <a:t>)</a:t>
            </a:r>
            <a:endParaRPr lang="en-US" dirty="0"/>
          </a:p>
        </p:txBody>
      </p:sp>
    </p:spTree>
    <p:extLst>
      <p:ext uri="{BB962C8B-B14F-4D97-AF65-F5344CB8AC3E}">
        <p14:creationId xmlns:p14="http://schemas.microsoft.com/office/powerpoint/2010/main" val="1310138596"/>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sz="2800" b="1" dirty="0">
                <a:solidFill>
                  <a:schemeClr val="tx1"/>
                </a:solidFill>
              </a:rPr>
              <a:t>CONTORNOS DE </a:t>
            </a:r>
            <a:r>
              <a:rPr lang="es-EC" sz="2800" b="1" dirty="0" smtClean="0">
                <a:solidFill>
                  <a:schemeClr val="tx1"/>
                </a:solidFill>
              </a:rPr>
              <a:t>DISTRIBUCIÓN DE LUZ SOLAR ENTRE 400-700nm 14:00</a:t>
            </a:r>
            <a:endParaRPr lang="en-US" sz="2800" dirty="0"/>
          </a:p>
        </p:txBody>
      </p:sp>
      <p:sp>
        <p:nvSpPr>
          <p:cNvPr id="5" name="CuadroTexto 4"/>
          <p:cNvSpPr txBox="1"/>
          <p:nvPr/>
        </p:nvSpPr>
        <p:spPr>
          <a:xfrm>
            <a:off x="1558763" y="5499463"/>
            <a:ext cx="6833809" cy="1214846"/>
          </a:xfrm>
          <a:prstGeom prst="rect">
            <a:avLst/>
          </a:prstGeom>
          <a:noFill/>
        </p:spPr>
        <p:txBody>
          <a:bodyPr wrap="square" rtlCol="0">
            <a:spAutoFit/>
          </a:bodyPr>
          <a:lstStyle/>
          <a:p>
            <a:endParaRPr lang="en-US" dirty="0"/>
          </a:p>
        </p:txBody>
      </p:sp>
      <p:pic>
        <p:nvPicPr>
          <p:cNvPr id="7" name="Imagen 6"/>
          <p:cNvPicPr/>
          <p:nvPr/>
        </p:nvPicPr>
        <p:blipFill>
          <a:blip r:embed="rId2">
            <a:extLst>
              <a:ext uri="{28A0092B-C50C-407E-A947-70E740481C1C}">
                <a14:useLocalDpi xmlns:a14="http://schemas.microsoft.com/office/drawing/2010/main" val="0"/>
              </a:ext>
            </a:extLst>
          </a:blip>
          <a:srcRect/>
          <a:stretch>
            <a:fillRect/>
          </a:stretch>
        </p:blipFill>
        <p:spPr bwMode="auto">
          <a:xfrm>
            <a:off x="677334" y="1609247"/>
            <a:ext cx="7978998" cy="4647862"/>
          </a:xfrm>
          <a:prstGeom prst="rect">
            <a:avLst/>
          </a:prstGeom>
          <a:noFill/>
          <a:ln>
            <a:noFill/>
          </a:ln>
        </p:spPr>
      </p:pic>
      <p:sp>
        <p:nvSpPr>
          <p:cNvPr id="9" name="Rectángulo 8"/>
          <p:cNvSpPr/>
          <p:nvPr/>
        </p:nvSpPr>
        <p:spPr>
          <a:xfrm>
            <a:off x="3884023" y="3355090"/>
            <a:ext cx="2712720" cy="1477328"/>
          </a:xfrm>
          <a:prstGeom prst="rect">
            <a:avLst/>
          </a:prstGeom>
        </p:spPr>
        <p:txBody>
          <a:bodyPr wrap="square">
            <a:spAutoFit/>
          </a:bodyPr>
          <a:lstStyle/>
          <a:p>
            <a:r>
              <a:rPr lang="es-EC" dirty="0" smtClean="0"/>
              <a:t>Rama derecha parte central se alcanza 346Wm</a:t>
            </a:r>
            <a:r>
              <a:rPr lang="es-EC" baseline="30000" dirty="0" smtClean="0"/>
              <a:t>-2</a:t>
            </a:r>
            <a:r>
              <a:rPr lang="es-EC" dirty="0" smtClean="0"/>
              <a:t>. Rama izquierda parte central se alcanza 691Wm</a:t>
            </a:r>
            <a:r>
              <a:rPr lang="es-EC" baseline="30000" dirty="0" smtClean="0"/>
              <a:t>-2.</a:t>
            </a:r>
            <a:endParaRPr lang="en-US" dirty="0"/>
          </a:p>
        </p:txBody>
      </p:sp>
    </p:spTree>
    <p:extLst>
      <p:ext uri="{BB962C8B-B14F-4D97-AF65-F5344CB8AC3E}">
        <p14:creationId xmlns:p14="http://schemas.microsoft.com/office/powerpoint/2010/main" val="3484932097"/>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a:bodyPr>
          <a:lstStyle/>
          <a:p>
            <a:pPr algn="ctr"/>
            <a:r>
              <a:rPr lang="es-EC" sz="2800" b="1" dirty="0" smtClean="0">
                <a:solidFill>
                  <a:schemeClr val="tx1"/>
                </a:solidFill>
              </a:rPr>
              <a:t>CONTORNOS DE IRRADIANCIA TOTAL INCIDENTE 16:00</a:t>
            </a:r>
            <a:endParaRPr lang="en-US" sz="2800" b="1" dirty="0">
              <a:solidFill>
                <a:schemeClr val="tx1"/>
              </a:solidFill>
            </a:endParaRPr>
          </a:p>
        </p:txBody>
      </p:sp>
      <p:pic>
        <p:nvPicPr>
          <p:cNvPr id="6" name="Imagen 5"/>
          <p:cNvPicPr/>
          <p:nvPr/>
        </p:nvPicPr>
        <p:blipFill>
          <a:blip r:embed="rId2">
            <a:extLst>
              <a:ext uri="{28A0092B-C50C-407E-A947-70E740481C1C}">
                <a14:useLocalDpi xmlns:a14="http://schemas.microsoft.com/office/drawing/2010/main" val="0"/>
              </a:ext>
            </a:extLst>
          </a:blip>
          <a:srcRect/>
          <a:stretch>
            <a:fillRect/>
          </a:stretch>
        </p:blipFill>
        <p:spPr bwMode="auto">
          <a:xfrm>
            <a:off x="1277121" y="1738648"/>
            <a:ext cx="7174547" cy="4453146"/>
          </a:xfrm>
          <a:prstGeom prst="rect">
            <a:avLst/>
          </a:prstGeom>
          <a:noFill/>
          <a:ln>
            <a:noFill/>
          </a:ln>
        </p:spPr>
      </p:pic>
      <p:sp>
        <p:nvSpPr>
          <p:cNvPr id="8" name="Rectángulo 7"/>
          <p:cNvSpPr/>
          <p:nvPr/>
        </p:nvSpPr>
        <p:spPr>
          <a:xfrm>
            <a:off x="3264170" y="3229372"/>
            <a:ext cx="2738846" cy="923330"/>
          </a:xfrm>
          <a:prstGeom prst="rect">
            <a:avLst/>
          </a:prstGeom>
        </p:spPr>
        <p:txBody>
          <a:bodyPr wrap="square">
            <a:spAutoFit/>
          </a:bodyPr>
          <a:lstStyle/>
          <a:p>
            <a:r>
              <a:rPr lang="es-EC" dirty="0" smtClean="0"/>
              <a:t>Parte central 701Wm</a:t>
            </a:r>
            <a:r>
              <a:rPr lang="es-EC" baseline="30000" dirty="0" smtClean="0"/>
              <a:t>-2</a:t>
            </a:r>
            <a:r>
              <a:rPr lang="es-EC" dirty="0" smtClean="0"/>
              <a:t>, 62.95% de la irradiancia total (1113.458Wm</a:t>
            </a:r>
            <a:r>
              <a:rPr lang="es-EC" baseline="30000" dirty="0" smtClean="0"/>
              <a:t>-2</a:t>
            </a:r>
            <a:r>
              <a:rPr lang="es-EC" dirty="0" smtClean="0"/>
              <a:t>)</a:t>
            </a:r>
            <a:endParaRPr lang="en-US" dirty="0"/>
          </a:p>
        </p:txBody>
      </p:sp>
    </p:spTree>
    <p:extLst>
      <p:ext uri="{BB962C8B-B14F-4D97-AF65-F5344CB8AC3E}">
        <p14:creationId xmlns:p14="http://schemas.microsoft.com/office/powerpoint/2010/main" val="1907748641"/>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sz="2800" b="1" dirty="0">
                <a:solidFill>
                  <a:schemeClr val="tx1"/>
                </a:solidFill>
              </a:rPr>
              <a:t>CONTORNOS DE </a:t>
            </a:r>
            <a:r>
              <a:rPr lang="es-EC" sz="2800" b="1" dirty="0" smtClean="0">
                <a:solidFill>
                  <a:schemeClr val="tx1"/>
                </a:solidFill>
              </a:rPr>
              <a:t>DISTRIBUCIÓN DE LUZ SOLAR ENTRE 400-700nm 16:00</a:t>
            </a:r>
            <a:endParaRPr lang="en-US" sz="2800" dirty="0"/>
          </a:p>
        </p:txBody>
      </p:sp>
      <p:sp>
        <p:nvSpPr>
          <p:cNvPr id="5" name="CuadroTexto 4"/>
          <p:cNvSpPr txBox="1"/>
          <p:nvPr/>
        </p:nvSpPr>
        <p:spPr>
          <a:xfrm>
            <a:off x="1558763" y="5499463"/>
            <a:ext cx="6833809" cy="1214846"/>
          </a:xfrm>
          <a:prstGeom prst="rect">
            <a:avLst/>
          </a:prstGeom>
          <a:noFill/>
        </p:spPr>
        <p:txBody>
          <a:bodyPr wrap="square" rtlCol="0">
            <a:spAutoFit/>
          </a:bodyPr>
          <a:lstStyle/>
          <a:p>
            <a:endParaRPr lang="en-US" dirty="0"/>
          </a:p>
        </p:txBody>
      </p:sp>
      <p:pic>
        <p:nvPicPr>
          <p:cNvPr id="8" name="Imagen 7"/>
          <p:cNvPicPr/>
          <p:nvPr/>
        </p:nvPicPr>
        <p:blipFill>
          <a:blip r:embed="rId2">
            <a:extLst>
              <a:ext uri="{28A0092B-C50C-407E-A947-70E740481C1C}">
                <a14:useLocalDpi xmlns:a14="http://schemas.microsoft.com/office/drawing/2010/main" val="0"/>
              </a:ext>
            </a:extLst>
          </a:blip>
          <a:srcRect/>
          <a:stretch>
            <a:fillRect/>
          </a:stretch>
        </p:blipFill>
        <p:spPr bwMode="auto">
          <a:xfrm>
            <a:off x="992777" y="1619794"/>
            <a:ext cx="7772400" cy="4833256"/>
          </a:xfrm>
          <a:prstGeom prst="rect">
            <a:avLst/>
          </a:prstGeom>
          <a:noFill/>
          <a:ln>
            <a:noFill/>
          </a:ln>
        </p:spPr>
      </p:pic>
      <p:sp>
        <p:nvSpPr>
          <p:cNvPr id="9" name="Rectángulo 8"/>
          <p:cNvSpPr/>
          <p:nvPr/>
        </p:nvSpPr>
        <p:spPr>
          <a:xfrm>
            <a:off x="3936275" y="3233283"/>
            <a:ext cx="2712720" cy="1477328"/>
          </a:xfrm>
          <a:prstGeom prst="rect">
            <a:avLst/>
          </a:prstGeom>
        </p:spPr>
        <p:txBody>
          <a:bodyPr wrap="square">
            <a:spAutoFit/>
          </a:bodyPr>
          <a:lstStyle/>
          <a:p>
            <a:r>
              <a:rPr lang="es-EC" dirty="0" smtClean="0"/>
              <a:t>Rama derecha parte central se alcanza 276Wm</a:t>
            </a:r>
            <a:r>
              <a:rPr lang="es-EC" baseline="30000" dirty="0" smtClean="0"/>
              <a:t>-2</a:t>
            </a:r>
            <a:r>
              <a:rPr lang="es-EC" dirty="0" smtClean="0"/>
              <a:t>. Rama izquierda parte central se alcanza 456Wm</a:t>
            </a:r>
            <a:r>
              <a:rPr lang="es-EC" baseline="30000" dirty="0" smtClean="0"/>
              <a:t>-2.</a:t>
            </a:r>
            <a:endParaRPr lang="en-US" dirty="0"/>
          </a:p>
        </p:txBody>
      </p:sp>
    </p:spTree>
    <p:extLst>
      <p:ext uri="{BB962C8B-B14F-4D97-AF65-F5344CB8AC3E}">
        <p14:creationId xmlns:p14="http://schemas.microsoft.com/office/powerpoint/2010/main" val="3003805914"/>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a:solidFill>
                  <a:schemeClr val="tx1"/>
                </a:solidFill>
              </a:rPr>
              <a:t>VIDEO CONTORNOS </a:t>
            </a:r>
            <a:r>
              <a:rPr lang="es-EC" b="1" dirty="0" smtClean="0">
                <a:solidFill>
                  <a:schemeClr val="tx1"/>
                </a:solidFill>
              </a:rPr>
              <a:t>DE IRRADIANCIA 11:00</a:t>
            </a:r>
            <a:endParaRPr lang="en-US" dirty="0"/>
          </a:p>
        </p:txBody>
      </p:sp>
      <p:pic>
        <p:nvPicPr>
          <p:cNvPr id="4" name="irradiance-bod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701436"/>
            <a:ext cx="6875417" cy="5156563"/>
          </a:xfrm>
          <a:prstGeom prst="rect">
            <a:avLst/>
          </a:prstGeom>
        </p:spPr>
      </p:pic>
    </p:spTree>
    <p:extLst>
      <p:ext uri="{BB962C8B-B14F-4D97-AF65-F5344CB8AC3E}">
        <p14:creationId xmlns:p14="http://schemas.microsoft.com/office/powerpoint/2010/main" val="14400119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smtClean="0">
                <a:solidFill>
                  <a:schemeClr val="tx1"/>
                </a:solidFill>
              </a:rPr>
              <a:t>OBJETIVOS ESPECÍFICOS</a:t>
            </a:r>
            <a:endParaRPr lang="en-US" b="1" dirty="0">
              <a:solidFill>
                <a:schemeClr val="tx1"/>
              </a:solidFill>
            </a:endParaRPr>
          </a:p>
        </p:txBody>
      </p:sp>
      <p:sp>
        <p:nvSpPr>
          <p:cNvPr id="3" name="Marcador de contenido 2"/>
          <p:cNvSpPr>
            <a:spLocks noGrp="1"/>
          </p:cNvSpPr>
          <p:nvPr>
            <p:ph idx="1"/>
          </p:nvPr>
        </p:nvSpPr>
        <p:spPr/>
        <p:txBody>
          <a:bodyPr>
            <a:normAutofit/>
          </a:bodyPr>
          <a:lstStyle/>
          <a:p>
            <a:pPr lvl="0"/>
            <a:r>
              <a:rPr lang="es-ES_tradnl" sz="2400" dirty="0">
                <a:solidFill>
                  <a:schemeClr val="tx1"/>
                </a:solidFill>
              </a:rPr>
              <a:t>Desarrollar un modelo matemático que describa el comportamiento hidrodinámico de los fluidos en la geometría propuesta del fotobioreactor de placa plana. </a:t>
            </a:r>
            <a:endParaRPr lang="en-US" sz="2400" dirty="0">
              <a:solidFill>
                <a:schemeClr val="tx1"/>
              </a:solidFill>
            </a:endParaRPr>
          </a:p>
          <a:p>
            <a:pPr lvl="0"/>
            <a:r>
              <a:rPr lang="es-ES_tradnl" sz="2400" dirty="0">
                <a:solidFill>
                  <a:schemeClr val="tx1"/>
                </a:solidFill>
              </a:rPr>
              <a:t>Desarrollar un modelo matemático de la distribución de la luz transferida por radiación tanto en la superficie del fotobioreactor de placa plana como dentro del mismo.</a:t>
            </a:r>
            <a:endParaRPr lang="en-US" sz="2400" dirty="0">
              <a:solidFill>
                <a:schemeClr val="tx1"/>
              </a:solidFill>
            </a:endParaRPr>
          </a:p>
          <a:p>
            <a:pPr lvl="0"/>
            <a:r>
              <a:rPr lang="es-ES_tradnl" sz="2400" dirty="0">
                <a:solidFill>
                  <a:schemeClr val="tx1"/>
                </a:solidFill>
              </a:rPr>
              <a:t>Establecer cómo influye la distribución de luz al interior del fotobioreactor mediante un modelo cinético que describa el crecimiento de la </a:t>
            </a:r>
            <a:r>
              <a:rPr lang="es-ES_tradnl" sz="2400" i="1" dirty="0" err="1">
                <a:solidFill>
                  <a:schemeClr val="tx1"/>
                </a:solidFill>
              </a:rPr>
              <a:t>Spirulina</a:t>
            </a:r>
            <a:r>
              <a:rPr lang="es-ES_tradnl" sz="2400" i="1" dirty="0">
                <a:solidFill>
                  <a:schemeClr val="tx1"/>
                </a:solidFill>
              </a:rPr>
              <a:t> </a:t>
            </a:r>
            <a:r>
              <a:rPr lang="es-ES_tradnl" sz="2400" i="1" dirty="0" err="1">
                <a:solidFill>
                  <a:schemeClr val="tx1"/>
                </a:solidFill>
              </a:rPr>
              <a:t>Platensis</a:t>
            </a:r>
            <a:r>
              <a:rPr lang="es-ES_tradnl" sz="2400" i="1" dirty="0" smtClean="0">
                <a:solidFill>
                  <a:schemeClr val="tx1"/>
                </a:solidFill>
              </a:rPr>
              <a:t>.</a:t>
            </a:r>
            <a:endParaRPr lang="en-US" sz="2400" dirty="0">
              <a:solidFill>
                <a:schemeClr val="tx1"/>
              </a:solidFill>
            </a:endParaRPr>
          </a:p>
        </p:txBody>
      </p:sp>
    </p:spTree>
    <p:extLst>
      <p:ext uri="{BB962C8B-B14F-4D97-AF65-F5344CB8AC3E}">
        <p14:creationId xmlns:p14="http://schemas.microsoft.com/office/powerpoint/2010/main" val="373869466"/>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sz="4000" b="1" dirty="0" smtClean="0">
                <a:solidFill>
                  <a:schemeClr val="tx1"/>
                </a:solidFill>
              </a:rPr>
              <a:t>CONTORNOS DE TEMPERATURA 08:00</a:t>
            </a:r>
            <a:endParaRPr lang="en-US" sz="4000" b="1" dirty="0">
              <a:solidFill>
                <a:schemeClr val="tx1"/>
              </a:solidFill>
            </a:endParaRPr>
          </a:p>
        </p:txBody>
      </p:sp>
      <p:pic>
        <p:nvPicPr>
          <p:cNvPr id="4" name="Imagen 3"/>
          <p:cNvPicPr/>
          <p:nvPr/>
        </p:nvPicPr>
        <p:blipFill>
          <a:blip r:embed="rId3">
            <a:extLst>
              <a:ext uri="{28A0092B-C50C-407E-A947-70E740481C1C}">
                <a14:useLocalDpi xmlns:a14="http://schemas.microsoft.com/office/drawing/2010/main" val="0"/>
              </a:ext>
            </a:extLst>
          </a:blip>
          <a:srcRect/>
          <a:stretch>
            <a:fillRect/>
          </a:stretch>
        </p:blipFill>
        <p:spPr bwMode="auto">
          <a:xfrm>
            <a:off x="677334" y="1930400"/>
            <a:ext cx="8166220" cy="4770846"/>
          </a:xfrm>
          <a:prstGeom prst="rect">
            <a:avLst/>
          </a:prstGeom>
          <a:noFill/>
          <a:ln>
            <a:noFill/>
          </a:ln>
        </p:spPr>
      </p:pic>
      <p:sp>
        <p:nvSpPr>
          <p:cNvPr id="7" name="CuadroTexto 6"/>
          <p:cNvSpPr txBox="1"/>
          <p:nvPr/>
        </p:nvSpPr>
        <p:spPr>
          <a:xfrm>
            <a:off x="3754582" y="3657600"/>
            <a:ext cx="3144982" cy="1477328"/>
          </a:xfrm>
          <a:prstGeom prst="rect">
            <a:avLst/>
          </a:prstGeom>
          <a:noFill/>
        </p:spPr>
        <p:txBody>
          <a:bodyPr wrap="square" rtlCol="0">
            <a:spAutoFit/>
          </a:bodyPr>
          <a:lstStyle/>
          <a:p>
            <a:r>
              <a:rPr lang="es-EC" dirty="0" smtClean="0"/>
              <a:t>Aumento de 5°C </a:t>
            </a:r>
            <a:r>
              <a:rPr lang="es-EC" dirty="0"/>
              <a:t>con respecto a la temperatura de entrada de los </a:t>
            </a:r>
            <a:r>
              <a:rPr lang="es-EC" dirty="0" smtClean="0"/>
              <a:t>fluidos</a:t>
            </a:r>
          </a:p>
          <a:p>
            <a:r>
              <a:rPr lang="es-EC" dirty="0" smtClean="0"/>
              <a:t>31°C cerca superficie de incidencia</a:t>
            </a:r>
            <a:endParaRPr lang="en-US" dirty="0"/>
          </a:p>
        </p:txBody>
      </p:sp>
    </p:spTree>
    <p:extLst>
      <p:ext uri="{BB962C8B-B14F-4D97-AF65-F5344CB8AC3E}">
        <p14:creationId xmlns:p14="http://schemas.microsoft.com/office/powerpoint/2010/main" val="1826936462"/>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sz="4000" b="1" dirty="0">
                <a:solidFill>
                  <a:schemeClr val="tx1"/>
                </a:solidFill>
              </a:rPr>
              <a:t>CONTORNOS DE TEMPERATURA </a:t>
            </a:r>
            <a:r>
              <a:rPr lang="es-EC" sz="4000" b="1" dirty="0" smtClean="0">
                <a:solidFill>
                  <a:schemeClr val="tx1"/>
                </a:solidFill>
              </a:rPr>
              <a:t>10:00</a:t>
            </a:r>
            <a:endParaRPr lang="en-US" sz="4000" dirty="0"/>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677334" y="1930400"/>
            <a:ext cx="8166220" cy="4679406"/>
          </a:xfrm>
          <a:prstGeom prst="rect">
            <a:avLst/>
          </a:prstGeom>
          <a:noFill/>
          <a:ln>
            <a:noFill/>
          </a:ln>
        </p:spPr>
      </p:pic>
    </p:spTree>
    <p:extLst>
      <p:ext uri="{BB962C8B-B14F-4D97-AF65-F5344CB8AC3E}">
        <p14:creationId xmlns:p14="http://schemas.microsoft.com/office/powerpoint/2010/main" val="2622039497"/>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sz="4000" b="1" dirty="0">
                <a:solidFill>
                  <a:schemeClr val="tx1"/>
                </a:solidFill>
              </a:rPr>
              <a:t>CONTORNOS DE TEMPERATURA </a:t>
            </a:r>
            <a:r>
              <a:rPr lang="es-EC" sz="4000" b="1" dirty="0" smtClean="0">
                <a:solidFill>
                  <a:schemeClr val="tx1"/>
                </a:solidFill>
              </a:rPr>
              <a:t>11:00</a:t>
            </a:r>
            <a:endParaRPr lang="en-US" sz="4000" dirty="0"/>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677334" y="1930399"/>
            <a:ext cx="8166220" cy="4757783"/>
          </a:xfrm>
          <a:prstGeom prst="rect">
            <a:avLst/>
          </a:prstGeom>
          <a:noFill/>
          <a:ln>
            <a:noFill/>
          </a:ln>
        </p:spPr>
      </p:pic>
    </p:spTree>
    <p:extLst>
      <p:ext uri="{BB962C8B-B14F-4D97-AF65-F5344CB8AC3E}">
        <p14:creationId xmlns:p14="http://schemas.microsoft.com/office/powerpoint/2010/main" val="2161194111"/>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sz="4000" b="1" dirty="0">
                <a:solidFill>
                  <a:schemeClr val="tx1"/>
                </a:solidFill>
              </a:rPr>
              <a:t>CONTORNOS DE TEMPERATURA </a:t>
            </a:r>
            <a:r>
              <a:rPr lang="es-EC" sz="4000" b="1" dirty="0" smtClean="0">
                <a:solidFill>
                  <a:schemeClr val="tx1"/>
                </a:solidFill>
              </a:rPr>
              <a:t>12:00</a:t>
            </a:r>
            <a:endParaRPr lang="en-US" sz="4000" dirty="0"/>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677334" y="1930399"/>
            <a:ext cx="8192346" cy="4522651"/>
          </a:xfrm>
          <a:prstGeom prst="rect">
            <a:avLst/>
          </a:prstGeom>
          <a:noFill/>
          <a:ln>
            <a:noFill/>
          </a:ln>
        </p:spPr>
      </p:pic>
    </p:spTree>
    <p:extLst>
      <p:ext uri="{BB962C8B-B14F-4D97-AF65-F5344CB8AC3E}">
        <p14:creationId xmlns:p14="http://schemas.microsoft.com/office/powerpoint/2010/main" val="488176503"/>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sz="4000" b="1" dirty="0">
                <a:solidFill>
                  <a:schemeClr val="tx1"/>
                </a:solidFill>
              </a:rPr>
              <a:t>CONTORNOS DE TEMPERATURA </a:t>
            </a:r>
            <a:r>
              <a:rPr lang="es-EC" sz="4000" b="1" dirty="0" smtClean="0">
                <a:solidFill>
                  <a:schemeClr val="tx1"/>
                </a:solidFill>
              </a:rPr>
              <a:t>13:00</a:t>
            </a:r>
            <a:endParaRPr lang="en-US" sz="4000" dirty="0"/>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677334" y="1930400"/>
            <a:ext cx="8231535" cy="4770846"/>
          </a:xfrm>
          <a:prstGeom prst="rect">
            <a:avLst/>
          </a:prstGeom>
          <a:noFill/>
          <a:ln>
            <a:noFill/>
          </a:ln>
        </p:spPr>
      </p:pic>
    </p:spTree>
    <p:extLst>
      <p:ext uri="{BB962C8B-B14F-4D97-AF65-F5344CB8AC3E}">
        <p14:creationId xmlns:p14="http://schemas.microsoft.com/office/powerpoint/2010/main" val="2447891555"/>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es-EC" sz="4000" b="1" dirty="0">
                <a:solidFill>
                  <a:schemeClr val="tx1"/>
                </a:solidFill>
              </a:rPr>
              <a:t>CONTORNOS DE TEMPERATURA </a:t>
            </a:r>
            <a:r>
              <a:rPr lang="es-EC" sz="4000" b="1" dirty="0" smtClean="0">
                <a:solidFill>
                  <a:schemeClr val="tx1"/>
                </a:solidFill>
              </a:rPr>
              <a:t>14:00</a:t>
            </a:r>
            <a:endParaRPr lang="en-US" sz="4000" dirty="0"/>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677334" y="1930400"/>
            <a:ext cx="8074780" cy="4692469"/>
          </a:xfrm>
          <a:prstGeom prst="rect">
            <a:avLst/>
          </a:prstGeom>
          <a:noFill/>
          <a:ln>
            <a:noFill/>
          </a:ln>
        </p:spPr>
      </p:pic>
    </p:spTree>
    <p:extLst>
      <p:ext uri="{BB962C8B-B14F-4D97-AF65-F5344CB8AC3E}">
        <p14:creationId xmlns:p14="http://schemas.microsoft.com/office/powerpoint/2010/main" val="2321786926"/>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sz="4000" b="1" dirty="0">
                <a:solidFill>
                  <a:schemeClr val="tx1"/>
                </a:solidFill>
              </a:rPr>
              <a:t>CONTORNOS DE TEMPERATURA </a:t>
            </a:r>
            <a:r>
              <a:rPr lang="es-EC" sz="4000" b="1" dirty="0" smtClean="0">
                <a:solidFill>
                  <a:schemeClr val="tx1"/>
                </a:solidFill>
              </a:rPr>
              <a:t>16:00</a:t>
            </a:r>
            <a:endParaRPr lang="en-US" sz="4000" dirty="0"/>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677334" y="1930400"/>
            <a:ext cx="7957215" cy="4640217"/>
          </a:xfrm>
          <a:prstGeom prst="rect">
            <a:avLst/>
          </a:prstGeom>
          <a:noFill/>
          <a:ln>
            <a:noFill/>
          </a:ln>
        </p:spPr>
      </p:pic>
    </p:spTree>
    <p:extLst>
      <p:ext uri="{BB962C8B-B14F-4D97-AF65-F5344CB8AC3E}">
        <p14:creationId xmlns:p14="http://schemas.microsoft.com/office/powerpoint/2010/main" val="2020204729"/>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smtClean="0">
                <a:solidFill>
                  <a:schemeClr val="tx1"/>
                </a:solidFill>
              </a:rPr>
              <a:t>VIDEO DE LOS CONTORNOS DE TEMPERATURA 11:00</a:t>
            </a:r>
            <a:endParaRPr lang="en-US" b="1" dirty="0">
              <a:solidFill>
                <a:schemeClr val="tx1"/>
              </a:solidFill>
            </a:endParaRPr>
          </a:p>
        </p:txBody>
      </p:sp>
      <p:pic>
        <p:nvPicPr>
          <p:cNvPr id="4" name="temperatur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730828"/>
            <a:ext cx="6836229" cy="5127172"/>
          </a:xfrm>
          <a:prstGeom prst="rect">
            <a:avLst/>
          </a:prstGeom>
        </p:spPr>
      </p:pic>
    </p:spTree>
    <p:extLst>
      <p:ext uri="{BB962C8B-B14F-4D97-AF65-F5344CB8AC3E}">
        <p14:creationId xmlns:p14="http://schemas.microsoft.com/office/powerpoint/2010/main" val="11404772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sz="2800" b="1" dirty="0" smtClean="0">
                <a:solidFill>
                  <a:schemeClr val="tx1"/>
                </a:solidFill>
              </a:rPr>
              <a:t>DETERMINACIÓN DE LA CINÉTICA DE CRECIMIENTO DE LA ARTHROSPIRA PLATENSIS</a:t>
            </a:r>
            <a:endParaRPr lang="en-US" sz="2800" b="1" dirty="0">
              <a:solidFill>
                <a:schemeClr val="tx1"/>
              </a:solidFill>
            </a:endParaRPr>
          </a:p>
        </p:txBody>
      </p:sp>
      <p:graphicFrame>
        <p:nvGraphicFramePr>
          <p:cNvPr id="4" name="Gráfico 3"/>
          <p:cNvGraphicFramePr/>
          <p:nvPr>
            <p:extLst>
              <p:ext uri="{D42A27DB-BD31-4B8C-83A1-F6EECF244321}">
                <p14:modId xmlns:p14="http://schemas.microsoft.com/office/powerpoint/2010/main" val="3481046810"/>
              </p:ext>
            </p:extLst>
          </p:nvPr>
        </p:nvGraphicFramePr>
        <p:xfrm>
          <a:off x="1067071" y="1645921"/>
          <a:ext cx="7711169" cy="497055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68769958"/>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es-EC" sz="2400" b="1" dirty="0" smtClean="0">
                <a:solidFill>
                  <a:schemeClr val="tx1"/>
                </a:solidFill>
                <a:ea typeface="Times New Roman" panose="02020603050405020304" pitchFamily="18" charset="0"/>
              </a:rPr>
              <a:t>IRRADIANCIA TOTAL ENTRE 400nm Y 700nm  EN LA RAMA IZQUIERDA (VERDE CLARO) Y DERECHA (VERDE OSCURO) DEL FOTOBIOREACTOR</a:t>
            </a:r>
            <a:r>
              <a:rPr lang="en-US" sz="2400" dirty="0">
                <a:solidFill>
                  <a:schemeClr val="tx1"/>
                </a:solidFill>
              </a:rPr>
              <a:t/>
            </a:r>
            <a:br>
              <a:rPr lang="en-US" sz="2400" dirty="0">
                <a:solidFill>
                  <a:schemeClr val="tx1"/>
                </a:solidFill>
              </a:rPr>
            </a:br>
            <a:endParaRPr lang="en-US" sz="2400" dirty="0">
              <a:solidFill>
                <a:schemeClr val="tx1"/>
              </a:solidFill>
            </a:endParaRPr>
          </a:p>
        </p:txBody>
      </p:sp>
      <p:graphicFrame>
        <p:nvGraphicFramePr>
          <p:cNvPr id="4" name="Gráfico 3"/>
          <p:cNvGraphicFramePr/>
          <p:nvPr>
            <p:extLst>
              <p:ext uri="{D42A27DB-BD31-4B8C-83A1-F6EECF244321}">
                <p14:modId xmlns:p14="http://schemas.microsoft.com/office/powerpoint/2010/main" val="326246695"/>
              </p:ext>
            </p:extLst>
          </p:nvPr>
        </p:nvGraphicFramePr>
        <p:xfrm>
          <a:off x="1440179" y="1930399"/>
          <a:ext cx="7129055" cy="444822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85878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smtClean="0">
                <a:solidFill>
                  <a:schemeClr val="tx1"/>
                </a:solidFill>
              </a:rPr>
              <a:t>APORTE DE ESTE TRABAJO</a:t>
            </a:r>
            <a:endParaRPr lang="en-US" b="1" dirty="0">
              <a:solidFill>
                <a:schemeClr val="tx1"/>
              </a:solidFill>
            </a:endParaRPr>
          </a:p>
        </p:txBody>
      </p:sp>
      <p:sp>
        <p:nvSpPr>
          <p:cNvPr id="3" name="Marcador de contenido 2"/>
          <p:cNvSpPr>
            <a:spLocks noGrp="1"/>
          </p:cNvSpPr>
          <p:nvPr>
            <p:ph idx="1"/>
          </p:nvPr>
        </p:nvSpPr>
        <p:spPr/>
        <p:txBody>
          <a:bodyPr>
            <a:normAutofit/>
          </a:bodyPr>
          <a:lstStyle/>
          <a:p>
            <a:r>
              <a:rPr lang="es-EC" sz="4000" dirty="0" smtClean="0">
                <a:solidFill>
                  <a:schemeClr val="tx1"/>
                </a:solidFill>
              </a:rPr>
              <a:t>Se pretende en este trabajo aportar con una </a:t>
            </a:r>
            <a:r>
              <a:rPr lang="es-EC" sz="4000" b="1" u="sng" dirty="0" smtClean="0">
                <a:solidFill>
                  <a:schemeClr val="tx1"/>
                </a:solidFill>
              </a:rPr>
              <a:t>primera aproximación</a:t>
            </a:r>
            <a:r>
              <a:rPr lang="es-EC" sz="4000" dirty="0" smtClean="0">
                <a:solidFill>
                  <a:schemeClr val="tx1"/>
                </a:solidFill>
              </a:rPr>
              <a:t> al modelado y simulación de la dinámica de fluidos y de la distribución de luz solar al interior del fotobioreactor.</a:t>
            </a:r>
            <a:endParaRPr lang="en-US" sz="4000" dirty="0">
              <a:solidFill>
                <a:schemeClr val="tx1"/>
              </a:solidFill>
            </a:endParaRPr>
          </a:p>
        </p:txBody>
      </p:sp>
    </p:spTree>
    <p:extLst>
      <p:ext uri="{BB962C8B-B14F-4D97-AF65-F5344CB8AC3E}">
        <p14:creationId xmlns:p14="http://schemas.microsoft.com/office/powerpoint/2010/main" val="857134774"/>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smtClean="0">
                <a:solidFill>
                  <a:schemeClr val="tx1"/>
                </a:solidFill>
              </a:rPr>
              <a:t>FLUX DE FOTONES</a:t>
            </a:r>
            <a:endParaRPr lang="en-US" b="1" dirty="0">
              <a:solidFill>
                <a:schemeClr val="tx1"/>
              </a:solidFill>
            </a:endParaRP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783380228"/>
              </p:ext>
            </p:extLst>
          </p:nvPr>
        </p:nvGraphicFramePr>
        <p:xfrm>
          <a:off x="862150" y="2351313"/>
          <a:ext cx="8072845" cy="3611480"/>
        </p:xfrm>
        <a:graphic>
          <a:graphicData uri="http://schemas.openxmlformats.org/drawingml/2006/table">
            <a:tbl>
              <a:tblPr firstRow="1" firstCol="1" bandRow="1">
                <a:tableStyleId>{5C22544A-7EE6-4342-B048-85BDC9FD1C3A}</a:tableStyleId>
              </a:tblPr>
              <a:tblGrid>
                <a:gridCol w="1505303">
                  <a:extLst>
                    <a:ext uri="{9D8B030D-6E8A-4147-A177-3AD203B41FA5}">
                      <a16:colId xmlns:a16="http://schemas.microsoft.com/office/drawing/2014/main" val="606558823"/>
                    </a:ext>
                  </a:extLst>
                </a:gridCol>
                <a:gridCol w="1698702">
                  <a:extLst>
                    <a:ext uri="{9D8B030D-6E8A-4147-A177-3AD203B41FA5}">
                      <a16:colId xmlns:a16="http://schemas.microsoft.com/office/drawing/2014/main" val="652967088"/>
                    </a:ext>
                  </a:extLst>
                </a:gridCol>
                <a:gridCol w="1698702">
                  <a:extLst>
                    <a:ext uri="{9D8B030D-6E8A-4147-A177-3AD203B41FA5}">
                      <a16:colId xmlns:a16="http://schemas.microsoft.com/office/drawing/2014/main" val="4220373648"/>
                    </a:ext>
                  </a:extLst>
                </a:gridCol>
                <a:gridCol w="1672856">
                  <a:extLst>
                    <a:ext uri="{9D8B030D-6E8A-4147-A177-3AD203B41FA5}">
                      <a16:colId xmlns:a16="http://schemas.microsoft.com/office/drawing/2014/main" val="1454502294"/>
                    </a:ext>
                  </a:extLst>
                </a:gridCol>
                <a:gridCol w="1497282">
                  <a:extLst>
                    <a:ext uri="{9D8B030D-6E8A-4147-A177-3AD203B41FA5}">
                      <a16:colId xmlns:a16="http://schemas.microsoft.com/office/drawing/2014/main" val="1459645546"/>
                    </a:ext>
                  </a:extLst>
                </a:gridCol>
              </a:tblGrid>
              <a:tr h="321572">
                <a:tc rowSpan="2">
                  <a:txBody>
                    <a:bodyPr/>
                    <a:lstStyle/>
                    <a:p>
                      <a:pPr algn="ctr">
                        <a:lnSpc>
                          <a:spcPct val="115000"/>
                        </a:lnSpc>
                        <a:spcAft>
                          <a:spcPts val="0"/>
                        </a:spcAft>
                      </a:pPr>
                      <a:r>
                        <a:rPr lang="es-EC" sz="1800" dirty="0">
                          <a:effectLst/>
                        </a:rPr>
                        <a:t>Hora</a:t>
                      </a:r>
                      <a:endParaRPr lang="en-US" sz="1800" dirty="0">
                        <a:effectLst/>
                        <a:latin typeface="Times New Roman" panose="02020603050405020304" pitchFamily="18" charset="0"/>
                        <a:ea typeface="Times New Roman" panose="02020603050405020304" pitchFamily="18" charset="0"/>
                      </a:endParaRPr>
                    </a:p>
                  </a:txBody>
                  <a:tcPr marL="68580" marR="68580" marT="0" marB="0" anchor="ctr"/>
                </a:tc>
                <a:tc gridSpan="2">
                  <a:txBody>
                    <a:bodyPr/>
                    <a:lstStyle/>
                    <a:p>
                      <a:pPr algn="ctr">
                        <a:lnSpc>
                          <a:spcPct val="115000"/>
                        </a:lnSpc>
                        <a:spcAft>
                          <a:spcPts val="0"/>
                        </a:spcAft>
                      </a:pPr>
                      <a:r>
                        <a:rPr lang="es-EC" sz="1800" dirty="0">
                          <a:effectLst/>
                        </a:rPr>
                        <a:t>Rama derecha</a:t>
                      </a:r>
                      <a:endParaRPr lang="en-US" sz="1800" dirty="0">
                        <a:effectLst/>
                        <a:latin typeface="Times New Roman" panose="02020603050405020304" pitchFamily="18" charset="0"/>
                        <a:ea typeface="Times New Roman" panose="02020603050405020304" pitchFamily="18" charset="0"/>
                      </a:endParaRPr>
                    </a:p>
                  </a:txBody>
                  <a:tcPr marL="68580" marR="68580" marT="0" marB="0" anchor="b"/>
                </a:tc>
                <a:tc hMerge="1">
                  <a:txBody>
                    <a:bodyPr/>
                    <a:lstStyle/>
                    <a:p>
                      <a:endParaRPr lang="en-US"/>
                    </a:p>
                  </a:txBody>
                  <a:tcPr/>
                </a:tc>
                <a:tc gridSpan="2">
                  <a:txBody>
                    <a:bodyPr/>
                    <a:lstStyle/>
                    <a:p>
                      <a:pPr algn="ctr">
                        <a:lnSpc>
                          <a:spcPct val="115000"/>
                        </a:lnSpc>
                        <a:spcAft>
                          <a:spcPts val="0"/>
                        </a:spcAft>
                      </a:pPr>
                      <a:r>
                        <a:rPr lang="es-EC" sz="1800">
                          <a:effectLst/>
                        </a:rPr>
                        <a:t>Rama izquierda</a:t>
                      </a:r>
                      <a:endParaRPr lang="en-US" sz="1800">
                        <a:effectLst/>
                        <a:latin typeface="Times New Roman" panose="02020603050405020304" pitchFamily="18" charset="0"/>
                        <a:ea typeface="Times New Roman" panose="02020603050405020304" pitchFamily="18" charset="0"/>
                      </a:endParaRPr>
                    </a:p>
                  </a:txBody>
                  <a:tcPr marL="68580" marR="68580" marT="0" marB="0" anchor="b"/>
                </a:tc>
                <a:tc hMerge="1">
                  <a:txBody>
                    <a:bodyPr/>
                    <a:lstStyle/>
                    <a:p>
                      <a:endParaRPr lang="en-US"/>
                    </a:p>
                  </a:txBody>
                  <a:tcPr/>
                </a:tc>
                <a:extLst>
                  <a:ext uri="{0D108BD9-81ED-4DB2-BD59-A6C34878D82A}">
                    <a16:rowId xmlns:a16="http://schemas.microsoft.com/office/drawing/2014/main" val="411076859"/>
                  </a:ext>
                </a:extLst>
              </a:tr>
              <a:tr h="849372">
                <a:tc vMerge="1">
                  <a:txBody>
                    <a:bodyPr/>
                    <a:lstStyle/>
                    <a:p>
                      <a:endParaRPr lang="en-US"/>
                    </a:p>
                  </a:txBody>
                  <a:tcPr/>
                </a:tc>
                <a:tc>
                  <a:txBody>
                    <a:bodyPr/>
                    <a:lstStyle/>
                    <a:p>
                      <a:pPr algn="ctr">
                        <a:lnSpc>
                          <a:spcPct val="115000"/>
                        </a:lnSpc>
                        <a:spcAft>
                          <a:spcPts val="0"/>
                        </a:spcAft>
                      </a:pPr>
                      <a:r>
                        <a:rPr lang="es-EC" sz="1800" dirty="0">
                          <a:effectLst/>
                        </a:rPr>
                        <a:t>Irradiancia</a:t>
                      </a:r>
                      <a:endParaRPr lang="en-US" sz="1800" dirty="0">
                        <a:effectLst/>
                      </a:endParaRPr>
                    </a:p>
                    <a:p>
                      <a:pPr algn="ctr">
                        <a:lnSpc>
                          <a:spcPct val="115000"/>
                        </a:lnSpc>
                        <a:spcAft>
                          <a:spcPts val="0"/>
                        </a:spcAft>
                      </a:pPr>
                      <a:r>
                        <a:rPr lang="es-EC" sz="1800" dirty="0">
                          <a:effectLst/>
                        </a:rPr>
                        <a:t>Wm</a:t>
                      </a:r>
                      <a:r>
                        <a:rPr lang="es-EC" sz="1800" baseline="30000" dirty="0">
                          <a:effectLst/>
                        </a:rPr>
                        <a:t>-2</a:t>
                      </a:r>
                      <a:r>
                        <a:rPr lang="es-EC" sz="1800" dirty="0">
                          <a:effectLst/>
                        </a:rPr>
                        <a:t> </a:t>
                      </a:r>
                      <a:endParaRPr lang="en-US" sz="18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algn="ctr">
                        <a:lnSpc>
                          <a:spcPct val="115000"/>
                        </a:lnSpc>
                        <a:spcAft>
                          <a:spcPts val="0"/>
                        </a:spcAft>
                      </a:pPr>
                      <a:r>
                        <a:rPr lang="es-EC" sz="1800" dirty="0">
                          <a:effectLst/>
                        </a:rPr>
                        <a:t>Flux de fotones </a:t>
                      </a:r>
                      <a:endParaRPr lang="en-US" sz="1800" dirty="0">
                        <a:effectLst/>
                      </a:endParaRPr>
                    </a:p>
                    <a:p>
                      <a:pPr algn="ctr">
                        <a:lnSpc>
                          <a:spcPct val="115000"/>
                        </a:lnSpc>
                        <a:spcAft>
                          <a:spcPts val="0"/>
                        </a:spcAft>
                      </a:pPr>
                      <a:r>
                        <a:rPr lang="es-ES_tradnl" sz="1800" dirty="0">
                          <a:effectLst/>
                        </a:rPr>
                        <a:t>𝜇</a:t>
                      </a:r>
                      <a:r>
                        <a:rPr lang="es-EC" sz="1800" dirty="0">
                          <a:effectLst/>
                        </a:rPr>
                        <a:t>mol m</a:t>
                      </a:r>
                      <a:r>
                        <a:rPr lang="es-EC" sz="1800" baseline="30000" dirty="0">
                          <a:effectLst/>
                        </a:rPr>
                        <a:t>-2</a:t>
                      </a:r>
                      <a:r>
                        <a:rPr lang="es-EC" sz="1800" dirty="0">
                          <a:effectLst/>
                        </a:rPr>
                        <a:t> s</a:t>
                      </a:r>
                      <a:r>
                        <a:rPr lang="es-EC" sz="1800" baseline="30000" dirty="0">
                          <a:effectLst/>
                        </a:rPr>
                        <a:t>-1</a:t>
                      </a:r>
                      <a:endParaRPr lang="en-US" sz="18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algn="ctr">
                        <a:lnSpc>
                          <a:spcPct val="115000"/>
                        </a:lnSpc>
                        <a:spcAft>
                          <a:spcPts val="0"/>
                        </a:spcAft>
                      </a:pPr>
                      <a:r>
                        <a:rPr lang="es-EC" sz="1800" dirty="0">
                          <a:effectLst/>
                        </a:rPr>
                        <a:t>Irradiancia</a:t>
                      </a:r>
                      <a:endParaRPr lang="en-US" sz="1800" dirty="0">
                        <a:effectLst/>
                      </a:endParaRPr>
                    </a:p>
                    <a:p>
                      <a:pPr algn="ctr">
                        <a:lnSpc>
                          <a:spcPct val="115000"/>
                        </a:lnSpc>
                        <a:spcAft>
                          <a:spcPts val="0"/>
                        </a:spcAft>
                      </a:pPr>
                      <a:r>
                        <a:rPr lang="es-ES_tradnl" sz="1800" dirty="0">
                          <a:effectLst/>
                        </a:rPr>
                        <a:t>Wm</a:t>
                      </a:r>
                      <a:r>
                        <a:rPr lang="es-ES_tradnl" sz="1800" baseline="30000" dirty="0">
                          <a:effectLst/>
                        </a:rPr>
                        <a:t>-2</a:t>
                      </a:r>
                      <a:endParaRPr lang="en-US" sz="18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algn="ctr">
                        <a:lnSpc>
                          <a:spcPct val="115000"/>
                        </a:lnSpc>
                        <a:spcAft>
                          <a:spcPts val="0"/>
                        </a:spcAft>
                      </a:pPr>
                      <a:r>
                        <a:rPr lang="es-EC" sz="1800">
                          <a:effectLst/>
                        </a:rPr>
                        <a:t>Flux de fotones</a:t>
                      </a:r>
                      <a:endParaRPr lang="en-US" sz="1800">
                        <a:effectLst/>
                      </a:endParaRPr>
                    </a:p>
                    <a:p>
                      <a:pPr algn="ctr">
                        <a:lnSpc>
                          <a:spcPct val="115000"/>
                        </a:lnSpc>
                        <a:spcAft>
                          <a:spcPts val="0"/>
                        </a:spcAft>
                      </a:pPr>
                      <a:r>
                        <a:rPr lang="es-EC" sz="1800">
                          <a:effectLst/>
                        </a:rPr>
                        <a:t> </a:t>
                      </a:r>
                      <a:r>
                        <a:rPr lang="es-ES_tradnl" sz="1800">
                          <a:effectLst/>
                        </a:rPr>
                        <a:t>𝜇</a:t>
                      </a:r>
                      <a:r>
                        <a:rPr lang="es-EC" sz="1800">
                          <a:effectLst/>
                        </a:rPr>
                        <a:t>mol m</a:t>
                      </a:r>
                      <a:r>
                        <a:rPr lang="es-EC" sz="1800" baseline="30000">
                          <a:effectLst/>
                        </a:rPr>
                        <a:t>-2</a:t>
                      </a:r>
                      <a:r>
                        <a:rPr lang="es-EC" sz="1800">
                          <a:effectLst/>
                        </a:rPr>
                        <a:t> s</a:t>
                      </a:r>
                      <a:r>
                        <a:rPr lang="es-EC" sz="1800" baseline="30000">
                          <a:effectLst/>
                        </a:rPr>
                        <a:t>-1</a:t>
                      </a:r>
                      <a:endParaRPr lang="en-US" sz="180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1260208083"/>
                  </a:ext>
                </a:extLst>
              </a:tr>
              <a:tr h="338442">
                <a:tc>
                  <a:txBody>
                    <a:bodyPr/>
                    <a:lstStyle/>
                    <a:p>
                      <a:pPr algn="ctr">
                        <a:lnSpc>
                          <a:spcPct val="115000"/>
                        </a:lnSpc>
                        <a:spcAft>
                          <a:spcPts val="0"/>
                        </a:spcAft>
                      </a:pPr>
                      <a:r>
                        <a:rPr lang="es-EC" sz="1800">
                          <a:effectLst/>
                        </a:rPr>
                        <a:t>8:00</a:t>
                      </a:r>
                      <a:endParaRPr lang="en-US" sz="18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1800">
                          <a:effectLst/>
                        </a:rPr>
                        <a:t>165.000</a:t>
                      </a:r>
                      <a:endParaRPr lang="en-US" sz="18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1800">
                          <a:effectLst/>
                        </a:rPr>
                        <a:t>976.935</a:t>
                      </a:r>
                      <a:endParaRPr lang="en-US" sz="18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1800" dirty="0">
                          <a:effectLst/>
                        </a:rPr>
                        <a:t>268.000</a:t>
                      </a:r>
                      <a:endParaRPr lang="en-US" sz="18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1800" dirty="0">
                          <a:effectLst/>
                        </a:rPr>
                        <a:t>1586.779</a:t>
                      </a:r>
                      <a:endParaRPr lang="en-US" sz="18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542772800"/>
                  </a:ext>
                </a:extLst>
              </a:tr>
              <a:tr h="338442">
                <a:tc>
                  <a:txBody>
                    <a:bodyPr/>
                    <a:lstStyle/>
                    <a:p>
                      <a:pPr algn="ctr">
                        <a:lnSpc>
                          <a:spcPct val="115000"/>
                        </a:lnSpc>
                        <a:spcAft>
                          <a:spcPts val="0"/>
                        </a:spcAft>
                      </a:pPr>
                      <a:r>
                        <a:rPr lang="es-EC" sz="1800">
                          <a:effectLst/>
                        </a:rPr>
                        <a:t>10:00</a:t>
                      </a:r>
                      <a:endParaRPr lang="en-US" sz="18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1800">
                          <a:effectLst/>
                        </a:rPr>
                        <a:t>337.000</a:t>
                      </a:r>
                      <a:endParaRPr lang="en-US" sz="18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1800">
                          <a:effectLst/>
                        </a:rPr>
                        <a:t>1995.315</a:t>
                      </a:r>
                      <a:endParaRPr lang="en-US" sz="18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1800" dirty="0">
                          <a:effectLst/>
                        </a:rPr>
                        <a:t>612.000</a:t>
                      </a:r>
                      <a:endParaRPr lang="en-US" sz="18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1800" dirty="0">
                          <a:effectLst/>
                        </a:rPr>
                        <a:t>3623.540</a:t>
                      </a:r>
                      <a:endParaRPr lang="en-US" sz="18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078245232"/>
                  </a:ext>
                </a:extLst>
              </a:tr>
              <a:tr h="338442">
                <a:tc>
                  <a:txBody>
                    <a:bodyPr/>
                    <a:lstStyle/>
                    <a:p>
                      <a:pPr algn="ctr">
                        <a:lnSpc>
                          <a:spcPct val="115000"/>
                        </a:lnSpc>
                        <a:spcAft>
                          <a:spcPts val="0"/>
                        </a:spcAft>
                      </a:pPr>
                      <a:r>
                        <a:rPr lang="es-EC" sz="1800">
                          <a:effectLst/>
                        </a:rPr>
                        <a:t>11:00</a:t>
                      </a:r>
                      <a:endParaRPr lang="en-US" sz="18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1800">
                          <a:effectLst/>
                        </a:rPr>
                        <a:t>388.000</a:t>
                      </a:r>
                      <a:endParaRPr lang="en-US" sz="18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1800">
                          <a:effectLst/>
                        </a:rPr>
                        <a:t>2297.277</a:t>
                      </a:r>
                      <a:endParaRPr lang="en-US" sz="18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1800" dirty="0">
                          <a:effectLst/>
                        </a:rPr>
                        <a:t>643.000</a:t>
                      </a:r>
                      <a:endParaRPr lang="en-US" sz="18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1800" dirty="0">
                          <a:effectLst/>
                        </a:rPr>
                        <a:t>3807.085</a:t>
                      </a:r>
                      <a:endParaRPr lang="en-US" sz="18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149459236"/>
                  </a:ext>
                </a:extLst>
              </a:tr>
              <a:tr h="338442">
                <a:tc>
                  <a:txBody>
                    <a:bodyPr/>
                    <a:lstStyle/>
                    <a:p>
                      <a:pPr algn="ctr">
                        <a:lnSpc>
                          <a:spcPct val="115000"/>
                        </a:lnSpc>
                        <a:spcAft>
                          <a:spcPts val="0"/>
                        </a:spcAft>
                      </a:pPr>
                      <a:r>
                        <a:rPr lang="es-EC" sz="1800">
                          <a:effectLst/>
                        </a:rPr>
                        <a:t>12:00</a:t>
                      </a:r>
                      <a:endParaRPr lang="en-US" sz="18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1800">
                          <a:effectLst/>
                        </a:rPr>
                        <a:t>711.000</a:t>
                      </a:r>
                      <a:endParaRPr lang="en-US" sz="18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1800">
                          <a:effectLst/>
                        </a:rPr>
                        <a:t>4209.700</a:t>
                      </a:r>
                      <a:endParaRPr lang="en-US" sz="18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1800">
                          <a:effectLst/>
                        </a:rPr>
                        <a:t>711.000</a:t>
                      </a:r>
                      <a:endParaRPr lang="en-US" sz="18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1800" dirty="0">
                          <a:effectLst/>
                        </a:rPr>
                        <a:t>4209.700</a:t>
                      </a:r>
                      <a:endParaRPr lang="en-US" sz="18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239248792"/>
                  </a:ext>
                </a:extLst>
              </a:tr>
              <a:tr h="338442">
                <a:tc>
                  <a:txBody>
                    <a:bodyPr/>
                    <a:lstStyle/>
                    <a:p>
                      <a:pPr algn="ctr">
                        <a:lnSpc>
                          <a:spcPct val="115000"/>
                        </a:lnSpc>
                        <a:spcAft>
                          <a:spcPts val="0"/>
                        </a:spcAft>
                      </a:pPr>
                      <a:r>
                        <a:rPr lang="es-EC" sz="1800">
                          <a:effectLst/>
                        </a:rPr>
                        <a:t>13:00</a:t>
                      </a:r>
                      <a:endParaRPr lang="en-US" sz="18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1800">
                          <a:effectLst/>
                        </a:rPr>
                        <a:t>717.000</a:t>
                      </a:r>
                      <a:endParaRPr lang="en-US" sz="18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1800">
                          <a:effectLst/>
                        </a:rPr>
                        <a:t>4245.225</a:t>
                      </a:r>
                      <a:endParaRPr lang="en-US" sz="18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1800">
                          <a:effectLst/>
                        </a:rPr>
                        <a:t>459.000</a:t>
                      </a:r>
                      <a:endParaRPr lang="en-US" sz="18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1800" dirty="0">
                          <a:effectLst/>
                        </a:rPr>
                        <a:t>2717.655</a:t>
                      </a:r>
                      <a:endParaRPr lang="en-US" sz="18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579606119"/>
                  </a:ext>
                </a:extLst>
              </a:tr>
              <a:tr h="338442">
                <a:tc>
                  <a:txBody>
                    <a:bodyPr/>
                    <a:lstStyle/>
                    <a:p>
                      <a:pPr algn="ctr">
                        <a:lnSpc>
                          <a:spcPct val="115000"/>
                        </a:lnSpc>
                        <a:spcAft>
                          <a:spcPts val="0"/>
                        </a:spcAft>
                      </a:pPr>
                      <a:r>
                        <a:rPr lang="es-EC" sz="1800">
                          <a:effectLst/>
                        </a:rPr>
                        <a:t>14:00</a:t>
                      </a:r>
                      <a:endParaRPr lang="en-US" sz="18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1800">
                          <a:effectLst/>
                        </a:rPr>
                        <a:t>691.000</a:t>
                      </a:r>
                      <a:endParaRPr lang="en-US" sz="18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1800">
                          <a:effectLst/>
                        </a:rPr>
                        <a:t>4091.284</a:t>
                      </a:r>
                      <a:endParaRPr lang="en-US" sz="18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1800">
                          <a:effectLst/>
                        </a:rPr>
                        <a:t>346.000</a:t>
                      </a:r>
                      <a:endParaRPr lang="en-US" sz="18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1800" dirty="0">
                          <a:effectLst/>
                        </a:rPr>
                        <a:t>2048.602</a:t>
                      </a:r>
                      <a:endParaRPr lang="en-US" sz="18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545573715"/>
                  </a:ext>
                </a:extLst>
              </a:tr>
              <a:tr h="338442">
                <a:tc>
                  <a:txBody>
                    <a:bodyPr/>
                    <a:lstStyle/>
                    <a:p>
                      <a:pPr algn="ctr">
                        <a:lnSpc>
                          <a:spcPct val="115000"/>
                        </a:lnSpc>
                        <a:spcAft>
                          <a:spcPts val="0"/>
                        </a:spcAft>
                      </a:pPr>
                      <a:r>
                        <a:rPr lang="es-EC" sz="1800">
                          <a:effectLst/>
                        </a:rPr>
                        <a:t>16:00</a:t>
                      </a:r>
                      <a:endParaRPr lang="en-US" sz="18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1800">
                          <a:effectLst/>
                        </a:rPr>
                        <a:t>456.000</a:t>
                      </a:r>
                      <a:endParaRPr lang="en-US" sz="18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1800">
                          <a:effectLst/>
                        </a:rPr>
                        <a:t>2699.892</a:t>
                      </a:r>
                      <a:endParaRPr lang="en-US" sz="18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1800">
                          <a:effectLst/>
                        </a:rPr>
                        <a:t>276.000</a:t>
                      </a:r>
                      <a:endParaRPr lang="en-US" sz="18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1800" dirty="0">
                          <a:effectLst/>
                        </a:rPr>
                        <a:t>1634.145</a:t>
                      </a:r>
                      <a:endParaRPr lang="en-US" sz="18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4062725366"/>
                  </a:ext>
                </a:extLst>
              </a:tr>
            </a:tbl>
          </a:graphicData>
        </a:graphic>
      </p:graphicFrame>
    </p:spTree>
    <p:extLst>
      <p:ext uri="{BB962C8B-B14F-4D97-AF65-F5344CB8AC3E}">
        <p14:creationId xmlns:p14="http://schemas.microsoft.com/office/powerpoint/2010/main" val="2004482817"/>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C" b="1" dirty="0" smtClean="0">
                <a:solidFill>
                  <a:schemeClr val="tx1"/>
                </a:solidFill>
              </a:rPr>
              <a:t>CONCENTRACIÓN DE BIOMASA EN EL FOTOBIOREACTOR </a:t>
            </a:r>
            <a:r>
              <a:rPr lang="es-EC" dirty="0"/>
              <a:t>(</a:t>
            </a:r>
            <a:r>
              <a:rPr lang="es-EC" dirty="0" err="1">
                <a:hlinkClick r:id="rId2" tooltip="Pilon, 2011 #14"/>
              </a:rPr>
              <a:t>Pilon</a:t>
            </a:r>
            <a:r>
              <a:rPr lang="es-EC" dirty="0">
                <a:hlinkClick r:id="rId2" tooltip="Pilon, 2011 #14"/>
              </a:rPr>
              <a:t>, </a:t>
            </a:r>
            <a:r>
              <a:rPr lang="es-EC" dirty="0" err="1">
                <a:hlinkClick r:id="rId2" tooltip="Pilon, 2011 #14"/>
              </a:rPr>
              <a:t>Berberoğlu</a:t>
            </a:r>
            <a:r>
              <a:rPr lang="es-EC" dirty="0">
                <a:hlinkClick r:id="rId2" tooltip="Pilon, 2011 #14"/>
              </a:rPr>
              <a:t>, &amp; </a:t>
            </a:r>
            <a:r>
              <a:rPr lang="es-EC" dirty="0" err="1">
                <a:hlinkClick r:id="rId2" tooltip="Pilon, 2011 #14"/>
              </a:rPr>
              <a:t>Kandilian</a:t>
            </a:r>
            <a:r>
              <a:rPr lang="es-EC" dirty="0">
                <a:hlinkClick r:id="rId2" tooltip="Pilon, 2011 #14"/>
              </a:rPr>
              <a:t>, 2011</a:t>
            </a:r>
            <a:r>
              <a:rPr lang="es-EC" dirty="0"/>
              <a:t>)</a:t>
            </a:r>
            <a:endParaRPr lang="en-US" b="1" dirty="0">
              <a:solidFill>
                <a:schemeClr val="tx1"/>
              </a:solidFill>
            </a:endParaRPr>
          </a:p>
        </p:txBody>
      </p:sp>
      <mc:AlternateContent xmlns:mc="http://schemas.openxmlformats.org/markup-compatibility/2006">
        <mc:Choice xmlns:a14="http://schemas.microsoft.com/office/drawing/2010/main" Requires="a14">
          <p:sp>
            <p:nvSpPr>
              <p:cNvPr id="3" name="Marcador de contenido 2"/>
              <p:cNvSpPr>
                <a:spLocks noGrp="1"/>
              </p:cNvSpPr>
              <p:nvPr>
                <p:ph idx="1"/>
              </p:nvPr>
            </p:nvSpPr>
            <p:spPr/>
            <p:txBody>
              <a:bodyPr/>
              <a:lstStyle/>
              <a:p>
                <a:pPr marL="0" indent="0">
                  <a:buNone/>
                </a:pPr>
                <a14:m>
                  <m:oMathPara xmlns:m="http://schemas.openxmlformats.org/officeDocument/2006/math">
                    <m:oMathParaPr>
                      <m:jc m:val="centerGroup"/>
                    </m:oMathParaPr>
                    <m:oMath xmlns:m="http://schemas.openxmlformats.org/officeDocument/2006/math">
                      <m:f>
                        <m:fPr>
                          <m:ctrlPr>
                            <a:rPr lang="en-US" i="1" smtClean="0">
                              <a:solidFill>
                                <a:schemeClr val="tx1"/>
                              </a:solidFill>
                            </a:rPr>
                          </m:ctrlPr>
                        </m:fPr>
                        <m:num>
                          <m:r>
                            <a:rPr lang="es-EC" i="1">
                              <a:solidFill>
                                <a:schemeClr val="tx1"/>
                              </a:solidFill>
                            </a:rPr>
                            <m:t>𝑑</m:t>
                          </m:r>
                          <m:sSub>
                            <m:sSubPr>
                              <m:ctrlPr>
                                <a:rPr lang="en-US" i="1">
                                  <a:solidFill>
                                    <a:schemeClr val="tx1"/>
                                  </a:solidFill>
                                </a:rPr>
                              </m:ctrlPr>
                            </m:sSubPr>
                            <m:e>
                              <m:r>
                                <a:rPr lang="es-EC" i="1">
                                  <a:solidFill>
                                    <a:schemeClr val="tx1"/>
                                  </a:solidFill>
                                </a:rPr>
                                <m:t>𝐶</m:t>
                              </m:r>
                            </m:e>
                            <m:sub>
                              <m:r>
                                <a:rPr lang="es-EC" i="1">
                                  <a:solidFill>
                                    <a:schemeClr val="tx1"/>
                                  </a:solidFill>
                                </a:rPr>
                                <m:t>𝐵𝑥</m:t>
                              </m:r>
                            </m:sub>
                          </m:sSub>
                        </m:num>
                        <m:den>
                          <m:r>
                            <a:rPr lang="es-EC" i="1">
                              <a:solidFill>
                                <a:schemeClr val="tx1"/>
                              </a:solidFill>
                            </a:rPr>
                            <m:t>𝑑𝑡</m:t>
                          </m:r>
                        </m:den>
                      </m:f>
                      <m:r>
                        <a:rPr lang="es-EC" i="1">
                          <a:solidFill>
                            <a:schemeClr val="tx1"/>
                          </a:solidFill>
                        </a:rPr>
                        <m:t>=</m:t>
                      </m:r>
                      <m:r>
                        <a:rPr lang="es-EC" i="1">
                          <a:solidFill>
                            <a:schemeClr val="tx1"/>
                          </a:solidFill>
                        </a:rPr>
                        <m:t>𝜇</m:t>
                      </m:r>
                      <m:sSub>
                        <m:sSubPr>
                          <m:ctrlPr>
                            <a:rPr lang="en-US" i="1">
                              <a:solidFill>
                                <a:schemeClr val="tx1"/>
                              </a:solidFill>
                            </a:rPr>
                          </m:ctrlPr>
                        </m:sSubPr>
                        <m:e>
                          <m:r>
                            <a:rPr lang="es-EC" i="1">
                              <a:solidFill>
                                <a:schemeClr val="tx1"/>
                              </a:solidFill>
                            </a:rPr>
                            <m:t>𝐶</m:t>
                          </m:r>
                        </m:e>
                        <m:sub>
                          <m:r>
                            <a:rPr lang="es-EC" i="1">
                              <a:solidFill>
                                <a:schemeClr val="tx1"/>
                              </a:solidFill>
                            </a:rPr>
                            <m:t>𝐵𝑥</m:t>
                          </m:r>
                        </m:sub>
                      </m:sSub>
                    </m:oMath>
                  </m:oMathPara>
                </a14:m>
                <a:endParaRPr lang="en-US" dirty="0" smtClean="0"/>
              </a:p>
              <a:p>
                <a:pPr marL="0" indent="0">
                  <a:buNone/>
                </a:pPr>
                <a14:m>
                  <m:oMathPara xmlns:m="http://schemas.openxmlformats.org/officeDocument/2006/math">
                    <m:oMathParaPr>
                      <m:jc m:val="centerGroup"/>
                    </m:oMathParaPr>
                    <m:oMath xmlns:m="http://schemas.openxmlformats.org/officeDocument/2006/math">
                      <m:r>
                        <a:rPr lang="es-EC" i="1" smtClean="0">
                          <a:solidFill>
                            <a:schemeClr val="tx1"/>
                          </a:solidFill>
                        </a:rPr>
                        <m:t>𝜇</m:t>
                      </m:r>
                      <m:r>
                        <a:rPr lang="es-EC" i="1" smtClean="0">
                          <a:solidFill>
                            <a:schemeClr val="tx1"/>
                          </a:solidFill>
                        </a:rPr>
                        <m:t>=</m:t>
                      </m:r>
                      <m:sSub>
                        <m:sSubPr>
                          <m:ctrlPr>
                            <a:rPr lang="en-US" i="1">
                              <a:solidFill>
                                <a:schemeClr val="tx1"/>
                              </a:solidFill>
                            </a:rPr>
                          </m:ctrlPr>
                        </m:sSubPr>
                        <m:e>
                          <m:r>
                            <a:rPr lang="es-EC" i="1">
                              <a:solidFill>
                                <a:schemeClr val="tx1"/>
                              </a:solidFill>
                            </a:rPr>
                            <m:t>𝜇</m:t>
                          </m:r>
                        </m:e>
                        <m:sub>
                          <m:r>
                            <a:rPr lang="es-EC" i="1">
                              <a:solidFill>
                                <a:schemeClr val="tx1"/>
                              </a:solidFill>
                            </a:rPr>
                            <m:t>𝑚𝑎𝑥</m:t>
                          </m:r>
                        </m:sub>
                      </m:sSub>
                      <m:r>
                        <a:rPr lang="es-EC">
                          <a:solidFill>
                            <a:schemeClr val="tx1"/>
                          </a:solidFill>
                        </a:rPr>
                        <m:t> </m:t>
                      </m:r>
                      <m:r>
                        <m:rPr>
                          <m:sty m:val="p"/>
                        </m:rPr>
                        <a:rPr lang="es-EC">
                          <a:solidFill>
                            <a:schemeClr val="tx1"/>
                          </a:solidFill>
                        </a:rPr>
                        <m:t>tanh</m:t>
                      </m:r>
                      <m:d>
                        <m:dPr>
                          <m:ctrlPr>
                            <a:rPr lang="en-US" i="1">
                              <a:solidFill>
                                <a:schemeClr val="tx1"/>
                              </a:solidFill>
                            </a:rPr>
                          </m:ctrlPr>
                        </m:dPr>
                        <m:e>
                          <m:f>
                            <m:fPr>
                              <m:ctrlPr>
                                <a:rPr lang="en-US" i="1">
                                  <a:solidFill>
                                    <a:schemeClr val="tx1"/>
                                  </a:solidFill>
                                </a:rPr>
                              </m:ctrlPr>
                            </m:fPr>
                            <m:num>
                              <m:sSub>
                                <m:sSubPr>
                                  <m:ctrlPr>
                                    <a:rPr lang="en-US" i="1">
                                      <a:solidFill>
                                        <a:schemeClr val="tx1"/>
                                      </a:solidFill>
                                    </a:rPr>
                                  </m:ctrlPr>
                                </m:sSubPr>
                                <m:e>
                                  <m:r>
                                    <a:rPr lang="es-EC" i="1">
                                      <a:solidFill>
                                        <a:schemeClr val="tx1"/>
                                      </a:solidFill>
                                    </a:rPr>
                                    <m:t>𝐹</m:t>
                                  </m:r>
                                </m:e>
                                <m:sub>
                                  <m:r>
                                    <a:rPr lang="es-EC" i="1">
                                      <a:solidFill>
                                        <a:schemeClr val="tx1"/>
                                      </a:solidFill>
                                    </a:rPr>
                                    <m:t>𝑝h</m:t>
                                  </m:r>
                                </m:sub>
                              </m:sSub>
                            </m:num>
                            <m:den>
                              <m:sSub>
                                <m:sSubPr>
                                  <m:ctrlPr>
                                    <a:rPr lang="en-US" i="1">
                                      <a:solidFill>
                                        <a:schemeClr val="tx1"/>
                                      </a:solidFill>
                                    </a:rPr>
                                  </m:ctrlPr>
                                </m:sSubPr>
                                <m:e>
                                  <m:r>
                                    <a:rPr lang="es-EC" i="1">
                                      <a:solidFill>
                                        <a:schemeClr val="tx1"/>
                                      </a:solidFill>
                                    </a:rPr>
                                    <m:t>𝐹</m:t>
                                  </m:r>
                                </m:e>
                                <m:sub>
                                  <m:r>
                                    <a:rPr lang="es-EC" i="1">
                                      <a:solidFill>
                                        <a:schemeClr val="tx1"/>
                                      </a:solidFill>
                                    </a:rPr>
                                    <m:t>𝑝h𝑠</m:t>
                                  </m:r>
                                </m:sub>
                              </m:sSub>
                            </m:den>
                          </m:f>
                        </m:e>
                      </m:d>
                    </m:oMath>
                  </m:oMathPara>
                </a14:m>
                <a:endParaRPr lang="en-US" dirty="0" smtClean="0">
                  <a:solidFill>
                    <a:schemeClr val="tx1"/>
                  </a:solidFill>
                </a:endParaRPr>
              </a:p>
              <a:p>
                <a:pPr marL="0" indent="0">
                  <a:buNone/>
                </a:pPr>
                <a:r>
                  <a:rPr lang="es-EC" dirty="0" smtClean="0">
                    <a:solidFill>
                      <a:schemeClr val="tx1"/>
                    </a:solidFill>
                  </a:rPr>
                  <a:t>𝜇</a:t>
                </a:r>
                <a:r>
                  <a:rPr lang="es-EC" baseline="-25000" dirty="0" err="1" smtClean="0">
                    <a:solidFill>
                      <a:schemeClr val="tx1"/>
                    </a:solidFill>
                  </a:rPr>
                  <a:t>max</a:t>
                </a:r>
                <a:r>
                  <a:rPr lang="es-EC" dirty="0" smtClean="0">
                    <a:solidFill>
                      <a:schemeClr val="tx1"/>
                    </a:solidFill>
                  </a:rPr>
                  <a:t>=0.073h</a:t>
                </a:r>
                <a:r>
                  <a:rPr lang="es-EC" baseline="30000" dirty="0" smtClean="0">
                    <a:solidFill>
                      <a:schemeClr val="tx1"/>
                    </a:solidFill>
                  </a:rPr>
                  <a:t>-1</a:t>
                </a:r>
              </a:p>
              <a:p>
                <a:pPr marL="0" indent="0">
                  <a:buNone/>
                </a:pPr>
                <a14:m>
                  <m:oMathPara xmlns:m="http://schemas.openxmlformats.org/officeDocument/2006/math">
                    <m:oMathParaPr>
                      <m:jc m:val="left"/>
                    </m:oMathParaPr>
                    <m:oMath xmlns:m="http://schemas.openxmlformats.org/officeDocument/2006/math">
                      <m:sSub>
                        <m:sSubPr>
                          <m:ctrlPr>
                            <a:rPr lang="en-US" i="1">
                              <a:solidFill>
                                <a:schemeClr val="tx1"/>
                              </a:solidFill>
                              <a:latin typeface="Cambria Math" panose="02040503050406030204" pitchFamily="18" charset="0"/>
                            </a:rPr>
                          </m:ctrlPr>
                        </m:sSubPr>
                        <m:e>
                          <m:r>
                            <a:rPr lang="es-EC" i="1">
                              <a:solidFill>
                                <a:schemeClr val="tx1"/>
                              </a:solidFill>
                              <a:latin typeface="Cambria Math" panose="02040503050406030204" pitchFamily="18" charset="0"/>
                            </a:rPr>
                            <m:t>𝐹</m:t>
                          </m:r>
                        </m:e>
                        <m:sub>
                          <m:r>
                            <a:rPr lang="es-EC" i="1">
                              <a:solidFill>
                                <a:schemeClr val="tx1"/>
                              </a:solidFill>
                              <a:latin typeface="Cambria Math" panose="02040503050406030204" pitchFamily="18" charset="0"/>
                            </a:rPr>
                            <m:t>𝑝h𝑠</m:t>
                          </m:r>
                        </m:sub>
                      </m:sSub>
                      <m:r>
                        <a:rPr lang="es-EC" b="0" i="1" smtClean="0">
                          <a:solidFill>
                            <a:schemeClr val="tx1"/>
                          </a:solidFill>
                          <a:latin typeface="Cambria Math" panose="02040503050406030204" pitchFamily="18" charset="0"/>
                        </a:rPr>
                        <m:t>=150 </m:t>
                      </m:r>
                      <m:r>
                        <a:rPr lang="es-EC" b="0" i="1" smtClean="0">
                          <a:solidFill>
                            <a:schemeClr val="tx1"/>
                          </a:solidFill>
                          <a:latin typeface="Cambria Math" panose="02040503050406030204" pitchFamily="18" charset="0"/>
                        </a:rPr>
                        <m:t>𝑢𝑚𝑜𝑙</m:t>
                      </m:r>
                      <m:r>
                        <a:rPr lang="es-EC" b="0" i="1" smtClean="0">
                          <a:solidFill>
                            <a:schemeClr val="tx1"/>
                          </a:solidFill>
                          <a:latin typeface="Cambria Math" panose="02040503050406030204" pitchFamily="18" charset="0"/>
                        </a:rPr>
                        <m:t> </m:t>
                      </m:r>
                      <m:sSup>
                        <m:sSupPr>
                          <m:ctrlPr>
                            <a:rPr lang="es-EC" b="0" i="1" smtClean="0">
                              <a:solidFill>
                                <a:schemeClr val="tx1"/>
                              </a:solidFill>
                              <a:latin typeface="Cambria Math" panose="02040503050406030204" pitchFamily="18" charset="0"/>
                            </a:rPr>
                          </m:ctrlPr>
                        </m:sSupPr>
                        <m:e>
                          <m:r>
                            <a:rPr lang="es-EC" b="0" i="1" smtClean="0">
                              <a:solidFill>
                                <a:schemeClr val="tx1"/>
                              </a:solidFill>
                              <a:latin typeface="Cambria Math" panose="02040503050406030204" pitchFamily="18" charset="0"/>
                            </a:rPr>
                            <m:t>𝑚</m:t>
                          </m:r>
                        </m:e>
                        <m:sup>
                          <m:r>
                            <a:rPr lang="es-EC" b="0" i="1" smtClean="0">
                              <a:solidFill>
                                <a:schemeClr val="tx1"/>
                              </a:solidFill>
                              <a:latin typeface="Cambria Math" panose="02040503050406030204" pitchFamily="18" charset="0"/>
                            </a:rPr>
                            <m:t>−2</m:t>
                          </m:r>
                        </m:sup>
                      </m:sSup>
                      <m:r>
                        <a:rPr lang="es-EC" b="0" i="1" smtClean="0">
                          <a:solidFill>
                            <a:schemeClr val="tx1"/>
                          </a:solidFill>
                          <a:latin typeface="Cambria Math" panose="02040503050406030204" pitchFamily="18" charset="0"/>
                        </a:rPr>
                        <m:t> </m:t>
                      </m:r>
                      <m:sSup>
                        <m:sSupPr>
                          <m:ctrlPr>
                            <a:rPr lang="es-EC" b="0" i="1" smtClean="0">
                              <a:solidFill>
                                <a:schemeClr val="tx1"/>
                              </a:solidFill>
                              <a:latin typeface="Cambria Math" panose="02040503050406030204" pitchFamily="18" charset="0"/>
                            </a:rPr>
                          </m:ctrlPr>
                        </m:sSupPr>
                        <m:e>
                          <m:r>
                            <a:rPr lang="es-EC" b="0" i="1" smtClean="0">
                              <a:solidFill>
                                <a:schemeClr val="tx1"/>
                              </a:solidFill>
                              <a:latin typeface="Cambria Math" panose="02040503050406030204" pitchFamily="18" charset="0"/>
                            </a:rPr>
                            <m:t>𝑠</m:t>
                          </m:r>
                        </m:e>
                        <m:sup>
                          <m:r>
                            <a:rPr lang="es-EC" b="0" i="1" smtClean="0">
                              <a:solidFill>
                                <a:schemeClr val="tx1"/>
                              </a:solidFill>
                              <a:latin typeface="Cambria Math" panose="02040503050406030204" pitchFamily="18" charset="0"/>
                            </a:rPr>
                            <m:t>−1</m:t>
                          </m:r>
                        </m:sup>
                      </m:sSup>
                    </m:oMath>
                  </m:oMathPara>
                </a14:m>
                <a:endParaRPr lang="en-US" dirty="0">
                  <a:solidFill>
                    <a:schemeClr val="tx1"/>
                  </a:solidFill>
                </a:endParaRPr>
              </a:p>
            </p:txBody>
          </p:sp>
        </mc:Choice>
        <mc:Fallback>
          <p:sp>
            <p:nvSpPr>
              <p:cNvPr id="3" name="Marcador de contenido 2"/>
              <p:cNvSpPr>
                <a:spLocks noGrp="1" noRot="1" noChangeAspect="1" noMove="1" noResize="1" noEditPoints="1" noAdjustHandles="1" noChangeArrowheads="1" noChangeShapeType="1" noTextEdit="1"/>
              </p:cNvSpPr>
              <p:nvPr>
                <p:ph idx="1"/>
              </p:nvPr>
            </p:nvSpPr>
            <p:spPr>
              <a:blipFill>
                <a:blip r:embed="rId3"/>
                <a:stretch>
                  <a:fillRect l="-567"/>
                </a:stretch>
              </a:blipFill>
            </p:spPr>
            <p:txBody>
              <a:bodyPr/>
              <a:lstStyle/>
              <a:p>
                <a:r>
                  <a:rPr lang="en-US">
                    <a:noFill/>
                  </a:rPr>
                  <a:t> </a:t>
                </a:r>
              </a:p>
            </p:txBody>
          </p:sp>
        </mc:Fallback>
      </mc:AlternateContent>
      <p:sp>
        <p:nvSpPr>
          <p:cNvPr id="4" name="Flecha derecha 3"/>
          <p:cNvSpPr/>
          <p:nvPr/>
        </p:nvSpPr>
        <p:spPr>
          <a:xfrm>
            <a:off x="3840480" y="3592286"/>
            <a:ext cx="1672046" cy="3657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uadroTexto 4"/>
          <p:cNvSpPr txBox="1"/>
          <p:nvPr/>
        </p:nvSpPr>
        <p:spPr>
          <a:xfrm>
            <a:off x="5747657" y="3592286"/>
            <a:ext cx="2690949" cy="646331"/>
          </a:xfrm>
          <a:prstGeom prst="rect">
            <a:avLst/>
          </a:prstGeom>
          <a:noFill/>
        </p:spPr>
        <p:txBody>
          <a:bodyPr wrap="square" rtlCol="0">
            <a:spAutoFit/>
          </a:bodyPr>
          <a:lstStyle/>
          <a:p>
            <a:r>
              <a:rPr lang="es-EC" dirty="0" smtClean="0"/>
              <a:t>VALORES RECOMENDADOS</a:t>
            </a:r>
            <a:endParaRPr lang="en-US" dirty="0"/>
          </a:p>
        </p:txBody>
      </p:sp>
    </p:spTree>
    <p:extLst>
      <p:ext uri="{BB962C8B-B14F-4D97-AF65-F5344CB8AC3E}">
        <p14:creationId xmlns:p14="http://schemas.microsoft.com/office/powerpoint/2010/main" val="2986478874"/>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a:solidFill>
                  <a:schemeClr val="tx1"/>
                </a:solidFill>
              </a:rPr>
              <a:t>CONCENTRACIÓN DE BIOMASA EN EL FOTOBIOREACTOR</a:t>
            </a:r>
            <a:endParaRPr lang="en-US" dirty="0"/>
          </a:p>
        </p:txBody>
      </p:sp>
      <p:graphicFrame>
        <p:nvGraphicFramePr>
          <p:cNvPr id="5" name="Tabla 4"/>
          <p:cNvGraphicFramePr>
            <a:graphicFrameLocks noGrp="1"/>
          </p:cNvGraphicFramePr>
          <p:nvPr>
            <p:extLst>
              <p:ext uri="{D42A27DB-BD31-4B8C-83A1-F6EECF244321}">
                <p14:modId xmlns:p14="http://schemas.microsoft.com/office/powerpoint/2010/main" val="3919626201"/>
              </p:ext>
            </p:extLst>
          </p:nvPr>
        </p:nvGraphicFramePr>
        <p:xfrm>
          <a:off x="809897" y="2102608"/>
          <a:ext cx="8072848" cy="4490186"/>
        </p:xfrm>
        <a:graphic>
          <a:graphicData uri="http://schemas.openxmlformats.org/drawingml/2006/table">
            <a:tbl>
              <a:tblPr firstRow="1" firstCol="1" bandRow="1">
                <a:tableStyleId>{5C22544A-7EE6-4342-B048-85BDC9FD1C3A}</a:tableStyleId>
              </a:tblPr>
              <a:tblGrid>
                <a:gridCol w="796834">
                  <a:extLst>
                    <a:ext uri="{9D8B030D-6E8A-4147-A177-3AD203B41FA5}">
                      <a16:colId xmlns:a16="http://schemas.microsoft.com/office/drawing/2014/main" val="1825634718"/>
                    </a:ext>
                  </a:extLst>
                </a:gridCol>
                <a:gridCol w="1632857">
                  <a:extLst>
                    <a:ext uri="{9D8B030D-6E8A-4147-A177-3AD203B41FA5}">
                      <a16:colId xmlns:a16="http://schemas.microsoft.com/office/drawing/2014/main" val="2549232265"/>
                    </a:ext>
                  </a:extLst>
                </a:gridCol>
                <a:gridCol w="1005840">
                  <a:extLst>
                    <a:ext uri="{9D8B030D-6E8A-4147-A177-3AD203B41FA5}">
                      <a16:colId xmlns:a16="http://schemas.microsoft.com/office/drawing/2014/main" val="1530025340"/>
                    </a:ext>
                  </a:extLst>
                </a:gridCol>
                <a:gridCol w="1201783">
                  <a:extLst>
                    <a:ext uri="{9D8B030D-6E8A-4147-A177-3AD203B41FA5}">
                      <a16:colId xmlns:a16="http://schemas.microsoft.com/office/drawing/2014/main" val="1755845765"/>
                    </a:ext>
                  </a:extLst>
                </a:gridCol>
                <a:gridCol w="1841863">
                  <a:extLst>
                    <a:ext uri="{9D8B030D-6E8A-4147-A177-3AD203B41FA5}">
                      <a16:colId xmlns:a16="http://schemas.microsoft.com/office/drawing/2014/main" val="1117124633"/>
                    </a:ext>
                  </a:extLst>
                </a:gridCol>
                <a:gridCol w="809897">
                  <a:extLst>
                    <a:ext uri="{9D8B030D-6E8A-4147-A177-3AD203B41FA5}">
                      <a16:colId xmlns:a16="http://schemas.microsoft.com/office/drawing/2014/main" val="3997571647"/>
                    </a:ext>
                  </a:extLst>
                </a:gridCol>
                <a:gridCol w="783774">
                  <a:extLst>
                    <a:ext uri="{9D8B030D-6E8A-4147-A177-3AD203B41FA5}">
                      <a16:colId xmlns:a16="http://schemas.microsoft.com/office/drawing/2014/main" val="3548066425"/>
                    </a:ext>
                  </a:extLst>
                </a:gridCol>
              </a:tblGrid>
              <a:tr h="94331">
                <a:tc rowSpan="2">
                  <a:txBody>
                    <a:bodyPr/>
                    <a:lstStyle/>
                    <a:p>
                      <a:pPr algn="ctr">
                        <a:lnSpc>
                          <a:spcPct val="115000"/>
                        </a:lnSpc>
                        <a:spcAft>
                          <a:spcPts val="0"/>
                        </a:spcAft>
                      </a:pPr>
                      <a:r>
                        <a:rPr lang="es-ES_tradnl" sz="1800" dirty="0">
                          <a:effectLst/>
                        </a:rPr>
                        <a:t>Horas</a:t>
                      </a:r>
                      <a:endParaRPr lang="en-US" sz="1800" dirty="0">
                        <a:effectLst/>
                        <a:latin typeface="Times New Roman" panose="02020603050405020304" pitchFamily="18" charset="0"/>
                        <a:ea typeface="Times New Roman" panose="02020603050405020304" pitchFamily="18" charset="0"/>
                      </a:endParaRPr>
                    </a:p>
                  </a:txBody>
                  <a:tcPr marL="28549" marR="28549" marT="0" marB="0" anchor="ctr"/>
                </a:tc>
                <a:tc gridSpan="3">
                  <a:txBody>
                    <a:bodyPr/>
                    <a:lstStyle/>
                    <a:p>
                      <a:pPr algn="ctr">
                        <a:lnSpc>
                          <a:spcPct val="115000"/>
                        </a:lnSpc>
                        <a:spcAft>
                          <a:spcPts val="0"/>
                        </a:spcAft>
                      </a:pPr>
                      <a:r>
                        <a:rPr lang="es-ES_tradnl" sz="1800">
                          <a:effectLst/>
                        </a:rPr>
                        <a:t>Rama derecha</a:t>
                      </a:r>
                      <a:endParaRPr lang="en-US" sz="1800">
                        <a:effectLst/>
                        <a:latin typeface="Times New Roman" panose="02020603050405020304" pitchFamily="18" charset="0"/>
                        <a:ea typeface="Times New Roman" panose="02020603050405020304" pitchFamily="18" charset="0"/>
                      </a:endParaRPr>
                    </a:p>
                  </a:txBody>
                  <a:tcPr marL="28549" marR="28549" marT="0" marB="0" anchor="ctr"/>
                </a:tc>
                <a:tc hMerge="1">
                  <a:txBody>
                    <a:bodyPr/>
                    <a:lstStyle/>
                    <a:p>
                      <a:endParaRPr lang="en-US"/>
                    </a:p>
                  </a:txBody>
                  <a:tcPr/>
                </a:tc>
                <a:tc hMerge="1">
                  <a:txBody>
                    <a:bodyPr/>
                    <a:lstStyle/>
                    <a:p>
                      <a:endParaRPr lang="en-US"/>
                    </a:p>
                  </a:txBody>
                  <a:tcPr/>
                </a:tc>
                <a:tc gridSpan="3">
                  <a:txBody>
                    <a:bodyPr/>
                    <a:lstStyle/>
                    <a:p>
                      <a:pPr algn="ctr">
                        <a:lnSpc>
                          <a:spcPct val="115000"/>
                        </a:lnSpc>
                        <a:spcAft>
                          <a:spcPts val="0"/>
                        </a:spcAft>
                      </a:pPr>
                      <a:r>
                        <a:rPr lang="es-ES_tradnl" sz="1800">
                          <a:effectLst/>
                        </a:rPr>
                        <a:t>Rama izquierda</a:t>
                      </a:r>
                      <a:endParaRPr lang="en-US" sz="1800">
                        <a:effectLst/>
                        <a:latin typeface="Times New Roman" panose="02020603050405020304" pitchFamily="18" charset="0"/>
                        <a:ea typeface="Times New Roman" panose="02020603050405020304" pitchFamily="18" charset="0"/>
                      </a:endParaRPr>
                    </a:p>
                  </a:txBody>
                  <a:tcPr marL="28549" marR="28549"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79173395"/>
                  </a:ext>
                </a:extLst>
              </a:tr>
              <a:tr h="780802">
                <a:tc vMerge="1">
                  <a:txBody>
                    <a:bodyPr/>
                    <a:lstStyle/>
                    <a:p>
                      <a:endParaRPr lang="en-US"/>
                    </a:p>
                  </a:txBody>
                  <a:tcPr/>
                </a:tc>
                <a:tc>
                  <a:txBody>
                    <a:bodyPr/>
                    <a:lstStyle/>
                    <a:p>
                      <a:pPr algn="ctr">
                        <a:lnSpc>
                          <a:spcPct val="115000"/>
                        </a:lnSpc>
                        <a:spcAft>
                          <a:spcPts val="0"/>
                        </a:spcAft>
                      </a:pPr>
                      <a:r>
                        <a:rPr lang="es-EC" sz="1800" dirty="0">
                          <a:effectLst/>
                        </a:rPr>
                        <a:t>Flux de fotones</a:t>
                      </a:r>
                      <a:endParaRPr lang="en-US" sz="1800" dirty="0">
                        <a:effectLst/>
                      </a:endParaRPr>
                    </a:p>
                    <a:p>
                      <a:pPr algn="ctr">
                        <a:lnSpc>
                          <a:spcPct val="115000"/>
                        </a:lnSpc>
                        <a:spcAft>
                          <a:spcPts val="0"/>
                        </a:spcAft>
                      </a:pPr>
                      <a:r>
                        <a:rPr lang="es-ES_tradnl" sz="1800" dirty="0">
                          <a:effectLst/>
                        </a:rPr>
                        <a:t>𝜇</a:t>
                      </a:r>
                      <a:r>
                        <a:rPr lang="es-EC" sz="1800" dirty="0">
                          <a:effectLst/>
                        </a:rPr>
                        <a:t>mol m</a:t>
                      </a:r>
                      <a:r>
                        <a:rPr lang="es-EC" sz="1800" baseline="30000" dirty="0">
                          <a:effectLst/>
                        </a:rPr>
                        <a:t>-2</a:t>
                      </a:r>
                      <a:r>
                        <a:rPr lang="es-EC" sz="1800" dirty="0">
                          <a:effectLst/>
                        </a:rPr>
                        <a:t> s</a:t>
                      </a:r>
                      <a:r>
                        <a:rPr lang="es-EC" sz="1800" baseline="30000" dirty="0">
                          <a:effectLst/>
                        </a:rPr>
                        <a:t>-1</a:t>
                      </a:r>
                      <a:endParaRPr lang="en-US" sz="1800" dirty="0">
                        <a:effectLst/>
                        <a:latin typeface="Times New Roman" panose="02020603050405020304" pitchFamily="18" charset="0"/>
                        <a:ea typeface="Times New Roman" panose="02020603050405020304" pitchFamily="18" charset="0"/>
                      </a:endParaRPr>
                    </a:p>
                  </a:txBody>
                  <a:tcPr marL="28549" marR="28549" marT="0" marB="0" anchor="b"/>
                </a:tc>
                <a:tc>
                  <a:txBody>
                    <a:bodyPr/>
                    <a:lstStyle/>
                    <a:p>
                      <a:pPr algn="ctr">
                        <a:lnSpc>
                          <a:spcPct val="115000"/>
                        </a:lnSpc>
                        <a:spcAft>
                          <a:spcPts val="0"/>
                        </a:spcAft>
                      </a:pPr>
                      <a:r>
                        <a:rPr lang="es-ES_tradnl" sz="1800" dirty="0">
                          <a:effectLst/>
                        </a:rPr>
                        <a:t>𝜇</a:t>
                      </a:r>
                      <a:endParaRPr lang="en-US" sz="1800" dirty="0">
                        <a:effectLst/>
                      </a:endParaRPr>
                    </a:p>
                    <a:p>
                      <a:pPr algn="ctr">
                        <a:lnSpc>
                          <a:spcPct val="115000"/>
                        </a:lnSpc>
                        <a:spcAft>
                          <a:spcPts val="0"/>
                        </a:spcAft>
                      </a:pPr>
                      <a:r>
                        <a:rPr lang="es-ES_tradnl" sz="1800" dirty="0">
                          <a:effectLst/>
                        </a:rPr>
                        <a:t>h</a:t>
                      </a:r>
                      <a:r>
                        <a:rPr lang="es-ES_tradnl" sz="1800" baseline="30000" dirty="0">
                          <a:effectLst/>
                        </a:rPr>
                        <a:t>-1</a:t>
                      </a:r>
                      <a:endParaRPr lang="en-US" sz="1800" dirty="0">
                        <a:effectLst/>
                        <a:latin typeface="Times New Roman" panose="02020603050405020304" pitchFamily="18" charset="0"/>
                        <a:ea typeface="Times New Roman" panose="02020603050405020304" pitchFamily="18" charset="0"/>
                      </a:endParaRPr>
                    </a:p>
                  </a:txBody>
                  <a:tcPr marL="28549" marR="28549" marT="0" marB="0" anchor="b"/>
                </a:tc>
                <a:tc>
                  <a:txBody>
                    <a:bodyPr/>
                    <a:lstStyle/>
                    <a:p>
                      <a:pPr algn="ctr">
                        <a:lnSpc>
                          <a:spcPct val="115000"/>
                        </a:lnSpc>
                        <a:spcAft>
                          <a:spcPts val="0"/>
                        </a:spcAft>
                      </a:pPr>
                      <a:r>
                        <a:rPr lang="es-ES_tradnl" sz="1800" dirty="0" err="1">
                          <a:effectLst/>
                        </a:rPr>
                        <a:t>C</a:t>
                      </a:r>
                      <a:r>
                        <a:rPr lang="es-ES_tradnl" sz="1800" baseline="-25000" dirty="0" err="1">
                          <a:effectLst/>
                        </a:rPr>
                        <a:t>Bx</a:t>
                      </a:r>
                      <a:endParaRPr lang="en-US" sz="1800" dirty="0">
                        <a:effectLst/>
                      </a:endParaRPr>
                    </a:p>
                    <a:p>
                      <a:pPr algn="ctr">
                        <a:lnSpc>
                          <a:spcPct val="115000"/>
                        </a:lnSpc>
                        <a:spcAft>
                          <a:spcPts val="0"/>
                        </a:spcAft>
                      </a:pPr>
                      <a:r>
                        <a:rPr lang="es-ES_tradnl" sz="1800" dirty="0" err="1">
                          <a:effectLst/>
                        </a:rPr>
                        <a:t>Kg</a:t>
                      </a:r>
                      <a:r>
                        <a:rPr lang="es-ES_tradnl" sz="1800" baseline="-25000" dirty="0" err="1">
                          <a:effectLst/>
                        </a:rPr>
                        <a:t>x</a:t>
                      </a:r>
                      <a:r>
                        <a:rPr lang="es-ES_tradnl" sz="1800" dirty="0">
                          <a:effectLst/>
                        </a:rPr>
                        <a:t> m</a:t>
                      </a:r>
                      <a:r>
                        <a:rPr lang="es-ES_tradnl" sz="1800" baseline="30000" dirty="0">
                          <a:effectLst/>
                        </a:rPr>
                        <a:t>-3</a:t>
                      </a:r>
                      <a:endParaRPr lang="en-US" sz="1800" dirty="0">
                        <a:effectLst/>
                        <a:latin typeface="Times New Roman" panose="02020603050405020304" pitchFamily="18" charset="0"/>
                        <a:ea typeface="Times New Roman" panose="02020603050405020304" pitchFamily="18" charset="0"/>
                      </a:endParaRPr>
                    </a:p>
                  </a:txBody>
                  <a:tcPr marL="28549" marR="28549" marT="0" marB="0" anchor="b"/>
                </a:tc>
                <a:tc>
                  <a:txBody>
                    <a:bodyPr/>
                    <a:lstStyle/>
                    <a:p>
                      <a:pPr algn="ctr">
                        <a:lnSpc>
                          <a:spcPct val="115000"/>
                        </a:lnSpc>
                        <a:spcAft>
                          <a:spcPts val="0"/>
                        </a:spcAft>
                      </a:pPr>
                      <a:r>
                        <a:rPr lang="es-EC" sz="1800">
                          <a:effectLst/>
                        </a:rPr>
                        <a:t>Flux de fotones</a:t>
                      </a:r>
                      <a:endParaRPr lang="en-US" sz="1800">
                        <a:effectLst/>
                      </a:endParaRPr>
                    </a:p>
                    <a:p>
                      <a:pPr algn="ctr">
                        <a:lnSpc>
                          <a:spcPct val="115000"/>
                        </a:lnSpc>
                        <a:spcAft>
                          <a:spcPts val="0"/>
                        </a:spcAft>
                      </a:pPr>
                      <a:r>
                        <a:rPr lang="es-ES_tradnl" sz="1800">
                          <a:effectLst/>
                        </a:rPr>
                        <a:t>𝜇</a:t>
                      </a:r>
                      <a:r>
                        <a:rPr lang="es-EC" sz="1800">
                          <a:effectLst/>
                        </a:rPr>
                        <a:t>mol m</a:t>
                      </a:r>
                      <a:r>
                        <a:rPr lang="es-EC" sz="1800" baseline="30000">
                          <a:effectLst/>
                        </a:rPr>
                        <a:t>-2</a:t>
                      </a:r>
                      <a:r>
                        <a:rPr lang="es-EC" sz="1800">
                          <a:effectLst/>
                        </a:rPr>
                        <a:t> s</a:t>
                      </a:r>
                      <a:r>
                        <a:rPr lang="es-EC" sz="1800" baseline="30000">
                          <a:effectLst/>
                        </a:rPr>
                        <a:t>-1</a:t>
                      </a:r>
                      <a:endParaRPr lang="en-US" sz="1800">
                        <a:effectLst/>
                        <a:latin typeface="Times New Roman" panose="02020603050405020304" pitchFamily="18" charset="0"/>
                        <a:ea typeface="Times New Roman" panose="02020603050405020304" pitchFamily="18" charset="0"/>
                      </a:endParaRPr>
                    </a:p>
                  </a:txBody>
                  <a:tcPr marL="28549" marR="28549" marT="0" marB="0" anchor="b"/>
                </a:tc>
                <a:tc>
                  <a:txBody>
                    <a:bodyPr/>
                    <a:lstStyle/>
                    <a:p>
                      <a:pPr algn="ctr">
                        <a:lnSpc>
                          <a:spcPct val="115000"/>
                        </a:lnSpc>
                        <a:spcAft>
                          <a:spcPts val="0"/>
                        </a:spcAft>
                      </a:pPr>
                      <a:r>
                        <a:rPr lang="es-ES_tradnl" sz="1800">
                          <a:effectLst/>
                        </a:rPr>
                        <a:t>𝜇</a:t>
                      </a:r>
                      <a:endParaRPr lang="en-US" sz="1800">
                        <a:effectLst/>
                      </a:endParaRPr>
                    </a:p>
                    <a:p>
                      <a:pPr algn="ctr">
                        <a:lnSpc>
                          <a:spcPct val="115000"/>
                        </a:lnSpc>
                        <a:spcAft>
                          <a:spcPts val="0"/>
                        </a:spcAft>
                      </a:pPr>
                      <a:r>
                        <a:rPr lang="es-ES_tradnl" sz="1800">
                          <a:effectLst/>
                        </a:rPr>
                        <a:t>h</a:t>
                      </a:r>
                      <a:r>
                        <a:rPr lang="es-ES_tradnl" sz="1800" baseline="30000">
                          <a:effectLst/>
                        </a:rPr>
                        <a:t>-1</a:t>
                      </a:r>
                      <a:endParaRPr lang="en-US" sz="1800">
                        <a:effectLst/>
                        <a:latin typeface="Times New Roman" panose="02020603050405020304" pitchFamily="18" charset="0"/>
                        <a:ea typeface="Times New Roman" panose="02020603050405020304" pitchFamily="18" charset="0"/>
                      </a:endParaRPr>
                    </a:p>
                  </a:txBody>
                  <a:tcPr marL="28549" marR="28549" marT="0" marB="0" anchor="b"/>
                </a:tc>
                <a:tc>
                  <a:txBody>
                    <a:bodyPr/>
                    <a:lstStyle/>
                    <a:p>
                      <a:pPr algn="ctr">
                        <a:lnSpc>
                          <a:spcPct val="115000"/>
                        </a:lnSpc>
                        <a:spcAft>
                          <a:spcPts val="0"/>
                        </a:spcAft>
                      </a:pPr>
                      <a:r>
                        <a:rPr lang="es-ES_tradnl" sz="1800">
                          <a:effectLst/>
                        </a:rPr>
                        <a:t>C</a:t>
                      </a:r>
                      <a:r>
                        <a:rPr lang="es-ES_tradnl" sz="1800" baseline="-25000">
                          <a:effectLst/>
                        </a:rPr>
                        <a:t>Bx</a:t>
                      </a:r>
                      <a:endParaRPr lang="en-US" sz="1800">
                        <a:effectLst/>
                      </a:endParaRPr>
                    </a:p>
                    <a:p>
                      <a:pPr algn="ctr">
                        <a:lnSpc>
                          <a:spcPct val="115000"/>
                        </a:lnSpc>
                        <a:spcAft>
                          <a:spcPts val="0"/>
                        </a:spcAft>
                      </a:pPr>
                      <a:r>
                        <a:rPr lang="es-ES_tradnl" sz="1800">
                          <a:effectLst/>
                        </a:rPr>
                        <a:t>Kg</a:t>
                      </a:r>
                      <a:r>
                        <a:rPr lang="es-ES_tradnl" sz="1800" baseline="-25000">
                          <a:effectLst/>
                        </a:rPr>
                        <a:t>x</a:t>
                      </a:r>
                      <a:r>
                        <a:rPr lang="es-ES_tradnl" sz="1800">
                          <a:effectLst/>
                        </a:rPr>
                        <a:t> m</a:t>
                      </a:r>
                      <a:r>
                        <a:rPr lang="es-ES_tradnl" sz="1800" baseline="30000">
                          <a:effectLst/>
                        </a:rPr>
                        <a:t>-3</a:t>
                      </a:r>
                      <a:endParaRPr lang="en-US" sz="1800">
                        <a:effectLst/>
                        <a:latin typeface="Times New Roman" panose="02020603050405020304" pitchFamily="18" charset="0"/>
                        <a:ea typeface="Times New Roman" panose="02020603050405020304" pitchFamily="18" charset="0"/>
                      </a:endParaRPr>
                    </a:p>
                  </a:txBody>
                  <a:tcPr marL="28549" marR="28549" marT="0" marB="0" anchor="b"/>
                </a:tc>
                <a:extLst>
                  <a:ext uri="{0D108BD9-81ED-4DB2-BD59-A6C34878D82A}">
                    <a16:rowId xmlns:a16="http://schemas.microsoft.com/office/drawing/2014/main" val="1078392935"/>
                  </a:ext>
                </a:extLst>
              </a:tr>
              <a:tr h="468481">
                <a:tc>
                  <a:txBody>
                    <a:bodyPr/>
                    <a:lstStyle/>
                    <a:p>
                      <a:pPr algn="ctr">
                        <a:lnSpc>
                          <a:spcPct val="115000"/>
                        </a:lnSpc>
                        <a:spcAft>
                          <a:spcPts val="0"/>
                        </a:spcAft>
                      </a:pPr>
                      <a:r>
                        <a:rPr lang="es-ES_tradnl" sz="1800">
                          <a:effectLst/>
                        </a:rPr>
                        <a:t>0</a:t>
                      </a:r>
                      <a:endParaRPr lang="en-US" sz="1800">
                        <a:effectLst/>
                        <a:latin typeface="Times New Roman" panose="02020603050405020304" pitchFamily="18" charset="0"/>
                        <a:ea typeface="Times New Roman" panose="02020603050405020304" pitchFamily="18" charset="0"/>
                      </a:endParaRPr>
                    </a:p>
                  </a:txBody>
                  <a:tcPr marL="28549" marR="28549" marT="0" marB="0" anchor="b"/>
                </a:tc>
                <a:tc>
                  <a:txBody>
                    <a:bodyPr/>
                    <a:lstStyle/>
                    <a:p>
                      <a:pPr algn="ctr">
                        <a:lnSpc>
                          <a:spcPct val="115000"/>
                        </a:lnSpc>
                        <a:spcAft>
                          <a:spcPts val="0"/>
                        </a:spcAft>
                      </a:pPr>
                      <a:r>
                        <a:rPr lang="es-ES_tradnl" sz="1800">
                          <a:effectLst/>
                        </a:rPr>
                        <a:t>976.935</a:t>
                      </a:r>
                      <a:endParaRPr lang="en-US" sz="1800">
                        <a:effectLst/>
                        <a:latin typeface="Times New Roman" panose="02020603050405020304" pitchFamily="18" charset="0"/>
                        <a:ea typeface="Times New Roman" panose="02020603050405020304" pitchFamily="18" charset="0"/>
                      </a:endParaRPr>
                    </a:p>
                  </a:txBody>
                  <a:tcPr marL="28549" marR="28549" marT="0" marB="0" anchor="b"/>
                </a:tc>
                <a:tc>
                  <a:txBody>
                    <a:bodyPr/>
                    <a:lstStyle/>
                    <a:p>
                      <a:pPr algn="ctr">
                        <a:lnSpc>
                          <a:spcPct val="115000"/>
                        </a:lnSpc>
                        <a:spcAft>
                          <a:spcPts val="0"/>
                        </a:spcAft>
                      </a:pPr>
                      <a:r>
                        <a:rPr lang="es-ES_tradnl" sz="1800" dirty="0">
                          <a:effectLst/>
                        </a:rPr>
                        <a:t>0.073</a:t>
                      </a:r>
                      <a:endParaRPr lang="en-US" sz="1800" dirty="0">
                        <a:effectLst/>
                        <a:latin typeface="Times New Roman" panose="02020603050405020304" pitchFamily="18" charset="0"/>
                        <a:ea typeface="Times New Roman" panose="02020603050405020304" pitchFamily="18" charset="0"/>
                      </a:endParaRPr>
                    </a:p>
                  </a:txBody>
                  <a:tcPr marL="28549" marR="28549" marT="0" marB="0" anchor="b"/>
                </a:tc>
                <a:tc>
                  <a:txBody>
                    <a:bodyPr/>
                    <a:lstStyle/>
                    <a:p>
                      <a:pPr algn="ctr">
                        <a:lnSpc>
                          <a:spcPct val="115000"/>
                        </a:lnSpc>
                        <a:spcAft>
                          <a:spcPts val="0"/>
                        </a:spcAft>
                      </a:pPr>
                      <a:r>
                        <a:rPr lang="es-ES_tradnl" sz="1800" dirty="0">
                          <a:effectLst/>
                        </a:rPr>
                        <a:t>0.200</a:t>
                      </a:r>
                      <a:endParaRPr lang="en-US" sz="1800" dirty="0">
                        <a:effectLst/>
                        <a:latin typeface="Times New Roman" panose="02020603050405020304" pitchFamily="18" charset="0"/>
                        <a:ea typeface="Times New Roman" panose="02020603050405020304" pitchFamily="18" charset="0"/>
                      </a:endParaRPr>
                    </a:p>
                  </a:txBody>
                  <a:tcPr marL="28549" marR="28549" marT="0" marB="0" anchor="b"/>
                </a:tc>
                <a:tc>
                  <a:txBody>
                    <a:bodyPr/>
                    <a:lstStyle/>
                    <a:p>
                      <a:pPr algn="ctr">
                        <a:lnSpc>
                          <a:spcPct val="115000"/>
                        </a:lnSpc>
                        <a:spcAft>
                          <a:spcPts val="0"/>
                        </a:spcAft>
                      </a:pPr>
                      <a:r>
                        <a:rPr lang="es-ES_tradnl" sz="1800" dirty="0">
                          <a:effectLst/>
                        </a:rPr>
                        <a:t>1586.779</a:t>
                      </a:r>
                      <a:endParaRPr lang="en-US" sz="1800" dirty="0">
                        <a:effectLst/>
                        <a:latin typeface="Times New Roman" panose="02020603050405020304" pitchFamily="18" charset="0"/>
                        <a:ea typeface="Times New Roman" panose="02020603050405020304" pitchFamily="18" charset="0"/>
                      </a:endParaRPr>
                    </a:p>
                  </a:txBody>
                  <a:tcPr marL="28549" marR="28549" marT="0" marB="0" anchor="b"/>
                </a:tc>
                <a:tc>
                  <a:txBody>
                    <a:bodyPr/>
                    <a:lstStyle/>
                    <a:p>
                      <a:pPr algn="ctr">
                        <a:lnSpc>
                          <a:spcPct val="115000"/>
                        </a:lnSpc>
                        <a:spcAft>
                          <a:spcPts val="0"/>
                        </a:spcAft>
                      </a:pPr>
                      <a:r>
                        <a:rPr lang="es-ES_tradnl" sz="1800">
                          <a:effectLst/>
                        </a:rPr>
                        <a:t>0.073</a:t>
                      </a:r>
                      <a:endParaRPr lang="en-US" sz="1800">
                        <a:effectLst/>
                        <a:latin typeface="Times New Roman" panose="02020603050405020304" pitchFamily="18" charset="0"/>
                        <a:ea typeface="Times New Roman" panose="02020603050405020304" pitchFamily="18" charset="0"/>
                      </a:endParaRPr>
                    </a:p>
                  </a:txBody>
                  <a:tcPr marL="28549" marR="28549" marT="0" marB="0" anchor="b"/>
                </a:tc>
                <a:tc>
                  <a:txBody>
                    <a:bodyPr/>
                    <a:lstStyle/>
                    <a:p>
                      <a:pPr algn="ctr">
                        <a:lnSpc>
                          <a:spcPct val="115000"/>
                        </a:lnSpc>
                        <a:spcAft>
                          <a:spcPts val="0"/>
                        </a:spcAft>
                      </a:pPr>
                      <a:r>
                        <a:rPr lang="es-ES_tradnl" sz="1800">
                          <a:effectLst/>
                        </a:rPr>
                        <a:t>0.200</a:t>
                      </a:r>
                      <a:endParaRPr lang="en-US" sz="1800">
                        <a:effectLst/>
                        <a:latin typeface="Times New Roman" panose="02020603050405020304" pitchFamily="18" charset="0"/>
                        <a:ea typeface="Times New Roman" panose="02020603050405020304" pitchFamily="18" charset="0"/>
                      </a:endParaRPr>
                    </a:p>
                  </a:txBody>
                  <a:tcPr marL="28549" marR="28549" marT="0" marB="0" anchor="b"/>
                </a:tc>
                <a:extLst>
                  <a:ext uri="{0D108BD9-81ED-4DB2-BD59-A6C34878D82A}">
                    <a16:rowId xmlns:a16="http://schemas.microsoft.com/office/drawing/2014/main" val="4264567375"/>
                  </a:ext>
                </a:extLst>
              </a:tr>
              <a:tr h="468481">
                <a:tc>
                  <a:txBody>
                    <a:bodyPr/>
                    <a:lstStyle/>
                    <a:p>
                      <a:pPr algn="ctr">
                        <a:lnSpc>
                          <a:spcPct val="115000"/>
                        </a:lnSpc>
                        <a:spcAft>
                          <a:spcPts val="0"/>
                        </a:spcAft>
                      </a:pPr>
                      <a:r>
                        <a:rPr lang="es-ES_tradnl" sz="1800">
                          <a:effectLst/>
                        </a:rPr>
                        <a:t>2</a:t>
                      </a:r>
                      <a:endParaRPr lang="en-US" sz="1800">
                        <a:effectLst/>
                        <a:latin typeface="Times New Roman" panose="02020603050405020304" pitchFamily="18" charset="0"/>
                        <a:ea typeface="Times New Roman" panose="02020603050405020304" pitchFamily="18" charset="0"/>
                      </a:endParaRPr>
                    </a:p>
                  </a:txBody>
                  <a:tcPr marL="28549" marR="28549" marT="0" marB="0" anchor="b"/>
                </a:tc>
                <a:tc>
                  <a:txBody>
                    <a:bodyPr/>
                    <a:lstStyle/>
                    <a:p>
                      <a:pPr algn="ctr">
                        <a:lnSpc>
                          <a:spcPct val="115000"/>
                        </a:lnSpc>
                        <a:spcAft>
                          <a:spcPts val="0"/>
                        </a:spcAft>
                      </a:pPr>
                      <a:r>
                        <a:rPr lang="es-ES_tradnl" sz="1800">
                          <a:effectLst/>
                        </a:rPr>
                        <a:t>1995.315</a:t>
                      </a:r>
                      <a:endParaRPr lang="en-US" sz="1800">
                        <a:effectLst/>
                        <a:latin typeface="Times New Roman" panose="02020603050405020304" pitchFamily="18" charset="0"/>
                        <a:ea typeface="Times New Roman" panose="02020603050405020304" pitchFamily="18" charset="0"/>
                      </a:endParaRPr>
                    </a:p>
                  </a:txBody>
                  <a:tcPr marL="28549" marR="28549" marT="0" marB="0" anchor="b"/>
                </a:tc>
                <a:tc>
                  <a:txBody>
                    <a:bodyPr/>
                    <a:lstStyle/>
                    <a:p>
                      <a:pPr algn="ctr">
                        <a:lnSpc>
                          <a:spcPct val="115000"/>
                        </a:lnSpc>
                        <a:spcAft>
                          <a:spcPts val="0"/>
                        </a:spcAft>
                      </a:pPr>
                      <a:r>
                        <a:rPr lang="es-ES_tradnl" sz="1800">
                          <a:effectLst/>
                        </a:rPr>
                        <a:t>0.073</a:t>
                      </a:r>
                      <a:endParaRPr lang="en-US" sz="1800">
                        <a:effectLst/>
                        <a:latin typeface="Times New Roman" panose="02020603050405020304" pitchFamily="18" charset="0"/>
                        <a:ea typeface="Times New Roman" panose="02020603050405020304" pitchFamily="18" charset="0"/>
                      </a:endParaRPr>
                    </a:p>
                  </a:txBody>
                  <a:tcPr marL="28549" marR="28549" marT="0" marB="0" anchor="b"/>
                </a:tc>
                <a:tc>
                  <a:txBody>
                    <a:bodyPr/>
                    <a:lstStyle/>
                    <a:p>
                      <a:pPr algn="ctr">
                        <a:lnSpc>
                          <a:spcPct val="115000"/>
                        </a:lnSpc>
                        <a:spcAft>
                          <a:spcPts val="0"/>
                        </a:spcAft>
                      </a:pPr>
                      <a:r>
                        <a:rPr lang="es-ES_tradnl" sz="1800" dirty="0">
                          <a:effectLst/>
                        </a:rPr>
                        <a:t>0.231</a:t>
                      </a:r>
                      <a:endParaRPr lang="en-US" sz="1800" dirty="0">
                        <a:effectLst/>
                        <a:latin typeface="Times New Roman" panose="02020603050405020304" pitchFamily="18" charset="0"/>
                        <a:ea typeface="Times New Roman" panose="02020603050405020304" pitchFamily="18" charset="0"/>
                      </a:endParaRPr>
                    </a:p>
                  </a:txBody>
                  <a:tcPr marL="28549" marR="28549" marT="0" marB="0" anchor="b"/>
                </a:tc>
                <a:tc>
                  <a:txBody>
                    <a:bodyPr/>
                    <a:lstStyle/>
                    <a:p>
                      <a:pPr algn="ctr">
                        <a:lnSpc>
                          <a:spcPct val="115000"/>
                        </a:lnSpc>
                        <a:spcAft>
                          <a:spcPts val="0"/>
                        </a:spcAft>
                      </a:pPr>
                      <a:r>
                        <a:rPr lang="es-ES_tradnl" sz="1800" dirty="0">
                          <a:effectLst/>
                        </a:rPr>
                        <a:t>3623.540</a:t>
                      </a:r>
                      <a:endParaRPr lang="en-US" sz="1800" dirty="0">
                        <a:effectLst/>
                        <a:latin typeface="Times New Roman" panose="02020603050405020304" pitchFamily="18" charset="0"/>
                        <a:ea typeface="Times New Roman" panose="02020603050405020304" pitchFamily="18" charset="0"/>
                      </a:endParaRPr>
                    </a:p>
                  </a:txBody>
                  <a:tcPr marL="28549" marR="28549" marT="0" marB="0" anchor="b"/>
                </a:tc>
                <a:tc>
                  <a:txBody>
                    <a:bodyPr/>
                    <a:lstStyle/>
                    <a:p>
                      <a:pPr algn="ctr">
                        <a:lnSpc>
                          <a:spcPct val="115000"/>
                        </a:lnSpc>
                        <a:spcAft>
                          <a:spcPts val="0"/>
                        </a:spcAft>
                      </a:pPr>
                      <a:r>
                        <a:rPr lang="es-ES_tradnl" sz="1800">
                          <a:effectLst/>
                        </a:rPr>
                        <a:t>0.073</a:t>
                      </a:r>
                      <a:endParaRPr lang="en-US" sz="1800">
                        <a:effectLst/>
                        <a:latin typeface="Times New Roman" panose="02020603050405020304" pitchFamily="18" charset="0"/>
                        <a:ea typeface="Times New Roman" panose="02020603050405020304" pitchFamily="18" charset="0"/>
                      </a:endParaRPr>
                    </a:p>
                  </a:txBody>
                  <a:tcPr marL="28549" marR="28549" marT="0" marB="0" anchor="b"/>
                </a:tc>
                <a:tc>
                  <a:txBody>
                    <a:bodyPr/>
                    <a:lstStyle/>
                    <a:p>
                      <a:pPr algn="ctr">
                        <a:lnSpc>
                          <a:spcPct val="115000"/>
                        </a:lnSpc>
                        <a:spcAft>
                          <a:spcPts val="0"/>
                        </a:spcAft>
                      </a:pPr>
                      <a:r>
                        <a:rPr lang="es-ES_tradnl" sz="1800">
                          <a:effectLst/>
                        </a:rPr>
                        <a:t>0.231</a:t>
                      </a:r>
                      <a:endParaRPr lang="en-US" sz="1800">
                        <a:effectLst/>
                        <a:latin typeface="Times New Roman" panose="02020603050405020304" pitchFamily="18" charset="0"/>
                        <a:ea typeface="Times New Roman" panose="02020603050405020304" pitchFamily="18" charset="0"/>
                      </a:endParaRPr>
                    </a:p>
                  </a:txBody>
                  <a:tcPr marL="28549" marR="28549" marT="0" marB="0" anchor="b"/>
                </a:tc>
                <a:extLst>
                  <a:ext uri="{0D108BD9-81ED-4DB2-BD59-A6C34878D82A}">
                    <a16:rowId xmlns:a16="http://schemas.microsoft.com/office/drawing/2014/main" val="430775940"/>
                  </a:ext>
                </a:extLst>
              </a:tr>
              <a:tr h="468481">
                <a:tc>
                  <a:txBody>
                    <a:bodyPr/>
                    <a:lstStyle/>
                    <a:p>
                      <a:pPr algn="ctr">
                        <a:lnSpc>
                          <a:spcPct val="115000"/>
                        </a:lnSpc>
                        <a:spcAft>
                          <a:spcPts val="0"/>
                        </a:spcAft>
                      </a:pPr>
                      <a:r>
                        <a:rPr lang="es-ES_tradnl" sz="1800">
                          <a:effectLst/>
                        </a:rPr>
                        <a:t>3</a:t>
                      </a:r>
                      <a:endParaRPr lang="en-US" sz="1800">
                        <a:effectLst/>
                        <a:latin typeface="Times New Roman" panose="02020603050405020304" pitchFamily="18" charset="0"/>
                        <a:ea typeface="Times New Roman" panose="02020603050405020304" pitchFamily="18" charset="0"/>
                      </a:endParaRPr>
                    </a:p>
                  </a:txBody>
                  <a:tcPr marL="28549" marR="28549" marT="0" marB="0" anchor="b"/>
                </a:tc>
                <a:tc>
                  <a:txBody>
                    <a:bodyPr/>
                    <a:lstStyle/>
                    <a:p>
                      <a:pPr algn="ctr">
                        <a:lnSpc>
                          <a:spcPct val="115000"/>
                        </a:lnSpc>
                        <a:spcAft>
                          <a:spcPts val="0"/>
                        </a:spcAft>
                      </a:pPr>
                      <a:r>
                        <a:rPr lang="es-ES_tradnl" sz="1800">
                          <a:effectLst/>
                        </a:rPr>
                        <a:t>2297.277</a:t>
                      </a:r>
                      <a:endParaRPr lang="en-US" sz="1800">
                        <a:effectLst/>
                        <a:latin typeface="Times New Roman" panose="02020603050405020304" pitchFamily="18" charset="0"/>
                        <a:ea typeface="Times New Roman" panose="02020603050405020304" pitchFamily="18" charset="0"/>
                      </a:endParaRPr>
                    </a:p>
                  </a:txBody>
                  <a:tcPr marL="28549" marR="28549" marT="0" marB="0" anchor="b"/>
                </a:tc>
                <a:tc>
                  <a:txBody>
                    <a:bodyPr/>
                    <a:lstStyle/>
                    <a:p>
                      <a:pPr algn="ctr">
                        <a:lnSpc>
                          <a:spcPct val="115000"/>
                        </a:lnSpc>
                        <a:spcAft>
                          <a:spcPts val="0"/>
                        </a:spcAft>
                      </a:pPr>
                      <a:r>
                        <a:rPr lang="es-ES_tradnl" sz="1800">
                          <a:effectLst/>
                        </a:rPr>
                        <a:t>0.073</a:t>
                      </a:r>
                      <a:endParaRPr lang="en-US" sz="1800">
                        <a:effectLst/>
                        <a:latin typeface="Times New Roman" panose="02020603050405020304" pitchFamily="18" charset="0"/>
                        <a:ea typeface="Times New Roman" panose="02020603050405020304" pitchFamily="18" charset="0"/>
                      </a:endParaRPr>
                    </a:p>
                  </a:txBody>
                  <a:tcPr marL="28549" marR="28549" marT="0" marB="0" anchor="b"/>
                </a:tc>
                <a:tc>
                  <a:txBody>
                    <a:bodyPr/>
                    <a:lstStyle/>
                    <a:p>
                      <a:pPr algn="ctr">
                        <a:lnSpc>
                          <a:spcPct val="115000"/>
                        </a:lnSpc>
                        <a:spcAft>
                          <a:spcPts val="0"/>
                        </a:spcAft>
                      </a:pPr>
                      <a:r>
                        <a:rPr lang="es-ES_tradnl" sz="1800">
                          <a:effectLst/>
                        </a:rPr>
                        <a:t>0.249</a:t>
                      </a:r>
                      <a:endParaRPr lang="en-US" sz="1800">
                        <a:effectLst/>
                        <a:latin typeface="Times New Roman" panose="02020603050405020304" pitchFamily="18" charset="0"/>
                        <a:ea typeface="Times New Roman" panose="02020603050405020304" pitchFamily="18" charset="0"/>
                      </a:endParaRPr>
                    </a:p>
                  </a:txBody>
                  <a:tcPr marL="28549" marR="28549" marT="0" marB="0" anchor="b"/>
                </a:tc>
                <a:tc>
                  <a:txBody>
                    <a:bodyPr/>
                    <a:lstStyle/>
                    <a:p>
                      <a:pPr algn="ctr">
                        <a:lnSpc>
                          <a:spcPct val="115000"/>
                        </a:lnSpc>
                        <a:spcAft>
                          <a:spcPts val="0"/>
                        </a:spcAft>
                      </a:pPr>
                      <a:r>
                        <a:rPr lang="es-ES_tradnl" sz="1800" dirty="0">
                          <a:effectLst/>
                        </a:rPr>
                        <a:t>3807.085</a:t>
                      </a:r>
                      <a:endParaRPr lang="en-US" sz="1800" dirty="0">
                        <a:effectLst/>
                        <a:latin typeface="Times New Roman" panose="02020603050405020304" pitchFamily="18" charset="0"/>
                        <a:ea typeface="Times New Roman" panose="02020603050405020304" pitchFamily="18" charset="0"/>
                      </a:endParaRPr>
                    </a:p>
                  </a:txBody>
                  <a:tcPr marL="28549" marR="28549" marT="0" marB="0" anchor="b"/>
                </a:tc>
                <a:tc>
                  <a:txBody>
                    <a:bodyPr/>
                    <a:lstStyle/>
                    <a:p>
                      <a:pPr algn="ctr">
                        <a:lnSpc>
                          <a:spcPct val="115000"/>
                        </a:lnSpc>
                        <a:spcAft>
                          <a:spcPts val="0"/>
                        </a:spcAft>
                      </a:pPr>
                      <a:r>
                        <a:rPr lang="es-ES_tradnl" sz="1800">
                          <a:effectLst/>
                        </a:rPr>
                        <a:t>0.073</a:t>
                      </a:r>
                      <a:endParaRPr lang="en-US" sz="1800">
                        <a:effectLst/>
                        <a:latin typeface="Times New Roman" panose="02020603050405020304" pitchFamily="18" charset="0"/>
                        <a:ea typeface="Times New Roman" panose="02020603050405020304" pitchFamily="18" charset="0"/>
                      </a:endParaRPr>
                    </a:p>
                  </a:txBody>
                  <a:tcPr marL="28549" marR="28549" marT="0" marB="0" anchor="b"/>
                </a:tc>
                <a:tc>
                  <a:txBody>
                    <a:bodyPr/>
                    <a:lstStyle/>
                    <a:p>
                      <a:pPr algn="ctr">
                        <a:lnSpc>
                          <a:spcPct val="115000"/>
                        </a:lnSpc>
                        <a:spcAft>
                          <a:spcPts val="0"/>
                        </a:spcAft>
                      </a:pPr>
                      <a:r>
                        <a:rPr lang="es-ES_tradnl" sz="1800">
                          <a:effectLst/>
                        </a:rPr>
                        <a:t>0.249</a:t>
                      </a:r>
                      <a:endParaRPr lang="en-US" sz="1800">
                        <a:effectLst/>
                        <a:latin typeface="Times New Roman" panose="02020603050405020304" pitchFamily="18" charset="0"/>
                        <a:ea typeface="Times New Roman" panose="02020603050405020304" pitchFamily="18" charset="0"/>
                      </a:endParaRPr>
                    </a:p>
                  </a:txBody>
                  <a:tcPr marL="28549" marR="28549" marT="0" marB="0" anchor="b"/>
                </a:tc>
                <a:extLst>
                  <a:ext uri="{0D108BD9-81ED-4DB2-BD59-A6C34878D82A}">
                    <a16:rowId xmlns:a16="http://schemas.microsoft.com/office/drawing/2014/main" val="2615493600"/>
                  </a:ext>
                </a:extLst>
              </a:tr>
              <a:tr h="468481">
                <a:tc>
                  <a:txBody>
                    <a:bodyPr/>
                    <a:lstStyle/>
                    <a:p>
                      <a:pPr algn="ctr">
                        <a:lnSpc>
                          <a:spcPct val="115000"/>
                        </a:lnSpc>
                        <a:spcAft>
                          <a:spcPts val="0"/>
                        </a:spcAft>
                      </a:pPr>
                      <a:r>
                        <a:rPr lang="es-ES_tradnl" sz="1800">
                          <a:effectLst/>
                        </a:rPr>
                        <a:t>4</a:t>
                      </a:r>
                      <a:endParaRPr lang="en-US" sz="1800">
                        <a:effectLst/>
                        <a:latin typeface="Times New Roman" panose="02020603050405020304" pitchFamily="18" charset="0"/>
                        <a:ea typeface="Times New Roman" panose="02020603050405020304" pitchFamily="18" charset="0"/>
                      </a:endParaRPr>
                    </a:p>
                  </a:txBody>
                  <a:tcPr marL="28549" marR="28549" marT="0" marB="0" anchor="b"/>
                </a:tc>
                <a:tc>
                  <a:txBody>
                    <a:bodyPr/>
                    <a:lstStyle/>
                    <a:p>
                      <a:pPr algn="ctr">
                        <a:lnSpc>
                          <a:spcPct val="115000"/>
                        </a:lnSpc>
                        <a:spcAft>
                          <a:spcPts val="0"/>
                        </a:spcAft>
                      </a:pPr>
                      <a:r>
                        <a:rPr lang="es-ES_tradnl" sz="1800">
                          <a:effectLst/>
                        </a:rPr>
                        <a:t>4209.700</a:t>
                      </a:r>
                      <a:endParaRPr lang="en-US" sz="1800">
                        <a:effectLst/>
                        <a:latin typeface="Times New Roman" panose="02020603050405020304" pitchFamily="18" charset="0"/>
                        <a:ea typeface="Times New Roman" panose="02020603050405020304" pitchFamily="18" charset="0"/>
                      </a:endParaRPr>
                    </a:p>
                  </a:txBody>
                  <a:tcPr marL="28549" marR="28549" marT="0" marB="0" anchor="b"/>
                </a:tc>
                <a:tc>
                  <a:txBody>
                    <a:bodyPr/>
                    <a:lstStyle/>
                    <a:p>
                      <a:pPr algn="ctr">
                        <a:lnSpc>
                          <a:spcPct val="115000"/>
                        </a:lnSpc>
                        <a:spcAft>
                          <a:spcPts val="0"/>
                        </a:spcAft>
                      </a:pPr>
                      <a:r>
                        <a:rPr lang="es-ES_tradnl" sz="1800">
                          <a:effectLst/>
                        </a:rPr>
                        <a:t>0.073</a:t>
                      </a:r>
                      <a:endParaRPr lang="en-US" sz="1800">
                        <a:effectLst/>
                        <a:latin typeface="Times New Roman" panose="02020603050405020304" pitchFamily="18" charset="0"/>
                        <a:ea typeface="Times New Roman" panose="02020603050405020304" pitchFamily="18" charset="0"/>
                      </a:endParaRPr>
                    </a:p>
                  </a:txBody>
                  <a:tcPr marL="28549" marR="28549" marT="0" marB="0" anchor="b"/>
                </a:tc>
                <a:tc>
                  <a:txBody>
                    <a:bodyPr/>
                    <a:lstStyle/>
                    <a:p>
                      <a:pPr algn="ctr">
                        <a:lnSpc>
                          <a:spcPct val="115000"/>
                        </a:lnSpc>
                        <a:spcAft>
                          <a:spcPts val="0"/>
                        </a:spcAft>
                      </a:pPr>
                      <a:r>
                        <a:rPr lang="es-ES_tradnl" sz="1800">
                          <a:effectLst/>
                        </a:rPr>
                        <a:t>0.268</a:t>
                      </a:r>
                      <a:endParaRPr lang="en-US" sz="1800">
                        <a:effectLst/>
                        <a:latin typeface="Times New Roman" panose="02020603050405020304" pitchFamily="18" charset="0"/>
                        <a:ea typeface="Times New Roman" panose="02020603050405020304" pitchFamily="18" charset="0"/>
                      </a:endParaRPr>
                    </a:p>
                  </a:txBody>
                  <a:tcPr marL="28549" marR="28549" marT="0" marB="0" anchor="b"/>
                </a:tc>
                <a:tc>
                  <a:txBody>
                    <a:bodyPr/>
                    <a:lstStyle/>
                    <a:p>
                      <a:pPr algn="ctr">
                        <a:lnSpc>
                          <a:spcPct val="115000"/>
                        </a:lnSpc>
                        <a:spcAft>
                          <a:spcPts val="0"/>
                        </a:spcAft>
                      </a:pPr>
                      <a:r>
                        <a:rPr lang="es-ES_tradnl" sz="1800" dirty="0">
                          <a:effectLst/>
                        </a:rPr>
                        <a:t>4209.700</a:t>
                      </a:r>
                      <a:endParaRPr lang="en-US" sz="1800" dirty="0">
                        <a:effectLst/>
                        <a:latin typeface="Times New Roman" panose="02020603050405020304" pitchFamily="18" charset="0"/>
                        <a:ea typeface="Times New Roman" panose="02020603050405020304" pitchFamily="18" charset="0"/>
                      </a:endParaRPr>
                    </a:p>
                  </a:txBody>
                  <a:tcPr marL="28549" marR="28549" marT="0" marB="0" anchor="b"/>
                </a:tc>
                <a:tc>
                  <a:txBody>
                    <a:bodyPr/>
                    <a:lstStyle/>
                    <a:p>
                      <a:pPr algn="ctr">
                        <a:lnSpc>
                          <a:spcPct val="115000"/>
                        </a:lnSpc>
                        <a:spcAft>
                          <a:spcPts val="0"/>
                        </a:spcAft>
                      </a:pPr>
                      <a:r>
                        <a:rPr lang="es-ES_tradnl" sz="1800" dirty="0">
                          <a:effectLst/>
                        </a:rPr>
                        <a:t>0.073</a:t>
                      </a:r>
                      <a:endParaRPr lang="en-US" sz="1800" dirty="0">
                        <a:effectLst/>
                        <a:latin typeface="Times New Roman" panose="02020603050405020304" pitchFamily="18" charset="0"/>
                        <a:ea typeface="Times New Roman" panose="02020603050405020304" pitchFamily="18" charset="0"/>
                      </a:endParaRPr>
                    </a:p>
                  </a:txBody>
                  <a:tcPr marL="28549" marR="28549" marT="0" marB="0" anchor="b"/>
                </a:tc>
                <a:tc>
                  <a:txBody>
                    <a:bodyPr/>
                    <a:lstStyle/>
                    <a:p>
                      <a:pPr algn="ctr">
                        <a:lnSpc>
                          <a:spcPct val="115000"/>
                        </a:lnSpc>
                        <a:spcAft>
                          <a:spcPts val="0"/>
                        </a:spcAft>
                      </a:pPr>
                      <a:r>
                        <a:rPr lang="es-ES_tradnl" sz="1800">
                          <a:effectLst/>
                        </a:rPr>
                        <a:t>0.268</a:t>
                      </a:r>
                      <a:endParaRPr lang="en-US" sz="1800">
                        <a:effectLst/>
                        <a:latin typeface="Times New Roman" panose="02020603050405020304" pitchFamily="18" charset="0"/>
                        <a:ea typeface="Times New Roman" panose="02020603050405020304" pitchFamily="18" charset="0"/>
                      </a:endParaRPr>
                    </a:p>
                  </a:txBody>
                  <a:tcPr marL="28549" marR="28549" marT="0" marB="0" anchor="b"/>
                </a:tc>
                <a:extLst>
                  <a:ext uri="{0D108BD9-81ED-4DB2-BD59-A6C34878D82A}">
                    <a16:rowId xmlns:a16="http://schemas.microsoft.com/office/drawing/2014/main" val="639136828"/>
                  </a:ext>
                </a:extLst>
              </a:tr>
              <a:tr h="468481">
                <a:tc>
                  <a:txBody>
                    <a:bodyPr/>
                    <a:lstStyle/>
                    <a:p>
                      <a:pPr algn="ctr">
                        <a:lnSpc>
                          <a:spcPct val="115000"/>
                        </a:lnSpc>
                        <a:spcAft>
                          <a:spcPts val="0"/>
                        </a:spcAft>
                      </a:pPr>
                      <a:r>
                        <a:rPr lang="es-ES_tradnl" sz="1800">
                          <a:effectLst/>
                        </a:rPr>
                        <a:t>5</a:t>
                      </a:r>
                      <a:endParaRPr lang="en-US" sz="1800">
                        <a:effectLst/>
                        <a:latin typeface="Times New Roman" panose="02020603050405020304" pitchFamily="18" charset="0"/>
                        <a:ea typeface="Times New Roman" panose="02020603050405020304" pitchFamily="18" charset="0"/>
                      </a:endParaRPr>
                    </a:p>
                  </a:txBody>
                  <a:tcPr marL="28549" marR="28549" marT="0" marB="0" anchor="b"/>
                </a:tc>
                <a:tc>
                  <a:txBody>
                    <a:bodyPr/>
                    <a:lstStyle/>
                    <a:p>
                      <a:pPr algn="ctr">
                        <a:lnSpc>
                          <a:spcPct val="115000"/>
                        </a:lnSpc>
                        <a:spcAft>
                          <a:spcPts val="0"/>
                        </a:spcAft>
                      </a:pPr>
                      <a:r>
                        <a:rPr lang="es-ES_tradnl" sz="1800">
                          <a:effectLst/>
                        </a:rPr>
                        <a:t>4245.225</a:t>
                      </a:r>
                      <a:endParaRPr lang="en-US" sz="1800">
                        <a:effectLst/>
                        <a:latin typeface="Times New Roman" panose="02020603050405020304" pitchFamily="18" charset="0"/>
                        <a:ea typeface="Times New Roman" panose="02020603050405020304" pitchFamily="18" charset="0"/>
                      </a:endParaRPr>
                    </a:p>
                  </a:txBody>
                  <a:tcPr marL="28549" marR="28549" marT="0" marB="0" anchor="b"/>
                </a:tc>
                <a:tc>
                  <a:txBody>
                    <a:bodyPr/>
                    <a:lstStyle/>
                    <a:p>
                      <a:pPr algn="ctr">
                        <a:lnSpc>
                          <a:spcPct val="115000"/>
                        </a:lnSpc>
                        <a:spcAft>
                          <a:spcPts val="0"/>
                        </a:spcAft>
                      </a:pPr>
                      <a:r>
                        <a:rPr lang="es-ES_tradnl" sz="1800">
                          <a:effectLst/>
                        </a:rPr>
                        <a:t>0.073</a:t>
                      </a:r>
                      <a:endParaRPr lang="en-US" sz="1800">
                        <a:effectLst/>
                        <a:latin typeface="Times New Roman" panose="02020603050405020304" pitchFamily="18" charset="0"/>
                        <a:ea typeface="Times New Roman" panose="02020603050405020304" pitchFamily="18" charset="0"/>
                      </a:endParaRPr>
                    </a:p>
                  </a:txBody>
                  <a:tcPr marL="28549" marR="28549" marT="0" marB="0" anchor="b"/>
                </a:tc>
                <a:tc>
                  <a:txBody>
                    <a:bodyPr/>
                    <a:lstStyle/>
                    <a:p>
                      <a:pPr algn="ctr">
                        <a:lnSpc>
                          <a:spcPct val="115000"/>
                        </a:lnSpc>
                        <a:spcAft>
                          <a:spcPts val="0"/>
                        </a:spcAft>
                      </a:pPr>
                      <a:r>
                        <a:rPr lang="es-ES_tradnl" sz="1800">
                          <a:effectLst/>
                        </a:rPr>
                        <a:t>0.288</a:t>
                      </a:r>
                      <a:endParaRPr lang="en-US" sz="1800">
                        <a:effectLst/>
                        <a:latin typeface="Times New Roman" panose="02020603050405020304" pitchFamily="18" charset="0"/>
                        <a:ea typeface="Times New Roman" panose="02020603050405020304" pitchFamily="18" charset="0"/>
                      </a:endParaRPr>
                    </a:p>
                  </a:txBody>
                  <a:tcPr marL="28549" marR="28549" marT="0" marB="0" anchor="b"/>
                </a:tc>
                <a:tc>
                  <a:txBody>
                    <a:bodyPr/>
                    <a:lstStyle/>
                    <a:p>
                      <a:pPr algn="ctr">
                        <a:lnSpc>
                          <a:spcPct val="115000"/>
                        </a:lnSpc>
                        <a:spcAft>
                          <a:spcPts val="0"/>
                        </a:spcAft>
                      </a:pPr>
                      <a:r>
                        <a:rPr lang="es-ES_tradnl" sz="1800" dirty="0">
                          <a:effectLst/>
                        </a:rPr>
                        <a:t>2717.655</a:t>
                      </a:r>
                      <a:endParaRPr lang="en-US" sz="1800" dirty="0">
                        <a:effectLst/>
                        <a:latin typeface="Times New Roman" panose="02020603050405020304" pitchFamily="18" charset="0"/>
                        <a:ea typeface="Times New Roman" panose="02020603050405020304" pitchFamily="18" charset="0"/>
                      </a:endParaRPr>
                    </a:p>
                  </a:txBody>
                  <a:tcPr marL="28549" marR="28549" marT="0" marB="0" anchor="b"/>
                </a:tc>
                <a:tc>
                  <a:txBody>
                    <a:bodyPr/>
                    <a:lstStyle/>
                    <a:p>
                      <a:pPr algn="ctr">
                        <a:lnSpc>
                          <a:spcPct val="115000"/>
                        </a:lnSpc>
                        <a:spcAft>
                          <a:spcPts val="0"/>
                        </a:spcAft>
                      </a:pPr>
                      <a:r>
                        <a:rPr lang="es-ES_tradnl" sz="1800" dirty="0">
                          <a:effectLst/>
                        </a:rPr>
                        <a:t>0.073</a:t>
                      </a:r>
                      <a:endParaRPr lang="en-US" sz="1800" dirty="0">
                        <a:effectLst/>
                        <a:latin typeface="Times New Roman" panose="02020603050405020304" pitchFamily="18" charset="0"/>
                        <a:ea typeface="Times New Roman" panose="02020603050405020304" pitchFamily="18" charset="0"/>
                      </a:endParaRPr>
                    </a:p>
                  </a:txBody>
                  <a:tcPr marL="28549" marR="28549" marT="0" marB="0" anchor="b"/>
                </a:tc>
                <a:tc>
                  <a:txBody>
                    <a:bodyPr/>
                    <a:lstStyle/>
                    <a:p>
                      <a:pPr algn="ctr">
                        <a:lnSpc>
                          <a:spcPct val="115000"/>
                        </a:lnSpc>
                        <a:spcAft>
                          <a:spcPts val="0"/>
                        </a:spcAft>
                      </a:pPr>
                      <a:r>
                        <a:rPr lang="es-ES_tradnl" sz="1800" dirty="0">
                          <a:effectLst/>
                        </a:rPr>
                        <a:t>0.288</a:t>
                      </a:r>
                      <a:endParaRPr lang="en-US" sz="1800" dirty="0">
                        <a:effectLst/>
                        <a:latin typeface="Times New Roman" panose="02020603050405020304" pitchFamily="18" charset="0"/>
                        <a:ea typeface="Times New Roman" panose="02020603050405020304" pitchFamily="18" charset="0"/>
                      </a:endParaRPr>
                    </a:p>
                  </a:txBody>
                  <a:tcPr marL="28549" marR="28549" marT="0" marB="0" anchor="b"/>
                </a:tc>
                <a:extLst>
                  <a:ext uri="{0D108BD9-81ED-4DB2-BD59-A6C34878D82A}">
                    <a16:rowId xmlns:a16="http://schemas.microsoft.com/office/drawing/2014/main" val="3960722074"/>
                  </a:ext>
                </a:extLst>
              </a:tr>
              <a:tr h="468481">
                <a:tc>
                  <a:txBody>
                    <a:bodyPr/>
                    <a:lstStyle/>
                    <a:p>
                      <a:pPr algn="ctr">
                        <a:lnSpc>
                          <a:spcPct val="115000"/>
                        </a:lnSpc>
                        <a:spcAft>
                          <a:spcPts val="0"/>
                        </a:spcAft>
                      </a:pPr>
                      <a:r>
                        <a:rPr lang="es-ES_tradnl" sz="1800">
                          <a:effectLst/>
                        </a:rPr>
                        <a:t>6</a:t>
                      </a:r>
                      <a:endParaRPr lang="en-US" sz="1800">
                        <a:effectLst/>
                        <a:latin typeface="Times New Roman" panose="02020603050405020304" pitchFamily="18" charset="0"/>
                        <a:ea typeface="Times New Roman" panose="02020603050405020304" pitchFamily="18" charset="0"/>
                      </a:endParaRPr>
                    </a:p>
                  </a:txBody>
                  <a:tcPr marL="28549" marR="28549" marT="0" marB="0" anchor="b"/>
                </a:tc>
                <a:tc>
                  <a:txBody>
                    <a:bodyPr/>
                    <a:lstStyle/>
                    <a:p>
                      <a:pPr algn="ctr">
                        <a:lnSpc>
                          <a:spcPct val="115000"/>
                        </a:lnSpc>
                        <a:spcAft>
                          <a:spcPts val="0"/>
                        </a:spcAft>
                      </a:pPr>
                      <a:r>
                        <a:rPr lang="es-ES_tradnl" sz="1800">
                          <a:effectLst/>
                        </a:rPr>
                        <a:t>4091.284</a:t>
                      </a:r>
                      <a:endParaRPr lang="en-US" sz="1800">
                        <a:effectLst/>
                        <a:latin typeface="Times New Roman" panose="02020603050405020304" pitchFamily="18" charset="0"/>
                        <a:ea typeface="Times New Roman" panose="02020603050405020304" pitchFamily="18" charset="0"/>
                      </a:endParaRPr>
                    </a:p>
                  </a:txBody>
                  <a:tcPr marL="28549" marR="28549" marT="0" marB="0" anchor="b"/>
                </a:tc>
                <a:tc>
                  <a:txBody>
                    <a:bodyPr/>
                    <a:lstStyle/>
                    <a:p>
                      <a:pPr algn="ctr">
                        <a:lnSpc>
                          <a:spcPct val="115000"/>
                        </a:lnSpc>
                        <a:spcAft>
                          <a:spcPts val="0"/>
                        </a:spcAft>
                      </a:pPr>
                      <a:r>
                        <a:rPr lang="es-ES_tradnl" sz="1800">
                          <a:effectLst/>
                        </a:rPr>
                        <a:t>0.073</a:t>
                      </a:r>
                      <a:endParaRPr lang="en-US" sz="1800">
                        <a:effectLst/>
                        <a:latin typeface="Times New Roman" panose="02020603050405020304" pitchFamily="18" charset="0"/>
                        <a:ea typeface="Times New Roman" panose="02020603050405020304" pitchFamily="18" charset="0"/>
                      </a:endParaRPr>
                    </a:p>
                  </a:txBody>
                  <a:tcPr marL="28549" marR="28549" marT="0" marB="0" anchor="b"/>
                </a:tc>
                <a:tc>
                  <a:txBody>
                    <a:bodyPr/>
                    <a:lstStyle/>
                    <a:p>
                      <a:pPr algn="ctr">
                        <a:lnSpc>
                          <a:spcPct val="115000"/>
                        </a:lnSpc>
                        <a:spcAft>
                          <a:spcPts val="0"/>
                        </a:spcAft>
                      </a:pPr>
                      <a:r>
                        <a:rPr lang="es-ES_tradnl" sz="1800">
                          <a:effectLst/>
                        </a:rPr>
                        <a:t>0.310</a:t>
                      </a:r>
                      <a:endParaRPr lang="en-US" sz="1800">
                        <a:effectLst/>
                        <a:latin typeface="Times New Roman" panose="02020603050405020304" pitchFamily="18" charset="0"/>
                        <a:ea typeface="Times New Roman" panose="02020603050405020304" pitchFamily="18" charset="0"/>
                      </a:endParaRPr>
                    </a:p>
                  </a:txBody>
                  <a:tcPr marL="28549" marR="28549" marT="0" marB="0" anchor="b"/>
                </a:tc>
                <a:tc>
                  <a:txBody>
                    <a:bodyPr/>
                    <a:lstStyle/>
                    <a:p>
                      <a:pPr algn="ctr">
                        <a:lnSpc>
                          <a:spcPct val="115000"/>
                        </a:lnSpc>
                        <a:spcAft>
                          <a:spcPts val="0"/>
                        </a:spcAft>
                      </a:pPr>
                      <a:r>
                        <a:rPr lang="es-ES_tradnl" sz="1800">
                          <a:effectLst/>
                        </a:rPr>
                        <a:t>2048.602</a:t>
                      </a:r>
                      <a:endParaRPr lang="en-US" sz="1800">
                        <a:effectLst/>
                        <a:latin typeface="Times New Roman" panose="02020603050405020304" pitchFamily="18" charset="0"/>
                        <a:ea typeface="Times New Roman" panose="02020603050405020304" pitchFamily="18" charset="0"/>
                      </a:endParaRPr>
                    </a:p>
                  </a:txBody>
                  <a:tcPr marL="28549" marR="28549" marT="0" marB="0" anchor="b"/>
                </a:tc>
                <a:tc>
                  <a:txBody>
                    <a:bodyPr/>
                    <a:lstStyle/>
                    <a:p>
                      <a:pPr algn="ctr">
                        <a:lnSpc>
                          <a:spcPct val="115000"/>
                        </a:lnSpc>
                        <a:spcAft>
                          <a:spcPts val="0"/>
                        </a:spcAft>
                      </a:pPr>
                      <a:r>
                        <a:rPr lang="es-ES_tradnl" sz="1800" dirty="0">
                          <a:effectLst/>
                        </a:rPr>
                        <a:t>0.073</a:t>
                      </a:r>
                      <a:endParaRPr lang="en-US" sz="1800" dirty="0">
                        <a:effectLst/>
                        <a:latin typeface="Times New Roman" panose="02020603050405020304" pitchFamily="18" charset="0"/>
                        <a:ea typeface="Times New Roman" panose="02020603050405020304" pitchFamily="18" charset="0"/>
                      </a:endParaRPr>
                    </a:p>
                  </a:txBody>
                  <a:tcPr marL="28549" marR="28549" marT="0" marB="0" anchor="b"/>
                </a:tc>
                <a:tc>
                  <a:txBody>
                    <a:bodyPr/>
                    <a:lstStyle/>
                    <a:p>
                      <a:pPr algn="ctr">
                        <a:lnSpc>
                          <a:spcPct val="115000"/>
                        </a:lnSpc>
                        <a:spcAft>
                          <a:spcPts val="0"/>
                        </a:spcAft>
                      </a:pPr>
                      <a:r>
                        <a:rPr lang="es-ES_tradnl" sz="1800" dirty="0">
                          <a:effectLst/>
                        </a:rPr>
                        <a:t>0.310</a:t>
                      </a:r>
                      <a:endParaRPr lang="en-US" sz="1800" dirty="0">
                        <a:effectLst/>
                        <a:latin typeface="Times New Roman" panose="02020603050405020304" pitchFamily="18" charset="0"/>
                        <a:ea typeface="Times New Roman" panose="02020603050405020304" pitchFamily="18" charset="0"/>
                      </a:endParaRPr>
                    </a:p>
                  </a:txBody>
                  <a:tcPr marL="28549" marR="28549" marT="0" marB="0" anchor="b"/>
                </a:tc>
                <a:extLst>
                  <a:ext uri="{0D108BD9-81ED-4DB2-BD59-A6C34878D82A}">
                    <a16:rowId xmlns:a16="http://schemas.microsoft.com/office/drawing/2014/main" val="505230920"/>
                  </a:ext>
                </a:extLst>
              </a:tr>
              <a:tr h="468481">
                <a:tc>
                  <a:txBody>
                    <a:bodyPr/>
                    <a:lstStyle/>
                    <a:p>
                      <a:pPr algn="ctr">
                        <a:lnSpc>
                          <a:spcPct val="115000"/>
                        </a:lnSpc>
                        <a:spcAft>
                          <a:spcPts val="0"/>
                        </a:spcAft>
                      </a:pPr>
                      <a:r>
                        <a:rPr lang="es-ES_tradnl" sz="1800">
                          <a:effectLst/>
                        </a:rPr>
                        <a:t>8</a:t>
                      </a:r>
                      <a:endParaRPr lang="en-US" sz="1800">
                        <a:effectLst/>
                        <a:latin typeface="Times New Roman" panose="02020603050405020304" pitchFamily="18" charset="0"/>
                        <a:ea typeface="Times New Roman" panose="02020603050405020304" pitchFamily="18" charset="0"/>
                      </a:endParaRPr>
                    </a:p>
                  </a:txBody>
                  <a:tcPr marL="28549" marR="28549" marT="0" marB="0" anchor="b"/>
                </a:tc>
                <a:tc>
                  <a:txBody>
                    <a:bodyPr/>
                    <a:lstStyle/>
                    <a:p>
                      <a:pPr algn="ctr">
                        <a:lnSpc>
                          <a:spcPct val="115000"/>
                        </a:lnSpc>
                        <a:spcAft>
                          <a:spcPts val="0"/>
                        </a:spcAft>
                      </a:pPr>
                      <a:r>
                        <a:rPr lang="es-ES_tradnl" sz="1800">
                          <a:effectLst/>
                        </a:rPr>
                        <a:t>2699.892</a:t>
                      </a:r>
                      <a:endParaRPr lang="en-US" sz="1800">
                        <a:effectLst/>
                        <a:latin typeface="Times New Roman" panose="02020603050405020304" pitchFamily="18" charset="0"/>
                        <a:ea typeface="Times New Roman" panose="02020603050405020304" pitchFamily="18" charset="0"/>
                      </a:endParaRPr>
                    </a:p>
                  </a:txBody>
                  <a:tcPr marL="28549" marR="28549" marT="0" marB="0" anchor="b"/>
                </a:tc>
                <a:tc>
                  <a:txBody>
                    <a:bodyPr/>
                    <a:lstStyle/>
                    <a:p>
                      <a:pPr algn="ctr">
                        <a:lnSpc>
                          <a:spcPct val="115000"/>
                        </a:lnSpc>
                        <a:spcAft>
                          <a:spcPts val="0"/>
                        </a:spcAft>
                      </a:pPr>
                      <a:r>
                        <a:rPr lang="es-ES_tradnl" sz="1800">
                          <a:effectLst/>
                        </a:rPr>
                        <a:t>0.073</a:t>
                      </a:r>
                      <a:endParaRPr lang="en-US" sz="1800">
                        <a:effectLst/>
                        <a:latin typeface="Times New Roman" panose="02020603050405020304" pitchFamily="18" charset="0"/>
                        <a:ea typeface="Times New Roman" panose="02020603050405020304" pitchFamily="18" charset="0"/>
                      </a:endParaRPr>
                    </a:p>
                  </a:txBody>
                  <a:tcPr marL="28549" marR="28549" marT="0" marB="0" anchor="b"/>
                </a:tc>
                <a:tc>
                  <a:txBody>
                    <a:bodyPr/>
                    <a:lstStyle/>
                    <a:p>
                      <a:pPr algn="ctr">
                        <a:lnSpc>
                          <a:spcPct val="115000"/>
                        </a:lnSpc>
                        <a:spcAft>
                          <a:spcPts val="0"/>
                        </a:spcAft>
                      </a:pPr>
                      <a:r>
                        <a:rPr lang="es-ES_tradnl" sz="1800">
                          <a:effectLst/>
                        </a:rPr>
                        <a:t>0.359</a:t>
                      </a:r>
                      <a:endParaRPr lang="en-US" sz="1800">
                        <a:effectLst/>
                        <a:latin typeface="Times New Roman" panose="02020603050405020304" pitchFamily="18" charset="0"/>
                        <a:ea typeface="Times New Roman" panose="02020603050405020304" pitchFamily="18" charset="0"/>
                      </a:endParaRPr>
                    </a:p>
                  </a:txBody>
                  <a:tcPr marL="28549" marR="28549" marT="0" marB="0" anchor="b"/>
                </a:tc>
                <a:tc>
                  <a:txBody>
                    <a:bodyPr/>
                    <a:lstStyle/>
                    <a:p>
                      <a:pPr algn="ctr">
                        <a:lnSpc>
                          <a:spcPct val="115000"/>
                        </a:lnSpc>
                        <a:spcAft>
                          <a:spcPts val="0"/>
                        </a:spcAft>
                      </a:pPr>
                      <a:r>
                        <a:rPr lang="es-ES_tradnl" sz="1800">
                          <a:effectLst/>
                        </a:rPr>
                        <a:t>1634.145</a:t>
                      </a:r>
                      <a:endParaRPr lang="en-US" sz="1800">
                        <a:effectLst/>
                        <a:latin typeface="Times New Roman" panose="02020603050405020304" pitchFamily="18" charset="0"/>
                        <a:ea typeface="Times New Roman" panose="02020603050405020304" pitchFamily="18" charset="0"/>
                      </a:endParaRPr>
                    </a:p>
                  </a:txBody>
                  <a:tcPr marL="28549" marR="28549" marT="0" marB="0" anchor="b"/>
                </a:tc>
                <a:tc>
                  <a:txBody>
                    <a:bodyPr/>
                    <a:lstStyle/>
                    <a:p>
                      <a:pPr algn="ctr">
                        <a:lnSpc>
                          <a:spcPct val="115000"/>
                        </a:lnSpc>
                        <a:spcAft>
                          <a:spcPts val="0"/>
                        </a:spcAft>
                      </a:pPr>
                      <a:r>
                        <a:rPr lang="es-ES_tradnl" sz="1800">
                          <a:effectLst/>
                        </a:rPr>
                        <a:t>0.073</a:t>
                      </a:r>
                      <a:endParaRPr lang="en-US" sz="1800">
                        <a:effectLst/>
                        <a:latin typeface="Times New Roman" panose="02020603050405020304" pitchFamily="18" charset="0"/>
                        <a:ea typeface="Times New Roman" panose="02020603050405020304" pitchFamily="18" charset="0"/>
                      </a:endParaRPr>
                    </a:p>
                  </a:txBody>
                  <a:tcPr marL="28549" marR="28549" marT="0" marB="0" anchor="b"/>
                </a:tc>
                <a:tc>
                  <a:txBody>
                    <a:bodyPr/>
                    <a:lstStyle/>
                    <a:p>
                      <a:pPr algn="ctr">
                        <a:lnSpc>
                          <a:spcPct val="115000"/>
                        </a:lnSpc>
                        <a:spcAft>
                          <a:spcPts val="0"/>
                        </a:spcAft>
                      </a:pPr>
                      <a:r>
                        <a:rPr lang="es-ES_tradnl" sz="1800" dirty="0">
                          <a:effectLst/>
                        </a:rPr>
                        <a:t>0.359</a:t>
                      </a:r>
                      <a:endParaRPr lang="en-US" sz="1800" dirty="0">
                        <a:effectLst/>
                        <a:latin typeface="Times New Roman" panose="02020603050405020304" pitchFamily="18" charset="0"/>
                        <a:ea typeface="Times New Roman" panose="02020603050405020304" pitchFamily="18" charset="0"/>
                      </a:endParaRPr>
                    </a:p>
                  </a:txBody>
                  <a:tcPr marL="28549" marR="28549" marT="0" marB="0" anchor="b"/>
                </a:tc>
                <a:extLst>
                  <a:ext uri="{0D108BD9-81ED-4DB2-BD59-A6C34878D82A}">
                    <a16:rowId xmlns:a16="http://schemas.microsoft.com/office/drawing/2014/main" val="49790145"/>
                  </a:ext>
                </a:extLst>
              </a:tr>
            </a:tbl>
          </a:graphicData>
        </a:graphic>
      </p:graphicFrame>
    </p:spTree>
    <p:extLst>
      <p:ext uri="{BB962C8B-B14F-4D97-AF65-F5344CB8AC3E}">
        <p14:creationId xmlns:p14="http://schemas.microsoft.com/office/powerpoint/2010/main" val="3845559655"/>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a:solidFill>
                  <a:schemeClr val="tx1"/>
                </a:solidFill>
              </a:rPr>
              <a:t>CONCENTRACIÓN DE BIOMASA EN EL FOTOBIOREACTOR</a:t>
            </a:r>
            <a:endParaRPr lang="en-US" dirty="0"/>
          </a:p>
        </p:txBody>
      </p:sp>
      <p:graphicFrame>
        <p:nvGraphicFramePr>
          <p:cNvPr id="4" name="Gráfico 3"/>
          <p:cNvGraphicFramePr/>
          <p:nvPr>
            <p:extLst>
              <p:ext uri="{D42A27DB-BD31-4B8C-83A1-F6EECF244321}">
                <p14:modId xmlns:p14="http://schemas.microsoft.com/office/powerpoint/2010/main" val="4196188742"/>
              </p:ext>
            </p:extLst>
          </p:nvPr>
        </p:nvGraphicFramePr>
        <p:xfrm>
          <a:off x="794112" y="2103120"/>
          <a:ext cx="7918814" cy="4603251"/>
        </p:xfrm>
        <a:graphic>
          <a:graphicData uri="http://schemas.openxmlformats.org/drawingml/2006/chart">
            <c:chart xmlns:c="http://schemas.openxmlformats.org/drawingml/2006/chart" xmlns:r="http://schemas.openxmlformats.org/officeDocument/2006/relationships" r:id="rId2"/>
          </a:graphicData>
        </a:graphic>
      </p:graphicFrame>
      <p:sp>
        <p:nvSpPr>
          <p:cNvPr id="5" name="CuadroTexto 4"/>
          <p:cNvSpPr txBox="1"/>
          <p:nvPr/>
        </p:nvSpPr>
        <p:spPr>
          <a:xfrm>
            <a:off x="4088674" y="4153989"/>
            <a:ext cx="3370217" cy="1200329"/>
          </a:xfrm>
          <a:prstGeom prst="rect">
            <a:avLst/>
          </a:prstGeom>
          <a:solidFill>
            <a:schemeClr val="accent3"/>
          </a:solidFill>
        </p:spPr>
        <p:txBody>
          <a:bodyPr wrap="square" rtlCol="0">
            <a:spAutoFit/>
          </a:bodyPr>
          <a:lstStyle/>
          <a:p>
            <a:r>
              <a:rPr lang="es-EC" dirty="0" smtClean="0"/>
              <a:t>Bajo estas condiciones de irradiancia el crecimiento está en la zona de saturación lumínica</a:t>
            </a:r>
            <a:endParaRPr lang="en-US" dirty="0"/>
          </a:p>
        </p:txBody>
      </p:sp>
    </p:spTree>
    <p:extLst>
      <p:ext uri="{BB962C8B-B14F-4D97-AF65-F5344CB8AC3E}">
        <p14:creationId xmlns:p14="http://schemas.microsoft.com/office/powerpoint/2010/main" val="3381228915"/>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a:solidFill>
                  <a:schemeClr val="tx1"/>
                </a:solidFill>
              </a:rPr>
              <a:t>CONCENTRACIÓN DE BIOMASA EN EL FOTOBIOREACTOR</a:t>
            </a:r>
            <a:endParaRPr lang="en-US" dirty="0"/>
          </a:p>
        </p:txBody>
      </p:sp>
      <p:graphicFrame>
        <p:nvGraphicFramePr>
          <p:cNvPr id="5" name="Gráfico 4"/>
          <p:cNvGraphicFramePr/>
          <p:nvPr>
            <p:extLst>
              <p:ext uri="{D42A27DB-BD31-4B8C-83A1-F6EECF244321}">
                <p14:modId xmlns:p14="http://schemas.microsoft.com/office/powerpoint/2010/main" val="1538715406"/>
              </p:ext>
            </p:extLst>
          </p:nvPr>
        </p:nvGraphicFramePr>
        <p:xfrm>
          <a:off x="435428" y="1763486"/>
          <a:ext cx="8368937" cy="4794885"/>
        </p:xfrm>
        <a:graphic>
          <a:graphicData uri="http://schemas.openxmlformats.org/drawingml/2006/chart">
            <c:chart xmlns:c="http://schemas.openxmlformats.org/drawingml/2006/chart" xmlns:r="http://schemas.openxmlformats.org/officeDocument/2006/relationships" r:id="rId2"/>
          </a:graphicData>
        </a:graphic>
      </p:graphicFrame>
      <p:sp>
        <p:nvSpPr>
          <p:cNvPr id="6" name="Flecha abajo 5"/>
          <p:cNvSpPr/>
          <p:nvPr/>
        </p:nvSpPr>
        <p:spPr>
          <a:xfrm>
            <a:off x="4193177" y="3122023"/>
            <a:ext cx="782491" cy="13193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8359625"/>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smtClean="0">
                <a:solidFill>
                  <a:schemeClr val="tx1"/>
                </a:solidFill>
              </a:rPr>
              <a:t>CINÉTICA DE CRECIMIENTO DE LA ARTHROSPIRA PLATENSIS</a:t>
            </a:r>
            <a:endParaRPr lang="en-US" b="1" dirty="0">
              <a:solidFill>
                <a:schemeClr val="tx1"/>
              </a:solidFill>
            </a:endParaRPr>
          </a:p>
        </p:txBody>
      </p:sp>
      <mc:AlternateContent xmlns:mc="http://schemas.openxmlformats.org/markup-compatibility/2006">
        <mc:Choice xmlns:a14="http://schemas.microsoft.com/office/drawing/2010/main" Requires="a14">
          <p:sp>
            <p:nvSpPr>
              <p:cNvPr id="3" name="Marcador de contenido 2"/>
              <p:cNvSpPr>
                <a:spLocks noGrp="1"/>
              </p:cNvSpPr>
              <p:nvPr>
                <p:ph idx="1"/>
              </p:nvPr>
            </p:nvSpPr>
            <p:spPr/>
            <p:txBody>
              <a:bodyPr/>
              <a:lstStyle/>
              <a:p>
                <a:r>
                  <a:rPr lang="es-EC" dirty="0" smtClean="0">
                    <a:solidFill>
                      <a:schemeClr val="tx1"/>
                    </a:solidFill>
                  </a:rPr>
                  <a:t>Para calcular la cinética de crecimiento se emplea la siguiente ecuación</a:t>
                </a:r>
              </a:p>
              <a:p>
                <a:endParaRPr lang="es-EC" dirty="0" smtClean="0"/>
              </a:p>
              <a:p>
                <a:pPr marL="0" indent="0">
                  <a:buNone/>
                </a:pPr>
                <a14:m>
                  <m:oMathPara xmlns:m="http://schemas.openxmlformats.org/officeDocument/2006/math">
                    <m:oMathParaPr>
                      <m:jc m:val="centerGroup"/>
                    </m:oMathParaPr>
                    <m:oMath xmlns:m="http://schemas.openxmlformats.org/officeDocument/2006/math">
                      <m:sSub>
                        <m:sSubPr>
                          <m:ctrlPr>
                            <a:rPr lang="en-US" i="1" smtClean="0">
                              <a:solidFill>
                                <a:schemeClr val="tx1"/>
                              </a:solidFill>
                            </a:rPr>
                          </m:ctrlPr>
                        </m:sSubPr>
                        <m:e>
                          <m:r>
                            <a:rPr lang="es-EC" i="1">
                              <a:solidFill>
                                <a:schemeClr val="tx1"/>
                              </a:solidFill>
                            </a:rPr>
                            <m:t>𝑅</m:t>
                          </m:r>
                        </m:e>
                        <m:sub>
                          <m:r>
                            <a:rPr lang="es-EC" i="1">
                              <a:solidFill>
                                <a:schemeClr val="tx1"/>
                              </a:solidFill>
                            </a:rPr>
                            <m:t>𝐵</m:t>
                          </m:r>
                        </m:sub>
                      </m:sSub>
                      <m:d>
                        <m:dPr>
                          <m:ctrlPr>
                            <a:rPr lang="en-US" i="1">
                              <a:solidFill>
                                <a:schemeClr val="tx1"/>
                              </a:solidFill>
                            </a:rPr>
                          </m:ctrlPr>
                        </m:dPr>
                        <m:e>
                          <m:r>
                            <a:rPr lang="es-EC" b="1" i="1">
                              <a:solidFill>
                                <a:schemeClr val="tx1"/>
                              </a:solidFill>
                            </a:rPr>
                            <m:t>𝐱</m:t>
                          </m:r>
                        </m:e>
                      </m:d>
                      <m:r>
                        <a:rPr lang="es-EC" i="1">
                          <a:solidFill>
                            <a:schemeClr val="tx1"/>
                          </a:solidFill>
                        </a:rPr>
                        <m:t>=</m:t>
                      </m:r>
                      <m:sSub>
                        <m:sSubPr>
                          <m:ctrlPr>
                            <a:rPr lang="en-US" i="1">
                              <a:solidFill>
                                <a:schemeClr val="tx1"/>
                              </a:solidFill>
                            </a:rPr>
                          </m:ctrlPr>
                        </m:sSubPr>
                        <m:e>
                          <m:r>
                            <a:rPr lang="es-EC" i="1">
                              <a:solidFill>
                                <a:schemeClr val="tx1"/>
                              </a:solidFill>
                            </a:rPr>
                            <m:t>𝜛</m:t>
                          </m:r>
                        </m:e>
                        <m:sub>
                          <m:r>
                            <a:rPr lang="es-EC" i="1">
                              <a:solidFill>
                                <a:schemeClr val="tx1"/>
                              </a:solidFill>
                            </a:rPr>
                            <m:t>𝑀</m:t>
                          </m:r>
                        </m:sub>
                      </m:sSub>
                      <m:f>
                        <m:fPr>
                          <m:ctrlPr>
                            <a:rPr lang="en-US" i="1">
                              <a:solidFill>
                                <a:schemeClr val="tx1"/>
                              </a:solidFill>
                            </a:rPr>
                          </m:ctrlPr>
                        </m:fPr>
                        <m:num>
                          <m:sSub>
                            <m:sSubPr>
                              <m:ctrlPr>
                                <a:rPr lang="en-US" i="1">
                                  <a:solidFill>
                                    <a:schemeClr val="tx1"/>
                                  </a:solidFill>
                                </a:rPr>
                              </m:ctrlPr>
                            </m:sSubPr>
                            <m:e>
                              <m:r>
                                <a:rPr lang="es-EC" i="1">
                                  <a:solidFill>
                                    <a:schemeClr val="tx1"/>
                                  </a:solidFill>
                                </a:rPr>
                                <m:t>𝐹</m:t>
                              </m:r>
                            </m:e>
                            <m:sub>
                              <m:r>
                                <a:rPr lang="es-EC" i="1">
                                  <a:solidFill>
                                    <a:schemeClr val="tx1"/>
                                  </a:solidFill>
                                </a:rPr>
                                <m:t>𝑝h𝑠</m:t>
                              </m:r>
                              <m:r>
                                <a:rPr lang="es-EC" i="1">
                                  <a:solidFill>
                                    <a:schemeClr val="tx1"/>
                                  </a:solidFill>
                                </a:rPr>
                                <m:t>, 0.5</m:t>
                              </m:r>
                            </m:sub>
                          </m:sSub>
                        </m:num>
                        <m:den>
                          <m:sSub>
                            <m:sSubPr>
                              <m:ctrlPr>
                                <a:rPr lang="en-US" i="1">
                                  <a:solidFill>
                                    <a:schemeClr val="tx1"/>
                                  </a:solidFill>
                                </a:rPr>
                              </m:ctrlPr>
                            </m:sSubPr>
                            <m:e>
                              <m:r>
                                <a:rPr lang="es-EC" i="1">
                                  <a:solidFill>
                                    <a:schemeClr val="tx1"/>
                                  </a:solidFill>
                                </a:rPr>
                                <m:t>𝐹</m:t>
                              </m:r>
                            </m:e>
                            <m:sub>
                              <m:r>
                                <a:rPr lang="es-EC" i="1">
                                  <a:solidFill>
                                    <a:schemeClr val="tx1"/>
                                  </a:solidFill>
                                </a:rPr>
                                <m:t>𝑝h𝑠</m:t>
                              </m:r>
                              <m:r>
                                <a:rPr lang="es-EC" i="1">
                                  <a:solidFill>
                                    <a:schemeClr val="tx1"/>
                                  </a:solidFill>
                                </a:rPr>
                                <m:t>, 0.5</m:t>
                              </m:r>
                            </m:sub>
                          </m:sSub>
                          <m:r>
                            <a:rPr lang="es-EC" i="1">
                              <a:solidFill>
                                <a:schemeClr val="tx1"/>
                              </a:solidFill>
                            </a:rPr>
                            <m:t>+</m:t>
                          </m:r>
                          <m:d>
                            <m:dPr>
                              <m:ctrlPr>
                                <a:rPr lang="en-US" i="1">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r>
                                    <a:rPr lang="es-EC" i="1">
                                      <a:solidFill>
                                        <a:schemeClr val="tx1"/>
                                      </a:solidFill>
                                      <a:latin typeface="Cambria Math" panose="02040503050406030204" pitchFamily="18" charset="0"/>
                                    </a:rPr>
                                    <m:t> </m:t>
                                  </m:r>
                                  <m:r>
                                    <a:rPr lang="es-EC" i="1">
                                      <a:solidFill>
                                        <a:schemeClr val="tx1"/>
                                      </a:solidFill>
                                      <a:latin typeface="Cambria Math" panose="02040503050406030204" pitchFamily="18" charset="0"/>
                                    </a:rPr>
                                    <m:t>𝐹</m:t>
                                  </m:r>
                                </m:e>
                                <m:sub>
                                  <m:r>
                                    <a:rPr lang="es-EC" i="1">
                                      <a:solidFill>
                                        <a:schemeClr val="tx1"/>
                                      </a:solidFill>
                                      <a:latin typeface="Cambria Math" panose="02040503050406030204" pitchFamily="18" charset="0"/>
                                    </a:rPr>
                                    <m:t>𝑝h𝑐</m:t>
                                  </m:r>
                                  <m:r>
                                    <a:rPr lang="es-EC" i="1">
                                      <a:solidFill>
                                        <a:schemeClr val="tx1"/>
                                      </a:solidFill>
                                      <a:latin typeface="Cambria Math" panose="02040503050406030204" pitchFamily="18" charset="0"/>
                                    </a:rPr>
                                    <m:t>,</m:t>
                                  </m:r>
                                  <m:r>
                                    <a:rPr lang="es-EC" i="1">
                                      <a:solidFill>
                                        <a:schemeClr val="tx1"/>
                                      </a:solidFill>
                                      <a:latin typeface="Cambria Math" panose="02040503050406030204" pitchFamily="18" charset="0"/>
                                    </a:rPr>
                                    <m:t>𝑅𝐹𝐴</m:t>
                                  </m:r>
                                </m:sub>
                              </m:sSub>
                              <m:r>
                                <a:rPr lang="es-EC" i="1">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s-EC" i="1">
                                      <a:solidFill>
                                        <a:schemeClr val="tx1"/>
                                      </a:solidFill>
                                      <a:latin typeface="Cambria Math" panose="02040503050406030204" pitchFamily="18" charset="0"/>
                                    </a:rPr>
                                    <m:t> </m:t>
                                  </m:r>
                                  <m:r>
                                    <a:rPr lang="es-EC" i="1">
                                      <a:solidFill>
                                        <a:schemeClr val="tx1"/>
                                      </a:solidFill>
                                      <a:latin typeface="Cambria Math" panose="02040503050406030204" pitchFamily="18" charset="0"/>
                                    </a:rPr>
                                    <m:t>𝐹</m:t>
                                  </m:r>
                                </m:e>
                                <m:sub>
                                  <m:r>
                                    <a:rPr lang="es-EC" i="1">
                                      <a:solidFill>
                                        <a:schemeClr val="tx1"/>
                                      </a:solidFill>
                                      <a:latin typeface="Cambria Math" panose="02040503050406030204" pitchFamily="18" charset="0"/>
                                    </a:rPr>
                                    <m:t>𝑝h𝑑</m:t>
                                  </m:r>
                                  <m:r>
                                    <a:rPr lang="es-EC" i="1">
                                      <a:solidFill>
                                        <a:schemeClr val="tx1"/>
                                      </a:solidFill>
                                      <a:latin typeface="Cambria Math" panose="02040503050406030204" pitchFamily="18" charset="0"/>
                                    </a:rPr>
                                    <m:t>,</m:t>
                                  </m:r>
                                  <m:r>
                                    <a:rPr lang="es-EC" i="1">
                                      <a:solidFill>
                                        <a:schemeClr val="tx1"/>
                                      </a:solidFill>
                                      <a:latin typeface="Cambria Math" panose="02040503050406030204" pitchFamily="18" charset="0"/>
                                    </a:rPr>
                                    <m:t>𝑅𝐹𝐴</m:t>
                                  </m:r>
                                </m:sub>
                              </m:sSub>
                            </m:e>
                          </m:d>
                          <m:d>
                            <m:dPr>
                              <m:ctrlPr>
                                <a:rPr lang="en-US" i="1">
                                  <a:solidFill>
                                    <a:schemeClr val="tx1"/>
                                  </a:solidFill>
                                  <a:latin typeface="Cambria Math" panose="02040503050406030204" pitchFamily="18" charset="0"/>
                                </a:rPr>
                              </m:ctrlPr>
                            </m:dPr>
                            <m:e>
                              <m:r>
                                <a:rPr lang="es-EC" b="1" i="1">
                                  <a:solidFill>
                                    <a:schemeClr val="tx1"/>
                                  </a:solidFill>
                                  <a:latin typeface="Cambria Math" panose="02040503050406030204" pitchFamily="18" charset="0"/>
                                </a:rPr>
                                <m:t>𝐱</m:t>
                              </m:r>
                            </m:e>
                          </m:d>
                        </m:den>
                      </m:f>
                      <m:sSub>
                        <m:sSubPr>
                          <m:ctrlPr>
                            <a:rPr lang="en-US" i="1">
                              <a:solidFill>
                                <a:schemeClr val="tx1"/>
                              </a:solidFill>
                            </a:rPr>
                          </m:ctrlPr>
                        </m:sSubPr>
                        <m:e>
                          <m:acc>
                            <m:accPr>
                              <m:chr m:val="̅"/>
                              <m:ctrlPr>
                                <a:rPr lang="en-US" i="1">
                                  <a:solidFill>
                                    <a:schemeClr val="tx1"/>
                                  </a:solidFill>
                                </a:rPr>
                              </m:ctrlPr>
                            </m:accPr>
                            <m:e>
                              <m:r>
                                <a:rPr lang="es-EC" i="1">
                                  <a:solidFill>
                                    <a:schemeClr val="tx1"/>
                                  </a:solidFill>
                                </a:rPr>
                                <m:t>𝜙</m:t>
                              </m:r>
                            </m:e>
                          </m:acc>
                        </m:e>
                        <m:sub>
                          <m:r>
                            <a:rPr lang="es-EC" i="1">
                              <a:solidFill>
                                <a:schemeClr val="tx1"/>
                              </a:solidFill>
                            </a:rPr>
                            <m:t>𝐵</m:t>
                          </m:r>
                        </m:sub>
                      </m:sSub>
                      <m:sSub>
                        <m:sSubPr>
                          <m:ctrlPr>
                            <a:rPr lang="en-US" i="1">
                              <a:solidFill>
                                <a:schemeClr val="tx1"/>
                              </a:solidFill>
                            </a:rPr>
                          </m:ctrlPr>
                        </m:sSubPr>
                        <m:e>
                          <m:r>
                            <m:rPr>
                              <m:sty m:val="p"/>
                            </m:rPr>
                            <a:rPr lang="es-EC">
                              <a:solidFill>
                                <a:schemeClr val="tx1"/>
                              </a:solidFill>
                            </a:rPr>
                            <m:t>E</m:t>
                          </m:r>
                        </m:e>
                        <m:sub>
                          <m:r>
                            <a:rPr lang="es-EC" i="1">
                              <a:solidFill>
                                <a:schemeClr val="tx1"/>
                              </a:solidFill>
                            </a:rPr>
                            <m:t>𝑎𝑏𝑠</m:t>
                          </m:r>
                        </m:sub>
                      </m:sSub>
                      <m:sSub>
                        <m:sSubPr>
                          <m:ctrlPr>
                            <a:rPr lang="en-US" i="1">
                              <a:solidFill>
                                <a:schemeClr val="tx1"/>
                              </a:solidFill>
                            </a:rPr>
                          </m:ctrlPr>
                        </m:sSubPr>
                        <m:e>
                          <m:r>
                            <a:rPr lang="es-EC" i="1">
                              <a:solidFill>
                                <a:schemeClr val="tx1"/>
                              </a:solidFill>
                            </a:rPr>
                            <m:t>𝐶</m:t>
                          </m:r>
                        </m:e>
                        <m:sub>
                          <m:r>
                            <a:rPr lang="es-EC" i="1">
                              <a:solidFill>
                                <a:schemeClr val="tx1"/>
                              </a:solidFill>
                            </a:rPr>
                            <m:t>𝐵𝑥</m:t>
                          </m:r>
                        </m:sub>
                      </m:sSub>
                      <m:d>
                        <m:dPr>
                          <m:ctrlPr>
                            <a:rPr lang="en-US" i="1">
                              <a:solidFill>
                                <a:schemeClr val="tx1"/>
                              </a:solidFill>
                            </a:rPr>
                          </m:ctrlPr>
                        </m:dPr>
                        <m:e>
                          <m:sSub>
                            <m:sSubPr>
                              <m:ctrlPr>
                                <a:rPr lang="en-US" i="1">
                                  <a:solidFill>
                                    <a:schemeClr val="tx1"/>
                                  </a:solidFill>
                                </a:rPr>
                              </m:ctrlPr>
                            </m:sSubPr>
                            <m:e>
                              <m:r>
                                <a:rPr lang="es-EC" i="1">
                                  <a:solidFill>
                                    <a:schemeClr val="tx1"/>
                                  </a:solidFill>
                                </a:rPr>
                                <m:t> </m:t>
                              </m:r>
                              <m:r>
                                <a:rPr lang="es-EC" i="1">
                                  <a:solidFill>
                                    <a:schemeClr val="tx1"/>
                                  </a:solidFill>
                                </a:rPr>
                                <m:t>𝐹</m:t>
                              </m:r>
                            </m:e>
                            <m:sub>
                              <m:r>
                                <a:rPr lang="es-EC" i="1">
                                  <a:solidFill>
                                    <a:schemeClr val="tx1"/>
                                  </a:solidFill>
                                </a:rPr>
                                <m:t>𝑝h𝑐</m:t>
                              </m:r>
                              <m:r>
                                <a:rPr lang="es-EC" i="1">
                                  <a:solidFill>
                                    <a:schemeClr val="tx1"/>
                                  </a:solidFill>
                                </a:rPr>
                                <m:t>,</m:t>
                              </m:r>
                              <m:r>
                                <a:rPr lang="es-EC" i="1">
                                  <a:solidFill>
                                    <a:schemeClr val="tx1"/>
                                  </a:solidFill>
                                </a:rPr>
                                <m:t>𝑅𝐹𝐴</m:t>
                              </m:r>
                            </m:sub>
                          </m:sSub>
                          <m:r>
                            <a:rPr lang="es-EC" i="1">
                              <a:solidFill>
                                <a:schemeClr val="tx1"/>
                              </a:solidFill>
                            </a:rPr>
                            <m:t>+</m:t>
                          </m:r>
                          <m:sSub>
                            <m:sSubPr>
                              <m:ctrlPr>
                                <a:rPr lang="en-US" i="1">
                                  <a:solidFill>
                                    <a:schemeClr val="tx1"/>
                                  </a:solidFill>
                                </a:rPr>
                              </m:ctrlPr>
                            </m:sSubPr>
                            <m:e>
                              <m:r>
                                <a:rPr lang="es-EC" i="1">
                                  <a:solidFill>
                                    <a:schemeClr val="tx1"/>
                                  </a:solidFill>
                                </a:rPr>
                                <m:t> </m:t>
                              </m:r>
                              <m:r>
                                <a:rPr lang="es-EC" i="1">
                                  <a:solidFill>
                                    <a:schemeClr val="tx1"/>
                                  </a:solidFill>
                                </a:rPr>
                                <m:t>𝐹</m:t>
                              </m:r>
                            </m:e>
                            <m:sub>
                              <m:r>
                                <a:rPr lang="es-EC" i="1">
                                  <a:solidFill>
                                    <a:schemeClr val="tx1"/>
                                  </a:solidFill>
                                </a:rPr>
                                <m:t>𝑝h𝑑</m:t>
                              </m:r>
                              <m:r>
                                <a:rPr lang="es-EC" i="1">
                                  <a:solidFill>
                                    <a:schemeClr val="tx1"/>
                                  </a:solidFill>
                                </a:rPr>
                                <m:t>,</m:t>
                              </m:r>
                              <m:r>
                                <a:rPr lang="es-EC" i="1">
                                  <a:solidFill>
                                    <a:schemeClr val="tx1"/>
                                  </a:solidFill>
                                </a:rPr>
                                <m:t>𝑅𝐹𝐴</m:t>
                              </m:r>
                            </m:sub>
                          </m:sSub>
                        </m:e>
                      </m:d>
                      <m:d>
                        <m:dPr>
                          <m:ctrlPr>
                            <a:rPr lang="en-US" i="1">
                              <a:solidFill>
                                <a:schemeClr val="tx1"/>
                              </a:solidFill>
                            </a:rPr>
                          </m:ctrlPr>
                        </m:dPr>
                        <m:e>
                          <m:r>
                            <a:rPr lang="es-EC" b="1" i="1">
                              <a:solidFill>
                                <a:schemeClr val="tx1"/>
                              </a:solidFill>
                            </a:rPr>
                            <m:t>𝐱</m:t>
                          </m:r>
                        </m:e>
                      </m:d>
                    </m:oMath>
                  </m:oMathPara>
                </a14:m>
                <a:endParaRPr lang="en-US" dirty="0" smtClean="0"/>
              </a:p>
              <a:p>
                <a:pPr marL="0" indent="0">
                  <a:buNone/>
                </a:pPr>
                <a:endParaRPr lang="en-US" dirty="0" smtClean="0"/>
              </a:p>
              <a:p>
                <a:r>
                  <a:rPr lang="es-EC" i="1" dirty="0" smtClean="0">
                    <a:solidFill>
                      <a:schemeClr val="tx1"/>
                    </a:solidFill>
                  </a:rPr>
                  <a:t>F</a:t>
                </a:r>
                <a:r>
                  <a:rPr lang="es-EC" i="1" baseline="-25000" dirty="0">
                    <a:solidFill>
                      <a:schemeClr val="tx1"/>
                    </a:solidFill>
                  </a:rPr>
                  <a:t>phs,0.5</a:t>
                </a:r>
                <a:r>
                  <a:rPr lang="es-EC" dirty="0">
                    <a:solidFill>
                      <a:schemeClr val="tx1"/>
                    </a:solidFill>
                  </a:rPr>
                  <a:t> de 90𝜇mol m</a:t>
                </a:r>
                <a:r>
                  <a:rPr lang="es-EC" baseline="30000" dirty="0">
                    <a:solidFill>
                      <a:schemeClr val="tx1"/>
                    </a:solidFill>
                  </a:rPr>
                  <a:t>-2</a:t>
                </a:r>
                <a:r>
                  <a:rPr lang="es-EC" dirty="0">
                    <a:solidFill>
                      <a:schemeClr val="tx1"/>
                    </a:solidFill>
                  </a:rPr>
                  <a:t>s</a:t>
                </a:r>
                <a:r>
                  <a:rPr lang="es-EC" baseline="30000" dirty="0">
                    <a:solidFill>
                      <a:schemeClr val="tx1"/>
                    </a:solidFill>
                  </a:rPr>
                  <a:t>-1</a:t>
                </a:r>
                <a:r>
                  <a:rPr lang="es-EC" dirty="0">
                    <a:solidFill>
                      <a:schemeClr val="tx1"/>
                    </a:solidFill>
                  </a:rPr>
                  <a:t> </a:t>
                </a:r>
                <a:endParaRPr lang="es-EC" dirty="0" smtClean="0">
                  <a:solidFill>
                    <a:schemeClr val="tx1"/>
                  </a:solidFill>
                </a:endParaRPr>
              </a:p>
              <a:p>
                <a:r>
                  <a:rPr lang="es-EC" dirty="0">
                    <a:solidFill>
                      <a:schemeClr val="tx1"/>
                    </a:solidFill>
                  </a:rPr>
                  <a:t>E</a:t>
                </a:r>
                <a:r>
                  <a:rPr lang="es-EC" dirty="0" smtClean="0">
                    <a:solidFill>
                      <a:schemeClr val="tx1"/>
                    </a:solidFill>
                  </a:rPr>
                  <a:t>ficiencia </a:t>
                </a:r>
                <a:r>
                  <a:rPr lang="es-EC" dirty="0">
                    <a:solidFill>
                      <a:schemeClr val="tx1"/>
                    </a:solidFill>
                  </a:rPr>
                  <a:t>termodinámica máxima para la conversión </a:t>
                </a:r>
                <a:r>
                  <a:rPr lang="es-EC" dirty="0" err="1">
                    <a:solidFill>
                      <a:schemeClr val="tx1"/>
                    </a:solidFill>
                  </a:rPr>
                  <a:t>fotónica</a:t>
                </a:r>
                <a:r>
                  <a:rPr lang="es-EC" dirty="0">
                    <a:solidFill>
                      <a:schemeClr val="tx1"/>
                    </a:solidFill>
                  </a:rPr>
                  <a:t> 𝜛</a:t>
                </a:r>
                <a:r>
                  <a:rPr lang="es-EC" baseline="-25000" dirty="0">
                    <a:solidFill>
                      <a:schemeClr val="tx1"/>
                    </a:solidFill>
                  </a:rPr>
                  <a:t>M </a:t>
                </a:r>
                <a:r>
                  <a:rPr lang="es-EC" dirty="0">
                    <a:solidFill>
                      <a:schemeClr val="tx1"/>
                    </a:solidFill>
                  </a:rPr>
                  <a:t>de </a:t>
                </a:r>
                <a:r>
                  <a:rPr lang="es-EC" dirty="0" smtClean="0">
                    <a:solidFill>
                      <a:schemeClr val="tx1"/>
                    </a:solidFill>
                  </a:rPr>
                  <a:t>0.79</a:t>
                </a:r>
              </a:p>
              <a:p>
                <a:r>
                  <a:rPr lang="es-EC" dirty="0">
                    <a:solidFill>
                      <a:schemeClr val="tx1"/>
                    </a:solidFill>
                  </a:rPr>
                  <a:t>R</a:t>
                </a:r>
                <a:r>
                  <a:rPr lang="es-EC" dirty="0" smtClean="0">
                    <a:solidFill>
                      <a:schemeClr val="tx1"/>
                    </a:solidFill>
                  </a:rPr>
                  <a:t>endimiento </a:t>
                </a:r>
                <a:r>
                  <a:rPr lang="es-EC" dirty="0">
                    <a:solidFill>
                      <a:schemeClr val="tx1"/>
                    </a:solidFill>
                  </a:rPr>
                  <a:t>cuántico másico </a:t>
                </a:r>
                <a14:m>
                  <m:oMath xmlns:m="http://schemas.openxmlformats.org/officeDocument/2006/math">
                    <m:sSub>
                      <m:sSubPr>
                        <m:ctrlPr>
                          <a:rPr lang="en-US" i="1">
                            <a:solidFill>
                              <a:schemeClr val="tx1"/>
                            </a:solidFill>
                          </a:rPr>
                        </m:ctrlPr>
                      </m:sSubPr>
                      <m:e>
                        <m:acc>
                          <m:accPr>
                            <m:chr m:val="̅"/>
                            <m:ctrlPr>
                              <a:rPr lang="en-US" i="1">
                                <a:solidFill>
                                  <a:schemeClr val="tx1"/>
                                </a:solidFill>
                              </a:rPr>
                            </m:ctrlPr>
                          </m:accPr>
                          <m:e>
                            <m:r>
                              <a:rPr lang="es-EC" i="1">
                                <a:solidFill>
                                  <a:schemeClr val="tx1"/>
                                </a:solidFill>
                              </a:rPr>
                              <m:t>𝜙</m:t>
                            </m:r>
                          </m:e>
                        </m:acc>
                      </m:e>
                      <m:sub>
                        <m:r>
                          <a:rPr lang="es-EC" i="1">
                            <a:solidFill>
                              <a:schemeClr val="tx1"/>
                            </a:solidFill>
                          </a:rPr>
                          <m:t>𝐵</m:t>
                        </m:r>
                      </m:sub>
                    </m:sSub>
                  </m:oMath>
                </a14:m>
                <a:r>
                  <a:rPr lang="es-EC" dirty="0">
                    <a:solidFill>
                      <a:schemeClr val="tx1"/>
                    </a:solidFill>
                  </a:rPr>
                  <a:t> de 1.85⨯10</a:t>
                </a:r>
                <a:r>
                  <a:rPr lang="es-EC" baseline="30000" dirty="0">
                    <a:solidFill>
                      <a:schemeClr val="tx1"/>
                    </a:solidFill>
                  </a:rPr>
                  <a:t>-9</a:t>
                </a:r>
                <a:r>
                  <a:rPr lang="es-EC" dirty="0">
                    <a:solidFill>
                      <a:schemeClr val="tx1"/>
                    </a:solidFill>
                  </a:rPr>
                  <a:t> </a:t>
                </a:r>
                <a:r>
                  <a:rPr lang="es-EC" dirty="0" err="1">
                    <a:solidFill>
                      <a:schemeClr val="tx1"/>
                    </a:solidFill>
                  </a:rPr>
                  <a:t>kg</a:t>
                </a:r>
                <a:r>
                  <a:rPr lang="es-EC" baseline="-25000" dirty="0" err="1">
                    <a:solidFill>
                      <a:schemeClr val="tx1"/>
                    </a:solidFill>
                  </a:rPr>
                  <a:t>x</a:t>
                </a:r>
                <a:r>
                  <a:rPr lang="es-EC" baseline="-25000" dirty="0">
                    <a:solidFill>
                      <a:schemeClr val="tx1"/>
                    </a:solidFill>
                  </a:rPr>
                  <a:t> </a:t>
                </a:r>
                <a:r>
                  <a:rPr lang="es-EC" dirty="0">
                    <a:solidFill>
                      <a:schemeClr val="tx1"/>
                    </a:solidFill>
                  </a:rPr>
                  <a:t>𝜇mol</a:t>
                </a:r>
                <a:r>
                  <a:rPr lang="es-EC" baseline="30000" dirty="0">
                    <a:solidFill>
                      <a:schemeClr val="tx1"/>
                    </a:solidFill>
                  </a:rPr>
                  <a:t>-1</a:t>
                </a:r>
                <a:r>
                  <a:rPr lang="es-EC" dirty="0">
                    <a:solidFill>
                      <a:schemeClr val="tx1"/>
                    </a:solidFill>
                  </a:rPr>
                  <a:t> </a:t>
                </a:r>
                <a:endParaRPr lang="es-EC" dirty="0" smtClean="0">
                  <a:solidFill>
                    <a:schemeClr val="tx1"/>
                  </a:solidFill>
                </a:endParaRPr>
              </a:p>
              <a:p>
                <a:r>
                  <a:rPr lang="es-EC" dirty="0">
                    <a:solidFill>
                      <a:schemeClr val="tx1"/>
                    </a:solidFill>
                  </a:rPr>
                  <a:t>C</a:t>
                </a:r>
                <a:r>
                  <a:rPr lang="es-EC" dirty="0" smtClean="0">
                    <a:solidFill>
                      <a:schemeClr val="tx1"/>
                    </a:solidFill>
                  </a:rPr>
                  <a:t>oeficiente </a:t>
                </a:r>
                <a:r>
                  <a:rPr lang="es-EC" dirty="0">
                    <a:solidFill>
                      <a:schemeClr val="tx1"/>
                    </a:solidFill>
                  </a:rPr>
                  <a:t>de absorción másico  </a:t>
                </a:r>
                <a:r>
                  <a:rPr lang="es-EC" dirty="0" err="1">
                    <a:solidFill>
                      <a:schemeClr val="tx1"/>
                    </a:solidFill>
                  </a:rPr>
                  <a:t>E</a:t>
                </a:r>
                <a:r>
                  <a:rPr lang="es-EC" baseline="-25000" dirty="0" err="1">
                    <a:solidFill>
                      <a:schemeClr val="tx1"/>
                    </a:solidFill>
                  </a:rPr>
                  <a:t>abs</a:t>
                </a:r>
                <a:r>
                  <a:rPr lang="es-EC" dirty="0">
                    <a:solidFill>
                      <a:schemeClr val="tx1"/>
                    </a:solidFill>
                  </a:rPr>
                  <a:t> de 150 m</a:t>
                </a:r>
                <a:r>
                  <a:rPr lang="es-EC" baseline="30000" dirty="0">
                    <a:solidFill>
                      <a:schemeClr val="tx1"/>
                    </a:solidFill>
                  </a:rPr>
                  <a:t>2</a:t>
                </a:r>
                <a:r>
                  <a:rPr lang="es-EC" dirty="0">
                    <a:solidFill>
                      <a:schemeClr val="tx1"/>
                    </a:solidFill>
                  </a:rPr>
                  <a:t> kg</a:t>
                </a:r>
                <a:r>
                  <a:rPr lang="es-EC" baseline="-25000" dirty="0">
                    <a:solidFill>
                      <a:schemeClr val="tx1"/>
                    </a:solidFill>
                  </a:rPr>
                  <a:t>x</a:t>
                </a:r>
                <a:r>
                  <a:rPr lang="es-EC" baseline="30000" dirty="0">
                    <a:solidFill>
                      <a:schemeClr val="tx1"/>
                    </a:solidFill>
                  </a:rPr>
                  <a:t>-1</a:t>
                </a:r>
                <a:endParaRPr lang="en-US" dirty="0">
                  <a:solidFill>
                    <a:schemeClr val="tx1"/>
                  </a:solidFill>
                </a:endParaRPr>
              </a:p>
            </p:txBody>
          </p:sp>
        </mc:Choice>
        <mc:Fallback>
          <p:sp>
            <p:nvSpPr>
              <p:cNvPr id="3" name="Marcador de contenido 2"/>
              <p:cNvSpPr>
                <a:spLocks noGrp="1" noRot="1" noChangeAspect="1" noMove="1" noResize="1" noEditPoints="1" noAdjustHandles="1" noChangeArrowheads="1" noChangeShapeType="1" noTextEdit="1"/>
              </p:cNvSpPr>
              <p:nvPr>
                <p:ph idx="1"/>
              </p:nvPr>
            </p:nvSpPr>
            <p:spPr>
              <a:blipFill>
                <a:blip r:embed="rId2"/>
                <a:stretch>
                  <a:fillRect l="-142" t="-942"/>
                </a:stretch>
              </a:blipFill>
            </p:spPr>
            <p:txBody>
              <a:bodyPr/>
              <a:lstStyle/>
              <a:p>
                <a:r>
                  <a:rPr lang="en-US">
                    <a:noFill/>
                  </a:rPr>
                  <a:t> </a:t>
                </a:r>
              </a:p>
            </p:txBody>
          </p:sp>
        </mc:Fallback>
      </mc:AlternateContent>
    </p:spTree>
    <p:extLst>
      <p:ext uri="{BB962C8B-B14F-4D97-AF65-F5344CB8AC3E}">
        <p14:creationId xmlns:p14="http://schemas.microsoft.com/office/powerpoint/2010/main" val="4026729752"/>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a:solidFill>
                  <a:schemeClr val="tx1"/>
                </a:solidFill>
              </a:rPr>
              <a:t>CINÉTICA DE CRECIMIENTO DE LA ARTHROSPIRA PLATENSIS</a:t>
            </a:r>
            <a:endParaRPr lang="en-US" dirty="0"/>
          </a:p>
        </p:txBody>
      </p:sp>
      <p:graphicFrame>
        <p:nvGraphicFramePr>
          <p:cNvPr id="4" name="Tabla 3"/>
          <p:cNvGraphicFramePr>
            <a:graphicFrameLocks noGrp="1"/>
          </p:cNvGraphicFramePr>
          <p:nvPr>
            <p:extLst>
              <p:ext uri="{D42A27DB-BD31-4B8C-83A1-F6EECF244321}">
                <p14:modId xmlns:p14="http://schemas.microsoft.com/office/powerpoint/2010/main" val="2680755206"/>
              </p:ext>
            </p:extLst>
          </p:nvPr>
        </p:nvGraphicFramePr>
        <p:xfrm>
          <a:off x="783773" y="1930400"/>
          <a:ext cx="8046718" cy="4775397"/>
        </p:xfrm>
        <a:graphic>
          <a:graphicData uri="http://schemas.openxmlformats.org/drawingml/2006/table">
            <a:tbl>
              <a:tblPr firstRow="1" firstCol="1" bandRow="1">
                <a:tableStyleId>{5C22544A-7EE6-4342-B048-85BDC9FD1C3A}</a:tableStyleId>
              </a:tblPr>
              <a:tblGrid>
                <a:gridCol w="1684318">
                  <a:extLst>
                    <a:ext uri="{9D8B030D-6E8A-4147-A177-3AD203B41FA5}">
                      <a16:colId xmlns:a16="http://schemas.microsoft.com/office/drawing/2014/main" val="3648149794"/>
                    </a:ext>
                  </a:extLst>
                </a:gridCol>
                <a:gridCol w="1684318">
                  <a:extLst>
                    <a:ext uri="{9D8B030D-6E8A-4147-A177-3AD203B41FA5}">
                      <a16:colId xmlns:a16="http://schemas.microsoft.com/office/drawing/2014/main" val="2881337980"/>
                    </a:ext>
                  </a:extLst>
                </a:gridCol>
                <a:gridCol w="1637674">
                  <a:extLst>
                    <a:ext uri="{9D8B030D-6E8A-4147-A177-3AD203B41FA5}">
                      <a16:colId xmlns:a16="http://schemas.microsoft.com/office/drawing/2014/main" val="1441234873"/>
                    </a:ext>
                  </a:extLst>
                </a:gridCol>
                <a:gridCol w="1637674">
                  <a:extLst>
                    <a:ext uri="{9D8B030D-6E8A-4147-A177-3AD203B41FA5}">
                      <a16:colId xmlns:a16="http://schemas.microsoft.com/office/drawing/2014/main" val="1193724004"/>
                    </a:ext>
                  </a:extLst>
                </a:gridCol>
                <a:gridCol w="1402734">
                  <a:extLst>
                    <a:ext uri="{9D8B030D-6E8A-4147-A177-3AD203B41FA5}">
                      <a16:colId xmlns:a16="http://schemas.microsoft.com/office/drawing/2014/main" val="4247868552"/>
                    </a:ext>
                  </a:extLst>
                </a:gridCol>
              </a:tblGrid>
              <a:tr h="235537">
                <a:tc rowSpan="2">
                  <a:txBody>
                    <a:bodyPr/>
                    <a:lstStyle/>
                    <a:p>
                      <a:pPr algn="ctr">
                        <a:lnSpc>
                          <a:spcPct val="115000"/>
                        </a:lnSpc>
                        <a:spcAft>
                          <a:spcPts val="0"/>
                        </a:spcAft>
                      </a:pPr>
                      <a:r>
                        <a:rPr lang="es-EC" sz="1600" dirty="0">
                          <a:effectLst/>
                        </a:rPr>
                        <a:t>Tiempo</a:t>
                      </a:r>
                      <a:endParaRPr lang="en-US" sz="1600" dirty="0">
                        <a:effectLst/>
                      </a:endParaRPr>
                    </a:p>
                    <a:p>
                      <a:pPr algn="ctr">
                        <a:lnSpc>
                          <a:spcPct val="115000"/>
                        </a:lnSpc>
                        <a:spcAft>
                          <a:spcPts val="0"/>
                        </a:spcAft>
                      </a:pPr>
                      <a:r>
                        <a:rPr lang="es-EC" sz="1600" dirty="0">
                          <a:effectLst/>
                        </a:rPr>
                        <a:t>s</a:t>
                      </a:r>
                      <a:endParaRPr lang="en-US" sz="1600" dirty="0">
                        <a:effectLst/>
                        <a:latin typeface="Times New Roman" panose="02020603050405020304" pitchFamily="18" charset="0"/>
                        <a:ea typeface="Times New Roman" panose="02020603050405020304" pitchFamily="18" charset="0"/>
                      </a:endParaRPr>
                    </a:p>
                  </a:txBody>
                  <a:tcPr marL="68580" marR="68580" marT="0" marB="0" anchor="ctr"/>
                </a:tc>
                <a:tc gridSpan="2">
                  <a:txBody>
                    <a:bodyPr/>
                    <a:lstStyle/>
                    <a:p>
                      <a:pPr algn="ctr">
                        <a:lnSpc>
                          <a:spcPct val="115000"/>
                        </a:lnSpc>
                        <a:spcAft>
                          <a:spcPts val="0"/>
                        </a:spcAft>
                      </a:pPr>
                      <a:r>
                        <a:rPr lang="es-EC" sz="1600">
                          <a:effectLst/>
                        </a:rPr>
                        <a:t>Rama derecha</a:t>
                      </a:r>
                      <a:endParaRPr lang="en-US" sz="1600">
                        <a:effectLst/>
                        <a:latin typeface="Times New Roman" panose="02020603050405020304" pitchFamily="18" charset="0"/>
                        <a:ea typeface="Times New Roman" panose="02020603050405020304" pitchFamily="18" charset="0"/>
                      </a:endParaRPr>
                    </a:p>
                  </a:txBody>
                  <a:tcPr marL="68580" marR="68580" marT="0" marB="0" anchor="b"/>
                </a:tc>
                <a:tc hMerge="1">
                  <a:txBody>
                    <a:bodyPr/>
                    <a:lstStyle/>
                    <a:p>
                      <a:endParaRPr lang="en-US"/>
                    </a:p>
                  </a:txBody>
                  <a:tcPr/>
                </a:tc>
                <a:tc gridSpan="2">
                  <a:txBody>
                    <a:bodyPr/>
                    <a:lstStyle/>
                    <a:p>
                      <a:pPr algn="ctr">
                        <a:lnSpc>
                          <a:spcPct val="115000"/>
                        </a:lnSpc>
                        <a:spcAft>
                          <a:spcPts val="0"/>
                        </a:spcAft>
                      </a:pPr>
                      <a:r>
                        <a:rPr lang="es-EC" sz="1600">
                          <a:effectLst/>
                        </a:rPr>
                        <a:t>Rama izquierda</a:t>
                      </a:r>
                      <a:endParaRPr lang="en-US" sz="1600">
                        <a:effectLst/>
                        <a:latin typeface="Times New Roman" panose="02020603050405020304" pitchFamily="18" charset="0"/>
                        <a:ea typeface="Times New Roman" panose="02020603050405020304" pitchFamily="18" charset="0"/>
                      </a:endParaRPr>
                    </a:p>
                  </a:txBody>
                  <a:tcPr marL="68580" marR="68580" marT="0" marB="0" anchor="b"/>
                </a:tc>
                <a:tc hMerge="1">
                  <a:txBody>
                    <a:bodyPr/>
                    <a:lstStyle/>
                    <a:p>
                      <a:endParaRPr lang="en-US"/>
                    </a:p>
                  </a:txBody>
                  <a:tcPr/>
                </a:tc>
                <a:extLst>
                  <a:ext uri="{0D108BD9-81ED-4DB2-BD59-A6C34878D82A}">
                    <a16:rowId xmlns:a16="http://schemas.microsoft.com/office/drawing/2014/main" val="3611358704"/>
                  </a:ext>
                </a:extLst>
              </a:tr>
              <a:tr h="748009">
                <a:tc vMerge="1">
                  <a:txBody>
                    <a:bodyPr/>
                    <a:lstStyle/>
                    <a:p>
                      <a:endParaRPr lang="en-US"/>
                    </a:p>
                  </a:txBody>
                  <a:tcPr/>
                </a:tc>
                <a:tc>
                  <a:txBody>
                    <a:bodyPr/>
                    <a:lstStyle/>
                    <a:p>
                      <a:pPr algn="ctr">
                        <a:lnSpc>
                          <a:spcPct val="115000"/>
                        </a:lnSpc>
                        <a:spcAft>
                          <a:spcPts val="0"/>
                        </a:spcAft>
                      </a:pPr>
                      <a:r>
                        <a:rPr lang="es-EC" sz="1600" dirty="0">
                          <a:effectLst/>
                        </a:rPr>
                        <a:t>Flux de fotones</a:t>
                      </a:r>
                      <a:endParaRPr lang="en-US" sz="1600" dirty="0">
                        <a:effectLst/>
                      </a:endParaRPr>
                    </a:p>
                    <a:p>
                      <a:pPr algn="ctr">
                        <a:lnSpc>
                          <a:spcPct val="115000"/>
                        </a:lnSpc>
                        <a:spcAft>
                          <a:spcPts val="0"/>
                        </a:spcAft>
                      </a:pPr>
                      <a:r>
                        <a:rPr lang="es-ES_tradnl" sz="1600" dirty="0">
                          <a:effectLst/>
                        </a:rPr>
                        <a:t>𝜇</a:t>
                      </a:r>
                      <a:r>
                        <a:rPr lang="es-EC" sz="1600" dirty="0">
                          <a:effectLst/>
                        </a:rPr>
                        <a:t>mol m</a:t>
                      </a:r>
                      <a:r>
                        <a:rPr lang="es-EC" sz="1600" baseline="30000" dirty="0">
                          <a:effectLst/>
                        </a:rPr>
                        <a:t>-2</a:t>
                      </a:r>
                      <a:r>
                        <a:rPr lang="es-EC" sz="1600" dirty="0">
                          <a:effectLst/>
                        </a:rPr>
                        <a:t> s</a:t>
                      </a:r>
                      <a:r>
                        <a:rPr lang="es-EC" sz="1600" baseline="30000" dirty="0">
                          <a:effectLst/>
                        </a:rPr>
                        <a:t>-1</a:t>
                      </a:r>
                      <a:endParaRPr lang="en-US" sz="16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algn="ctr">
                        <a:lnSpc>
                          <a:spcPct val="115000"/>
                        </a:lnSpc>
                        <a:spcAft>
                          <a:spcPts val="0"/>
                        </a:spcAft>
                      </a:pPr>
                      <a:r>
                        <a:rPr lang="es-EC" sz="1600" dirty="0">
                          <a:effectLst/>
                        </a:rPr>
                        <a:t>R</a:t>
                      </a:r>
                      <a:r>
                        <a:rPr lang="es-EC" sz="1600" baseline="-25000" dirty="0">
                          <a:effectLst/>
                        </a:rPr>
                        <a:t>B</a:t>
                      </a:r>
                      <a:r>
                        <a:rPr lang="es-EC" sz="1600" dirty="0">
                          <a:effectLst/>
                        </a:rPr>
                        <a:t>(x)</a:t>
                      </a:r>
                      <a:endParaRPr lang="en-US" sz="1600" dirty="0">
                        <a:effectLst/>
                      </a:endParaRPr>
                    </a:p>
                    <a:p>
                      <a:pPr algn="ctr">
                        <a:lnSpc>
                          <a:spcPct val="115000"/>
                        </a:lnSpc>
                        <a:spcAft>
                          <a:spcPts val="0"/>
                        </a:spcAft>
                      </a:pPr>
                      <a:r>
                        <a:rPr lang="es-EC" sz="1600" dirty="0" err="1">
                          <a:effectLst/>
                        </a:rPr>
                        <a:t>mg</a:t>
                      </a:r>
                      <a:r>
                        <a:rPr lang="es-EC" sz="1600" baseline="-25000" dirty="0" err="1">
                          <a:effectLst/>
                        </a:rPr>
                        <a:t>x</a:t>
                      </a:r>
                      <a:r>
                        <a:rPr lang="es-EC" sz="1600" dirty="0">
                          <a:effectLst/>
                        </a:rPr>
                        <a:t> </a:t>
                      </a:r>
                      <a:r>
                        <a:rPr lang="es-ES_tradnl" sz="1600" dirty="0">
                          <a:effectLst/>
                        </a:rPr>
                        <a:t>m</a:t>
                      </a:r>
                      <a:r>
                        <a:rPr lang="es-ES_tradnl" sz="1600" baseline="30000" dirty="0">
                          <a:effectLst/>
                        </a:rPr>
                        <a:t>-3</a:t>
                      </a:r>
                      <a:r>
                        <a:rPr lang="es-ES_tradnl" sz="1600" dirty="0">
                          <a:effectLst/>
                        </a:rPr>
                        <a:t> s</a:t>
                      </a:r>
                      <a:r>
                        <a:rPr lang="es-ES_tradnl" sz="1600" baseline="30000" dirty="0">
                          <a:effectLst/>
                        </a:rPr>
                        <a:t>-1</a:t>
                      </a:r>
                      <a:endParaRPr lang="en-US" sz="16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algn="ctr">
                        <a:lnSpc>
                          <a:spcPct val="115000"/>
                        </a:lnSpc>
                        <a:spcAft>
                          <a:spcPts val="0"/>
                        </a:spcAft>
                      </a:pPr>
                      <a:r>
                        <a:rPr lang="es-EC" sz="1600">
                          <a:effectLst/>
                        </a:rPr>
                        <a:t>Flux de fotones</a:t>
                      </a:r>
                      <a:endParaRPr lang="en-US" sz="1600">
                        <a:effectLst/>
                      </a:endParaRPr>
                    </a:p>
                    <a:p>
                      <a:pPr algn="ctr">
                        <a:lnSpc>
                          <a:spcPct val="115000"/>
                        </a:lnSpc>
                        <a:spcAft>
                          <a:spcPts val="0"/>
                        </a:spcAft>
                      </a:pPr>
                      <a:r>
                        <a:rPr lang="es-ES_tradnl" sz="1600">
                          <a:effectLst/>
                        </a:rPr>
                        <a:t>𝜇</a:t>
                      </a:r>
                      <a:r>
                        <a:rPr lang="es-EC" sz="1600">
                          <a:effectLst/>
                        </a:rPr>
                        <a:t>mol m</a:t>
                      </a:r>
                      <a:r>
                        <a:rPr lang="es-EC" sz="1600" baseline="30000">
                          <a:effectLst/>
                        </a:rPr>
                        <a:t>-2</a:t>
                      </a:r>
                      <a:r>
                        <a:rPr lang="es-EC" sz="1600">
                          <a:effectLst/>
                        </a:rPr>
                        <a:t> s</a:t>
                      </a:r>
                      <a:r>
                        <a:rPr lang="es-EC" sz="1600" baseline="30000">
                          <a:effectLst/>
                        </a:rPr>
                        <a:t>-1</a:t>
                      </a:r>
                      <a:endParaRPr lang="en-US" sz="16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algn="ctr">
                        <a:lnSpc>
                          <a:spcPct val="115000"/>
                        </a:lnSpc>
                        <a:spcAft>
                          <a:spcPts val="0"/>
                        </a:spcAft>
                      </a:pPr>
                      <a:r>
                        <a:rPr lang="es-ES_tradnl" sz="1600">
                          <a:effectLst/>
                        </a:rPr>
                        <a:t>R</a:t>
                      </a:r>
                      <a:r>
                        <a:rPr lang="es-ES_tradnl" sz="1600" baseline="-25000">
                          <a:effectLst/>
                        </a:rPr>
                        <a:t>B</a:t>
                      </a:r>
                      <a:r>
                        <a:rPr lang="es-ES_tradnl" sz="1600">
                          <a:effectLst/>
                        </a:rPr>
                        <a:t>(x)</a:t>
                      </a:r>
                      <a:endParaRPr lang="en-US" sz="1600">
                        <a:effectLst/>
                      </a:endParaRPr>
                    </a:p>
                    <a:p>
                      <a:pPr algn="ctr">
                        <a:lnSpc>
                          <a:spcPct val="115000"/>
                        </a:lnSpc>
                        <a:spcAft>
                          <a:spcPts val="0"/>
                        </a:spcAft>
                      </a:pPr>
                      <a:r>
                        <a:rPr lang="es-ES_tradnl" sz="1600">
                          <a:effectLst/>
                        </a:rPr>
                        <a:t>mg</a:t>
                      </a:r>
                      <a:r>
                        <a:rPr lang="es-ES_tradnl" sz="1600" baseline="-25000">
                          <a:effectLst/>
                        </a:rPr>
                        <a:t>x</a:t>
                      </a:r>
                      <a:r>
                        <a:rPr lang="es-ES_tradnl" sz="1600">
                          <a:effectLst/>
                        </a:rPr>
                        <a:t> m</a:t>
                      </a:r>
                      <a:r>
                        <a:rPr lang="es-ES_tradnl" sz="1600" baseline="30000">
                          <a:effectLst/>
                        </a:rPr>
                        <a:t>-3</a:t>
                      </a:r>
                      <a:r>
                        <a:rPr lang="es-ES_tradnl" sz="1600">
                          <a:effectLst/>
                        </a:rPr>
                        <a:t> s</a:t>
                      </a:r>
                      <a:r>
                        <a:rPr lang="es-ES_tradnl" sz="1600" baseline="30000">
                          <a:effectLst/>
                        </a:rPr>
                        <a:t>-1</a:t>
                      </a:r>
                      <a:endParaRPr lang="en-US" sz="160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1184868679"/>
                  </a:ext>
                </a:extLst>
              </a:tr>
              <a:tr h="491812">
                <a:tc>
                  <a:txBody>
                    <a:bodyPr/>
                    <a:lstStyle/>
                    <a:p>
                      <a:pPr algn="ctr">
                        <a:lnSpc>
                          <a:spcPct val="115000"/>
                        </a:lnSpc>
                        <a:spcAft>
                          <a:spcPts val="0"/>
                        </a:spcAft>
                      </a:pPr>
                      <a:r>
                        <a:rPr lang="es-ES_tradnl" sz="1600">
                          <a:effectLst/>
                        </a:rPr>
                        <a:t>0</a:t>
                      </a:r>
                      <a:endParaRPr lang="en-US" sz="16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algn="ctr">
                        <a:lnSpc>
                          <a:spcPct val="115000"/>
                        </a:lnSpc>
                        <a:spcAft>
                          <a:spcPts val="0"/>
                        </a:spcAft>
                      </a:pPr>
                      <a:r>
                        <a:rPr lang="es-ES_tradnl" sz="1600">
                          <a:effectLst/>
                        </a:rPr>
                        <a:t>976.9346977</a:t>
                      </a:r>
                      <a:endParaRPr lang="en-US" sz="16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algn="ctr">
                        <a:lnSpc>
                          <a:spcPct val="115000"/>
                        </a:lnSpc>
                        <a:spcAft>
                          <a:spcPts val="0"/>
                        </a:spcAft>
                      </a:pPr>
                      <a:r>
                        <a:rPr lang="es-ES_tradnl" sz="1600" dirty="0">
                          <a:effectLst/>
                        </a:rPr>
                        <a:t>0.005701355</a:t>
                      </a:r>
                      <a:endParaRPr lang="en-US" sz="16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algn="ctr">
                        <a:lnSpc>
                          <a:spcPct val="115000"/>
                        </a:lnSpc>
                        <a:spcAft>
                          <a:spcPts val="0"/>
                        </a:spcAft>
                      </a:pPr>
                      <a:r>
                        <a:rPr lang="es-ES_tradnl" sz="1600" dirty="0">
                          <a:effectLst/>
                        </a:rPr>
                        <a:t>1586.778782</a:t>
                      </a:r>
                      <a:endParaRPr lang="en-US" sz="16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algn="ctr">
                        <a:lnSpc>
                          <a:spcPct val="115000"/>
                        </a:lnSpc>
                        <a:spcAft>
                          <a:spcPts val="0"/>
                        </a:spcAft>
                      </a:pPr>
                      <a:r>
                        <a:rPr lang="es-ES_tradnl" sz="1600">
                          <a:effectLst/>
                        </a:rPr>
                        <a:t>0.006008737</a:t>
                      </a:r>
                      <a:endParaRPr lang="en-US" sz="160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2014445677"/>
                  </a:ext>
                </a:extLst>
              </a:tr>
              <a:tr h="491812">
                <a:tc>
                  <a:txBody>
                    <a:bodyPr/>
                    <a:lstStyle/>
                    <a:p>
                      <a:pPr algn="ctr">
                        <a:lnSpc>
                          <a:spcPct val="115000"/>
                        </a:lnSpc>
                        <a:spcAft>
                          <a:spcPts val="0"/>
                        </a:spcAft>
                      </a:pPr>
                      <a:r>
                        <a:rPr lang="es-ES_tradnl" sz="1600">
                          <a:effectLst/>
                        </a:rPr>
                        <a:t>7200</a:t>
                      </a:r>
                      <a:endParaRPr lang="en-US" sz="16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algn="ctr">
                        <a:lnSpc>
                          <a:spcPct val="115000"/>
                        </a:lnSpc>
                        <a:spcAft>
                          <a:spcPts val="0"/>
                        </a:spcAft>
                      </a:pPr>
                      <a:r>
                        <a:rPr lang="es-ES_tradnl" sz="1600">
                          <a:effectLst/>
                        </a:rPr>
                        <a:t>1995.31511</a:t>
                      </a:r>
                      <a:endParaRPr lang="en-US" sz="16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algn="ctr">
                        <a:lnSpc>
                          <a:spcPct val="115000"/>
                        </a:lnSpc>
                        <a:spcAft>
                          <a:spcPts val="0"/>
                        </a:spcAft>
                      </a:pPr>
                      <a:r>
                        <a:rPr lang="es-ES_tradnl" sz="1600">
                          <a:effectLst/>
                        </a:rPr>
                        <a:t>0.007078459</a:t>
                      </a:r>
                      <a:endParaRPr lang="en-US" sz="16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algn="ctr">
                        <a:lnSpc>
                          <a:spcPct val="115000"/>
                        </a:lnSpc>
                        <a:spcAft>
                          <a:spcPts val="0"/>
                        </a:spcAft>
                      </a:pPr>
                      <a:r>
                        <a:rPr lang="es-ES_tradnl" sz="1600" dirty="0">
                          <a:effectLst/>
                        </a:rPr>
                        <a:t>3623.539606</a:t>
                      </a:r>
                      <a:endParaRPr lang="en-US" sz="16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algn="ctr">
                        <a:lnSpc>
                          <a:spcPct val="115000"/>
                        </a:lnSpc>
                        <a:spcAft>
                          <a:spcPts val="0"/>
                        </a:spcAft>
                      </a:pPr>
                      <a:r>
                        <a:rPr lang="es-ES_tradnl" sz="1600">
                          <a:effectLst/>
                        </a:rPr>
                        <a:t>0.007308065</a:t>
                      </a:r>
                      <a:endParaRPr lang="en-US" sz="160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3728092207"/>
                  </a:ext>
                </a:extLst>
              </a:tr>
              <a:tr h="491812">
                <a:tc>
                  <a:txBody>
                    <a:bodyPr/>
                    <a:lstStyle/>
                    <a:p>
                      <a:pPr algn="ctr">
                        <a:lnSpc>
                          <a:spcPct val="115000"/>
                        </a:lnSpc>
                        <a:spcAft>
                          <a:spcPts val="0"/>
                        </a:spcAft>
                      </a:pPr>
                      <a:r>
                        <a:rPr lang="es-ES_tradnl" sz="1600">
                          <a:effectLst/>
                        </a:rPr>
                        <a:t>10800</a:t>
                      </a:r>
                      <a:endParaRPr lang="en-US" sz="16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algn="ctr">
                        <a:lnSpc>
                          <a:spcPct val="115000"/>
                        </a:lnSpc>
                        <a:spcAft>
                          <a:spcPts val="0"/>
                        </a:spcAft>
                      </a:pPr>
                      <a:r>
                        <a:rPr lang="es-ES_tradnl" sz="1600">
                          <a:effectLst/>
                        </a:rPr>
                        <a:t>2297.276744</a:t>
                      </a:r>
                      <a:endParaRPr lang="en-US" sz="16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algn="ctr">
                        <a:lnSpc>
                          <a:spcPct val="115000"/>
                        </a:lnSpc>
                        <a:spcAft>
                          <a:spcPts val="0"/>
                        </a:spcAft>
                      </a:pPr>
                      <a:r>
                        <a:rPr lang="es-ES_tradnl" sz="1600">
                          <a:effectLst/>
                        </a:rPr>
                        <a:t>0.007685145</a:t>
                      </a:r>
                      <a:endParaRPr lang="en-US" sz="16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algn="ctr">
                        <a:lnSpc>
                          <a:spcPct val="115000"/>
                        </a:lnSpc>
                        <a:spcAft>
                          <a:spcPts val="0"/>
                        </a:spcAft>
                      </a:pPr>
                      <a:r>
                        <a:rPr lang="es-ES_tradnl" sz="1600" dirty="0">
                          <a:effectLst/>
                        </a:rPr>
                        <a:t>3807.084913</a:t>
                      </a:r>
                      <a:endParaRPr lang="en-US" sz="16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algn="ctr">
                        <a:lnSpc>
                          <a:spcPct val="115000"/>
                        </a:lnSpc>
                        <a:spcAft>
                          <a:spcPts val="0"/>
                        </a:spcAft>
                      </a:pPr>
                      <a:r>
                        <a:rPr lang="es-ES_tradnl" sz="1600" dirty="0">
                          <a:effectLst/>
                        </a:rPr>
                        <a:t>0.007876604</a:t>
                      </a:r>
                      <a:endParaRPr lang="en-US" sz="1600" dirty="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1093076755"/>
                  </a:ext>
                </a:extLst>
              </a:tr>
              <a:tr h="491812">
                <a:tc>
                  <a:txBody>
                    <a:bodyPr/>
                    <a:lstStyle/>
                    <a:p>
                      <a:pPr algn="ctr">
                        <a:lnSpc>
                          <a:spcPct val="115000"/>
                        </a:lnSpc>
                        <a:spcAft>
                          <a:spcPts val="0"/>
                        </a:spcAft>
                      </a:pPr>
                      <a:r>
                        <a:rPr lang="es-ES_tradnl" sz="1600">
                          <a:effectLst/>
                        </a:rPr>
                        <a:t>14400</a:t>
                      </a:r>
                      <a:endParaRPr lang="en-US" sz="16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algn="ctr">
                        <a:lnSpc>
                          <a:spcPct val="115000"/>
                        </a:lnSpc>
                        <a:spcAft>
                          <a:spcPts val="0"/>
                        </a:spcAft>
                      </a:pPr>
                      <a:r>
                        <a:rPr lang="es-ES_tradnl" sz="1600">
                          <a:effectLst/>
                        </a:rPr>
                        <a:t>4209.700425</a:t>
                      </a:r>
                      <a:endParaRPr lang="en-US" sz="16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algn="ctr">
                        <a:lnSpc>
                          <a:spcPct val="115000"/>
                        </a:lnSpc>
                        <a:spcAft>
                          <a:spcPts val="0"/>
                        </a:spcAft>
                      </a:pPr>
                      <a:r>
                        <a:rPr lang="es-ES_tradnl" sz="1600">
                          <a:effectLst/>
                        </a:rPr>
                        <a:t>0.008503934</a:t>
                      </a:r>
                      <a:endParaRPr lang="en-US" sz="16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algn="ctr">
                        <a:lnSpc>
                          <a:spcPct val="115000"/>
                        </a:lnSpc>
                        <a:spcAft>
                          <a:spcPts val="0"/>
                        </a:spcAft>
                      </a:pPr>
                      <a:r>
                        <a:rPr lang="es-ES_tradnl" sz="1600">
                          <a:effectLst/>
                        </a:rPr>
                        <a:t>4209.700425</a:t>
                      </a:r>
                      <a:endParaRPr lang="en-US" sz="16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algn="ctr">
                        <a:lnSpc>
                          <a:spcPct val="115000"/>
                        </a:lnSpc>
                        <a:spcAft>
                          <a:spcPts val="0"/>
                        </a:spcAft>
                      </a:pPr>
                      <a:r>
                        <a:rPr lang="es-ES_tradnl" sz="1600" dirty="0">
                          <a:effectLst/>
                        </a:rPr>
                        <a:t>0.008503934</a:t>
                      </a:r>
                      <a:endParaRPr lang="en-US" sz="1600" dirty="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3436483389"/>
                  </a:ext>
                </a:extLst>
              </a:tr>
              <a:tr h="491812">
                <a:tc>
                  <a:txBody>
                    <a:bodyPr/>
                    <a:lstStyle/>
                    <a:p>
                      <a:pPr algn="ctr">
                        <a:lnSpc>
                          <a:spcPct val="115000"/>
                        </a:lnSpc>
                        <a:spcAft>
                          <a:spcPts val="0"/>
                        </a:spcAft>
                      </a:pPr>
                      <a:r>
                        <a:rPr lang="es-ES_tradnl" sz="1600">
                          <a:effectLst/>
                        </a:rPr>
                        <a:t>18000</a:t>
                      </a:r>
                      <a:endParaRPr lang="en-US" sz="16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algn="ctr">
                        <a:lnSpc>
                          <a:spcPct val="115000"/>
                        </a:lnSpc>
                        <a:spcAft>
                          <a:spcPts val="0"/>
                        </a:spcAft>
                      </a:pPr>
                      <a:r>
                        <a:rPr lang="es-ES_tradnl" sz="1600">
                          <a:effectLst/>
                        </a:rPr>
                        <a:t>4245.225323</a:t>
                      </a:r>
                      <a:endParaRPr lang="en-US" sz="16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algn="ctr">
                        <a:lnSpc>
                          <a:spcPct val="115000"/>
                        </a:lnSpc>
                        <a:spcAft>
                          <a:spcPts val="0"/>
                        </a:spcAft>
                      </a:pPr>
                      <a:r>
                        <a:rPr lang="es-ES_tradnl" sz="1600">
                          <a:effectLst/>
                        </a:rPr>
                        <a:t>0.009150576</a:t>
                      </a:r>
                      <a:endParaRPr lang="en-US" sz="16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algn="ctr">
                        <a:lnSpc>
                          <a:spcPct val="115000"/>
                        </a:lnSpc>
                        <a:spcAft>
                          <a:spcPts val="0"/>
                        </a:spcAft>
                      </a:pPr>
                      <a:r>
                        <a:rPr lang="es-ES_tradnl" sz="1600">
                          <a:effectLst/>
                        </a:rPr>
                        <a:t>2717.654705</a:t>
                      </a:r>
                      <a:endParaRPr lang="en-US" sz="16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algn="ctr">
                        <a:lnSpc>
                          <a:spcPct val="115000"/>
                        </a:lnSpc>
                        <a:spcAft>
                          <a:spcPts val="0"/>
                        </a:spcAft>
                      </a:pPr>
                      <a:r>
                        <a:rPr lang="es-ES_tradnl" sz="1600" dirty="0">
                          <a:effectLst/>
                        </a:rPr>
                        <a:t>0.008978344</a:t>
                      </a:r>
                      <a:endParaRPr lang="en-US" sz="1600" dirty="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3511916057"/>
                  </a:ext>
                </a:extLst>
              </a:tr>
              <a:tr h="491812">
                <a:tc>
                  <a:txBody>
                    <a:bodyPr/>
                    <a:lstStyle/>
                    <a:p>
                      <a:pPr algn="ctr">
                        <a:lnSpc>
                          <a:spcPct val="115000"/>
                        </a:lnSpc>
                        <a:spcAft>
                          <a:spcPts val="0"/>
                        </a:spcAft>
                      </a:pPr>
                      <a:r>
                        <a:rPr lang="es-ES_tradnl" sz="1600">
                          <a:effectLst/>
                        </a:rPr>
                        <a:t>21600</a:t>
                      </a:r>
                      <a:endParaRPr lang="en-US" sz="16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algn="ctr">
                        <a:lnSpc>
                          <a:spcPct val="115000"/>
                        </a:lnSpc>
                        <a:spcAft>
                          <a:spcPts val="0"/>
                        </a:spcAft>
                      </a:pPr>
                      <a:r>
                        <a:rPr lang="es-ES_tradnl" sz="1600">
                          <a:effectLst/>
                        </a:rPr>
                        <a:t>4091.284098</a:t>
                      </a:r>
                      <a:endParaRPr lang="en-US" sz="16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algn="ctr">
                        <a:lnSpc>
                          <a:spcPct val="115000"/>
                        </a:lnSpc>
                        <a:spcAft>
                          <a:spcPts val="0"/>
                        </a:spcAft>
                      </a:pPr>
                      <a:r>
                        <a:rPr lang="es-ES_tradnl" sz="1600">
                          <a:effectLst/>
                        </a:rPr>
                        <a:t>0.00983093</a:t>
                      </a:r>
                      <a:endParaRPr lang="en-US" sz="16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algn="ctr">
                        <a:lnSpc>
                          <a:spcPct val="115000"/>
                        </a:lnSpc>
                        <a:spcAft>
                          <a:spcPts val="0"/>
                        </a:spcAft>
                      </a:pPr>
                      <a:r>
                        <a:rPr lang="es-ES_tradnl" sz="1600">
                          <a:effectLst/>
                        </a:rPr>
                        <a:t>2048.602457</a:t>
                      </a:r>
                      <a:endParaRPr lang="en-US" sz="16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algn="ctr">
                        <a:lnSpc>
                          <a:spcPct val="115000"/>
                        </a:lnSpc>
                        <a:spcAft>
                          <a:spcPts val="0"/>
                        </a:spcAft>
                      </a:pPr>
                      <a:r>
                        <a:rPr lang="es-ES_tradnl" sz="1600" dirty="0">
                          <a:effectLst/>
                        </a:rPr>
                        <a:t>0.009496057</a:t>
                      </a:r>
                      <a:endParaRPr lang="en-US" sz="1600" dirty="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3350440863"/>
                  </a:ext>
                </a:extLst>
              </a:tr>
              <a:tr h="235537">
                <a:tc>
                  <a:txBody>
                    <a:bodyPr/>
                    <a:lstStyle/>
                    <a:p>
                      <a:pPr algn="ctr">
                        <a:lnSpc>
                          <a:spcPct val="115000"/>
                        </a:lnSpc>
                        <a:spcAft>
                          <a:spcPts val="0"/>
                        </a:spcAft>
                      </a:pPr>
                      <a:endParaRPr lang="es-ES_tradnl" sz="1600" dirty="0" smtClean="0">
                        <a:effectLst/>
                      </a:endParaRPr>
                    </a:p>
                    <a:p>
                      <a:pPr algn="ctr">
                        <a:lnSpc>
                          <a:spcPct val="115000"/>
                        </a:lnSpc>
                        <a:spcAft>
                          <a:spcPts val="0"/>
                        </a:spcAft>
                      </a:pPr>
                      <a:r>
                        <a:rPr lang="es-ES_tradnl" sz="1600" dirty="0" smtClean="0">
                          <a:effectLst/>
                        </a:rPr>
                        <a:t>25200</a:t>
                      </a:r>
                    </a:p>
                    <a:p>
                      <a:pPr algn="ctr">
                        <a:lnSpc>
                          <a:spcPct val="115000"/>
                        </a:lnSpc>
                        <a:spcAft>
                          <a:spcPts val="0"/>
                        </a:spcAft>
                      </a:pPr>
                      <a:endParaRPr lang="en-US" sz="16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1600" dirty="0">
                          <a:effectLst/>
                        </a:rPr>
                        <a:t>2699.892256</a:t>
                      </a:r>
                      <a:endParaRPr lang="en-US" sz="16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1600" dirty="0">
                          <a:effectLst/>
                        </a:rPr>
                        <a:t>0.011172679</a:t>
                      </a:r>
                      <a:endParaRPr lang="en-US" sz="16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1600" dirty="0">
                          <a:effectLst/>
                        </a:rPr>
                        <a:t>1634.145313</a:t>
                      </a:r>
                      <a:endParaRPr lang="en-US" sz="16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1600" dirty="0">
                          <a:effectLst/>
                        </a:rPr>
                        <a:t>0.01080189</a:t>
                      </a:r>
                      <a:endParaRPr lang="en-US" sz="16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964342392"/>
                  </a:ext>
                </a:extLst>
              </a:tr>
            </a:tbl>
          </a:graphicData>
        </a:graphic>
      </p:graphicFrame>
    </p:spTree>
    <p:extLst>
      <p:ext uri="{BB962C8B-B14F-4D97-AF65-F5344CB8AC3E}">
        <p14:creationId xmlns:p14="http://schemas.microsoft.com/office/powerpoint/2010/main" val="163360078"/>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a:solidFill>
                  <a:schemeClr val="tx1"/>
                </a:solidFill>
              </a:rPr>
              <a:t>CINÉTICA DE CRECIMIENTO DE LA ARTHROSPIRA PLATENSIS</a:t>
            </a:r>
            <a:endParaRPr lang="en-US" dirty="0"/>
          </a:p>
        </p:txBody>
      </p:sp>
      <p:graphicFrame>
        <p:nvGraphicFramePr>
          <p:cNvPr id="4" name="Gráfico 3"/>
          <p:cNvGraphicFramePr/>
          <p:nvPr>
            <p:extLst>
              <p:ext uri="{D42A27DB-BD31-4B8C-83A1-F6EECF244321}">
                <p14:modId xmlns:p14="http://schemas.microsoft.com/office/powerpoint/2010/main" val="4124245773"/>
              </p:ext>
            </p:extLst>
          </p:nvPr>
        </p:nvGraphicFramePr>
        <p:xfrm>
          <a:off x="1136060" y="1789611"/>
          <a:ext cx="7537677" cy="491163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77042620"/>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smtClean="0">
                <a:solidFill>
                  <a:schemeClr val="tx1"/>
                </a:solidFill>
              </a:rPr>
              <a:t>VALIDACIÓN Y CONVERGENCIA DE LOS MODELOS MATEMÁTICOS</a:t>
            </a:r>
            <a:endParaRPr lang="en-US" b="1" dirty="0">
              <a:solidFill>
                <a:schemeClr val="tx1"/>
              </a:solidFill>
            </a:endParaRPr>
          </a:p>
        </p:txBody>
      </p:sp>
      <p:sp>
        <p:nvSpPr>
          <p:cNvPr id="3" name="Marcador de contenido 2"/>
          <p:cNvSpPr>
            <a:spLocks noGrp="1"/>
          </p:cNvSpPr>
          <p:nvPr>
            <p:ph idx="1"/>
          </p:nvPr>
        </p:nvSpPr>
        <p:spPr/>
        <p:txBody>
          <a:bodyPr/>
          <a:lstStyle/>
          <a:p>
            <a:r>
              <a:rPr lang="es-EC" sz="2400" dirty="0">
                <a:solidFill>
                  <a:schemeClr val="tx1"/>
                </a:solidFill>
              </a:rPr>
              <a:t>Para validar un modelo matemático se pueden emplear dos caminos: a) Comparar los datos generados por el sistema real con los procedentes del modelo matemático y, b) Contrastar el modelo matemático obtenido con uno validado previamente en un sistema similar, cuyo rango de aplicación se conoce (</a:t>
            </a:r>
            <a:r>
              <a:rPr lang="es-EC" sz="2400" dirty="0" err="1">
                <a:solidFill>
                  <a:schemeClr val="tx1"/>
                </a:solidFill>
                <a:hlinkClick r:id="rId2" tooltip="Rasmuson, 2014 #16"/>
              </a:rPr>
              <a:t>Rasmuson</a:t>
            </a:r>
            <a:r>
              <a:rPr lang="es-EC" sz="2400" dirty="0">
                <a:solidFill>
                  <a:schemeClr val="tx1"/>
                </a:solidFill>
                <a:hlinkClick r:id="rId2" tooltip="Rasmuson, 2014 #16"/>
              </a:rPr>
              <a:t>, </a:t>
            </a:r>
            <a:r>
              <a:rPr lang="es-EC" sz="2400" dirty="0" err="1">
                <a:solidFill>
                  <a:schemeClr val="tx1"/>
                </a:solidFill>
                <a:hlinkClick r:id="rId2" tooltip="Rasmuson, 2014 #16"/>
              </a:rPr>
              <a:t>Andersson</a:t>
            </a:r>
            <a:r>
              <a:rPr lang="es-EC" sz="2400" dirty="0">
                <a:solidFill>
                  <a:schemeClr val="tx1"/>
                </a:solidFill>
                <a:hlinkClick r:id="rId2" tooltip="Rasmuson, 2014 #16"/>
              </a:rPr>
              <a:t>, </a:t>
            </a:r>
            <a:r>
              <a:rPr lang="es-EC" sz="2400" dirty="0" err="1">
                <a:solidFill>
                  <a:schemeClr val="tx1"/>
                </a:solidFill>
                <a:hlinkClick r:id="rId2" tooltip="Rasmuson, 2014 #16"/>
              </a:rPr>
              <a:t>Olsson</a:t>
            </a:r>
            <a:r>
              <a:rPr lang="es-EC" sz="2400" dirty="0">
                <a:solidFill>
                  <a:schemeClr val="tx1"/>
                </a:solidFill>
                <a:hlinkClick r:id="rId2" tooltip="Rasmuson, 2014 #16"/>
              </a:rPr>
              <a:t>, &amp; </a:t>
            </a:r>
            <a:r>
              <a:rPr lang="es-EC" sz="2400" dirty="0" err="1">
                <a:solidFill>
                  <a:schemeClr val="tx1"/>
                </a:solidFill>
                <a:hlinkClick r:id="rId2" tooltip="Rasmuson, 2014 #16"/>
              </a:rPr>
              <a:t>Andersson</a:t>
            </a:r>
            <a:r>
              <a:rPr lang="es-EC" sz="2400" dirty="0">
                <a:solidFill>
                  <a:schemeClr val="tx1"/>
                </a:solidFill>
                <a:hlinkClick r:id="rId2" tooltip="Rasmuson, 2014 #16"/>
              </a:rPr>
              <a:t>, 2014</a:t>
            </a:r>
            <a:r>
              <a:rPr lang="es-EC" sz="2400" dirty="0">
                <a:solidFill>
                  <a:schemeClr val="tx1"/>
                </a:solidFill>
              </a:rPr>
              <a:t>) (</a:t>
            </a:r>
            <a:r>
              <a:rPr lang="es-EC" sz="2400" dirty="0">
                <a:solidFill>
                  <a:schemeClr val="tx1"/>
                </a:solidFill>
                <a:hlinkClick r:id="rId3" tooltip="Tarifa, 2001 #17"/>
              </a:rPr>
              <a:t>Tarifa, 2001</a:t>
            </a:r>
            <a:r>
              <a:rPr lang="es-EC" sz="2400" dirty="0">
                <a:solidFill>
                  <a:schemeClr val="tx1"/>
                </a:solidFill>
              </a:rPr>
              <a:t>). </a:t>
            </a:r>
            <a:endParaRPr lang="es-EC" sz="2400" dirty="0" smtClean="0">
              <a:solidFill>
                <a:schemeClr val="tx1"/>
              </a:solidFill>
            </a:endParaRPr>
          </a:p>
          <a:p>
            <a:endParaRPr lang="en-US" dirty="0"/>
          </a:p>
        </p:txBody>
      </p:sp>
    </p:spTree>
    <p:extLst>
      <p:ext uri="{BB962C8B-B14F-4D97-AF65-F5344CB8AC3E}">
        <p14:creationId xmlns:p14="http://schemas.microsoft.com/office/powerpoint/2010/main" val="1070573759"/>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a:solidFill>
                  <a:schemeClr val="tx1"/>
                </a:solidFill>
              </a:rPr>
              <a:t>VALIDACIÓN Y CONVERGENCIA DE LOS MODELOS </a:t>
            </a:r>
            <a:r>
              <a:rPr lang="es-EC" b="1" dirty="0" smtClean="0">
                <a:solidFill>
                  <a:schemeClr val="tx1"/>
                </a:solidFill>
              </a:rPr>
              <a:t>MATEMÁTICOS</a:t>
            </a:r>
            <a:endParaRPr lang="en-US" dirty="0"/>
          </a:p>
        </p:txBody>
      </p:sp>
      <p:sp>
        <p:nvSpPr>
          <p:cNvPr id="3" name="Marcador de contenido 2"/>
          <p:cNvSpPr>
            <a:spLocks noGrp="1"/>
          </p:cNvSpPr>
          <p:nvPr>
            <p:ph idx="1"/>
          </p:nvPr>
        </p:nvSpPr>
        <p:spPr>
          <a:xfrm>
            <a:off x="845875" y="1930400"/>
            <a:ext cx="8729200" cy="3880773"/>
          </a:xfrm>
        </p:spPr>
        <p:txBody>
          <a:bodyPr/>
          <a:lstStyle/>
          <a:p>
            <a:r>
              <a:rPr lang="es-EC" sz="2400" dirty="0">
                <a:solidFill>
                  <a:schemeClr val="tx1"/>
                </a:solidFill>
              </a:rPr>
              <a:t>Uno de los métodos propuestos para la solución de la mencionada ecuación es la denomina aproximación de dos </a:t>
            </a:r>
            <a:r>
              <a:rPr lang="es-EC" sz="2400" dirty="0" err="1">
                <a:solidFill>
                  <a:schemeClr val="tx1"/>
                </a:solidFill>
              </a:rPr>
              <a:t>fluxes</a:t>
            </a:r>
            <a:r>
              <a:rPr lang="es-EC" sz="2400" dirty="0">
                <a:solidFill>
                  <a:schemeClr val="tx1"/>
                </a:solidFill>
              </a:rPr>
              <a:t> (</a:t>
            </a:r>
            <a:r>
              <a:rPr lang="es-EC" sz="2400" dirty="0" err="1">
                <a:solidFill>
                  <a:schemeClr val="tx1"/>
                </a:solidFill>
                <a:hlinkClick r:id="rId2" tooltip="Mengüç, 1983 #18"/>
              </a:rPr>
              <a:t>Mengüç</a:t>
            </a:r>
            <a:r>
              <a:rPr lang="es-EC" sz="2400" dirty="0">
                <a:solidFill>
                  <a:schemeClr val="tx1"/>
                </a:solidFill>
                <a:hlinkClick r:id="rId2" tooltip="Mengüç, 1983 #18"/>
              </a:rPr>
              <a:t> &amp; </a:t>
            </a:r>
            <a:r>
              <a:rPr lang="es-EC" sz="2400" dirty="0" err="1">
                <a:solidFill>
                  <a:schemeClr val="tx1"/>
                </a:solidFill>
                <a:hlinkClick r:id="rId2" tooltip="Mengüç, 1983 #18"/>
              </a:rPr>
              <a:t>Viskanta</a:t>
            </a:r>
            <a:r>
              <a:rPr lang="es-EC" sz="2400" dirty="0">
                <a:solidFill>
                  <a:schemeClr val="tx1"/>
                </a:solidFill>
                <a:hlinkClick r:id="rId2" tooltip="Mengüç, 1983 #18"/>
              </a:rPr>
              <a:t>, 1983</a:t>
            </a:r>
            <a:r>
              <a:rPr lang="es-EC" sz="2400" dirty="0">
                <a:solidFill>
                  <a:schemeClr val="tx1"/>
                </a:solidFill>
              </a:rPr>
              <a:t>). </a:t>
            </a:r>
            <a:endParaRPr lang="es-EC" sz="2400" dirty="0" smtClean="0">
              <a:solidFill>
                <a:schemeClr val="tx1"/>
              </a:solidFill>
            </a:endParaRPr>
          </a:p>
          <a:p>
            <a:endParaRPr lang="es-EC" sz="2400" dirty="0" smtClean="0">
              <a:solidFill>
                <a:schemeClr val="tx1"/>
              </a:solidFill>
            </a:endParaRPr>
          </a:p>
          <a:p>
            <a:endParaRPr lang="en-US" dirty="0" smtClean="0"/>
          </a:p>
          <a:p>
            <a:endParaRPr lang="es-EC" dirty="0"/>
          </a:p>
          <a:p>
            <a:endParaRPr lang="es-EC" dirty="0" smtClean="0"/>
          </a:p>
        </p:txBody>
      </p:sp>
      <p:sp>
        <p:nvSpPr>
          <p:cNvPr id="7" name="Rectangle 4"/>
          <p:cNvSpPr>
            <a:spLocks noChangeArrowheads="1"/>
          </p:cNvSpPr>
          <p:nvPr/>
        </p:nvSpPr>
        <p:spPr bwMode="auto">
          <a:xfrm>
            <a:off x="1193714" y="3251200"/>
            <a:ext cx="8080288"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EC" altLang="en-US" sz="2000" b="0" i="0" u="none" strike="noStrike" cap="none" normalizeH="0" baseline="0" dirty="0" smtClean="0">
                <a:ln>
                  <a:noFill/>
                </a:ln>
                <a:effectLst/>
                <a:latin typeface="Arial" panose="020B0604020202020204" pitchFamily="34" charset="0"/>
                <a:ea typeface="Times New Roman" panose="02020603050405020304" pitchFamily="18" charset="0"/>
                <a:cs typeface="Arial" panose="020B0604020202020204" pitchFamily="34" charset="0"/>
              </a:rPr>
              <a:t>Esta aproximación ha sido ya empleada en el modelamiento de fotobioreactores de placa plana bajo luz artificial (</a:t>
            </a:r>
            <a:r>
              <a:rPr kumimoji="0" lang="es-EC" altLang="en-US" sz="2000" b="0" i="0" u="none" strike="noStrike" cap="none" normalizeH="0" baseline="0" dirty="0" smtClean="0">
                <a:ln>
                  <a:noFill/>
                </a:ln>
                <a:effectLst/>
                <a:latin typeface="Arial" panose="020B0604020202020204" pitchFamily="34" charset="0"/>
                <a:ea typeface="Times New Roman" panose="02020603050405020304" pitchFamily="18" charset="0"/>
                <a:cs typeface="Arial" panose="020B0604020202020204" pitchFamily="34" charset="0"/>
                <a:hlinkClick r:id="rId3" tooltip="Cornet, 1998 #22"/>
              </a:rPr>
              <a:t>J.-F. </a:t>
            </a:r>
            <a:r>
              <a:rPr kumimoji="0" lang="es-EC" altLang="en-US" sz="2000" b="0" i="0" u="none" strike="noStrike" cap="none" normalizeH="0" baseline="0" dirty="0" err="1" smtClean="0">
                <a:ln>
                  <a:noFill/>
                </a:ln>
                <a:effectLst/>
                <a:latin typeface="Arial" panose="020B0604020202020204" pitchFamily="34" charset="0"/>
                <a:ea typeface="Times New Roman" panose="02020603050405020304" pitchFamily="18" charset="0"/>
                <a:cs typeface="Arial" panose="020B0604020202020204" pitchFamily="34" charset="0"/>
                <a:hlinkClick r:id="rId3" tooltip="Cornet, 1998 #22"/>
              </a:rPr>
              <a:t>Cornet</a:t>
            </a:r>
            <a:r>
              <a:rPr kumimoji="0" lang="es-EC" altLang="en-US" sz="2000" b="0" i="0" u="none" strike="noStrike" cap="none" normalizeH="0" baseline="0" dirty="0" smtClean="0">
                <a:ln>
                  <a:noFill/>
                </a:ln>
                <a:effectLst/>
                <a:latin typeface="Arial" panose="020B0604020202020204" pitchFamily="34" charset="0"/>
                <a:ea typeface="Times New Roman" panose="02020603050405020304" pitchFamily="18" charset="0"/>
                <a:cs typeface="Arial" panose="020B0604020202020204" pitchFamily="34" charset="0"/>
                <a:hlinkClick r:id="rId3" tooltip="Cornet, 1998 #22"/>
              </a:rPr>
              <a:t>, </a:t>
            </a:r>
            <a:r>
              <a:rPr kumimoji="0" lang="es-EC" altLang="en-US" sz="2000" b="0" i="0" u="none" strike="noStrike" cap="none" normalizeH="0" baseline="0" dirty="0" err="1" smtClean="0">
                <a:ln>
                  <a:noFill/>
                </a:ln>
                <a:effectLst/>
                <a:latin typeface="Arial" panose="020B0604020202020204" pitchFamily="34" charset="0"/>
                <a:ea typeface="Times New Roman" panose="02020603050405020304" pitchFamily="18" charset="0"/>
                <a:cs typeface="Arial" panose="020B0604020202020204" pitchFamily="34" charset="0"/>
                <a:hlinkClick r:id="rId3" tooltip="Cornet, 1998 #22"/>
              </a:rPr>
              <a:t>Dussap</a:t>
            </a:r>
            <a:r>
              <a:rPr kumimoji="0" lang="es-EC" altLang="en-US" sz="2000" b="0" i="0" u="none" strike="noStrike" cap="none" normalizeH="0" baseline="0" dirty="0" smtClean="0">
                <a:ln>
                  <a:noFill/>
                </a:ln>
                <a:effectLst/>
                <a:latin typeface="Arial" panose="020B0604020202020204" pitchFamily="34" charset="0"/>
                <a:ea typeface="Times New Roman" panose="02020603050405020304" pitchFamily="18" charset="0"/>
                <a:cs typeface="Arial" panose="020B0604020202020204" pitchFamily="34" charset="0"/>
                <a:hlinkClick r:id="rId3" tooltip="Cornet, 1998 #22"/>
              </a:rPr>
              <a:t>, &amp; Gros, 1998</a:t>
            </a:r>
            <a:r>
              <a:rPr kumimoji="0" lang="es-EC" altLang="en-US" sz="2000" b="0" i="0" u="none" strike="noStrike" cap="none" normalizeH="0" baseline="0" dirty="0" smtClean="0">
                <a:ln>
                  <a:noFill/>
                </a:ln>
                <a:effectLst/>
                <a:latin typeface="Arial" panose="020B0604020202020204" pitchFamily="34" charset="0"/>
                <a:ea typeface="Times New Roman" panose="02020603050405020304" pitchFamily="18" charset="0"/>
                <a:cs typeface="Arial" panose="020B0604020202020204" pitchFamily="34" charset="0"/>
              </a:rPr>
              <a:t>; </a:t>
            </a:r>
            <a:r>
              <a:rPr kumimoji="0" lang="es-EC" altLang="en-US" sz="2000" b="0" i="0" u="none" strike="noStrike" cap="none" normalizeH="0" baseline="0" dirty="0" smtClean="0">
                <a:ln>
                  <a:noFill/>
                </a:ln>
                <a:effectLst/>
                <a:latin typeface="Arial" panose="020B0604020202020204" pitchFamily="34" charset="0"/>
                <a:ea typeface="Times New Roman" panose="02020603050405020304" pitchFamily="18" charset="0"/>
                <a:cs typeface="Arial" panose="020B0604020202020204" pitchFamily="34" charset="0"/>
                <a:hlinkClick r:id="rId4" tooltip="Cornet, 1995 #20"/>
              </a:rPr>
              <a:t>J.-F. </a:t>
            </a:r>
            <a:r>
              <a:rPr kumimoji="0" lang="es-EC" altLang="en-US" sz="2000" b="0" i="0" u="none" strike="noStrike" cap="none" normalizeH="0" baseline="0" dirty="0" err="1" smtClean="0">
                <a:ln>
                  <a:noFill/>
                </a:ln>
                <a:effectLst/>
                <a:latin typeface="Arial" panose="020B0604020202020204" pitchFamily="34" charset="0"/>
                <a:ea typeface="Times New Roman" panose="02020603050405020304" pitchFamily="18" charset="0"/>
                <a:cs typeface="Arial" panose="020B0604020202020204" pitchFamily="34" charset="0"/>
                <a:hlinkClick r:id="rId4" tooltip="Cornet, 1995 #20"/>
              </a:rPr>
              <a:t>Cornet</a:t>
            </a:r>
            <a:r>
              <a:rPr kumimoji="0" lang="es-EC" altLang="en-US" sz="2000" b="0" i="0" u="none" strike="noStrike" cap="none" normalizeH="0" baseline="0" dirty="0" smtClean="0">
                <a:ln>
                  <a:noFill/>
                </a:ln>
                <a:effectLst/>
                <a:latin typeface="Arial" panose="020B0604020202020204" pitchFamily="34" charset="0"/>
                <a:ea typeface="Times New Roman" panose="02020603050405020304" pitchFamily="18" charset="0"/>
                <a:cs typeface="Arial" panose="020B0604020202020204" pitchFamily="34" charset="0"/>
                <a:hlinkClick r:id="rId4" tooltip="Cornet, 1995 #20"/>
              </a:rPr>
              <a:t>, </a:t>
            </a:r>
            <a:r>
              <a:rPr kumimoji="0" lang="es-EC" altLang="en-US" sz="2000" b="0" i="0" u="none" strike="noStrike" cap="none" normalizeH="0" baseline="0" dirty="0" err="1" smtClean="0">
                <a:ln>
                  <a:noFill/>
                </a:ln>
                <a:effectLst/>
                <a:latin typeface="Arial" panose="020B0604020202020204" pitchFamily="34" charset="0"/>
                <a:ea typeface="Times New Roman" panose="02020603050405020304" pitchFamily="18" charset="0"/>
                <a:cs typeface="Arial" panose="020B0604020202020204" pitchFamily="34" charset="0"/>
                <a:hlinkClick r:id="rId4" tooltip="Cornet, 1995 #20"/>
              </a:rPr>
              <a:t>Dussap</a:t>
            </a:r>
            <a:r>
              <a:rPr kumimoji="0" lang="es-EC" altLang="en-US" sz="2000" b="0" i="0" u="none" strike="noStrike" cap="none" normalizeH="0" baseline="0" dirty="0" smtClean="0">
                <a:ln>
                  <a:noFill/>
                </a:ln>
                <a:effectLst/>
                <a:latin typeface="Arial" panose="020B0604020202020204" pitchFamily="34" charset="0"/>
                <a:ea typeface="Times New Roman" panose="02020603050405020304" pitchFamily="18" charset="0"/>
                <a:cs typeface="Arial" panose="020B0604020202020204" pitchFamily="34" charset="0"/>
                <a:hlinkClick r:id="rId4" tooltip="Cornet, 1995 #20"/>
              </a:rPr>
              <a:t>, Gros, </a:t>
            </a:r>
            <a:r>
              <a:rPr kumimoji="0" lang="es-EC" altLang="en-US" sz="2000" b="0" i="0" u="none" strike="noStrike" cap="none" normalizeH="0" baseline="0" dirty="0" err="1" smtClean="0">
                <a:ln>
                  <a:noFill/>
                </a:ln>
                <a:effectLst/>
                <a:latin typeface="Arial" panose="020B0604020202020204" pitchFamily="34" charset="0"/>
                <a:ea typeface="Times New Roman" panose="02020603050405020304" pitchFamily="18" charset="0"/>
                <a:cs typeface="Arial" panose="020B0604020202020204" pitchFamily="34" charset="0"/>
                <a:hlinkClick r:id="rId4" tooltip="Cornet, 1995 #20"/>
              </a:rPr>
              <a:t>Binois</a:t>
            </a:r>
            <a:r>
              <a:rPr kumimoji="0" lang="es-EC" altLang="en-US" sz="2000" b="0" i="0" u="none" strike="noStrike" cap="none" normalizeH="0" baseline="0" dirty="0" smtClean="0">
                <a:ln>
                  <a:noFill/>
                </a:ln>
                <a:effectLst/>
                <a:latin typeface="Arial" panose="020B0604020202020204" pitchFamily="34" charset="0"/>
                <a:ea typeface="Times New Roman" panose="02020603050405020304" pitchFamily="18" charset="0"/>
                <a:cs typeface="Arial" panose="020B0604020202020204" pitchFamily="34" charset="0"/>
                <a:hlinkClick r:id="rId4" tooltip="Cornet, 1995 #20"/>
              </a:rPr>
              <a:t>, &amp; </a:t>
            </a:r>
            <a:r>
              <a:rPr kumimoji="0" lang="es-EC" altLang="en-US" sz="2000" b="0" i="0" u="none" strike="noStrike" cap="none" normalizeH="0" baseline="0" dirty="0" err="1" smtClean="0">
                <a:ln>
                  <a:noFill/>
                </a:ln>
                <a:effectLst/>
                <a:latin typeface="Arial" panose="020B0604020202020204" pitchFamily="34" charset="0"/>
                <a:ea typeface="Times New Roman" panose="02020603050405020304" pitchFamily="18" charset="0"/>
                <a:cs typeface="Arial" panose="020B0604020202020204" pitchFamily="34" charset="0"/>
                <a:hlinkClick r:id="rId4" tooltip="Cornet, 1995 #20"/>
              </a:rPr>
              <a:t>Lasseur</a:t>
            </a:r>
            <a:r>
              <a:rPr kumimoji="0" lang="es-EC" altLang="en-US" sz="2000" b="0" i="0" u="none" strike="noStrike" cap="none" normalizeH="0" baseline="0" dirty="0" smtClean="0">
                <a:ln>
                  <a:noFill/>
                </a:ln>
                <a:effectLst/>
                <a:latin typeface="Arial" panose="020B0604020202020204" pitchFamily="34" charset="0"/>
                <a:ea typeface="Times New Roman" panose="02020603050405020304" pitchFamily="18" charset="0"/>
                <a:cs typeface="Arial" panose="020B0604020202020204" pitchFamily="34" charset="0"/>
                <a:hlinkClick r:id="rId4" tooltip="Cornet, 1995 #20"/>
              </a:rPr>
              <a:t>, 1995</a:t>
            </a:r>
            <a:r>
              <a:rPr kumimoji="0" lang="es-EC" altLang="en-US" sz="2000" b="0" i="0" u="none" strike="noStrike" cap="none" normalizeH="0" baseline="0" dirty="0" smtClean="0">
                <a:ln>
                  <a:noFill/>
                </a:ln>
                <a:effectLst/>
                <a:latin typeface="Arial" panose="020B0604020202020204" pitchFamily="34" charset="0"/>
                <a:ea typeface="Times New Roman" panose="02020603050405020304" pitchFamily="18" charset="0"/>
                <a:cs typeface="Arial" panose="020B0604020202020204" pitchFamily="34" charset="0"/>
              </a:rPr>
              <a:t>; </a:t>
            </a:r>
            <a:r>
              <a:rPr kumimoji="0" lang="es-EC" altLang="en-US" sz="2000" b="0" i="0" u="none" strike="noStrike" cap="none" normalizeH="0" baseline="0" dirty="0" smtClean="0">
                <a:ln>
                  <a:noFill/>
                </a:ln>
                <a:effectLst/>
                <a:latin typeface="Arial" panose="020B0604020202020204" pitchFamily="34" charset="0"/>
                <a:ea typeface="Times New Roman" panose="02020603050405020304" pitchFamily="18" charset="0"/>
                <a:cs typeface="Arial" panose="020B0604020202020204" pitchFamily="34" charset="0"/>
                <a:hlinkClick r:id="rId5" tooltip="Cornet, 1992 #19"/>
              </a:rPr>
              <a:t>J. </a:t>
            </a:r>
            <a:r>
              <a:rPr kumimoji="0" lang="es-EC" altLang="en-US" sz="2000" b="0" i="0" u="none" strike="noStrike" cap="none" normalizeH="0" baseline="0" dirty="0" err="1" smtClean="0">
                <a:ln>
                  <a:noFill/>
                </a:ln>
                <a:effectLst/>
                <a:latin typeface="Arial" panose="020B0604020202020204" pitchFamily="34" charset="0"/>
                <a:ea typeface="Times New Roman" panose="02020603050405020304" pitchFamily="18" charset="0"/>
                <a:cs typeface="Arial" panose="020B0604020202020204" pitchFamily="34" charset="0"/>
                <a:hlinkClick r:id="rId5" tooltip="Cornet, 1992 #19"/>
              </a:rPr>
              <a:t>Cornet</a:t>
            </a:r>
            <a:r>
              <a:rPr kumimoji="0" lang="es-EC" altLang="en-US" sz="2000" b="0" i="0" u="none" strike="noStrike" cap="none" normalizeH="0" baseline="0" dirty="0" smtClean="0">
                <a:ln>
                  <a:noFill/>
                </a:ln>
                <a:effectLst/>
                <a:latin typeface="Arial" panose="020B0604020202020204" pitchFamily="34" charset="0"/>
                <a:ea typeface="Times New Roman" panose="02020603050405020304" pitchFamily="18" charset="0"/>
                <a:cs typeface="Arial" panose="020B0604020202020204" pitchFamily="34" charset="0"/>
                <a:hlinkClick r:id="rId5" tooltip="Cornet, 1992 #19"/>
              </a:rPr>
              <a:t>, </a:t>
            </a:r>
            <a:r>
              <a:rPr kumimoji="0" lang="es-EC" altLang="en-US" sz="2000" b="0" i="0" u="none" strike="noStrike" cap="none" normalizeH="0" baseline="0" dirty="0" err="1" smtClean="0">
                <a:ln>
                  <a:noFill/>
                </a:ln>
                <a:effectLst/>
                <a:latin typeface="Arial" panose="020B0604020202020204" pitchFamily="34" charset="0"/>
                <a:ea typeface="Times New Roman" panose="02020603050405020304" pitchFamily="18" charset="0"/>
                <a:cs typeface="Arial" panose="020B0604020202020204" pitchFamily="34" charset="0"/>
                <a:hlinkClick r:id="rId5" tooltip="Cornet, 1992 #19"/>
              </a:rPr>
              <a:t>Dussap</a:t>
            </a:r>
            <a:r>
              <a:rPr kumimoji="0" lang="es-EC" altLang="en-US" sz="2000" b="0" i="0" u="none" strike="noStrike" cap="none" normalizeH="0" baseline="0" dirty="0" smtClean="0">
                <a:ln>
                  <a:noFill/>
                </a:ln>
                <a:effectLst/>
                <a:latin typeface="Arial" panose="020B0604020202020204" pitchFamily="34" charset="0"/>
                <a:ea typeface="Times New Roman" panose="02020603050405020304" pitchFamily="18" charset="0"/>
                <a:cs typeface="Arial" panose="020B0604020202020204" pitchFamily="34" charset="0"/>
                <a:hlinkClick r:id="rId5" tooltip="Cornet, 1992 #19"/>
              </a:rPr>
              <a:t>, &amp; </a:t>
            </a:r>
            <a:r>
              <a:rPr kumimoji="0" lang="es-EC" altLang="en-US" sz="2000" b="0" i="0" u="none" strike="noStrike" cap="none" normalizeH="0" baseline="0" dirty="0" err="1" smtClean="0">
                <a:ln>
                  <a:noFill/>
                </a:ln>
                <a:effectLst/>
                <a:latin typeface="Arial" panose="020B0604020202020204" pitchFamily="34" charset="0"/>
                <a:ea typeface="Times New Roman" panose="02020603050405020304" pitchFamily="18" charset="0"/>
                <a:cs typeface="Arial" panose="020B0604020202020204" pitchFamily="34" charset="0"/>
                <a:hlinkClick r:id="rId5" tooltip="Cornet, 1992 #19"/>
              </a:rPr>
              <a:t>Dubertret</a:t>
            </a:r>
            <a:r>
              <a:rPr kumimoji="0" lang="es-EC" altLang="en-US" sz="2000" b="0" i="0" u="none" strike="noStrike" cap="none" normalizeH="0" baseline="0" dirty="0" smtClean="0">
                <a:ln>
                  <a:noFill/>
                </a:ln>
                <a:effectLst/>
                <a:latin typeface="Arial" panose="020B0604020202020204" pitchFamily="34" charset="0"/>
                <a:ea typeface="Times New Roman" panose="02020603050405020304" pitchFamily="18" charset="0"/>
                <a:cs typeface="Arial" panose="020B0604020202020204" pitchFamily="34" charset="0"/>
                <a:hlinkClick r:id="rId5" tooltip="Cornet, 1992 #19"/>
              </a:rPr>
              <a:t>, 1992</a:t>
            </a:r>
            <a:r>
              <a:rPr kumimoji="0" lang="es-EC" altLang="en-US" sz="2000" b="0" i="0" u="none" strike="noStrike" cap="none" normalizeH="0" baseline="0" dirty="0" smtClean="0">
                <a:ln>
                  <a:noFill/>
                </a:ln>
                <a:effectLst/>
                <a:latin typeface="Arial" panose="020B0604020202020204" pitchFamily="34" charset="0"/>
                <a:ea typeface="Times New Roman" panose="02020603050405020304" pitchFamily="18" charset="0"/>
                <a:cs typeface="Arial" panose="020B0604020202020204" pitchFamily="34" charset="0"/>
              </a:rPr>
              <a:t>; </a:t>
            </a:r>
            <a:r>
              <a:rPr kumimoji="0" lang="es-EC" altLang="en-US" sz="2000" b="0" i="0" u="none" strike="noStrike" cap="none" normalizeH="0" baseline="0" dirty="0" err="1" smtClean="0">
                <a:ln>
                  <a:noFill/>
                </a:ln>
                <a:effectLst/>
                <a:latin typeface="Arial" panose="020B0604020202020204" pitchFamily="34" charset="0"/>
                <a:ea typeface="Times New Roman" panose="02020603050405020304" pitchFamily="18" charset="0"/>
                <a:cs typeface="Arial" panose="020B0604020202020204" pitchFamily="34" charset="0"/>
                <a:hlinkClick r:id="rId6" tooltip="Pottier, 2005 #21"/>
              </a:rPr>
              <a:t>Pottier</a:t>
            </a:r>
            <a:r>
              <a:rPr kumimoji="0" lang="es-EC" altLang="en-US" sz="2000" b="0" i="0" u="none" strike="noStrike" cap="none" normalizeH="0" baseline="0" dirty="0" smtClean="0">
                <a:ln>
                  <a:noFill/>
                </a:ln>
                <a:effectLst/>
                <a:latin typeface="Arial" panose="020B0604020202020204" pitchFamily="34" charset="0"/>
                <a:ea typeface="Times New Roman" panose="02020603050405020304" pitchFamily="18" charset="0"/>
                <a:cs typeface="Arial" panose="020B0604020202020204" pitchFamily="34" charset="0"/>
                <a:hlinkClick r:id="rId6" tooltip="Pottier, 2005 #21"/>
              </a:rPr>
              <a:t> et al., 2005</a:t>
            </a:r>
            <a:r>
              <a:rPr kumimoji="0" lang="es-EC" altLang="en-US" sz="2000" b="0" i="0" u="none" strike="noStrike" cap="none" normalizeH="0" baseline="0" dirty="0" smtClean="0">
                <a:ln>
                  <a:noFill/>
                </a:ln>
                <a:effectLst/>
                <a:latin typeface="Arial" panose="020B0604020202020204" pitchFamily="34" charset="0"/>
                <a:ea typeface="Times New Roman" panose="02020603050405020304" pitchFamily="18" charset="0"/>
                <a:cs typeface="Arial" panose="020B0604020202020204" pitchFamily="34" charset="0"/>
              </a:rPr>
              <a:t>) y bajo radiación solar (</a:t>
            </a:r>
            <a:r>
              <a:rPr kumimoji="0" lang="es-EC" altLang="en-US" sz="2000" b="0" i="0" u="none" strike="noStrike" cap="none" normalizeH="0" baseline="0" dirty="0" err="1" smtClean="0">
                <a:ln>
                  <a:noFill/>
                </a:ln>
                <a:effectLst/>
                <a:latin typeface="Arial" panose="020B0604020202020204" pitchFamily="34" charset="0"/>
                <a:ea typeface="Times New Roman" panose="02020603050405020304" pitchFamily="18" charset="0"/>
                <a:cs typeface="Arial" panose="020B0604020202020204" pitchFamily="34" charset="0"/>
                <a:hlinkClick r:id="rId6" tooltip="Pottier, 2005 #21"/>
              </a:rPr>
              <a:t>Pottier</a:t>
            </a:r>
            <a:r>
              <a:rPr kumimoji="0" lang="es-EC" altLang="en-US" sz="2000" b="0" i="0" u="none" strike="noStrike" cap="none" normalizeH="0" baseline="0" dirty="0" smtClean="0">
                <a:ln>
                  <a:noFill/>
                </a:ln>
                <a:effectLst/>
                <a:latin typeface="Arial" panose="020B0604020202020204" pitchFamily="34" charset="0"/>
                <a:ea typeface="Times New Roman" panose="02020603050405020304" pitchFamily="18" charset="0"/>
                <a:cs typeface="Arial" panose="020B0604020202020204" pitchFamily="34" charset="0"/>
                <a:hlinkClick r:id="rId6" tooltip="Pottier, 2005 #21"/>
              </a:rPr>
              <a:t> et al., 2005</a:t>
            </a:r>
            <a:r>
              <a:rPr kumimoji="0" lang="es-EC" altLang="en-US" sz="2000" b="0" i="0" u="none" strike="noStrike" cap="none" normalizeH="0" baseline="0" dirty="0" smtClean="0">
                <a:ln>
                  <a:noFill/>
                </a:ln>
                <a:effectLst/>
                <a:latin typeface="Arial" panose="020B0604020202020204" pitchFamily="34" charset="0"/>
                <a:ea typeface="Times New Roman" panose="02020603050405020304" pitchFamily="18" charset="0"/>
                <a:cs typeface="Arial" panose="020B0604020202020204" pitchFamily="34" charset="0"/>
              </a:rPr>
              <a:t>; </a:t>
            </a:r>
            <a:r>
              <a:rPr kumimoji="0" lang="es-EC" altLang="en-US" sz="2000" b="0" i="0" u="none" strike="noStrike" cap="none" normalizeH="0" baseline="0" dirty="0" smtClean="0">
                <a:ln>
                  <a:noFill/>
                </a:ln>
                <a:effectLst/>
                <a:latin typeface="Arial" panose="020B0604020202020204" pitchFamily="34" charset="0"/>
                <a:ea typeface="Times New Roman" panose="02020603050405020304" pitchFamily="18" charset="0"/>
                <a:cs typeface="Arial" panose="020B0604020202020204" pitchFamily="34" charset="0"/>
                <a:hlinkClick r:id="rId7" tooltip="Pruvost, 2011 #15"/>
              </a:rPr>
              <a:t>J </a:t>
            </a:r>
            <a:r>
              <a:rPr kumimoji="0" lang="es-EC" altLang="en-US" sz="2000" b="0" i="0" u="none" strike="noStrike" cap="none" normalizeH="0" baseline="0" dirty="0" err="1" smtClean="0">
                <a:ln>
                  <a:noFill/>
                </a:ln>
                <a:effectLst/>
                <a:latin typeface="Arial" panose="020B0604020202020204" pitchFamily="34" charset="0"/>
                <a:ea typeface="Times New Roman" panose="02020603050405020304" pitchFamily="18" charset="0"/>
                <a:cs typeface="Arial" panose="020B0604020202020204" pitchFamily="34" charset="0"/>
                <a:hlinkClick r:id="rId7" tooltip="Pruvost, 2011 #15"/>
              </a:rPr>
              <a:t>Pruvost</a:t>
            </a:r>
            <a:r>
              <a:rPr kumimoji="0" lang="es-EC" altLang="en-US" sz="2000" b="0" i="0" u="none" strike="noStrike" cap="none" normalizeH="0" baseline="0" dirty="0" smtClean="0">
                <a:ln>
                  <a:noFill/>
                </a:ln>
                <a:effectLst/>
                <a:latin typeface="Arial" panose="020B0604020202020204" pitchFamily="34" charset="0"/>
                <a:ea typeface="Times New Roman" panose="02020603050405020304" pitchFamily="18" charset="0"/>
                <a:cs typeface="Arial" panose="020B0604020202020204" pitchFamily="34" charset="0"/>
                <a:hlinkClick r:id="rId7" tooltip="Pruvost, 2011 #15"/>
              </a:rPr>
              <a:t> et al., 2011</a:t>
            </a:r>
            <a:r>
              <a:rPr kumimoji="0" lang="es-EC" altLang="en-US" sz="2000" b="0" i="0" u="none" strike="noStrike" cap="none" normalizeH="0" baseline="0" dirty="0" smtClean="0">
                <a:ln>
                  <a:noFill/>
                </a:ln>
                <a:effectLst/>
                <a:latin typeface="Arial" panose="020B0604020202020204" pitchFamily="34" charset="0"/>
                <a:ea typeface="Times New Roman" panose="02020603050405020304" pitchFamily="18" charset="0"/>
                <a:cs typeface="Arial" panose="020B0604020202020204" pitchFamily="34" charset="0"/>
              </a:rPr>
              <a:t>; </a:t>
            </a:r>
            <a:r>
              <a:rPr kumimoji="0" lang="es-EC" altLang="en-US" sz="2000" b="0" i="0" u="none" strike="noStrike" cap="none" normalizeH="0" baseline="0" dirty="0" smtClean="0">
                <a:ln>
                  <a:noFill/>
                </a:ln>
                <a:effectLst/>
                <a:latin typeface="Arial" panose="020B0604020202020204" pitchFamily="34" charset="0"/>
                <a:ea typeface="Times New Roman" panose="02020603050405020304" pitchFamily="18" charset="0"/>
                <a:cs typeface="Arial" panose="020B0604020202020204" pitchFamily="34" charset="0"/>
                <a:hlinkClick r:id="rId8" tooltip="Pruvost, 2012 #25"/>
              </a:rPr>
              <a:t>Jeremy </a:t>
            </a:r>
            <a:r>
              <a:rPr kumimoji="0" lang="es-EC" altLang="en-US" sz="2000" b="0" i="0" u="none" strike="noStrike" cap="none" normalizeH="0" baseline="0" dirty="0" err="1" smtClean="0">
                <a:ln>
                  <a:noFill/>
                </a:ln>
                <a:effectLst/>
                <a:latin typeface="Arial" panose="020B0604020202020204" pitchFamily="34" charset="0"/>
                <a:ea typeface="Times New Roman" panose="02020603050405020304" pitchFamily="18" charset="0"/>
                <a:cs typeface="Arial" panose="020B0604020202020204" pitchFamily="34" charset="0"/>
                <a:hlinkClick r:id="rId8" tooltip="Pruvost, 2012 #25"/>
              </a:rPr>
              <a:t>Pruvost</a:t>
            </a:r>
            <a:r>
              <a:rPr kumimoji="0" lang="es-EC" altLang="en-US" sz="2000" b="0" i="0" u="none" strike="noStrike" cap="none" normalizeH="0" baseline="0" dirty="0" smtClean="0">
                <a:ln>
                  <a:noFill/>
                </a:ln>
                <a:effectLst/>
                <a:latin typeface="Arial" panose="020B0604020202020204" pitchFamily="34" charset="0"/>
                <a:ea typeface="Times New Roman" panose="02020603050405020304" pitchFamily="18" charset="0"/>
                <a:cs typeface="Arial" panose="020B0604020202020204" pitchFamily="34" charset="0"/>
                <a:hlinkClick r:id="rId8" tooltip="Pruvost, 2012 #25"/>
              </a:rPr>
              <a:t>, </a:t>
            </a:r>
            <a:r>
              <a:rPr kumimoji="0" lang="es-EC" altLang="en-US" sz="2000" b="0" i="0" u="none" strike="noStrike" cap="none" normalizeH="0" baseline="0" dirty="0" err="1" smtClean="0">
                <a:ln>
                  <a:noFill/>
                </a:ln>
                <a:effectLst/>
                <a:latin typeface="Arial" panose="020B0604020202020204" pitchFamily="34" charset="0"/>
                <a:ea typeface="Times New Roman" panose="02020603050405020304" pitchFamily="18" charset="0"/>
                <a:cs typeface="Arial" panose="020B0604020202020204" pitchFamily="34" charset="0"/>
                <a:hlinkClick r:id="rId8" tooltip="Pruvost, 2012 #25"/>
              </a:rPr>
              <a:t>Cornet</a:t>
            </a:r>
            <a:r>
              <a:rPr kumimoji="0" lang="es-EC" altLang="en-US" sz="2000" b="0" i="0" u="none" strike="noStrike" cap="none" normalizeH="0" baseline="0" dirty="0" smtClean="0">
                <a:ln>
                  <a:noFill/>
                </a:ln>
                <a:effectLst/>
                <a:latin typeface="Arial" panose="020B0604020202020204" pitchFamily="34" charset="0"/>
                <a:ea typeface="Times New Roman" panose="02020603050405020304" pitchFamily="18" charset="0"/>
                <a:cs typeface="Arial" panose="020B0604020202020204" pitchFamily="34" charset="0"/>
                <a:hlinkClick r:id="rId8" tooltip="Pruvost, 2012 #25"/>
              </a:rPr>
              <a:t>, </a:t>
            </a:r>
            <a:r>
              <a:rPr kumimoji="0" lang="es-EC" altLang="en-US" sz="2000" b="0" i="0" u="none" strike="noStrike" cap="none" normalizeH="0" baseline="0" dirty="0" err="1" smtClean="0">
                <a:ln>
                  <a:noFill/>
                </a:ln>
                <a:effectLst/>
                <a:latin typeface="Arial" panose="020B0604020202020204" pitchFamily="34" charset="0"/>
                <a:ea typeface="Times New Roman" panose="02020603050405020304" pitchFamily="18" charset="0"/>
                <a:cs typeface="Arial" panose="020B0604020202020204" pitchFamily="34" charset="0"/>
                <a:hlinkClick r:id="rId8" tooltip="Pruvost, 2012 #25"/>
              </a:rPr>
              <a:t>Goetz</a:t>
            </a:r>
            <a:r>
              <a:rPr kumimoji="0" lang="es-EC" altLang="en-US" sz="2000" b="0" i="0" u="none" strike="noStrike" cap="none" normalizeH="0" baseline="0" dirty="0" smtClean="0">
                <a:ln>
                  <a:noFill/>
                </a:ln>
                <a:effectLst/>
                <a:latin typeface="Arial" panose="020B0604020202020204" pitchFamily="34" charset="0"/>
                <a:ea typeface="Times New Roman" panose="02020603050405020304" pitchFamily="18" charset="0"/>
                <a:cs typeface="Arial" panose="020B0604020202020204" pitchFamily="34" charset="0"/>
                <a:hlinkClick r:id="rId8" tooltip="Pruvost, 2012 #25"/>
              </a:rPr>
              <a:t>, &amp; </a:t>
            </a:r>
            <a:r>
              <a:rPr kumimoji="0" lang="es-EC" altLang="en-US" sz="2000" b="0" i="0" u="none" strike="noStrike" cap="none" normalizeH="0" baseline="0" dirty="0" err="1" smtClean="0">
                <a:ln>
                  <a:noFill/>
                </a:ln>
                <a:effectLst/>
                <a:latin typeface="Arial" panose="020B0604020202020204" pitchFamily="34" charset="0"/>
                <a:ea typeface="Times New Roman" panose="02020603050405020304" pitchFamily="18" charset="0"/>
                <a:cs typeface="Arial" panose="020B0604020202020204" pitchFamily="34" charset="0"/>
                <a:hlinkClick r:id="rId8" tooltip="Pruvost, 2012 #25"/>
              </a:rPr>
              <a:t>Legrand</a:t>
            </a:r>
            <a:r>
              <a:rPr kumimoji="0" lang="es-EC" altLang="en-US" sz="2000" b="0" i="0" u="none" strike="noStrike" cap="none" normalizeH="0" baseline="0" dirty="0" smtClean="0">
                <a:ln>
                  <a:noFill/>
                </a:ln>
                <a:effectLst/>
                <a:latin typeface="Arial" panose="020B0604020202020204" pitchFamily="34" charset="0"/>
                <a:ea typeface="Times New Roman" panose="02020603050405020304" pitchFamily="18" charset="0"/>
                <a:cs typeface="Arial" panose="020B0604020202020204" pitchFamily="34" charset="0"/>
                <a:hlinkClick r:id="rId8" tooltip="Pruvost, 2012 #25"/>
              </a:rPr>
              <a:t>, 2012</a:t>
            </a:r>
            <a:r>
              <a:rPr kumimoji="0" lang="es-EC" altLang="en-US" sz="2000" b="0" i="0" u="none" strike="noStrike" cap="none" normalizeH="0" baseline="0" dirty="0" smtClean="0">
                <a:ln>
                  <a:noFill/>
                </a:ln>
                <a:effectLst/>
                <a:latin typeface="Arial" panose="020B0604020202020204" pitchFamily="34" charset="0"/>
                <a:ea typeface="Times New Roman" panose="02020603050405020304" pitchFamily="18" charset="0"/>
                <a:cs typeface="Arial" panose="020B0604020202020204" pitchFamily="34" charset="0"/>
              </a:rPr>
              <a:t>), en los cuales se han cotejado los datos experimentales con los del modelo matemático. </a:t>
            </a:r>
            <a:endParaRPr kumimoji="0" lang="es-EC" altLang="en-US" sz="2000" b="0" i="0" u="none" strike="noStrike" cap="none" normalizeH="0" baseline="0" dirty="0" smtClean="0">
              <a:ln>
                <a:noFill/>
              </a:ln>
              <a:effectLst/>
              <a:latin typeface="Arial" panose="020B0604020202020204" pitchFamily="34" charset="0"/>
            </a:endParaRPr>
          </a:p>
        </p:txBody>
      </p:sp>
    </p:spTree>
    <p:extLst>
      <p:ext uri="{BB962C8B-B14F-4D97-AF65-F5344CB8AC3E}">
        <p14:creationId xmlns:p14="http://schemas.microsoft.com/office/powerpoint/2010/main" val="5756383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sultado de imagen de CIANOBACTERIAS BIODIES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9483" y="2700997"/>
            <a:ext cx="6109916" cy="3559126"/>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ctrTitle"/>
          </p:nvPr>
        </p:nvSpPr>
        <p:spPr>
          <a:xfrm>
            <a:off x="1858759" y="1167760"/>
            <a:ext cx="7766936" cy="1646302"/>
          </a:xfrm>
        </p:spPr>
        <p:txBody>
          <a:bodyPr>
            <a:normAutofit fontScale="90000"/>
          </a:bodyPr>
          <a:lstStyle/>
          <a:p>
            <a:r>
              <a:rPr lang="en-US" dirty="0" smtClean="0">
                <a:solidFill>
                  <a:schemeClr val="tx1"/>
                </a:solidFill>
              </a:rPr>
              <a:t/>
            </a:r>
            <a:br>
              <a:rPr lang="en-US" dirty="0" smtClean="0">
                <a:solidFill>
                  <a:schemeClr val="tx1"/>
                </a:solidFill>
              </a:rPr>
            </a:br>
            <a:r>
              <a:rPr lang="en-US" dirty="0" smtClean="0">
                <a:solidFill>
                  <a:schemeClr val="tx1"/>
                </a:solidFill>
              </a:rPr>
              <a:t>2.CONDICIONES </a:t>
            </a:r>
            <a:r>
              <a:rPr lang="en-US" dirty="0" smtClean="0">
                <a:solidFill>
                  <a:schemeClr val="tx1"/>
                </a:solidFill>
              </a:rPr>
              <a:t>DE CRECIMEINTO DE LA ARTHROSPIRA PLATENSIS</a:t>
            </a:r>
            <a:endParaRPr lang="en-US" dirty="0">
              <a:solidFill>
                <a:schemeClr val="tx1"/>
              </a:solidFill>
            </a:endParaRPr>
          </a:p>
        </p:txBody>
      </p:sp>
    </p:spTree>
    <p:extLst>
      <p:ext uri="{BB962C8B-B14F-4D97-AF65-F5344CB8AC3E}">
        <p14:creationId xmlns:p14="http://schemas.microsoft.com/office/powerpoint/2010/main" val="3125254120"/>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smtClean="0">
                <a:solidFill>
                  <a:schemeClr val="tx1"/>
                </a:solidFill>
              </a:rPr>
              <a:t>MODELO DE DOS FLUXES </a:t>
            </a:r>
            <a:br>
              <a:rPr lang="es-EC" b="1" dirty="0" smtClean="0">
                <a:solidFill>
                  <a:schemeClr val="tx1"/>
                </a:solidFill>
              </a:rPr>
            </a:br>
            <a:r>
              <a:rPr lang="es-EC" dirty="0"/>
              <a:t>(</a:t>
            </a:r>
            <a:r>
              <a:rPr lang="es-EC" dirty="0">
                <a:hlinkClick r:id="rId2" tooltip="Pruvost, 2011 #15"/>
              </a:rPr>
              <a:t>J </a:t>
            </a:r>
            <a:r>
              <a:rPr lang="es-EC" dirty="0" err="1">
                <a:hlinkClick r:id="rId2" tooltip="Pruvost, 2011 #15"/>
              </a:rPr>
              <a:t>Pruvost</a:t>
            </a:r>
            <a:r>
              <a:rPr lang="es-EC" dirty="0">
                <a:hlinkClick r:id="rId2" tooltip="Pruvost, 2011 #15"/>
              </a:rPr>
              <a:t> et al., 2011</a:t>
            </a:r>
            <a:r>
              <a:rPr lang="es-EC" dirty="0"/>
              <a:t>)</a:t>
            </a:r>
            <a:endParaRPr lang="en-US" b="1" dirty="0">
              <a:solidFill>
                <a:schemeClr val="tx1"/>
              </a:solidFill>
            </a:endParaRPr>
          </a:p>
        </p:txBody>
      </p:sp>
      <mc:AlternateContent xmlns:mc="http://schemas.openxmlformats.org/markup-compatibility/2006">
        <mc:Choice xmlns:a14="http://schemas.microsoft.com/office/drawing/2010/main" Requires="a14">
          <p:sp>
            <p:nvSpPr>
              <p:cNvPr id="3" name="Marcador de contenido 2"/>
              <p:cNvSpPr>
                <a:spLocks noGrp="1"/>
              </p:cNvSpPr>
              <p:nvPr>
                <p:ph idx="1"/>
              </p:nvPr>
            </p:nvSpPr>
            <p:spPr/>
            <p:txBody>
              <a:bodyPr/>
              <a:lstStyle/>
              <a:p>
                <a:pPr marL="0" indent="0">
                  <a:buNone/>
                </a:pPr>
                <a14:m>
                  <m:oMathPara xmlns:m="http://schemas.openxmlformats.org/officeDocument/2006/math">
                    <m:oMathParaPr>
                      <m:jc m:val="centerGroup"/>
                    </m:oMathParaPr>
                    <m:oMath xmlns:m="http://schemas.openxmlformats.org/officeDocument/2006/math">
                      <m:sSub>
                        <m:sSubPr>
                          <m:ctrlPr>
                            <a:rPr lang="en-US" i="1" smtClean="0">
                              <a:solidFill>
                                <a:schemeClr val="tx1"/>
                              </a:solidFill>
                            </a:rPr>
                          </m:ctrlPr>
                        </m:sSubPr>
                        <m:e>
                          <m:r>
                            <a:rPr lang="es-EC" i="1">
                              <a:solidFill>
                                <a:schemeClr val="tx1"/>
                              </a:solidFill>
                            </a:rPr>
                            <m:t>𝑞</m:t>
                          </m:r>
                        </m:e>
                        <m:sub>
                          <m:r>
                            <a:rPr lang="es-EC" i="1">
                              <a:solidFill>
                                <a:schemeClr val="tx1"/>
                              </a:solidFill>
                            </a:rPr>
                            <m:t>𝑅𝐹𝐴</m:t>
                          </m:r>
                        </m:sub>
                      </m:sSub>
                      <m:d>
                        <m:dPr>
                          <m:ctrlPr>
                            <a:rPr lang="en-US" i="1">
                              <a:solidFill>
                                <a:schemeClr val="tx1"/>
                              </a:solidFill>
                            </a:rPr>
                          </m:ctrlPr>
                        </m:dPr>
                        <m:e>
                          <m:r>
                            <m:rPr>
                              <m:sty m:val="p"/>
                            </m:rPr>
                            <a:rPr lang="es-EC">
                              <a:solidFill>
                                <a:schemeClr val="tx1"/>
                              </a:solidFill>
                            </a:rPr>
                            <m:t>z</m:t>
                          </m:r>
                        </m:e>
                      </m:d>
                      <m:r>
                        <a:rPr lang="es-EC" i="1">
                          <a:solidFill>
                            <a:schemeClr val="tx1"/>
                          </a:solidFill>
                        </a:rPr>
                        <m:t>=</m:t>
                      </m:r>
                      <m:sSub>
                        <m:sSubPr>
                          <m:ctrlPr>
                            <a:rPr lang="en-US" i="1">
                              <a:solidFill>
                                <a:schemeClr val="tx1"/>
                              </a:solidFill>
                            </a:rPr>
                          </m:ctrlPr>
                        </m:sSubPr>
                        <m:e>
                          <m:r>
                            <a:rPr lang="es-EC" i="1">
                              <a:solidFill>
                                <a:schemeClr val="tx1"/>
                              </a:solidFill>
                            </a:rPr>
                            <m:t>𝑞</m:t>
                          </m:r>
                        </m:e>
                        <m:sub>
                          <m:r>
                            <a:rPr lang="es-EC" i="1">
                              <a:solidFill>
                                <a:schemeClr val="tx1"/>
                              </a:solidFill>
                            </a:rPr>
                            <m:t>𝑅𝐹𝐴</m:t>
                          </m:r>
                          <m:r>
                            <a:rPr lang="es-EC" i="1">
                              <a:solidFill>
                                <a:schemeClr val="tx1"/>
                              </a:solidFill>
                            </a:rPr>
                            <m:t>,</m:t>
                          </m:r>
                          <m:r>
                            <a:rPr lang="es-EC" i="1">
                              <a:solidFill>
                                <a:schemeClr val="tx1"/>
                              </a:solidFill>
                            </a:rPr>
                            <m:t>𝑐</m:t>
                          </m:r>
                        </m:sub>
                      </m:sSub>
                      <m:d>
                        <m:dPr>
                          <m:ctrlPr>
                            <a:rPr lang="en-US" i="1">
                              <a:solidFill>
                                <a:schemeClr val="tx1"/>
                              </a:solidFill>
                            </a:rPr>
                          </m:ctrlPr>
                        </m:dPr>
                        <m:e>
                          <m:r>
                            <a:rPr lang="es-EC" i="1">
                              <a:solidFill>
                                <a:schemeClr val="tx1"/>
                              </a:solidFill>
                            </a:rPr>
                            <m:t>𝑧</m:t>
                          </m:r>
                        </m:e>
                      </m:d>
                      <m:r>
                        <a:rPr lang="es-EC" i="1">
                          <a:solidFill>
                            <a:schemeClr val="tx1"/>
                          </a:solidFill>
                        </a:rPr>
                        <m:t>+</m:t>
                      </m:r>
                      <m:sSub>
                        <m:sSubPr>
                          <m:ctrlPr>
                            <a:rPr lang="en-US" i="1">
                              <a:solidFill>
                                <a:schemeClr val="tx1"/>
                              </a:solidFill>
                            </a:rPr>
                          </m:ctrlPr>
                        </m:sSubPr>
                        <m:e>
                          <m:r>
                            <a:rPr lang="es-EC" i="1">
                              <a:solidFill>
                                <a:schemeClr val="tx1"/>
                              </a:solidFill>
                            </a:rPr>
                            <m:t>𝑞</m:t>
                          </m:r>
                        </m:e>
                        <m:sub>
                          <m:r>
                            <a:rPr lang="es-EC" i="1">
                              <a:solidFill>
                                <a:schemeClr val="tx1"/>
                              </a:solidFill>
                            </a:rPr>
                            <m:t>𝑅𝐹𝐴</m:t>
                          </m:r>
                          <m:r>
                            <a:rPr lang="es-EC" i="1">
                              <a:solidFill>
                                <a:schemeClr val="tx1"/>
                              </a:solidFill>
                            </a:rPr>
                            <m:t>,</m:t>
                          </m:r>
                          <m:r>
                            <a:rPr lang="es-EC" i="1">
                              <a:solidFill>
                                <a:schemeClr val="tx1"/>
                              </a:solidFill>
                            </a:rPr>
                            <m:t>𝑑</m:t>
                          </m:r>
                        </m:sub>
                      </m:sSub>
                      <m:d>
                        <m:dPr>
                          <m:ctrlPr>
                            <a:rPr lang="en-US" i="1">
                              <a:solidFill>
                                <a:schemeClr val="tx1"/>
                              </a:solidFill>
                            </a:rPr>
                          </m:ctrlPr>
                        </m:dPr>
                        <m:e>
                          <m:r>
                            <a:rPr lang="es-EC" i="1">
                              <a:solidFill>
                                <a:schemeClr val="tx1"/>
                              </a:solidFill>
                            </a:rPr>
                            <m:t>𝑧</m:t>
                          </m:r>
                        </m:e>
                      </m:d>
                    </m:oMath>
                  </m:oMathPara>
                </a14:m>
                <a:endParaRPr lang="en-US" dirty="0" smtClean="0"/>
              </a:p>
              <a:p>
                <a:pPr marL="0" indent="0">
                  <a:buNone/>
                </a:pPr>
                <a:endParaRPr lang="en-US" dirty="0" smtClean="0"/>
              </a:p>
              <a:p>
                <a:pPr marL="0" indent="0">
                  <a:buNone/>
                </a:pPr>
                <a14:m>
                  <m:oMathPara xmlns:m="http://schemas.openxmlformats.org/officeDocument/2006/math">
                    <m:oMathParaPr>
                      <m:jc m:val="centerGroup"/>
                    </m:oMathParaPr>
                    <m:oMath xmlns:m="http://schemas.openxmlformats.org/officeDocument/2006/math">
                      <m:sSub>
                        <m:sSubPr>
                          <m:ctrlPr>
                            <a:rPr lang="en-US" i="1" smtClean="0">
                              <a:solidFill>
                                <a:schemeClr val="tx1"/>
                              </a:solidFill>
                            </a:rPr>
                          </m:ctrlPr>
                        </m:sSubPr>
                        <m:e>
                          <m:r>
                            <a:rPr lang="es-EC" i="1">
                              <a:solidFill>
                                <a:schemeClr val="tx1"/>
                              </a:solidFill>
                            </a:rPr>
                            <m:t>𝑞</m:t>
                          </m:r>
                        </m:e>
                        <m:sub>
                          <m:r>
                            <a:rPr lang="es-EC" i="1">
                              <a:solidFill>
                                <a:schemeClr val="tx1"/>
                              </a:solidFill>
                            </a:rPr>
                            <m:t>𝑅𝐹𝐴</m:t>
                          </m:r>
                          <m:r>
                            <a:rPr lang="es-EC" i="1">
                              <a:solidFill>
                                <a:schemeClr val="tx1"/>
                              </a:solidFill>
                            </a:rPr>
                            <m:t>,</m:t>
                          </m:r>
                          <m:r>
                            <a:rPr lang="es-EC" i="1">
                              <a:solidFill>
                                <a:schemeClr val="tx1"/>
                              </a:solidFill>
                            </a:rPr>
                            <m:t>𝑐</m:t>
                          </m:r>
                        </m:sub>
                      </m:sSub>
                      <m:d>
                        <m:dPr>
                          <m:ctrlPr>
                            <a:rPr lang="en-US" i="1">
                              <a:solidFill>
                                <a:schemeClr val="tx1"/>
                              </a:solidFill>
                            </a:rPr>
                          </m:ctrlPr>
                        </m:dPr>
                        <m:e>
                          <m:r>
                            <a:rPr lang="es-EC" i="1">
                              <a:solidFill>
                                <a:schemeClr val="tx1"/>
                              </a:solidFill>
                            </a:rPr>
                            <m:t>𝑧</m:t>
                          </m:r>
                        </m:e>
                      </m:d>
                      <m:r>
                        <a:rPr lang="es-EC" i="1">
                          <a:solidFill>
                            <a:schemeClr val="tx1"/>
                          </a:solidFill>
                        </a:rPr>
                        <m:t>=</m:t>
                      </m:r>
                      <m:sSub>
                        <m:sSubPr>
                          <m:ctrlPr>
                            <a:rPr lang="en-US" i="1">
                              <a:solidFill>
                                <a:schemeClr val="tx1"/>
                              </a:solidFill>
                            </a:rPr>
                          </m:ctrlPr>
                        </m:sSubPr>
                        <m:e>
                          <m:r>
                            <a:rPr lang="es-EC" i="1">
                              <a:solidFill>
                                <a:schemeClr val="tx1"/>
                              </a:solidFill>
                            </a:rPr>
                            <m:t>𝑞</m:t>
                          </m:r>
                        </m:e>
                        <m:sub>
                          <m:r>
                            <a:rPr lang="es-EC" i="1">
                              <a:solidFill>
                                <a:schemeClr val="tx1"/>
                              </a:solidFill>
                            </a:rPr>
                            <m:t>𝑁𝐷</m:t>
                          </m:r>
                        </m:sub>
                      </m:sSub>
                      <m:f>
                        <m:fPr>
                          <m:ctrlPr>
                            <a:rPr lang="en-US" i="1">
                              <a:solidFill>
                                <a:schemeClr val="tx1"/>
                              </a:solidFill>
                            </a:rPr>
                          </m:ctrlPr>
                        </m:fPr>
                        <m:num>
                          <m:r>
                            <a:rPr lang="es-EC" i="1">
                              <a:solidFill>
                                <a:schemeClr val="tx1"/>
                              </a:solidFill>
                            </a:rPr>
                            <m:t>2</m:t>
                          </m:r>
                        </m:num>
                        <m:den>
                          <m:r>
                            <a:rPr lang="es-EC" i="1">
                              <a:solidFill>
                                <a:schemeClr val="tx1"/>
                              </a:solidFill>
                            </a:rPr>
                            <m:t>𝑐𝑜𝑠</m:t>
                          </m:r>
                          <m:r>
                            <a:rPr lang="es-EC" i="1">
                              <a:solidFill>
                                <a:schemeClr val="tx1"/>
                              </a:solidFill>
                            </a:rPr>
                            <m:t>𝜃</m:t>
                          </m:r>
                        </m:den>
                      </m:f>
                      <m:f>
                        <m:fPr>
                          <m:ctrlPr>
                            <a:rPr lang="en-US" i="1">
                              <a:solidFill>
                                <a:schemeClr val="tx1"/>
                              </a:solidFill>
                            </a:rPr>
                          </m:ctrlPr>
                        </m:fPr>
                        <m:num>
                          <m:d>
                            <m:dPr>
                              <m:ctrlPr>
                                <a:rPr lang="en-US" i="1">
                                  <a:solidFill>
                                    <a:schemeClr val="tx1"/>
                                  </a:solidFill>
                                </a:rPr>
                              </m:ctrlPr>
                            </m:dPr>
                            <m:e>
                              <m:r>
                                <a:rPr lang="es-EC" i="1">
                                  <a:solidFill>
                                    <a:schemeClr val="tx1"/>
                                  </a:solidFill>
                                </a:rPr>
                                <m:t>1+</m:t>
                              </m:r>
                              <m:r>
                                <a:rPr lang="es-EC" i="1">
                                  <a:solidFill>
                                    <a:schemeClr val="tx1"/>
                                  </a:solidFill>
                                </a:rPr>
                                <m:t>𝛼</m:t>
                              </m:r>
                            </m:e>
                          </m:d>
                          <m:r>
                            <m:rPr>
                              <m:sty m:val="p"/>
                            </m:rPr>
                            <a:rPr lang="es-EC">
                              <a:solidFill>
                                <a:schemeClr val="tx1"/>
                              </a:solidFill>
                            </a:rPr>
                            <m:t>exp</m:t>
                          </m:r>
                          <m:d>
                            <m:dPr>
                              <m:begChr m:val="["/>
                              <m:endChr m:val="]"/>
                              <m:ctrlPr>
                                <a:rPr lang="en-US" i="1">
                                  <a:solidFill>
                                    <a:schemeClr val="tx1"/>
                                  </a:solidFill>
                                </a:rPr>
                              </m:ctrlPr>
                            </m:dPr>
                            <m:e>
                              <m:r>
                                <a:rPr lang="es-EC" i="1">
                                  <a:solidFill>
                                    <a:schemeClr val="tx1"/>
                                  </a:solidFill>
                                </a:rPr>
                                <m:t>−</m:t>
                              </m:r>
                              <m:sSub>
                                <m:sSubPr>
                                  <m:ctrlPr>
                                    <a:rPr lang="en-US" i="1">
                                      <a:solidFill>
                                        <a:schemeClr val="tx1"/>
                                      </a:solidFill>
                                    </a:rPr>
                                  </m:ctrlPr>
                                </m:sSubPr>
                                <m:e>
                                  <m:r>
                                    <a:rPr lang="es-EC" i="1">
                                      <a:solidFill>
                                        <a:schemeClr val="tx1"/>
                                      </a:solidFill>
                                    </a:rPr>
                                    <m:t>𝐸</m:t>
                                  </m:r>
                                </m:e>
                                <m:sub>
                                  <m:r>
                                    <a:rPr lang="es-EC" i="1">
                                      <a:solidFill>
                                        <a:schemeClr val="tx1"/>
                                      </a:solidFill>
                                    </a:rPr>
                                    <m:t>𝑡𝑐</m:t>
                                  </m:r>
                                </m:sub>
                              </m:sSub>
                              <m:d>
                                <m:dPr>
                                  <m:ctrlPr>
                                    <a:rPr lang="en-US" i="1">
                                      <a:solidFill>
                                        <a:schemeClr val="tx1"/>
                                      </a:solidFill>
                                    </a:rPr>
                                  </m:ctrlPr>
                                </m:dPr>
                                <m:e>
                                  <m:r>
                                    <a:rPr lang="es-EC" i="1">
                                      <a:solidFill>
                                        <a:schemeClr val="tx1"/>
                                      </a:solidFill>
                                    </a:rPr>
                                    <m:t>𝑧</m:t>
                                  </m:r>
                                  <m:r>
                                    <a:rPr lang="es-EC" i="1">
                                      <a:solidFill>
                                        <a:schemeClr val="tx1"/>
                                      </a:solidFill>
                                    </a:rPr>
                                    <m:t>−</m:t>
                                  </m:r>
                                  <m:r>
                                    <a:rPr lang="es-EC" i="1">
                                      <a:solidFill>
                                        <a:schemeClr val="tx1"/>
                                      </a:solidFill>
                                    </a:rPr>
                                    <m:t>𝐿</m:t>
                                  </m:r>
                                </m:e>
                              </m:d>
                            </m:e>
                          </m:d>
                          <m:r>
                            <a:rPr lang="es-EC" i="1">
                              <a:solidFill>
                                <a:schemeClr val="tx1"/>
                              </a:solidFill>
                            </a:rPr>
                            <m:t>−</m:t>
                          </m:r>
                          <m:d>
                            <m:dPr>
                              <m:ctrlPr>
                                <a:rPr lang="en-US" i="1">
                                  <a:solidFill>
                                    <a:schemeClr val="tx1"/>
                                  </a:solidFill>
                                </a:rPr>
                              </m:ctrlPr>
                            </m:dPr>
                            <m:e>
                              <m:r>
                                <a:rPr lang="es-EC" i="1">
                                  <a:solidFill>
                                    <a:schemeClr val="tx1"/>
                                  </a:solidFill>
                                </a:rPr>
                                <m:t>1−</m:t>
                              </m:r>
                              <m:r>
                                <a:rPr lang="es-EC" i="1">
                                  <a:solidFill>
                                    <a:schemeClr val="tx1"/>
                                  </a:solidFill>
                                </a:rPr>
                                <m:t>𝛼</m:t>
                              </m:r>
                            </m:e>
                          </m:d>
                          <m:r>
                            <m:rPr>
                              <m:sty m:val="p"/>
                            </m:rPr>
                            <a:rPr lang="es-EC">
                              <a:solidFill>
                                <a:schemeClr val="tx1"/>
                              </a:solidFill>
                            </a:rPr>
                            <m:t>exp</m:t>
                          </m:r>
                          <m:d>
                            <m:dPr>
                              <m:begChr m:val="["/>
                              <m:endChr m:val="]"/>
                              <m:ctrlPr>
                                <a:rPr lang="en-US" i="1">
                                  <a:solidFill>
                                    <a:schemeClr val="tx1"/>
                                  </a:solidFill>
                                </a:rPr>
                              </m:ctrlPr>
                            </m:dPr>
                            <m:e>
                              <m:sSub>
                                <m:sSubPr>
                                  <m:ctrlPr>
                                    <a:rPr lang="en-US" i="1">
                                      <a:solidFill>
                                        <a:schemeClr val="tx1"/>
                                      </a:solidFill>
                                    </a:rPr>
                                  </m:ctrlPr>
                                </m:sSubPr>
                                <m:e>
                                  <m:r>
                                    <a:rPr lang="es-EC" i="1">
                                      <a:solidFill>
                                        <a:schemeClr val="tx1"/>
                                      </a:solidFill>
                                    </a:rPr>
                                    <m:t>𝐸</m:t>
                                  </m:r>
                                </m:e>
                                <m:sub>
                                  <m:r>
                                    <a:rPr lang="es-EC" i="1">
                                      <a:solidFill>
                                        <a:schemeClr val="tx1"/>
                                      </a:solidFill>
                                    </a:rPr>
                                    <m:t>𝑡𝑐</m:t>
                                  </m:r>
                                </m:sub>
                              </m:sSub>
                              <m:d>
                                <m:dPr>
                                  <m:ctrlPr>
                                    <a:rPr lang="en-US" i="1">
                                      <a:solidFill>
                                        <a:schemeClr val="tx1"/>
                                      </a:solidFill>
                                    </a:rPr>
                                  </m:ctrlPr>
                                </m:dPr>
                                <m:e>
                                  <m:r>
                                    <a:rPr lang="es-EC" i="1">
                                      <a:solidFill>
                                        <a:schemeClr val="tx1"/>
                                      </a:solidFill>
                                    </a:rPr>
                                    <m:t>𝑧</m:t>
                                  </m:r>
                                  <m:r>
                                    <a:rPr lang="es-EC" i="1">
                                      <a:solidFill>
                                        <a:schemeClr val="tx1"/>
                                      </a:solidFill>
                                    </a:rPr>
                                    <m:t>−</m:t>
                                  </m:r>
                                  <m:r>
                                    <a:rPr lang="es-EC" i="1">
                                      <a:solidFill>
                                        <a:schemeClr val="tx1"/>
                                      </a:solidFill>
                                    </a:rPr>
                                    <m:t>𝐿</m:t>
                                  </m:r>
                                </m:e>
                              </m:d>
                            </m:e>
                          </m:d>
                        </m:num>
                        <m:den>
                          <m:sSup>
                            <m:sSupPr>
                              <m:ctrlPr>
                                <a:rPr lang="en-US" i="1">
                                  <a:solidFill>
                                    <a:schemeClr val="tx1"/>
                                  </a:solidFill>
                                </a:rPr>
                              </m:ctrlPr>
                            </m:sSupPr>
                            <m:e>
                              <m:d>
                                <m:dPr>
                                  <m:ctrlPr>
                                    <a:rPr lang="en-US" i="1">
                                      <a:solidFill>
                                        <a:schemeClr val="tx1"/>
                                      </a:solidFill>
                                    </a:rPr>
                                  </m:ctrlPr>
                                </m:dPr>
                                <m:e>
                                  <m:r>
                                    <a:rPr lang="es-EC" i="1">
                                      <a:solidFill>
                                        <a:schemeClr val="tx1"/>
                                      </a:solidFill>
                                    </a:rPr>
                                    <m:t>1+</m:t>
                                  </m:r>
                                  <m:r>
                                    <a:rPr lang="es-EC" i="1">
                                      <a:solidFill>
                                        <a:schemeClr val="tx1"/>
                                      </a:solidFill>
                                    </a:rPr>
                                    <m:t>𝛼</m:t>
                                  </m:r>
                                </m:e>
                              </m:d>
                            </m:e>
                            <m:sup>
                              <m:r>
                                <a:rPr lang="es-EC" i="1">
                                  <a:solidFill>
                                    <a:schemeClr val="tx1"/>
                                  </a:solidFill>
                                </a:rPr>
                                <m:t>2</m:t>
                              </m:r>
                            </m:sup>
                          </m:sSup>
                          <m:r>
                            <m:rPr>
                              <m:sty m:val="p"/>
                            </m:rPr>
                            <a:rPr lang="es-EC">
                              <a:solidFill>
                                <a:schemeClr val="tx1"/>
                              </a:solidFill>
                            </a:rPr>
                            <m:t>exp</m:t>
                          </m:r>
                          <m:d>
                            <m:dPr>
                              <m:begChr m:val="["/>
                              <m:endChr m:val="]"/>
                              <m:ctrlPr>
                                <a:rPr lang="en-US" i="1">
                                  <a:solidFill>
                                    <a:schemeClr val="tx1"/>
                                  </a:solidFill>
                                </a:rPr>
                              </m:ctrlPr>
                            </m:dPr>
                            <m:e>
                              <m:sSub>
                                <m:sSubPr>
                                  <m:ctrlPr>
                                    <a:rPr lang="en-US" i="1">
                                      <a:solidFill>
                                        <a:schemeClr val="tx1"/>
                                      </a:solidFill>
                                    </a:rPr>
                                  </m:ctrlPr>
                                </m:sSubPr>
                                <m:e>
                                  <m:r>
                                    <a:rPr lang="es-EC" i="1">
                                      <a:solidFill>
                                        <a:schemeClr val="tx1"/>
                                      </a:solidFill>
                                    </a:rPr>
                                    <m:t>𝐸</m:t>
                                  </m:r>
                                </m:e>
                                <m:sub>
                                  <m:r>
                                    <a:rPr lang="es-EC" i="1">
                                      <a:solidFill>
                                        <a:schemeClr val="tx1"/>
                                      </a:solidFill>
                                    </a:rPr>
                                    <m:t>𝑡𝑐</m:t>
                                  </m:r>
                                </m:sub>
                              </m:sSub>
                              <m:r>
                                <a:rPr lang="es-EC" i="1">
                                  <a:solidFill>
                                    <a:schemeClr val="tx1"/>
                                  </a:solidFill>
                                </a:rPr>
                                <m:t>𝐿</m:t>
                              </m:r>
                            </m:e>
                          </m:d>
                          <m:r>
                            <a:rPr lang="es-EC" i="1">
                              <a:solidFill>
                                <a:schemeClr val="tx1"/>
                              </a:solidFill>
                            </a:rPr>
                            <m:t>−</m:t>
                          </m:r>
                          <m:sSup>
                            <m:sSupPr>
                              <m:ctrlPr>
                                <a:rPr lang="en-US" i="1">
                                  <a:solidFill>
                                    <a:schemeClr val="tx1"/>
                                  </a:solidFill>
                                </a:rPr>
                              </m:ctrlPr>
                            </m:sSupPr>
                            <m:e>
                              <m:d>
                                <m:dPr>
                                  <m:ctrlPr>
                                    <a:rPr lang="en-US" i="1">
                                      <a:solidFill>
                                        <a:schemeClr val="tx1"/>
                                      </a:solidFill>
                                    </a:rPr>
                                  </m:ctrlPr>
                                </m:dPr>
                                <m:e>
                                  <m:r>
                                    <a:rPr lang="es-EC" i="1">
                                      <a:solidFill>
                                        <a:schemeClr val="tx1"/>
                                      </a:solidFill>
                                    </a:rPr>
                                    <m:t>1−</m:t>
                                  </m:r>
                                  <m:r>
                                    <a:rPr lang="es-EC" i="1">
                                      <a:solidFill>
                                        <a:schemeClr val="tx1"/>
                                      </a:solidFill>
                                    </a:rPr>
                                    <m:t>𝛼</m:t>
                                  </m:r>
                                </m:e>
                              </m:d>
                            </m:e>
                            <m:sup>
                              <m:r>
                                <a:rPr lang="es-EC" i="1">
                                  <a:solidFill>
                                    <a:schemeClr val="tx1"/>
                                  </a:solidFill>
                                </a:rPr>
                                <m:t>2</m:t>
                              </m:r>
                            </m:sup>
                          </m:sSup>
                          <m:r>
                            <m:rPr>
                              <m:sty m:val="p"/>
                            </m:rPr>
                            <a:rPr lang="es-EC">
                              <a:solidFill>
                                <a:schemeClr val="tx1"/>
                              </a:solidFill>
                            </a:rPr>
                            <m:t>exp</m:t>
                          </m:r>
                          <m:d>
                            <m:dPr>
                              <m:begChr m:val="["/>
                              <m:endChr m:val="]"/>
                              <m:ctrlPr>
                                <a:rPr lang="en-US" i="1">
                                  <a:solidFill>
                                    <a:schemeClr val="tx1"/>
                                  </a:solidFill>
                                </a:rPr>
                              </m:ctrlPr>
                            </m:dPr>
                            <m:e>
                              <m:r>
                                <a:rPr lang="es-EC" i="1">
                                  <a:solidFill>
                                    <a:schemeClr val="tx1"/>
                                  </a:solidFill>
                                </a:rPr>
                                <m:t>−</m:t>
                              </m:r>
                              <m:sSub>
                                <m:sSubPr>
                                  <m:ctrlPr>
                                    <a:rPr lang="en-US" i="1">
                                      <a:solidFill>
                                        <a:schemeClr val="tx1"/>
                                      </a:solidFill>
                                    </a:rPr>
                                  </m:ctrlPr>
                                </m:sSubPr>
                                <m:e>
                                  <m:r>
                                    <a:rPr lang="es-EC" i="1">
                                      <a:solidFill>
                                        <a:schemeClr val="tx1"/>
                                      </a:solidFill>
                                    </a:rPr>
                                    <m:t>𝐸</m:t>
                                  </m:r>
                                </m:e>
                                <m:sub>
                                  <m:r>
                                    <a:rPr lang="es-EC" i="1">
                                      <a:solidFill>
                                        <a:schemeClr val="tx1"/>
                                      </a:solidFill>
                                    </a:rPr>
                                    <m:t>𝑡𝑐</m:t>
                                  </m:r>
                                </m:sub>
                              </m:sSub>
                              <m:r>
                                <a:rPr lang="es-EC" i="1">
                                  <a:solidFill>
                                    <a:schemeClr val="tx1"/>
                                  </a:solidFill>
                                </a:rPr>
                                <m:t>𝐿</m:t>
                              </m:r>
                            </m:e>
                          </m:d>
                        </m:den>
                      </m:f>
                    </m:oMath>
                  </m:oMathPara>
                </a14:m>
                <a:endParaRPr lang="en-US" dirty="0" smtClean="0"/>
              </a:p>
              <a:p>
                <a:pPr marL="0" indent="0">
                  <a:buNone/>
                </a:pPr>
                <a:endParaRPr lang="es-EC" dirty="0"/>
              </a:p>
              <a:p>
                <a:pPr marL="0" indent="0">
                  <a:buNone/>
                </a:pPr>
                <a:endParaRPr lang="en-US" dirty="0"/>
              </a:p>
            </p:txBody>
          </p:sp>
        </mc:Choice>
        <mc:Fallback>
          <p:sp>
            <p:nvSpPr>
              <p:cNvPr id="3" name="Marcador de contenido 2"/>
              <p:cNvSpPr>
                <a:spLocks noGrp="1" noRot="1" noChangeAspect="1" noMove="1" noResize="1" noEditPoints="1" noAdjustHandles="1" noChangeArrowheads="1" noChangeShapeType="1" noTextEdit="1"/>
              </p:cNvSpPr>
              <p:nvPr>
                <p:ph idx="1"/>
              </p:nvPr>
            </p:nvSpPr>
            <p:spPr>
              <a:blipFill>
                <a:blip r:embed="rId3"/>
                <a:stretch>
                  <a:fillRect/>
                </a:stretch>
              </a:blipFill>
            </p:spPr>
            <p:txBody>
              <a:bodyPr/>
              <a:lstStyle/>
              <a:p>
                <a:r>
                  <a:rPr lang="en-US">
                    <a:noFill/>
                  </a:rPr>
                  <a:t> </a:t>
                </a:r>
              </a:p>
            </p:txBody>
          </p:sp>
        </mc:Fallback>
      </mc:AlternateContent>
      <p:pic>
        <p:nvPicPr>
          <p:cNvPr id="4" name="Imagen 3"/>
          <p:cNvPicPr/>
          <p:nvPr/>
        </p:nvPicPr>
        <p:blipFill>
          <a:blip r:embed="rId4">
            <a:extLst>
              <a:ext uri="{28A0092B-C50C-407E-A947-70E740481C1C}">
                <a14:useLocalDpi xmlns:a14="http://schemas.microsoft.com/office/drawing/2010/main" val="0"/>
              </a:ext>
            </a:extLst>
          </a:blip>
          <a:srcRect/>
          <a:stretch>
            <a:fillRect/>
          </a:stretch>
        </p:blipFill>
        <p:spPr bwMode="auto">
          <a:xfrm>
            <a:off x="4280795" y="3657600"/>
            <a:ext cx="1989376" cy="2722382"/>
          </a:xfrm>
          <a:prstGeom prst="rect">
            <a:avLst/>
          </a:prstGeom>
          <a:noFill/>
          <a:ln>
            <a:noFill/>
          </a:ln>
        </p:spPr>
      </p:pic>
    </p:spTree>
    <p:extLst>
      <p:ext uri="{BB962C8B-B14F-4D97-AF65-F5344CB8AC3E}">
        <p14:creationId xmlns:p14="http://schemas.microsoft.com/office/powerpoint/2010/main" val="2006374791"/>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a:solidFill>
                  <a:schemeClr val="tx1"/>
                </a:solidFill>
              </a:rPr>
              <a:t>MODELO DE DOS </a:t>
            </a:r>
            <a:r>
              <a:rPr lang="es-EC" b="1" dirty="0" smtClean="0">
                <a:solidFill>
                  <a:schemeClr val="tx1"/>
                </a:solidFill>
              </a:rPr>
              <a:t>FLUXES</a:t>
            </a:r>
            <a:br>
              <a:rPr lang="es-EC" b="1" dirty="0" smtClean="0">
                <a:solidFill>
                  <a:schemeClr val="tx1"/>
                </a:solidFill>
              </a:rPr>
            </a:br>
            <a:r>
              <a:rPr lang="es-EC" dirty="0"/>
              <a:t>(</a:t>
            </a:r>
            <a:r>
              <a:rPr lang="es-EC" dirty="0">
                <a:hlinkClick r:id="rId2" tooltip="Pruvost, 2011 #15"/>
              </a:rPr>
              <a:t>J </a:t>
            </a:r>
            <a:r>
              <a:rPr lang="es-EC" dirty="0" err="1">
                <a:hlinkClick r:id="rId2" tooltip="Pruvost, 2011 #15"/>
              </a:rPr>
              <a:t>Pruvost</a:t>
            </a:r>
            <a:r>
              <a:rPr lang="es-EC" dirty="0">
                <a:hlinkClick r:id="rId2" tooltip="Pruvost, 2011 #15"/>
              </a:rPr>
              <a:t> et al., 2011</a:t>
            </a:r>
            <a:r>
              <a:rPr lang="es-EC" dirty="0"/>
              <a:t>)</a:t>
            </a:r>
            <a:endParaRPr lang="en-US" dirty="0"/>
          </a:p>
        </p:txBody>
      </p:sp>
      <mc:AlternateContent xmlns:mc="http://schemas.openxmlformats.org/markup-compatibility/2006">
        <mc:Choice xmlns:a14="http://schemas.microsoft.com/office/drawing/2010/main" Requires="a14">
          <p:sp>
            <p:nvSpPr>
              <p:cNvPr id="3" name="Marcador de contenido 2"/>
              <p:cNvSpPr>
                <a:spLocks noGrp="1"/>
              </p:cNvSpPr>
              <p:nvPr>
                <p:ph idx="1"/>
              </p:nvPr>
            </p:nvSpPr>
            <p:spPr/>
            <p:txBody>
              <a:bodyPr/>
              <a:lstStyle/>
              <a:p>
                <a:pPr marL="0" indent="0">
                  <a:buNone/>
                </a:pPr>
                <a14:m>
                  <m:oMathPara xmlns:m="http://schemas.openxmlformats.org/officeDocument/2006/math">
                    <m:oMathParaPr>
                      <m:jc m:val="centerGroup"/>
                    </m:oMathParaPr>
                    <m:oMath xmlns:m="http://schemas.openxmlformats.org/officeDocument/2006/math">
                      <m:sSub>
                        <m:sSubPr>
                          <m:ctrlPr>
                            <a:rPr lang="en-US" i="1" smtClean="0">
                              <a:solidFill>
                                <a:schemeClr val="tx1"/>
                              </a:solidFill>
                            </a:rPr>
                          </m:ctrlPr>
                        </m:sSubPr>
                        <m:e>
                          <m:r>
                            <a:rPr lang="es-EC" i="1">
                              <a:solidFill>
                                <a:schemeClr val="tx1"/>
                              </a:solidFill>
                            </a:rPr>
                            <m:t>𝑞</m:t>
                          </m:r>
                        </m:e>
                        <m:sub>
                          <m:r>
                            <a:rPr lang="es-EC" i="1">
                              <a:solidFill>
                                <a:schemeClr val="tx1"/>
                              </a:solidFill>
                            </a:rPr>
                            <m:t>𝑅𝐹𝐴</m:t>
                          </m:r>
                          <m:r>
                            <a:rPr lang="es-EC" i="1">
                              <a:solidFill>
                                <a:schemeClr val="tx1"/>
                              </a:solidFill>
                            </a:rPr>
                            <m:t>,</m:t>
                          </m:r>
                          <m:r>
                            <a:rPr lang="es-EC" i="1">
                              <a:solidFill>
                                <a:schemeClr val="tx1"/>
                              </a:solidFill>
                            </a:rPr>
                            <m:t>𝑐</m:t>
                          </m:r>
                        </m:sub>
                      </m:sSub>
                      <m:d>
                        <m:dPr>
                          <m:ctrlPr>
                            <a:rPr lang="en-US" i="1">
                              <a:solidFill>
                                <a:schemeClr val="tx1"/>
                              </a:solidFill>
                            </a:rPr>
                          </m:ctrlPr>
                        </m:dPr>
                        <m:e>
                          <m:r>
                            <a:rPr lang="es-EC" i="1">
                              <a:solidFill>
                                <a:schemeClr val="tx1"/>
                              </a:solidFill>
                            </a:rPr>
                            <m:t>𝑧</m:t>
                          </m:r>
                        </m:e>
                      </m:d>
                      <m:r>
                        <a:rPr lang="es-EC" i="1">
                          <a:solidFill>
                            <a:schemeClr val="tx1"/>
                          </a:solidFill>
                        </a:rPr>
                        <m:t>=4</m:t>
                      </m:r>
                      <m:sSub>
                        <m:sSubPr>
                          <m:ctrlPr>
                            <a:rPr lang="en-US" i="1">
                              <a:solidFill>
                                <a:schemeClr val="tx1"/>
                              </a:solidFill>
                            </a:rPr>
                          </m:ctrlPr>
                        </m:sSubPr>
                        <m:e>
                          <m:r>
                            <a:rPr lang="es-EC" i="1">
                              <a:solidFill>
                                <a:schemeClr val="tx1"/>
                              </a:solidFill>
                            </a:rPr>
                            <m:t>𝑞</m:t>
                          </m:r>
                        </m:e>
                        <m:sub>
                          <m:r>
                            <a:rPr lang="es-EC" i="1">
                              <a:solidFill>
                                <a:schemeClr val="tx1"/>
                              </a:solidFill>
                            </a:rPr>
                            <m:t>𝐷𝐹</m:t>
                          </m:r>
                        </m:sub>
                      </m:sSub>
                      <m:f>
                        <m:fPr>
                          <m:ctrlPr>
                            <a:rPr lang="en-US" i="1">
                              <a:solidFill>
                                <a:schemeClr val="tx1"/>
                              </a:solidFill>
                            </a:rPr>
                          </m:ctrlPr>
                        </m:fPr>
                        <m:num>
                          <m:d>
                            <m:dPr>
                              <m:ctrlPr>
                                <a:rPr lang="en-US" i="1">
                                  <a:solidFill>
                                    <a:schemeClr val="tx1"/>
                                  </a:solidFill>
                                </a:rPr>
                              </m:ctrlPr>
                            </m:dPr>
                            <m:e>
                              <m:r>
                                <a:rPr lang="es-EC" i="1">
                                  <a:solidFill>
                                    <a:schemeClr val="tx1"/>
                                  </a:solidFill>
                                </a:rPr>
                                <m:t>1+</m:t>
                              </m:r>
                              <m:r>
                                <a:rPr lang="es-EC" i="1">
                                  <a:solidFill>
                                    <a:schemeClr val="tx1"/>
                                  </a:solidFill>
                                </a:rPr>
                                <m:t>𝛼</m:t>
                              </m:r>
                            </m:e>
                          </m:d>
                          <m:r>
                            <m:rPr>
                              <m:sty m:val="p"/>
                            </m:rPr>
                            <a:rPr lang="es-EC">
                              <a:solidFill>
                                <a:schemeClr val="tx1"/>
                              </a:solidFill>
                            </a:rPr>
                            <m:t>exp</m:t>
                          </m:r>
                          <m:d>
                            <m:dPr>
                              <m:begChr m:val="["/>
                              <m:endChr m:val="]"/>
                              <m:ctrlPr>
                                <a:rPr lang="en-US" i="1">
                                  <a:solidFill>
                                    <a:schemeClr val="tx1"/>
                                  </a:solidFill>
                                </a:rPr>
                              </m:ctrlPr>
                            </m:dPr>
                            <m:e>
                              <m:r>
                                <a:rPr lang="es-EC" i="1">
                                  <a:solidFill>
                                    <a:schemeClr val="tx1"/>
                                  </a:solidFill>
                                </a:rPr>
                                <m:t>−</m:t>
                              </m:r>
                              <m:sSub>
                                <m:sSubPr>
                                  <m:ctrlPr>
                                    <a:rPr lang="en-US" i="1">
                                      <a:solidFill>
                                        <a:schemeClr val="tx1"/>
                                      </a:solidFill>
                                    </a:rPr>
                                  </m:ctrlPr>
                                </m:sSubPr>
                                <m:e>
                                  <m:r>
                                    <a:rPr lang="es-EC" i="1">
                                      <a:solidFill>
                                        <a:schemeClr val="tx1"/>
                                      </a:solidFill>
                                    </a:rPr>
                                    <m:t>𝐸</m:t>
                                  </m:r>
                                </m:e>
                                <m:sub>
                                  <m:r>
                                    <a:rPr lang="es-EC" i="1">
                                      <a:solidFill>
                                        <a:schemeClr val="tx1"/>
                                      </a:solidFill>
                                    </a:rPr>
                                    <m:t>𝑡𝑑</m:t>
                                  </m:r>
                                </m:sub>
                              </m:sSub>
                              <m:d>
                                <m:dPr>
                                  <m:ctrlPr>
                                    <a:rPr lang="en-US" i="1">
                                      <a:solidFill>
                                        <a:schemeClr val="tx1"/>
                                      </a:solidFill>
                                    </a:rPr>
                                  </m:ctrlPr>
                                </m:dPr>
                                <m:e>
                                  <m:r>
                                    <a:rPr lang="es-EC" i="1">
                                      <a:solidFill>
                                        <a:schemeClr val="tx1"/>
                                      </a:solidFill>
                                    </a:rPr>
                                    <m:t>𝑧</m:t>
                                  </m:r>
                                  <m:r>
                                    <a:rPr lang="es-EC" i="1">
                                      <a:solidFill>
                                        <a:schemeClr val="tx1"/>
                                      </a:solidFill>
                                    </a:rPr>
                                    <m:t>−</m:t>
                                  </m:r>
                                  <m:r>
                                    <a:rPr lang="es-EC" i="1">
                                      <a:solidFill>
                                        <a:schemeClr val="tx1"/>
                                      </a:solidFill>
                                    </a:rPr>
                                    <m:t>𝐿</m:t>
                                  </m:r>
                                </m:e>
                              </m:d>
                            </m:e>
                          </m:d>
                          <m:r>
                            <a:rPr lang="es-EC" i="1">
                              <a:solidFill>
                                <a:schemeClr val="tx1"/>
                              </a:solidFill>
                            </a:rPr>
                            <m:t>−</m:t>
                          </m:r>
                          <m:d>
                            <m:dPr>
                              <m:ctrlPr>
                                <a:rPr lang="en-US" i="1">
                                  <a:solidFill>
                                    <a:schemeClr val="tx1"/>
                                  </a:solidFill>
                                </a:rPr>
                              </m:ctrlPr>
                            </m:dPr>
                            <m:e>
                              <m:r>
                                <a:rPr lang="es-EC" i="1">
                                  <a:solidFill>
                                    <a:schemeClr val="tx1"/>
                                  </a:solidFill>
                                </a:rPr>
                                <m:t>1−</m:t>
                              </m:r>
                              <m:r>
                                <a:rPr lang="es-EC" i="1">
                                  <a:solidFill>
                                    <a:schemeClr val="tx1"/>
                                  </a:solidFill>
                                </a:rPr>
                                <m:t>𝛼</m:t>
                              </m:r>
                            </m:e>
                          </m:d>
                          <m:r>
                            <m:rPr>
                              <m:sty m:val="p"/>
                            </m:rPr>
                            <a:rPr lang="es-EC">
                              <a:solidFill>
                                <a:schemeClr val="tx1"/>
                              </a:solidFill>
                            </a:rPr>
                            <m:t>exp</m:t>
                          </m:r>
                          <m:d>
                            <m:dPr>
                              <m:begChr m:val="["/>
                              <m:endChr m:val="]"/>
                              <m:ctrlPr>
                                <a:rPr lang="en-US" i="1">
                                  <a:solidFill>
                                    <a:schemeClr val="tx1"/>
                                  </a:solidFill>
                                </a:rPr>
                              </m:ctrlPr>
                            </m:dPr>
                            <m:e>
                              <m:sSub>
                                <m:sSubPr>
                                  <m:ctrlPr>
                                    <a:rPr lang="en-US" i="1">
                                      <a:solidFill>
                                        <a:schemeClr val="tx1"/>
                                      </a:solidFill>
                                    </a:rPr>
                                  </m:ctrlPr>
                                </m:sSubPr>
                                <m:e>
                                  <m:r>
                                    <a:rPr lang="es-EC" i="1">
                                      <a:solidFill>
                                        <a:schemeClr val="tx1"/>
                                      </a:solidFill>
                                    </a:rPr>
                                    <m:t>𝐸</m:t>
                                  </m:r>
                                </m:e>
                                <m:sub>
                                  <m:r>
                                    <a:rPr lang="es-EC" i="1">
                                      <a:solidFill>
                                        <a:schemeClr val="tx1"/>
                                      </a:solidFill>
                                    </a:rPr>
                                    <m:t>𝑡𝑑</m:t>
                                  </m:r>
                                </m:sub>
                              </m:sSub>
                              <m:d>
                                <m:dPr>
                                  <m:ctrlPr>
                                    <a:rPr lang="en-US" i="1">
                                      <a:solidFill>
                                        <a:schemeClr val="tx1"/>
                                      </a:solidFill>
                                    </a:rPr>
                                  </m:ctrlPr>
                                </m:dPr>
                                <m:e>
                                  <m:r>
                                    <a:rPr lang="es-EC" i="1">
                                      <a:solidFill>
                                        <a:schemeClr val="tx1"/>
                                      </a:solidFill>
                                    </a:rPr>
                                    <m:t>𝑧</m:t>
                                  </m:r>
                                  <m:r>
                                    <a:rPr lang="es-EC" i="1">
                                      <a:solidFill>
                                        <a:schemeClr val="tx1"/>
                                      </a:solidFill>
                                    </a:rPr>
                                    <m:t>−</m:t>
                                  </m:r>
                                  <m:r>
                                    <a:rPr lang="es-EC" i="1">
                                      <a:solidFill>
                                        <a:schemeClr val="tx1"/>
                                      </a:solidFill>
                                    </a:rPr>
                                    <m:t>𝐿</m:t>
                                  </m:r>
                                </m:e>
                              </m:d>
                            </m:e>
                          </m:d>
                        </m:num>
                        <m:den>
                          <m:sSup>
                            <m:sSupPr>
                              <m:ctrlPr>
                                <a:rPr lang="en-US" i="1">
                                  <a:solidFill>
                                    <a:schemeClr val="tx1"/>
                                  </a:solidFill>
                                </a:rPr>
                              </m:ctrlPr>
                            </m:sSupPr>
                            <m:e>
                              <m:d>
                                <m:dPr>
                                  <m:ctrlPr>
                                    <a:rPr lang="en-US" i="1">
                                      <a:solidFill>
                                        <a:schemeClr val="tx1"/>
                                      </a:solidFill>
                                    </a:rPr>
                                  </m:ctrlPr>
                                </m:dPr>
                                <m:e>
                                  <m:r>
                                    <a:rPr lang="es-EC" i="1">
                                      <a:solidFill>
                                        <a:schemeClr val="tx1"/>
                                      </a:solidFill>
                                    </a:rPr>
                                    <m:t>1+</m:t>
                                  </m:r>
                                  <m:r>
                                    <a:rPr lang="es-EC" i="1">
                                      <a:solidFill>
                                        <a:schemeClr val="tx1"/>
                                      </a:solidFill>
                                    </a:rPr>
                                    <m:t>𝛼</m:t>
                                  </m:r>
                                </m:e>
                              </m:d>
                            </m:e>
                            <m:sup>
                              <m:r>
                                <a:rPr lang="es-EC" i="1">
                                  <a:solidFill>
                                    <a:schemeClr val="tx1"/>
                                  </a:solidFill>
                                </a:rPr>
                                <m:t>2</m:t>
                              </m:r>
                            </m:sup>
                          </m:sSup>
                          <m:r>
                            <m:rPr>
                              <m:sty m:val="p"/>
                            </m:rPr>
                            <a:rPr lang="es-EC">
                              <a:solidFill>
                                <a:schemeClr val="tx1"/>
                              </a:solidFill>
                            </a:rPr>
                            <m:t>exp</m:t>
                          </m:r>
                          <m:d>
                            <m:dPr>
                              <m:begChr m:val="["/>
                              <m:endChr m:val="]"/>
                              <m:ctrlPr>
                                <a:rPr lang="en-US" i="1">
                                  <a:solidFill>
                                    <a:schemeClr val="tx1"/>
                                  </a:solidFill>
                                </a:rPr>
                              </m:ctrlPr>
                            </m:dPr>
                            <m:e>
                              <m:sSub>
                                <m:sSubPr>
                                  <m:ctrlPr>
                                    <a:rPr lang="en-US" i="1">
                                      <a:solidFill>
                                        <a:schemeClr val="tx1"/>
                                      </a:solidFill>
                                    </a:rPr>
                                  </m:ctrlPr>
                                </m:sSubPr>
                                <m:e>
                                  <m:r>
                                    <a:rPr lang="es-EC" i="1">
                                      <a:solidFill>
                                        <a:schemeClr val="tx1"/>
                                      </a:solidFill>
                                    </a:rPr>
                                    <m:t>𝐸</m:t>
                                  </m:r>
                                </m:e>
                                <m:sub>
                                  <m:r>
                                    <a:rPr lang="es-EC" i="1">
                                      <a:solidFill>
                                        <a:schemeClr val="tx1"/>
                                      </a:solidFill>
                                    </a:rPr>
                                    <m:t>𝑡𝑑</m:t>
                                  </m:r>
                                </m:sub>
                              </m:sSub>
                              <m:r>
                                <a:rPr lang="es-EC" i="1">
                                  <a:solidFill>
                                    <a:schemeClr val="tx1"/>
                                  </a:solidFill>
                                </a:rPr>
                                <m:t>𝐿</m:t>
                              </m:r>
                            </m:e>
                          </m:d>
                          <m:r>
                            <a:rPr lang="es-EC" i="1">
                              <a:solidFill>
                                <a:schemeClr val="tx1"/>
                              </a:solidFill>
                            </a:rPr>
                            <m:t>−</m:t>
                          </m:r>
                          <m:sSup>
                            <m:sSupPr>
                              <m:ctrlPr>
                                <a:rPr lang="en-US" i="1">
                                  <a:solidFill>
                                    <a:schemeClr val="tx1"/>
                                  </a:solidFill>
                                </a:rPr>
                              </m:ctrlPr>
                            </m:sSupPr>
                            <m:e>
                              <m:d>
                                <m:dPr>
                                  <m:ctrlPr>
                                    <a:rPr lang="en-US" i="1">
                                      <a:solidFill>
                                        <a:schemeClr val="tx1"/>
                                      </a:solidFill>
                                    </a:rPr>
                                  </m:ctrlPr>
                                </m:dPr>
                                <m:e>
                                  <m:r>
                                    <a:rPr lang="es-EC" i="1">
                                      <a:solidFill>
                                        <a:schemeClr val="tx1"/>
                                      </a:solidFill>
                                    </a:rPr>
                                    <m:t>1−</m:t>
                                  </m:r>
                                  <m:r>
                                    <a:rPr lang="es-EC" i="1">
                                      <a:solidFill>
                                        <a:schemeClr val="tx1"/>
                                      </a:solidFill>
                                    </a:rPr>
                                    <m:t>𝛼</m:t>
                                  </m:r>
                                </m:e>
                              </m:d>
                            </m:e>
                            <m:sup>
                              <m:r>
                                <a:rPr lang="es-EC" i="1">
                                  <a:solidFill>
                                    <a:schemeClr val="tx1"/>
                                  </a:solidFill>
                                </a:rPr>
                                <m:t>2</m:t>
                              </m:r>
                            </m:sup>
                          </m:sSup>
                          <m:r>
                            <m:rPr>
                              <m:sty m:val="p"/>
                            </m:rPr>
                            <a:rPr lang="es-EC">
                              <a:solidFill>
                                <a:schemeClr val="tx1"/>
                              </a:solidFill>
                            </a:rPr>
                            <m:t>exp</m:t>
                          </m:r>
                          <m:d>
                            <m:dPr>
                              <m:begChr m:val="["/>
                              <m:endChr m:val="]"/>
                              <m:ctrlPr>
                                <a:rPr lang="en-US" i="1">
                                  <a:solidFill>
                                    <a:schemeClr val="tx1"/>
                                  </a:solidFill>
                                </a:rPr>
                              </m:ctrlPr>
                            </m:dPr>
                            <m:e>
                              <m:r>
                                <a:rPr lang="es-EC" i="1">
                                  <a:solidFill>
                                    <a:schemeClr val="tx1"/>
                                  </a:solidFill>
                                </a:rPr>
                                <m:t>−</m:t>
                              </m:r>
                              <m:sSub>
                                <m:sSubPr>
                                  <m:ctrlPr>
                                    <a:rPr lang="en-US" i="1">
                                      <a:solidFill>
                                        <a:schemeClr val="tx1"/>
                                      </a:solidFill>
                                    </a:rPr>
                                  </m:ctrlPr>
                                </m:sSubPr>
                                <m:e>
                                  <m:r>
                                    <a:rPr lang="es-EC" i="1">
                                      <a:solidFill>
                                        <a:schemeClr val="tx1"/>
                                      </a:solidFill>
                                    </a:rPr>
                                    <m:t>𝐸</m:t>
                                  </m:r>
                                </m:e>
                                <m:sub>
                                  <m:r>
                                    <a:rPr lang="es-EC" i="1">
                                      <a:solidFill>
                                        <a:schemeClr val="tx1"/>
                                      </a:solidFill>
                                    </a:rPr>
                                    <m:t>𝑡𝑑</m:t>
                                  </m:r>
                                </m:sub>
                              </m:sSub>
                              <m:r>
                                <a:rPr lang="es-EC" i="1">
                                  <a:solidFill>
                                    <a:schemeClr val="tx1"/>
                                  </a:solidFill>
                                </a:rPr>
                                <m:t>𝐿</m:t>
                              </m:r>
                            </m:e>
                          </m:d>
                        </m:den>
                      </m:f>
                    </m:oMath>
                  </m:oMathPara>
                </a14:m>
                <a:endParaRPr lang="en-US" dirty="0" smtClean="0"/>
              </a:p>
              <a:p>
                <a:pPr marL="0" indent="0">
                  <a:buNone/>
                </a:pPr>
                <a:endParaRPr lang="en-US" dirty="0" smtClean="0"/>
              </a:p>
              <a:p>
                <a:pPr marL="0" indent="0">
                  <a:buNone/>
                </a:pPr>
                <a14:m>
                  <m:oMathPara xmlns:m="http://schemas.openxmlformats.org/officeDocument/2006/math">
                    <m:oMathParaPr>
                      <m:jc m:val="centerGroup"/>
                    </m:oMathParaPr>
                    <m:oMath xmlns:m="http://schemas.openxmlformats.org/officeDocument/2006/math">
                      <m:r>
                        <a:rPr lang="es-EC" i="1" smtClean="0">
                          <a:solidFill>
                            <a:schemeClr val="tx1"/>
                          </a:solidFill>
                        </a:rPr>
                        <m:t>𝛼</m:t>
                      </m:r>
                      <m:r>
                        <a:rPr lang="es-EC" i="1" smtClean="0">
                          <a:solidFill>
                            <a:schemeClr val="tx1"/>
                          </a:solidFill>
                        </a:rPr>
                        <m:t>=</m:t>
                      </m:r>
                      <m:rad>
                        <m:radPr>
                          <m:degHide m:val="on"/>
                          <m:ctrlPr>
                            <a:rPr lang="en-US" i="1">
                              <a:solidFill>
                                <a:schemeClr val="tx1"/>
                              </a:solidFill>
                            </a:rPr>
                          </m:ctrlPr>
                        </m:radPr>
                        <m:deg/>
                        <m:e>
                          <m:f>
                            <m:fPr>
                              <m:ctrlPr>
                                <a:rPr lang="en-US" i="1">
                                  <a:solidFill>
                                    <a:schemeClr val="tx1"/>
                                  </a:solidFill>
                                </a:rPr>
                              </m:ctrlPr>
                            </m:fPr>
                            <m:num>
                              <m:sSub>
                                <m:sSubPr>
                                  <m:ctrlPr>
                                    <a:rPr lang="en-US" i="1">
                                      <a:solidFill>
                                        <a:schemeClr val="tx1"/>
                                      </a:solidFill>
                                    </a:rPr>
                                  </m:ctrlPr>
                                </m:sSubPr>
                                <m:e>
                                  <m:r>
                                    <a:rPr lang="es-EC" i="1">
                                      <a:solidFill>
                                        <a:schemeClr val="tx1"/>
                                      </a:solidFill>
                                    </a:rPr>
                                    <m:t>𝐸</m:t>
                                  </m:r>
                                </m:e>
                                <m:sub>
                                  <m:r>
                                    <a:rPr lang="es-EC" i="1">
                                      <a:solidFill>
                                        <a:schemeClr val="tx1"/>
                                      </a:solidFill>
                                    </a:rPr>
                                    <m:t>𝑎</m:t>
                                  </m:r>
                                </m:sub>
                              </m:sSub>
                            </m:num>
                            <m:den>
                              <m:sSub>
                                <m:sSubPr>
                                  <m:ctrlPr>
                                    <a:rPr lang="en-US" i="1">
                                      <a:solidFill>
                                        <a:schemeClr val="tx1"/>
                                      </a:solidFill>
                                    </a:rPr>
                                  </m:ctrlPr>
                                </m:sSubPr>
                                <m:e>
                                  <m:r>
                                    <a:rPr lang="es-EC" i="1">
                                      <a:solidFill>
                                        <a:schemeClr val="tx1"/>
                                      </a:solidFill>
                                    </a:rPr>
                                    <m:t>𝐸</m:t>
                                  </m:r>
                                </m:e>
                                <m:sub>
                                  <m:r>
                                    <a:rPr lang="es-EC" i="1">
                                      <a:solidFill>
                                        <a:schemeClr val="tx1"/>
                                      </a:solidFill>
                                    </a:rPr>
                                    <m:t>𝑎</m:t>
                                  </m:r>
                                </m:sub>
                              </m:sSub>
                              <m:r>
                                <a:rPr lang="es-EC" i="1">
                                  <a:solidFill>
                                    <a:schemeClr val="tx1"/>
                                  </a:solidFill>
                                </a:rPr>
                                <m:t>+2</m:t>
                              </m:r>
                              <m:r>
                                <a:rPr lang="es-EC" i="1">
                                  <a:solidFill>
                                    <a:schemeClr val="tx1"/>
                                  </a:solidFill>
                                </a:rPr>
                                <m:t>𝑏</m:t>
                              </m:r>
                              <m:sSub>
                                <m:sSubPr>
                                  <m:ctrlPr>
                                    <a:rPr lang="en-US" i="1">
                                      <a:solidFill>
                                        <a:schemeClr val="tx1"/>
                                      </a:solidFill>
                                    </a:rPr>
                                  </m:ctrlPr>
                                </m:sSubPr>
                                <m:e>
                                  <m:r>
                                    <a:rPr lang="es-EC" i="1">
                                      <a:solidFill>
                                        <a:schemeClr val="tx1"/>
                                      </a:solidFill>
                                    </a:rPr>
                                    <m:t>𝐸</m:t>
                                  </m:r>
                                </m:e>
                                <m:sub>
                                  <m:r>
                                    <a:rPr lang="es-EC" i="1">
                                      <a:solidFill>
                                        <a:schemeClr val="tx1"/>
                                      </a:solidFill>
                                    </a:rPr>
                                    <m:t>𝑠</m:t>
                                  </m:r>
                                </m:sub>
                              </m:sSub>
                            </m:den>
                          </m:f>
                        </m:e>
                      </m:rad>
                    </m:oMath>
                  </m:oMathPara>
                </a14:m>
                <a:endParaRPr lang="en-US" dirty="0" smtClean="0"/>
              </a:p>
              <a:p>
                <a:r>
                  <a:rPr lang="es-EC" sz="2400" dirty="0" smtClean="0">
                    <a:solidFill>
                      <a:schemeClr val="tx1"/>
                    </a:solidFill>
                  </a:rPr>
                  <a:t>Formulado </a:t>
                </a:r>
                <a:r>
                  <a:rPr lang="es-EC" sz="2400" dirty="0">
                    <a:solidFill>
                      <a:schemeClr val="tx1"/>
                    </a:solidFill>
                  </a:rPr>
                  <a:t>tal y como se indica </a:t>
                </a:r>
                <a:r>
                  <a:rPr lang="es-EC" sz="2400" dirty="0" smtClean="0">
                    <a:solidFill>
                      <a:schemeClr val="tx1"/>
                    </a:solidFill>
                  </a:rPr>
                  <a:t>𝛼 </a:t>
                </a:r>
                <a:r>
                  <a:rPr lang="es-EC" sz="2400" dirty="0">
                    <a:solidFill>
                      <a:schemeClr val="tx1"/>
                    </a:solidFill>
                  </a:rPr>
                  <a:t>representa el módulo lineal de dispersión de la ecuación de aproximación de dos </a:t>
                </a:r>
                <a:r>
                  <a:rPr lang="es-EC" sz="2400" dirty="0" err="1">
                    <a:solidFill>
                      <a:schemeClr val="tx1"/>
                    </a:solidFill>
                  </a:rPr>
                  <a:t>fluxes</a:t>
                </a:r>
                <a:r>
                  <a:rPr lang="es-EC" sz="2400" dirty="0">
                    <a:solidFill>
                      <a:schemeClr val="tx1"/>
                    </a:solidFill>
                  </a:rPr>
                  <a:t> y varía de 0 (medio perfectamente dispersante) a 1 (medio perfectamente absorbente). </a:t>
                </a:r>
                <a:endParaRPr lang="es-EC" sz="2400" dirty="0" smtClean="0">
                  <a:solidFill>
                    <a:schemeClr val="tx1"/>
                  </a:solidFill>
                </a:endParaRPr>
              </a:p>
              <a:p>
                <a:endParaRPr lang="en-US" sz="2400" dirty="0" smtClean="0">
                  <a:solidFill>
                    <a:schemeClr val="tx1"/>
                  </a:solidFill>
                </a:endParaRPr>
              </a:p>
              <a:p>
                <a:pPr marL="0" indent="0">
                  <a:buNone/>
                </a:pPr>
                <a:endParaRPr lang="en-US" dirty="0"/>
              </a:p>
            </p:txBody>
          </p:sp>
        </mc:Choice>
        <mc:Fallback>
          <p:sp>
            <p:nvSpPr>
              <p:cNvPr id="3" name="Marcador de contenido 2"/>
              <p:cNvSpPr>
                <a:spLocks noGrp="1" noRot="1" noChangeAspect="1" noMove="1" noResize="1" noEditPoints="1" noAdjustHandles="1" noChangeArrowheads="1" noChangeShapeType="1" noTextEdit="1"/>
              </p:cNvSpPr>
              <p:nvPr>
                <p:ph idx="1"/>
              </p:nvPr>
            </p:nvSpPr>
            <p:spPr>
              <a:blipFill>
                <a:blip r:embed="rId3"/>
                <a:stretch>
                  <a:fillRect l="-567" r="-2199"/>
                </a:stretch>
              </a:blipFill>
            </p:spPr>
            <p:txBody>
              <a:bodyPr/>
              <a:lstStyle/>
              <a:p>
                <a:r>
                  <a:rPr lang="en-US">
                    <a:noFill/>
                  </a:rPr>
                  <a:t> </a:t>
                </a:r>
              </a:p>
            </p:txBody>
          </p:sp>
        </mc:Fallback>
      </mc:AlternateContent>
    </p:spTree>
    <p:extLst>
      <p:ext uri="{BB962C8B-B14F-4D97-AF65-F5344CB8AC3E}">
        <p14:creationId xmlns:p14="http://schemas.microsoft.com/office/powerpoint/2010/main" val="4120216778"/>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a:solidFill>
                  <a:schemeClr val="tx1"/>
                </a:solidFill>
              </a:rPr>
              <a:t>MODELO DE DOS FLUXES</a:t>
            </a:r>
            <a:br>
              <a:rPr lang="es-EC" b="1" dirty="0">
                <a:solidFill>
                  <a:schemeClr val="tx1"/>
                </a:solidFill>
              </a:rPr>
            </a:br>
            <a:r>
              <a:rPr lang="es-EC" dirty="0"/>
              <a:t>(</a:t>
            </a:r>
            <a:r>
              <a:rPr lang="es-EC" dirty="0">
                <a:hlinkClick r:id="rId2" tooltip="Pruvost, 2011 #15"/>
              </a:rPr>
              <a:t>J </a:t>
            </a:r>
            <a:r>
              <a:rPr lang="es-EC" dirty="0" err="1">
                <a:hlinkClick r:id="rId2" tooltip="Pruvost, 2011 #15"/>
              </a:rPr>
              <a:t>Pruvost</a:t>
            </a:r>
            <a:r>
              <a:rPr lang="es-EC" dirty="0">
                <a:hlinkClick r:id="rId2" tooltip="Pruvost, 2011 #15"/>
              </a:rPr>
              <a:t> et al., 2011</a:t>
            </a:r>
            <a:r>
              <a:rPr lang="es-EC" dirty="0"/>
              <a:t>)</a:t>
            </a:r>
            <a:endParaRPr lang="en-US" dirty="0"/>
          </a:p>
        </p:txBody>
      </p:sp>
      <mc:AlternateContent xmlns:mc="http://schemas.openxmlformats.org/markup-compatibility/2006">
        <mc:Choice xmlns:a14="http://schemas.microsoft.com/office/drawing/2010/main" Requires="a14">
          <p:sp>
            <p:nvSpPr>
              <p:cNvPr id="3" name="Marcador de contenido 2"/>
              <p:cNvSpPr>
                <a:spLocks noGrp="1"/>
              </p:cNvSpPr>
              <p:nvPr>
                <p:ph idx="1"/>
              </p:nvPr>
            </p:nvSpPr>
            <p:spPr>
              <a:xfrm>
                <a:off x="677334" y="2068263"/>
                <a:ext cx="8596668" cy="3880773"/>
              </a:xfrm>
            </p:spPr>
            <p:txBody>
              <a:bodyPr/>
              <a:lstStyle/>
              <a:p>
                <a:pPr marL="0" indent="0">
                  <a:buNone/>
                </a:pPr>
                <a14:m>
                  <m:oMathPara xmlns:m="http://schemas.openxmlformats.org/officeDocument/2006/math">
                    <m:oMathParaPr>
                      <m:jc m:val="centerGroup"/>
                    </m:oMathParaPr>
                    <m:oMath xmlns:m="http://schemas.openxmlformats.org/officeDocument/2006/math">
                      <m:sSub>
                        <m:sSubPr>
                          <m:ctrlPr>
                            <a:rPr lang="en-US" i="1" smtClean="0">
                              <a:solidFill>
                                <a:schemeClr val="tx1"/>
                              </a:solidFill>
                            </a:rPr>
                          </m:ctrlPr>
                        </m:sSubPr>
                        <m:e>
                          <m:r>
                            <a:rPr lang="es-EC" i="1">
                              <a:solidFill>
                                <a:schemeClr val="tx1"/>
                              </a:solidFill>
                            </a:rPr>
                            <m:t>𝐸</m:t>
                          </m:r>
                        </m:e>
                        <m:sub>
                          <m:r>
                            <a:rPr lang="es-EC" i="1">
                              <a:solidFill>
                                <a:schemeClr val="tx1"/>
                              </a:solidFill>
                            </a:rPr>
                            <m:t>𝑡𝑐</m:t>
                          </m:r>
                        </m:sub>
                      </m:sSub>
                      <m:r>
                        <a:rPr lang="es-EC" i="1">
                          <a:solidFill>
                            <a:schemeClr val="tx1"/>
                          </a:solidFill>
                        </a:rPr>
                        <m:t>=</m:t>
                      </m:r>
                      <m:f>
                        <m:fPr>
                          <m:ctrlPr>
                            <a:rPr lang="en-US" i="1">
                              <a:solidFill>
                                <a:schemeClr val="tx1"/>
                              </a:solidFill>
                            </a:rPr>
                          </m:ctrlPr>
                        </m:fPr>
                        <m:num>
                          <m:r>
                            <a:rPr lang="es-EC" i="1">
                              <a:solidFill>
                                <a:schemeClr val="tx1"/>
                              </a:solidFill>
                            </a:rPr>
                            <m:t>𝛼</m:t>
                          </m:r>
                          <m:sSub>
                            <m:sSubPr>
                              <m:ctrlPr>
                                <a:rPr lang="en-US" i="1">
                                  <a:solidFill>
                                    <a:schemeClr val="tx1"/>
                                  </a:solidFill>
                                </a:rPr>
                              </m:ctrlPr>
                            </m:sSubPr>
                            <m:e>
                              <m:r>
                                <a:rPr lang="es-EC" i="1">
                                  <a:solidFill>
                                    <a:schemeClr val="tx1"/>
                                  </a:solidFill>
                                </a:rPr>
                                <m:t>𝐶</m:t>
                              </m:r>
                            </m:e>
                            <m:sub>
                              <m:r>
                                <a:rPr lang="es-EC" i="1">
                                  <a:solidFill>
                                    <a:schemeClr val="tx1"/>
                                  </a:solidFill>
                                </a:rPr>
                                <m:t>𝐵𝑥</m:t>
                              </m:r>
                            </m:sub>
                          </m:sSub>
                        </m:num>
                        <m:den>
                          <m:r>
                            <a:rPr lang="es-EC" i="1">
                              <a:solidFill>
                                <a:schemeClr val="tx1"/>
                              </a:solidFill>
                            </a:rPr>
                            <m:t>𝑐𝑜𝑠</m:t>
                          </m:r>
                          <m:r>
                            <a:rPr lang="es-EC" i="1">
                              <a:solidFill>
                                <a:schemeClr val="tx1"/>
                              </a:solidFill>
                            </a:rPr>
                            <m:t>𝜃</m:t>
                          </m:r>
                        </m:den>
                      </m:f>
                      <m:d>
                        <m:dPr>
                          <m:ctrlPr>
                            <a:rPr lang="en-US" i="1">
                              <a:solidFill>
                                <a:schemeClr val="tx1"/>
                              </a:solidFill>
                            </a:rPr>
                          </m:ctrlPr>
                        </m:dPr>
                        <m:e>
                          <m:sSub>
                            <m:sSubPr>
                              <m:ctrlPr>
                                <a:rPr lang="en-US" i="1">
                                  <a:solidFill>
                                    <a:schemeClr val="tx1"/>
                                  </a:solidFill>
                                </a:rPr>
                              </m:ctrlPr>
                            </m:sSubPr>
                            <m:e>
                              <m:r>
                                <a:rPr lang="es-EC" i="1">
                                  <a:solidFill>
                                    <a:schemeClr val="tx1"/>
                                  </a:solidFill>
                                </a:rPr>
                                <m:t>𝐸</m:t>
                              </m:r>
                            </m:e>
                            <m:sub>
                              <m:r>
                                <a:rPr lang="es-EC" i="1">
                                  <a:solidFill>
                                    <a:schemeClr val="tx1"/>
                                  </a:solidFill>
                                </a:rPr>
                                <m:t>𝑎</m:t>
                              </m:r>
                            </m:sub>
                          </m:sSub>
                          <m:r>
                            <a:rPr lang="es-EC" i="1">
                              <a:solidFill>
                                <a:schemeClr val="tx1"/>
                              </a:solidFill>
                            </a:rPr>
                            <m:t>+2</m:t>
                          </m:r>
                          <m:r>
                            <a:rPr lang="es-EC" i="1">
                              <a:solidFill>
                                <a:schemeClr val="tx1"/>
                              </a:solidFill>
                            </a:rPr>
                            <m:t>𝑏</m:t>
                          </m:r>
                          <m:sSub>
                            <m:sSubPr>
                              <m:ctrlPr>
                                <a:rPr lang="en-US" i="1">
                                  <a:solidFill>
                                    <a:schemeClr val="tx1"/>
                                  </a:solidFill>
                                </a:rPr>
                              </m:ctrlPr>
                            </m:sSubPr>
                            <m:e>
                              <m:r>
                                <a:rPr lang="es-EC" i="1">
                                  <a:solidFill>
                                    <a:schemeClr val="tx1"/>
                                  </a:solidFill>
                                </a:rPr>
                                <m:t>𝐸</m:t>
                              </m:r>
                            </m:e>
                            <m:sub>
                              <m:r>
                                <a:rPr lang="es-EC" i="1">
                                  <a:solidFill>
                                    <a:schemeClr val="tx1"/>
                                  </a:solidFill>
                                </a:rPr>
                                <m:t>𝑠</m:t>
                              </m:r>
                            </m:sub>
                          </m:sSub>
                        </m:e>
                      </m:d>
                    </m:oMath>
                  </m:oMathPara>
                </a14:m>
                <a:endParaRPr lang="en-US" dirty="0" smtClean="0"/>
              </a:p>
              <a:p>
                <a:pPr marL="0" indent="0">
                  <a:buNone/>
                </a:pPr>
                <a:endParaRPr lang="en-US" dirty="0" smtClean="0"/>
              </a:p>
              <a:p>
                <a:pPr marL="0" indent="0">
                  <a:buNone/>
                </a:pPr>
                <a:endParaRPr lang="en-US" dirty="0" smtClean="0"/>
              </a:p>
              <a:p>
                <a:pPr marL="0" indent="0">
                  <a:buNone/>
                </a:pPr>
                <a14:m>
                  <m:oMathPara xmlns:m="http://schemas.openxmlformats.org/officeDocument/2006/math">
                    <m:oMathParaPr>
                      <m:jc m:val="centerGroup"/>
                    </m:oMathParaPr>
                    <m:oMath xmlns:m="http://schemas.openxmlformats.org/officeDocument/2006/math">
                      <m:sSub>
                        <m:sSubPr>
                          <m:ctrlPr>
                            <a:rPr lang="en-US" i="1" smtClean="0">
                              <a:solidFill>
                                <a:schemeClr val="tx1"/>
                              </a:solidFill>
                            </a:rPr>
                          </m:ctrlPr>
                        </m:sSubPr>
                        <m:e>
                          <m:r>
                            <a:rPr lang="es-EC" i="1">
                              <a:solidFill>
                                <a:schemeClr val="tx1"/>
                              </a:solidFill>
                            </a:rPr>
                            <m:t>𝐸</m:t>
                          </m:r>
                        </m:e>
                        <m:sub>
                          <m:r>
                            <a:rPr lang="es-EC" i="1">
                              <a:solidFill>
                                <a:schemeClr val="tx1"/>
                              </a:solidFill>
                            </a:rPr>
                            <m:t>𝑡𝑑</m:t>
                          </m:r>
                        </m:sub>
                      </m:sSub>
                      <m:r>
                        <a:rPr lang="es-EC" i="1">
                          <a:solidFill>
                            <a:schemeClr val="tx1"/>
                          </a:solidFill>
                        </a:rPr>
                        <m:t>=2</m:t>
                      </m:r>
                      <m:r>
                        <a:rPr lang="es-EC" i="1">
                          <a:solidFill>
                            <a:schemeClr val="tx1"/>
                          </a:solidFill>
                        </a:rPr>
                        <m:t>𝛼</m:t>
                      </m:r>
                      <m:sSub>
                        <m:sSubPr>
                          <m:ctrlPr>
                            <a:rPr lang="en-US" i="1">
                              <a:solidFill>
                                <a:schemeClr val="tx1"/>
                              </a:solidFill>
                            </a:rPr>
                          </m:ctrlPr>
                        </m:sSubPr>
                        <m:e>
                          <m:r>
                            <a:rPr lang="es-EC" i="1">
                              <a:solidFill>
                                <a:schemeClr val="tx1"/>
                              </a:solidFill>
                            </a:rPr>
                            <m:t>𝐶</m:t>
                          </m:r>
                        </m:e>
                        <m:sub>
                          <m:r>
                            <a:rPr lang="es-EC" i="1">
                              <a:solidFill>
                                <a:schemeClr val="tx1"/>
                              </a:solidFill>
                            </a:rPr>
                            <m:t>𝐵𝑥</m:t>
                          </m:r>
                        </m:sub>
                      </m:sSub>
                      <m:d>
                        <m:dPr>
                          <m:ctrlPr>
                            <a:rPr lang="en-US" i="1">
                              <a:solidFill>
                                <a:schemeClr val="tx1"/>
                              </a:solidFill>
                            </a:rPr>
                          </m:ctrlPr>
                        </m:dPr>
                        <m:e>
                          <m:sSub>
                            <m:sSubPr>
                              <m:ctrlPr>
                                <a:rPr lang="en-US" i="1">
                                  <a:solidFill>
                                    <a:schemeClr val="tx1"/>
                                  </a:solidFill>
                                </a:rPr>
                              </m:ctrlPr>
                            </m:sSubPr>
                            <m:e>
                              <m:r>
                                <a:rPr lang="es-EC" i="1">
                                  <a:solidFill>
                                    <a:schemeClr val="tx1"/>
                                  </a:solidFill>
                                </a:rPr>
                                <m:t>𝐸</m:t>
                              </m:r>
                            </m:e>
                            <m:sub>
                              <m:r>
                                <a:rPr lang="es-EC" i="1">
                                  <a:solidFill>
                                    <a:schemeClr val="tx1"/>
                                  </a:solidFill>
                                </a:rPr>
                                <m:t>𝑎</m:t>
                              </m:r>
                            </m:sub>
                          </m:sSub>
                          <m:r>
                            <a:rPr lang="es-EC" i="1">
                              <a:solidFill>
                                <a:schemeClr val="tx1"/>
                              </a:solidFill>
                            </a:rPr>
                            <m:t>+2</m:t>
                          </m:r>
                          <m:r>
                            <a:rPr lang="es-EC" i="1">
                              <a:solidFill>
                                <a:schemeClr val="tx1"/>
                              </a:solidFill>
                            </a:rPr>
                            <m:t>𝑏</m:t>
                          </m:r>
                          <m:sSub>
                            <m:sSubPr>
                              <m:ctrlPr>
                                <a:rPr lang="en-US" i="1">
                                  <a:solidFill>
                                    <a:schemeClr val="tx1"/>
                                  </a:solidFill>
                                </a:rPr>
                              </m:ctrlPr>
                            </m:sSubPr>
                            <m:e>
                              <m:r>
                                <a:rPr lang="es-EC" i="1">
                                  <a:solidFill>
                                    <a:schemeClr val="tx1"/>
                                  </a:solidFill>
                                </a:rPr>
                                <m:t>𝐸</m:t>
                              </m:r>
                            </m:e>
                            <m:sub>
                              <m:r>
                                <a:rPr lang="es-EC" i="1">
                                  <a:solidFill>
                                    <a:schemeClr val="tx1"/>
                                  </a:solidFill>
                                </a:rPr>
                                <m:t>𝑠</m:t>
                              </m:r>
                            </m:sub>
                          </m:sSub>
                        </m:e>
                      </m:d>
                    </m:oMath>
                  </m:oMathPara>
                </a14:m>
                <a:endParaRPr lang="en-US" dirty="0" smtClean="0">
                  <a:solidFill>
                    <a:schemeClr val="tx1"/>
                  </a:solidFill>
                </a:endParaRPr>
              </a:p>
              <a:p>
                <a:pPr marL="0" indent="0">
                  <a:buNone/>
                </a:pPr>
                <a:endParaRPr lang="en-US" dirty="0">
                  <a:solidFill>
                    <a:schemeClr val="tx1"/>
                  </a:solidFill>
                </a:endParaRPr>
              </a:p>
            </p:txBody>
          </p:sp>
        </mc:Choice>
        <mc:Fallback>
          <p:sp>
            <p:nvSpPr>
              <p:cNvPr id="3" name="Marcador de contenido 2"/>
              <p:cNvSpPr>
                <a:spLocks noGrp="1" noRot="1" noChangeAspect="1" noMove="1" noResize="1" noEditPoints="1" noAdjustHandles="1" noChangeArrowheads="1" noChangeShapeType="1" noTextEdit="1"/>
              </p:cNvSpPr>
              <p:nvPr>
                <p:ph idx="1"/>
              </p:nvPr>
            </p:nvSpPr>
            <p:spPr>
              <a:xfrm>
                <a:off x="677334" y="2068263"/>
                <a:ext cx="8596668" cy="3880773"/>
              </a:xfrm>
              <a:blipFill>
                <a:blip r:embed="rId3"/>
                <a:stretch>
                  <a:fillRect/>
                </a:stretch>
              </a:blipFill>
            </p:spPr>
            <p:txBody>
              <a:bodyPr/>
              <a:lstStyle/>
              <a:p>
                <a:r>
                  <a:rPr lang="en-US">
                    <a:noFill/>
                  </a:rPr>
                  <a:t> </a:t>
                </a:r>
              </a:p>
            </p:txBody>
          </p:sp>
        </mc:Fallback>
      </mc:AlternateContent>
      <p:sp>
        <p:nvSpPr>
          <p:cNvPr id="4" name="CuadroTexto 3"/>
          <p:cNvSpPr txBox="1"/>
          <p:nvPr/>
        </p:nvSpPr>
        <p:spPr>
          <a:xfrm>
            <a:off x="2338252" y="2807621"/>
            <a:ext cx="5512526" cy="369332"/>
          </a:xfrm>
          <a:prstGeom prst="rect">
            <a:avLst/>
          </a:prstGeom>
          <a:solidFill>
            <a:schemeClr val="accent3"/>
          </a:solidFill>
        </p:spPr>
        <p:txBody>
          <a:bodyPr wrap="square" rtlCol="0">
            <a:spAutoFit/>
          </a:bodyPr>
          <a:lstStyle/>
          <a:p>
            <a:r>
              <a:rPr lang="es-EC" dirty="0" smtClean="0"/>
              <a:t>Coeficiente de extinción para la radiación directa</a:t>
            </a:r>
            <a:endParaRPr lang="en-US" dirty="0"/>
          </a:p>
        </p:txBody>
      </p:sp>
      <p:sp>
        <p:nvSpPr>
          <p:cNvPr id="5" name="CuadroTexto 4"/>
          <p:cNvSpPr txBox="1"/>
          <p:nvPr/>
        </p:nvSpPr>
        <p:spPr>
          <a:xfrm>
            <a:off x="2338252" y="3823984"/>
            <a:ext cx="5512526" cy="369332"/>
          </a:xfrm>
          <a:prstGeom prst="rect">
            <a:avLst/>
          </a:prstGeom>
          <a:solidFill>
            <a:schemeClr val="accent3"/>
          </a:solidFill>
        </p:spPr>
        <p:txBody>
          <a:bodyPr wrap="square" rtlCol="0">
            <a:spAutoFit/>
          </a:bodyPr>
          <a:lstStyle/>
          <a:p>
            <a:r>
              <a:rPr lang="es-EC" dirty="0" smtClean="0"/>
              <a:t>Coeficiente de extinción para la radiación difusa</a:t>
            </a:r>
            <a:endParaRPr lang="en-US" dirty="0"/>
          </a:p>
        </p:txBody>
      </p:sp>
    </p:spTree>
    <p:extLst>
      <p:ext uri="{BB962C8B-B14F-4D97-AF65-F5344CB8AC3E}">
        <p14:creationId xmlns:p14="http://schemas.microsoft.com/office/powerpoint/2010/main" val="4064518346"/>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smtClean="0">
                <a:solidFill>
                  <a:schemeClr val="tx1"/>
                </a:solidFill>
              </a:rPr>
              <a:t>CÁLCULO DEL ÁNGULO DE INCIDENCIA</a:t>
            </a:r>
            <a:endParaRPr lang="en-US" b="1" dirty="0">
              <a:solidFill>
                <a:schemeClr val="tx1"/>
              </a:solidFill>
            </a:endParaRPr>
          </a:p>
        </p:txBody>
      </p:sp>
      <p:graphicFrame>
        <p:nvGraphicFramePr>
          <p:cNvPr id="4" name="Tabla 3"/>
          <p:cNvGraphicFramePr>
            <a:graphicFrameLocks noGrp="1"/>
          </p:cNvGraphicFramePr>
          <p:nvPr>
            <p:extLst>
              <p:ext uri="{D42A27DB-BD31-4B8C-83A1-F6EECF244321}">
                <p14:modId xmlns:p14="http://schemas.microsoft.com/office/powerpoint/2010/main" val="4138255688"/>
              </p:ext>
            </p:extLst>
          </p:nvPr>
        </p:nvGraphicFramePr>
        <p:xfrm>
          <a:off x="1227905" y="1930402"/>
          <a:ext cx="7432768" cy="4130762"/>
        </p:xfrm>
        <a:graphic>
          <a:graphicData uri="http://schemas.openxmlformats.org/drawingml/2006/table">
            <a:tbl>
              <a:tblPr firstRow="1" firstCol="1" bandRow="1">
                <a:tableStyleId>{5C22544A-7EE6-4342-B048-85BDC9FD1C3A}</a:tableStyleId>
              </a:tblPr>
              <a:tblGrid>
                <a:gridCol w="1858192">
                  <a:extLst>
                    <a:ext uri="{9D8B030D-6E8A-4147-A177-3AD203B41FA5}">
                      <a16:colId xmlns:a16="http://schemas.microsoft.com/office/drawing/2014/main" val="4241714559"/>
                    </a:ext>
                  </a:extLst>
                </a:gridCol>
                <a:gridCol w="1858192">
                  <a:extLst>
                    <a:ext uri="{9D8B030D-6E8A-4147-A177-3AD203B41FA5}">
                      <a16:colId xmlns:a16="http://schemas.microsoft.com/office/drawing/2014/main" val="1504223277"/>
                    </a:ext>
                  </a:extLst>
                </a:gridCol>
                <a:gridCol w="1858192">
                  <a:extLst>
                    <a:ext uri="{9D8B030D-6E8A-4147-A177-3AD203B41FA5}">
                      <a16:colId xmlns:a16="http://schemas.microsoft.com/office/drawing/2014/main" val="2157868015"/>
                    </a:ext>
                  </a:extLst>
                </a:gridCol>
                <a:gridCol w="1858192">
                  <a:extLst>
                    <a:ext uri="{9D8B030D-6E8A-4147-A177-3AD203B41FA5}">
                      <a16:colId xmlns:a16="http://schemas.microsoft.com/office/drawing/2014/main" val="3162950847"/>
                    </a:ext>
                  </a:extLst>
                </a:gridCol>
              </a:tblGrid>
              <a:tr h="832061">
                <a:tc>
                  <a:txBody>
                    <a:bodyPr/>
                    <a:lstStyle/>
                    <a:p>
                      <a:pPr algn="ctr">
                        <a:lnSpc>
                          <a:spcPct val="115000"/>
                        </a:lnSpc>
                        <a:spcAft>
                          <a:spcPts val="0"/>
                        </a:spcAft>
                      </a:pPr>
                      <a:r>
                        <a:rPr lang="es-EC" sz="2000" dirty="0">
                          <a:effectLst/>
                        </a:rPr>
                        <a:t>Tiempo</a:t>
                      </a:r>
                      <a:endParaRPr lang="en-US" sz="2000" dirty="0">
                        <a:effectLst/>
                      </a:endParaRPr>
                    </a:p>
                    <a:p>
                      <a:pPr algn="ctr">
                        <a:lnSpc>
                          <a:spcPct val="115000"/>
                        </a:lnSpc>
                        <a:spcAft>
                          <a:spcPts val="0"/>
                        </a:spcAft>
                      </a:pPr>
                      <a:r>
                        <a:rPr lang="es-EC" sz="2000" dirty="0">
                          <a:effectLst/>
                        </a:rPr>
                        <a:t>h</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2000">
                          <a:effectLst/>
                        </a:rPr>
                        <a:t>𝜔</a:t>
                      </a:r>
                      <a:endParaRPr lang="en-US" sz="2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2000">
                          <a:effectLst/>
                        </a:rPr>
                        <a:t>cos</a:t>
                      </a:r>
                      <a:r>
                        <a:rPr lang="es-ES_tradnl" sz="2000">
                          <a:effectLst/>
                        </a:rPr>
                        <a:t>𝜃</a:t>
                      </a:r>
                      <a:endParaRPr lang="en-US" sz="2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2000">
                          <a:effectLst/>
                        </a:rPr>
                        <a:t>𝜃</a:t>
                      </a:r>
                      <a:endParaRPr lang="en-US" sz="20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065173071"/>
                  </a:ext>
                </a:extLst>
              </a:tr>
              <a:tr h="471243">
                <a:tc>
                  <a:txBody>
                    <a:bodyPr/>
                    <a:lstStyle/>
                    <a:p>
                      <a:pPr algn="ctr">
                        <a:lnSpc>
                          <a:spcPct val="115000"/>
                        </a:lnSpc>
                        <a:spcAft>
                          <a:spcPts val="0"/>
                        </a:spcAft>
                      </a:pPr>
                      <a:r>
                        <a:rPr lang="es-EC" sz="2000">
                          <a:effectLst/>
                        </a:rPr>
                        <a:t>8</a:t>
                      </a:r>
                      <a:endParaRPr lang="en-US" sz="20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algn="ctr">
                        <a:lnSpc>
                          <a:spcPct val="115000"/>
                        </a:lnSpc>
                        <a:spcAft>
                          <a:spcPts val="0"/>
                        </a:spcAft>
                      </a:pPr>
                      <a:r>
                        <a:rPr lang="es-EC" sz="2000" dirty="0">
                          <a:effectLst/>
                        </a:rPr>
                        <a:t>-60°</a:t>
                      </a:r>
                      <a:endParaRPr lang="en-US" sz="20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algn="ctr">
                        <a:lnSpc>
                          <a:spcPct val="115000"/>
                        </a:lnSpc>
                        <a:spcAft>
                          <a:spcPts val="0"/>
                        </a:spcAft>
                      </a:pPr>
                      <a:r>
                        <a:rPr lang="es-EC" sz="2000" dirty="0">
                          <a:effectLst/>
                        </a:rPr>
                        <a:t>0.866</a:t>
                      </a:r>
                      <a:endParaRPr lang="en-US" sz="20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algn="ctr">
                        <a:lnSpc>
                          <a:spcPct val="115000"/>
                        </a:lnSpc>
                        <a:spcAft>
                          <a:spcPts val="0"/>
                        </a:spcAft>
                      </a:pPr>
                      <a:r>
                        <a:rPr lang="es-EC" sz="2000">
                          <a:effectLst/>
                        </a:rPr>
                        <a:t>30.014°</a:t>
                      </a:r>
                      <a:endParaRPr lang="en-US" sz="200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3708560026"/>
                  </a:ext>
                </a:extLst>
              </a:tr>
              <a:tr h="471243">
                <a:tc>
                  <a:txBody>
                    <a:bodyPr/>
                    <a:lstStyle/>
                    <a:p>
                      <a:pPr algn="ctr">
                        <a:lnSpc>
                          <a:spcPct val="115000"/>
                        </a:lnSpc>
                        <a:spcAft>
                          <a:spcPts val="0"/>
                        </a:spcAft>
                      </a:pPr>
                      <a:r>
                        <a:rPr lang="es-EC" sz="2000">
                          <a:effectLst/>
                        </a:rPr>
                        <a:t>10</a:t>
                      </a:r>
                      <a:endParaRPr lang="en-US" sz="20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algn="ctr">
                        <a:lnSpc>
                          <a:spcPct val="115000"/>
                        </a:lnSpc>
                        <a:spcAft>
                          <a:spcPts val="0"/>
                        </a:spcAft>
                      </a:pPr>
                      <a:r>
                        <a:rPr lang="es-EC" sz="2000">
                          <a:effectLst/>
                        </a:rPr>
                        <a:t>-30°</a:t>
                      </a:r>
                      <a:endParaRPr lang="en-US" sz="20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algn="ctr">
                        <a:lnSpc>
                          <a:spcPct val="115000"/>
                        </a:lnSpc>
                        <a:spcAft>
                          <a:spcPts val="0"/>
                        </a:spcAft>
                      </a:pPr>
                      <a:r>
                        <a:rPr lang="es-EC" sz="2000" dirty="0">
                          <a:effectLst/>
                        </a:rPr>
                        <a:t>0.499</a:t>
                      </a:r>
                      <a:endParaRPr lang="en-US" sz="20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algn="ctr">
                        <a:lnSpc>
                          <a:spcPct val="115000"/>
                        </a:lnSpc>
                        <a:spcAft>
                          <a:spcPts val="0"/>
                        </a:spcAft>
                      </a:pPr>
                      <a:r>
                        <a:rPr lang="es-EC" sz="2000">
                          <a:effectLst/>
                        </a:rPr>
                        <a:t>60.006°</a:t>
                      </a:r>
                      <a:endParaRPr lang="en-US" sz="200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3656977123"/>
                  </a:ext>
                </a:extLst>
              </a:tr>
              <a:tr h="471243">
                <a:tc>
                  <a:txBody>
                    <a:bodyPr/>
                    <a:lstStyle/>
                    <a:p>
                      <a:pPr algn="ctr">
                        <a:lnSpc>
                          <a:spcPct val="115000"/>
                        </a:lnSpc>
                        <a:spcAft>
                          <a:spcPts val="0"/>
                        </a:spcAft>
                      </a:pPr>
                      <a:r>
                        <a:rPr lang="es-EC" sz="2000">
                          <a:effectLst/>
                        </a:rPr>
                        <a:t>11</a:t>
                      </a:r>
                      <a:endParaRPr lang="en-US" sz="20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algn="ctr">
                        <a:lnSpc>
                          <a:spcPct val="115000"/>
                        </a:lnSpc>
                        <a:spcAft>
                          <a:spcPts val="0"/>
                        </a:spcAft>
                      </a:pPr>
                      <a:r>
                        <a:rPr lang="es-EC" sz="2000">
                          <a:effectLst/>
                        </a:rPr>
                        <a:t>-15°</a:t>
                      </a:r>
                      <a:endParaRPr lang="en-US" sz="20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algn="ctr">
                        <a:lnSpc>
                          <a:spcPct val="115000"/>
                        </a:lnSpc>
                        <a:spcAft>
                          <a:spcPts val="0"/>
                        </a:spcAft>
                      </a:pPr>
                      <a:r>
                        <a:rPr lang="es-EC" sz="2000" dirty="0">
                          <a:effectLst/>
                        </a:rPr>
                        <a:t>0.258</a:t>
                      </a:r>
                      <a:endParaRPr lang="en-US" sz="20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algn="ctr">
                        <a:lnSpc>
                          <a:spcPct val="115000"/>
                        </a:lnSpc>
                        <a:spcAft>
                          <a:spcPts val="0"/>
                        </a:spcAft>
                      </a:pPr>
                      <a:r>
                        <a:rPr lang="es-EC" sz="2000">
                          <a:effectLst/>
                        </a:rPr>
                        <a:t>75.007°</a:t>
                      </a:r>
                      <a:endParaRPr lang="en-US" sz="200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4212772688"/>
                  </a:ext>
                </a:extLst>
              </a:tr>
              <a:tr h="471243">
                <a:tc>
                  <a:txBody>
                    <a:bodyPr/>
                    <a:lstStyle/>
                    <a:p>
                      <a:pPr algn="ctr">
                        <a:lnSpc>
                          <a:spcPct val="115000"/>
                        </a:lnSpc>
                        <a:spcAft>
                          <a:spcPts val="0"/>
                        </a:spcAft>
                      </a:pPr>
                      <a:r>
                        <a:rPr lang="es-EC" sz="2000">
                          <a:effectLst/>
                        </a:rPr>
                        <a:t>12</a:t>
                      </a:r>
                      <a:endParaRPr lang="en-US" sz="20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algn="ctr">
                        <a:lnSpc>
                          <a:spcPct val="115000"/>
                        </a:lnSpc>
                        <a:spcAft>
                          <a:spcPts val="0"/>
                        </a:spcAft>
                      </a:pPr>
                      <a:r>
                        <a:rPr lang="es-EC" sz="2000">
                          <a:effectLst/>
                        </a:rPr>
                        <a:t>0°</a:t>
                      </a:r>
                      <a:endParaRPr lang="en-US" sz="20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algn="ctr">
                        <a:lnSpc>
                          <a:spcPct val="115000"/>
                        </a:lnSpc>
                        <a:spcAft>
                          <a:spcPts val="0"/>
                        </a:spcAft>
                      </a:pPr>
                      <a:r>
                        <a:rPr lang="es-EC" sz="2000" dirty="0">
                          <a:effectLst/>
                        </a:rPr>
                        <a:t>0</a:t>
                      </a:r>
                      <a:endParaRPr lang="en-US" sz="20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algn="ctr">
                        <a:lnSpc>
                          <a:spcPct val="115000"/>
                        </a:lnSpc>
                        <a:spcAft>
                          <a:spcPts val="0"/>
                        </a:spcAft>
                      </a:pPr>
                      <a:r>
                        <a:rPr lang="es-EC" sz="2000">
                          <a:effectLst/>
                        </a:rPr>
                        <a:t>90°</a:t>
                      </a:r>
                      <a:endParaRPr lang="en-US" sz="200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717957251"/>
                  </a:ext>
                </a:extLst>
              </a:tr>
              <a:tr h="471243">
                <a:tc>
                  <a:txBody>
                    <a:bodyPr/>
                    <a:lstStyle/>
                    <a:p>
                      <a:pPr algn="ctr">
                        <a:lnSpc>
                          <a:spcPct val="115000"/>
                        </a:lnSpc>
                        <a:spcAft>
                          <a:spcPts val="0"/>
                        </a:spcAft>
                      </a:pPr>
                      <a:r>
                        <a:rPr lang="es-EC" sz="2000">
                          <a:effectLst/>
                        </a:rPr>
                        <a:t>13</a:t>
                      </a:r>
                      <a:endParaRPr lang="en-US" sz="20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algn="ctr">
                        <a:lnSpc>
                          <a:spcPct val="115000"/>
                        </a:lnSpc>
                        <a:spcAft>
                          <a:spcPts val="0"/>
                        </a:spcAft>
                      </a:pPr>
                      <a:r>
                        <a:rPr lang="es-ES_tradnl" sz="2000">
                          <a:effectLst/>
                        </a:rPr>
                        <a:t>15°</a:t>
                      </a:r>
                      <a:endParaRPr lang="en-US" sz="20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algn="ctr">
                        <a:lnSpc>
                          <a:spcPct val="115000"/>
                        </a:lnSpc>
                        <a:spcAft>
                          <a:spcPts val="0"/>
                        </a:spcAft>
                      </a:pPr>
                      <a:r>
                        <a:rPr lang="es-ES_tradnl" sz="2000">
                          <a:effectLst/>
                        </a:rPr>
                        <a:t>-0.258</a:t>
                      </a:r>
                      <a:endParaRPr lang="en-US" sz="20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algn="ctr">
                        <a:lnSpc>
                          <a:spcPct val="115000"/>
                        </a:lnSpc>
                        <a:spcAft>
                          <a:spcPts val="0"/>
                        </a:spcAft>
                      </a:pPr>
                      <a:r>
                        <a:rPr lang="es-ES_tradnl" sz="2000" dirty="0">
                          <a:effectLst/>
                        </a:rPr>
                        <a:t>104.992°</a:t>
                      </a:r>
                      <a:endParaRPr lang="en-US" sz="2000" dirty="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121930384"/>
                  </a:ext>
                </a:extLst>
              </a:tr>
              <a:tr h="471243">
                <a:tc>
                  <a:txBody>
                    <a:bodyPr/>
                    <a:lstStyle/>
                    <a:p>
                      <a:pPr algn="ctr">
                        <a:lnSpc>
                          <a:spcPct val="115000"/>
                        </a:lnSpc>
                        <a:spcAft>
                          <a:spcPts val="0"/>
                        </a:spcAft>
                      </a:pPr>
                      <a:r>
                        <a:rPr lang="es-ES_tradnl" sz="2000">
                          <a:effectLst/>
                        </a:rPr>
                        <a:t>14</a:t>
                      </a:r>
                      <a:endParaRPr lang="en-US" sz="20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algn="ctr">
                        <a:lnSpc>
                          <a:spcPct val="115000"/>
                        </a:lnSpc>
                        <a:spcAft>
                          <a:spcPts val="0"/>
                        </a:spcAft>
                      </a:pPr>
                      <a:r>
                        <a:rPr lang="es-ES_tradnl" sz="2000">
                          <a:effectLst/>
                        </a:rPr>
                        <a:t>30°</a:t>
                      </a:r>
                      <a:endParaRPr lang="en-US" sz="20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algn="ctr">
                        <a:lnSpc>
                          <a:spcPct val="115000"/>
                        </a:lnSpc>
                        <a:spcAft>
                          <a:spcPts val="0"/>
                        </a:spcAft>
                      </a:pPr>
                      <a:r>
                        <a:rPr lang="es-ES_tradnl" sz="2000">
                          <a:effectLst/>
                        </a:rPr>
                        <a:t>-0.499</a:t>
                      </a:r>
                      <a:endParaRPr lang="en-US" sz="20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algn="ctr">
                        <a:lnSpc>
                          <a:spcPct val="115000"/>
                        </a:lnSpc>
                        <a:spcAft>
                          <a:spcPts val="0"/>
                        </a:spcAft>
                      </a:pPr>
                      <a:r>
                        <a:rPr lang="es-ES_tradnl" sz="2000" dirty="0">
                          <a:effectLst/>
                        </a:rPr>
                        <a:t>119.993°</a:t>
                      </a:r>
                      <a:endParaRPr lang="en-US" sz="2000" dirty="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263162513"/>
                  </a:ext>
                </a:extLst>
              </a:tr>
              <a:tr h="471243">
                <a:tc>
                  <a:txBody>
                    <a:bodyPr/>
                    <a:lstStyle/>
                    <a:p>
                      <a:pPr algn="ctr">
                        <a:lnSpc>
                          <a:spcPct val="115000"/>
                        </a:lnSpc>
                        <a:spcAft>
                          <a:spcPts val="0"/>
                        </a:spcAft>
                      </a:pPr>
                      <a:r>
                        <a:rPr lang="es-ES_tradnl" sz="2000">
                          <a:effectLst/>
                        </a:rPr>
                        <a:t>16</a:t>
                      </a:r>
                      <a:endParaRPr lang="en-US" sz="20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algn="ctr">
                        <a:lnSpc>
                          <a:spcPct val="115000"/>
                        </a:lnSpc>
                        <a:spcAft>
                          <a:spcPts val="0"/>
                        </a:spcAft>
                      </a:pPr>
                      <a:r>
                        <a:rPr lang="es-ES_tradnl" sz="2000">
                          <a:effectLst/>
                        </a:rPr>
                        <a:t>60°</a:t>
                      </a:r>
                      <a:endParaRPr lang="en-US" sz="20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algn="ctr">
                        <a:lnSpc>
                          <a:spcPct val="115000"/>
                        </a:lnSpc>
                        <a:spcAft>
                          <a:spcPts val="0"/>
                        </a:spcAft>
                      </a:pPr>
                      <a:r>
                        <a:rPr lang="es-ES_tradnl" sz="2000">
                          <a:effectLst/>
                        </a:rPr>
                        <a:t>-0.866</a:t>
                      </a:r>
                      <a:endParaRPr lang="en-US" sz="20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algn="ctr">
                        <a:lnSpc>
                          <a:spcPct val="115000"/>
                        </a:lnSpc>
                        <a:spcAft>
                          <a:spcPts val="0"/>
                        </a:spcAft>
                      </a:pPr>
                      <a:r>
                        <a:rPr lang="es-ES_tradnl" sz="2000" dirty="0">
                          <a:effectLst/>
                        </a:rPr>
                        <a:t>149.985°</a:t>
                      </a:r>
                      <a:endParaRPr lang="en-US" sz="2000" dirty="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1632352618"/>
                  </a:ext>
                </a:extLst>
              </a:tr>
            </a:tbl>
          </a:graphicData>
        </a:graphic>
      </p:graphicFrame>
    </p:spTree>
    <p:extLst>
      <p:ext uri="{BB962C8B-B14F-4D97-AF65-F5344CB8AC3E}">
        <p14:creationId xmlns:p14="http://schemas.microsoft.com/office/powerpoint/2010/main" val="3413139759"/>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smtClean="0">
                <a:solidFill>
                  <a:schemeClr val="tx1"/>
                </a:solidFill>
              </a:rPr>
              <a:t>COMPARACIÓN DE RESULTADOS</a:t>
            </a:r>
            <a:endParaRPr lang="en-US" b="1" dirty="0">
              <a:solidFill>
                <a:schemeClr val="tx1"/>
              </a:solidFill>
            </a:endParaRPr>
          </a:p>
        </p:txBody>
      </p:sp>
      <p:graphicFrame>
        <p:nvGraphicFramePr>
          <p:cNvPr id="4" name="Gráfico 3"/>
          <p:cNvGraphicFramePr/>
          <p:nvPr>
            <p:extLst>
              <p:ext uri="{D42A27DB-BD31-4B8C-83A1-F6EECF244321}">
                <p14:modId xmlns:p14="http://schemas.microsoft.com/office/powerpoint/2010/main" val="1886874973"/>
              </p:ext>
            </p:extLst>
          </p:nvPr>
        </p:nvGraphicFramePr>
        <p:xfrm>
          <a:off x="892083" y="1436914"/>
          <a:ext cx="7716339" cy="504294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15597576"/>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a:solidFill>
                  <a:schemeClr val="tx1"/>
                </a:solidFill>
              </a:rPr>
              <a:t>COMPARACIÓN DE RESULTADOS</a:t>
            </a:r>
            <a:endParaRPr lang="en-US" dirty="0"/>
          </a:p>
        </p:txBody>
      </p:sp>
      <p:graphicFrame>
        <p:nvGraphicFramePr>
          <p:cNvPr id="6" name="Gráfico 5"/>
          <p:cNvGraphicFramePr/>
          <p:nvPr>
            <p:extLst>
              <p:ext uri="{D42A27DB-BD31-4B8C-83A1-F6EECF244321}">
                <p14:modId xmlns:p14="http://schemas.microsoft.com/office/powerpoint/2010/main" val="2353157992"/>
              </p:ext>
            </p:extLst>
          </p:nvPr>
        </p:nvGraphicFramePr>
        <p:xfrm>
          <a:off x="1088026" y="1449977"/>
          <a:ext cx="7389767" cy="48600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94702812"/>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a:solidFill>
                  <a:schemeClr val="tx1"/>
                </a:solidFill>
              </a:rPr>
              <a:t>COMPARACIÓN DE RESULTADOS</a:t>
            </a:r>
            <a:endParaRPr lang="en-US" dirty="0"/>
          </a:p>
        </p:txBody>
      </p:sp>
      <p:graphicFrame>
        <p:nvGraphicFramePr>
          <p:cNvPr id="5" name="Tabla 4"/>
          <p:cNvGraphicFramePr>
            <a:graphicFrameLocks noGrp="1"/>
          </p:cNvGraphicFramePr>
          <p:nvPr>
            <p:extLst>
              <p:ext uri="{D42A27DB-BD31-4B8C-83A1-F6EECF244321}">
                <p14:modId xmlns:p14="http://schemas.microsoft.com/office/powerpoint/2010/main" val="3984240265"/>
              </p:ext>
            </p:extLst>
          </p:nvPr>
        </p:nvGraphicFramePr>
        <p:xfrm>
          <a:off x="783770" y="1332410"/>
          <a:ext cx="8125100" cy="5409603"/>
        </p:xfrm>
        <a:graphic>
          <a:graphicData uri="http://schemas.openxmlformats.org/drawingml/2006/table">
            <a:tbl>
              <a:tblPr firstRow="1" firstCol="1" bandRow="1">
                <a:tableStyleId>{5C22544A-7EE6-4342-B048-85BDC9FD1C3A}</a:tableStyleId>
              </a:tblPr>
              <a:tblGrid>
                <a:gridCol w="903341">
                  <a:extLst>
                    <a:ext uri="{9D8B030D-6E8A-4147-A177-3AD203B41FA5}">
                      <a16:colId xmlns:a16="http://schemas.microsoft.com/office/drawing/2014/main" val="890606929"/>
                    </a:ext>
                  </a:extLst>
                </a:gridCol>
                <a:gridCol w="1548141">
                  <a:extLst>
                    <a:ext uri="{9D8B030D-6E8A-4147-A177-3AD203B41FA5}">
                      <a16:colId xmlns:a16="http://schemas.microsoft.com/office/drawing/2014/main" val="3057965726"/>
                    </a:ext>
                  </a:extLst>
                </a:gridCol>
                <a:gridCol w="931799">
                  <a:extLst>
                    <a:ext uri="{9D8B030D-6E8A-4147-A177-3AD203B41FA5}">
                      <a16:colId xmlns:a16="http://schemas.microsoft.com/office/drawing/2014/main" val="3766760777"/>
                    </a:ext>
                  </a:extLst>
                </a:gridCol>
                <a:gridCol w="914400">
                  <a:extLst>
                    <a:ext uri="{9D8B030D-6E8A-4147-A177-3AD203B41FA5}">
                      <a16:colId xmlns:a16="http://schemas.microsoft.com/office/drawing/2014/main" val="106360266"/>
                    </a:ext>
                  </a:extLst>
                </a:gridCol>
                <a:gridCol w="574766">
                  <a:extLst>
                    <a:ext uri="{9D8B030D-6E8A-4147-A177-3AD203B41FA5}">
                      <a16:colId xmlns:a16="http://schemas.microsoft.com/office/drawing/2014/main" val="850920771"/>
                    </a:ext>
                  </a:extLst>
                </a:gridCol>
                <a:gridCol w="809897">
                  <a:extLst>
                    <a:ext uri="{9D8B030D-6E8A-4147-A177-3AD203B41FA5}">
                      <a16:colId xmlns:a16="http://schemas.microsoft.com/office/drawing/2014/main" val="1647991731"/>
                    </a:ext>
                  </a:extLst>
                </a:gridCol>
                <a:gridCol w="731520">
                  <a:extLst>
                    <a:ext uri="{9D8B030D-6E8A-4147-A177-3AD203B41FA5}">
                      <a16:colId xmlns:a16="http://schemas.microsoft.com/office/drawing/2014/main" val="333243744"/>
                    </a:ext>
                  </a:extLst>
                </a:gridCol>
                <a:gridCol w="822960">
                  <a:extLst>
                    <a:ext uri="{9D8B030D-6E8A-4147-A177-3AD203B41FA5}">
                      <a16:colId xmlns:a16="http://schemas.microsoft.com/office/drawing/2014/main" val="1564652716"/>
                    </a:ext>
                  </a:extLst>
                </a:gridCol>
                <a:gridCol w="888276">
                  <a:extLst>
                    <a:ext uri="{9D8B030D-6E8A-4147-A177-3AD203B41FA5}">
                      <a16:colId xmlns:a16="http://schemas.microsoft.com/office/drawing/2014/main" val="744472291"/>
                    </a:ext>
                  </a:extLst>
                </a:gridCol>
              </a:tblGrid>
              <a:tr h="150739">
                <a:tc rowSpan="2">
                  <a:txBody>
                    <a:bodyPr/>
                    <a:lstStyle/>
                    <a:p>
                      <a:pPr>
                        <a:lnSpc>
                          <a:spcPct val="115000"/>
                        </a:lnSpc>
                        <a:spcAft>
                          <a:spcPts val="0"/>
                        </a:spcAft>
                      </a:pPr>
                      <a:r>
                        <a:rPr lang="es-EC" sz="2000" dirty="0">
                          <a:effectLst/>
                        </a:rPr>
                        <a:t> </a:t>
                      </a:r>
                      <a:r>
                        <a:rPr lang="es-EC" sz="2000" dirty="0" err="1" smtClean="0">
                          <a:effectLst/>
                        </a:rPr>
                        <a:t>tiemp</a:t>
                      </a:r>
                      <a:r>
                        <a:rPr lang="es-EC" sz="2000" dirty="0" smtClean="0">
                          <a:effectLst/>
                        </a:rPr>
                        <a:t>        </a:t>
                      </a:r>
                      <a:endParaRPr lang="en-US" sz="2000" dirty="0">
                        <a:effectLst/>
                      </a:endParaRPr>
                    </a:p>
                    <a:p>
                      <a:pPr algn="ctr">
                        <a:lnSpc>
                          <a:spcPct val="115000"/>
                        </a:lnSpc>
                        <a:spcAft>
                          <a:spcPts val="0"/>
                        </a:spcAft>
                      </a:pPr>
                      <a:r>
                        <a:rPr lang="es-EC" sz="2000" dirty="0">
                          <a:effectLst/>
                        </a:rPr>
                        <a:t>h   </a:t>
                      </a:r>
                      <a:endParaRPr lang="en-US" sz="2000" dirty="0">
                        <a:effectLst/>
                        <a:latin typeface="Times New Roman" panose="02020603050405020304" pitchFamily="18" charset="0"/>
                        <a:ea typeface="Times New Roman" panose="02020603050405020304" pitchFamily="18" charset="0"/>
                      </a:endParaRPr>
                    </a:p>
                  </a:txBody>
                  <a:tcPr marL="41064" marR="41064" marT="0" marB="0" anchor="ctr"/>
                </a:tc>
                <a:tc gridSpan="4">
                  <a:txBody>
                    <a:bodyPr/>
                    <a:lstStyle/>
                    <a:p>
                      <a:pPr algn="ctr">
                        <a:lnSpc>
                          <a:spcPct val="115000"/>
                        </a:lnSpc>
                        <a:spcAft>
                          <a:spcPts val="0"/>
                        </a:spcAft>
                      </a:pPr>
                      <a:r>
                        <a:rPr lang="es-EC" sz="2000" dirty="0">
                          <a:effectLst/>
                        </a:rPr>
                        <a:t>Rama izquierda</a:t>
                      </a:r>
                      <a:endParaRPr lang="en-US" sz="2000" dirty="0">
                        <a:effectLst/>
                        <a:latin typeface="Times New Roman" panose="02020603050405020304" pitchFamily="18" charset="0"/>
                        <a:ea typeface="Times New Roman" panose="02020603050405020304" pitchFamily="18" charset="0"/>
                      </a:endParaRPr>
                    </a:p>
                  </a:txBody>
                  <a:tcPr marL="41064" marR="41064" marT="0" marB="0" anchor="b"/>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a:lnSpc>
                          <a:spcPct val="115000"/>
                        </a:lnSpc>
                        <a:spcAft>
                          <a:spcPts val="0"/>
                        </a:spcAft>
                      </a:pPr>
                      <a:r>
                        <a:rPr lang="es-EC" sz="2000" dirty="0">
                          <a:effectLst/>
                        </a:rPr>
                        <a:t>Rama derecha</a:t>
                      </a:r>
                      <a:endParaRPr lang="en-US" sz="2000" dirty="0">
                        <a:effectLst/>
                        <a:latin typeface="Times New Roman" panose="02020603050405020304" pitchFamily="18" charset="0"/>
                        <a:ea typeface="Times New Roman" panose="02020603050405020304" pitchFamily="18" charset="0"/>
                      </a:endParaRPr>
                    </a:p>
                  </a:txBody>
                  <a:tcPr marL="41064" marR="41064" marT="0" marB="0" anchor="b"/>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63535573"/>
                  </a:ext>
                </a:extLst>
              </a:tr>
              <a:tr h="1206519">
                <a:tc vMerge="1">
                  <a:txBody>
                    <a:bodyPr/>
                    <a:lstStyle/>
                    <a:p>
                      <a:endParaRPr lang="en-US"/>
                    </a:p>
                  </a:txBody>
                  <a:tcPr/>
                </a:tc>
                <a:tc>
                  <a:txBody>
                    <a:bodyPr/>
                    <a:lstStyle/>
                    <a:p>
                      <a:pPr algn="ctr">
                        <a:lnSpc>
                          <a:spcPct val="115000"/>
                        </a:lnSpc>
                        <a:spcAft>
                          <a:spcPts val="0"/>
                        </a:spcAft>
                      </a:pPr>
                      <a:r>
                        <a:rPr lang="es-EC" sz="1200" dirty="0" err="1">
                          <a:effectLst/>
                        </a:rPr>
                        <a:t>Two</a:t>
                      </a:r>
                      <a:r>
                        <a:rPr lang="es-EC" sz="1200" dirty="0">
                          <a:effectLst/>
                        </a:rPr>
                        <a:t> </a:t>
                      </a:r>
                      <a:r>
                        <a:rPr lang="es-EC" sz="1200" dirty="0" err="1">
                          <a:effectLst/>
                        </a:rPr>
                        <a:t>fluxes</a:t>
                      </a:r>
                      <a:endParaRPr lang="en-US" sz="1200" dirty="0">
                        <a:effectLst/>
                      </a:endParaRPr>
                    </a:p>
                    <a:p>
                      <a:pPr algn="ctr">
                        <a:lnSpc>
                          <a:spcPct val="115000"/>
                        </a:lnSpc>
                        <a:spcAft>
                          <a:spcPts val="0"/>
                        </a:spcAft>
                      </a:pPr>
                      <a:r>
                        <a:rPr lang="es-EC" sz="1200" dirty="0">
                          <a:effectLst/>
                        </a:rPr>
                        <a:t>q </a:t>
                      </a:r>
                      <a:endParaRPr lang="en-US" sz="1200" dirty="0">
                        <a:effectLst/>
                      </a:endParaRPr>
                    </a:p>
                    <a:p>
                      <a:pPr algn="ctr">
                        <a:lnSpc>
                          <a:spcPct val="115000"/>
                        </a:lnSpc>
                        <a:spcAft>
                          <a:spcPts val="0"/>
                        </a:spcAft>
                      </a:pPr>
                      <a:r>
                        <a:rPr lang="es-EC" sz="1200" dirty="0">
                          <a:effectLst/>
                        </a:rPr>
                        <a:t>Wm</a:t>
                      </a:r>
                      <a:r>
                        <a:rPr lang="es-EC" sz="1200" baseline="30000" dirty="0">
                          <a:effectLst/>
                        </a:rPr>
                        <a:t>-2</a:t>
                      </a:r>
                      <a:endParaRPr lang="en-US" sz="1200" dirty="0">
                        <a:effectLst/>
                        <a:latin typeface="Times New Roman" panose="02020603050405020304" pitchFamily="18" charset="0"/>
                        <a:ea typeface="Times New Roman" panose="02020603050405020304" pitchFamily="18" charset="0"/>
                      </a:endParaRPr>
                    </a:p>
                  </a:txBody>
                  <a:tcPr marL="41064" marR="41064" marT="0" marB="0" anchor="b"/>
                </a:tc>
                <a:tc>
                  <a:txBody>
                    <a:bodyPr/>
                    <a:lstStyle/>
                    <a:p>
                      <a:pPr algn="ctr">
                        <a:lnSpc>
                          <a:spcPct val="115000"/>
                        </a:lnSpc>
                        <a:spcAft>
                          <a:spcPts val="0"/>
                        </a:spcAft>
                      </a:pPr>
                      <a:r>
                        <a:rPr lang="es-EC" sz="1200" dirty="0">
                          <a:effectLst/>
                        </a:rPr>
                        <a:t>Ordenadas discretas</a:t>
                      </a:r>
                      <a:endParaRPr lang="en-US" sz="1200" dirty="0">
                        <a:effectLst/>
                      </a:endParaRPr>
                    </a:p>
                    <a:p>
                      <a:pPr algn="ctr">
                        <a:lnSpc>
                          <a:spcPct val="115000"/>
                        </a:lnSpc>
                        <a:spcAft>
                          <a:spcPts val="0"/>
                        </a:spcAft>
                      </a:pPr>
                      <a:r>
                        <a:rPr lang="es-EC" sz="1200" dirty="0">
                          <a:effectLst/>
                        </a:rPr>
                        <a:t>q </a:t>
                      </a:r>
                      <a:endParaRPr lang="en-US" sz="1200" dirty="0">
                        <a:effectLst/>
                      </a:endParaRPr>
                    </a:p>
                    <a:p>
                      <a:pPr algn="ctr">
                        <a:lnSpc>
                          <a:spcPct val="115000"/>
                        </a:lnSpc>
                        <a:spcAft>
                          <a:spcPts val="0"/>
                        </a:spcAft>
                      </a:pPr>
                      <a:r>
                        <a:rPr lang="es-EC" sz="1200" dirty="0">
                          <a:effectLst/>
                        </a:rPr>
                        <a:t>Wm</a:t>
                      </a:r>
                      <a:r>
                        <a:rPr lang="es-EC" sz="1200" baseline="30000" dirty="0">
                          <a:effectLst/>
                        </a:rPr>
                        <a:t>-2</a:t>
                      </a:r>
                      <a:endParaRPr lang="en-US" sz="1200" dirty="0">
                        <a:effectLst/>
                        <a:latin typeface="Times New Roman" panose="02020603050405020304" pitchFamily="18" charset="0"/>
                        <a:ea typeface="Times New Roman" panose="02020603050405020304" pitchFamily="18" charset="0"/>
                      </a:endParaRPr>
                    </a:p>
                  </a:txBody>
                  <a:tcPr marL="41064" marR="41064" marT="0" marB="0" anchor="b"/>
                </a:tc>
                <a:tc>
                  <a:txBody>
                    <a:bodyPr/>
                    <a:lstStyle/>
                    <a:p>
                      <a:pPr algn="ctr">
                        <a:lnSpc>
                          <a:spcPct val="115000"/>
                        </a:lnSpc>
                        <a:spcAft>
                          <a:spcPts val="0"/>
                        </a:spcAft>
                      </a:pPr>
                      <a:r>
                        <a:rPr lang="es-EC" sz="1200" b="1" dirty="0">
                          <a:solidFill>
                            <a:schemeClr val="tx1"/>
                          </a:solidFill>
                          <a:effectLst/>
                        </a:rPr>
                        <a:t>E. </a:t>
                      </a:r>
                      <a:r>
                        <a:rPr lang="es-EC" sz="1200" b="1" dirty="0" err="1">
                          <a:solidFill>
                            <a:schemeClr val="tx1"/>
                          </a:solidFill>
                          <a:effectLst/>
                        </a:rPr>
                        <a:t>Abs</a:t>
                      </a:r>
                      <a:r>
                        <a:rPr lang="es-EC" sz="1200" b="1" dirty="0">
                          <a:solidFill>
                            <a:schemeClr val="tx1"/>
                          </a:solidFill>
                          <a:effectLst/>
                        </a:rPr>
                        <a:t>.</a:t>
                      </a:r>
                      <a:endParaRPr lang="en-US" sz="1200" b="1" dirty="0">
                        <a:solidFill>
                          <a:schemeClr val="tx1"/>
                        </a:solidFill>
                        <a:effectLst/>
                      </a:endParaRPr>
                    </a:p>
                    <a:p>
                      <a:pPr algn="ctr">
                        <a:lnSpc>
                          <a:spcPct val="115000"/>
                        </a:lnSpc>
                        <a:spcAft>
                          <a:spcPts val="0"/>
                        </a:spcAft>
                      </a:pPr>
                      <a:r>
                        <a:rPr lang="es-EC" sz="1200" b="1" dirty="0">
                          <a:solidFill>
                            <a:schemeClr val="tx1"/>
                          </a:solidFill>
                          <a:effectLst/>
                        </a:rPr>
                        <a:t>Wm</a:t>
                      </a:r>
                      <a:r>
                        <a:rPr lang="es-EC" sz="1200" b="1" baseline="30000" dirty="0">
                          <a:solidFill>
                            <a:schemeClr val="tx1"/>
                          </a:solidFill>
                          <a:effectLst/>
                        </a:rPr>
                        <a:t>-2</a:t>
                      </a:r>
                      <a:endParaRPr lang="en-US" sz="1200" b="1" dirty="0">
                        <a:solidFill>
                          <a:schemeClr val="tx1"/>
                        </a:solidFill>
                        <a:effectLst/>
                        <a:latin typeface="Times New Roman" panose="02020603050405020304" pitchFamily="18" charset="0"/>
                        <a:ea typeface="Times New Roman" panose="02020603050405020304" pitchFamily="18" charset="0"/>
                      </a:endParaRPr>
                    </a:p>
                  </a:txBody>
                  <a:tcPr marL="41064" marR="41064" marT="0" marB="0" anchor="b">
                    <a:solidFill>
                      <a:schemeClr val="accent3"/>
                    </a:solidFill>
                  </a:tcPr>
                </a:tc>
                <a:tc>
                  <a:txBody>
                    <a:bodyPr/>
                    <a:lstStyle/>
                    <a:p>
                      <a:pPr algn="ctr">
                        <a:lnSpc>
                          <a:spcPct val="115000"/>
                        </a:lnSpc>
                        <a:spcAft>
                          <a:spcPts val="0"/>
                        </a:spcAft>
                      </a:pPr>
                      <a:r>
                        <a:rPr lang="es-EC" sz="1200" b="1" dirty="0">
                          <a:solidFill>
                            <a:schemeClr val="tx1"/>
                          </a:solidFill>
                          <a:effectLst/>
                        </a:rPr>
                        <a:t>E. Rel.</a:t>
                      </a:r>
                      <a:endParaRPr lang="en-US" sz="1200" b="1" dirty="0">
                        <a:solidFill>
                          <a:schemeClr val="tx1"/>
                        </a:solidFill>
                        <a:effectLst/>
                      </a:endParaRPr>
                    </a:p>
                    <a:p>
                      <a:pPr algn="ctr">
                        <a:lnSpc>
                          <a:spcPct val="115000"/>
                        </a:lnSpc>
                        <a:spcAft>
                          <a:spcPts val="0"/>
                        </a:spcAft>
                      </a:pPr>
                      <a:r>
                        <a:rPr lang="es-EC" sz="1200" b="1" dirty="0">
                          <a:solidFill>
                            <a:schemeClr val="tx1"/>
                          </a:solidFill>
                          <a:effectLst/>
                        </a:rPr>
                        <a:t>%</a:t>
                      </a:r>
                      <a:endParaRPr lang="en-US" sz="1200" b="1" dirty="0">
                        <a:solidFill>
                          <a:schemeClr val="tx1"/>
                        </a:solidFill>
                        <a:effectLst/>
                        <a:latin typeface="Times New Roman" panose="02020603050405020304" pitchFamily="18" charset="0"/>
                        <a:ea typeface="Times New Roman" panose="02020603050405020304" pitchFamily="18" charset="0"/>
                      </a:endParaRPr>
                    </a:p>
                  </a:txBody>
                  <a:tcPr marL="41064" marR="41064" marT="0" marB="0" anchor="b">
                    <a:solidFill>
                      <a:schemeClr val="accent3"/>
                    </a:solidFill>
                  </a:tcPr>
                </a:tc>
                <a:tc>
                  <a:txBody>
                    <a:bodyPr/>
                    <a:lstStyle/>
                    <a:p>
                      <a:pPr algn="ctr">
                        <a:lnSpc>
                          <a:spcPct val="115000"/>
                        </a:lnSpc>
                        <a:spcAft>
                          <a:spcPts val="0"/>
                        </a:spcAft>
                      </a:pPr>
                      <a:r>
                        <a:rPr lang="es-EC" sz="1200" dirty="0" err="1">
                          <a:effectLst/>
                        </a:rPr>
                        <a:t>Two</a:t>
                      </a:r>
                      <a:r>
                        <a:rPr lang="es-EC" sz="1200" dirty="0">
                          <a:effectLst/>
                        </a:rPr>
                        <a:t> </a:t>
                      </a:r>
                      <a:r>
                        <a:rPr lang="es-EC" sz="1200" dirty="0" err="1">
                          <a:effectLst/>
                        </a:rPr>
                        <a:t>fluxes</a:t>
                      </a:r>
                      <a:endParaRPr lang="en-US" sz="1200" dirty="0">
                        <a:effectLst/>
                      </a:endParaRPr>
                    </a:p>
                    <a:p>
                      <a:pPr algn="ctr">
                        <a:lnSpc>
                          <a:spcPct val="115000"/>
                        </a:lnSpc>
                        <a:spcAft>
                          <a:spcPts val="0"/>
                        </a:spcAft>
                      </a:pPr>
                      <a:r>
                        <a:rPr lang="es-EC" sz="1200" dirty="0">
                          <a:effectLst/>
                        </a:rPr>
                        <a:t>q </a:t>
                      </a:r>
                      <a:endParaRPr lang="en-US" sz="1200" dirty="0">
                        <a:effectLst/>
                      </a:endParaRPr>
                    </a:p>
                    <a:p>
                      <a:pPr algn="ctr">
                        <a:lnSpc>
                          <a:spcPct val="115000"/>
                        </a:lnSpc>
                        <a:spcAft>
                          <a:spcPts val="0"/>
                        </a:spcAft>
                      </a:pPr>
                      <a:r>
                        <a:rPr lang="es-EC" sz="1200" dirty="0">
                          <a:effectLst/>
                        </a:rPr>
                        <a:t>Wm</a:t>
                      </a:r>
                      <a:r>
                        <a:rPr lang="es-EC" sz="1200" baseline="30000" dirty="0">
                          <a:effectLst/>
                        </a:rPr>
                        <a:t>-2</a:t>
                      </a:r>
                      <a:endParaRPr lang="en-US" sz="1200" dirty="0">
                        <a:effectLst/>
                        <a:latin typeface="Times New Roman" panose="02020603050405020304" pitchFamily="18" charset="0"/>
                        <a:ea typeface="Times New Roman" panose="02020603050405020304" pitchFamily="18" charset="0"/>
                      </a:endParaRPr>
                    </a:p>
                  </a:txBody>
                  <a:tcPr marL="41064" marR="41064" marT="0" marB="0" anchor="b"/>
                </a:tc>
                <a:tc>
                  <a:txBody>
                    <a:bodyPr/>
                    <a:lstStyle/>
                    <a:p>
                      <a:pPr algn="ctr">
                        <a:lnSpc>
                          <a:spcPct val="115000"/>
                        </a:lnSpc>
                        <a:spcAft>
                          <a:spcPts val="0"/>
                        </a:spcAft>
                      </a:pPr>
                      <a:r>
                        <a:rPr lang="es-EC" sz="1200" dirty="0">
                          <a:effectLst/>
                        </a:rPr>
                        <a:t>Ordenadas discretas</a:t>
                      </a:r>
                      <a:endParaRPr lang="en-US" sz="1200" dirty="0">
                        <a:effectLst/>
                      </a:endParaRPr>
                    </a:p>
                    <a:p>
                      <a:pPr algn="ctr">
                        <a:lnSpc>
                          <a:spcPct val="115000"/>
                        </a:lnSpc>
                        <a:spcAft>
                          <a:spcPts val="0"/>
                        </a:spcAft>
                      </a:pPr>
                      <a:r>
                        <a:rPr lang="es-EC" sz="1200" dirty="0">
                          <a:effectLst/>
                        </a:rPr>
                        <a:t>q </a:t>
                      </a:r>
                      <a:endParaRPr lang="en-US" sz="1200" dirty="0">
                        <a:effectLst/>
                      </a:endParaRPr>
                    </a:p>
                    <a:p>
                      <a:pPr algn="ctr">
                        <a:lnSpc>
                          <a:spcPct val="115000"/>
                        </a:lnSpc>
                        <a:spcAft>
                          <a:spcPts val="0"/>
                        </a:spcAft>
                      </a:pPr>
                      <a:r>
                        <a:rPr lang="es-EC" sz="1200" dirty="0">
                          <a:effectLst/>
                        </a:rPr>
                        <a:t>Wm</a:t>
                      </a:r>
                      <a:r>
                        <a:rPr lang="es-EC" sz="1200" baseline="30000" dirty="0">
                          <a:effectLst/>
                        </a:rPr>
                        <a:t>-2</a:t>
                      </a:r>
                      <a:endParaRPr lang="en-US" sz="1200" dirty="0">
                        <a:effectLst/>
                        <a:latin typeface="Times New Roman" panose="02020603050405020304" pitchFamily="18" charset="0"/>
                        <a:ea typeface="Times New Roman" panose="02020603050405020304" pitchFamily="18" charset="0"/>
                      </a:endParaRPr>
                    </a:p>
                  </a:txBody>
                  <a:tcPr marL="41064" marR="41064" marT="0" marB="0" anchor="b"/>
                </a:tc>
                <a:tc>
                  <a:txBody>
                    <a:bodyPr/>
                    <a:lstStyle/>
                    <a:p>
                      <a:pPr algn="ctr">
                        <a:lnSpc>
                          <a:spcPct val="115000"/>
                        </a:lnSpc>
                        <a:spcAft>
                          <a:spcPts val="0"/>
                        </a:spcAft>
                      </a:pPr>
                      <a:r>
                        <a:rPr lang="es-EC" sz="1200" b="1" dirty="0">
                          <a:solidFill>
                            <a:schemeClr val="tx1"/>
                          </a:solidFill>
                          <a:effectLst/>
                        </a:rPr>
                        <a:t>E. </a:t>
                      </a:r>
                      <a:r>
                        <a:rPr lang="es-EC" sz="1200" b="1" dirty="0" err="1">
                          <a:solidFill>
                            <a:schemeClr val="tx1"/>
                          </a:solidFill>
                          <a:effectLst/>
                        </a:rPr>
                        <a:t>Abs</a:t>
                      </a:r>
                      <a:r>
                        <a:rPr lang="es-EC" sz="1200" b="1" dirty="0">
                          <a:solidFill>
                            <a:schemeClr val="tx1"/>
                          </a:solidFill>
                          <a:effectLst/>
                        </a:rPr>
                        <a:t>.</a:t>
                      </a:r>
                      <a:endParaRPr lang="en-US" sz="1200" b="1" dirty="0">
                        <a:solidFill>
                          <a:schemeClr val="tx1"/>
                        </a:solidFill>
                        <a:effectLst/>
                      </a:endParaRPr>
                    </a:p>
                    <a:p>
                      <a:pPr algn="ctr">
                        <a:lnSpc>
                          <a:spcPct val="115000"/>
                        </a:lnSpc>
                        <a:spcAft>
                          <a:spcPts val="0"/>
                        </a:spcAft>
                      </a:pPr>
                      <a:r>
                        <a:rPr lang="es-EC" sz="1200" b="1" dirty="0">
                          <a:solidFill>
                            <a:schemeClr val="tx1"/>
                          </a:solidFill>
                          <a:effectLst/>
                        </a:rPr>
                        <a:t>Wm</a:t>
                      </a:r>
                      <a:r>
                        <a:rPr lang="es-EC" sz="1200" b="1" baseline="30000" dirty="0">
                          <a:solidFill>
                            <a:schemeClr val="tx1"/>
                          </a:solidFill>
                          <a:effectLst/>
                        </a:rPr>
                        <a:t>-2</a:t>
                      </a:r>
                      <a:endParaRPr lang="en-US" sz="1200" b="1" dirty="0">
                        <a:solidFill>
                          <a:schemeClr val="tx1"/>
                        </a:solidFill>
                        <a:effectLst/>
                        <a:latin typeface="Times New Roman" panose="02020603050405020304" pitchFamily="18" charset="0"/>
                        <a:ea typeface="Times New Roman" panose="02020603050405020304" pitchFamily="18" charset="0"/>
                      </a:endParaRPr>
                    </a:p>
                  </a:txBody>
                  <a:tcPr marL="41064" marR="41064" marT="0" marB="0" anchor="b">
                    <a:solidFill>
                      <a:schemeClr val="accent3"/>
                    </a:solidFill>
                  </a:tcPr>
                </a:tc>
                <a:tc>
                  <a:txBody>
                    <a:bodyPr/>
                    <a:lstStyle/>
                    <a:p>
                      <a:pPr algn="ctr">
                        <a:lnSpc>
                          <a:spcPct val="115000"/>
                        </a:lnSpc>
                        <a:spcAft>
                          <a:spcPts val="0"/>
                        </a:spcAft>
                      </a:pPr>
                      <a:r>
                        <a:rPr lang="es-EC" sz="1200" b="1" dirty="0">
                          <a:solidFill>
                            <a:schemeClr val="tx1"/>
                          </a:solidFill>
                          <a:effectLst/>
                        </a:rPr>
                        <a:t>E. Rel.</a:t>
                      </a:r>
                      <a:endParaRPr lang="en-US" sz="1200" b="1" dirty="0">
                        <a:solidFill>
                          <a:schemeClr val="tx1"/>
                        </a:solidFill>
                        <a:effectLst/>
                      </a:endParaRPr>
                    </a:p>
                    <a:p>
                      <a:pPr algn="ctr">
                        <a:lnSpc>
                          <a:spcPct val="115000"/>
                        </a:lnSpc>
                        <a:spcAft>
                          <a:spcPts val="0"/>
                        </a:spcAft>
                      </a:pPr>
                      <a:r>
                        <a:rPr lang="es-EC" sz="1200" b="1" dirty="0">
                          <a:solidFill>
                            <a:schemeClr val="tx1"/>
                          </a:solidFill>
                          <a:effectLst/>
                        </a:rPr>
                        <a:t>%</a:t>
                      </a:r>
                      <a:endParaRPr lang="en-US" sz="1200" b="1" dirty="0">
                        <a:solidFill>
                          <a:schemeClr val="tx1"/>
                        </a:solidFill>
                        <a:effectLst/>
                        <a:latin typeface="Times New Roman" panose="02020603050405020304" pitchFamily="18" charset="0"/>
                        <a:ea typeface="Times New Roman" panose="02020603050405020304" pitchFamily="18" charset="0"/>
                      </a:endParaRPr>
                    </a:p>
                  </a:txBody>
                  <a:tcPr marL="41064" marR="41064" marT="0" marB="0" anchor="b">
                    <a:solidFill>
                      <a:schemeClr val="accent3"/>
                    </a:solidFill>
                  </a:tcPr>
                </a:tc>
                <a:extLst>
                  <a:ext uri="{0D108BD9-81ED-4DB2-BD59-A6C34878D82A}">
                    <a16:rowId xmlns:a16="http://schemas.microsoft.com/office/drawing/2014/main" val="4125631331"/>
                  </a:ext>
                </a:extLst>
              </a:tr>
              <a:tr h="569622">
                <a:tc>
                  <a:txBody>
                    <a:bodyPr/>
                    <a:lstStyle/>
                    <a:p>
                      <a:pPr algn="ctr">
                        <a:lnSpc>
                          <a:spcPct val="115000"/>
                        </a:lnSpc>
                        <a:spcAft>
                          <a:spcPts val="0"/>
                        </a:spcAft>
                      </a:pPr>
                      <a:r>
                        <a:rPr lang="es-EC" sz="1200">
                          <a:effectLst/>
                        </a:rPr>
                        <a:t>8</a:t>
                      </a:r>
                      <a:endParaRPr lang="en-US" sz="1200">
                        <a:effectLst/>
                        <a:latin typeface="Times New Roman" panose="02020603050405020304" pitchFamily="18" charset="0"/>
                        <a:ea typeface="Times New Roman" panose="02020603050405020304" pitchFamily="18" charset="0"/>
                      </a:endParaRPr>
                    </a:p>
                  </a:txBody>
                  <a:tcPr marL="41064" marR="41064" marT="0" marB="0" anchor="ctr"/>
                </a:tc>
                <a:tc>
                  <a:txBody>
                    <a:bodyPr/>
                    <a:lstStyle/>
                    <a:p>
                      <a:pPr algn="ctr">
                        <a:lnSpc>
                          <a:spcPct val="115000"/>
                        </a:lnSpc>
                        <a:spcAft>
                          <a:spcPts val="0"/>
                        </a:spcAft>
                      </a:pPr>
                      <a:r>
                        <a:rPr lang="es-EC" sz="1200">
                          <a:effectLst/>
                        </a:rPr>
                        <a:t>281,137</a:t>
                      </a:r>
                      <a:endParaRPr lang="en-US" sz="1200">
                        <a:effectLst/>
                        <a:latin typeface="Times New Roman" panose="02020603050405020304" pitchFamily="18" charset="0"/>
                        <a:ea typeface="Times New Roman" panose="02020603050405020304" pitchFamily="18" charset="0"/>
                      </a:endParaRPr>
                    </a:p>
                  </a:txBody>
                  <a:tcPr marL="41064" marR="41064" marT="0" marB="0" anchor="ctr"/>
                </a:tc>
                <a:tc>
                  <a:txBody>
                    <a:bodyPr/>
                    <a:lstStyle/>
                    <a:p>
                      <a:pPr algn="ctr">
                        <a:lnSpc>
                          <a:spcPct val="115000"/>
                        </a:lnSpc>
                        <a:spcAft>
                          <a:spcPts val="0"/>
                        </a:spcAft>
                      </a:pPr>
                      <a:r>
                        <a:rPr lang="es-EC" sz="1200">
                          <a:effectLst/>
                        </a:rPr>
                        <a:t>268,000</a:t>
                      </a:r>
                      <a:endParaRPr lang="en-US" sz="1200">
                        <a:effectLst/>
                        <a:latin typeface="Times New Roman" panose="02020603050405020304" pitchFamily="18" charset="0"/>
                        <a:ea typeface="Times New Roman" panose="02020603050405020304" pitchFamily="18" charset="0"/>
                      </a:endParaRPr>
                    </a:p>
                  </a:txBody>
                  <a:tcPr marL="41064" marR="41064" marT="0" marB="0" anchor="ctr"/>
                </a:tc>
                <a:tc>
                  <a:txBody>
                    <a:bodyPr/>
                    <a:lstStyle/>
                    <a:p>
                      <a:pPr algn="ctr">
                        <a:lnSpc>
                          <a:spcPct val="115000"/>
                        </a:lnSpc>
                        <a:spcAft>
                          <a:spcPts val="0"/>
                        </a:spcAft>
                      </a:pPr>
                      <a:r>
                        <a:rPr lang="es-EC" sz="1200" b="1" dirty="0">
                          <a:solidFill>
                            <a:schemeClr val="tx1"/>
                          </a:solidFill>
                          <a:effectLst/>
                        </a:rPr>
                        <a:t>13,137</a:t>
                      </a:r>
                      <a:endParaRPr lang="en-US" sz="1200" b="1" dirty="0">
                        <a:solidFill>
                          <a:schemeClr val="tx1"/>
                        </a:solidFill>
                        <a:effectLst/>
                        <a:latin typeface="Times New Roman" panose="02020603050405020304" pitchFamily="18" charset="0"/>
                        <a:ea typeface="Times New Roman" panose="02020603050405020304" pitchFamily="18" charset="0"/>
                      </a:endParaRPr>
                    </a:p>
                  </a:txBody>
                  <a:tcPr marL="41064" marR="41064" marT="0" marB="0" anchor="ctr">
                    <a:solidFill>
                      <a:schemeClr val="accent3"/>
                    </a:solidFill>
                  </a:tcPr>
                </a:tc>
                <a:tc>
                  <a:txBody>
                    <a:bodyPr/>
                    <a:lstStyle/>
                    <a:p>
                      <a:pPr algn="ctr">
                        <a:lnSpc>
                          <a:spcPct val="115000"/>
                        </a:lnSpc>
                        <a:spcAft>
                          <a:spcPts val="0"/>
                        </a:spcAft>
                      </a:pPr>
                      <a:r>
                        <a:rPr lang="es-EC" sz="1200" b="1" dirty="0">
                          <a:solidFill>
                            <a:schemeClr val="tx1"/>
                          </a:solidFill>
                          <a:effectLst/>
                        </a:rPr>
                        <a:t>4,902</a:t>
                      </a:r>
                      <a:endParaRPr lang="en-US" sz="1200" b="1" dirty="0">
                        <a:solidFill>
                          <a:schemeClr val="tx1"/>
                        </a:solidFill>
                        <a:effectLst/>
                        <a:latin typeface="Times New Roman" panose="02020603050405020304" pitchFamily="18" charset="0"/>
                        <a:ea typeface="Times New Roman" panose="02020603050405020304" pitchFamily="18" charset="0"/>
                      </a:endParaRPr>
                    </a:p>
                  </a:txBody>
                  <a:tcPr marL="41064" marR="41064" marT="0" marB="0" anchor="ctr">
                    <a:solidFill>
                      <a:schemeClr val="accent3"/>
                    </a:solidFill>
                  </a:tcPr>
                </a:tc>
                <a:tc>
                  <a:txBody>
                    <a:bodyPr/>
                    <a:lstStyle/>
                    <a:p>
                      <a:pPr algn="ctr">
                        <a:lnSpc>
                          <a:spcPct val="115000"/>
                        </a:lnSpc>
                        <a:spcAft>
                          <a:spcPts val="0"/>
                        </a:spcAft>
                      </a:pPr>
                      <a:r>
                        <a:rPr lang="es-EC" sz="1200" dirty="0">
                          <a:effectLst/>
                        </a:rPr>
                        <a:t>173,716</a:t>
                      </a:r>
                      <a:endParaRPr lang="en-US" sz="1200" dirty="0">
                        <a:effectLst/>
                        <a:latin typeface="Times New Roman" panose="02020603050405020304" pitchFamily="18" charset="0"/>
                        <a:ea typeface="Times New Roman" panose="02020603050405020304" pitchFamily="18" charset="0"/>
                      </a:endParaRPr>
                    </a:p>
                  </a:txBody>
                  <a:tcPr marL="41064" marR="41064" marT="0" marB="0" anchor="ctr"/>
                </a:tc>
                <a:tc>
                  <a:txBody>
                    <a:bodyPr/>
                    <a:lstStyle/>
                    <a:p>
                      <a:pPr algn="ctr">
                        <a:lnSpc>
                          <a:spcPct val="115000"/>
                        </a:lnSpc>
                        <a:spcAft>
                          <a:spcPts val="0"/>
                        </a:spcAft>
                      </a:pPr>
                      <a:r>
                        <a:rPr lang="es-EC" sz="1200">
                          <a:effectLst/>
                        </a:rPr>
                        <a:t>165,000</a:t>
                      </a:r>
                      <a:endParaRPr lang="en-US" sz="1200">
                        <a:effectLst/>
                        <a:latin typeface="Times New Roman" panose="02020603050405020304" pitchFamily="18" charset="0"/>
                        <a:ea typeface="Times New Roman" panose="02020603050405020304" pitchFamily="18" charset="0"/>
                      </a:endParaRPr>
                    </a:p>
                  </a:txBody>
                  <a:tcPr marL="41064" marR="41064" marT="0" marB="0" anchor="ctr"/>
                </a:tc>
                <a:tc>
                  <a:txBody>
                    <a:bodyPr/>
                    <a:lstStyle/>
                    <a:p>
                      <a:pPr algn="ctr">
                        <a:lnSpc>
                          <a:spcPct val="115000"/>
                        </a:lnSpc>
                        <a:spcAft>
                          <a:spcPts val="0"/>
                        </a:spcAft>
                      </a:pPr>
                      <a:r>
                        <a:rPr lang="es-EC" sz="1200" b="1">
                          <a:solidFill>
                            <a:schemeClr val="tx1"/>
                          </a:solidFill>
                          <a:effectLst/>
                        </a:rPr>
                        <a:t>8,716</a:t>
                      </a:r>
                      <a:endParaRPr lang="en-US" sz="1200" b="1">
                        <a:solidFill>
                          <a:schemeClr val="tx1"/>
                        </a:solidFill>
                        <a:effectLst/>
                        <a:latin typeface="Times New Roman" panose="02020603050405020304" pitchFamily="18" charset="0"/>
                        <a:ea typeface="Times New Roman" panose="02020603050405020304" pitchFamily="18" charset="0"/>
                      </a:endParaRPr>
                    </a:p>
                  </a:txBody>
                  <a:tcPr marL="41064" marR="41064" marT="0" marB="0" anchor="ctr">
                    <a:solidFill>
                      <a:schemeClr val="accent3"/>
                    </a:solidFill>
                  </a:tcPr>
                </a:tc>
                <a:tc>
                  <a:txBody>
                    <a:bodyPr/>
                    <a:lstStyle/>
                    <a:p>
                      <a:pPr algn="ctr">
                        <a:lnSpc>
                          <a:spcPct val="115000"/>
                        </a:lnSpc>
                        <a:spcAft>
                          <a:spcPts val="0"/>
                        </a:spcAft>
                      </a:pPr>
                      <a:r>
                        <a:rPr lang="es-EC" sz="1200" b="1" dirty="0">
                          <a:solidFill>
                            <a:schemeClr val="tx1"/>
                          </a:solidFill>
                          <a:effectLst/>
                        </a:rPr>
                        <a:t>5,2</a:t>
                      </a:r>
                      <a:r>
                        <a:rPr lang="es-ES_tradnl" sz="1200" b="1" dirty="0">
                          <a:solidFill>
                            <a:schemeClr val="tx1"/>
                          </a:solidFill>
                          <a:effectLst/>
                        </a:rPr>
                        <a:t>83</a:t>
                      </a:r>
                      <a:endParaRPr lang="en-US" sz="1200" b="1" dirty="0">
                        <a:solidFill>
                          <a:schemeClr val="tx1"/>
                        </a:solidFill>
                        <a:effectLst/>
                        <a:latin typeface="Times New Roman" panose="02020603050405020304" pitchFamily="18" charset="0"/>
                        <a:ea typeface="Times New Roman" panose="02020603050405020304" pitchFamily="18" charset="0"/>
                      </a:endParaRPr>
                    </a:p>
                  </a:txBody>
                  <a:tcPr marL="41064" marR="41064" marT="0" marB="0" anchor="ctr">
                    <a:solidFill>
                      <a:schemeClr val="accent3"/>
                    </a:solidFill>
                  </a:tcPr>
                </a:tc>
                <a:extLst>
                  <a:ext uri="{0D108BD9-81ED-4DB2-BD59-A6C34878D82A}">
                    <a16:rowId xmlns:a16="http://schemas.microsoft.com/office/drawing/2014/main" val="1738216736"/>
                  </a:ext>
                </a:extLst>
              </a:tr>
              <a:tr h="569622">
                <a:tc>
                  <a:txBody>
                    <a:bodyPr/>
                    <a:lstStyle/>
                    <a:p>
                      <a:pPr algn="ctr">
                        <a:lnSpc>
                          <a:spcPct val="115000"/>
                        </a:lnSpc>
                        <a:spcAft>
                          <a:spcPts val="0"/>
                        </a:spcAft>
                      </a:pPr>
                      <a:r>
                        <a:rPr lang="es-ES_tradnl" sz="1200">
                          <a:effectLst/>
                        </a:rPr>
                        <a:t>10</a:t>
                      </a:r>
                      <a:endParaRPr lang="en-US" sz="1200">
                        <a:effectLst/>
                        <a:latin typeface="Times New Roman" panose="02020603050405020304" pitchFamily="18" charset="0"/>
                        <a:ea typeface="Times New Roman" panose="02020603050405020304" pitchFamily="18" charset="0"/>
                      </a:endParaRPr>
                    </a:p>
                  </a:txBody>
                  <a:tcPr marL="41064" marR="41064" marT="0" marB="0" anchor="ctr"/>
                </a:tc>
                <a:tc>
                  <a:txBody>
                    <a:bodyPr/>
                    <a:lstStyle/>
                    <a:p>
                      <a:pPr algn="ctr">
                        <a:lnSpc>
                          <a:spcPct val="115000"/>
                        </a:lnSpc>
                        <a:spcAft>
                          <a:spcPts val="0"/>
                        </a:spcAft>
                      </a:pPr>
                      <a:r>
                        <a:rPr lang="es-ES_tradnl" sz="1200">
                          <a:effectLst/>
                        </a:rPr>
                        <a:t>626,046</a:t>
                      </a:r>
                      <a:endParaRPr lang="en-US" sz="1200">
                        <a:effectLst/>
                        <a:latin typeface="Times New Roman" panose="02020603050405020304" pitchFamily="18" charset="0"/>
                        <a:ea typeface="Times New Roman" panose="02020603050405020304" pitchFamily="18" charset="0"/>
                      </a:endParaRPr>
                    </a:p>
                  </a:txBody>
                  <a:tcPr marL="41064" marR="41064" marT="0" marB="0" anchor="ctr"/>
                </a:tc>
                <a:tc>
                  <a:txBody>
                    <a:bodyPr/>
                    <a:lstStyle/>
                    <a:p>
                      <a:pPr algn="ctr">
                        <a:lnSpc>
                          <a:spcPct val="115000"/>
                        </a:lnSpc>
                        <a:spcAft>
                          <a:spcPts val="0"/>
                        </a:spcAft>
                      </a:pPr>
                      <a:r>
                        <a:rPr lang="es-ES_tradnl" sz="1200">
                          <a:effectLst/>
                        </a:rPr>
                        <a:t>612,000</a:t>
                      </a:r>
                      <a:endParaRPr lang="en-US" sz="1200">
                        <a:effectLst/>
                        <a:latin typeface="Times New Roman" panose="02020603050405020304" pitchFamily="18" charset="0"/>
                        <a:ea typeface="Times New Roman" panose="02020603050405020304" pitchFamily="18" charset="0"/>
                      </a:endParaRPr>
                    </a:p>
                  </a:txBody>
                  <a:tcPr marL="41064" marR="41064" marT="0" marB="0" anchor="ctr"/>
                </a:tc>
                <a:tc>
                  <a:txBody>
                    <a:bodyPr/>
                    <a:lstStyle/>
                    <a:p>
                      <a:pPr algn="ctr">
                        <a:lnSpc>
                          <a:spcPct val="115000"/>
                        </a:lnSpc>
                        <a:spcAft>
                          <a:spcPts val="0"/>
                        </a:spcAft>
                      </a:pPr>
                      <a:r>
                        <a:rPr lang="es-ES_tradnl" sz="1200" b="1">
                          <a:solidFill>
                            <a:schemeClr val="tx1"/>
                          </a:solidFill>
                          <a:effectLst/>
                        </a:rPr>
                        <a:t>14,046</a:t>
                      </a:r>
                      <a:endParaRPr lang="en-US" sz="1200" b="1">
                        <a:solidFill>
                          <a:schemeClr val="tx1"/>
                        </a:solidFill>
                        <a:effectLst/>
                        <a:latin typeface="Times New Roman" panose="02020603050405020304" pitchFamily="18" charset="0"/>
                        <a:ea typeface="Times New Roman" panose="02020603050405020304" pitchFamily="18" charset="0"/>
                      </a:endParaRPr>
                    </a:p>
                  </a:txBody>
                  <a:tcPr marL="41064" marR="41064" marT="0" marB="0" anchor="ctr">
                    <a:solidFill>
                      <a:schemeClr val="accent3"/>
                    </a:solidFill>
                  </a:tcPr>
                </a:tc>
                <a:tc>
                  <a:txBody>
                    <a:bodyPr/>
                    <a:lstStyle/>
                    <a:p>
                      <a:pPr algn="ctr">
                        <a:lnSpc>
                          <a:spcPct val="115000"/>
                        </a:lnSpc>
                        <a:spcAft>
                          <a:spcPts val="0"/>
                        </a:spcAft>
                      </a:pPr>
                      <a:r>
                        <a:rPr lang="es-ES_tradnl" sz="1200" b="1" dirty="0">
                          <a:solidFill>
                            <a:schemeClr val="tx1"/>
                          </a:solidFill>
                          <a:effectLst/>
                        </a:rPr>
                        <a:t>2,295</a:t>
                      </a:r>
                      <a:endParaRPr lang="en-US" sz="1200" b="1" dirty="0">
                        <a:solidFill>
                          <a:schemeClr val="tx1"/>
                        </a:solidFill>
                        <a:effectLst/>
                        <a:latin typeface="Times New Roman" panose="02020603050405020304" pitchFamily="18" charset="0"/>
                        <a:ea typeface="Times New Roman" panose="02020603050405020304" pitchFamily="18" charset="0"/>
                      </a:endParaRPr>
                    </a:p>
                  </a:txBody>
                  <a:tcPr marL="41064" marR="41064" marT="0" marB="0" anchor="ctr">
                    <a:solidFill>
                      <a:schemeClr val="accent3"/>
                    </a:solidFill>
                  </a:tcPr>
                </a:tc>
                <a:tc>
                  <a:txBody>
                    <a:bodyPr/>
                    <a:lstStyle/>
                    <a:p>
                      <a:pPr algn="ctr">
                        <a:lnSpc>
                          <a:spcPct val="115000"/>
                        </a:lnSpc>
                        <a:spcAft>
                          <a:spcPts val="0"/>
                        </a:spcAft>
                      </a:pPr>
                      <a:r>
                        <a:rPr lang="es-ES_tradnl" sz="1200" dirty="0">
                          <a:effectLst/>
                        </a:rPr>
                        <a:t>341,532</a:t>
                      </a:r>
                      <a:endParaRPr lang="en-US" sz="1200" dirty="0">
                        <a:effectLst/>
                        <a:latin typeface="Times New Roman" panose="02020603050405020304" pitchFamily="18" charset="0"/>
                        <a:ea typeface="Times New Roman" panose="02020603050405020304" pitchFamily="18" charset="0"/>
                      </a:endParaRPr>
                    </a:p>
                  </a:txBody>
                  <a:tcPr marL="41064" marR="41064" marT="0" marB="0" anchor="ctr"/>
                </a:tc>
                <a:tc>
                  <a:txBody>
                    <a:bodyPr/>
                    <a:lstStyle/>
                    <a:p>
                      <a:pPr algn="ctr">
                        <a:lnSpc>
                          <a:spcPct val="115000"/>
                        </a:lnSpc>
                        <a:spcAft>
                          <a:spcPts val="0"/>
                        </a:spcAft>
                      </a:pPr>
                      <a:r>
                        <a:rPr lang="es-ES_tradnl" sz="1200" dirty="0">
                          <a:effectLst/>
                        </a:rPr>
                        <a:t>337,000</a:t>
                      </a:r>
                      <a:endParaRPr lang="en-US" sz="1200" dirty="0">
                        <a:effectLst/>
                        <a:latin typeface="Times New Roman" panose="02020603050405020304" pitchFamily="18" charset="0"/>
                        <a:ea typeface="Times New Roman" panose="02020603050405020304" pitchFamily="18" charset="0"/>
                      </a:endParaRPr>
                    </a:p>
                  </a:txBody>
                  <a:tcPr marL="41064" marR="41064" marT="0" marB="0" anchor="ctr"/>
                </a:tc>
                <a:tc>
                  <a:txBody>
                    <a:bodyPr/>
                    <a:lstStyle/>
                    <a:p>
                      <a:pPr algn="ctr">
                        <a:lnSpc>
                          <a:spcPct val="115000"/>
                        </a:lnSpc>
                        <a:spcAft>
                          <a:spcPts val="0"/>
                        </a:spcAft>
                      </a:pPr>
                      <a:r>
                        <a:rPr lang="es-ES_tradnl" sz="1200" b="1">
                          <a:solidFill>
                            <a:schemeClr val="tx1"/>
                          </a:solidFill>
                          <a:effectLst/>
                        </a:rPr>
                        <a:t>4,532</a:t>
                      </a:r>
                      <a:endParaRPr lang="en-US" sz="1200" b="1">
                        <a:solidFill>
                          <a:schemeClr val="tx1"/>
                        </a:solidFill>
                        <a:effectLst/>
                        <a:latin typeface="Times New Roman" panose="02020603050405020304" pitchFamily="18" charset="0"/>
                        <a:ea typeface="Times New Roman" panose="02020603050405020304" pitchFamily="18" charset="0"/>
                      </a:endParaRPr>
                    </a:p>
                  </a:txBody>
                  <a:tcPr marL="41064" marR="41064" marT="0" marB="0" anchor="ctr">
                    <a:solidFill>
                      <a:schemeClr val="accent3"/>
                    </a:solidFill>
                  </a:tcPr>
                </a:tc>
                <a:tc>
                  <a:txBody>
                    <a:bodyPr/>
                    <a:lstStyle/>
                    <a:p>
                      <a:pPr algn="ctr">
                        <a:lnSpc>
                          <a:spcPct val="115000"/>
                        </a:lnSpc>
                        <a:spcAft>
                          <a:spcPts val="0"/>
                        </a:spcAft>
                      </a:pPr>
                      <a:r>
                        <a:rPr lang="es-ES_tradnl" sz="1200" b="1" dirty="0">
                          <a:solidFill>
                            <a:schemeClr val="tx1"/>
                          </a:solidFill>
                          <a:effectLst/>
                        </a:rPr>
                        <a:t>1,345</a:t>
                      </a:r>
                      <a:endParaRPr lang="en-US" sz="1200" b="1" dirty="0">
                        <a:solidFill>
                          <a:schemeClr val="tx1"/>
                        </a:solidFill>
                        <a:effectLst/>
                        <a:latin typeface="Times New Roman" panose="02020603050405020304" pitchFamily="18" charset="0"/>
                        <a:ea typeface="Times New Roman" panose="02020603050405020304" pitchFamily="18" charset="0"/>
                      </a:endParaRPr>
                    </a:p>
                  </a:txBody>
                  <a:tcPr marL="41064" marR="41064" marT="0" marB="0" anchor="ctr">
                    <a:solidFill>
                      <a:schemeClr val="accent3"/>
                    </a:solidFill>
                  </a:tcPr>
                </a:tc>
                <a:extLst>
                  <a:ext uri="{0D108BD9-81ED-4DB2-BD59-A6C34878D82A}">
                    <a16:rowId xmlns:a16="http://schemas.microsoft.com/office/drawing/2014/main" val="1642131711"/>
                  </a:ext>
                </a:extLst>
              </a:tr>
              <a:tr h="685426">
                <a:tc>
                  <a:txBody>
                    <a:bodyPr/>
                    <a:lstStyle/>
                    <a:p>
                      <a:pPr algn="ctr">
                        <a:lnSpc>
                          <a:spcPct val="115000"/>
                        </a:lnSpc>
                        <a:spcAft>
                          <a:spcPts val="0"/>
                        </a:spcAft>
                      </a:pPr>
                      <a:r>
                        <a:rPr lang="es-ES_tradnl" sz="1200">
                          <a:effectLst/>
                        </a:rPr>
                        <a:t>11</a:t>
                      </a:r>
                      <a:endParaRPr lang="en-US" sz="1200">
                        <a:effectLst/>
                        <a:latin typeface="Times New Roman" panose="02020603050405020304" pitchFamily="18" charset="0"/>
                        <a:ea typeface="Times New Roman" panose="02020603050405020304" pitchFamily="18" charset="0"/>
                      </a:endParaRPr>
                    </a:p>
                  </a:txBody>
                  <a:tcPr marL="41064" marR="41064" marT="0" marB="0" anchor="ctr"/>
                </a:tc>
                <a:tc>
                  <a:txBody>
                    <a:bodyPr/>
                    <a:lstStyle/>
                    <a:p>
                      <a:pPr algn="ctr">
                        <a:lnSpc>
                          <a:spcPct val="115000"/>
                        </a:lnSpc>
                        <a:spcAft>
                          <a:spcPts val="0"/>
                        </a:spcAft>
                      </a:pPr>
                      <a:r>
                        <a:rPr lang="es-ES_tradnl" sz="1200">
                          <a:effectLst/>
                        </a:rPr>
                        <a:t>655,796</a:t>
                      </a:r>
                      <a:endParaRPr lang="en-US" sz="1200">
                        <a:effectLst/>
                        <a:latin typeface="Times New Roman" panose="02020603050405020304" pitchFamily="18" charset="0"/>
                        <a:ea typeface="Times New Roman" panose="02020603050405020304" pitchFamily="18" charset="0"/>
                      </a:endParaRPr>
                    </a:p>
                  </a:txBody>
                  <a:tcPr marL="41064" marR="41064" marT="0" marB="0" anchor="ctr"/>
                </a:tc>
                <a:tc>
                  <a:txBody>
                    <a:bodyPr/>
                    <a:lstStyle/>
                    <a:p>
                      <a:pPr algn="ctr">
                        <a:lnSpc>
                          <a:spcPct val="115000"/>
                        </a:lnSpc>
                        <a:spcAft>
                          <a:spcPts val="0"/>
                        </a:spcAft>
                      </a:pPr>
                      <a:r>
                        <a:rPr lang="es-ES_tradnl" sz="1200">
                          <a:effectLst/>
                        </a:rPr>
                        <a:t>643,000</a:t>
                      </a:r>
                      <a:endParaRPr lang="en-US" sz="1200">
                        <a:effectLst/>
                        <a:latin typeface="Times New Roman" panose="02020603050405020304" pitchFamily="18" charset="0"/>
                        <a:ea typeface="Times New Roman" panose="02020603050405020304" pitchFamily="18" charset="0"/>
                      </a:endParaRPr>
                    </a:p>
                  </a:txBody>
                  <a:tcPr marL="41064" marR="41064" marT="0" marB="0" anchor="ctr"/>
                </a:tc>
                <a:tc>
                  <a:txBody>
                    <a:bodyPr/>
                    <a:lstStyle/>
                    <a:p>
                      <a:pPr algn="ctr">
                        <a:lnSpc>
                          <a:spcPct val="115000"/>
                        </a:lnSpc>
                        <a:spcAft>
                          <a:spcPts val="0"/>
                        </a:spcAft>
                      </a:pPr>
                      <a:r>
                        <a:rPr lang="es-ES_tradnl" sz="1200" b="1">
                          <a:solidFill>
                            <a:schemeClr val="tx1"/>
                          </a:solidFill>
                          <a:effectLst/>
                        </a:rPr>
                        <a:t>12,796</a:t>
                      </a:r>
                      <a:endParaRPr lang="en-US" sz="1200" b="1">
                        <a:solidFill>
                          <a:schemeClr val="tx1"/>
                        </a:solidFill>
                        <a:effectLst/>
                        <a:latin typeface="Times New Roman" panose="02020603050405020304" pitchFamily="18" charset="0"/>
                        <a:ea typeface="Times New Roman" panose="02020603050405020304" pitchFamily="18" charset="0"/>
                      </a:endParaRPr>
                    </a:p>
                  </a:txBody>
                  <a:tcPr marL="41064" marR="41064" marT="0" marB="0" anchor="ctr">
                    <a:solidFill>
                      <a:schemeClr val="accent3"/>
                    </a:solidFill>
                  </a:tcPr>
                </a:tc>
                <a:tc>
                  <a:txBody>
                    <a:bodyPr/>
                    <a:lstStyle/>
                    <a:p>
                      <a:pPr algn="ctr">
                        <a:lnSpc>
                          <a:spcPct val="115000"/>
                        </a:lnSpc>
                        <a:spcAft>
                          <a:spcPts val="0"/>
                        </a:spcAft>
                      </a:pPr>
                      <a:r>
                        <a:rPr lang="es-ES_tradnl" sz="1200" b="1" dirty="0">
                          <a:solidFill>
                            <a:schemeClr val="tx1"/>
                          </a:solidFill>
                          <a:effectLst/>
                        </a:rPr>
                        <a:t>1,990</a:t>
                      </a:r>
                      <a:endParaRPr lang="en-US" sz="1200" b="1" dirty="0">
                        <a:solidFill>
                          <a:schemeClr val="tx1"/>
                        </a:solidFill>
                        <a:effectLst/>
                        <a:latin typeface="Times New Roman" panose="02020603050405020304" pitchFamily="18" charset="0"/>
                        <a:ea typeface="Times New Roman" panose="02020603050405020304" pitchFamily="18" charset="0"/>
                      </a:endParaRPr>
                    </a:p>
                  </a:txBody>
                  <a:tcPr marL="41064" marR="41064" marT="0" marB="0" anchor="ctr">
                    <a:solidFill>
                      <a:schemeClr val="accent3"/>
                    </a:solidFill>
                  </a:tcPr>
                </a:tc>
                <a:tc>
                  <a:txBody>
                    <a:bodyPr/>
                    <a:lstStyle/>
                    <a:p>
                      <a:pPr algn="ctr">
                        <a:lnSpc>
                          <a:spcPct val="115000"/>
                        </a:lnSpc>
                        <a:spcAft>
                          <a:spcPts val="0"/>
                        </a:spcAft>
                      </a:pPr>
                      <a:r>
                        <a:rPr lang="es-ES_tradnl" sz="1200">
                          <a:effectLst/>
                        </a:rPr>
                        <a:t>398,195</a:t>
                      </a:r>
                      <a:endParaRPr lang="en-US" sz="1200">
                        <a:effectLst/>
                        <a:latin typeface="Times New Roman" panose="02020603050405020304" pitchFamily="18" charset="0"/>
                        <a:ea typeface="Times New Roman" panose="02020603050405020304" pitchFamily="18" charset="0"/>
                      </a:endParaRPr>
                    </a:p>
                  </a:txBody>
                  <a:tcPr marL="41064" marR="41064" marT="0" marB="0" anchor="ctr"/>
                </a:tc>
                <a:tc>
                  <a:txBody>
                    <a:bodyPr/>
                    <a:lstStyle/>
                    <a:p>
                      <a:pPr algn="ctr">
                        <a:lnSpc>
                          <a:spcPct val="115000"/>
                        </a:lnSpc>
                        <a:spcAft>
                          <a:spcPts val="0"/>
                        </a:spcAft>
                      </a:pPr>
                      <a:r>
                        <a:rPr lang="es-ES_tradnl" sz="1200" dirty="0">
                          <a:effectLst/>
                        </a:rPr>
                        <a:t>388,000</a:t>
                      </a:r>
                      <a:endParaRPr lang="en-US" sz="1200" dirty="0">
                        <a:effectLst/>
                        <a:latin typeface="Times New Roman" panose="02020603050405020304" pitchFamily="18" charset="0"/>
                        <a:ea typeface="Times New Roman" panose="02020603050405020304" pitchFamily="18" charset="0"/>
                      </a:endParaRPr>
                    </a:p>
                  </a:txBody>
                  <a:tcPr marL="41064" marR="41064" marT="0" marB="0" anchor="ctr"/>
                </a:tc>
                <a:tc>
                  <a:txBody>
                    <a:bodyPr/>
                    <a:lstStyle/>
                    <a:p>
                      <a:pPr algn="ctr">
                        <a:lnSpc>
                          <a:spcPct val="115000"/>
                        </a:lnSpc>
                        <a:spcAft>
                          <a:spcPts val="0"/>
                        </a:spcAft>
                      </a:pPr>
                      <a:r>
                        <a:rPr lang="es-ES_tradnl" sz="1200" b="1" dirty="0">
                          <a:solidFill>
                            <a:schemeClr val="tx1"/>
                          </a:solidFill>
                          <a:effectLst/>
                        </a:rPr>
                        <a:t>10,195</a:t>
                      </a:r>
                      <a:endParaRPr lang="en-US" sz="1200" b="1" dirty="0">
                        <a:solidFill>
                          <a:schemeClr val="tx1"/>
                        </a:solidFill>
                        <a:effectLst/>
                        <a:latin typeface="Times New Roman" panose="02020603050405020304" pitchFamily="18" charset="0"/>
                        <a:ea typeface="Times New Roman" panose="02020603050405020304" pitchFamily="18" charset="0"/>
                      </a:endParaRPr>
                    </a:p>
                  </a:txBody>
                  <a:tcPr marL="41064" marR="41064" marT="0" marB="0" anchor="ctr">
                    <a:solidFill>
                      <a:schemeClr val="accent3"/>
                    </a:solidFill>
                  </a:tcPr>
                </a:tc>
                <a:tc>
                  <a:txBody>
                    <a:bodyPr/>
                    <a:lstStyle/>
                    <a:p>
                      <a:pPr algn="ctr">
                        <a:lnSpc>
                          <a:spcPct val="115000"/>
                        </a:lnSpc>
                        <a:spcAft>
                          <a:spcPts val="0"/>
                        </a:spcAft>
                      </a:pPr>
                      <a:r>
                        <a:rPr lang="es-ES_tradnl" sz="1200" b="1" dirty="0">
                          <a:solidFill>
                            <a:schemeClr val="tx1"/>
                          </a:solidFill>
                          <a:effectLst/>
                        </a:rPr>
                        <a:t>2,628</a:t>
                      </a:r>
                      <a:endParaRPr lang="en-US" sz="1200" b="1" dirty="0">
                        <a:solidFill>
                          <a:schemeClr val="tx1"/>
                        </a:solidFill>
                        <a:effectLst/>
                        <a:latin typeface="Times New Roman" panose="02020603050405020304" pitchFamily="18" charset="0"/>
                        <a:ea typeface="Times New Roman" panose="02020603050405020304" pitchFamily="18" charset="0"/>
                      </a:endParaRPr>
                    </a:p>
                  </a:txBody>
                  <a:tcPr marL="41064" marR="41064" marT="0" marB="0" anchor="ctr">
                    <a:solidFill>
                      <a:schemeClr val="accent3"/>
                    </a:solidFill>
                  </a:tcPr>
                </a:tc>
                <a:extLst>
                  <a:ext uri="{0D108BD9-81ED-4DB2-BD59-A6C34878D82A}">
                    <a16:rowId xmlns:a16="http://schemas.microsoft.com/office/drawing/2014/main" val="2074738310"/>
                  </a:ext>
                </a:extLst>
              </a:tr>
              <a:tr h="685426">
                <a:tc>
                  <a:txBody>
                    <a:bodyPr/>
                    <a:lstStyle/>
                    <a:p>
                      <a:pPr algn="ctr">
                        <a:lnSpc>
                          <a:spcPct val="115000"/>
                        </a:lnSpc>
                        <a:spcAft>
                          <a:spcPts val="0"/>
                        </a:spcAft>
                      </a:pPr>
                      <a:r>
                        <a:rPr lang="es-ES_tradnl" sz="1200">
                          <a:effectLst/>
                        </a:rPr>
                        <a:t>13</a:t>
                      </a:r>
                      <a:endParaRPr lang="en-US" sz="1200">
                        <a:effectLst/>
                        <a:latin typeface="Times New Roman" panose="02020603050405020304" pitchFamily="18" charset="0"/>
                        <a:ea typeface="Times New Roman" panose="02020603050405020304" pitchFamily="18" charset="0"/>
                      </a:endParaRPr>
                    </a:p>
                  </a:txBody>
                  <a:tcPr marL="41064" marR="41064" marT="0" marB="0" anchor="ctr"/>
                </a:tc>
                <a:tc>
                  <a:txBody>
                    <a:bodyPr/>
                    <a:lstStyle/>
                    <a:p>
                      <a:pPr algn="ctr">
                        <a:lnSpc>
                          <a:spcPct val="115000"/>
                        </a:lnSpc>
                        <a:spcAft>
                          <a:spcPts val="0"/>
                        </a:spcAft>
                      </a:pPr>
                      <a:r>
                        <a:rPr lang="es-ES_tradnl" sz="1200">
                          <a:effectLst/>
                        </a:rPr>
                        <a:t>474,592</a:t>
                      </a:r>
                      <a:endParaRPr lang="en-US" sz="1200">
                        <a:effectLst/>
                        <a:latin typeface="Times New Roman" panose="02020603050405020304" pitchFamily="18" charset="0"/>
                        <a:ea typeface="Times New Roman" panose="02020603050405020304" pitchFamily="18" charset="0"/>
                      </a:endParaRPr>
                    </a:p>
                  </a:txBody>
                  <a:tcPr marL="41064" marR="41064" marT="0" marB="0" anchor="ctr"/>
                </a:tc>
                <a:tc>
                  <a:txBody>
                    <a:bodyPr/>
                    <a:lstStyle/>
                    <a:p>
                      <a:pPr algn="ctr">
                        <a:lnSpc>
                          <a:spcPct val="115000"/>
                        </a:lnSpc>
                        <a:spcAft>
                          <a:spcPts val="0"/>
                        </a:spcAft>
                      </a:pPr>
                      <a:r>
                        <a:rPr lang="es-ES_tradnl" sz="1200">
                          <a:effectLst/>
                        </a:rPr>
                        <a:t>459,000</a:t>
                      </a:r>
                      <a:endParaRPr lang="en-US" sz="1200">
                        <a:effectLst/>
                        <a:latin typeface="Times New Roman" panose="02020603050405020304" pitchFamily="18" charset="0"/>
                        <a:ea typeface="Times New Roman" panose="02020603050405020304" pitchFamily="18" charset="0"/>
                      </a:endParaRPr>
                    </a:p>
                  </a:txBody>
                  <a:tcPr marL="41064" marR="41064" marT="0" marB="0" anchor="ctr"/>
                </a:tc>
                <a:tc>
                  <a:txBody>
                    <a:bodyPr/>
                    <a:lstStyle/>
                    <a:p>
                      <a:pPr algn="ctr">
                        <a:lnSpc>
                          <a:spcPct val="115000"/>
                        </a:lnSpc>
                        <a:spcAft>
                          <a:spcPts val="0"/>
                        </a:spcAft>
                      </a:pPr>
                      <a:r>
                        <a:rPr lang="es-ES_tradnl" sz="1200" b="1">
                          <a:solidFill>
                            <a:schemeClr val="tx1"/>
                          </a:solidFill>
                          <a:effectLst/>
                        </a:rPr>
                        <a:t>15,592</a:t>
                      </a:r>
                      <a:endParaRPr lang="en-US" sz="1200" b="1">
                        <a:solidFill>
                          <a:schemeClr val="tx1"/>
                        </a:solidFill>
                        <a:effectLst/>
                        <a:latin typeface="Times New Roman" panose="02020603050405020304" pitchFamily="18" charset="0"/>
                        <a:ea typeface="Times New Roman" panose="02020603050405020304" pitchFamily="18" charset="0"/>
                      </a:endParaRPr>
                    </a:p>
                  </a:txBody>
                  <a:tcPr marL="41064" marR="41064" marT="0" marB="0" anchor="ctr">
                    <a:solidFill>
                      <a:schemeClr val="accent3"/>
                    </a:solidFill>
                  </a:tcPr>
                </a:tc>
                <a:tc>
                  <a:txBody>
                    <a:bodyPr/>
                    <a:lstStyle/>
                    <a:p>
                      <a:pPr algn="ctr">
                        <a:lnSpc>
                          <a:spcPct val="115000"/>
                        </a:lnSpc>
                        <a:spcAft>
                          <a:spcPts val="0"/>
                        </a:spcAft>
                      </a:pPr>
                      <a:r>
                        <a:rPr lang="es-ES_tradnl" sz="1200" b="1" dirty="0">
                          <a:solidFill>
                            <a:schemeClr val="tx1"/>
                          </a:solidFill>
                          <a:effectLst/>
                        </a:rPr>
                        <a:t>3,397</a:t>
                      </a:r>
                      <a:endParaRPr lang="en-US" sz="1200" b="1" dirty="0">
                        <a:solidFill>
                          <a:schemeClr val="tx1"/>
                        </a:solidFill>
                        <a:effectLst/>
                        <a:latin typeface="Times New Roman" panose="02020603050405020304" pitchFamily="18" charset="0"/>
                        <a:ea typeface="Times New Roman" panose="02020603050405020304" pitchFamily="18" charset="0"/>
                      </a:endParaRPr>
                    </a:p>
                  </a:txBody>
                  <a:tcPr marL="41064" marR="41064" marT="0" marB="0" anchor="ctr">
                    <a:solidFill>
                      <a:schemeClr val="accent3"/>
                    </a:solidFill>
                  </a:tcPr>
                </a:tc>
                <a:tc>
                  <a:txBody>
                    <a:bodyPr/>
                    <a:lstStyle/>
                    <a:p>
                      <a:pPr algn="ctr">
                        <a:lnSpc>
                          <a:spcPct val="115000"/>
                        </a:lnSpc>
                        <a:spcAft>
                          <a:spcPts val="0"/>
                        </a:spcAft>
                      </a:pPr>
                      <a:r>
                        <a:rPr lang="es-ES_tradnl" sz="1200">
                          <a:effectLst/>
                        </a:rPr>
                        <a:t>728,775</a:t>
                      </a:r>
                      <a:endParaRPr lang="en-US" sz="1200">
                        <a:effectLst/>
                        <a:latin typeface="Times New Roman" panose="02020603050405020304" pitchFamily="18" charset="0"/>
                        <a:ea typeface="Times New Roman" panose="02020603050405020304" pitchFamily="18" charset="0"/>
                      </a:endParaRPr>
                    </a:p>
                  </a:txBody>
                  <a:tcPr marL="41064" marR="41064" marT="0" marB="0" anchor="ctr"/>
                </a:tc>
                <a:tc>
                  <a:txBody>
                    <a:bodyPr/>
                    <a:lstStyle/>
                    <a:p>
                      <a:pPr algn="ctr">
                        <a:lnSpc>
                          <a:spcPct val="115000"/>
                        </a:lnSpc>
                        <a:spcAft>
                          <a:spcPts val="0"/>
                        </a:spcAft>
                      </a:pPr>
                      <a:r>
                        <a:rPr lang="es-ES_tradnl" sz="1200">
                          <a:effectLst/>
                        </a:rPr>
                        <a:t>717,000</a:t>
                      </a:r>
                      <a:endParaRPr lang="en-US" sz="1200">
                        <a:effectLst/>
                        <a:latin typeface="Times New Roman" panose="02020603050405020304" pitchFamily="18" charset="0"/>
                        <a:ea typeface="Times New Roman" panose="02020603050405020304" pitchFamily="18" charset="0"/>
                      </a:endParaRPr>
                    </a:p>
                  </a:txBody>
                  <a:tcPr marL="41064" marR="41064" marT="0" marB="0" anchor="ctr"/>
                </a:tc>
                <a:tc>
                  <a:txBody>
                    <a:bodyPr/>
                    <a:lstStyle/>
                    <a:p>
                      <a:pPr algn="ctr">
                        <a:lnSpc>
                          <a:spcPct val="115000"/>
                        </a:lnSpc>
                        <a:spcAft>
                          <a:spcPts val="0"/>
                        </a:spcAft>
                      </a:pPr>
                      <a:r>
                        <a:rPr lang="es-ES_tradnl" sz="1200" b="1" dirty="0">
                          <a:solidFill>
                            <a:schemeClr val="tx1"/>
                          </a:solidFill>
                          <a:effectLst/>
                        </a:rPr>
                        <a:t>11,775</a:t>
                      </a:r>
                      <a:endParaRPr lang="en-US" sz="1200" b="1" dirty="0">
                        <a:solidFill>
                          <a:schemeClr val="tx1"/>
                        </a:solidFill>
                        <a:effectLst/>
                        <a:latin typeface="Times New Roman" panose="02020603050405020304" pitchFamily="18" charset="0"/>
                        <a:ea typeface="Times New Roman" panose="02020603050405020304" pitchFamily="18" charset="0"/>
                      </a:endParaRPr>
                    </a:p>
                  </a:txBody>
                  <a:tcPr marL="41064" marR="41064" marT="0" marB="0" anchor="ctr">
                    <a:solidFill>
                      <a:schemeClr val="accent3"/>
                    </a:solidFill>
                  </a:tcPr>
                </a:tc>
                <a:tc>
                  <a:txBody>
                    <a:bodyPr/>
                    <a:lstStyle/>
                    <a:p>
                      <a:pPr algn="ctr">
                        <a:lnSpc>
                          <a:spcPct val="115000"/>
                        </a:lnSpc>
                        <a:spcAft>
                          <a:spcPts val="0"/>
                        </a:spcAft>
                      </a:pPr>
                      <a:r>
                        <a:rPr lang="es-ES_tradnl" sz="1200" b="1" dirty="0">
                          <a:solidFill>
                            <a:schemeClr val="tx1"/>
                          </a:solidFill>
                          <a:effectLst/>
                        </a:rPr>
                        <a:t>1,642</a:t>
                      </a:r>
                      <a:endParaRPr lang="en-US" sz="1200" b="1" dirty="0">
                        <a:solidFill>
                          <a:schemeClr val="tx1"/>
                        </a:solidFill>
                        <a:effectLst/>
                        <a:latin typeface="Times New Roman" panose="02020603050405020304" pitchFamily="18" charset="0"/>
                        <a:ea typeface="Times New Roman" panose="02020603050405020304" pitchFamily="18" charset="0"/>
                      </a:endParaRPr>
                    </a:p>
                  </a:txBody>
                  <a:tcPr marL="41064" marR="41064" marT="0" marB="0" anchor="ctr">
                    <a:solidFill>
                      <a:schemeClr val="accent3"/>
                    </a:solidFill>
                  </a:tcPr>
                </a:tc>
                <a:extLst>
                  <a:ext uri="{0D108BD9-81ED-4DB2-BD59-A6C34878D82A}">
                    <a16:rowId xmlns:a16="http://schemas.microsoft.com/office/drawing/2014/main" val="1503736748"/>
                  </a:ext>
                </a:extLst>
              </a:tr>
              <a:tr h="685426">
                <a:tc>
                  <a:txBody>
                    <a:bodyPr/>
                    <a:lstStyle/>
                    <a:p>
                      <a:pPr algn="ctr">
                        <a:lnSpc>
                          <a:spcPct val="115000"/>
                        </a:lnSpc>
                        <a:spcAft>
                          <a:spcPts val="0"/>
                        </a:spcAft>
                      </a:pPr>
                      <a:r>
                        <a:rPr lang="es-ES_tradnl" sz="1200">
                          <a:effectLst/>
                        </a:rPr>
                        <a:t>14</a:t>
                      </a:r>
                      <a:endParaRPr lang="en-US" sz="1200">
                        <a:effectLst/>
                        <a:latin typeface="Times New Roman" panose="02020603050405020304" pitchFamily="18" charset="0"/>
                        <a:ea typeface="Times New Roman" panose="02020603050405020304" pitchFamily="18" charset="0"/>
                      </a:endParaRPr>
                    </a:p>
                  </a:txBody>
                  <a:tcPr marL="41064" marR="41064" marT="0" marB="0" anchor="ctr"/>
                </a:tc>
                <a:tc>
                  <a:txBody>
                    <a:bodyPr/>
                    <a:lstStyle/>
                    <a:p>
                      <a:pPr algn="ctr">
                        <a:lnSpc>
                          <a:spcPct val="115000"/>
                        </a:lnSpc>
                        <a:spcAft>
                          <a:spcPts val="0"/>
                        </a:spcAft>
                      </a:pPr>
                      <a:r>
                        <a:rPr lang="es-ES_tradnl" sz="1200">
                          <a:effectLst/>
                        </a:rPr>
                        <a:t>359,895</a:t>
                      </a:r>
                      <a:endParaRPr lang="en-US" sz="1200">
                        <a:effectLst/>
                        <a:latin typeface="Times New Roman" panose="02020603050405020304" pitchFamily="18" charset="0"/>
                        <a:ea typeface="Times New Roman" panose="02020603050405020304" pitchFamily="18" charset="0"/>
                      </a:endParaRPr>
                    </a:p>
                  </a:txBody>
                  <a:tcPr marL="41064" marR="41064" marT="0" marB="0" anchor="ctr"/>
                </a:tc>
                <a:tc>
                  <a:txBody>
                    <a:bodyPr/>
                    <a:lstStyle/>
                    <a:p>
                      <a:pPr algn="ctr">
                        <a:lnSpc>
                          <a:spcPct val="115000"/>
                        </a:lnSpc>
                        <a:spcAft>
                          <a:spcPts val="0"/>
                        </a:spcAft>
                      </a:pPr>
                      <a:r>
                        <a:rPr lang="es-ES_tradnl" sz="1200">
                          <a:effectLst/>
                        </a:rPr>
                        <a:t>346,000</a:t>
                      </a:r>
                      <a:endParaRPr lang="en-US" sz="1200">
                        <a:effectLst/>
                        <a:latin typeface="Times New Roman" panose="02020603050405020304" pitchFamily="18" charset="0"/>
                        <a:ea typeface="Times New Roman" panose="02020603050405020304" pitchFamily="18" charset="0"/>
                      </a:endParaRPr>
                    </a:p>
                  </a:txBody>
                  <a:tcPr marL="41064" marR="41064" marT="0" marB="0" anchor="ctr"/>
                </a:tc>
                <a:tc>
                  <a:txBody>
                    <a:bodyPr/>
                    <a:lstStyle/>
                    <a:p>
                      <a:pPr algn="ctr">
                        <a:lnSpc>
                          <a:spcPct val="115000"/>
                        </a:lnSpc>
                        <a:spcAft>
                          <a:spcPts val="0"/>
                        </a:spcAft>
                      </a:pPr>
                      <a:r>
                        <a:rPr lang="es-ES_tradnl" sz="1200" b="1">
                          <a:solidFill>
                            <a:schemeClr val="tx1"/>
                          </a:solidFill>
                          <a:effectLst/>
                        </a:rPr>
                        <a:t>13,895</a:t>
                      </a:r>
                      <a:endParaRPr lang="en-US" sz="1200" b="1">
                        <a:solidFill>
                          <a:schemeClr val="tx1"/>
                        </a:solidFill>
                        <a:effectLst/>
                        <a:latin typeface="Times New Roman" panose="02020603050405020304" pitchFamily="18" charset="0"/>
                        <a:ea typeface="Times New Roman" panose="02020603050405020304" pitchFamily="18" charset="0"/>
                      </a:endParaRPr>
                    </a:p>
                  </a:txBody>
                  <a:tcPr marL="41064" marR="41064" marT="0" marB="0" anchor="ctr">
                    <a:solidFill>
                      <a:schemeClr val="accent3"/>
                    </a:solidFill>
                  </a:tcPr>
                </a:tc>
                <a:tc>
                  <a:txBody>
                    <a:bodyPr/>
                    <a:lstStyle/>
                    <a:p>
                      <a:pPr algn="ctr">
                        <a:lnSpc>
                          <a:spcPct val="115000"/>
                        </a:lnSpc>
                        <a:spcAft>
                          <a:spcPts val="0"/>
                        </a:spcAft>
                      </a:pPr>
                      <a:r>
                        <a:rPr lang="es-ES_tradnl" sz="1200" b="1" dirty="0">
                          <a:solidFill>
                            <a:schemeClr val="tx1"/>
                          </a:solidFill>
                          <a:effectLst/>
                        </a:rPr>
                        <a:t>4,016</a:t>
                      </a:r>
                      <a:endParaRPr lang="en-US" sz="1200" b="1" dirty="0">
                        <a:solidFill>
                          <a:schemeClr val="tx1"/>
                        </a:solidFill>
                        <a:effectLst/>
                        <a:latin typeface="Times New Roman" panose="02020603050405020304" pitchFamily="18" charset="0"/>
                        <a:ea typeface="Times New Roman" panose="02020603050405020304" pitchFamily="18" charset="0"/>
                      </a:endParaRPr>
                    </a:p>
                  </a:txBody>
                  <a:tcPr marL="41064" marR="41064" marT="0" marB="0" anchor="ctr">
                    <a:solidFill>
                      <a:schemeClr val="accent3"/>
                    </a:solidFill>
                  </a:tcPr>
                </a:tc>
                <a:tc>
                  <a:txBody>
                    <a:bodyPr/>
                    <a:lstStyle/>
                    <a:p>
                      <a:pPr algn="ctr">
                        <a:lnSpc>
                          <a:spcPct val="115000"/>
                        </a:lnSpc>
                        <a:spcAft>
                          <a:spcPts val="0"/>
                        </a:spcAft>
                      </a:pPr>
                      <a:r>
                        <a:rPr lang="es-ES_tradnl" sz="1200">
                          <a:effectLst/>
                        </a:rPr>
                        <a:t>709,044</a:t>
                      </a:r>
                      <a:endParaRPr lang="en-US" sz="1200">
                        <a:effectLst/>
                        <a:latin typeface="Times New Roman" panose="02020603050405020304" pitchFamily="18" charset="0"/>
                        <a:ea typeface="Times New Roman" panose="02020603050405020304" pitchFamily="18" charset="0"/>
                      </a:endParaRPr>
                    </a:p>
                  </a:txBody>
                  <a:tcPr marL="41064" marR="41064" marT="0" marB="0" anchor="ctr"/>
                </a:tc>
                <a:tc>
                  <a:txBody>
                    <a:bodyPr/>
                    <a:lstStyle/>
                    <a:p>
                      <a:pPr algn="ctr">
                        <a:lnSpc>
                          <a:spcPct val="115000"/>
                        </a:lnSpc>
                        <a:spcAft>
                          <a:spcPts val="0"/>
                        </a:spcAft>
                      </a:pPr>
                      <a:r>
                        <a:rPr lang="es-ES_tradnl" sz="1200">
                          <a:effectLst/>
                        </a:rPr>
                        <a:t>691,000</a:t>
                      </a:r>
                      <a:endParaRPr lang="en-US" sz="1200">
                        <a:effectLst/>
                        <a:latin typeface="Times New Roman" panose="02020603050405020304" pitchFamily="18" charset="0"/>
                        <a:ea typeface="Times New Roman" panose="02020603050405020304" pitchFamily="18" charset="0"/>
                      </a:endParaRPr>
                    </a:p>
                  </a:txBody>
                  <a:tcPr marL="41064" marR="41064" marT="0" marB="0" anchor="ctr"/>
                </a:tc>
                <a:tc>
                  <a:txBody>
                    <a:bodyPr/>
                    <a:lstStyle/>
                    <a:p>
                      <a:pPr algn="ctr">
                        <a:lnSpc>
                          <a:spcPct val="115000"/>
                        </a:lnSpc>
                        <a:spcAft>
                          <a:spcPts val="0"/>
                        </a:spcAft>
                      </a:pPr>
                      <a:r>
                        <a:rPr lang="es-ES_tradnl" sz="1200" b="1">
                          <a:solidFill>
                            <a:schemeClr val="tx1"/>
                          </a:solidFill>
                          <a:effectLst/>
                        </a:rPr>
                        <a:t>18,044</a:t>
                      </a:r>
                      <a:endParaRPr lang="en-US" sz="1200" b="1">
                        <a:solidFill>
                          <a:schemeClr val="tx1"/>
                        </a:solidFill>
                        <a:effectLst/>
                        <a:latin typeface="Times New Roman" panose="02020603050405020304" pitchFamily="18" charset="0"/>
                        <a:ea typeface="Times New Roman" panose="02020603050405020304" pitchFamily="18" charset="0"/>
                      </a:endParaRPr>
                    </a:p>
                  </a:txBody>
                  <a:tcPr marL="41064" marR="41064" marT="0" marB="0" anchor="ctr">
                    <a:solidFill>
                      <a:schemeClr val="accent3"/>
                    </a:solidFill>
                  </a:tcPr>
                </a:tc>
                <a:tc>
                  <a:txBody>
                    <a:bodyPr/>
                    <a:lstStyle/>
                    <a:p>
                      <a:pPr algn="ctr">
                        <a:lnSpc>
                          <a:spcPct val="115000"/>
                        </a:lnSpc>
                        <a:spcAft>
                          <a:spcPts val="0"/>
                        </a:spcAft>
                      </a:pPr>
                      <a:r>
                        <a:rPr lang="es-ES_tradnl" sz="1200" b="1" dirty="0">
                          <a:solidFill>
                            <a:schemeClr val="tx1"/>
                          </a:solidFill>
                          <a:effectLst/>
                        </a:rPr>
                        <a:t>2,611</a:t>
                      </a:r>
                      <a:endParaRPr lang="en-US" sz="1200" b="1" dirty="0">
                        <a:solidFill>
                          <a:schemeClr val="tx1"/>
                        </a:solidFill>
                        <a:effectLst/>
                        <a:latin typeface="Times New Roman" panose="02020603050405020304" pitchFamily="18" charset="0"/>
                        <a:ea typeface="Times New Roman" panose="02020603050405020304" pitchFamily="18" charset="0"/>
                      </a:endParaRPr>
                    </a:p>
                  </a:txBody>
                  <a:tcPr marL="41064" marR="41064" marT="0" marB="0" anchor="ctr">
                    <a:solidFill>
                      <a:schemeClr val="accent3"/>
                    </a:solidFill>
                  </a:tcPr>
                </a:tc>
                <a:extLst>
                  <a:ext uri="{0D108BD9-81ED-4DB2-BD59-A6C34878D82A}">
                    <a16:rowId xmlns:a16="http://schemas.microsoft.com/office/drawing/2014/main" val="794979984"/>
                  </a:ext>
                </a:extLst>
              </a:tr>
              <a:tr h="685426">
                <a:tc>
                  <a:txBody>
                    <a:bodyPr/>
                    <a:lstStyle/>
                    <a:p>
                      <a:pPr algn="ctr">
                        <a:lnSpc>
                          <a:spcPct val="115000"/>
                        </a:lnSpc>
                        <a:spcAft>
                          <a:spcPts val="0"/>
                        </a:spcAft>
                      </a:pPr>
                      <a:r>
                        <a:rPr lang="es-ES_tradnl" sz="1200">
                          <a:effectLst/>
                        </a:rPr>
                        <a:t>16</a:t>
                      </a:r>
                      <a:endParaRPr lang="en-US" sz="1200">
                        <a:effectLst/>
                        <a:latin typeface="Times New Roman" panose="02020603050405020304" pitchFamily="18" charset="0"/>
                        <a:ea typeface="Times New Roman" panose="02020603050405020304" pitchFamily="18" charset="0"/>
                      </a:endParaRPr>
                    </a:p>
                  </a:txBody>
                  <a:tcPr marL="41064" marR="41064" marT="0" marB="0" anchor="ctr"/>
                </a:tc>
                <a:tc>
                  <a:txBody>
                    <a:bodyPr/>
                    <a:lstStyle/>
                    <a:p>
                      <a:pPr algn="ctr">
                        <a:lnSpc>
                          <a:spcPct val="115000"/>
                        </a:lnSpc>
                        <a:spcAft>
                          <a:spcPts val="0"/>
                        </a:spcAft>
                      </a:pPr>
                      <a:r>
                        <a:rPr lang="es-ES_tradnl" sz="1200">
                          <a:effectLst/>
                        </a:rPr>
                        <a:t>282,304</a:t>
                      </a:r>
                      <a:endParaRPr lang="en-US" sz="1200">
                        <a:effectLst/>
                        <a:latin typeface="Times New Roman" panose="02020603050405020304" pitchFamily="18" charset="0"/>
                        <a:ea typeface="Times New Roman" panose="02020603050405020304" pitchFamily="18" charset="0"/>
                      </a:endParaRPr>
                    </a:p>
                  </a:txBody>
                  <a:tcPr marL="41064" marR="41064" marT="0" marB="0" anchor="ctr"/>
                </a:tc>
                <a:tc>
                  <a:txBody>
                    <a:bodyPr/>
                    <a:lstStyle/>
                    <a:p>
                      <a:pPr algn="ctr">
                        <a:lnSpc>
                          <a:spcPct val="115000"/>
                        </a:lnSpc>
                        <a:spcAft>
                          <a:spcPts val="0"/>
                        </a:spcAft>
                      </a:pPr>
                      <a:r>
                        <a:rPr lang="es-ES_tradnl" sz="1200">
                          <a:effectLst/>
                        </a:rPr>
                        <a:t>276,000</a:t>
                      </a:r>
                      <a:endParaRPr lang="en-US" sz="1200">
                        <a:effectLst/>
                        <a:latin typeface="Times New Roman" panose="02020603050405020304" pitchFamily="18" charset="0"/>
                        <a:ea typeface="Times New Roman" panose="02020603050405020304" pitchFamily="18" charset="0"/>
                      </a:endParaRPr>
                    </a:p>
                  </a:txBody>
                  <a:tcPr marL="41064" marR="41064" marT="0" marB="0" anchor="ctr"/>
                </a:tc>
                <a:tc>
                  <a:txBody>
                    <a:bodyPr/>
                    <a:lstStyle/>
                    <a:p>
                      <a:pPr algn="ctr">
                        <a:lnSpc>
                          <a:spcPct val="115000"/>
                        </a:lnSpc>
                        <a:spcAft>
                          <a:spcPts val="0"/>
                        </a:spcAft>
                      </a:pPr>
                      <a:r>
                        <a:rPr lang="es-ES_tradnl" sz="1200" b="1">
                          <a:solidFill>
                            <a:schemeClr val="tx1"/>
                          </a:solidFill>
                          <a:effectLst/>
                        </a:rPr>
                        <a:t>6,304</a:t>
                      </a:r>
                      <a:endParaRPr lang="en-US" sz="1200" b="1">
                        <a:solidFill>
                          <a:schemeClr val="tx1"/>
                        </a:solidFill>
                        <a:effectLst/>
                        <a:latin typeface="Times New Roman" panose="02020603050405020304" pitchFamily="18" charset="0"/>
                        <a:ea typeface="Times New Roman" panose="02020603050405020304" pitchFamily="18" charset="0"/>
                      </a:endParaRPr>
                    </a:p>
                  </a:txBody>
                  <a:tcPr marL="41064" marR="41064" marT="0" marB="0" anchor="ctr">
                    <a:solidFill>
                      <a:schemeClr val="accent3"/>
                    </a:solidFill>
                  </a:tcPr>
                </a:tc>
                <a:tc>
                  <a:txBody>
                    <a:bodyPr/>
                    <a:lstStyle/>
                    <a:p>
                      <a:pPr algn="ctr">
                        <a:lnSpc>
                          <a:spcPct val="115000"/>
                        </a:lnSpc>
                        <a:spcAft>
                          <a:spcPts val="0"/>
                        </a:spcAft>
                      </a:pPr>
                      <a:r>
                        <a:rPr lang="es-ES_tradnl" sz="1200" b="1" dirty="0">
                          <a:solidFill>
                            <a:schemeClr val="tx1"/>
                          </a:solidFill>
                          <a:effectLst/>
                        </a:rPr>
                        <a:t>2,284</a:t>
                      </a:r>
                      <a:endParaRPr lang="en-US" sz="1200" b="1" dirty="0">
                        <a:solidFill>
                          <a:schemeClr val="tx1"/>
                        </a:solidFill>
                        <a:effectLst/>
                        <a:latin typeface="Times New Roman" panose="02020603050405020304" pitchFamily="18" charset="0"/>
                        <a:ea typeface="Times New Roman" panose="02020603050405020304" pitchFamily="18" charset="0"/>
                      </a:endParaRPr>
                    </a:p>
                  </a:txBody>
                  <a:tcPr marL="41064" marR="41064" marT="0" marB="0" anchor="ctr">
                    <a:solidFill>
                      <a:schemeClr val="accent3"/>
                    </a:solidFill>
                  </a:tcPr>
                </a:tc>
                <a:tc>
                  <a:txBody>
                    <a:bodyPr/>
                    <a:lstStyle/>
                    <a:p>
                      <a:pPr algn="ctr">
                        <a:lnSpc>
                          <a:spcPct val="115000"/>
                        </a:lnSpc>
                        <a:spcAft>
                          <a:spcPts val="0"/>
                        </a:spcAft>
                      </a:pPr>
                      <a:r>
                        <a:rPr lang="es-ES_tradnl" sz="1200">
                          <a:effectLst/>
                        </a:rPr>
                        <a:t>468,592</a:t>
                      </a:r>
                      <a:endParaRPr lang="en-US" sz="1200">
                        <a:effectLst/>
                        <a:latin typeface="Times New Roman" panose="02020603050405020304" pitchFamily="18" charset="0"/>
                        <a:ea typeface="Times New Roman" panose="02020603050405020304" pitchFamily="18" charset="0"/>
                      </a:endParaRPr>
                    </a:p>
                  </a:txBody>
                  <a:tcPr marL="41064" marR="41064" marT="0" marB="0" anchor="ctr"/>
                </a:tc>
                <a:tc>
                  <a:txBody>
                    <a:bodyPr/>
                    <a:lstStyle/>
                    <a:p>
                      <a:pPr algn="ctr">
                        <a:lnSpc>
                          <a:spcPct val="115000"/>
                        </a:lnSpc>
                        <a:spcAft>
                          <a:spcPts val="0"/>
                        </a:spcAft>
                      </a:pPr>
                      <a:r>
                        <a:rPr lang="es-ES_tradnl" sz="1200">
                          <a:effectLst/>
                        </a:rPr>
                        <a:t>456,000</a:t>
                      </a:r>
                      <a:endParaRPr lang="en-US" sz="1200">
                        <a:effectLst/>
                        <a:latin typeface="Times New Roman" panose="02020603050405020304" pitchFamily="18" charset="0"/>
                        <a:ea typeface="Times New Roman" panose="02020603050405020304" pitchFamily="18" charset="0"/>
                      </a:endParaRPr>
                    </a:p>
                  </a:txBody>
                  <a:tcPr marL="41064" marR="41064" marT="0" marB="0" anchor="ctr"/>
                </a:tc>
                <a:tc>
                  <a:txBody>
                    <a:bodyPr/>
                    <a:lstStyle/>
                    <a:p>
                      <a:pPr algn="ctr">
                        <a:lnSpc>
                          <a:spcPct val="115000"/>
                        </a:lnSpc>
                        <a:spcAft>
                          <a:spcPts val="0"/>
                        </a:spcAft>
                      </a:pPr>
                      <a:r>
                        <a:rPr lang="es-ES_tradnl" sz="1200" b="1">
                          <a:solidFill>
                            <a:schemeClr val="tx1"/>
                          </a:solidFill>
                          <a:effectLst/>
                        </a:rPr>
                        <a:t>12,592</a:t>
                      </a:r>
                      <a:endParaRPr lang="en-US" sz="1200" b="1">
                        <a:solidFill>
                          <a:schemeClr val="tx1"/>
                        </a:solidFill>
                        <a:effectLst/>
                        <a:latin typeface="Times New Roman" panose="02020603050405020304" pitchFamily="18" charset="0"/>
                        <a:ea typeface="Times New Roman" panose="02020603050405020304" pitchFamily="18" charset="0"/>
                      </a:endParaRPr>
                    </a:p>
                  </a:txBody>
                  <a:tcPr marL="41064" marR="41064" marT="0" marB="0" anchor="ctr">
                    <a:solidFill>
                      <a:schemeClr val="accent3"/>
                    </a:solidFill>
                  </a:tcPr>
                </a:tc>
                <a:tc>
                  <a:txBody>
                    <a:bodyPr/>
                    <a:lstStyle/>
                    <a:p>
                      <a:pPr algn="ctr">
                        <a:lnSpc>
                          <a:spcPct val="115000"/>
                        </a:lnSpc>
                        <a:spcAft>
                          <a:spcPts val="0"/>
                        </a:spcAft>
                      </a:pPr>
                      <a:r>
                        <a:rPr lang="es-ES_tradnl" sz="1200" b="1" dirty="0">
                          <a:solidFill>
                            <a:schemeClr val="tx1"/>
                          </a:solidFill>
                          <a:effectLst/>
                        </a:rPr>
                        <a:t>2,761</a:t>
                      </a:r>
                      <a:endParaRPr lang="en-US" sz="1200" b="1" dirty="0">
                        <a:solidFill>
                          <a:schemeClr val="tx1"/>
                        </a:solidFill>
                        <a:effectLst/>
                        <a:latin typeface="Times New Roman" panose="02020603050405020304" pitchFamily="18" charset="0"/>
                        <a:ea typeface="Times New Roman" panose="02020603050405020304" pitchFamily="18" charset="0"/>
                      </a:endParaRPr>
                    </a:p>
                  </a:txBody>
                  <a:tcPr marL="41064" marR="41064" marT="0" marB="0" anchor="ctr">
                    <a:solidFill>
                      <a:schemeClr val="accent3"/>
                    </a:solidFill>
                  </a:tcPr>
                </a:tc>
                <a:extLst>
                  <a:ext uri="{0D108BD9-81ED-4DB2-BD59-A6C34878D82A}">
                    <a16:rowId xmlns:a16="http://schemas.microsoft.com/office/drawing/2014/main" val="2659210754"/>
                  </a:ext>
                </a:extLst>
              </a:tr>
            </a:tbl>
          </a:graphicData>
        </a:graphic>
      </p:graphicFrame>
    </p:spTree>
    <p:extLst>
      <p:ext uri="{BB962C8B-B14F-4D97-AF65-F5344CB8AC3E}">
        <p14:creationId xmlns:p14="http://schemas.microsoft.com/office/powerpoint/2010/main" val="3343528962"/>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smtClean="0">
                <a:solidFill>
                  <a:schemeClr val="tx1"/>
                </a:solidFill>
              </a:rPr>
              <a:t>PRUEBA DE CONVERGENCIA DEL MODELO 08:00</a:t>
            </a:r>
            <a:endParaRPr lang="en-US" b="1" dirty="0">
              <a:solidFill>
                <a:schemeClr val="tx1"/>
              </a:solidFill>
            </a:endParaRPr>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677333" y="1930400"/>
            <a:ext cx="8322975" cy="3072674"/>
          </a:xfrm>
          <a:prstGeom prst="rect">
            <a:avLst/>
          </a:prstGeom>
          <a:noFill/>
          <a:ln>
            <a:noFill/>
          </a:ln>
        </p:spPr>
      </p:pic>
    </p:spTree>
    <p:extLst>
      <p:ext uri="{BB962C8B-B14F-4D97-AF65-F5344CB8AC3E}">
        <p14:creationId xmlns:p14="http://schemas.microsoft.com/office/powerpoint/2010/main" val="1968393652"/>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a:solidFill>
                  <a:schemeClr val="tx1"/>
                </a:solidFill>
              </a:rPr>
              <a:t>PRUEBA DE CONVERGENCIA DEL </a:t>
            </a:r>
            <a:r>
              <a:rPr lang="es-EC" b="1" dirty="0" smtClean="0">
                <a:solidFill>
                  <a:schemeClr val="tx1"/>
                </a:solidFill>
              </a:rPr>
              <a:t>MODELO 10:00</a:t>
            </a:r>
            <a:endParaRPr lang="en-US" dirty="0"/>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677333" y="1930400"/>
            <a:ext cx="8244597" cy="2915920"/>
          </a:xfrm>
          <a:prstGeom prst="rect">
            <a:avLst/>
          </a:prstGeom>
          <a:noFill/>
          <a:ln>
            <a:noFill/>
          </a:ln>
        </p:spPr>
      </p:pic>
    </p:spTree>
    <p:extLst>
      <p:ext uri="{BB962C8B-B14F-4D97-AF65-F5344CB8AC3E}">
        <p14:creationId xmlns:p14="http://schemas.microsoft.com/office/powerpoint/2010/main" val="790860818"/>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a:solidFill>
                  <a:schemeClr val="tx1"/>
                </a:solidFill>
              </a:rPr>
              <a:t>PRUEBA DE CONVERGENCIA DEL </a:t>
            </a:r>
            <a:r>
              <a:rPr lang="es-EC" b="1" dirty="0" smtClean="0">
                <a:solidFill>
                  <a:schemeClr val="tx1"/>
                </a:solidFill>
              </a:rPr>
              <a:t>MODELO 11:00</a:t>
            </a:r>
            <a:endParaRPr lang="en-US" dirty="0"/>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677333" y="1930400"/>
            <a:ext cx="8205409" cy="2602411"/>
          </a:xfrm>
          <a:prstGeom prst="rect">
            <a:avLst/>
          </a:prstGeom>
          <a:noFill/>
          <a:ln>
            <a:noFill/>
          </a:ln>
        </p:spPr>
      </p:pic>
    </p:spTree>
    <p:extLst>
      <p:ext uri="{BB962C8B-B14F-4D97-AF65-F5344CB8AC3E}">
        <p14:creationId xmlns:p14="http://schemas.microsoft.com/office/powerpoint/2010/main" val="38643122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smtClean="0">
                <a:solidFill>
                  <a:schemeClr val="tx1"/>
                </a:solidFill>
              </a:rPr>
              <a:t>LA ARTHROSPIRA PLATENSIS: UNA CIANOBACTERIA</a:t>
            </a:r>
            <a:endParaRPr lang="en-US" b="1" dirty="0">
              <a:solidFill>
                <a:schemeClr val="tx1"/>
              </a:solidFill>
            </a:endParaRPr>
          </a:p>
        </p:txBody>
      </p:sp>
      <p:sp>
        <p:nvSpPr>
          <p:cNvPr id="3" name="Marcador de contenido 2"/>
          <p:cNvSpPr>
            <a:spLocks noGrp="1"/>
          </p:cNvSpPr>
          <p:nvPr>
            <p:ph idx="1"/>
          </p:nvPr>
        </p:nvSpPr>
        <p:spPr/>
        <p:txBody>
          <a:bodyPr>
            <a:noAutofit/>
          </a:bodyPr>
          <a:lstStyle/>
          <a:p>
            <a:r>
              <a:rPr lang="es-EC" sz="2400" dirty="0">
                <a:solidFill>
                  <a:schemeClr val="tx1"/>
                </a:solidFill>
              </a:rPr>
              <a:t>C</a:t>
            </a:r>
            <a:r>
              <a:rPr lang="es-EC" sz="2400" dirty="0" smtClean="0">
                <a:solidFill>
                  <a:schemeClr val="tx1"/>
                </a:solidFill>
              </a:rPr>
              <a:t>élulas </a:t>
            </a:r>
            <a:r>
              <a:rPr lang="es-EC" sz="2400" dirty="0">
                <a:solidFill>
                  <a:schemeClr val="tx1"/>
                </a:solidFill>
              </a:rPr>
              <a:t>procariotas</a:t>
            </a:r>
            <a:endParaRPr lang="es-EC" sz="2400" dirty="0" smtClean="0">
              <a:solidFill>
                <a:schemeClr val="tx1"/>
              </a:solidFill>
            </a:endParaRPr>
          </a:p>
          <a:p>
            <a:r>
              <a:rPr lang="es-EC" sz="2400" dirty="0" smtClean="0">
                <a:solidFill>
                  <a:schemeClr val="tx1"/>
                </a:solidFill>
              </a:rPr>
              <a:t>Microorganismos </a:t>
            </a:r>
            <a:r>
              <a:rPr lang="es-EC" sz="2400" dirty="0" err="1" smtClean="0">
                <a:solidFill>
                  <a:schemeClr val="tx1"/>
                </a:solidFill>
              </a:rPr>
              <a:t>fotótrofos</a:t>
            </a:r>
            <a:r>
              <a:rPr lang="es-EC" sz="2400" dirty="0" smtClean="0">
                <a:solidFill>
                  <a:schemeClr val="tx1"/>
                </a:solidFill>
              </a:rPr>
              <a:t>.</a:t>
            </a:r>
          </a:p>
          <a:p>
            <a:r>
              <a:rPr lang="es-EC" sz="2400" dirty="0">
                <a:solidFill>
                  <a:schemeClr val="tx1"/>
                </a:solidFill>
              </a:rPr>
              <a:t>C</a:t>
            </a:r>
            <a:r>
              <a:rPr lang="es-EC" sz="2400" dirty="0" smtClean="0">
                <a:solidFill>
                  <a:schemeClr val="tx1"/>
                </a:solidFill>
              </a:rPr>
              <a:t>apaces </a:t>
            </a:r>
            <a:r>
              <a:rPr lang="es-EC" sz="2400" dirty="0">
                <a:solidFill>
                  <a:schemeClr val="tx1"/>
                </a:solidFill>
              </a:rPr>
              <a:t>de fijar el carbono inorgánico y transformarlo en carbono orgánico (fotosíntesis</a:t>
            </a:r>
            <a:r>
              <a:rPr lang="es-EC" sz="2400" dirty="0" smtClean="0">
                <a:solidFill>
                  <a:schemeClr val="tx1"/>
                </a:solidFill>
              </a:rPr>
              <a:t>) (microorganismo </a:t>
            </a:r>
            <a:r>
              <a:rPr lang="es-EC" sz="2400" dirty="0" err="1" smtClean="0">
                <a:solidFill>
                  <a:schemeClr val="tx1"/>
                </a:solidFill>
              </a:rPr>
              <a:t>fotoautótrofos</a:t>
            </a:r>
            <a:r>
              <a:rPr lang="es-EC" sz="2400" dirty="0" smtClean="0">
                <a:solidFill>
                  <a:schemeClr val="tx1"/>
                </a:solidFill>
              </a:rPr>
              <a:t>).</a:t>
            </a:r>
          </a:p>
          <a:p>
            <a:r>
              <a:rPr lang="es-EC" sz="2400" dirty="0">
                <a:solidFill>
                  <a:schemeClr val="tx1"/>
                </a:solidFill>
              </a:rPr>
              <a:t>Alrededor del 20-30% de la productividad fotosintética primaria mundial es atribuida a las cianobacterias (</a:t>
            </a:r>
            <a:r>
              <a:rPr lang="es-EC" sz="2400" dirty="0" err="1">
                <a:solidFill>
                  <a:schemeClr val="accent2"/>
                </a:solidFill>
                <a:hlinkClick r:id="rId2" action="ppaction://hlinkfile" tooltip="Moss, 2003 #18"/>
              </a:rPr>
              <a:t>Moss</a:t>
            </a:r>
            <a:r>
              <a:rPr lang="es-EC" sz="2400" dirty="0">
                <a:solidFill>
                  <a:schemeClr val="accent2"/>
                </a:solidFill>
                <a:hlinkClick r:id="rId2" action="ppaction://hlinkfile" tooltip="Moss, 2003 #18"/>
              </a:rPr>
              <a:t> et al., 2003</a:t>
            </a:r>
            <a:r>
              <a:rPr lang="es-EC" sz="2400" dirty="0">
                <a:solidFill>
                  <a:schemeClr val="tx1"/>
                </a:solidFill>
              </a:rPr>
              <a:t>)</a:t>
            </a:r>
            <a:r>
              <a:rPr lang="es-EC" sz="2400" dirty="0">
                <a:solidFill>
                  <a:schemeClr val="accent2"/>
                </a:solidFill>
              </a:rPr>
              <a:t>, </a:t>
            </a:r>
            <a:r>
              <a:rPr lang="es-EC" sz="2400" dirty="0">
                <a:solidFill>
                  <a:schemeClr val="tx1"/>
                </a:solidFill>
              </a:rPr>
              <a:t>lo que corresponde aproximadamente de 20-30Gt de CO</a:t>
            </a:r>
            <a:r>
              <a:rPr lang="es-EC" sz="2400" baseline="-25000" dirty="0">
                <a:solidFill>
                  <a:schemeClr val="tx1"/>
                </a:solidFill>
              </a:rPr>
              <a:t>2</a:t>
            </a:r>
            <a:r>
              <a:rPr lang="es-EC" sz="2400" dirty="0">
                <a:solidFill>
                  <a:schemeClr val="tx1"/>
                </a:solidFill>
              </a:rPr>
              <a:t> transformado en biomasa y de 50-80Gt de O</a:t>
            </a:r>
            <a:r>
              <a:rPr lang="es-EC" sz="2400" baseline="-25000" dirty="0">
                <a:solidFill>
                  <a:schemeClr val="tx1"/>
                </a:solidFill>
              </a:rPr>
              <a:t>2</a:t>
            </a:r>
            <a:r>
              <a:rPr lang="es-EC" sz="2400" dirty="0">
                <a:solidFill>
                  <a:schemeClr val="tx1"/>
                </a:solidFill>
              </a:rPr>
              <a:t> liberado a la atmósfera (</a:t>
            </a:r>
            <a:r>
              <a:rPr lang="es-EC" sz="2400" dirty="0">
                <a:solidFill>
                  <a:schemeClr val="tx1"/>
                </a:solidFill>
                <a:hlinkClick r:id="rId3" action="ppaction://hlinkfile" tooltip="Aboal, 2000 #19"/>
              </a:rPr>
              <a:t>M </a:t>
            </a:r>
            <a:r>
              <a:rPr lang="es-EC" sz="2400" dirty="0" err="1">
                <a:solidFill>
                  <a:schemeClr val="tx1"/>
                </a:solidFill>
                <a:hlinkClick r:id="rId3" action="ppaction://hlinkfile" tooltip="Aboal, 2000 #19"/>
              </a:rPr>
              <a:t>Aboal</a:t>
            </a:r>
            <a:r>
              <a:rPr lang="es-EC" sz="2400" dirty="0">
                <a:solidFill>
                  <a:schemeClr val="tx1"/>
                </a:solidFill>
                <a:hlinkClick r:id="rId3" action="ppaction://hlinkfile" tooltip="Aboal, 2000 #19"/>
              </a:rPr>
              <a:t>, Puig, Ríos, &amp; López-Jiménez, 2000</a:t>
            </a:r>
            <a:r>
              <a:rPr lang="es-EC" sz="2400" dirty="0">
                <a:solidFill>
                  <a:schemeClr val="tx1"/>
                </a:solidFill>
              </a:rPr>
              <a:t>; </a:t>
            </a:r>
            <a:r>
              <a:rPr lang="es-EC" sz="2400" dirty="0">
                <a:solidFill>
                  <a:schemeClr val="tx1"/>
                </a:solidFill>
                <a:hlinkClick r:id="rId4" action="ppaction://hlinkfile" tooltip="Aboal, 2005 #20"/>
              </a:rPr>
              <a:t>Marina </a:t>
            </a:r>
            <a:r>
              <a:rPr lang="es-EC" sz="2400" dirty="0" err="1">
                <a:solidFill>
                  <a:schemeClr val="tx1"/>
                </a:solidFill>
                <a:hlinkClick r:id="rId4" action="ppaction://hlinkfile" tooltip="Aboal, 2005 #20"/>
              </a:rPr>
              <a:t>Aboal</a:t>
            </a:r>
            <a:r>
              <a:rPr lang="es-EC" sz="2400" dirty="0">
                <a:solidFill>
                  <a:schemeClr val="tx1"/>
                </a:solidFill>
                <a:hlinkClick r:id="rId4" action="ppaction://hlinkfile" tooltip="Aboal, 2005 #20"/>
              </a:rPr>
              <a:t>, Puig, &amp; Asencio, 2005</a:t>
            </a:r>
            <a:r>
              <a:rPr lang="es-EC" sz="2400" dirty="0">
                <a:solidFill>
                  <a:schemeClr val="tx1"/>
                </a:solidFill>
              </a:rPr>
              <a:t>).</a:t>
            </a:r>
            <a:endParaRPr lang="en-US" sz="2400" dirty="0">
              <a:solidFill>
                <a:schemeClr val="tx1"/>
              </a:solidFill>
            </a:endParaRPr>
          </a:p>
        </p:txBody>
      </p:sp>
    </p:spTree>
    <p:extLst>
      <p:ext uri="{BB962C8B-B14F-4D97-AF65-F5344CB8AC3E}">
        <p14:creationId xmlns:p14="http://schemas.microsoft.com/office/powerpoint/2010/main" val="4088372541"/>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a:solidFill>
                  <a:schemeClr val="tx1"/>
                </a:solidFill>
              </a:rPr>
              <a:t>PRUEBA DE CONVERGENCIA DEL MODELO </a:t>
            </a:r>
            <a:r>
              <a:rPr lang="es-EC" b="1" dirty="0" smtClean="0">
                <a:solidFill>
                  <a:schemeClr val="tx1"/>
                </a:solidFill>
              </a:rPr>
              <a:t>12:00</a:t>
            </a:r>
            <a:endParaRPr lang="en-US" dirty="0"/>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677334" y="1930400"/>
            <a:ext cx="8218472" cy="2641600"/>
          </a:xfrm>
          <a:prstGeom prst="rect">
            <a:avLst/>
          </a:prstGeom>
          <a:noFill/>
          <a:ln>
            <a:noFill/>
          </a:ln>
        </p:spPr>
      </p:pic>
    </p:spTree>
    <p:extLst>
      <p:ext uri="{BB962C8B-B14F-4D97-AF65-F5344CB8AC3E}">
        <p14:creationId xmlns:p14="http://schemas.microsoft.com/office/powerpoint/2010/main" val="4147773122"/>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a:solidFill>
                  <a:schemeClr val="tx1"/>
                </a:solidFill>
              </a:rPr>
              <a:t>PRUEBA DE CONVERGENCIA DEL MODELO </a:t>
            </a:r>
            <a:r>
              <a:rPr lang="es-EC" b="1" dirty="0" smtClean="0">
                <a:solidFill>
                  <a:schemeClr val="tx1"/>
                </a:solidFill>
              </a:rPr>
              <a:t>13:00</a:t>
            </a:r>
            <a:endParaRPr lang="en-US" dirty="0"/>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677333" y="1930400"/>
            <a:ext cx="8061717" cy="2824480"/>
          </a:xfrm>
          <a:prstGeom prst="rect">
            <a:avLst/>
          </a:prstGeom>
          <a:noFill/>
          <a:ln>
            <a:noFill/>
          </a:ln>
        </p:spPr>
      </p:pic>
    </p:spTree>
    <p:extLst>
      <p:ext uri="{BB962C8B-B14F-4D97-AF65-F5344CB8AC3E}">
        <p14:creationId xmlns:p14="http://schemas.microsoft.com/office/powerpoint/2010/main" val="976188712"/>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a:solidFill>
                  <a:schemeClr val="tx1"/>
                </a:solidFill>
              </a:rPr>
              <a:t>PRUEBA DE CONVERGENCIA DEL MODELO </a:t>
            </a:r>
            <a:r>
              <a:rPr lang="es-EC" b="1" dirty="0" smtClean="0">
                <a:solidFill>
                  <a:schemeClr val="tx1"/>
                </a:solidFill>
              </a:rPr>
              <a:t>14:00</a:t>
            </a:r>
            <a:endParaRPr lang="en-US" dirty="0"/>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677333" y="1930400"/>
            <a:ext cx="8322975" cy="3072674"/>
          </a:xfrm>
          <a:prstGeom prst="rect">
            <a:avLst/>
          </a:prstGeom>
          <a:noFill/>
          <a:ln>
            <a:noFill/>
          </a:ln>
        </p:spPr>
      </p:pic>
    </p:spTree>
    <p:extLst>
      <p:ext uri="{BB962C8B-B14F-4D97-AF65-F5344CB8AC3E}">
        <p14:creationId xmlns:p14="http://schemas.microsoft.com/office/powerpoint/2010/main" val="2263650181"/>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a:solidFill>
                  <a:schemeClr val="tx1"/>
                </a:solidFill>
              </a:rPr>
              <a:t>PRUEBA DE CONVERGENCIA DEL MODELO </a:t>
            </a:r>
            <a:r>
              <a:rPr lang="es-EC" b="1" dirty="0" smtClean="0">
                <a:solidFill>
                  <a:schemeClr val="tx1"/>
                </a:solidFill>
              </a:rPr>
              <a:t>16:00</a:t>
            </a:r>
            <a:endParaRPr lang="en-US" dirty="0"/>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677334" y="1930400"/>
            <a:ext cx="8127032" cy="3020423"/>
          </a:xfrm>
          <a:prstGeom prst="rect">
            <a:avLst/>
          </a:prstGeom>
          <a:noFill/>
          <a:ln>
            <a:noFill/>
          </a:ln>
        </p:spPr>
      </p:pic>
    </p:spTree>
    <p:extLst>
      <p:ext uri="{BB962C8B-B14F-4D97-AF65-F5344CB8AC3E}">
        <p14:creationId xmlns:p14="http://schemas.microsoft.com/office/powerpoint/2010/main" val="3931557794"/>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p:txBody>
          <a:bodyPr/>
          <a:lstStyle/>
          <a:p>
            <a:r>
              <a:rPr lang="es-EC" b="1" dirty="0" smtClean="0">
                <a:solidFill>
                  <a:schemeClr val="tx1"/>
                </a:solidFill>
              </a:rPr>
              <a:t>GRACIAS POR SU ATENCIÓN</a:t>
            </a:r>
            <a:endParaRPr lang="en-US" b="1" dirty="0">
              <a:solidFill>
                <a:schemeClr val="tx1"/>
              </a:solidFill>
            </a:endParaRPr>
          </a:p>
        </p:txBody>
      </p:sp>
    </p:spTree>
    <p:extLst>
      <p:ext uri="{BB962C8B-B14F-4D97-AF65-F5344CB8AC3E}">
        <p14:creationId xmlns:p14="http://schemas.microsoft.com/office/powerpoint/2010/main" val="1658644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a:solidFill>
                  <a:schemeClr val="tx1"/>
                </a:solidFill>
              </a:rPr>
              <a:t>LA ARTHROSPIRA PLATENSIS: </a:t>
            </a:r>
            <a:r>
              <a:rPr lang="es-EC" b="1" dirty="0" smtClean="0">
                <a:solidFill>
                  <a:schemeClr val="tx1"/>
                </a:solidFill>
              </a:rPr>
              <a:t>CARACTERÍSTICAS MORFOLÓGICAS</a:t>
            </a:r>
            <a:endParaRPr lang="en-US" dirty="0"/>
          </a:p>
        </p:txBody>
      </p:sp>
      <p:sp>
        <p:nvSpPr>
          <p:cNvPr id="3" name="Marcador de contenido 2"/>
          <p:cNvSpPr>
            <a:spLocks noGrp="1"/>
          </p:cNvSpPr>
          <p:nvPr>
            <p:ph idx="1"/>
          </p:nvPr>
        </p:nvSpPr>
        <p:spPr/>
        <p:txBody>
          <a:bodyPr>
            <a:normAutofit/>
          </a:bodyPr>
          <a:lstStyle/>
          <a:p>
            <a:r>
              <a:rPr lang="es-EC" sz="2400" dirty="0" smtClean="0">
                <a:solidFill>
                  <a:schemeClr val="tx1"/>
                </a:solidFill>
              </a:rPr>
              <a:t>Morfológicamente, la </a:t>
            </a:r>
            <a:r>
              <a:rPr lang="es-EC" sz="2400" i="1" dirty="0" err="1" smtClean="0">
                <a:solidFill>
                  <a:schemeClr val="tx1"/>
                </a:solidFill>
              </a:rPr>
              <a:t>Arthrospira</a:t>
            </a:r>
            <a:r>
              <a:rPr lang="es-EC" sz="2400" i="1" dirty="0" smtClean="0">
                <a:solidFill>
                  <a:schemeClr val="tx1"/>
                </a:solidFill>
              </a:rPr>
              <a:t> </a:t>
            </a:r>
            <a:r>
              <a:rPr lang="es-EC" sz="2400" i="1" dirty="0" err="1" smtClean="0">
                <a:solidFill>
                  <a:schemeClr val="tx1"/>
                </a:solidFill>
              </a:rPr>
              <a:t>Platensis</a:t>
            </a:r>
            <a:r>
              <a:rPr lang="es-EC" sz="2400" i="1" dirty="0" smtClean="0">
                <a:solidFill>
                  <a:schemeClr val="tx1"/>
                </a:solidFill>
              </a:rPr>
              <a:t> </a:t>
            </a:r>
            <a:r>
              <a:rPr lang="es-EC" sz="2400" dirty="0" smtClean="0">
                <a:solidFill>
                  <a:schemeClr val="tx1"/>
                </a:solidFill>
              </a:rPr>
              <a:t>es una </a:t>
            </a:r>
            <a:r>
              <a:rPr lang="es-EC" sz="2400" dirty="0" err="1" smtClean="0">
                <a:solidFill>
                  <a:schemeClr val="tx1"/>
                </a:solidFill>
              </a:rPr>
              <a:t>cianobacteria</a:t>
            </a:r>
            <a:r>
              <a:rPr lang="es-EC" sz="2400" dirty="0" smtClean="0">
                <a:solidFill>
                  <a:schemeClr val="tx1"/>
                </a:solidFill>
              </a:rPr>
              <a:t> filamentosa, conformada por una serie de </a:t>
            </a:r>
            <a:r>
              <a:rPr lang="es-EC" sz="2400" dirty="0" err="1" smtClean="0">
                <a:solidFill>
                  <a:schemeClr val="tx1"/>
                </a:solidFill>
              </a:rPr>
              <a:t>tricomas</a:t>
            </a:r>
            <a:r>
              <a:rPr lang="es-EC" sz="2400" dirty="0" smtClean="0">
                <a:solidFill>
                  <a:schemeClr val="tx1"/>
                </a:solidFill>
              </a:rPr>
              <a:t> cilíndricos multicelulares, dispuestos en forma de hélice </a:t>
            </a:r>
            <a:r>
              <a:rPr lang="es-EC" sz="2400" dirty="0" smtClean="0"/>
              <a:t>(</a:t>
            </a:r>
            <a:r>
              <a:rPr lang="es-EC" sz="2400" dirty="0" err="1">
                <a:hlinkClick r:id="rId2" action="ppaction://hlinkfile" tooltip="Vonshak, 1997 #24"/>
              </a:rPr>
              <a:t>Vonshak</a:t>
            </a:r>
            <a:r>
              <a:rPr lang="es-EC" sz="2400" dirty="0">
                <a:hlinkClick r:id="rId2" action="ppaction://hlinkfile" tooltip="Vonshak, 1997 #24"/>
              </a:rPr>
              <a:t>, 1997</a:t>
            </a:r>
            <a:r>
              <a:rPr lang="es-EC" sz="2400" dirty="0" smtClean="0"/>
              <a:t>).</a:t>
            </a:r>
            <a:endParaRPr lang="en-US" sz="2400" dirty="0"/>
          </a:p>
        </p:txBody>
      </p:sp>
      <p:pic>
        <p:nvPicPr>
          <p:cNvPr id="6" name="Imagen 5" descr="C:\Users\William\AppData\Local\Microsoft\Windows\Temporary Internet Files\Content.Word\TRICOMAS ARTHROSPIRA PLATENSIS.JPG"/>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85141" y="3763469"/>
            <a:ext cx="4108889" cy="2848345"/>
          </a:xfrm>
          <a:prstGeom prst="rect">
            <a:avLst/>
          </a:prstGeom>
          <a:noFill/>
          <a:ln>
            <a:noFill/>
          </a:ln>
        </p:spPr>
      </p:pic>
      <p:pic>
        <p:nvPicPr>
          <p:cNvPr id="7" name="Marcador de contenido 6" descr="C:\Users\William\AppData\Local\Microsoft\Windows\Temporary Internet Files\Content.Word\ARTHROSPIRA.JPG"/>
          <p:cNvPicPr>
            <a:picLocks/>
          </p:cNvPicPr>
          <p:nvPr/>
        </p:nvPicPr>
        <p:blipFill>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201836" y="3763469"/>
            <a:ext cx="4406397" cy="2848345"/>
          </a:xfrm>
          <a:prstGeom prst="rect">
            <a:avLst/>
          </a:prstGeom>
          <a:noFill/>
          <a:ln>
            <a:noFill/>
          </a:ln>
        </p:spPr>
      </p:pic>
    </p:spTree>
    <p:extLst>
      <p:ext uri="{BB962C8B-B14F-4D97-AF65-F5344CB8AC3E}">
        <p14:creationId xmlns:p14="http://schemas.microsoft.com/office/powerpoint/2010/main" val="35042248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s-EC" b="1" dirty="0">
                <a:solidFill>
                  <a:schemeClr val="tx1"/>
                </a:solidFill>
              </a:rPr>
              <a:t>LA ARTHROSPIRA PLATENSIS: CARACTERÍSTICAS MORFOLÓGICAS</a:t>
            </a:r>
            <a:endParaRPr lang="en-US" dirty="0"/>
          </a:p>
        </p:txBody>
      </p:sp>
      <p:sp>
        <p:nvSpPr>
          <p:cNvPr id="10" name="Marcador de contenido 9"/>
          <p:cNvSpPr>
            <a:spLocks noGrp="1"/>
          </p:cNvSpPr>
          <p:nvPr>
            <p:ph idx="1"/>
          </p:nvPr>
        </p:nvSpPr>
        <p:spPr/>
        <p:txBody>
          <a:bodyPr>
            <a:normAutofit/>
          </a:bodyPr>
          <a:lstStyle/>
          <a:p>
            <a:r>
              <a:rPr lang="es-EC" sz="2400" dirty="0">
                <a:solidFill>
                  <a:schemeClr val="tx1"/>
                </a:solidFill>
              </a:rPr>
              <a:t>La multiplicación se da por una fragmentación de estos </a:t>
            </a:r>
            <a:r>
              <a:rPr lang="es-EC" sz="2400" dirty="0" err="1" smtClean="0">
                <a:solidFill>
                  <a:schemeClr val="tx1"/>
                </a:solidFill>
              </a:rPr>
              <a:t>tricomas</a:t>
            </a:r>
            <a:r>
              <a:rPr lang="es-EC" sz="2400" dirty="0" smtClean="0">
                <a:solidFill>
                  <a:schemeClr val="tx1"/>
                </a:solidFill>
              </a:rPr>
              <a:t> </a:t>
            </a:r>
            <a:r>
              <a:rPr lang="es-EC" sz="2400" dirty="0">
                <a:solidFill>
                  <a:schemeClr val="tx1"/>
                </a:solidFill>
              </a:rPr>
              <a:t>(</a:t>
            </a:r>
            <a:r>
              <a:rPr lang="es-EC" sz="2400" dirty="0" err="1">
                <a:solidFill>
                  <a:schemeClr val="tx1"/>
                </a:solidFill>
                <a:hlinkClick r:id="rId2" action="ppaction://hlinkfile" tooltip="Vonshak, 1997 #24"/>
              </a:rPr>
              <a:t>Vonshak</a:t>
            </a:r>
            <a:r>
              <a:rPr lang="es-EC" sz="2400" dirty="0">
                <a:solidFill>
                  <a:schemeClr val="tx1"/>
                </a:solidFill>
                <a:hlinkClick r:id="rId2" action="ppaction://hlinkfile" tooltip="Vonshak, 1997 #24"/>
              </a:rPr>
              <a:t>, 1997</a:t>
            </a:r>
            <a:r>
              <a:rPr lang="es-EC" sz="2400" dirty="0" smtClean="0">
                <a:solidFill>
                  <a:schemeClr val="tx1"/>
                </a:solidFill>
              </a:rPr>
              <a:t>). </a:t>
            </a:r>
          </a:p>
          <a:p>
            <a:r>
              <a:rPr lang="es-EC" sz="2400" dirty="0" smtClean="0">
                <a:solidFill>
                  <a:schemeClr val="tx1"/>
                </a:solidFill>
              </a:rPr>
              <a:t>El </a:t>
            </a:r>
            <a:r>
              <a:rPr lang="es-EC" sz="2400" dirty="0">
                <a:solidFill>
                  <a:schemeClr val="tx1"/>
                </a:solidFill>
              </a:rPr>
              <a:t>ancho de los </a:t>
            </a:r>
            <a:r>
              <a:rPr lang="es-EC" sz="2400" dirty="0" err="1">
                <a:solidFill>
                  <a:schemeClr val="tx1"/>
                </a:solidFill>
              </a:rPr>
              <a:t>tricomas</a:t>
            </a:r>
            <a:r>
              <a:rPr lang="es-EC" sz="2400" dirty="0">
                <a:solidFill>
                  <a:schemeClr val="tx1"/>
                </a:solidFill>
              </a:rPr>
              <a:t> puede variar de 2.5-16𝜇</a:t>
            </a:r>
            <a:r>
              <a:rPr lang="es-EC" sz="2400" dirty="0" smtClean="0">
                <a:solidFill>
                  <a:schemeClr val="tx1"/>
                </a:solidFill>
              </a:rPr>
              <a:t>m </a:t>
            </a:r>
            <a:r>
              <a:rPr lang="es-EC" sz="2400" dirty="0">
                <a:solidFill>
                  <a:schemeClr val="tx1"/>
                </a:solidFill>
              </a:rPr>
              <a:t>(</a:t>
            </a:r>
            <a:r>
              <a:rPr lang="es-EC" sz="2400" dirty="0" err="1">
                <a:solidFill>
                  <a:schemeClr val="tx1"/>
                </a:solidFill>
                <a:hlinkClick r:id="rId2" action="ppaction://hlinkfile" tooltip="Vonshak, 1997 #24"/>
              </a:rPr>
              <a:t>Vonshak</a:t>
            </a:r>
            <a:r>
              <a:rPr lang="es-EC" sz="2400" dirty="0">
                <a:solidFill>
                  <a:schemeClr val="tx1"/>
                </a:solidFill>
                <a:hlinkClick r:id="rId2" action="ppaction://hlinkfile" tooltip="Vonshak, 1997 #24"/>
              </a:rPr>
              <a:t>, 1997</a:t>
            </a:r>
            <a:r>
              <a:rPr lang="es-EC" sz="2400" dirty="0" smtClean="0">
                <a:solidFill>
                  <a:schemeClr val="tx1"/>
                </a:solidFill>
              </a:rPr>
              <a:t>).</a:t>
            </a:r>
          </a:p>
          <a:p>
            <a:r>
              <a:rPr lang="es-EC" sz="2400" dirty="0" smtClean="0">
                <a:solidFill>
                  <a:schemeClr val="tx1"/>
                </a:solidFill>
              </a:rPr>
              <a:t>La </a:t>
            </a:r>
            <a:r>
              <a:rPr lang="es-EC" sz="2400" dirty="0">
                <a:solidFill>
                  <a:schemeClr val="tx1"/>
                </a:solidFill>
              </a:rPr>
              <a:t>distancia entre dos crestas o dos valles de la hélice puede oscilar entre 0 y 80𝜇</a:t>
            </a:r>
            <a:r>
              <a:rPr lang="es-EC" sz="2400" dirty="0" smtClean="0">
                <a:solidFill>
                  <a:schemeClr val="tx1"/>
                </a:solidFill>
              </a:rPr>
              <a:t>m</a:t>
            </a:r>
            <a:r>
              <a:rPr lang="es-EC" sz="2400" dirty="0">
                <a:solidFill>
                  <a:schemeClr val="tx1"/>
                </a:solidFill>
              </a:rPr>
              <a:t> (</a:t>
            </a:r>
            <a:r>
              <a:rPr lang="es-EC" sz="2400" dirty="0" err="1">
                <a:solidFill>
                  <a:schemeClr val="tx1"/>
                </a:solidFill>
                <a:hlinkClick r:id="rId2" action="ppaction://hlinkfile" tooltip="Vonshak, 1997 #24"/>
              </a:rPr>
              <a:t>Vonshak</a:t>
            </a:r>
            <a:r>
              <a:rPr lang="es-EC" sz="2400" dirty="0">
                <a:solidFill>
                  <a:schemeClr val="tx1"/>
                </a:solidFill>
                <a:hlinkClick r:id="rId2" action="ppaction://hlinkfile" tooltip="Vonshak, 1997 #24"/>
              </a:rPr>
              <a:t>, 1997</a:t>
            </a:r>
            <a:r>
              <a:rPr lang="es-EC" sz="2400" dirty="0">
                <a:solidFill>
                  <a:schemeClr val="tx1"/>
                </a:solidFill>
              </a:rPr>
              <a:t>).</a:t>
            </a:r>
            <a:endParaRPr lang="es-EC" sz="2400" dirty="0" smtClean="0">
              <a:solidFill>
                <a:schemeClr val="tx1"/>
              </a:solidFill>
            </a:endParaRPr>
          </a:p>
        </p:txBody>
      </p:sp>
      <p:pic>
        <p:nvPicPr>
          <p:cNvPr id="9" name="Imagen 8"/>
          <p:cNvPicPr/>
          <p:nvPr/>
        </p:nvPicPr>
        <p:blipFill>
          <a:blip r:embed="rId3"/>
          <a:stretch>
            <a:fillRect/>
          </a:stretch>
        </p:blipFill>
        <p:spPr>
          <a:xfrm>
            <a:off x="1468517" y="4681863"/>
            <a:ext cx="3507151" cy="2176135"/>
          </a:xfrm>
          <a:prstGeom prst="rect">
            <a:avLst/>
          </a:prstGeom>
        </p:spPr>
      </p:pic>
      <p:pic>
        <p:nvPicPr>
          <p:cNvPr id="11" name="Imagen 10"/>
          <p:cNvPicPr/>
          <p:nvPr/>
        </p:nvPicPr>
        <p:blipFill>
          <a:blip r:embed="rId4"/>
          <a:stretch>
            <a:fillRect/>
          </a:stretch>
        </p:blipFill>
        <p:spPr>
          <a:xfrm>
            <a:off x="4975668" y="4681863"/>
            <a:ext cx="3085120" cy="2176135"/>
          </a:xfrm>
          <a:prstGeom prst="rect">
            <a:avLst/>
          </a:prstGeom>
        </p:spPr>
      </p:pic>
    </p:spTree>
    <p:extLst>
      <p:ext uri="{BB962C8B-B14F-4D97-AF65-F5344CB8AC3E}">
        <p14:creationId xmlns:p14="http://schemas.microsoft.com/office/powerpoint/2010/main" val="34869744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a:solidFill>
                  <a:schemeClr val="tx1"/>
                </a:solidFill>
              </a:rPr>
              <a:t>LA ARTHROSPIRA PLATENSIS: CARACTERÍSTICAS MORFOLÓGICAS</a:t>
            </a:r>
            <a:endParaRPr lang="en-US" dirty="0"/>
          </a:p>
        </p:txBody>
      </p:sp>
      <p:sp>
        <p:nvSpPr>
          <p:cNvPr id="3" name="Marcador de contenido 2"/>
          <p:cNvSpPr>
            <a:spLocks noGrp="1"/>
          </p:cNvSpPr>
          <p:nvPr>
            <p:ph idx="1"/>
          </p:nvPr>
        </p:nvSpPr>
        <p:spPr/>
        <p:txBody>
          <a:bodyPr/>
          <a:lstStyle/>
          <a:p>
            <a:r>
              <a:rPr lang="es-EC" sz="2400" dirty="0">
                <a:solidFill>
                  <a:schemeClr val="tx1"/>
                </a:solidFill>
              </a:rPr>
              <a:t>El diámetro de la hélice puede estar alrededor de 15-60𝜇</a:t>
            </a:r>
            <a:r>
              <a:rPr lang="es-EC" sz="2400" dirty="0" smtClean="0">
                <a:solidFill>
                  <a:schemeClr val="tx1"/>
                </a:solidFill>
              </a:rPr>
              <a:t>m </a:t>
            </a:r>
            <a:r>
              <a:rPr lang="es-EC" sz="2400" dirty="0">
                <a:solidFill>
                  <a:schemeClr val="tx1"/>
                </a:solidFill>
              </a:rPr>
              <a:t>(</a:t>
            </a:r>
            <a:r>
              <a:rPr lang="es-EC" sz="2400" dirty="0" err="1">
                <a:solidFill>
                  <a:schemeClr val="tx1"/>
                </a:solidFill>
                <a:hlinkClick r:id="rId2" action="ppaction://hlinkfile" tooltip="Vonshak, 1997 #24"/>
              </a:rPr>
              <a:t>Vonshak</a:t>
            </a:r>
            <a:r>
              <a:rPr lang="es-EC" sz="2400" dirty="0">
                <a:solidFill>
                  <a:schemeClr val="tx1"/>
                </a:solidFill>
                <a:hlinkClick r:id="rId2" action="ppaction://hlinkfile" tooltip="Vonshak, 1997 #24"/>
              </a:rPr>
              <a:t>, 1997</a:t>
            </a:r>
            <a:r>
              <a:rPr lang="es-EC" sz="2400" dirty="0" smtClean="0">
                <a:solidFill>
                  <a:schemeClr val="tx1"/>
                </a:solidFill>
              </a:rPr>
              <a:t>).</a:t>
            </a:r>
            <a:endParaRPr lang="es-EC" sz="2400" dirty="0">
              <a:solidFill>
                <a:schemeClr val="tx1"/>
              </a:solidFill>
            </a:endParaRPr>
          </a:p>
          <a:p>
            <a:r>
              <a:rPr lang="es-EC" sz="2400" dirty="0">
                <a:solidFill>
                  <a:schemeClr val="tx1"/>
                </a:solidFill>
              </a:rPr>
              <a:t> Estas dimensiones pueden cambiar dependiendo de las condiciones en las que se desarrolle el microrganismo, especialmente la temperatura, la luz y la disponibilidad de nutrientes (</a:t>
            </a:r>
            <a:r>
              <a:rPr lang="es-EC" sz="2400" dirty="0" err="1">
                <a:solidFill>
                  <a:schemeClr val="tx1"/>
                </a:solidFill>
                <a:hlinkClick r:id="rId2" action="ppaction://hlinkfile" tooltip="Vonshak, 1997 #24"/>
              </a:rPr>
              <a:t>Vonshak</a:t>
            </a:r>
            <a:r>
              <a:rPr lang="es-EC" sz="2400" dirty="0">
                <a:solidFill>
                  <a:schemeClr val="tx1"/>
                </a:solidFill>
                <a:hlinkClick r:id="rId2" action="ppaction://hlinkfile" tooltip="Vonshak, 1997 #24"/>
              </a:rPr>
              <a:t>, 1997</a:t>
            </a:r>
            <a:r>
              <a:rPr lang="es-EC" sz="2400" dirty="0">
                <a:solidFill>
                  <a:schemeClr val="tx1"/>
                </a:solidFill>
              </a:rPr>
              <a:t>).</a:t>
            </a:r>
            <a:endParaRPr lang="en-US" sz="2400" dirty="0">
              <a:solidFill>
                <a:schemeClr val="tx1"/>
              </a:solidFill>
            </a:endParaRPr>
          </a:p>
          <a:p>
            <a:endParaRPr lang="en-US" dirty="0"/>
          </a:p>
        </p:txBody>
      </p:sp>
      <p:pic>
        <p:nvPicPr>
          <p:cNvPr id="4" name="Imagen 3"/>
          <p:cNvPicPr/>
          <p:nvPr/>
        </p:nvPicPr>
        <p:blipFill>
          <a:blip r:embed="rId3"/>
          <a:stretch>
            <a:fillRect/>
          </a:stretch>
        </p:blipFill>
        <p:spPr>
          <a:xfrm>
            <a:off x="2128002" y="4557933"/>
            <a:ext cx="3681955" cy="2300067"/>
          </a:xfrm>
          <a:prstGeom prst="rect">
            <a:avLst/>
          </a:prstGeom>
        </p:spPr>
      </p:pic>
      <p:pic>
        <p:nvPicPr>
          <p:cNvPr id="5" name="Imagen 4"/>
          <p:cNvPicPr/>
          <p:nvPr/>
        </p:nvPicPr>
        <p:blipFill>
          <a:blip r:embed="rId4"/>
          <a:stretch>
            <a:fillRect/>
          </a:stretch>
        </p:blipFill>
        <p:spPr>
          <a:xfrm>
            <a:off x="5809957" y="4557933"/>
            <a:ext cx="2873473" cy="2300067"/>
          </a:xfrm>
          <a:prstGeom prst="rect">
            <a:avLst/>
          </a:prstGeom>
        </p:spPr>
      </p:pic>
    </p:spTree>
    <p:extLst>
      <p:ext uri="{BB962C8B-B14F-4D97-AF65-F5344CB8AC3E}">
        <p14:creationId xmlns:p14="http://schemas.microsoft.com/office/powerpoint/2010/main" val="28009415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sultado de imagen de CIANOBACTERIAS BIODIES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9483" y="1808031"/>
            <a:ext cx="5331655" cy="3998742"/>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ctrTitle"/>
          </p:nvPr>
        </p:nvSpPr>
        <p:spPr>
          <a:xfrm>
            <a:off x="1929098" y="-112400"/>
            <a:ext cx="7766936" cy="1646302"/>
          </a:xfrm>
        </p:spPr>
        <p:txBody>
          <a:bodyPr>
            <a:normAutofit fontScale="90000"/>
          </a:bodyPr>
          <a:lstStyle/>
          <a:p>
            <a:r>
              <a:rPr lang="en-US" dirty="0" smtClean="0">
                <a:solidFill>
                  <a:schemeClr val="tx1"/>
                </a:solidFill>
              </a:rPr>
              <a:t/>
            </a:r>
            <a:br>
              <a:rPr lang="en-US" dirty="0" smtClean="0">
                <a:solidFill>
                  <a:schemeClr val="tx1"/>
                </a:solidFill>
              </a:rPr>
            </a:br>
            <a:r>
              <a:rPr lang="en-US" dirty="0" smtClean="0">
                <a:solidFill>
                  <a:schemeClr val="tx1"/>
                </a:solidFill>
              </a:rPr>
              <a:t>1.INTRODUCCI</a:t>
            </a:r>
            <a:r>
              <a:rPr lang="es-EC" dirty="0" smtClean="0">
                <a:solidFill>
                  <a:schemeClr val="tx1"/>
                </a:solidFill>
              </a:rPr>
              <a:t>ÓN</a:t>
            </a:r>
            <a:endParaRPr lang="en-US" dirty="0">
              <a:solidFill>
                <a:schemeClr val="tx1"/>
              </a:solidFill>
            </a:endParaRPr>
          </a:p>
        </p:txBody>
      </p:sp>
    </p:spTree>
    <p:extLst>
      <p:ext uri="{BB962C8B-B14F-4D97-AF65-F5344CB8AC3E}">
        <p14:creationId xmlns:p14="http://schemas.microsoft.com/office/powerpoint/2010/main" val="29511038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smtClean="0">
                <a:solidFill>
                  <a:schemeClr val="tx1"/>
                </a:solidFill>
              </a:rPr>
              <a:t>CONDICIONES DE CRECIMIENTO DE LA </a:t>
            </a:r>
            <a:r>
              <a:rPr lang="es-EC" b="1" dirty="0">
                <a:solidFill>
                  <a:schemeClr val="tx1"/>
                </a:solidFill>
              </a:rPr>
              <a:t>ARTHROSPIRA PLATENSIS</a:t>
            </a:r>
            <a:r>
              <a:rPr lang="es-EC" b="1" dirty="0" smtClean="0">
                <a:solidFill>
                  <a:schemeClr val="tx1"/>
                </a:solidFill>
              </a:rPr>
              <a:t> </a:t>
            </a:r>
            <a:endParaRPr lang="en-US" b="1" dirty="0">
              <a:solidFill>
                <a:schemeClr val="tx1"/>
              </a:solidFill>
            </a:endParaRPr>
          </a:p>
        </p:txBody>
      </p:sp>
      <p:sp>
        <p:nvSpPr>
          <p:cNvPr id="3" name="Marcador de contenido 2"/>
          <p:cNvSpPr>
            <a:spLocks noGrp="1"/>
          </p:cNvSpPr>
          <p:nvPr>
            <p:ph idx="1"/>
          </p:nvPr>
        </p:nvSpPr>
        <p:spPr/>
        <p:txBody>
          <a:bodyPr/>
          <a:lstStyle/>
          <a:p>
            <a:pPr marL="0" indent="0">
              <a:buNone/>
            </a:pPr>
            <a:r>
              <a:rPr lang="es-EC" sz="2400" b="1" dirty="0" smtClean="0">
                <a:solidFill>
                  <a:schemeClr val="tx1"/>
                </a:solidFill>
              </a:rPr>
              <a:t>FUENTE DE CARBONO INORGÁNICO</a:t>
            </a:r>
          </a:p>
          <a:p>
            <a:r>
              <a:rPr lang="es-EC" sz="2400" dirty="0" smtClean="0">
                <a:solidFill>
                  <a:schemeClr val="tx1"/>
                </a:solidFill>
              </a:rPr>
              <a:t>CO</a:t>
            </a:r>
            <a:r>
              <a:rPr lang="es-EC" sz="2400" baseline="-25000" dirty="0" smtClean="0">
                <a:solidFill>
                  <a:schemeClr val="tx1"/>
                </a:solidFill>
              </a:rPr>
              <a:t>2</a:t>
            </a:r>
            <a:r>
              <a:rPr lang="es-EC" sz="2400" dirty="0" smtClean="0">
                <a:solidFill>
                  <a:schemeClr val="tx1"/>
                </a:solidFill>
              </a:rPr>
              <a:t>, burbujas mezcladas con aire </a:t>
            </a:r>
            <a:r>
              <a:rPr lang="es-EC" sz="2400" dirty="0">
                <a:solidFill>
                  <a:schemeClr val="tx1"/>
                </a:solidFill>
              </a:rPr>
              <a:t>5 al 15% en volumen. (</a:t>
            </a:r>
            <a:r>
              <a:rPr lang="es-EC" sz="2400" dirty="0" err="1">
                <a:solidFill>
                  <a:schemeClr val="tx1"/>
                </a:solidFill>
                <a:hlinkClick r:id="rId2" action="ppaction://hlinkfile" tooltip="Suh, 2003 #6"/>
              </a:rPr>
              <a:t>Suh</a:t>
            </a:r>
            <a:r>
              <a:rPr lang="es-EC" sz="2400" dirty="0">
                <a:solidFill>
                  <a:schemeClr val="tx1"/>
                </a:solidFill>
                <a:hlinkClick r:id="rId2" action="ppaction://hlinkfile" tooltip="Suh, 2003 #6"/>
              </a:rPr>
              <a:t> &amp; Lee, 2003</a:t>
            </a:r>
            <a:r>
              <a:rPr lang="es-EC" sz="2400" dirty="0" smtClean="0">
                <a:solidFill>
                  <a:schemeClr val="tx1"/>
                </a:solidFill>
              </a:rPr>
              <a:t>). </a:t>
            </a:r>
          </a:p>
          <a:p>
            <a:r>
              <a:rPr lang="es-EC" sz="2400" dirty="0" smtClean="0">
                <a:solidFill>
                  <a:schemeClr val="tx1"/>
                </a:solidFill>
              </a:rPr>
              <a:t>Na</a:t>
            </a:r>
            <a:r>
              <a:rPr lang="es-EC" sz="2400" baseline="-25000" dirty="0" smtClean="0">
                <a:solidFill>
                  <a:schemeClr val="tx1"/>
                </a:solidFill>
              </a:rPr>
              <a:t>2</a:t>
            </a:r>
            <a:r>
              <a:rPr lang="es-EC" sz="2400" dirty="0" smtClean="0">
                <a:solidFill>
                  <a:schemeClr val="tx1"/>
                </a:solidFill>
              </a:rPr>
              <a:t>CO</a:t>
            </a:r>
            <a:r>
              <a:rPr lang="es-EC" sz="2400" baseline="-25000" dirty="0" smtClean="0">
                <a:solidFill>
                  <a:schemeClr val="tx1"/>
                </a:solidFill>
              </a:rPr>
              <a:t>3</a:t>
            </a:r>
            <a:r>
              <a:rPr lang="es-EC" sz="2400" dirty="0" smtClean="0">
                <a:solidFill>
                  <a:schemeClr val="tx1"/>
                </a:solidFill>
              </a:rPr>
              <a:t> </a:t>
            </a:r>
            <a:r>
              <a:rPr lang="es-EC" sz="2400" dirty="0">
                <a:solidFill>
                  <a:schemeClr val="tx1"/>
                </a:solidFill>
              </a:rPr>
              <a:t>y NaHCO</a:t>
            </a:r>
            <a:r>
              <a:rPr lang="es-EC" sz="2400" baseline="-25000" dirty="0">
                <a:solidFill>
                  <a:schemeClr val="tx1"/>
                </a:solidFill>
              </a:rPr>
              <a:t>3</a:t>
            </a:r>
            <a:r>
              <a:rPr lang="es-EC" sz="2400" dirty="0">
                <a:solidFill>
                  <a:schemeClr val="tx1"/>
                </a:solidFill>
              </a:rPr>
              <a:t> (</a:t>
            </a:r>
            <a:r>
              <a:rPr lang="es-EC" sz="2400" dirty="0" err="1">
                <a:solidFill>
                  <a:schemeClr val="tx1"/>
                </a:solidFill>
                <a:hlinkClick r:id="rId3" action="ppaction://hlinkfile" tooltip="Ren, 2010 #22"/>
              </a:rPr>
              <a:t>Ren</a:t>
            </a:r>
            <a:r>
              <a:rPr lang="es-EC" sz="2400" dirty="0">
                <a:solidFill>
                  <a:schemeClr val="tx1"/>
                </a:solidFill>
                <a:hlinkClick r:id="rId3" action="ppaction://hlinkfile" tooltip="Ren, 2010 #22"/>
              </a:rPr>
              <a:t> et al., 2010</a:t>
            </a:r>
            <a:r>
              <a:rPr lang="es-EC" sz="2400" dirty="0" smtClean="0">
                <a:solidFill>
                  <a:schemeClr val="tx1"/>
                </a:solidFill>
              </a:rPr>
              <a:t>).</a:t>
            </a:r>
          </a:p>
          <a:p>
            <a:r>
              <a:rPr lang="es-EC" sz="2400" dirty="0">
                <a:solidFill>
                  <a:schemeClr val="tx1"/>
                </a:solidFill>
              </a:rPr>
              <a:t>El contenido de carbono de la biomasa procedente de la </a:t>
            </a:r>
            <a:r>
              <a:rPr lang="es-EC" sz="2400" i="1" dirty="0" err="1">
                <a:solidFill>
                  <a:schemeClr val="tx1"/>
                </a:solidFill>
              </a:rPr>
              <a:t>Arthrospira</a:t>
            </a:r>
            <a:r>
              <a:rPr lang="es-EC" sz="2400" i="1" dirty="0">
                <a:solidFill>
                  <a:schemeClr val="tx1"/>
                </a:solidFill>
              </a:rPr>
              <a:t> </a:t>
            </a:r>
            <a:r>
              <a:rPr lang="es-EC" sz="2400" i="1" dirty="0" err="1">
                <a:solidFill>
                  <a:schemeClr val="tx1"/>
                </a:solidFill>
              </a:rPr>
              <a:t>Platensis</a:t>
            </a:r>
            <a:r>
              <a:rPr lang="es-EC" sz="2400" dirty="0">
                <a:solidFill>
                  <a:schemeClr val="tx1"/>
                </a:solidFill>
              </a:rPr>
              <a:t> está alrededor del 50% (</a:t>
            </a:r>
            <a:r>
              <a:rPr lang="es-EC" sz="2400" dirty="0">
                <a:solidFill>
                  <a:schemeClr val="tx1"/>
                </a:solidFill>
                <a:hlinkClick r:id="rId4" action="ppaction://hlinkfile" tooltip="Torzillo, 1991 #32"/>
              </a:rPr>
              <a:t>G </a:t>
            </a:r>
            <a:r>
              <a:rPr lang="es-EC" sz="2400" dirty="0" err="1">
                <a:solidFill>
                  <a:schemeClr val="tx1"/>
                </a:solidFill>
                <a:hlinkClick r:id="rId4" action="ppaction://hlinkfile" tooltip="Torzillo, 1991 #32"/>
              </a:rPr>
              <a:t>Torzillo</a:t>
            </a:r>
            <a:r>
              <a:rPr lang="es-EC" sz="2400" dirty="0">
                <a:solidFill>
                  <a:schemeClr val="tx1"/>
                </a:solidFill>
                <a:hlinkClick r:id="rId4" action="ppaction://hlinkfile" tooltip="Torzillo, 1991 #32"/>
              </a:rPr>
              <a:t>, </a:t>
            </a:r>
            <a:r>
              <a:rPr lang="es-EC" sz="2400" dirty="0" err="1">
                <a:solidFill>
                  <a:schemeClr val="tx1"/>
                </a:solidFill>
                <a:hlinkClick r:id="rId4" action="ppaction://hlinkfile" tooltip="Torzillo, 1991 #32"/>
              </a:rPr>
              <a:t>Sacchi</a:t>
            </a:r>
            <a:r>
              <a:rPr lang="es-EC" sz="2400" dirty="0">
                <a:solidFill>
                  <a:schemeClr val="tx1"/>
                </a:solidFill>
                <a:hlinkClick r:id="rId4" action="ppaction://hlinkfile" tooltip="Torzillo, 1991 #32"/>
              </a:rPr>
              <a:t>, </a:t>
            </a:r>
            <a:r>
              <a:rPr lang="es-EC" sz="2400" dirty="0" err="1">
                <a:solidFill>
                  <a:schemeClr val="tx1"/>
                </a:solidFill>
                <a:hlinkClick r:id="rId4" action="ppaction://hlinkfile" tooltip="Torzillo, 1991 #32"/>
              </a:rPr>
              <a:t>Materassi</a:t>
            </a:r>
            <a:r>
              <a:rPr lang="es-EC" sz="2400" dirty="0">
                <a:solidFill>
                  <a:schemeClr val="tx1"/>
                </a:solidFill>
                <a:hlinkClick r:id="rId4" action="ppaction://hlinkfile" tooltip="Torzillo, 1991 #32"/>
              </a:rPr>
              <a:t>, &amp; Richmond, 1991</a:t>
            </a:r>
            <a:r>
              <a:rPr lang="es-EC" sz="2400" dirty="0">
                <a:solidFill>
                  <a:schemeClr val="tx1"/>
                </a:solidFill>
              </a:rPr>
              <a:t>), por lo que se requiere un mínimo de 1.8g de CO</a:t>
            </a:r>
            <a:r>
              <a:rPr lang="es-EC" sz="2400" baseline="-25000" dirty="0">
                <a:solidFill>
                  <a:schemeClr val="tx1"/>
                </a:solidFill>
              </a:rPr>
              <a:t>2</a:t>
            </a:r>
            <a:r>
              <a:rPr lang="es-EC" sz="2400" dirty="0">
                <a:solidFill>
                  <a:schemeClr val="tx1"/>
                </a:solidFill>
              </a:rPr>
              <a:t> para sintetizar 1g (en base seca) de biomasa (</a:t>
            </a:r>
            <a:r>
              <a:rPr lang="es-EC" sz="2400" dirty="0" err="1">
                <a:solidFill>
                  <a:schemeClr val="tx1"/>
                </a:solidFill>
                <a:hlinkClick r:id="rId5" action="ppaction://hlinkfile" tooltip="Posten, 2009 #7"/>
              </a:rPr>
              <a:t>Posten</a:t>
            </a:r>
            <a:r>
              <a:rPr lang="es-EC" sz="2400" dirty="0">
                <a:solidFill>
                  <a:schemeClr val="tx1"/>
                </a:solidFill>
                <a:hlinkClick r:id="rId5" action="ppaction://hlinkfile" tooltip="Posten, 2009 #7"/>
              </a:rPr>
              <a:t>, 2009</a:t>
            </a:r>
            <a:r>
              <a:rPr lang="es-EC" sz="2400" dirty="0">
                <a:solidFill>
                  <a:schemeClr val="tx1"/>
                </a:solidFill>
              </a:rPr>
              <a:t>). </a:t>
            </a:r>
            <a:endParaRPr lang="en-US" sz="2400" dirty="0">
              <a:solidFill>
                <a:schemeClr val="tx1"/>
              </a:solidFill>
            </a:endParaRPr>
          </a:p>
          <a:p>
            <a:endParaRPr lang="es-EC" dirty="0" smtClean="0"/>
          </a:p>
          <a:p>
            <a:endParaRPr lang="en-US" dirty="0"/>
          </a:p>
        </p:txBody>
      </p:sp>
    </p:spTree>
    <p:extLst>
      <p:ext uri="{BB962C8B-B14F-4D97-AF65-F5344CB8AC3E}">
        <p14:creationId xmlns:p14="http://schemas.microsoft.com/office/powerpoint/2010/main" val="37266765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a:solidFill>
                  <a:schemeClr val="tx1"/>
                </a:solidFill>
              </a:rPr>
              <a:t>CONDICIONES DE CRECIMIENTO DE LA ARTHROSPIRA PLATENSIS </a:t>
            </a:r>
            <a:endParaRPr lang="en-US" dirty="0"/>
          </a:p>
        </p:txBody>
      </p:sp>
      <p:sp>
        <p:nvSpPr>
          <p:cNvPr id="3" name="Marcador de contenido 2"/>
          <p:cNvSpPr>
            <a:spLocks noGrp="1"/>
          </p:cNvSpPr>
          <p:nvPr>
            <p:ph idx="1"/>
          </p:nvPr>
        </p:nvSpPr>
        <p:spPr/>
        <p:txBody>
          <a:bodyPr>
            <a:normAutofit lnSpcReduction="10000"/>
          </a:bodyPr>
          <a:lstStyle/>
          <a:p>
            <a:pPr marL="0" indent="0">
              <a:buNone/>
            </a:pPr>
            <a:r>
              <a:rPr lang="es-EC" sz="2400" b="1" dirty="0" smtClean="0">
                <a:solidFill>
                  <a:schemeClr val="tx1"/>
                </a:solidFill>
              </a:rPr>
              <a:t>MACRONUTRIENTES</a:t>
            </a:r>
          </a:p>
          <a:p>
            <a:r>
              <a:rPr lang="es-EC" sz="2800" dirty="0">
                <a:solidFill>
                  <a:schemeClr val="tx1"/>
                </a:solidFill>
              </a:rPr>
              <a:t>C</a:t>
            </a:r>
            <a:r>
              <a:rPr lang="es-EC" sz="2800" dirty="0" smtClean="0">
                <a:solidFill>
                  <a:schemeClr val="tx1"/>
                </a:solidFill>
              </a:rPr>
              <a:t>arbono</a:t>
            </a:r>
            <a:r>
              <a:rPr lang="es-EC" sz="2800" dirty="0">
                <a:solidFill>
                  <a:schemeClr val="tx1"/>
                </a:solidFill>
              </a:rPr>
              <a:t>, nitrógeno, fósforo, hidrógeno, oxígeno, azufre, calcio, magnesio, sodio, potasio y </a:t>
            </a:r>
            <a:r>
              <a:rPr lang="es-EC" sz="2800" dirty="0" smtClean="0">
                <a:solidFill>
                  <a:schemeClr val="tx1"/>
                </a:solidFill>
              </a:rPr>
              <a:t>cloro </a:t>
            </a:r>
            <a:r>
              <a:rPr lang="es-EC" sz="2800" dirty="0">
                <a:solidFill>
                  <a:schemeClr val="tx1"/>
                </a:solidFill>
              </a:rPr>
              <a:t>(</a:t>
            </a:r>
            <a:r>
              <a:rPr lang="es-EC" sz="2800" dirty="0" err="1">
                <a:solidFill>
                  <a:schemeClr val="tx1"/>
                </a:solidFill>
                <a:hlinkClick r:id="rId2" action="ppaction://hlinkfile" tooltip="Mandalam, 1998 #27"/>
              </a:rPr>
              <a:t>Mandalam</a:t>
            </a:r>
            <a:r>
              <a:rPr lang="es-EC" sz="2800" dirty="0">
                <a:solidFill>
                  <a:schemeClr val="tx1"/>
                </a:solidFill>
                <a:hlinkClick r:id="rId2" action="ppaction://hlinkfile" tooltip="Mandalam, 1998 #27"/>
              </a:rPr>
              <a:t> &amp; </a:t>
            </a:r>
            <a:r>
              <a:rPr lang="es-EC" sz="2800" dirty="0" err="1">
                <a:solidFill>
                  <a:schemeClr val="tx1"/>
                </a:solidFill>
                <a:hlinkClick r:id="rId2" action="ppaction://hlinkfile" tooltip="Mandalam, 1998 #27"/>
              </a:rPr>
              <a:t>Palsson</a:t>
            </a:r>
            <a:r>
              <a:rPr lang="es-EC" sz="2800" dirty="0">
                <a:solidFill>
                  <a:schemeClr val="tx1"/>
                </a:solidFill>
                <a:hlinkClick r:id="rId2" action="ppaction://hlinkfile" tooltip="Mandalam, 1998 #27"/>
              </a:rPr>
              <a:t>, 1998</a:t>
            </a:r>
            <a:r>
              <a:rPr lang="es-EC" sz="2800" dirty="0" smtClean="0">
                <a:solidFill>
                  <a:schemeClr val="tx1"/>
                </a:solidFill>
              </a:rPr>
              <a:t>).</a:t>
            </a:r>
          </a:p>
          <a:p>
            <a:pPr marL="0" indent="0">
              <a:buNone/>
            </a:pPr>
            <a:r>
              <a:rPr lang="es-EC" sz="2400" b="1" dirty="0" smtClean="0">
                <a:solidFill>
                  <a:schemeClr val="tx1"/>
                </a:solidFill>
              </a:rPr>
              <a:t>MICRONUTRIENTES</a:t>
            </a:r>
          </a:p>
          <a:p>
            <a:r>
              <a:rPr lang="es-EC" sz="2800" dirty="0">
                <a:solidFill>
                  <a:schemeClr val="tx1"/>
                </a:solidFill>
              </a:rPr>
              <a:t>T</a:t>
            </a:r>
            <a:r>
              <a:rPr lang="es-EC" sz="2800" dirty="0" smtClean="0">
                <a:solidFill>
                  <a:schemeClr val="tx1"/>
                </a:solidFill>
              </a:rPr>
              <a:t>razas </a:t>
            </a:r>
            <a:r>
              <a:rPr lang="es-EC" sz="2800" dirty="0">
                <a:solidFill>
                  <a:schemeClr val="tx1"/>
                </a:solidFill>
              </a:rPr>
              <a:t>de micro, nano o incluso </a:t>
            </a:r>
            <a:r>
              <a:rPr lang="es-EC" sz="2800" dirty="0" err="1">
                <a:solidFill>
                  <a:schemeClr val="tx1"/>
                </a:solidFill>
              </a:rPr>
              <a:t>picogramos</a:t>
            </a:r>
            <a:r>
              <a:rPr lang="es-EC" sz="2800" dirty="0">
                <a:solidFill>
                  <a:schemeClr val="tx1"/>
                </a:solidFill>
              </a:rPr>
              <a:t> por litro son: el hierro, boro, manganeso, cobre, molibdeno, vanadio, cobalto, </a:t>
            </a:r>
            <a:r>
              <a:rPr lang="es-EC" sz="2800" dirty="0" err="1">
                <a:solidFill>
                  <a:schemeClr val="tx1"/>
                </a:solidFill>
              </a:rPr>
              <a:t>niquel</a:t>
            </a:r>
            <a:r>
              <a:rPr lang="es-EC" sz="2800" dirty="0">
                <a:solidFill>
                  <a:schemeClr val="tx1"/>
                </a:solidFill>
              </a:rPr>
              <a:t>, silicio y selenio (</a:t>
            </a:r>
            <a:r>
              <a:rPr lang="es-EC" sz="2800" dirty="0" err="1">
                <a:solidFill>
                  <a:schemeClr val="tx1"/>
                </a:solidFill>
                <a:hlinkClick r:id="rId2" action="ppaction://hlinkfile" tooltip="Mandalam, 1998 #27"/>
              </a:rPr>
              <a:t>Mandalam</a:t>
            </a:r>
            <a:r>
              <a:rPr lang="es-EC" sz="2800" dirty="0">
                <a:solidFill>
                  <a:schemeClr val="tx1"/>
                </a:solidFill>
                <a:hlinkClick r:id="rId2" action="ppaction://hlinkfile" tooltip="Mandalam, 1998 #27"/>
              </a:rPr>
              <a:t> &amp; </a:t>
            </a:r>
            <a:r>
              <a:rPr lang="es-EC" sz="2800" dirty="0" err="1">
                <a:solidFill>
                  <a:schemeClr val="tx1"/>
                </a:solidFill>
                <a:hlinkClick r:id="rId2" action="ppaction://hlinkfile" tooltip="Mandalam, 1998 #27"/>
              </a:rPr>
              <a:t>Palsson</a:t>
            </a:r>
            <a:r>
              <a:rPr lang="es-EC" sz="2800" dirty="0">
                <a:solidFill>
                  <a:schemeClr val="tx1"/>
                </a:solidFill>
                <a:hlinkClick r:id="rId2" action="ppaction://hlinkfile" tooltip="Mandalam, 1998 #27"/>
              </a:rPr>
              <a:t>, 1998</a:t>
            </a:r>
            <a:r>
              <a:rPr lang="es-EC" sz="2800" dirty="0">
                <a:solidFill>
                  <a:schemeClr val="tx1"/>
                </a:solidFill>
              </a:rPr>
              <a:t>). </a:t>
            </a:r>
            <a:endParaRPr lang="en-US" sz="2800" dirty="0">
              <a:solidFill>
                <a:schemeClr val="tx1"/>
              </a:solidFill>
            </a:endParaRPr>
          </a:p>
          <a:p>
            <a:pPr marL="0" indent="0">
              <a:buNone/>
            </a:pPr>
            <a:endParaRPr lang="es-EC" sz="2400" dirty="0" smtClean="0">
              <a:solidFill>
                <a:schemeClr val="tx1"/>
              </a:solidFill>
            </a:endParaRPr>
          </a:p>
          <a:p>
            <a:pPr marL="0" indent="0">
              <a:buNone/>
            </a:pPr>
            <a:endParaRPr lang="es-EC" sz="2400" dirty="0" smtClean="0">
              <a:solidFill>
                <a:schemeClr val="tx1"/>
              </a:solidFill>
            </a:endParaRPr>
          </a:p>
          <a:p>
            <a:pPr marL="0" indent="0">
              <a:buNone/>
            </a:pPr>
            <a:endParaRPr lang="es-EC" sz="2400" dirty="0" smtClean="0"/>
          </a:p>
          <a:p>
            <a:pPr marL="0" indent="0">
              <a:buNone/>
            </a:pPr>
            <a:endParaRPr lang="en-US" dirty="0"/>
          </a:p>
        </p:txBody>
      </p:sp>
    </p:spTree>
    <p:extLst>
      <p:ext uri="{BB962C8B-B14F-4D97-AF65-F5344CB8AC3E}">
        <p14:creationId xmlns:p14="http://schemas.microsoft.com/office/powerpoint/2010/main" val="37257537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a:solidFill>
                  <a:schemeClr val="tx1"/>
                </a:solidFill>
              </a:rPr>
              <a:t>CONDICIONES DE CRECIMIENTO DE LA ARTHROSPIRA PLATENSIS </a:t>
            </a:r>
            <a:endParaRPr lang="en-US" dirty="0"/>
          </a:p>
        </p:txBody>
      </p:sp>
      <p:sp>
        <p:nvSpPr>
          <p:cNvPr id="3" name="Marcador de contenido 2"/>
          <p:cNvSpPr>
            <a:spLocks noGrp="1"/>
          </p:cNvSpPr>
          <p:nvPr>
            <p:ph idx="1"/>
          </p:nvPr>
        </p:nvSpPr>
        <p:spPr/>
        <p:txBody>
          <a:bodyPr>
            <a:normAutofit/>
          </a:bodyPr>
          <a:lstStyle/>
          <a:p>
            <a:pPr marL="0" indent="0">
              <a:buNone/>
            </a:pPr>
            <a:r>
              <a:rPr lang="es-EC" sz="2400" b="1" dirty="0" smtClean="0">
                <a:solidFill>
                  <a:schemeClr val="tx1"/>
                </a:solidFill>
              </a:rPr>
              <a:t>ALCALINIDAD Y SALINIDAD DEL MEDIO</a:t>
            </a:r>
          </a:p>
          <a:p>
            <a:r>
              <a:rPr lang="es-ES" sz="2800" dirty="0" smtClean="0">
                <a:solidFill>
                  <a:schemeClr val="tx1"/>
                </a:solidFill>
              </a:rPr>
              <a:t>Condiciones </a:t>
            </a:r>
            <a:r>
              <a:rPr lang="es-ES" sz="2800" dirty="0">
                <a:solidFill>
                  <a:schemeClr val="tx1"/>
                </a:solidFill>
              </a:rPr>
              <a:t>altamente alcalinas </a:t>
            </a:r>
            <a:r>
              <a:rPr lang="es-ES" sz="2800" dirty="0" smtClean="0">
                <a:solidFill>
                  <a:schemeClr val="tx1"/>
                </a:solidFill>
              </a:rPr>
              <a:t>(pH </a:t>
            </a:r>
            <a:r>
              <a:rPr lang="es-EC" sz="2800" dirty="0">
                <a:solidFill>
                  <a:schemeClr val="tx1"/>
                </a:solidFill>
              </a:rPr>
              <a:t>entre 8.5 y </a:t>
            </a:r>
            <a:r>
              <a:rPr lang="es-EC" sz="2800" dirty="0" smtClean="0">
                <a:solidFill>
                  <a:schemeClr val="tx1"/>
                </a:solidFill>
              </a:rPr>
              <a:t>11</a:t>
            </a:r>
            <a:r>
              <a:rPr lang="es-ES" sz="2800" dirty="0" smtClean="0">
                <a:solidFill>
                  <a:schemeClr val="tx1"/>
                </a:solidFill>
              </a:rPr>
              <a:t>) debido a elevadas </a:t>
            </a:r>
            <a:r>
              <a:rPr lang="es-EC" sz="2800" dirty="0" smtClean="0">
                <a:solidFill>
                  <a:schemeClr val="tx1"/>
                </a:solidFill>
              </a:rPr>
              <a:t>concentraciones </a:t>
            </a:r>
            <a:r>
              <a:rPr lang="es-EC" sz="2800" dirty="0">
                <a:solidFill>
                  <a:schemeClr val="tx1"/>
                </a:solidFill>
              </a:rPr>
              <a:t>de carbonatos y bicarbonatos</a:t>
            </a:r>
            <a:r>
              <a:rPr lang="es-ES" sz="2800" dirty="0" smtClean="0">
                <a:solidFill>
                  <a:schemeClr val="tx1"/>
                </a:solidFill>
              </a:rPr>
              <a:t> </a:t>
            </a:r>
            <a:r>
              <a:rPr lang="es-ES" sz="2800" dirty="0">
                <a:solidFill>
                  <a:schemeClr val="tx1"/>
                </a:solidFill>
              </a:rPr>
              <a:t>lo que evita la </a:t>
            </a:r>
            <a:r>
              <a:rPr lang="es-ES" sz="2800" dirty="0" smtClean="0">
                <a:solidFill>
                  <a:schemeClr val="tx1"/>
                </a:solidFill>
              </a:rPr>
              <a:t>contaminación </a:t>
            </a:r>
            <a:r>
              <a:rPr lang="es-EC" sz="3200" dirty="0"/>
              <a:t>(</a:t>
            </a:r>
            <a:r>
              <a:rPr lang="es-EC" sz="3200" dirty="0" err="1">
                <a:hlinkClick r:id="rId2" action="ppaction://hlinkfile" tooltip="Grant, 2006 #30"/>
              </a:rPr>
              <a:t>Grant</a:t>
            </a:r>
            <a:r>
              <a:rPr lang="es-EC" sz="3200" dirty="0">
                <a:hlinkClick r:id="rId2" action="ppaction://hlinkfile" tooltip="Grant, 2006 #30"/>
              </a:rPr>
              <a:t>, 2006</a:t>
            </a:r>
            <a:r>
              <a:rPr lang="es-EC" sz="3200" dirty="0"/>
              <a:t>)</a:t>
            </a:r>
            <a:r>
              <a:rPr lang="es-ES" sz="2800" dirty="0" smtClean="0">
                <a:solidFill>
                  <a:schemeClr val="tx1"/>
                </a:solidFill>
              </a:rPr>
              <a:t>. </a:t>
            </a:r>
          </a:p>
          <a:p>
            <a:r>
              <a:rPr lang="es-EC" sz="2800" dirty="0" smtClean="0">
                <a:solidFill>
                  <a:schemeClr val="tx1"/>
                </a:solidFill>
              </a:rPr>
              <a:t>Salinidad </a:t>
            </a:r>
            <a:r>
              <a:rPr lang="es-EC" sz="2800" dirty="0">
                <a:solidFill>
                  <a:schemeClr val="tx1"/>
                </a:solidFill>
              </a:rPr>
              <a:t>entre 22gL</a:t>
            </a:r>
            <a:r>
              <a:rPr lang="es-EC" sz="2800" baseline="30000" dirty="0">
                <a:solidFill>
                  <a:schemeClr val="tx1"/>
                </a:solidFill>
              </a:rPr>
              <a:t>-1</a:t>
            </a:r>
            <a:r>
              <a:rPr lang="es-EC" sz="2800" dirty="0">
                <a:solidFill>
                  <a:schemeClr val="tx1"/>
                </a:solidFill>
              </a:rPr>
              <a:t> y 60gL</a:t>
            </a:r>
            <a:r>
              <a:rPr lang="es-EC" sz="2800" baseline="30000" dirty="0">
                <a:solidFill>
                  <a:schemeClr val="tx1"/>
                </a:solidFill>
              </a:rPr>
              <a:t>-1</a:t>
            </a:r>
            <a:r>
              <a:rPr lang="es-EC" sz="2800" dirty="0" smtClean="0">
                <a:solidFill>
                  <a:schemeClr val="tx1"/>
                </a:solidFill>
              </a:rPr>
              <a:t>,, </a:t>
            </a:r>
            <a:r>
              <a:rPr lang="es-EC" sz="2800" dirty="0">
                <a:solidFill>
                  <a:schemeClr val="tx1"/>
                </a:solidFill>
              </a:rPr>
              <a:t>y temperaturas entre 25°C y </a:t>
            </a:r>
            <a:r>
              <a:rPr lang="es-EC" sz="2800" dirty="0" smtClean="0">
                <a:solidFill>
                  <a:schemeClr val="tx1"/>
                </a:solidFill>
              </a:rPr>
              <a:t>40°C </a:t>
            </a:r>
            <a:r>
              <a:rPr lang="es-EC" sz="2800" dirty="0"/>
              <a:t>(</a:t>
            </a:r>
            <a:r>
              <a:rPr lang="es-EC" sz="2800" dirty="0" err="1">
                <a:hlinkClick r:id="rId3" action="ppaction://hlinkfile" tooltip="Vonshak, 1997 #24"/>
              </a:rPr>
              <a:t>Vonshak</a:t>
            </a:r>
            <a:r>
              <a:rPr lang="es-EC" sz="2800" dirty="0">
                <a:hlinkClick r:id="rId3" action="ppaction://hlinkfile" tooltip="Vonshak, 1997 #24"/>
              </a:rPr>
              <a:t>, 1997</a:t>
            </a:r>
            <a:r>
              <a:rPr lang="es-EC" sz="2800" dirty="0"/>
              <a:t>; </a:t>
            </a:r>
            <a:r>
              <a:rPr lang="es-EC" sz="2800" dirty="0" err="1">
                <a:hlinkClick r:id="rId4" action="ppaction://hlinkfile" tooltip="Whitton, 2012 #27"/>
              </a:rPr>
              <a:t>Whitton</a:t>
            </a:r>
            <a:r>
              <a:rPr lang="es-EC" sz="2800" dirty="0">
                <a:hlinkClick r:id="rId4" action="ppaction://hlinkfile" tooltip="Whitton, 2012 #27"/>
              </a:rPr>
              <a:t>, 2012</a:t>
            </a:r>
            <a:r>
              <a:rPr lang="es-EC" sz="2800" dirty="0"/>
              <a:t>)</a:t>
            </a:r>
            <a:r>
              <a:rPr lang="es-EC" sz="2800" dirty="0" smtClean="0">
                <a:solidFill>
                  <a:schemeClr val="tx1"/>
                </a:solidFill>
              </a:rPr>
              <a:t>. </a:t>
            </a:r>
            <a:endParaRPr lang="en-US" sz="2800" dirty="0">
              <a:solidFill>
                <a:schemeClr val="tx1"/>
              </a:solidFill>
            </a:endParaRPr>
          </a:p>
          <a:p>
            <a:pPr marL="0" indent="0">
              <a:buNone/>
            </a:pPr>
            <a:endParaRPr lang="en-US" dirty="0"/>
          </a:p>
        </p:txBody>
      </p:sp>
    </p:spTree>
    <p:extLst>
      <p:ext uri="{BB962C8B-B14F-4D97-AF65-F5344CB8AC3E}">
        <p14:creationId xmlns:p14="http://schemas.microsoft.com/office/powerpoint/2010/main" val="11817994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a:solidFill>
                  <a:schemeClr val="tx1"/>
                </a:solidFill>
              </a:rPr>
              <a:t>CONDICIONES DE CRECIMIENTO DE LA ARTHROSPIRA PLATENSIS </a:t>
            </a:r>
            <a:endParaRPr lang="en-US" dirty="0"/>
          </a:p>
        </p:txBody>
      </p:sp>
      <p:sp>
        <p:nvSpPr>
          <p:cNvPr id="3" name="Marcador de contenido 2"/>
          <p:cNvSpPr>
            <a:spLocks noGrp="1"/>
          </p:cNvSpPr>
          <p:nvPr>
            <p:ph idx="1"/>
          </p:nvPr>
        </p:nvSpPr>
        <p:spPr/>
        <p:txBody>
          <a:bodyPr>
            <a:normAutofit lnSpcReduction="10000"/>
          </a:bodyPr>
          <a:lstStyle/>
          <a:p>
            <a:pPr marL="0" indent="0">
              <a:buNone/>
            </a:pPr>
            <a:r>
              <a:rPr lang="en-US" sz="2400" b="1" dirty="0" smtClean="0">
                <a:solidFill>
                  <a:schemeClr val="tx1"/>
                </a:solidFill>
              </a:rPr>
              <a:t>TEMPERATURA </a:t>
            </a:r>
          </a:p>
          <a:p>
            <a:r>
              <a:rPr lang="es-EC" sz="2400" dirty="0">
                <a:solidFill>
                  <a:schemeClr val="tx1"/>
                </a:solidFill>
              </a:rPr>
              <a:t>S</a:t>
            </a:r>
            <a:r>
              <a:rPr lang="es-EC" sz="2400" dirty="0" smtClean="0">
                <a:solidFill>
                  <a:schemeClr val="tx1"/>
                </a:solidFill>
              </a:rPr>
              <a:t>us </a:t>
            </a:r>
            <a:r>
              <a:rPr lang="es-EC" sz="2400" dirty="0">
                <a:solidFill>
                  <a:schemeClr val="tx1"/>
                </a:solidFill>
              </a:rPr>
              <a:t>valores óptimos oscilan entre 35°C y 38°C (</a:t>
            </a:r>
            <a:r>
              <a:rPr lang="es-EC" sz="2400" dirty="0">
                <a:solidFill>
                  <a:schemeClr val="tx1"/>
                </a:solidFill>
                <a:hlinkClick r:id="rId2" action="ppaction://hlinkfile" tooltip="Richmond, 2008 #34"/>
              </a:rPr>
              <a:t>Richmond, 2008</a:t>
            </a:r>
            <a:r>
              <a:rPr lang="es-EC" sz="2400" dirty="0" smtClean="0">
                <a:solidFill>
                  <a:schemeClr val="tx1"/>
                </a:solidFill>
              </a:rPr>
              <a:t>).</a:t>
            </a:r>
          </a:p>
          <a:p>
            <a:r>
              <a:rPr lang="es-EC" sz="2400" dirty="0">
                <a:solidFill>
                  <a:schemeClr val="tx1"/>
                </a:solidFill>
              </a:rPr>
              <a:t>R</a:t>
            </a:r>
            <a:r>
              <a:rPr lang="es-EC" sz="2400" dirty="0" smtClean="0">
                <a:solidFill>
                  <a:schemeClr val="tx1"/>
                </a:solidFill>
              </a:rPr>
              <a:t>angos </a:t>
            </a:r>
            <a:r>
              <a:rPr lang="es-EC" sz="2400" dirty="0">
                <a:solidFill>
                  <a:schemeClr val="tx1"/>
                </a:solidFill>
              </a:rPr>
              <a:t>de tolerancia que pueden ir desde los 20°C hasta los 42°C (</a:t>
            </a:r>
            <a:r>
              <a:rPr lang="es-EC" sz="2400" dirty="0" err="1">
                <a:solidFill>
                  <a:schemeClr val="tx1"/>
                </a:solidFill>
                <a:hlinkClick r:id="rId3" action="ppaction://hlinkfile" tooltip="Kumar, 2011 #9"/>
              </a:rPr>
              <a:t>Kumar</a:t>
            </a:r>
            <a:r>
              <a:rPr lang="es-EC" sz="2400" dirty="0">
                <a:solidFill>
                  <a:schemeClr val="tx1"/>
                </a:solidFill>
                <a:hlinkClick r:id="rId3" action="ppaction://hlinkfile" tooltip="Kumar, 2011 #9"/>
              </a:rPr>
              <a:t> et al., 2011</a:t>
            </a:r>
            <a:r>
              <a:rPr lang="es-EC" sz="2400" dirty="0" smtClean="0">
                <a:solidFill>
                  <a:schemeClr val="tx1"/>
                </a:solidFill>
              </a:rPr>
              <a:t>).</a:t>
            </a:r>
          </a:p>
          <a:p>
            <a:pPr marL="0" indent="0">
              <a:buNone/>
            </a:pPr>
            <a:r>
              <a:rPr lang="es-EC" sz="2400" b="1" dirty="0" smtClean="0">
                <a:solidFill>
                  <a:schemeClr val="tx1"/>
                </a:solidFill>
              </a:rPr>
              <a:t>pH</a:t>
            </a:r>
          </a:p>
          <a:p>
            <a:r>
              <a:rPr lang="es-EC" sz="2400" dirty="0">
                <a:solidFill>
                  <a:schemeClr val="tx1"/>
                </a:solidFill>
              </a:rPr>
              <a:t>C</a:t>
            </a:r>
            <a:r>
              <a:rPr lang="es-EC" sz="2400" dirty="0" smtClean="0">
                <a:solidFill>
                  <a:schemeClr val="tx1"/>
                </a:solidFill>
              </a:rPr>
              <a:t>rece </a:t>
            </a:r>
            <a:r>
              <a:rPr lang="es-EC" sz="2400" dirty="0">
                <a:solidFill>
                  <a:schemeClr val="tx1"/>
                </a:solidFill>
              </a:rPr>
              <a:t>óptimamente en un rango de 9 a 10</a:t>
            </a:r>
            <a:r>
              <a:rPr lang="es-EC" sz="2400" dirty="0" smtClean="0">
                <a:solidFill>
                  <a:schemeClr val="tx1"/>
                </a:solidFill>
              </a:rPr>
              <a:t>.</a:t>
            </a:r>
            <a:endParaRPr lang="en-US" sz="2400" dirty="0" smtClean="0">
              <a:solidFill>
                <a:schemeClr val="tx1"/>
              </a:solidFill>
            </a:endParaRPr>
          </a:p>
          <a:p>
            <a:r>
              <a:rPr lang="es-EC" sz="2400" dirty="0" smtClean="0">
                <a:solidFill>
                  <a:schemeClr val="tx1"/>
                </a:solidFill>
              </a:rPr>
              <a:t>Mantener </a:t>
            </a:r>
            <a:r>
              <a:rPr lang="es-EC" sz="2400" dirty="0">
                <a:solidFill>
                  <a:schemeClr val="tx1"/>
                </a:solidFill>
              </a:rPr>
              <a:t>un pH sobre 9.5 para evitar contaminación proveniente de otros microorganismos </a:t>
            </a:r>
            <a:r>
              <a:rPr lang="es-EC" sz="2400" dirty="0" smtClean="0">
                <a:solidFill>
                  <a:schemeClr val="tx1"/>
                </a:solidFill>
              </a:rPr>
              <a:t>(</a:t>
            </a:r>
            <a:r>
              <a:rPr lang="es-EC" sz="2400" dirty="0">
                <a:solidFill>
                  <a:schemeClr val="tx1"/>
                </a:solidFill>
                <a:hlinkClick r:id="rId2" action="ppaction://hlinkfile" tooltip="Richmond, 2008 #34"/>
              </a:rPr>
              <a:t>Richmond, 2008</a:t>
            </a:r>
            <a:r>
              <a:rPr lang="es-EC" sz="2400" dirty="0" smtClean="0">
                <a:solidFill>
                  <a:schemeClr val="tx1"/>
                </a:solidFill>
              </a:rPr>
              <a:t>).</a:t>
            </a:r>
            <a:endParaRPr lang="en-US" sz="2400" dirty="0" smtClean="0">
              <a:solidFill>
                <a:schemeClr val="tx1"/>
              </a:solidFill>
            </a:endParaRPr>
          </a:p>
          <a:p>
            <a:pPr marL="0" indent="0">
              <a:buNone/>
            </a:pPr>
            <a:endParaRPr lang="en-US" dirty="0">
              <a:solidFill>
                <a:schemeClr val="tx1"/>
              </a:solidFill>
            </a:endParaRPr>
          </a:p>
        </p:txBody>
      </p:sp>
    </p:spTree>
    <p:extLst>
      <p:ext uri="{BB962C8B-B14F-4D97-AF65-F5344CB8AC3E}">
        <p14:creationId xmlns:p14="http://schemas.microsoft.com/office/powerpoint/2010/main" val="10757537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sultado de imagen de CIANOBACTERIAS BIODIES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9483" y="2700997"/>
            <a:ext cx="6109916" cy="3559126"/>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ctrTitle"/>
          </p:nvPr>
        </p:nvSpPr>
        <p:spPr>
          <a:xfrm>
            <a:off x="1858759" y="1167760"/>
            <a:ext cx="7766936" cy="1646302"/>
          </a:xfrm>
        </p:spPr>
        <p:txBody>
          <a:bodyPr/>
          <a:lstStyle/>
          <a:p>
            <a:r>
              <a:rPr lang="en-US" dirty="0" smtClean="0">
                <a:solidFill>
                  <a:schemeClr val="tx1"/>
                </a:solidFill>
              </a:rPr>
              <a:t/>
            </a:r>
            <a:br>
              <a:rPr lang="en-US" dirty="0" smtClean="0">
                <a:solidFill>
                  <a:schemeClr val="tx1"/>
                </a:solidFill>
              </a:rPr>
            </a:br>
            <a:r>
              <a:rPr lang="en-US" dirty="0" smtClean="0">
                <a:solidFill>
                  <a:schemeClr val="tx1"/>
                </a:solidFill>
              </a:rPr>
              <a:t>3.FOTOBIOREACTOR </a:t>
            </a:r>
            <a:r>
              <a:rPr lang="en-US" dirty="0" smtClean="0">
                <a:solidFill>
                  <a:schemeClr val="tx1"/>
                </a:solidFill>
              </a:rPr>
              <a:t>DE PLACA PLANA PARA ESTE ESTUDIO</a:t>
            </a:r>
            <a:endParaRPr lang="en-US" dirty="0">
              <a:solidFill>
                <a:schemeClr val="tx1"/>
              </a:solidFill>
            </a:endParaRPr>
          </a:p>
        </p:txBody>
      </p:sp>
    </p:spTree>
    <p:extLst>
      <p:ext uri="{BB962C8B-B14F-4D97-AF65-F5344CB8AC3E}">
        <p14:creationId xmlns:p14="http://schemas.microsoft.com/office/powerpoint/2010/main" val="344604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smtClean="0">
                <a:solidFill>
                  <a:schemeClr val="tx1"/>
                </a:solidFill>
              </a:rPr>
              <a:t>FOTOBIOREACTOR DE PLACA PLANA: CONTENIDO INTERIOR</a:t>
            </a:r>
            <a:endParaRPr lang="en-US" b="1" dirty="0">
              <a:solidFill>
                <a:schemeClr val="tx1"/>
              </a:solidFill>
            </a:endParaRPr>
          </a:p>
        </p:txBody>
      </p:sp>
      <p:sp>
        <p:nvSpPr>
          <p:cNvPr id="3" name="Marcador de contenido 2"/>
          <p:cNvSpPr>
            <a:spLocks noGrp="1"/>
          </p:cNvSpPr>
          <p:nvPr>
            <p:ph idx="1"/>
          </p:nvPr>
        </p:nvSpPr>
        <p:spPr/>
        <p:txBody>
          <a:bodyPr>
            <a:normAutofit/>
          </a:bodyPr>
          <a:lstStyle/>
          <a:p>
            <a:r>
              <a:rPr lang="es-ES_tradnl" sz="2800" dirty="0">
                <a:solidFill>
                  <a:schemeClr val="tx1"/>
                </a:solidFill>
              </a:rPr>
              <a:t>C</a:t>
            </a:r>
            <a:r>
              <a:rPr lang="es-ES_tradnl" sz="2800" dirty="0" smtClean="0">
                <a:solidFill>
                  <a:schemeClr val="tx1"/>
                </a:solidFill>
              </a:rPr>
              <a:t>ontiene </a:t>
            </a:r>
            <a:r>
              <a:rPr lang="es-ES_tradnl" sz="2800" dirty="0">
                <a:solidFill>
                  <a:schemeClr val="tx1"/>
                </a:solidFill>
              </a:rPr>
              <a:t>en su interior una mezcla, denominada como </a:t>
            </a:r>
            <a:r>
              <a:rPr lang="es-ES_tradnl" sz="2800" b="1" u="sng" dirty="0">
                <a:solidFill>
                  <a:schemeClr val="tx1"/>
                </a:solidFill>
              </a:rPr>
              <a:t>suspensión</a:t>
            </a:r>
            <a:r>
              <a:rPr lang="es-ES_tradnl" sz="2800" dirty="0">
                <a:solidFill>
                  <a:schemeClr val="tx1"/>
                </a:solidFill>
              </a:rPr>
              <a:t>, conformada por el medio de cultivo (líquido y nutrientes disueltos), burbujas de CO</a:t>
            </a:r>
            <a:r>
              <a:rPr lang="es-ES_tradnl" sz="2800" baseline="-25000" dirty="0">
                <a:solidFill>
                  <a:schemeClr val="tx1"/>
                </a:solidFill>
              </a:rPr>
              <a:t>2</a:t>
            </a:r>
            <a:r>
              <a:rPr lang="es-ES_tradnl" sz="2800" dirty="0">
                <a:solidFill>
                  <a:schemeClr val="tx1"/>
                </a:solidFill>
              </a:rPr>
              <a:t> diluidas en aire o puras y microorganismos (</a:t>
            </a:r>
            <a:r>
              <a:rPr lang="es-ES_tradnl" sz="2800" u="sng" dirty="0" err="1">
                <a:solidFill>
                  <a:schemeClr val="accent2"/>
                </a:solidFill>
              </a:rPr>
              <a:t>Posten</a:t>
            </a:r>
            <a:r>
              <a:rPr lang="es-ES_tradnl" sz="2800" u="sng" dirty="0">
                <a:solidFill>
                  <a:schemeClr val="accent2"/>
                </a:solidFill>
              </a:rPr>
              <a:t> &amp; Walter, 2013</a:t>
            </a:r>
            <a:r>
              <a:rPr lang="es-ES_tradnl" sz="2800" dirty="0">
                <a:solidFill>
                  <a:schemeClr val="tx1"/>
                </a:solidFill>
              </a:rPr>
              <a:t>) que basan su crecimiento en un proceso de fotosíntesis mediante luz solar o artificial</a:t>
            </a:r>
            <a:r>
              <a:rPr lang="es-ES_tradnl" sz="2800" dirty="0" smtClean="0">
                <a:solidFill>
                  <a:schemeClr val="tx1"/>
                </a:solidFill>
              </a:rPr>
              <a:t>.</a:t>
            </a:r>
          </a:p>
          <a:p>
            <a:pPr marL="0" indent="0">
              <a:buNone/>
            </a:pPr>
            <a:endParaRPr lang="en-US" sz="2800" dirty="0"/>
          </a:p>
        </p:txBody>
      </p:sp>
    </p:spTree>
    <p:extLst>
      <p:ext uri="{BB962C8B-B14F-4D97-AF65-F5344CB8AC3E}">
        <p14:creationId xmlns:p14="http://schemas.microsoft.com/office/powerpoint/2010/main" val="36737283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b="1" dirty="0" smtClean="0">
                <a:solidFill>
                  <a:schemeClr val="tx1"/>
                </a:solidFill>
              </a:rPr>
              <a:t>ESQUEMA DEL FOTOBIOREACTOR DE PLACA PLANA</a:t>
            </a:r>
            <a:endParaRPr lang="en-US" b="1" dirty="0">
              <a:solidFill>
                <a:schemeClr val="tx1"/>
              </a:solidFill>
            </a:endParaRPr>
          </a:p>
        </p:txBody>
      </p:sp>
      <p:pic>
        <p:nvPicPr>
          <p:cNvPr id="4" name="Marcador de contenido 3" descr="C:\Users\William\AppData\Local\Microsoft\Windows\Temporary Internet Files\Content.Word\Nueva imagen (38).bmp"/>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13205" y="2160588"/>
            <a:ext cx="4725627" cy="3881437"/>
          </a:xfrm>
          <a:prstGeom prst="rect">
            <a:avLst/>
          </a:prstGeom>
          <a:noFill/>
          <a:ln>
            <a:noFill/>
          </a:ln>
        </p:spPr>
      </p:pic>
      <p:sp>
        <p:nvSpPr>
          <p:cNvPr id="5" name="CuadroTexto 4"/>
          <p:cNvSpPr txBox="1"/>
          <p:nvPr/>
        </p:nvSpPr>
        <p:spPr>
          <a:xfrm>
            <a:off x="1110343" y="6204857"/>
            <a:ext cx="7876903" cy="646331"/>
          </a:xfrm>
          <a:prstGeom prst="rect">
            <a:avLst/>
          </a:prstGeom>
          <a:noFill/>
        </p:spPr>
        <p:txBody>
          <a:bodyPr wrap="square" rtlCol="0">
            <a:spAutoFit/>
          </a:bodyPr>
          <a:lstStyle/>
          <a:p>
            <a:r>
              <a:rPr lang="es-ES_tradnl" dirty="0"/>
              <a:t>Esquema del fotobioreactor de placa plana. Fuente: </a:t>
            </a:r>
            <a:r>
              <a:rPr lang="es-ES_tradnl" dirty="0">
                <a:solidFill>
                  <a:schemeClr val="accent2"/>
                </a:solidFill>
              </a:rPr>
              <a:t>Reyna-Velarde et. al 2010.</a:t>
            </a:r>
            <a:endParaRPr lang="en-US" dirty="0">
              <a:solidFill>
                <a:schemeClr val="accent2"/>
              </a:solidFill>
            </a:endParaRPr>
          </a:p>
        </p:txBody>
      </p:sp>
    </p:spTree>
    <p:extLst>
      <p:ext uri="{BB962C8B-B14F-4D97-AF65-F5344CB8AC3E}">
        <p14:creationId xmlns:p14="http://schemas.microsoft.com/office/powerpoint/2010/main" val="392198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en-US" sz="2600" b="1" dirty="0" smtClean="0">
                <a:solidFill>
                  <a:schemeClr val="tx1"/>
                </a:solidFill>
              </a:rPr>
              <a:t>DIMENSIONES DEL FOTOBIOREACTOR DE PLACA PLANA</a:t>
            </a:r>
            <a:r>
              <a:rPr lang="en-US" sz="2800" b="1" dirty="0" smtClean="0">
                <a:solidFill>
                  <a:schemeClr val="tx1"/>
                </a:solidFill>
              </a:rPr>
              <a:t/>
            </a:r>
            <a:br>
              <a:rPr lang="en-US" sz="2800" b="1" dirty="0" smtClean="0">
                <a:solidFill>
                  <a:schemeClr val="tx1"/>
                </a:solidFill>
              </a:rPr>
            </a:br>
            <a:r>
              <a:rPr lang="en-US" sz="2800" b="1" dirty="0" smtClean="0">
                <a:solidFill>
                  <a:schemeClr val="tx1"/>
                </a:solidFill>
              </a:rPr>
              <a:t>Fuente: </a:t>
            </a:r>
            <a:r>
              <a:rPr lang="es-ES_tradnl" sz="2800" dirty="0">
                <a:solidFill>
                  <a:schemeClr val="accent2"/>
                </a:solidFill>
              </a:rPr>
              <a:t>Reyna-Velarde et. al 2010.</a:t>
            </a:r>
            <a:endParaRPr lang="en-US" sz="2800" b="1" dirty="0">
              <a:solidFill>
                <a:schemeClr val="tx1"/>
              </a:solidFill>
            </a:endParaRPr>
          </a:p>
        </p:txBody>
      </p:sp>
      <p:pic>
        <p:nvPicPr>
          <p:cNvPr id="4" name="Imagen 3" descr="C:\Users\William\AppData\Local\Microsoft\Windows\Temporary Internet Files\Content.Word\Nueva imagen (37).bmp"/>
          <p:cNvPicPr/>
          <p:nvPr/>
        </p:nvPicPr>
        <p:blipFill>
          <a:blip r:embed="rId2">
            <a:extLst>
              <a:ext uri="{28A0092B-C50C-407E-A947-70E740481C1C}">
                <a14:useLocalDpi xmlns:a14="http://schemas.microsoft.com/office/drawing/2010/main" val="0"/>
              </a:ext>
            </a:extLst>
          </a:blip>
          <a:srcRect/>
          <a:stretch>
            <a:fillRect/>
          </a:stretch>
        </p:blipFill>
        <p:spPr bwMode="auto">
          <a:xfrm>
            <a:off x="1879418" y="1515291"/>
            <a:ext cx="6742068" cy="5342709"/>
          </a:xfrm>
          <a:prstGeom prst="rect">
            <a:avLst/>
          </a:prstGeom>
          <a:noFill/>
          <a:ln>
            <a:noFill/>
          </a:ln>
        </p:spPr>
      </p:pic>
    </p:spTree>
    <p:extLst>
      <p:ext uri="{BB962C8B-B14F-4D97-AF65-F5344CB8AC3E}">
        <p14:creationId xmlns:p14="http://schemas.microsoft.com/office/powerpoint/2010/main" val="3622640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smtClean="0">
                <a:solidFill>
                  <a:schemeClr val="tx1"/>
                </a:solidFill>
              </a:rPr>
              <a:t>¿QUÉ DEBE GARANTIZAR EL EQUIPO?</a:t>
            </a:r>
            <a:endParaRPr lang="en-US" b="1" dirty="0">
              <a:solidFill>
                <a:schemeClr val="tx1"/>
              </a:solidFill>
            </a:endParaRPr>
          </a:p>
        </p:txBody>
      </p:sp>
      <p:sp>
        <p:nvSpPr>
          <p:cNvPr id="3" name="Marcador de contenido 2"/>
          <p:cNvSpPr>
            <a:spLocks noGrp="1"/>
          </p:cNvSpPr>
          <p:nvPr>
            <p:ph idx="1"/>
          </p:nvPr>
        </p:nvSpPr>
        <p:spPr/>
        <p:txBody>
          <a:bodyPr>
            <a:noAutofit/>
          </a:bodyPr>
          <a:lstStyle/>
          <a:p>
            <a:pPr marL="0" indent="0">
              <a:buNone/>
            </a:pPr>
            <a:r>
              <a:rPr lang="es-ES_tradnl" sz="2800" dirty="0">
                <a:solidFill>
                  <a:schemeClr val="tx1"/>
                </a:solidFill>
              </a:rPr>
              <a:t>U</a:t>
            </a:r>
            <a:r>
              <a:rPr lang="es-ES_tradnl" sz="2800" dirty="0" smtClean="0">
                <a:solidFill>
                  <a:schemeClr val="tx1"/>
                </a:solidFill>
              </a:rPr>
              <a:t>n </a:t>
            </a:r>
            <a:r>
              <a:rPr lang="es-ES_tradnl" sz="2800" dirty="0">
                <a:solidFill>
                  <a:schemeClr val="tx1"/>
                </a:solidFill>
              </a:rPr>
              <a:t>mezclado adecuado con el fin de </a:t>
            </a:r>
            <a:r>
              <a:rPr lang="es-ES_tradnl" sz="2800" dirty="0" smtClean="0">
                <a:solidFill>
                  <a:schemeClr val="tx1"/>
                </a:solidFill>
              </a:rPr>
              <a:t>(</a:t>
            </a:r>
            <a:r>
              <a:rPr lang="es-ES_tradnl" sz="2800" u="sng" dirty="0" err="1">
                <a:solidFill>
                  <a:schemeClr val="accent2"/>
                </a:solidFill>
              </a:rPr>
              <a:t>Pandey</a:t>
            </a:r>
            <a:r>
              <a:rPr lang="es-ES_tradnl" sz="2800" u="sng" dirty="0">
                <a:solidFill>
                  <a:schemeClr val="accent2"/>
                </a:solidFill>
              </a:rPr>
              <a:t>, 2011</a:t>
            </a:r>
            <a:r>
              <a:rPr lang="es-ES_tradnl" sz="2800" dirty="0" smtClean="0">
                <a:solidFill>
                  <a:schemeClr val="tx1"/>
                </a:solidFill>
              </a:rPr>
              <a:t>):</a:t>
            </a:r>
          </a:p>
          <a:p>
            <a:r>
              <a:rPr lang="es-ES_tradnl" sz="2800" dirty="0" smtClean="0">
                <a:solidFill>
                  <a:schemeClr val="tx1"/>
                </a:solidFill>
              </a:rPr>
              <a:t>Mejorar la </a:t>
            </a:r>
            <a:r>
              <a:rPr lang="es-ES_tradnl" sz="2800" dirty="0">
                <a:solidFill>
                  <a:schemeClr val="tx1"/>
                </a:solidFill>
              </a:rPr>
              <a:t>transferencia de masa (nutrientes, transferencia gas-líquido</a:t>
            </a:r>
            <a:r>
              <a:rPr lang="es-ES_tradnl" sz="2800" dirty="0" smtClean="0">
                <a:solidFill>
                  <a:schemeClr val="tx1"/>
                </a:solidFill>
              </a:rPr>
              <a:t>).</a:t>
            </a:r>
          </a:p>
          <a:p>
            <a:r>
              <a:rPr lang="es-ES_tradnl" sz="2800" dirty="0" smtClean="0">
                <a:solidFill>
                  <a:schemeClr val="tx1"/>
                </a:solidFill>
              </a:rPr>
              <a:t>Mejorar la transferencia de calor </a:t>
            </a:r>
            <a:r>
              <a:rPr lang="es-ES_tradnl" sz="2800" dirty="0">
                <a:solidFill>
                  <a:schemeClr val="tx1"/>
                </a:solidFill>
              </a:rPr>
              <a:t>(homogenización de la </a:t>
            </a:r>
            <a:r>
              <a:rPr lang="es-ES_tradnl" sz="2800" dirty="0" smtClean="0">
                <a:solidFill>
                  <a:schemeClr val="tx1"/>
                </a:solidFill>
              </a:rPr>
              <a:t>temperatura).</a:t>
            </a:r>
          </a:p>
          <a:p>
            <a:r>
              <a:rPr lang="es-ES_tradnl" sz="2800" dirty="0">
                <a:solidFill>
                  <a:schemeClr val="tx1"/>
                </a:solidFill>
              </a:rPr>
              <a:t>P</a:t>
            </a:r>
            <a:r>
              <a:rPr lang="es-ES_tradnl" sz="2800" dirty="0" smtClean="0">
                <a:solidFill>
                  <a:schemeClr val="tx1"/>
                </a:solidFill>
              </a:rPr>
              <a:t>revenir </a:t>
            </a:r>
            <a:r>
              <a:rPr lang="es-ES_tradnl" sz="2800" dirty="0">
                <a:solidFill>
                  <a:schemeClr val="tx1"/>
                </a:solidFill>
              </a:rPr>
              <a:t>la sedimentación y la formación de un </a:t>
            </a:r>
            <a:r>
              <a:rPr lang="es-ES_tradnl" sz="2800" dirty="0" err="1">
                <a:solidFill>
                  <a:schemeClr val="tx1"/>
                </a:solidFill>
              </a:rPr>
              <a:t>biofilm</a:t>
            </a:r>
            <a:r>
              <a:rPr lang="es-ES_tradnl" sz="2800" dirty="0">
                <a:solidFill>
                  <a:schemeClr val="tx1"/>
                </a:solidFill>
              </a:rPr>
              <a:t> en las paredes del </a:t>
            </a:r>
            <a:r>
              <a:rPr lang="es-ES_tradnl" sz="2800" dirty="0" smtClean="0">
                <a:solidFill>
                  <a:schemeClr val="tx1"/>
                </a:solidFill>
              </a:rPr>
              <a:t>dispositivo.</a:t>
            </a:r>
            <a:endParaRPr lang="en-US" sz="2800" dirty="0">
              <a:solidFill>
                <a:schemeClr val="tx1"/>
              </a:solidFill>
            </a:endParaRPr>
          </a:p>
          <a:p>
            <a:pPr marL="0" indent="0">
              <a:buNone/>
            </a:pPr>
            <a:r>
              <a:rPr lang="es-ES_tradnl" sz="2800" dirty="0" smtClean="0"/>
              <a:t> </a:t>
            </a:r>
            <a:endParaRPr lang="en-US" sz="2800" dirty="0"/>
          </a:p>
        </p:txBody>
      </p:sp>
    </p:spTree>
    <p:extLst>
      <p:ext uri="{BB962C8B-B14F-4D97-AF65-F5344CB8AC3E}">
        <p14:creationId xmlns:p14="http://schemas.microsoft.com/office/powerpoint/2010/main" val="37922863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sultado de imagen de CIANOBACTERIAS BIODIES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9483" y="2700997"/>
            <a:ext cx="6109916" cy="3559126"/>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ctrTitle"/>
          </p:nvPr>
        </p:nvSpPr>
        <p:spPr>
          <a:xfrm>
            <a:off x="1858759" y="1167760"/>
            <a:ext cx="7766936" cy="1646302"/>
          </a:xfrm>
        </p:spPr>
        <p:txBody>
          <a:bodyPr/>
          <a:lstStyle/>
          <a:p>
            <a:r>
              <a:rPr lang="en-US" dirty="0" smtClean="0">
                <a:solidFill>
                  <a:schemeClr val="tx1"/>
                </a:solidFill>
              </a:rPr>
              <a:t/>
            </a:r>
            <a:br>
              <a:rPr lang="en-US" dirty="0" smtClean="0">
                <a:solidFill>
                  <a:schemeClr val="tx1"/>
                </a:solidFill>
              </a:rPr>
            </a:br>
            <a:r>
              <a:rPr lang="en-US" dirty="0">
                <a:solidFill>
                  <a:schemeClr val="tx1"/>
                </a:solidFill>
              </a:rPr>
              <a:t>4. MODELO MATEMÁTICO DE LA FASE </a:t>
            </a:r>
            <a:r>
              <a:rPr lang="en-US" dirty="0" smtClean="0">
                <a:solidFill>
                  <a:schemeClr val="tx1"/>
                </a:solidFill>
              </a:rPr>
              <a:t>CONTINUA</a:t>
            </a:r>
            <a:endParaRPr lang="en-US" dirty="0">
              <a:solidFill>
                <a:schemeClr val="tx1"/>
              </a:solidFill>
            </a:endParaRPr>
          </a:p>
        </p:txBody>
      </p:sp>
    </p:spTree>
    <p:extLst>
      <p:ext uri="{BB962C8B-B14F-4D97-AF65-F5344CB8AC3E}">
        <p14:creationId xmlns:p14="http://schemas.microsoft.com/office/powerpoint/2010/main" val="11549987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b="1" dirty="0" smtClean="0">
                <a:solidFill>
                  <a:schemeClr val="tx1"/>
                </a:solidFill>
              </a:rPr>
              <a:t>IMPORTANCIA A NIVEL COMERCIAL </a:t>
            </a:r>
            <a:r>
              <a:rPr lang="es-EC" b="1" dirty="0">
                <a:solidFill>
                  <a:schemeClr val="tx1"/>
                </a:solidFill>
              </a:rPr>
              <a:t>ARTHROSPIRA </a:t>
            </a:r>
            <a:r>
              <a:rPr lang="en-US" b="1" dirty="0">
                <a:solidFill>
                  <a:schemeClr val="tx1"/>
                </a:solidFill>
              </a:rPr>
              <a:t>“SPIRULINA” PLATENSIS</a:t>
            </a:r>
          </a:p>
        </p:txBody>
      </p:sp>
      <p:sp>
        <p:nvSpPr>
          <p:cNvPr id="7" name="CuadroTexto 6"/>
          <p:cNvSpPr txBox="1"/>
          <p:nvPr/>
        </p:nvSpPr>
        <p:spPr>
          <a:xfrm>
            <a:off x="4975668" y="2338363"/>
            <a:ext cx="4604430" cy="3970318"/>
          </a:xfrm>
          <a:prstGeom prst="rect">
            <a:avLst/>
          </a:prstGeom>
          <a:noFill/>
        </p:spPr>
        <p:txBody>
          <a:bodyPr wrap="square" rtlCol="0">
            <a:spAutoFit/>
          </a:bodyPr>
          <a:lstStyle/>
          <a:p>
            <a:r>
              <a:rPr lang="en-US" sz="2800" dirty="0" smtClean="0"/>
              <a:t>Gran </a:t>
            </a:r>
            <a:r>
              <a:rPr lang="en-US" sz="2800" dirty="0" err="1" smtClean="0"/>
              <a:t>cantidad</a:t>
            </a:r>
            <a:r>
              <a:rPr lang="en-US" sz="2800" dirty="0" smtClean="0"/>
              <a:t> de </a:t>
            </a:r>
            <a:r>
              <a:rPr lang="en-US" sz="2800" dirty="0" err="1" smtClean="0"/>
              <a:t>nutrientes</a:t>
            </a:r>
            <a:r>
              <a:rPr lang="en-US" sz="2800" dirty="0" smtClean="0"/>
              <a:t> </a:t>
            </a:r>
            <a:r>
              <a:rPr lang="en-US" sz="2800" dirty="0" smtClean="0">
                <a:solidFill>
                  <a:schemeClr val="accent2"/>
                </a:solidFill>
              </a:rPr>
              <a:t>(</a:t>
            </a:r>
            <a:r>
              <a:rPr lang="en-US" sz="2800" dirty="0" err="1" smtClean="0">
                <a:solidFill>
                  <a:schemeClr val="accent2"/>
                </a:solidFill>
              </a:rPr>
              <a:t>Ramírez</a:t>
            </a:r>
            <a:r>
              <a:rPr lang="en-US" sz="2800" dirty="0" smtClean="0">
                <a:solidFill>
                  <a:schemeClr val="accent2"/>
                </a:solidFill>
              </a:rPr>
              <a:t> &amp; Olvera, 2006)</a:t>
            </a:r>
            <a:r>
              <a:rPr lang="en-US" sz="2800" dirty="0" smtClean="0"/>
              <a:t>:</a:t>
            </a:r>
          </a:p>
          <a:p>
            <a:pPr marL="285750" indent="-285750">
              <a:buFont typeface="Arial" panose="020B0604020202020204" pitchFamily="34" charset="0"/>
              <a:buChar char="•"/>
            </a:pPr>
            <a:r>
              <a:rPr lang="es-ES_tradnl" sz="2800" dirty="0"/>
              <a:t>a</a:t>
            </a:r>
            <a:r>
              <a:rPr lang="es-ES_tradnl" sz="2800" dirty="0" smtClean="0"/>
              <a:t>minoácidos</a:t>
            </a:r>
            <a:r>
              <a:rPr lang="es-ES_tradnl" sz="2800" dirty="0"/>
              <a:t>, </a:t>
            </a:r>
            <a:endParaRPr lang="es-ES_tradnl" sz="2800" dirty="0" smtClean="0"/>
          </a:p>
          <a:p>
            <a:pPr marL="285750" indent="-285750">
              <a:buFont typeface="Arial" panose="020B0604020202020204" pitchFamily="34" charset="0"/>
              <a:buChar char="•"/>
            </a:pPr>
            <a:r>
              <a:rPr lang="es-ES_tradnl" sz="2800" dirty="0"/>
              <a:t>p</a:t>
            </a:r>
            <a:r>
              <a:rPr lang="es-ES_tradnl" sz="2800" dirty="0" smtClean="0"/>
              <a:t>roteínas</a:t>
            </a:r>
            <a:r>
              <a:rPr lang="es-ES_tradnl" sz="2800" dirty="0"/>
              <a:t>, </a:t>
            </a:r>
            <a:endParaRPr lang="es-ES_tradnl" sz="2800" dirty="0" smtClean="0"/>
          </a:p>
          <a:p>
            <a:pPr marL="285750" indent="-285750">
              <a:buFont typeface="Arial" panose="020B0604020202020204" pitchFamily="34" charset="0"/>
              <a:buChar char="•"/>
            </a:pPr>
            <a:r>
              <a:rPr lang="es-ES_tradnl" sz="2800" dirty="0" smtClean="0"/>
              <a:t>carbohidratos</a:t>
            </a:r>
            <a:r>
              <a:rPr lang="es-ES_tradnl" sz="2800" dirty="0"/>
              <a:t>, </a:t>
            </a:r>
            <a:endParaRPr lang="es-ES_tradnl" sz="2800" dirty="0" smtClean="0"/>
          </a:p>
          <a:p>
            <a:pPr marL="285750" indent="-285750">
              <a:buFont typeface="Arial" panose="020B0604020202020204" pitchFamily="34" charset="0"/>
              <a:buChar char="•"/>
            </a:pPr>
            <a:r>
              <a:rPr lang="es-ES_tradnl" sz="2800" dirty="0" smtClean="0"/>
              <a:t>ácidos </a:t>
            </a:r>
            <a:r>
              <a:rPr lang="es-ES_tradnl" sz="2800" dirty="0"/>
              <a:t>grasos </a:t>
            </a:r>
            <a:r>
              <a:rPr lang="es-ES_tradnl" sz="2800" dirty="0" smtClean="0"/>
              <a:t>omega </a:t>
            </a:r>
          </a:p>
          <a:p>
            <a:pPr marL="285750" indent="-285750">
              <a:buFont typeface="Arial" panose="020B0604020202020204" pitchFamily="34" charset="0"/>
              <a:buChar char="•"/>
            </a:pPr>
            <a:r>
              <a:rPr lang="es-ES_tradnl" sz="2800" dirty="0"/>
              <a:t>v</a:t>
            </a:r>
            <a:r>
              <a:rPr lang="es-ES_tradnl" sz="2800" dirty="0" smtClean="0"/>
              <a:t>itaminas </a:t>
            </a:r>
          </a:p>
          <a:p>
            <a:pPr marL="285750" indent="-285750">
              <a:buFont typeface="Arial" panose="020B0604020202020204" pitchFamily="34" charset="0"/>
              <a:buChar char="•"/>
            </a:pPr>
            <a:r>
              <a:rPr lang="es-ES_tradnl" sz="2800" dirty="0" smtClean="0"/>
              <a:t>minerales</a:t>
            </a:r>
            <a:endParaRPr lang="en-US" sz="2800" dirty="0"/>
          </a:p>
        </p:txBody>
      </p:sp>
      <p:pic>
        <p:nvPicPr>
          <p:cNvPr id="1028" name="Picture 4" descr="Resultado de imagen para CIANOBACTERIA ARTHROSPIRA PLATENS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334" y="2672863"/>
            <a:ext cx="4064823" cy="2574388"/>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8"/>
          <p:cNvSpPr/>
          <p:nvPr/>
        </p:nvSpPr>
        <p:spPr>
          <a:xfrm>
            <a:off x="677334" y="5430129"/>
            <a:ext cx="4064823" cy="8785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INDUSTRIA ALIMENTARIA</a:t>
            </a:r>
            <a:endParaRPr lang="en-US" b="1" dirty="0">
              <a:solidFill>
                <a:schemeClr val="tx1"/>
              </a:solidFill>
            </a:endParaRPr>
          </a:p>
        </p:txBody>
      </p:sp>
    </p:spTree>
    <p:extLst>
      <p:ext uri="{BB962C8B-B14F-4D97-AF65-F5344CB8AC3E}">
        <p14:creationId xmlns:p14="http://schemas.microsoft.com/office/powerpoint/2010/main" val="24246281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smtClean="0">
                <a:solidFill>
                  <a:schemeClr val="tx1"/>
                </a:solidFill>
              </a:rPr>
              <a:t>ECUACIONES EFECTIVAS DE CONSERVACIÓN</a:t>
            </a:r>
            <a:endParaRPr lang="en-US" b="1" dirty="0">
              <a:solidFill>
                <a:schemeClr val="tx1"/>
              </a:solidFill>
            </a:endParaRPr>
          </a:p>
        </p:txBody>
      </p:sp>
      <mc:AlternateContent xmlns:mc="http://schemas.openxmlformats.org/markup-compatibility/2006">
        <mc:Choice xmlns:a14="http://schemas.microsoft.com/office/drawing/2010/main" Requires="a14">
          <p:sp>
            <p:nvSpPr>
              <p:cNvPr id="3" name="Marcador de contenido 2"/>
              <p:cNvSpPr>
                <a:spLocks noGrp="1"/>
              </p:cNvSpPr>
              <p:nvPr>
                <p:ph idx="1"/>
              </p:nvPr>
            </p:nvSpPr>
            <p:spPr>
              <a:xfrm>
                <a:off x="677334" y="2160589"/>
                <a:ext cx="8596668" cy="4697411"/>
              </a:xfrm>
            </p:spPr>
            <p:txBody>
              <a:bodyPr/>
              <a:lstStyle/>
              <a:p>
                <a:pPr marL="0" indent="0">
                  <a:buNone/>
                </a:pPr>
                <a14:m>
                  <m:oMathPara xmlns:m="http://schemas.openxmlformats.org/officeDocument/2006/math">
                    <m:oMathParaPr>
                      <m:jc m:val="centerGroup"/>
                    </m:oMathParaPr>
                    <m:oMath xmlns:m="http://schemas.openxmlformats.org/officeDocument/2006/math">
                      <m:f>
                        <m:fPr>
                          <m:ctrlPr>
                            <a:rPr lang="en-US" i="1" smtClean="0">
                              <a:solidFill>
                                <a:schemeClr val="tx1"/>
                              </a:solidFill>
                            </a:rPr>
                          </m:ctrlPr>
                        </m:fPr>
                        <m:num>
                          <m:r>
                            <a:rPr lang="es-EC" i="1">
                              <a:solidFill>
                                <a:schemeClr val="tx1"/>
                              </a:solidFill>
                            </a:rPr>
                            <m:t>𝜕</m:t>
                          </m:r>
                        </m:num>
                        <m:den>
                          <m:r>
                            <a:rPr lang="es-EC" i="1">
                              <a:solidFill>
                                <a:schemeClr val="tx1"/>
                              </a:solidFill>
                            </a:rPr>
                            <m:t>𝜕</m:t>
                          </m:r>
                          <m:r>
                            <a:rPr lang="es-EC" i="1">
                              <a:solidFill>
                                <a:schemeClr val="tx1"/>
                              </a:solidFill>
                            </a:rPr>
                            <m:t>𝑡</m:t>
                          </m:r>
                        </m:den>
                      </m:f>
                      <m:d>
                        <m:dPr>
                          <m:ctrlPr>
                            <a:rPr lang="en-US" i="1">
                              <a:solidFill>
                                <a:schemeClr val="tx1"/>
                              </a:solidFill>
                            </a:rPr>
                          </m:ctrlPr>
                        </m:dPr>
                        <m:e>
                          <m:sSup>
                            <m:sSupPr>
                              <m:ctrlPr>
                                <a:rPr lang="en-US" i="1">
                                  <a:solidFill>
                                    <a:schemeClr val="tx1"/>
                                  </a:solidFill>
                                </a:rPr>
                              </m:ctrlPr>
                            </m:sSupPr>
                            <m:e>
                              <m:r>
                                <m:rPr>
                                  <m:sty m:val="p"/>
                                </m:rPr>
                                <a:rPr lang="es-EC">
                                  <a:solidFill>
                                    <a:schemeClr val="tx1"/>
                                  </a:solidFill>
                                </a:rPr>
                                <m:t>α</m:t>
                              </m:r>
                            </m:e>
                            <m:sup>
                              <m:r>
                                <a:rPr lang="es-EC" i="1">
                                  <a:solidFill>
                                    <a:schemeClr val="tx1"/>
                                  </a:solidFill>
                                </a:rPr>
                                <m:t>𝑘</m:t>
                              </m:r>
                            </m:sup>
                          </m:sSup>
                          <m:sSup>
                            <m:sSupPr>
                              <m:ctrlPr>
                                <a:rPr lang="en-US" i="1">
                                  <a:solidFill>
                                    <a:schemeClr val="tx1"/>
                                  </a:solidFill>
                                </a:rPr>
                              </m:ctrlPr>
                            </m:sSupPr>
                            <m:e>
                              <m:r>
                                <a:rPr lang="es-EC" i="1">
                                  <a:solidFill>
                                    <a:schemeClr val="tx1"/>
                                  </a:solidFill>
                                </a:rPr>
                                <m:t>𝜌</m:t>
                              </m:r>
                            </m:e>
                            <m:sup>
                              <m:r>
                                <a:rPr lang="es-EC" i="1">
                                  <a:solidFill>
                                    <a:schemeClr val="tx1"/>
                                  </a:solidFill>
                                </a:rPr>
                                <m:t>𝑘</m:t>
                              </m:r>
                            </m:sup>
                          </m:sSup>
                        </m:e>
                      </m:d>
                      <m:r>
                        <a:rPr lang="es-EC" i="1">
                          <a:solidFill>
                            <a:schemeClr val="tx1"/>
                          </a:solidFill>
                        </a:rPr>
                        <m:t>+</m:t>
                      </m:r>
                      <m:r>
                        <a:rPr lang="es-EC" b="1" i="1">
                          <a:solidFill>
                            <a:schemeClr val="tx1"/>
                          </a:solidFill>
                        </a:rPr>
                        <m:t>𝛁</m:t>
                      </m:r>
                      <m:r>
                        <a:rPr lang="es-EC">
                          <a:solidFill>
                            <a:schemeClr val="tx1"/>
                          </a:solidFill>
                        </a:rPr>
                        <m:t>∙</m:t>
                      </m:r>
                      <m:d>
                        <m:dPr>
                          <m:ctrlPr>
                            <a:rPr lang="en-US" i="1">
                              <a:solidFill>
                                <a:schemeClr val="tx1"/>
                              </a:solidFill>
                            </a:rPr>
                          </m:ctrlPr>
                        </m:dPr>
                        <m:e>
                          <m:sSup>
                            <m:sSupPr>
                              <m:ctrlPr>
                                <a:rPr lang="en-US" i="1">
                                  <a:solidFill>
                                    <a:schemeClr val="tx1"/>
                                  </a:solidFill>
                                </a:rPr>
                              </m:ctrlPr>
                            </m:sSupPr>
                            <m:e>
                              <m:sSup>
                                <m:sSupPr>
                                  <m:ctrlPr>
                                    <a:rPr lang="en-US" i="1">
                                      <a:solidFill>
                                        <a:schemeClr val="tx1"/>
                                      </a:solidFill>
                                    </a:rPr>
                                  </m:ctrlPr>
                                </m:sSupPr>
                                <m:e>
                                  <m:r>
                                    <m:rPr>
                                      <m:sty m:val="p"/>
                                    </m:rPr>
                                    <a:rPr lang="es-EC">
                                      <a:solidFill>
                                        <a:schemeClr val="tx1"/>
                                      </a:solidFill>
                                    </a:rPr>
                                    <m:t>α</m:t>
                                  </m:r>
                                </m:e>
                                <m:sup>
                                  <m:r>
                                    <a:rPr lang="es-EC" i="1">
                                      <a:solidFill>
                                        <a:schemeClr val="tx1"/>
                                      </a:solidFill>
                                    </a:rPr>
                                    <m:t>𝑘</m:t>
                                  </m:r>
                                </m:sup>
                              </m:sSup>
                              <m:r>
                                <a:rPr lang="es-EC" i="1">
                                  <a:solidFill>
                                    <a:schemeClr val="tx1"/>
                                  </a:solidFill>
                                </a:rPr>
                                <m:t>𝜌</m:t>
                              </m:r>
                            </m:e>
                            <m:sup>
                              <m:r>
                                <a:rPr lang="es-EC" i="1">
                                  <a:solidFill>
                                    <a:schemeClr val="tx1"/>
                                  </a:solidFill>
                                </a:rPr>
                                <m:t>𝑘</m:t>
                              </m:r>
                            </m:sup>
                          </m:sSup>
                          <m:sSup>
                            <m:sSupPr>
                              <m:ctrlPr>
                                <a:rPr lang="en-US" b="1" i="1">
                                  <a:solidFill>
                                    <a:schemeClr val="tx1"/>
                                  </a:solidFill>
                                </a:rPr>
                              </m:ctrlPr>
                            </m:sSupPr>
                            <m:e>
                              <m:r>
                                <a:rPr lang="es-EC" b="1" i="1">
                                  <a:solidFill>
                                    <a:schemeClr val="tx1"/>
                                  </a:solidFill>
                                </a:rPr>
                                <m:t>𝐯</m:t>
                              </m:r>
                            </m:e>
                            <m:sup>
                              <m:r>
                                <a:rPr lang="es-EC" b="1" i="1">
                                  <a:solidFill>
                                    <a:schemeClr val="tx1"/>
                                  </a:solidFill>
                                </a:rPr>
                                <m:t>𝐤</m:t>
                              </m:r>
                            </m:sup>
                          </m:sSup>
                        </m:e>
                      </m:d>
                      <m:r>
                        <a:rPr lang="es-EC" i="1">
                          <a:solidFill>
                            <a:schemeClr val="tx1"/>
                          </a:solidFill>
                        </a:rPr>
                        <m:t>=</m:t>
                      </m:r>
                      <m:nary>
                        <m:naryPr>
                          <m:chr m:val="∑"/>
                          <m:limLoc m:val="undOvr"/>
                          <m:ctrlPr>
                            <a:rPr lang="en-US" i="1">
                              <a:solidFill>
                                <a:schemeClr val="tx1"/>
                              </a:solidFill>
                            </a:rPr>
                          </m:ctrlPr>
                        </m:naryPr>
                        <m:sub>
                          <m:r>
                            <a:rPr lang="es-EC" i="1">
                              <a:solidFill>
                                <a:schemeClr val="tx1"/>
                              </a:solidFill>
                            </a:rPr>
                            <m:t>𝑗</m:t>
                          </m:r>
                          <m:r>
                            <a:rPr lang="es-EC" i="1">
                              <a:solidFill>
                                <a:schemeClr val="tx1"/>
                              </a:solidFill>
                            </a:rPr>
                            <m:t>=1</m:t>
                          </m:r>
                        </m:sub>
                        <m:sup>
                          <m:r>
                            <a:rPr lang="es-EC" i="1">
                              <a:solidFill>
                                <a:schemeClr val="tx1"/>
                              </a:solidFill>
                            </a:rPr>
                            <m:t>2</m:t>
                          </m:r>
                        </m:sup>
                        <m:e>
                          <m:d>
                            <m:dPr>
                              <m:ctrlPr>
                                <a:rPr lang="en-US" i="1">
                                  <a:solidFill>
                                    <a:schemeClr val="tx1"/>
                                  </a:solidFill>
                                </a:rPr>
                              </m:ctrlPr>
                            </m:dPr>
                            <m:e>
                              <m:sSub>
                                <m:sSubPr>
                                  <m:ctrlPr>
                                    <a:rPr lang="en-US" i="1">
                                      <a:solidFill>
                                        <a:schemeClr val="tx1"/>
                                      </a:solidFill>
                                    </a:rPr>
                                  </m:ctrlPr>
                                </m:sSubPr>
                                <m:e>
                                  <m:acc>
                                    <m:accPr>
                                      <m:chr m:val="̇"/>
                                      <m:ctrlPr>
                                        <a:rPr lang="en-US" i="1">
                                          <a:solidFill>
                                            <a:schemeClr val="tx1"/>
                                          </a:solidFill>
                                        </a:rPr>
                                      </m:ctrlPr>
                                    </m:accPr>
                                    <m:e>
                                      <m:r>
                                        <a:rPr lang="es-EC" i="1">
                                          <a:solidFill>
                                            <a:schemeClr val="tx1"/>
                                          </a:solidFill>
                                        </a:rPr>
                                        <m:t>𝑚</m:t>
                                      </m:r>
                                    </m:e>
                                  </m:acc>
                                </m:e>
                                <m:sub>
                                  <m:r>
                                    <a:rPr lang="es-EC" i="1">
                                      <a:solidFill>
                                        <a:schemeClr val="tx1"/>
                                      </a:solidFill>
                                    </a:rPr>
                                    <m:t>𝑗𝑘</m:t>
                                  </m:r>
                                </m:sub>
                              </m:sSub>
                              <m:r>
                                <a:rPr lang="es-EC" i="1">
                                  <a:solidFill>
                                    <a:schemeClr val="tx1"/>
                                  </a:solidFill>
                                </a:rPr>
                                <m:t>−</m:t>
                              </m:r>
                              <m:sSub>
                                <m:sSubPr>
                                  <m:ctrlPr>
                                    <a:rPr lang="en-US" i="1">
                                      <a:solidFill>
                                        <a:schemeClr val="tx1"/>
                                      </a:solidFill>
                                    </a:rPr>
                                  </m:ctrlPr>
                                </m:sSubPr>
                                <m:e>
                                  <m:acc>
                                    <m:accPr>
                                      <m:chr m:val="̇"/>
                                      <m:ctrlPr>
                                        <a:rPr lang="en-US" i="1">
                                          <a:solidFill>
                                            <a:schemeClr val="tx1"/>
                                          </a:solidFill>
                                        </a:rPr>
                                      </m:ctrlPr>
                                    </m:accPr>
                                    <m:e>
                                      <m:r>
                                        <a:rPr lang="es-EC" i="1">
                                          <a:solidFill>
                                            <a:schemeClr val="tx1"/>
                                          </a:solidFill>
                                        </a:rPr>
                                        <m:t>𝑚</m:t>
                                      </m:r>
                                    </m:e>
                                  </m:acc>
                                </m:e>
                                <m:sub>
                                  <m:r>
                                    <a:rPr lang="es-EC" i="1">
                                      <a:solidFill>
                                        <a:schemeClr val="tx1"/>
                                      </a:solidFill>
                                    </a:rPr>
                                    <m:t>𝑘𝑗</m:t>
                                  </m:r>
                                </m:sub>
                              </m:sSub>
                            </m:e>
                          </m:d>
                        </m:e>
                      </m:nary>
                    </m:oMath>
                  </m:oMathPara>
                </a14:m>
                <a:endParaRPr lang="en-US" dirty="0" smtClean="0"/>
              </a:p>
              <a:p>
                <a:pPr marL="0" indent="0">
                  <a:buNone/>
                </a:pPr>
                <a:endParaRPr lang="es-EC" dirty="0"/>
              </a:p>
              <a:p>
                <a:pPr marL="0" indent="0">
                  <a:buNone/>
                </a:pPr>
                <a14:m>
                  <m:oMathPara xmlns:m="http://schemas.openxmlformats.org/officeDocument/2006/math">
                    <m:oMathParaPr>
                      <m:jc m:val="centerGroup"/>
                    </m:oMathParaPr>
                    <m:oMath xmlns:m="http://schemas.openxmlformats.org/officeDocument/2006/math">
                      <m:f>
                        <m:fPr>
                          <m:ctrlPr>
                            <a:rPr lang="en-US" i="1" smtClean="0">
                              <a:solidFill>
                                <a:schemeClr val="tx1"/>
                              </a:solidFill>
                            </a:rPr>
                          </m:ctrlPr>
                        </m:fPr>
                        <m:num>
                          <m:r>
                            <a:rPr lang="es-EC" i="1">
                              <a:solidFill>
                                <a:schemeClr val="tx1"/>
                              </a:solidFill>
                            </a:rPr>
                            <m:t>𝜕</m:t>
                          </m:r>
                        </m:num>
                        <m:den>
                          <m:r>
                            <a:rPr lang="es-EC" i="1">
                              <a:solidFill>
                                <a:schemeClr val="tx1"/>
                              </a:solidFill>
                            </a:rPr>
                            <m:t>𝜕</m:t>
                          </m:r>
                          <m:r>
                            <a:rPr lang="es-EC" i="1">
                              <a:solidFill>
                                <a:schemeClr val="tx1"/>
                              </a:solidFill>
                            </a:rPr>
                            <m:t>𝑡</m:t>
                          </m:r>
                        </m:den>
                      </m:f>
                      <m:d>
                        <m:dPr>
                          <m:ctrlPr>
                            <a:rPr lang="en-US" i="1">
                              <a:solidFill>
                                <a:schemeClr val="tx1"/>
                              </a:solidFill>
                            </a:rPr>
                          </m:ctrlPr>
                        </m:dPr>
                        <m:e>
                          <m:sSup>
                            <m:sSupPr>
                              <m:ctrlPr>
                                <a:rPr lang="en-US" i="1">
                                  <a:solidFill>
                                    <a:schemeClr val="tx1"/>
                                  </a:solidFill>
                                </a:rPr>
                              </m:ctrlPr>
                            </m:sSupPr>
                            <m:e>
                              <m:sSup>
                                <m:sSupPr>
                                  <m:ctrlPr>
                                    <a:rPr lang="en-US" i="1">
                                      <a:solidFill>
                                        <a:schemeClr val="tx1"/>
                                      </a:solidFill>
                                    </a:rPr>
                                  </m:ctrlPr>
                                </m:sSupPr>
                                <m:e>
                                  <m:r>
                                    <m:rPr>
                                      <m:sty m:val="p"/>
                                    </m:rPr>
                                    <a:rPr lang="es-EC">
                                      <a:solidFill>
                                        <a:schemeClr val="tx1"/>
                                      </a:solidFill>
                                    </a:rPr>
                                    <m:t>α</m:t>
                                  </m:r>
                                </m:e>
                                <m:sup>
                                  <m:r>
                                    <a:rPr lang="es-EC" i="1">
                                      <a:solidFill>
                                        <a:schemeClr val="tx1"/>
                                      </a:solidFill>
                                    </a:rPr>
                                    <m:t>𝑘</m:t>
                                  </m:r>
                                </m:sup>
                              </m:sSup>
                              <m:r>
                                <a:rPr lang="es-EC" i="1">
                                  <a:solidFill>
                                    <a:schemeClr val="tx1"/>
                                  </a:solidFill>
                                </a:rPr>
                                <m:t>𝜌</m:t>
                              </m:r>
                            </m:e>
                            <m:sup>
                              <m:r>
                                <a:rPr lang="es-EC" i="1">
                                  <a:solidFill>
                                    <a:schemeClr val="tx1"/>
                                  </a:solidFill>
                                </a:rPr>
                                <m:t>𝑘</m:t>
                              </m:r>
                            </m:sup>
                          </m:sSup>
                          <m:sSup>
                            <m:sSupPr>
                              <m:ctrlPr>
                                <a:rPr lang="en-US" b="1" i="1">
                                  <a:solidFill>
                                    <a:schemeClr val="tx1"/>
                                  </a:solidFill>
                                </a:rPr>
                              </m:ctrlPr>
                            </m:sSupPr>
                            <m:e>
                              <m:r>
                                <a:rPr lang="es-EC" b="1" i="1">
                                  <a:solidFill>
                                    <a:schemeClr val="tx1"/>
                                  </a:solidFill>
                                </a:rPr>
                                <m:t>𝐯</m:t>
                              </m:r>
                            </m:e>
                            <m:sup>
                              <m:r>
                                <a:rPr lang="es-EC" b="1" i="1">
                                  <a:solidFill>
                                    <a:schemeClr val="tx1"/>
                                  </a:solidFill>
                                </a:rPr>
                                <m:t>𝐤</m:t>
                              </m:r>
                            </m:sup>
                          </m:sSup>
                        </m:e>
                      </m:d>
                      <m:r>
                        <a:rPr lang="es-EC" i="1">
                          <a:solidFill>
                            <a:schemeClr val="tx1"/>
                          </a:solidFill>
                        </a:rPr>
                        <m:t>+</m:t>
                      </m:r>
                      <m:r>
                        <a:rPr lang="es-EC" b="1" i="1">
                          <a:solidFill>
                            <a:schemeClr val="tx1"/>
                          </a:solidFill>
                        </a:rPr>
                        <m:t>𝛁</m:t>
                      </m:r>
                      <m:r>
                        <a:rPr lang="es-EC">
                          <a:solidFill>
                            <a:schemeClr val="tx1"/>
                          </a:solidFill>
                        </a:rPr>
                        <m:t>∙</m:t>
                      </m:r>
                      <m:d>
                        <m:dPr>
                          <m:ctrlPr>
                            <a:rPr lang="en-US" i="1">
                              <a:solidFill>
                                <a:schemeClr val="tx1"/>
                              </a:solidFill>
                            </a:rPr>
                          </m:ctrlPr>
                        </m:dPr>
                        <m:e>
                          <m:sSup>
                            <m:sSupPr>
                              <m:ctrlPr>
                                <a:rPr lang="en-US" i="1">
                                  <a:solidFill>
                                    <a:schemeClr val="tx1"/>
                                  </a:solidFill>
                                </a:rPr>
                              </m:ctrlPr>
                            </m:sSupPr>
                            <m:e>
                              <m:sSup>
                                <m:sSupPr>
                                  <m:ctrlPr>
                                    <a:rPr lang="en-US" i="1">
                                      <a:solidFill>
                                        <a:schemeClr val="tx1"/>
                                      </a:solidFill>
                                    </a:rPr>
                                  </m:ctrlPr>
                                </m:sSupPr>
                                <m:e>
                                  <m:r>
                                    <a:rPr lang="es-EC" i="1">
                                      <a:solidFill>
                                        <a:schemeClr val="tx1"/>
                                      </a:solidFill>
                                    </a:rPr>
                                    <m:t>𝛼</m:t>
                                  </m:r>
                                </m:e>
                                <m:sup>
                                  <m:r>
                                    <a:rPr lang="es-EC" i="1">
                                      <a:solidFill>
                                        <a:schemeClr val="tx1"/>
                                      </a:solidFill>
                                    </a:rPr>
                                    <m:t>𝑘</m:t>
                                  </m:r>
                                </m:sup>
                              </m:sSup>
                              <m:r>
                                <a:rPr lang="es-EC" i="1">
                                  <a:solidFill>
                                    <a:schemeClr val="tx1"/>
                                  </a:solidFill>
                                </a:rPr>
                                <m:t>𝜌</m:t>
                              </m:r>
                            </m:e>
                            <m:sup>
                              <m:r>
                                <a:rPr lang="es-EC" i="1">
                                  <a:solidFill>
                                    <a:schemeClr val="tx1"/>
                                  </a:solidFill>
                                </a:rPr>
                                <m:t>𝑘</m:t>
                              </m:r>
                            </m:sup>
                          </m:sSup>
                          <m:sSup>
                            <m:sSupPr>
                              <m:ctrlPr>
                                <a:rPr lang="en-US" b="1" i="1">
                                  <a:solidFill>
                                    <a:schemeClr val="tx1"/>
                                  </a:solidFill>
                                </a:rPr>
                              </m:ctrlPr>
                            </m:sSupPr>
                            <m:e>
                              <m:r>
                                <a:rPr lang="es-EC" b="1" i="1">
                                  <a:solidFill>
                                    <a:schemeClr val="tx1"/>
                                  </a:solidFill>
                                </a:rPr>
                                <m:t>𝐯</m:t>
                              </m:r>
                            </m:e>
                            <m:sup>
                              <m:r>
                                <a:rPr lang="es-EC" b="1" i="1">
                                  <a:solidFill>
                                    <a:schemeClr val="tx1"/>
                                  </a:solidFill>
                                </a:rPr>
                                <m:t>𝐤</m:t>
                              </m:r>
                            </m:sup>
                          </m:sSup>
                          <m:r>
                            <a:rPr lang="es-EC" b="1" i="1">
                              <a:solidFill>
                                <a:schemeClr val="tx1"/>
                              </a:solidFill>
                            </a:rPr>
                            <m:t>⨂</m:t>
                          </m:r>
                          <m:sSup>
                            <m:sSupPr>
                              <m:ctrlPr>
                                <a:rPr lang="en-US" b="1" i="1">
                                  <a:solidFill>
                                    <a:schemeClr val="tx1"/>
                                  </a:solidFill>
                                </a:rPr>
                              </m:ctrlPr>
                            </m:sSupPr>
                            <m:e>
                              <m:r>
                                <a:rPr lang="es-EC" b="1">
                                  <a:solidFill>
                                    <a:schemeClr val="tx1"/>
                                  </a:solidFill>
                                </a:rPr>
                                <m:t> </m:t>
                              </m:r>
                              <m:r>
                                <a:rPr lang="es-EC" b="1" i="1">
                                  <a:solidFill>
                                    <a:schemeClr val="tx1"/>
                                  </a:solidFill>
                                </a:rPr>
                                <m:t>𝐯</m:t>
                              </m:r>
                            </m:e>
                            <m:sup>
                              <m:r>
                                <a:rPr lang="es-EC" b="1" i="1">
                                  <a:solidFill>
                                    <a:schemeClr val="tx1"/>
                                  </a:solidFill>
                                </a:rPr>
                                <m:t>𝐤</m:t>
                              </m:r>
                            </m:sup>
                          </m:sSup>
                        </m:e>
                      </m:d>
                      <m:r>
                        <a:rPr lang="es-EC" i="1">
                          <a:solidFill>
                            <a:schemeClr val="tx1"/>
                          </a:solidFill>
                        </a:rPr>
                        <m:t>=</m:t>
                      </m:r>
                      <m:r>
                        <a:rPr lang="es-EC" b="1" i="1">
                          <a:solidFill>
                            <a:schemeClr val="tx1"/>
                          </a:solidFill>
                        </a:rPr>
                        <m:t>−</m:t>
                      </m:r>
                      <m:sSup>
                        <m:sSupPr>
                          <m:ctrlPr>
                            <a:rPr lang="en-US" i="1">
                              <a:solidFill>
                                <a:schemeClr val="tx1"/>
                              </a:solidFill>
                            </a:rPr>
                          </m:ctrlPr>
                        </m:sSupPr>
                        <m:e>
                          <m:r>
                            <a:rPr lang="es-EC" i="1">
                              <a:solidFill>
                                <a:schemeClr val="tx1"/>
                              </a:solidFill>
                            </a:rPr>
                            <m:t>𝛼</m:t>
                          </m:r>
                        </m:e>
                        <m:sup>
                          <m:r>
                            <a:rPr lang="es-EC" i="1">
                              <a:solidFill>
                                <a:schemeClr val="tx1"/>
                              </a:solidFill>
                            </a:rPr>
                            <m:t>𝑘</m:t>
                          </m:r>
                        </m:sup>
                      </m:sSup>
                      <m:r>
                        <a:rPr lang="es-EC" b="1" i="1">
                          <a:solidFill>
                            <a:schemeClr val="tx1"/>
                          </a:solidFill>
                        </a:rPr>
                        <m:t>𝛁</m:t>
                      </m:r>
                      <m:sSup>
                        <m:sSupPr>
                          <m:ctrlPr>
                            <a:rPr lang="en-US" i="1">
                              <a:solidFill>
                                <a:schemeClr val="tx1"/>
                              </a:solidFill>
                            </a:rPr>
                          </m:ctrlPr>
                        </m:sSupPr>
                        <m:e>
                          <m:r>
                            <a:rPr lang="es-EC" i="1">
                              <a:solidFill>
                                <a:schemeClr val="tx1"/>
                              </a:solidFill>
                            </a:rPr>
                            <m:t>𝑃</m:t>
                          </m:r>
                        </m:e>
                        <m:sup>
                          <m:r>
                            <a:rPr lang="es-EC" i="1">
                              <a:solidFill>
                                <a:schemeClr val="tx1"/>
                              </a:solidFill>
                            </a:rPr>
                            <m:t>𝑘</m:t>
                          </m:r>
                        </m:sup>
                      </m:sSup>
                      <m:r>
                        <a:rPr lang="es-EC" i="1">
                          <a:solidFill>
                            <a:schemeClr val="tx1"/>
                          </a:solidFill>
                        </a:rPr>
                        <m:t>+</m:t>
                      </m:r>
                      <m:r>
                        <a:rPr lang="es-EC" b="1" i="1">
                          <a:solidFill>
                            <a:schemeClr val="tx1"/>
                          </a:solidFill>
                        </a:rPr>
                        <m:t>𝛁</m:t>
                      </m:r>
                      <m:r>
                        <a:rPr lang="es-EC" b="1">
                          <a:solidFill>
                            <a:schemeClr val="tx1"/>
                          </a:solidFill>
                        </a:rPr>
                        <m:t>∙</m:t>
                      </m:r>
                      <m:d>
                        <m:dPr>
                          <m:ctrlPr>
                            <a:rPr lang="en-US" i="1">
                              <a:solidFill>
                                <a:schemeClr val="tx1"/>
                              </a:solidFill>
                            </a:rPr>
                          </m:ctrlPr>
                        </m:dPr>
                        <m:e>
                          <m:sSup>
                            <m:sSupPr>
                              <m:ctrlPr>
                                <a:rPr lang="en-US" b="1" i="1">
                                  <a:solidFill>
                                    <a:schemeClr val="tx1"/>
                                  </a:solidFill>
                                </a:rPr>
                              </m:ctrlPr>
                            </m:sSupPr>
                            <m:e>
                              <m:sSup>
                                <m:sSupPr>
                                  <m:ctrlPr>
                                    <a:rPr lang="en-US" i="1">
                                      <a:solidFill>
                                        <a:schemeClr val="tx1"/>
                                      </a:solidFill>
                                    </a:rPr>
                                  </m:ctrlPr>
                                </m:sSupPr>
                                <m:e>
                                  <m:r>
                                    <m:rPr>
                                      <m:sty m:val="p"/>
                                    </m:rPr>
                                    <a:rPr lang="es-EC">
                                      <a:solidFill>
                                        <a:schemeClr val="tx1"/>
                                      </a:solidFill>
                                    </a:rPr>
                                    <m:t>α</m:t>
                                  </m:r>
                                </m:e>
                                <m:sup>
                                  <m:r>
                                    <a:rPr lang="es-EC" i="1">
                                      <a:solidFill>
                                        <a:schemeClr val="tx1"/>
                                      </a:solidFill>
                                    </a:rPr>
                                    <m:t>𝑘</m:t>
                                  </m:r>
                                </m:sup>
                              </m:sSup>
                              <m:r>
                                <a:rPr lang="es-EC" b="1" i="1">
                                  <a:solidFill>
                                    <a:schemeClr val="tx1"/>
                                  </a:solidFill>
                                </a:rPr>
                                <m:t>𝛕</m:t>
                              </m:r>
                            </m:e>
                            <m:sup>
                              <m:r>
                                <a:rPr lang="es-EC" b="1" i="1">
                                  <a:solidFill>
                                    <a:schemeClr val="tx1"/>
                                  </a:solidFill>
                                </a:rPr>
                                <m:t>𝐤</m:t>
                              </m:r>
                            </m:sup>
                          </m:sSup>
                        </m:e>
                      </m:d>
                      <m:r>
                        <a:rPr lang="es-EC" b="1" i="1">
                          <a:solidFill>
                            <a:schemeClr val="tx1"/>
                          </a:solidFill>
                        </a:rPr>
                        <m:t>−</m:t>
                      </m:r>
                      <m:r>
                        <a:rPr lang="es-EC" b="1" i="1">
                          <a:solidFill>
                            <a:schemeClr val="tx1"/>
                          </a:solidFill>
                        </a:rPr>
                        <m:t>𝛁</m:t>
                      </m:r>
                      <m:r>
                        <a:rPr lang="es-EC">
                          <a:solidFill>
                            <a:schemeClr val="tx1"/>
                          </a:solidFill>
                        </a:rPr>
                        <m:t>∙</m:t>
                      </m:r>
                      <m:d>
                        <m:dPr>
                          <m:ctrlPr>
                            <a:rPr lang="en-US" i="1">
                              <a:solidFill>
                                <a:schemeClr val="tx1"/>
                              </a:solidFill>
                            </a:rPr>
                          </m:ctrlPr>
                        </m:dPr>
                        <m:e>
                          <m:sSup>
                            <m:sSupPr>
                              <m:ctrlPr>
                                <a:rPr lang="en-US" b="1" i="1">
                                  <a:solidFill>
                                    <a:schemeClr val="tx1"/>
                                  </a:solidFill>
                                </a:rPr>
                              </m:ctrlPr>
                            </m:sSupPr>
                            <m:e>
                              <m:sSup>
                                <m:sSupPr>
                                  <m:ctrlPr>
                                    <a:rPr lang="en-US" i="1">
                                      <a:solidFill>
                                        <a:schemeClr val="tx1"/>
                                      </a:solidFill>
                                    </a:rPr>
                                  </m:ctrlPr>
                                </m:sSupPr>
                                <m:e>
                                  <m:r>
                                    <m:rPr>
                                      <m:sty m:val="p"/>
                                    </m:rPr>
                                    <a:rPr lang="es-EC">
                                      <a:solidFill>
                                        <a:schemeClr val="tx1"/>
                                      </a:solidFill>
                                    </a:rPr>
                                    <m:t>α</m:t>
                                  </m:r>
                                </m:e>
                                <m:sup>
                                  <m:r>
                                    <a:rPr lang="es-EC" i="1">
                                      <a:solidFill>
                                        <a:schemeClr val="tx1"/>
                                      </a:solidFill>
                                    </a:rPr>
                                    <m:t>𝑘</m:t>
                                  </m:r>
                                </m:sup>
                              </m:sSup>
                              <m:r>
                                <a:rPr lang="es-EC" b="1" i="1">
                                  <a:solidFill>
                                    <a:schemeClr val="tx1"/>
                                  </a:solidFill>
                                </a:rPr>
                                <m:t>𝛕</m:t>
                              </m:r>
                            </m:e>
                            <m:sup>
                              <m:r>
                                <a:rPr lang="en-US" b="1" i="1">
                                  <a:solidFill>
                                    <a:schemeClr val="tx1"/>
                                  </a:solidFill>
                                </a:rPr>
                                <m:t>∗</m:t>
                              </m:r>
                              <m:r>
                                <a:rPr lang="es-EC" b="1" i="1">
                                  <a:solidFill>
                                    <a:schemeClr val="tx1"/>
                                  </a:solidFill>
                                </a:rPr>
                                <m:t>𝐤</m:t>
                              </m:r>
                            </m:sup>
                          </m:sSup>
                        </m:e>
                      </m:d>
                      <m:r>
                        <a:rPr lang="es-EC" b="1" i="1">
                          <a:solidFill>
                            <a:schemeClr val="tx1"/>
                          </a:solidFill>
                        </a:rPr>
                        <m:t>+</m:t>
                      </m:r>
                      <m:sSup>
                        <m:sSupPr>
                          <m:ctrlPr>
                            <a:rPr lang="en-US" i="1">
                              <a:solidFill>
                                <a:schemeClr val="tx1"/>
                              </a:solidFill>
                            </a:rPr>
                          </m:ctrlPr>
                        </m:sSupPr>
                        <m:e>
                          <m:r>
                            <m:rPr>
                              <m:sty m:val="p"/>
                            </m:rPr>
                            <a:rPr lang="es-EC">
                              <a:solidFill>
                                <a:schemeClr val="tx1"/>
                              </a:solidFill>
                            </a:rPr>
                            <m:t>α</m:t>
                          </m:r>
                        </m:e>
                        <m:sup>
                          <m:r>
                            <a:rPr lang="es-EC" i="1">
                              <a:solidFill>
                                <a:schemeClr val="tx1"/>
                              </a:solidFill>
                            </a:rPr>
                            <m:t>𝑘</m:t>
                          </m:r>
                        </m:sup>
                      </m:sSup>
                      <m:sSup>
                        <m:sSupPr>
                          <m:ctrlPr>
                            <a:rPr lang="en-US" i="1">
                              <a:solidFill>
                                <a:schemeClr val="tx1"/>
                              </a:solidFill>
                            </a:rPr>
                          </m:ctrlPr>
                        </m:sSupPr>
                        <m:e>
                          <m:r>
                            <a:rPr lang="es-EC" i="1">
                              <a:solidFill>
                                <a:schemeClr val="tx1"/>
                              </a:solidFill>
                            </a:rPr>
                            <m:t>𝜌</m:t>
                          </m:r>
                        </m:e>
                        <m:sup>
                          <m:r>
                            <a:rPr lang="es-EC" i="1">
                              <a:solidFill>
                                <a:schemeClr val="tx1"/>
                              </a:solidFill>
                            </a:rPr>
                            <m:t>𝑘</m:t>
                          </m:r>
                        </m:sup>
                      </m:sSup>
                      <m:sSup>
                        <m:sSupPr>
                          <m:ctrlPr>
                            <a:rPr lang="en-US" b="1" i="1">
                              <a:solidFill>
                                <a:schemeClr val="tx1"/>
                              </a:solidFill>
                            </a:rPr>
                          </m:ctrlPr>
                        </m:sSupPr>
                        <m:e>
                          <m:r>
                            <a:rPr lang="es-EC" b="1" i="1">
                              <a:solidFill>
                                <a:schemeClr val="tx1"/>
                              </a:solidFill>
                            </a:rPr>
                            <m:t>𝐠</m:t>
                          </m:r>
                        </m:e>
                        <m:sup>
                          <m:r>
                            <a:rPr lang="es-EC" b="1" i="1">
                              <a:solidFill>
                                <a:schemeClr val="tx1"/>
                              </a:solidFill>
                            </a:rPr>
                            <m:t>𝐤</m:t>
                          </m:r>
                        </m:sup>
                      </m:sSup>
                      <m:r>
                        <a:rPr lang="es-EC" b="1" i="1">
                          <a:solidFill>
                            <a:schemeClr val="tx1"/>
                          </a:solidFill>
                        </a:rPr>
                        <m:t>+</m:t>
                      </m:r>
                      <m:nary>
                        <m:naryPr>
                          <m:chr m:val="∑"/>
                          <m:limLoc m:val="undOvr"/>
                          <m:ctrlPr>
                            <a:rPr lang="en-US" i="1">
                              <a:solidFill>
                                <a:schemeClr val="tx1"/>
                              </a:solidFill>
                            </a:rPr>
                          </m:ctrlPr>
                        </m:naryPr>
                        <m:sub>
                          <m:r>
                            <a:rPr lang="es-EC" i="1">
                              <a:solidFill>
                                <a:schemeClr val="tx1"/>
                              </a:solidFill>
                            </a:rPr>
                            <m:t>𝑗</m:t>
                          </m:r>
                          <m:r>
                            <a:rPr lang="es-EC" i="1">
                              <a:solidFill>
                                <a:schemeClr val="tx1"/>
                              </a:solidFill>
                            </a:rPr>
                            <m:t>=1</m:t>
                          </m:r>
                        </m:sub>
                        <m:sup>
                          <m:r>
                            <a:rPr lang="es-EC" i="1">
                              <a:solidFill>
                                <a:schemeClr val="tx1"/>
                              </a:solidFill>
                            </a:rPr>
                            <m:t>2</m:t>
                          </m:r>
                        </m:sup>
                        <m:e>
                          <m:d>
                            <m:dPr>
                              <m:ctrlPr>
                                <a:rPr lang="en-US" i="1">
                                  <a:solidFill>
                                    <a:schemeClr val="tx1"/>
                                  </a:solidFill>
                                </a:rPr>
                              </m:ctrlPr>
                            </m:dPr>
                            <m:e>
                              <m:sSub>
                                <m:sSubPr>
                                  <m:ctrlPr>
                                    <a:rPr lang="en-US" i="1">
                                      <a:solidFill>
                                        <a:schemeClr val="tx1"/>
                                      </a:solidFill>
                                    </a:rPr>
                                  </m:ctrlPr>
                                </m:sSubPr>
                                <m:e>
                                  <m:acc>
                                    <m:accPr>
                                      <m:chr m:val="̇"/>
                                      <m:ctrlPr>
                                        <a:rPr lang="en-US" i="1">
                                          <a:solidFill>
                                            <a:schemeClr val="tx1"/>
                                          </a:solidFill>
                                        </a:rPr>
                                      </m:ctrlPr>
                                    </m:accPr>
                                    <m:e>
                                      <m:r>
                                        <a:rPr lang="es-EC" i="1">
                                          <a:solidFill>
                                            <a:schemeClr val="tx1"/>
                                          </a:solidFill>
                                        </a:rPr>
                                        <m:t>𝑚</m:t>
                                      </m:r>
                                    </m:e>
                                  </m:acc>
                                </m:e>
                                <m:sub>
                                  <m:r>
                                    <a:rPr lang="es-EC" i="1">
                                      <a:solidFill>
                                        <a:schemeClr val="tx1"/>
                                      </a:solidFill>
                                    </a:rPr>
                                    <m:t>𝑗𝑘</m:t>
                                  </m:r>
                                </m:sub>
                              </m:sSub>
                              <m:sSup>
                                <m:sSupPr>
                                  <m:ctrlPr>
                                    <a:rPr lang="en-US" b="1" i="1">
                                      <a:solidFill>
                                        <a:schemeClr val="tx1"/>
                                      </a:solidFill>
                                    </a:rPr>
                                  </m:ctrlPr>
                                </m:sSupPr>
                                <m:e>
                                  <m:r>
                                    <a:rPr lang="es-EC" b="1" i="1">
                                      <a:solidFill>
                                        <a:schemeClr val="tx1"/>
                                      </a:solidFill>
                                    </a:rPr>
                                    <m:t>𝐯</m:t>
                                  </m:r>
                                </m:e>
                                <m:sup>
                                  <m:r>
                                    <a:rPr lang="es-EC" b="1" i="1">
                                      <a:solidFill>
                                        <a:schemeClr val="tx1"/>
                                      </a:solidFill>
                                    </a:rPr>
                                    <m:t>𝐣</m:t>
                                  </m:r>
                                </m:sup>
                              </m:sSup>
                              <m:r>
                                <a:rPr lang="es-EC" i="1">
                                  <a:solidFill>
                                    <a:schemeClr val="tx1"/>
                                  </a:solidFill>
                                </a:rPr>
                                <m:t>−</m:t>
                              </m:r>
                              <m:sSub>
                                <m:sSubPr>
                                  <m:ctrlPr>
                                    <a:rPr lang="en-US" i="1">
                                      <a:solidFill>
                                        <a:schemeClr val="tx1"/>
                                      </a:solidFill>
                                    </a:rPr>
                                  </m:ctrlPr>
                                </m:sSubPr>
                                <m:e>
                                  <m:acc>
                                    <m:accPr>
                                      <m:chr m:val="̇"/>
                                      <m:ctrlPr>
                                        <a:rPr lang="en-US" i="1">
                                          <a:solidFill>
                                            <a:schemeClr val="tx1"/>
                                          </a:solidFill>
                                        </a:rPr>
                                      </m:ctrlPr>
                                    </m:accPr>
                                    <m:e>
                                      <m:r>
                                        <a:rPr lang="es-EC" i="1">
                                          <a:solidFill>
                                            <a:schemeClr val="tx1"/>
                                          </a:solidFill>
                                        </a:rPr>
                                        <m:t>𝑚</m:t>
                                      </m:r>
                                    </m:e>
                                  </m:acc>
                                </m:e>
                                <m:sub>
                                  <m:r>
                                    <a:rPr lang="es-EC" i="1">
                                      <a:solidFill>
                                        <a:schemeClr val="tx1"/>
                                      </a:solidFill>
                                    </a:rPr>
                                    <m:t>𝑘𝑗</m:t>
                                  </m:r>
                                </m:sub>
                              </m:sSub>
                              <m:sSup>
                                <m:sSupPr>
                                  <m:ctrlPr>
                                    <a:rPr lang="en-US" b="1" i="1">
                                      <a:solidFill>
                                        <a:schemeClr val="tx1"/>
                                      </a:solidFill>
                                    </a:rPr>
                                  </m:ctrlPr>
                                </m:sSupPr>
                                <m:e>
                                  <m:r>
                                    <a:rPr lang="es-EC" b="1" i="1">
                                      <a:solidFill>
                                        <a:schemeClr val="tx1"/>
                                      </a:solidFill>
                                    </a:rPr>
                                    <m:t>𝐯</m:t>
                                  </m:r>
                                </m:e>
                                <m:sup>
                                  <m:r>
                                    <a:rPr lang="es-EC" b="1" i="1">
                                      <a:solidFill>
                                        <a:schemeClr val="tx1"/>
                                      </a:solidFill>
                                    </a:rPr>
                                    <m:t>𝐤</m:t>
                                  </m:r>
                                </m:sup>
                              </m:sSup>
                            </m:e>
                          </m:d>
                          <m:r>
                            <a:rPr lang="es-EC" i="1">
                              <a:solidFill>
                                <a:schemeClr val="tx1"/>
                              </a:solidFill>
                            </a:rPr>
                            <m:t>+</m:t>
                          </m:r>
                          <m:d>
                            <m:dPr>
                              <m:ctrlPr>
                                <a:rPr lang="en-US" i="1">
                                  <a:solidFill>
                                    <a:schemeClr val="tx1"/>
                                  </a:solidFill>
                                </a:rPr>
                              </m:ctrlPr>
                            </m:dPr>
                            <m:e>
                              <m:sSubSup>
                                <m:sSubSupPr>
                                  <m:ctrlPr>
                                    <a:rPr lang="en-US" i="1">
                                      <a:solidFill>
                                        <a:schemeClr val="tx1"/>
                                      </a:solidFill>
                                    </a:rPr>
                                  </m:ctrlPr>
                                </m:sSubSupPr>
                                <m:e>
                                  <m:r>
                                    <a:rPr lang="es-EC" i="1">
                                      <a:solidFill>
                                        <a:schemeClr val="tx1"/>
                                      </a:solidFill>
                                    </a:rPr>
                                    <m:t>𝑃</m:t>
                                  </m:r>
                                </m:e>
                                <m:sub>
                                  <m:r>
                                    <a:rPr lang="es-EC" i="1">
                                      <a:solidFill>
                                        <a:schemeClr val="tx1"/>
                                      </a:solidFill>
                                    </a:rPr>
                                    <m:t>𝑖𝑛𝑡</m:t>
                                  </m:r>
                                </m:sub>
                                <m:sup>
                                  <m:r>
                                    <a:rPr lang="es-EC" i="1">
                                      <a:solidFill>
                                        <a:schemeClr val="tx1"/>
                                      </a:solidFill>
                                    </a:rPr>
                                    <m:t>𝑘</m:t>
                                  </m:r>
                                </m:sup>
                              </m:sSubSup>
                              <m:r>
                                <a:rPr lang="es-EC" i="1">
                                  <a:solidFill>
                                    <a:schemeClr val="tx1"/>
                                  </a:solidFill>
                                </a:rPr>
                                <m:t>−</m:t>
                              </m:r>
                              <m:sSup>
                                <m:sSupPr>
                                  <m:ctrlPr>
                                    <a:rPr lang="en-US" i="1">
                                      <a:solidFill>
                                        <a:schemeClr val="tx1"/>
                                      </a:solidFill>
                                    </a:rPr>
                                  </m:ctrlPr>
                                </m:sSupPr>
                                <m:e>
                                  <m:r>
                                    <a:rPr lang="es-EC" i="1">
                                      <a:solidFill>
                                        <a:schemeClr val="tx1"/>
                                      </a:solidFill>
                                    </a:rPr>
                                    <m:t>𝑃</m:t>
                                  </m:r>
                                </m:e>
                                <m:sup>
                                  <m:r>
                                    <a:rPr lang="es-EC" i="1">
                                      <a:solidFill>
                                        <a:schemeClr val="tx1"/>
                                      </a:solidFill>
                                    </a:rPr>
                                    <m:t>𝑘</m:t>
                                  </m:r>
                                </m:sup>
                              </m:sSup>
                            </m:e>
                          </m:d>
                        </m:e>
                      </m:nary>
                      <m:r>
                        <a:rPr lang="es-EC" b="1" i="1">
                          <a:solidFill>
                            <a:schemeClr val="tx1"/>
                          </a:solidFill>
                        </a:rPr>
                        <m:t>𝛁</m:t>
                      </m:r>
                      <m:sSup>
                        <m:sSupPr>
                          <m:ctrlPr>
                            <a:rPr lang="en-US" i="1">
                              <a:solidFill>
                                <a:schemeClr val="tx1"/>
                              </a:solidFill>
                            </a:rPr>
                          </m:ctrlPr>
                        </m:sSupPr>
                        <m:e>
                          <m:r>
                            <a:rPr lang="es-EC" i="1">
                              <a:solidFill>
                                <a:schemeClr val="tx1"/>
                              </a:solidFill>
                            </a:rPr>
                            <m:t>𝛼</m:t>
                          </m:r>
                        </m:e>
                        <m:sup>
                          <m:r>
                            <a:rPr lang="es-EC" i="1">
                              <a:solidFill>
                                <a:schemeClr val="tx1"/>
                              </a:solidFill>
                            </a:rPr>
                            <m:t>𝑘</m:t>
                          </m:r>
                        </m:sup>
                      </m:sSup>
                      <m:r>
                        <a:rPr lang="es-EC" i="1">
                          <a:solidFill>
                            <a:schemeClr val="tx1"/>
                          </a:solidFill>
                        </a:rPr>
                        <m:t>+</m:t>
                      </m:r>
                      <m:sSubSup>
                        <m:sSubSupPr>
                          <m:ctrlPr>
                            <a:rPr lang="en-US" b="1" i="1">
                              <a:solidFill>
                                <a:schemeClr val="tx1"/>
                              </a:solidFill>
                            </a:rPr>
                          </m:ctrlPr>
                        </m:sSubSupPr>
                        <m:e>
                          <m:r>
                            <a:rPr lang="es-EC" b="1" i="1">
                              <a:solidFill>
                                <a:schemeClr val="tx1"/>
                              </a:solidFill>
                            </a:rPr>
                            <m:t>𝐅</m:t>
                          </m:r>
                        </m:e>
                        <m:sub>
                          <m:r>
                            <a:rPr lang="es-EC" b="1" i="1">
                              <a:solidFill>
                                <a:schemeClr val="tx1"/>
                              </a:solidFill>
                            </a:rPr>
                            <m:t>𝐀𝐃</m:t>
                          </m:r>
                        </m:sub>
                        <m:sup>
                          <m:r>
                            <a:rPr lang="es-EC" b="1" i="1">
                              <a:solidFill>
                                <a:schemeClr val="tx1"/>
                              </a:solidFill>
                            </a:rPr>
                            <m:t>𝐤</m:t>
                          </m:r>
                        </m:sup>
                      </m:sSubSup>
                      <m:r>
                        <a:rPr lang="es-EC" b="1" i="1">
                          <a:solidFill>
                            <a:schemeClr val="tx1"/>
                          </a:solidFill>
                        </a:rPr>
                        <m:t>+</m:t>
                      </m:r>
                      <m:sSubSup>
                        <m:sSubSupPr>
                          <m:ctrlPr>
                            <a:rPr lang="en-US" b="1" i="1">
                              <a:solidFill>
                                <a:schemeClr val="tx1"/>
                              </a:solidFill>
                            </a:rPr>
                          </m:ctrlPr>
                        </m:sSubSupPr>
                        <m:e>
                          <m:r>
                            <a:rPr lang="es-EC" b="1" i="1">
                              <a:solidFill>
                                <a:schemeClr val="tx1"/>
                              </a:solidFill>
                            </a:rPr>
                            <m:t>𝐅</m:t>
                          </m:r>
                        </m:e>
                        <m:sub>
                          <m:r>
                            <a:rPr lang="es-EC" b="1" i="1">
                              <a:solidFill>
                                <a:schemeClr val="tx1"/>
                              </a:solidFill>
                            </a:rPr>
                            <m:t>𝐎𝐃</m:t>
                          </m:r>
                        </m:sub>
                        <m:sup>
                          <m:r>
                            <a:rPr lang="es-EC" b="1" i="1">
                              <a:solidFill>
                                <a:schemeClr val="tx1"/>
                              </a:solidFill>
                            </a:rPr>
                            <m:t>𝐤</m:t>
                          </m:r>
                        </m:sup>
                      </m:sSubSup>
                    </m:oMath>
                  </m:oMathPara>
                </a14:m>
                <a:endParaRPr lang="en-US" dirty="0" smtClean="0"/>
              </a:p>
              <a:p>
                <a:pPr marL="0" indent="0">
                  <a:buNone/>
                </a:pPr>
                <a:endParaRPr lang="es-EC" dirty="0"/>
              </a:p>
              <a:p>
                <a:pPr marL="0" indent="0">
                  <a:buNone/>
                </a:pPr>
                <a14:m>
                  <m:oMathPara xmlns:m="http://schemas.openxmlformats.org/officeDocument/2006/math">
                    <m:oMathParaPr>
                      <m:jc m:val="centerGroup"/>
                    </m:oMathParaPr>
                    <m:oMath xmlns:m="http://schemas.openxmlformats.org/officeDocument/2006/math">
                      <m:f>
                        <m:fPr>
                          <m:ctrlPr>
                            <a:rPr lang="en-US" i="1" smtClean="0">
                              <a:solidFill>
                                <a:schemeClr val="tx1"/>
                              </a:solidFill>
                            </a:rPr>
                          </m:ctrlPr>
                        </m:fPr>
                        <m:num>
                          <m:r>
                            <a:rPr lang="es-EC" i="1">
                              <a:solidFill>
                                <a:schemeClr val="tx1"/>
                              </a:solidFill>
                            </a:rPr>
                            <m:t>𝜕</m:t>
                          </m:r>
                        </m:num>
                        <m:den>
                          <m:r>
                            <a:rPr lang="es-EC" i="1">
                              <a:solidFill>
                                <a:schemeClr val="tx1"/>
                              </a:solidFill>
                            </a:rPr>
                            <m:t>𝜕</m:t>
                          </m:r>
                          <m:r>
                            <a:rPr lang="es-EC" i="1">
                              <a:solidFill>
                                <a:schemeClr val="tx1"/>
                              </a:solidFill>
                            </a:rPr>
                            <m:t>𝑡</m:t>
                          </m:r>
                        </m:den>
                      </m:f>
                      <m:d>
                        <m:dPr>
                          <m:ctrlPr>
                            <a:rPr lang="en-US" b="1" i="1">
                              <a:solidFill>
                                <a:schemeClr val="tx1"/>
                              </a:solidFill>
                            </a:rPr>
                          </m:ctrlPr>
                        </m:dPr>
                        <m:e>
                          <m:sSup>
                            <m:sSupPr>
                              <m:ctrlPr>
                                <a:rPr lang="en-US" i="1">
                                  <a:solidFill>
                                    <a:schemeClr val="tx1"/>
                                  </a:solidFill>
                                </a:rPr>
                              </m:ctrlPr>
                            </m:sSupPr>
                            <m:e>
                              <m:r>
                                <a:rPr lang="es-EC" i="1">
                                  <a:solidFill>
                                    <a:schemeClr val="tx1"/>
                                  </a:solidFill>
                                </a:rPr>
                                <m:t>𝛼</m:t>
                              </m:r>
                            </m:e>
                            <m:sup>
                              <m:r>
                                <a:rPr lang="es-EC" i="1">
                                  <a:solidFill>
                                    <a:schemeClr val="tx1"/>
                                  </a:solidFill>
                                </a:rPr>
                                <m:t>𝑘</m:t>
                              </m:r>
                            </m:sup>
                          </m:sSup>
                          <m:sSup>
                            <m:sSupPr>
                              <m:ctrlPr>
                                <a:rPr lang="en-US" i="1">
                                  <a:solidFill>
                                    <a:schemeClr val="tx1"/>
                                  </a:solidFill>
                                </a:rPr>
                              </m:ctrlPr>
                            </m:sSupPr>
                            <m:e>
                              <m:r>
                                <a:rPr lang="es-EC" i="1">
                                  <a:solidFill>
                                    <a:schemeClr val="tx1"/>
                                  </a:solidFill>
                                </a:rPr>
                                <m:t>𝜌</m:t>
                              </m:r>
                            </m:e>
                            <m:sup>
                              <m:r>
                                <a:rPr lang="es-EC" i="1">
                                  <a:solidFill>
                                    <a:schemeClr val="tx1"/>
                                  </a:solidFill>
                                </a:rPr>
                                <m:t>𝑘</m:t>
                              </m:r>
                            </m:sup>
                          </m:sSup>
                          <m:sSup>
                            <m:sSupPr>
                              <m:ctrlPr>
                                <a:rPr lang="en-US" i="1">
                                  <a:solidFill>
                                    <a:schemeClr val="tx1"/>
                                  </a:solidFill>
                                </a:rPr>
                              </m:ctrlPr>
                            </m:sSupPr>
                            <m:e>
                              <m:r>
                                <a:rPr lang="es-EC" i="1">
                                  <a:solidFill>
                                    <a:schemeClr val="tx1"/>
                                  </a:solidFill>
                                </a:rPr>
                                <m:t>𝐻</m:t>
                              </m:r>
                            </m:e>
                            <m:sup>
                              <m:r>
                                <a:rPr lang="es-EC" i="1">
                                  <a:solidFill>
                                    <a:schemeClr val="tx1"/>
                                  </a:solidFill>
                                </a:rPr>
                                <m:t>𝑘</m:t>
                              </m:r>
                            </m:sup>
                          </m:sSup>
                        </m:e>
                      </m:d>
                      <m:r>
                        <a:rPr lang="es-EC" b="1">
                          <a:solidFill>
                            <a:schemeClr val="tx1"/>
                          </a:solidFill>
                        </a:rPr>
                        <m:t>+</m:t>
                      </m:r>
                      <m:r>
                        <a:rPr lang="es-EC" b="1" i="1">
                          <a:solidFill>
                            <a:schemeClr val="tx1"/>
                          </a:solidFill>
                        </a:rPr>
                        <m:t>𝛁</m:t>
                      </m:r>
                      <m:r>
                        <a:rPr lang="es-EC">
                          <a:solidFill>
                            <a:schemeClr val="tx1"/>
                          </a:solidFill>
                        </a:rPr>
                        <m:t>∙</m:t>
                      </m:r>
                      <m:d>
                        <m:dPr>
                          <m:ctrlPr>
                            <a:rPr lang="en-US" i="1">
                              <a:solidFill>
                                <a:schemeClr val="tx1"/>
                              </a:solidFill>
                            </a:rPr>
                          </m:ctrlPr>
                        </m:dPr>
                        <m:e>
                          <m:sSup>
                            <m:sSupPr>
                              <m:ctrlPr>
                                <a:rPr lang="en-US" i="1">
                                  <a:solidFill>
                                    <a:schemeClr val="tx1"/>
                                  </a:solidFill>
                                </a:rPr>
                              </m:ctrlPr>
                            </m:sSupPr>
                            <m:e>
                              <m:r>
                                <a:rPr lang="es-EC" i="1">
                                  <a:solidFill>
                                    <a:schemeClr val="tx1"/>
                                  </a:solidFill>
                                </a:rPr>
                                <m:t>𝛼</m:t>
                              </m:r>
                            </m:e>
                            <m:sup>
                              <m:r>
                                <a:rPr lang="es-EC" i="1">
                                  <a:solidFill>
                                    <a:schemeClr val="tx1"/>
                                  </a:solidFill>
                                </a:rPr>
                                <m:t>𝑘</m:t>
                              </m:r>
                            </m:sup>
                          </m:sSup>
                          <m:sSup>
                            <m:sSupPr>
                              <m:ctrlPr>
                                <a:rPr lang="en-US" i="1">
                                  <a:solidFill>
                                    <a:schemeClr val="tx1"/>
                                  </a:solidFill>
                                </a:rPr>
                              </m:ctrlPr>
                            </m:sSupPr>
                            <m:e>
                              <m:r>
                                <a:rPr lang="es-EC" i="1">
                                  <a:solidFill>
                                    <a:schemeClr val="tx1"/>
                                  </a:solidFill>
                                </a:rPr>
                                <m:t>𝜌</m:t>
                              </m:r>
                            </m:e>
                            <m:sup>
                              <m:r>
                                <a:rPr lang="es-EC" i="1">
                                  <a:solidFill>
                                    <a:schemeClr val="tx1"/>
                                  </a:solidFill>
                                </a:rPr>
                                <m:t>𝑘</m:t>
                              </m:r>
                            </m:sup>
                          </m:sSup>
                          <m:sSup>
                            <m:sSupPr>
                              <m:ctrlPr>
                                <a:rPr lang="en-US" i="1">
                                  <a:solidFill>
                                    <a:schemeClr val="tx1"/>
                                  </a:solidFill>
                                </a:rPr>
                              </m:ctrlPr>
                            </m:sSupPr>
                            <m:e>
                              <m:r>
                                <a:rPr lang="es-EC" i="1">
                                  <a:solidFill>
                                    <a:schemeClr val="tx1"/>
                                  </a:solidFill>
                                </a:rPr>
                                <m:t>𝐻</m:t>
                              </m:r>
                            </m:e>
                            <m:sup>
                              <m:r>
                                <a:rPr lang="es-EC" i="1">
                                  <a:solidFill>
                                    <a:schemeClr val="tx1"/>
                                  </a:solidFill>
                                </a:rPr>
                                <m:t>𝑘</m:t>
                              </m:r>
                            </m:sup>
                          </m:sSup>
                          <m:sSup>
                            <m:sSupPr>
                              <m:ctrlPr>
                                <a:rPr lang="en-US" b="1" i="1">
                                  <a:solidFill>
                                    <a:schemeClr val="tx1"/>
                                  </a:solidFill>
                                </a:rPr>
                              </m:ctrlPr>
                            </m:sSupPr>
                            <m:e>
                              <m:r>
                                <a:rPr lang="es-EC" b="1" i="1">
                                  <a:solidFill>
                                    <a:schemeClr val="tx1"/>
                                  </a:solidFill>
                                </a:rPr>
                                <m:t>𝐯</m:t>
                              </m:r>
                            </m:e>
                            <m:sup>
                              <m:r>
                                <a:rPr lang="es-EC" b="1" i="1">
                                  <a:solidFill>
                                    <a:schemeClr val="tx1"/>
                                  </a:solidFill>
                                </a:rPr>
                                <m:t>𝐤</m:t>
                              </m:r>
                            </m:sup>
                          </m:sSup>
                        </m:e>
                      </m:d>
                      <m:r>
                        <a:rPr lang="es-EC" i="1">
                          <a:solidFill>
                            <a:schemeClr val="tx1"/>
                          </a:solidFill>
                        </a:rPr>
                        <m:t>=</m:t>
                      </m:r>
                      <m:f>
                        <m:fPr>
                          <m:ctrlPr>
                            <a:rPr lang="en-US" i="1">
                              <a:solidFill>
                                <a:schemeClr val="tx1"/>
                              </a:solidFill>
                              <a:latin typeface="Cambria Math" panose="02040503050406030204" pitchFamily="18" charset="0"/>
                            </a:rPr>
                          </m:ctrlPr>
                        </m:fPr>
                        <m:num>
                          <m:r>
                            <a:rPr lang="es-EC" i="1">
                              <a:solidFill>
                                <a:schemeClr val="tx1"/>
                              </a:solidFill>
                              <a:latin typeface="Cambria Math" panose="02040503050406030204" pitchFamily="18" charset="0"/>
                            </a:rPr>
                            <m:t>𝜕</m:t>
                          </m:r>
                        </m:num>
                        <m:den>
                          <m:r>
                            <a:rPr lang="es-EC" i="1">
                              <a:solidFill>
                                <a:schemeClr val="tx1"/>
                              </a:solidFill>
                              <a:latin typeface="Cambria Math" panose="02040503050406030204" pitchFamily="18" charset="0"/>
                            </a:rPr>
                            <m:t>𝜕</m:t>
                          </m:r>
                          <m:r>
                            <a:rPr lang="es-EC" i="1">
                              <a:solidFill>
                                <a:schemeClr val="tx1"/>
                              </a:solidFill>
                              <a:latin typeface="Cambria Math" panose="02040503050406030204" pitchFamily="18" charset="0"/>
                            </a:rPr>
                            <m:t>𝑡</m:t>
                          </m:r>
                        </m:den>
                      </m:f>
                      <m:d>
                        <m:dPr>
                          <m:ctrlPr>
                            <a:rPr lang="en-US" i="1">
                              <a:solidFill>
                                <a:schemeClr val="tx1"/>
                              </a:solidFill>
                              <a:latin typeface="Cambria Math" panose="02040503050406030204" pitchFamily="18" charset="0"/>
                            </a:rPr>
                          </m:ctrlPr>
                        </m:dPr>
                        <m:e>
                          <m:sSup>
                            <m:sSupPr>
                              <m:ctrlPr>
                                <a:rPr lang="en-US" i="1">
                                  <a:solidFill>
                                    <a:schemeClr val="tx1"/>
                                  </a:solidFill>
                                  <a:latin typeface="Cambria Math" panose="02040503050406030204" pitchFamily="18" charset="0"/>
                                </a:rPr>
                              </m:ctrlPr>
                            </m:sSupPr>
                            <m:e>
                              <m:r>
                                <a:rPr lang="es-EC" i="1">
                                  <a:solidFill>
                                    <a:schemeClr val="tx1"/>
                                  </a:solidFill>
                                  <a:latin typeface="Cambria Math" panose="02040503050406030204" pitchFamily="18" charset="0"/>
                                </a:rPr>
                                <m:t>𝛼</m:t>
                              </m:r>
                            </m:e>
                            <m:sup>
                              <m:r>
                                <a:rPr lang="es-EC" i="1">
                                  <a:solidFill>
                                    <a:schemeClr val="tx1"/>
                                  </a:solidFill>
                                  <a:latin typeface="Cambria Math" panose="02040503050406030204" pitchFamily="18" charset="0"/>
                                </a:rPr>
                                <m:t>𝑘</m:t>
                              </m:r>
                            </m:sup>
                          </m:sSup>
                          <m:sSup>
                            <m:sSupPr>
                              <m:ctrlPr>
                                <a:rPr lang="en-US" i="1">
                                  <a:solidFill>
                                    <a:schemeClr val="tx1"/>
                                  </a:solidFill>
                                  <a:latin typeface="Cambria Math" panose="02040503050406030204" pitchFamily="18" charset="0"/>
                                </a:rPr>
                              </m:ctrlPr>
                            </m:sSupPr>
                            <m:e>
                              <m:r>
                                <a:rPr lang="es-EC" i="1">
                                  <a:solidFill>
                                    <a:schemeClr val="tx1"/>
                                  </a:solidFill>
                                  <a:latin typeface="Cambria Math" panose="02040503050406030204" pitchFamily="18" charset="0"/>
                                </a:rPr>
                                <m:t>𝑃</m:t>
                              </m:r>
                            </m:e>
                            <m:sup>
                              <m:r>
                                <a:rPr lang="es-EC" i="1">
                                  <a:solidFill>
                                    <a:schemeClr val="tx1"/>
                                  </a:solidFill>
                                  <a:latin typeface="Cambria Math" panose="02040503050406030204" pitchFamily="18" charset="0"/>
                                </a:rPr>
                                <m:t>𝑘</m:t>
                              </m:r>
                            </m:sup>
                          </m:sSup>
                        </m:e>
                      </m:d>
                      <m:r>
                        <a:rPr lang="es-EC" i="1">
                          <a:solidFill>
                            <a:schemeClr val="tx1"/>
                          </a:solidFill>
                        </a:rPr>
                        <m:t>−</m:t>
                      </m:r>
                      <m:r>
                        <a:rPr lang="es-EC" b="1" i="1">
                          <a:solidFill>
                            <a:schemeClr val="tx1"/>
                          </a:solidFill>
                        </a:rPr>
                        <m:t>𝛁</m:t>
                      </m:r>
                      <m:r>
                        <a:rPr lang="es-EC">
                          <a:solidFill>
                            <a:schemeClr val="tx1"/>
                          </a:solidFill>
                        </a:rPr>
                        <m:t>∙</m:t>
                      </m:r>
                      <m:d>
                        <m:dPr>
                          <m:ctrlPr>
                            <a:rPr lang="en-US" b="1" i="1">
                              <a:solidFill>
                                <a:schemeClr val="tx1"/>
                              </a:solidFill>
                            </a:rPr>
                          </m:ctrlPr>
                        </m:dPr>
                        <m:e>
                          <m:sSup>
                            <m:sSupPr>
                              <m:ctrlPr>
                                <a:rPr lang="en-US" i="1">
                                  <a:solidFill>
                                    <a:schemeClr val="tx1"/>
                                  </a:solidFill>
                                </a:rPr>
                              </m:ctrlPr>
                            </m:sSupPr>
                            <m:e>
                              <m:r>
                                <a:rPr lang="es-EC" i="1">
                                  <a:solidFill>
                                    <a:schemeClr val="tx1"/>
                                  </a:solidFill>
                                </a:rPr>
                                <m:t>𝛼</m:t>
                              </m:r>
                            </m:e>
                            <m:sup>
                              <m:r>
                                <a:rPr lang="es-EC" i="1">
                                  <a:solidFill>
                                    <a:schemeClr val="tx1"/>
                                  </a:solidFill>
                                </a:rPr>
                                <m:t>𝑘</m:t>
                              </m:r>
                            </m:sup>
                          </m:sSup>
                          <m:sSup>
                            <m:sSupPr>
                              <m:ctrlPr>
                                <a:rPr lang="en-US" b="1" i="1">
                                  <a:solidFill>
                                    <a:schemeClr val="tx1"/>
                                  </a:solidFill>
                                </a:rPr>
                              </m:ctrlPr>
                            </m:sSupPr>
                            <m:e>
                              <m:r>
                                <a:rPr lang="es-EC" b="1" i="1">
                                  <a:solidFill>
                                    <a:schemeClr val="tx1"/>
                                  </a:solidFill>
                                </a:rPr>
                                <m:t>𝐪</m:t>
                              </m:r>
                            </m:e>
                            <m:sup>
                              <m:r>
                                <a:rPr lang="es-EC" b="1" i="1">
                                  <a:solidFill>
                                    <a:schemeClr val="tx1"/>
                                  </a:solidFill>
                                </a:rPr>
                                <m:t>𝐤</m:t>
                              </m:r>
                            </m:sup>
                          </m:sSup>
                        </m:e>
                      </m:d>
                      <m:r>
                        <a:rPr lang="es-EC" b="1" i="1">
                          <a:solidFill>
                            <a:schemeClr val="tx1"/>
                          </a:solidFill>
                        </a:rPr>
                        <m:t>−</m:t>
                      </m:r>
                      <m:r>
                        <a:rPr lang="es-EC" b="1" i="1">
                          <a:solidFill>
                            <a:schemeClr val="tx1"/>
                          </a:solidFill>
                        </a:rPr>
                        <m:t>𝛁</m:t>
                      </m:r>
                      <m:r>
                        <a:rPr lang="es-EC">
                          <a:solidFill>
                            <a:schemeClr val="tx1"/>
                          </a:solidFill>
                        </a:rPr>
                        <m:t>∙</m:t>
                      </m:r>
                      <m:d>
                        <m:dPr>
                          <m:ctrlPr>
                            <a:rPr lang="en-US" i="1">
                              <a:solidFill>
                                <a:schemeClr val="tx1"/>
                              </a:solidFill>
                            </a:rPr>
                          </m:ctrlPr>
                        </m:dPr>
                        <m:e>
                          <m:sSup>
                            <m:sSupPr>
                              <m:ctrlPr>
                                <a:rPr lang="en-US" i="1">
                                  <a:solidFill>
                                    <a:schemeClr val="tx1"/>
                                  </a:solidFill>
                                </a:rPr>
                              </m:ctrlPr>
                            </m:sSupPr>
                            <m:e>
                              <m:r>
                                <a:rPr lang="es-EC" i="1">
                                  <a:solidFill>
                                    <a:schemeClr val="tx1"/>
                                  </a:solidFill>
                                </a:rPr>
                                <m:t>𝛼</m:t>
                              </m:r>
                            </m:e>
                            <m:sup>
                              <m:r>
                                <a:rPr lang="es-EC" i="1">
                                  <a:solidFill>
                                    <a:schemeClr val="tx1"/>
                                  </a:solidFill>
                                </a:rPr>
                                <m:t>𝑘</m:t>
                              </m:r>
                            </m:sup>
                          </m:sSup>
                          <m:sSup>
                            <m:sSupPr>
                              <m:ctrlPr>
                                <a:rPr lang="en-US" b="1" i="1">
                                  <a:solidFill>
                                    <a:schemeClr val="tx1"/>
                                  </a:solidFill>
                                </a:rPr>
                              </m:ctrlPr>
                            </m:sSupPr>
                            <m:e>
                              <m:r>
                                <a:rPr lang="es-EC" b="1" i="1">
                                  <a:solidFill>
                                    <a:schemeClr val="tx1"/>
                                  </a:solidFill>
                                </a:rPr>
                                <m:t>𝐪</m:t>
                              </m:r>
                            </m:e>
                            <m:sup>
                              <m:r>
                                <a:rPr lang="es-EC" b="1" i="1">
                                  <a:solidFill>
                                    <a:schemeClr val="tx1"/>
                                  </a:solidFill>
                                </a:rPr>
                                <m:t>∗</m:t>
                              </m:r>
                              <m:r>
                                <a:rPr lang="es-EC" b="1" i="1">
                                  <a:solidFill>
                                    <a:schemeClr val="tx1"/>
                                  </a:solidFill>
                                </a:rPr>
                                <m:t>𝐤</m:t>
                              </m:r>
                            </m:sup>
                          </m:sSup>
                        </m:e>
                      </m:d>
                      <m:r>
                        <a:rPr lang="es-EC" i="1">
                          <a:solidFill>
                            <a:schemeClr val="tx1"/>
                          </a:solidFill>
                        </a:rPr>
                        <m:t>+</m:t>
                      </m:r>
                      <m:nary>
                        <m:naryPr>
                          <m:chr m:val="∑"/>
                          <m:limLoc m:val="undOvr"/>
                          <m:ctrlPr>
                            <a:rPr lang="en-US" i="1">
                              <a:solidFill>
                                <a:schemeClr val="tx1"/>
                              </a:solidFill>
                            </a:rPr>
                          </m:ctrlPr>
                        </m:naryPr>
                        <m:sub>
                          <m:r>
                            <a:rPr lang="es-EC" i="1">
                              <a:solidFill>
                                <a:schemeClr val="tx1"/>
                              </a:solidFill>
                            </a:rPr>
                            <m:t>𝑗</m:t>
                          </m:r>
                          <m:r>
                            <a:rPr lang="es-EC" i="1">
                              <a:solidFill>
                                <a:schemeClr val="tx1"/>
                              </a:solidFill>
                            </a:rPr>
                            <m:t>=1</m:t>
                          </m:r>
                        </m:sub>
                        <m:sup>
                          <m:r>
                            <a:rPr lang="es-EC" i="1">
                              <a:solidFill>
                                <a:schemeClr val="tx1"/>
                              </a:solidFill>
                            </a:rPr>
                            <m:t>2</m:t>
                          </m:r>
                        </m:sup>
                        <m:e>
                          <m:d>
                            <m:dPr>
                              <m:ctrlPr>
                                <a:rPr lang="en-US" i="1">
                                  <a:solidFill>
                                    <a:schemeClr val="tx1"/>
                                  </a:solidFill>
                                </a:rPr>
                              </m:ctrlPr>
                            </m:dPr>
                            <m:e>
                              <m:sSub>
                                <m:sSubPr>
                                  <m:ctrlPr>
                                    <a:rPr lang="en-US" i="1">
                                      <a:solidFill>
                                        <a:schemeClr val="tx1"/>
                                      </a:solidFill>
                                    </a:rPr>
                                  </m:ctrlPr>
                                </m:sSubPr>
                                <m:e>
                                  <m:acc>
                                    <m:accPr>
                                      <m:chr m:val="̇"/>
                                      <m:ctrlPr>
                                        <a:rPr lang="en-US" i="1">
                                          <a:solidFill>
                                            <a:schemeClr val="tx1"/>
                                          </a:solidFill>
                                        </a:rPr>
                                      </m:ctrlPr>
                                    </m:accPr>
                                    <m:e>
                                      <m:r>
                                        <a:rPr lang="es-EC" i="1">
                                          <a:solidFill>
                                            <a:schemeClr val="tx1"/>
                                          </a:solidFill>
                                        </a:rPr>
                                        <m:t>𝑚</m:t>
                                      </m:r>
                                    </m:e>
                                  </m:acc>
                                </m:e>
                                <m:sub>
                                  <m:r>
                                    <a:rPr lang="es-EC" i="1">
                                      <a:solidFill>
                                        <a:schemeClr val="tx1"/>
                                      </a:solidFill>
                                    </a:rPr>
                                    <m:t>𝑗𝑘</m:t>
                                  </m:r>
                                </m:sub>
                              </m:sSub>
                              <m:sSup>
                                <m:sSupPr>
                                  <m:ctrlPr>
                                    <a:rPr lang="en-US" i="1">
                                      <a:solidFill>
                                        <a:schemeClr val="tx1"/>
                                      </a:solidFill>
                                    </a:rPr>
                                  </m:ctrlPr>
                                </m:sSupPr>
                                <m:e>
                                  <m:r>
                                    <a:rPr lang="es-EC" i="1">
                                      <a:solidFill>
                                        <a:schemeClr val="tx1"/>
                                      </a:solidFill>
                                    </a:rPr>
                                    <m:t>𝐻</m:t>
                                  </m:r>
                                </m:e>
                                <m:sup>
                                  <m:r>
                                    <a:rPr lang="es-EC" i="1">
                                      <a:solidFill>
                                        <a:schemeClr val="tx1"/>
                                      </a:solidFill>
                                    </a:rPr>
                                    <m:t>𝑗</m:t>
                                  </m:r>
                                </m:sup>
                              </m:sSup>
                              <m:r>
                                <a:rPr lang="es-EC" i="1">
                                  <a:solidFill>
                                    <a:schemeClr val="tx1"/>
                                  </a:solidFill>
                                </a:rPr>
                                <m:t>−</m:t>
                              </m:r>
                              <m:sSub>
                                <m:sSubPr>
                                  <m:ctrlPr>
                                    <a:rPr lang="en-US" i="1">
                                      <a:solidFill>
                                        <a:schemeClr val="tx1"/>
                                      </a:solidFill>
                                    </a:rPr>
                                  </m:ctrlPr>
                                </m:sSubPr>
                                <m:e>
                                  <m:acc>
                                    <m:accPr>
                                      <m:chr m:val="̇"/>
                                      <m:ctrlPr>
                                        <a:rPr lang="en-US" i="1">
                                          <a:solidFill>
                                            <a:schemeClr val="tx1"/>
                                          </a:solidFill>
                                        </a:rPr>
                                      </m:ctrlPr>
                                    </m:accPr>
                                    <m:e>
                                      <m:r>
                                        <a:rPr lang="es-EC" i="1">
                                          <a:solidFill>
                                            <a:schemeClr val="tx1"/>
                                          </a:solidFill>
                                        </a:rPr>
                                        <m:t>𝑚</m:t>
                                      </m:r>
                                    </m:e>
                                  </m:acc>
                                </m:e>
                                <m:sub>
                                  <m:r>
                                    <a:rPr lang="es-EC" i="1">
                                      <a:solidFill>
                                        <a:schemeClr val="tx1"/>
                                      </a:solidFill>
                                    </a:rPr>
                                    <m:t>𝑘𝑗</m:t>
                                  </m:r>
                                </m:sub>
                              </m:sSub>
                              <m:sSup>
                                <m:sSupPr>
                                  <m:ctrlPr>
                                    <a:rPr lang="en-US" i="1">
                                      <a:solidFill>
                                        <a:schemeClr val="tx1"/>
                                      </a:solidFill>
                                    </a:rPr>
                                  </m:ctrlPr>
                                </m:sSupPr>
                                <m:e>
                                  <m:r>
                                    <a:rPr lang="es-EC" i="1">
                                      <a:solidFill>
                                        <a:schemeClr val="tx1"/>
                                      </a:solidFill>
                                    </a:rPr>
                                    <m:t>𝐻</m:t>
                                  </m:r>
                                </m:e>
                                <m:sup>
                                  <m:r>
                                    <a:rPr lang="es-EC" i="1">
                                      <a:solidFill>
                                        <a:schemeClr val="tx1"/>
                                      </a:solidFill>
                                    </a:rPr>
                                    <m:t>𝑘</m:t>
                                  </m:r>
                                </m:sup>
                              </m:sSup>
                            </m:e>
                          </m:d>
                          <m:r>
                            <a:rPr lang="es-EC" i="1">
                              <a:solidFill>
                                <a:schemeClr val="tx1"/>
                              </a:solidFill>
                            </a:rPr>
                            <m:t>+</m:t>
                          </m:r>
                          <m:sSubSup>
                            <m:sSubSupPr>
                              <m:ctrlPr>
                                <a:rPr lang="en-US" i="1">
                                  <a:solidFill>
                                    <a:schemeClr val="tx1"/>
                                  </a:solidFill>
                                </a:rPr>
                              </m:ctrlPr>
                            </m:sSubSupPr>
                            <m:e>
                              <m:acc>
                                <m:accPr>
                                  <m:chr m:val="̇"/>
                                  <m:ctrlPr>
                                    <a:rPr lang="en-US" i="1">
                                      <a:solidFill>
                                        <a:schemeClr val="tx1"/>
                                      </a:solidFill>
                                    </a:rPr>
                                  </m:ctrlPr>
                                </m:accPr>
                                <m:e>
                                  <m:r>
                                    <a:rPr lang="es-EC" i="1">
                                      <a:solidFill>
                                        <a:schemeClr val="tx1"/>
                                      </a:solidFill>
                                    </a:rPr>
                                    <m:t>𝑄</m:t>
                                  </m:r>
                                </m:e>
                              </m:acc>
                            </m:e>
                            <m:sub>
                              <m:r>
                                <a:rPr lang="es-EC" i="1">
                                  <a:solidFill>
                                    <a:schemeClr val="tx1"/>
                                  </a:solidFill>
                                </a:rPr>
                                <m:t>𝑖𝑛𝑡</m:t>
                              </m:r>
                            </m:sub>
                            <m:sup>
                              <m:r>
                                <a:rPr lang="es-EC" i="1">
                                  <a:solidFill>
                                    <a:schemeClr val="tx1"/>
                                  </a:solidFill>
                                </a:rPr>
                                <m:t>𝑘</m:t>
                              </m:r>
                            </m:sup>
                          </m:sSubSup>
                        </m:e>
                      </m:nary>
                    </m:oMath>
                  </m:oMathPara>
                </a14:m>
                <a:endParaRPr lang="en-US" dirty="0"/>
              </a:p>
            </p:txBody>
          </p:sp>
        </mc:Choice>
        <mc:Fallback>
          <p:sp>
            <p:nvSpPr>
              <p:cNvPr id="3" name="Marcador de contenido 2"/>
              <p:cNvSpPr>
                <a:spLocks noGrp="1" noRot="1" noChangeAspect="1" noMove="1" noResize="1" noEditPoints="1" noAdjustHandles="1" noChangeArrowheads="1" noChangeShapeType="1" noTextEdit="1"/>
              </p:cNvSpPr>
              <p:nvPr>
                <p:ph idx="1"/>
              </p:nvPr>
            </p:nvSpPr>
            <p:spPr>
              <a:xfrm>
                <a:off x="677334" y="2160589"/>
                <a:ext cx="8596668" cy="4697411"/>
              </a:xfrm>
              <a:blipFill>
                <a:blip r:embed="rId2"/>
                <a:stretch>
                  <a:fillRect/>
                </a:stretch>
              </a:blipFill>
            </p:spPr>
            <p:txBody>
              <a:bodyPr/>
              <a:lstStyle/>
              <a:p>
                <a:r>
                  <a:rPr lang="en-US">
                    <a:noFill/>
                  </a:rPr>
                  <a:t> </a:t>
                </a:r>
              </a:p>
            </p:txBody>
          </p:sp>
        </mc:Fallback>
      </mc:AlternateContent>
      <p:sp>
        <p:nvSpPr>
          <p:cNvPr id="4" name="CuadroTexto 3"/>
          <p:cNvSpPr txBox="1"/>
          <p:nvPr/>
        </p:nvSpPr>
        <p:spPr>
          <a:xfrm>
            <a:off x="2389853" y="5101013"/>
            <a:ext cx="5812971" cy="369332"/>
          </a:xfrm>
          <a:prstGeom prst="rect">
            <a:avLst/>
          </a:prstGeom>
          <a:solidFill>
            <a:schemeClr val="accent3"/>
          </a:solidFill>
        </p:spPr>
        <p:txBody>
          <a:bodyPr wrap="square" rtlCol="0">
            <a:spAutoFit/>
          </a:bodyPr>
          <a:lstStyle/>
          <a:p>
            <a:r>
              <a:rPr lang="es-EC" dirty="0" smtClean="0"/>
              <a:t>ECUACIÓN EFECTIVA DE CONSERVACIÓN DE LA ENERGÍA</a:t>
            </a:r>
            <a:endParaRPr lang="en-US" dirty="0"/>
          </a:p>
        </p:txBody>
      </p:sp>
      <p:sp>
        <p:nvSpPr>
          <p:cNvPr id="5" name="CuadroTexto 4"/>
          <p:cNvSpPr txBox="1"/>
          <p:nvPr/>
        </p:nvSpPr>
        <p:spPr>
          <a:xfrm>
            <a:off x="900752" y="3076803"/>
            <a:ext cx="8373250" cy="369332"/>
          </a:xfrm>
          <a:prstGeom prst="rect">
            <a:avLst/>
          </a:prstGeom>
          <a:solidFill>
            <a:schemeClr val="accent3"/>
          </a:solidFill>
        </p:spPr>
        <p:txBody>
          <a:bodyPr wrap="square" rtlCol="0">
            <a:spAutoFit/>
          </a:bodyPr>
          <a:lstStyle/>
          <a:p>
            <a:r>
              <a:rPr lang="es-EC" dirty="0" smtClean="0"/>
              <a:t>ECUACIÓN EFECTIVA DE CONSERVACIÓN DE LA CANTIDAD DE MOVIMIENTO LINEAL</a:t>
            </a:r>
            <a:endParaRPr lang="en-US" dirty="0"/>
          </a:p>
        </p:txBody>
      </p:sp>
      <p:sp>
        <p:nvSpPr>
          <p:cNvPr id="6" name="CuadroTexto 5"/>
          <p:cNvSpPr txBox="1"/>
          <p:nvPr/>
        </p:nvSpPr>
        <p:spPr>
          <a:xfrm>
            <a:off x="2197085" y="1860829"/>
            <a:ext cx="5557166" cy="369332"/>
          </a:xfrm>
          <a:prstGeom prst="rect">
            <a:avLst/>
          </a:prstGeom>
          <a:solidFill>
            <a:schemeClr val="accent3"/>
          </a:solidFill>
        </p:spPr>
        <p:txBody>
          <a:bodyPr wrap="square" rtlCol="0">
            <a:spAutoFit/>
          </a:bodyPr>
          <a:lstStyle/>
          <a:p>
            <a:r>
              <a:rPr lang="es-EC" dirty="0" smtClean="0"/>
              <a:t>ECUACIÓN EFECTIVA DE CONSERVACIÓN DE LA MASA</a:t>
            </a:r>
            <a:endParaRPr lang="en-US" dirty="0"/>
          </a:p>
        </p:txBody>
      </p:sp>
    </p:spTree>
    <p:extLst>
      <p:ext uri="{BB962C8B-B14F-4D97-AF65-F5344CB8AC3E}">
        <p14:creationId xmlns:p14="http://schemas.microsoft.com/office/powerpoint/2010/main" val="214920461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smtClean="0">
                <a:solidFill>
                  <a:schemeClr val="tx1"/>
                </a:solidFill>
              </a:rPr>
              <a:t>ECUACIONES EFECTIVAS DE CONSERVACIÓN</a:t>
            </a:r>
            <a:endParaRPr lang="en-US" b="1" dirty="0">
              <a:solidFill>
                <a:schemeClr val="tx1"/>
              </a:solidFill>
            </a:endParaRPr>
          </a:p>
        </p:txBody>
      </p:sp>
      <mc:AlternateContent xmlns:mc="http://schemas.openxmlformats.org/markup-compatibility/2006">
        <mc:Choice xmlns:a14="http://schemas.microsoft.com/office/drawing/2010/main" Requires="a14">
          <p:sp>
            <p:nvSpPr>
              <p:cNvPr id="3" name="Marcador de contenido 2"/>
              <p:cNvSpPr>
                <a:spLocks noGrp="1"/>
              </p:cNvSpPr>
              <p:nvPr>
                <p:ph idx="1"/>
              </p:nvPr>
            </p:nvSpPr>
            <p:spPr>
              <a:xfrm>
                <a:off x="677334" y="2160589"/>
                <a:ext cx="8596668" cy="4697411"/>
              </a:xfrm>
            </p:spPr>
            <p:txBody>
              <a:bodyPr/>
              <a:lstStyle/>
              <a:p>
                <a:pPr marL="0" indent="0">
                  <a:buNone/>
                </a:pPr>
                <a14:m>
                  <m:oMathPara xmlns:m="http://schemas.openxmlformats.org/officeDocument/2006/math">
                    <m:oMathParaPr>
                      <m:jc m:val="centerGroup"/>
                    </m:oMathParaPr>
                    <m:oMath xmlns:m="http://schemas.openxmlformats.org/officeDocument/2006/math">
                      <m:f>
                        <m:fPr>
                          <m:ctrlPr>
                            <a:rPr lang="en-US" i="1" smtClean="0">
                              <a:solidFill>
                                <a:schemeClr val="tx1"/>
                              </a:solidFill>
                            </a:rPr>
                          </m:ctrlPr>
                        </m:fPr>
                        <m:num>
                          <m:r>
                            <a:rPr lang="es-EC" i="1">
                              <a:solidFill>
                                <a:schemeClr val="tx1"/>
                              </a:solidFill>
                            </a:rPr>
                            <m:t>𝜕</m:t>
                          </m:r>
                        </m:num>
                        <m:den>
                          <m:r>
                            <a:rPr lang="es-EC" i="1">
                              <a:solidFill>
                                <a:schemeClr val="tx1"/>
                              </a:solidFill>
                            </a:rPr>
                            <m:t>𝜕</m:t>
                          </m:r>
                          <m:r>
                            <a:rPr lang="es-EC" i="1">
                              <a:solidFill>
                                <a:schemeClr val="tx1"/>
                              </a:solidFill>
                            </a:rPr>
                            <m:t>𝑡</m:t>
                          </m:r>
                        </m:den>
                      </m:f>
                      <m:d>
                        <m:dPr>
                          <m:ctrlPr>
                            <a:rPr lang="en-US" i="1">
                              <a:solidFill>
                                <a:schemeClr val="tx1"/>
                              </a:solidFill>
                            </a:rPr>
                          </m:ctrlPr>
                        </m:dPr>
                        <m:e>
                          <m:sSup>
                            <m:sSupPr>
                              <m:ctrlPr>
                                <a:rPr lang="en-US" i="1">
                                  <a:solidFill>
                                    <a:schemeClr val="tx1"/>
                                  </a:solidFill>
                                </a:rPr>
                              </m:ctrlPr>
                            </m:sSupPr>
                            <m:e>
                              <m:r>
                                <m:rPr>
                                  <m:sty m:val="p"/>
                                </m:rPr>
                                <a:rPr lang="es-EC">
                                  <a:solidFill>
                                    <a:schemeClr val="tx1"/>
                                  </a:solidFill>
                                </a:rPr>
                                <m:t>α</m:t>
                              </m:r>
                            </m:e>
                            <m:sup>
                              <m:r>
                                <a:rPr lang="es-EC" i="1">
                                  <a:solidFill>
                                    <a:schemeClr val="tx1"/>
                                  </a:solidFill>
                                </a:rPr>
                                <m:t>𝑘</m:t>
                              </m:r>
                            </m:sup>
                          </m:sSup>
                          <m:sSup>
                            <m:sSupPr>
                              <m:ctrlPr>
                                <a:rPr lang="en-US" i="1">
                                  <a:solidFill>
                                    <a:schemeClr val="tx1"/>
                                  </a:solidFill>
                                </a:rPr>
                              </m:ctrlPr>
                            </m:sSupPr>
                            <m:e>
                              <m:r>
                                <a:rPr lang="es-EC" i="1">
                                  <a:solidFill>
                                    <a:schemeClr val="tx1"/>
                                  </a:solidFill>
                                </a:rPr>
                                <m:t>𝜌</m:t>
                              </m:r>
                            </m:e>
                            <m:sup>
                              <m:r>
                                <a:rPr lang="es-EC" i="1">
                                  <a:solidFill>
                                    <a:schemeClr val="tx1"/>
                                  </a:solidFill>
                                </a:rPr>
                                <m:t>𝑘</m:t>
                              </m:r>
                            </m:sup>
                          </m:sSup>
                        </m:e>
                      </m:d>
                      <m:r>
                        <a:rPr lang="es-EC" i="1">
                          <a:solidFill>
                            <a:schemeClr val="tx1"/>
                          </a:solidFill>
                        </a:rPr>
                        <m:t>+</m:t>
                      </m:r>
                      <m:r>
                        <a:rPr lang="es-EC" b="1" i="1">
                          <a:solidFill>
                            <a:schemeClr val="tx1"/>
                          </a:solidFill>
                        </a:rPr>
                        <m:t>𝛁</m:t>
                      </m:r>
                      <m:r>
                        <a:rPr lang="es-EC">
                          <a:solidFill>
                            <a:schemeClr val="tx1"/>
                          </a:solidFill>
                        </a:rPr>
                        <m:t>∙</m:t>
                      </m:r>
                      <m:d>
                        <m:dPr>
                          <m:ctrlPr>
                            <a:rPr lang="en-US" i="1">
                              <a:solidFill>
                                <a:schemeClr val="tx1"/>
                              </a:solidFill>
                            </a:rPr>
                          </m:ctrlPr>
                        </m:dPr>
                        <m:e>
                          <m:sSup>
                            <m:sSupPr>
                              <m:ctrlPr>
                                <a:rPr lang="en-US" i="1">
                                  <a:solidFill>
                                    <a:schemeClr val="tx1"/>
                                  </a:solidFill>
                                </a:rPr>
                              </m:ctrlPr>
                            </m:sSupPr>
                            <m:e>
                              <m:sSup>
                                <m:sSupPr>
                                  <m:ctrlPr>
                                    <a:rPr lang="en-US" i="1">
                                      <a:solidFill>
                                        <a:schemeClr val="tx1"/>
                                      </a:solidFill>
                                    </a:rPr>
                                  </m:ctrlPr>
                                </m:sSupPr>
                                <m:e>
                                  <m:r>
                                    <m:rPr>
                                      <m:sty m:val="p"/>
                                    </m:rPr>
                                    <a:rPr lang="es-EC">
                                      <a:solidFill>
                                        <a:schemeClr val="tx1"/>
                                      </a:solidFill>
                                    </a:rPr>
                                    <m:t>α</m:t>
                                  </m:r>
                                </m:e>
                                <m:sup>
                                  <m:r>
                                    <a:rPr lang="es-EC" i="1">
                                      <a:solidFill>
                                        <a:schemeClr val="tx1"/>
                                      </a:solidFill>
                                    </a:rPr>
                                    <m:t>𝑘</m:t>
                                  </m:r>
                                </m:sup>
                              </m:sSup>
                              <m:r>
                                <a:rPr lang="es-EC" i="1">
                                  <a:solidFill>
                                    <a:schemeClr val="tx1"/>
                                  </a:solidFill>
                                </a:rPr>
                                <m:t>𝜌</m:t>
                              </m:r>
                            </m:e>
                            <m:sup>
                              <m:r>
                                <a:rPr lang="es-EC" i="1">
                                  <a:solidFill>
                                    <a:schemeClr val="tx1"/>
                                  </a:solidFill>
                                </a:rPr>
                                <m:t>𝑘</m:t>
                              </m:r>
                            </m:sup>
                          </m:sSup>
                          <m:sSup>
                            <m:sSupPr>
                              <m:ctrlPr>
                                <a:rPr lang="en-US" b="1" i="1">
                                  <a:solidFill>
                                    <a:schemeClr val="tx1"/>
                                  </a:solidFill>
                                </a:rPr>
                              </m:ctrlPr>
                            </m:sSupPr>
                            <m:e>
                              <m:r>
                                <a:rPr lang="es-EC" b="1" i="1">
                                  <a:solidFill>
                                    <a:schemeClr val="tx1"/>
                                  </a:solidFill>
                                </a:rPr>
                                <m:t>𝐯</m:t>
                              </m:r>
                            </m:e>
                            <m:sup>
                              <m:r>
                                <a:rPr lang="es-EC" b="1" i="1">
                                  <a:solidFill>
                                    <a:schemeClr val="tx1"/>
                                  </a:solidFill>
                                </a:rPr>
                                <m:t>𝐤</m:t>
                              </m:r>
                            </m:sup>
                          </m:sSup>
                        </m:e>
                      </m:d>
                      <m:r>
                        <a:rPr lang="es-EC" i="1">
                          <a:solidFill>
                            <a:schemeClr val="tx1"/>
                          </a:solidFill>
                        </a:rPr>
                        <m:t>=</m:t>
                      </m:r>
                      <m:nary>
                        <m:naryPr>
                          <m:chr m:val="∑"/>
                          <m:limLoc m:val="undOvr"/>
                          <m:ctrlPr>
                            <a:rPr lang="en-US" i="1">
                              <a:solidFill>
                                <a:schemeClr val="tx1"/>
                              </a:solidFill>
                            </a:rPr>
                          </m:ctrlPr>
                        </m:naryPr>
                        <m:sub>
                          <m:r>
                            <a:rPr lang="es-EC" i="1">
                              <a:solidFill>
                                <a:schemeClr val="tx1"/>
                              </a:solidFill>
                            </a:rPr>
                            <m:t>𝑗</m:t>
                          </m:r>
                          <m:r>
                            <a:rPr lang="es-EC" i="1">
                              <a:solidFill>
                                <a:schemeClr val="tx1"/>
                              </a:solidFill>
                            </a:rPr>
                            <m:t>=1</m:t>
                          </m:r>
                        </m:sub>
                        <m:sup>
                          <m:r>
                            <a:rPr lang="es-EC" i="1">
                              <a:solidFill>
                                <a:schemeClr val="tx1"/>
                              </a:solidFill>
                            </a:rPr>
                            <m:t>2</m:t>
                          </m:r>
                        </m:sup>
                        <m:e>
                          <m:d>
                            <m:dPr>
                              <m:ctrlPr>
                                <a:rPr lang="en-US" i="1">
                                  <a:solidFill>
                                    <a:schemeClr val="tx1"/>
                                  </a:solidFill>
                                </a:rPr>
                              </m:ctrlPr>
                            </m:dPr>
                            <m:e>
                              <m:sSub>
                                <m:sSubPr>
                                  <m:ctrlPr>
                                    <a:rPr lang="en-US" i="1">
                                      <a:solidFill>
                                        <a:schemeClr val="tx1"/>
                                      </a:solidFill>
                                    </a:rPr>
                                  </m:ctrlPr>
                                </m:sSubPr>
                                <m:e>
                                  <m:acc>
                                    <m:accPr>
                                      <m:chr m:val="̇"/>
                                      <m:ctrlPr>
                                        <a:rPr lang="en-US" i="1">
                                          <a:solidFill>
                                            <a:schemeClr val="tx1"/>
                                          </a:solidFill>
                                        </a:rPr>
                                      </m:ctrlPr>
                                    </m:accPr>
                                    <m:e>
                                      <m:r>
                                        <a:rPr lang="es-EC" i="1">
                                          <a:solidFill>
                                            <a:schemeClr val="tx1"/>
                                          </a:solidFill>
                                        </a:rPr>
                                        <m:t>𝑚</m:t>
                                      </m:r>
                                    </m:e>
                                  </m:acc>
                                </m:e>
                                <m:sub>
                                  <m:r>
                                    <a:rPr lang="es-EC" i="1">
                                      <a:solidFill>
                                        <a:schemeClr val="tx1"/>
                                      </a:solidFill>
                                    </a:rPr>
                                    <m:t>𝑗𝑘</m:t>
                                  </m:r>
                                </m:sub>
                              </m:sSub>
                              <m:r>
                                <a:rPr lang="es-EC" i="1">
                                  <a:solidFill>
                                    <a:schemeClr val="tx1"/>
                                  </a:solidFill>
                                </a:rPr>
                                <m:t>−</m:t>
                              </m:r>
                              <m:sSub>
                                <m:sSubPr>
                                  <m:ctrlPr>
                                    <a:rPr lang="en-US" i="1">
                                      <a:solidFill>
                                        <a:schemeClr val="tx1"/>
                                      </a:solidFill>
                                    </a:rPr>
                                  </m:ctrlPr>
                                </m:sSubPr>
                                <m:e>
                                  <m:acc>
                                    <m:accPr>
                                      <m:chr m:val="̇"/>
                                      <m:ctrlPr>
                                        <a:rPr lang="en-US" i="1">
                                          <a:solidFill>
                                            <a:schemeClr val="tx1"/>
                                          </a:solidFill>
                                        </a:rPr>
                                      </m:ctrlPr>
                                    </m:accPr>
                                    <m:e>
                                      <m:r>
                                        <a:rPr lang="es-EC" i="1">
                                          <a:solidFill>
                                            <a:schemeClr val="tx1"/>
                                          </a:solidFill>
                                        </a:rPr>
                                        <m:t>𝑚</m:t>
                                      </m:r>
                                    </m:e>
                                  </m:acc>
                                </m:e>
                                <m:sub>
                                  <m:r>
                                    <a:rPr lang="es-EC" i="1">
                                      <a:solidFill>
                                        <a:schemeClr val="tx1"/>
                                      </a:solidFill>
                                    </a:rPr>
                                    <m:t>𝑘𝑗</m:t>
                                  </m:r>
                                </m:sub>
                              </m:sSub>
                            </m:e>
                          </m:d>
                        </m:e>
                      </m:nary>
                    </m:oMath>
                  </m:oMathPara>
                </a14:m>
                <a:endParaRPr lang="en-US" dirty="0" smtClean="0"/>
              </a:p>
              <a:p>
                <a:pPr marL="0" indent="0">
                  <a:buNone/>
                </a:pPr>
                <a:endParaRPr lang="es-EC" dirty="0"/>
              </a:p>
              <a:p>
                <a:pPr marL="0" indent="0">
                  <a:buNone/>
                </a:pPr>
                <a14:m>
                  <m:oMathPara xmlns:m="http://schemas.openxmlformats.org/officeDocument/2006/math">
                    <m:oMathParaPr>
                      <m:jc m:val="centerGroup"/>
                    </m:oMathParaPr>
                    <m:oMath xmlns:m="http://schemas.openxmlformats.org/officeDocument/2006/math">
                      <m:f>
                        <m:fPr>
                          <m:ctrlPr>
                            <a:rPr lang="en-US" i="1" smtClean="0">
                              <a:solidFill>
                                <a:schemeClr val="tx1"/>
                              </a:solidFill>
                            </a:rPr>
                          </m:ctrlPr>
                        </m:fPr>
                        <m:num>
                          <m:r>
                            <a:rPr lang="es-EC" i="1">
                              <a:solidFill>
                                <a:schemeClr val="tx1"/>
                              </a:solidFill>
                            </a:rPr>
                            <m:t>𝜕</m:t>
                          </m:r>
                        </m:num>
                        <m:den>
                          <m:r>
                            <a:rPr lang="es-EC" i="1">
                              <a:solidFill>
                                <a:schemeClr val="tx1"/>
                              </a:solidFill>
                            </a:rPr>
                            <m:t>𝜕</m:t>
                          </m:r>
                          <m:r>
                            <a:rPr lang="es-EC" i="1">
                              <a:solidFill>
                                <a:schemeClr val="tx1"/>
                              </a:solidFill>
                            </a:rPr>
                            <m:t>𝑡</m:t>
                          </m:r>
                        </m:den>
                      </m:f>
                      <m:d>
                        <m:dPr>
                          <m:ctrlPr>
                            <a:rPr lang="en-US" i="1">
                              <a:solidFill>
                                <a:schemeClr val="tx1"/>
                              </a:solidFill>
                            </a:rPr>
                          </m:ctrlPr>
                        </m:dPr>
                        <m:e>
                          <m:sSup>
                            <m:sSupPr>
                              <m:ctrlPr>
                                <a:rPr lang="en-US" i="1">
                                  <a:solidFill>
                                    <a:schemeClr val="tx1"/>
                                  </a:solidFill>
                                </a:rPr>
                              </m:ctrlPr>
                            </m:sSupPr>
                            <m:e>
                              <m:sSup>
                                <m:sSupPr>
                                  <m:ctrlPr>
                                    <a:rPr lang="en-US" i="1">
                                      <a:solidFill>
                                        <a:schemeClr val="tx1"/>
                                      </a:solidFill>
                                    </a:rPr>
                                  </m:ctrlPr>
                                </m:sSupPr>
                                <m:e>
                                  <m:r>
                                    <m:rPr>
                                      <m:sty m:val="p"/>
                                    </m:rPr>
                                    <a:rPr lang="es-EC">
                                      <a:solidFill>
                                        <a:schemeClr val="tx1"/>
                                      </a:solidFill>
                                    </a:rPr>
                                    <m:t>α</m:t>
                                  </m:r>
                                </m:e>
                                <m:sup>
                                  <m:r>
                                    <a:rPr lang="es-EC" i="1">
                                      <a:solidFill>
                                        <a:schemeClr val="tx1"/>
                                      </a:solidFill>
                                    </a:rPr>
                                    <m:t>𝑘</m:t>
                                  </m:r>
                                </m:sup>
                              </m:sSup>
                              <m:r>
                                <a:rPr lang="es-EC" i="1">
                                  <a:solidFill>
                                    <a:schemeClr val="tx1"/>
                                  </a:solidFill>
                                </a:rPr>
                                <m:t>𝜌</m:t>
                              </m:r>
                            </m:e>
                            <m:sup>
                              <m:r>
                                <a:rPr lang="es-EC" i="1">
                                  <a:solidFill>
                                    <a:schemeClr val="tx1"/>
                                  </a:solidFill>
                                </a:rPr>
                                <m:t>𝑘</m:t>
                              </m:r>
                            </m:sup>
                          </m:sSup>
                          <m:sSup>
                            <m:sSupPr>
                              <m:ctrlPr>
                                <a:rPr lang="en-US" b="1" i="1">
                                  <a:solidFill>
                                    <a:schemeClr val="tx1"/>
                                  </a:solidFill>
                                </a:rPr>
                              </m:ctrlPr>
                            </m:sSupPr>
                            <m:e>
                              <m:r>
                                <a:rPr lang="es-EC" b="1" i="1">
                                  <a:solidFill>
                                    <a:schemeClr val="tx1"/>
                                  </a:solidFill>
                                </a:rPr>
                                <m:t>𝐯</m:t>
                              </m:r>
                            </m:e>
                            <m:sup>
                              <m:r>
                                <a:rPr lang="es-EC" b="1" i="1">
                                  <a:solidFill>
                                    <a:schemeClr val="tx1"/>
                                  </a:solidFill>
                                </a:rPr>
                                <m:t>𝐤</m:t>
                              </m:r>
                            </m:sup>
                          </m:sSup>
                        </m:e>
                      </m:d>
                      <m:r>
                        <a:rPr lang="es-EC" i="1">
                          <a:solidFill>
                            <a:schemeClr val="tx1"/>
                          </a:solidFill>
                        </a:rPr>
                        <m:t>+</m:t>
                      </m:r>
                      <m:r>
                        <a:rPr lang="es-EC" b="1" i="1">
                          <a:solidFill>
                            <a:schemeClr val="tx1"/>
                          </a:solidFill>
                        </a:rPr>
                        <m:t>𝛁</m:t>
                      </m:r>
                      <m:r>
                        <a:rPr lang="es-EC">
                          <a:solidFill>
                            <a:schemeClr val="tx1"/>
                          </a:solidFill>
                        </a:rPr>
                        <m:t>∙</m:t>
                      </m:r>
                      <m:d>
                        <m:dPr>
                          <m:ctrlPr>
                            <a:rPr lang="en-US" i="1">
                              <a:solidFill>
                                <a:schemeClr val="tx1"/>
                              </a:solidFill>
                            </a:rPr>
                          </m:ctrlPr>
                        </m:dPr>
                        <m:e>
                          <m:sSup>
                            <m:sSupPr>
                              <m:ctrlPr>
                                <a:rPr lang="en-US" i="1">
                                  <a:solidFill>
                                    <a:schemeClr val="tx1"/>
                                  </a:solidFill>
                                </a:rPr>
                              </m:ctrlPr>
                            </m:sSupPr>
                            <m:e>
                              <m:sSup>
                                <m:sSupPr>
                                  <m:ctrlPr>
                                    <a:rPr lang="en-US" i="1">
                                      <a:solidFill>
                                        <a:schemeClr val="tx1"/>
                                      </a:solidFill>
                                    </a:rPr>
                                  </m:ctrlPr>
                                </m:sSupPr>
                                <m:e>
                                  <m:r>
                                    <a:rPr lang="es-EC" i="1">
                                      <a:solidFill>
                                        <a:schemeClr val="tx1"/>
                                      </a:solidFill>
                                    </a:rPr>
                                    <m:t>𝛼</m:t>
                                  </m:r>
                                </m:e>
                                <m:sup>
                                  <m:r>
                                    <a:rPr lang="es-EC" i="1">
                                      <a:solidFill>
                                        <a:schemeClr val="tx1"/>
                                      </a:solidFill>
                                    </a:rPr>
                                    <m:t>𝑘</m:t>
                                  </m:r>
                                </m:sup>
                              </m:sSup>
                              <m:r>
                                <a:rPr lang="es-EC" i="1">
                                  <a:solidFill>
                                    <a:schemeClr val="tx1"/>
                                  </a:solidFill>
                                </a:rPr>
                                <m:t>𝜌</m:t>
                              </m:r>
                            </m:e>
                            <m:sup>
                              <m:r>
                                <a:rPr lang="es-EC" i="1">
                                  <a:solidFill>
                                    <a:schemeClr val="tx1"/>
                                  </a:solidFill>
                                </a:rPr>
                                <m:t>𝑘</m:t>
                              </m:r>
                            </m:sup>
                          </m:sSup>
                          <m:sSup>
                            <m:sSupPr>
                              <m:ctrlPr>
                                <a:rPr lang="en-US" b="1" i="1">
                                  <a:solidFill>
                                    <a:schemeClr val="tx1"/>
                                  </a:solidFill>
                                </a:rPr>
                              </m:ctrlPr>
                            </m:sSupPr>
                            <m:e>
                              <m:r>
                                <a:rPr lang="es-EC" b="1" i="1">
                                  <a:solidFill>
                                    <a:schemeClr val="tx1"/>
                                  </a:solidFill>
                                </a:rPr>
                                <m:t>𝐯</m:t>
                              </m:r>
                            </m:e>
                            <m:sup>
                              <m:r>
                                <a:rPr lang="es-EC" b="1" i="1">
                                  <a:solidFill>
                                    <a:schemeClr val="tx1"/>
                                  </a:solidFill>
                                </a:rPr>
                                <m:t>𝐤</m:t>
                              </m:r>
                            </m:sup>
                          </m:sSup>
                          <m:r>
                            <a:rPr lang="es-EC" b="1" i="1">
                              <a:solidFill>
                                <a:schemeClr val="tx1"/>
                              </a:solidFill>
                            </a:rPr>
                            <m:t>⨂</m:t>
                          </m:r>
                          <m:sSup>
                            <m:sSupPr>
                              <m:ctrlPr>
                                <a:rPr lang="en-US" b="1" i="1">
                                  <a:solidFill>
                                    <a:schemeClr val="tx1"/>
                                  </a:solidFill>
                                </a:rPr>
                              </m:ctrlPr>
                            </m:sSupPr>
                            <m:e>
                              <m:r>
                                <a:rPr lang="es-EC" b="1">
                                  <a:solidFill>
                                    <a:schemeClr val="tx1"/>
                                  </a:solidFill>
                                </a:rPr>
                                <m:t> </m:t>
                              </m:r>
                              <m:r>
                                <a:rPr lang="es-EC" b="1" i="1">
                                  <a:solidFill>
                                    <a:schemeClr val="tx1"/>
                                  </a:solidFill>
                                </a:rPr>
                                <m:t>𝐯</m:t>
                              </m:r>
                            </m:e>
                            <m:sup>
                              <m:r>
                                <a:rPr lang="es-EC" b="1" i="1">
                                  <a:solidFill>
                                    <a:schemeClr val="tx1"/>
                                  </a:solidFill>
                                </a:rPr>
                                <m:t>𝐤</m:t>
                              </m:r>
                            </m:sup>
                          </m:sSup>
                        </m:e>
                      </m:d>
                      <m:r>
                        <a:rPr lang="es-EC" i="1">
                          <a:solidFill>
                            <a:schemeClr val="tx1"/>
                          </a:solidFill>
                        </a:rPr>
                        <m:t>=</m:t>
                      </m:r>
                      <m:r>
                        <a:rPr lang="es-EC" b="1" i="1">
                          <a:solidFill>
                            <a:schemeClr val="tx1"/>
                          </a:solidFill>
                        </a:rPr>
                        <m:t>−</m:t>
                      </m:r>
                      <m:sSup>
                        <m:sSupPr>
                          <m:ctrlPr>
                            <a:rPr lang="en-US" i="1">
                              <a:solidFill>
                                <a:schemeClr val="tx1"/>
                              </a:solidFill>
                            </a:rPr>
                          </m:ctrlPr>
                        </m:sSupPr>
                        <m:e>
                          <m:r>
                            <a:rPr lang="es-EC" i="1">
                              <a:solidFill>
                                <a:schemeClr val="tx1"/>
                              </a:solidFill>
                            </a:rPr>
                            <m:t>𝛼</m:t>
                          </m:r>
                        </m:e>
                        <m:sup>
                          <m:r>
                            <a:rPr lang="es-EC" i="1">
                              <a:solidFill>
                                <a:schemeClr val="tx1"/>
                              </a:solidFill>
                            </a:rPr>
                            <m:t>𝑘</m:t>
                          </m:r>
                        </m:sup>
                      </m:sSup>
                      <m:r>
                        <a:rPr lang="es-EC" b="1" i="1">
                          <a:solidFill>
                            <a:schemeClr val="tx1"/>
                          </a:solidFill>
                        </a:rPr>
                        <m:t>𝛁</m:t>
                      </m:r>
                      <m:sSup>
                        <m:sSupPr>
                          <m:ctrlPr>
                            <a:rPr lang="en-US" i="1">
                              <a:solidFill>
                                <a:schemeClr val="tx1"/>
                              </a:solidFill>
                            </a:rPr>
                          </m:ctrlPr>
                        </m:sSupPr>
                        <m:e>
                          <m:r>
                            <a:rPr lang="es-EC" i="1">
                              <a:solidFill>
                                <a:schemeClr val="tx1"/>
                              </a:solidFill>
                            </a:rPr>
                            <m:t>𝑃</m:t>
                          </m:r>
                        </m:e>
                        <m:sup>
                          <m:r>
                            <a:rPr lang="es-EC" i="1">
                              <a:solidFill>
                                <a:schemeClr val="tx1"/>
                              </a:solidFill>
                            </a:rPr>
                            <m:t>𝑘</m:t>
                          </m:r>
                        </m:sup>
                      </m:sSup>
                      <m:r>
                        <a:rPr lang="es-EC" i="1">
                          <a:solidFill>
                            <a:schemeClr val="tx1"/>
                          </a:solidFill>
                        </a:rPr>
                        <m:t>+</m:t>
                      </m:r>
                      <m:r>
                        <a:rPr lang="es-EC" b="1" i="1">
                          <a:solidFill>
                            <a:schemeClr val="tx1"/>
                          </a:solidFill>
                        </a:rPr>
                        <m:t>𝛁</m:t>
                      </m:r>
                      <m:r>
                        <a:rPr lang="es-EC" b="1">
                          <a:solidFill>
                            <a:schemeClr val="tx1"/>
                          </a:solidFill>
                        </a:rPr>
                        <m:t>∙</m:t>
                      </m:r>
                      <m:d>
                        <m:dPr>
                          <m:ctrlPr>
                            <a:rPr lang="en-US" i="1">
                              <a:solidFill>
                                <a:schemeClr val="tx1"/>
                              </a:solidFill>
                            </a:rPr>
                          </m:ctrlPr>
                        </m:dPr>
                        <m:e>
                          <m:sSup>
                            <m:sSupPr>
                              <m:ctrlPr>
                                <a:rPr lang="en-US" b="1" i="1">
                                  <a:solidFill>
                                    <a:schemeClr val="tx1"/>
                                  </a:solidFill>
                                </a:rPr>
                              </m:ctrlPr>
                            </m:sSupPr>
                            <m:e>
                              <m:sSup>
                                <m:sSupPr>
                                  <m:ctrlPr>
                                    <a:rPr lang="en-US" i="1">
                                      <a:solidFill>
                                        <a:schemeClr val="tx1"/>
                                      </a:solidFill>
                                    </a:rPr>
                                  </m:ctrlPr>
                                </m:sSupPr>
                                <m:e>
                                  <m:r>
                                    <m:rPr>
                                      <m:sty m:val="p"/>
                                    </m:rPr>
                                    <a:rPr lang="es-EC">
                                      <a:solidFill>
                                        <a:schemeClr val="tx1"/>
                                      </a:solidFill>
                                    </a:rPr>
                                    <m:t>α</m:t>
                                  </m:r>
                                </m:e>
                                <m:sup>
                                  <m:r>
                                    <a:rPr lang="es-EC" i="1">
                                      <a:solidFill>
                                        <a:schemeClr val="tx1"/>
                                      </a:solidFill>
                                    </a:rPr>
                                    <m:t>𝑘</m:t>
                                  </m:r>
                                </m:sup>
                              </m:sSup>
                              <m:r>
                                <a:rPr lang="es-EC" b="1" i="1">
                                  <a:solidFill>
                                    <a:schemeClr val="tx1"/>
                                  </a:solidFill>
                                </a:rPr>
                                <m:t>𝛕</m:t>
                              </m:r>
                            </m:e>
                            <m:sup>
                              <m:r>
                                <a:rPr lang="es-EC" b="1" i="1">
                                  <a:solidFill>
                                    <a:schemeClr val="tx1"/>
                                  </a:solidFill>
                                </a:rPr>
                                <m:t>𝐤</m:t>
                              </m:r>
                            </m:sup>
                          </m:sSup>
                        </m:e>
                      </m:d>
                      <m:r>
                        <a:rPr lang="es-EC" b="1" i="1">
                          <a:solidFill>
                            <a:schemeClr val="tx1"/>
                          </a:solidFill>
                        </a:rPr>
                        <m:t>−</m:t>
                      </m:r>
                      <m:r>
                        <a:rPr lang="es-EC" b="1" i="1">
                          <a:solidFill>
                            <a:schemeClr val="tx1"/>
                          </a:solidFill>
                        </a:rPr>
                        <m:t>𝛁</m:t>
                      </m:r>
                      <m:r>
                        <a:rPr lang="es-EC">
                          <a:solidFill>
                            <a:schemeClr val="tx1"/>
                          </a:solidFill>
                        </a:rPr>
                        <m:t>∙</m:t>
                      </m:r>
                      <m:d>
                        <m:dPr>
                          <m:ctrlPr>
                            <a:rPr lang="en-US" i="1">
                              <a:solidFill>
                                <a:schemeClr val="tx1"/>
                              </a:solidFill>
                            </a:rPr>
                          </m:ctrlPr>
                        </m:dPr>
                        <m:e>
                          <m:sSup>
                            <m:sSupPr>
                              <m:ctrlPr>
                                <a:rPr lang="en-US" b="1" i="1">
                                  <a:solidFill>
                                    <a:schemeClr val="tx1"/>
                                  </a:solidFill>
                                </a:rPr>
                              </m:ctrlPr>
                            </m:sSupPr>
                            <m:e>
                              <m:sSup>
                                <m:sSupPr>
                                  <m:ctrlPr>
                                    <a:rPr lang="en-US" i="1">
                                      <a:solidFill>
                                        <a:schemeClr val="tx1"/>
                                      </a:solidFill>
                                    </a:rPr>
                                  </m:ctrlPr>
                                </m:sSupPr>
                                <m:e>
                                  <m:r>
                                    <m:rPr>
                                      <m:sty m:val="p"/>
                                    </m:rPr>
                                    <a:rPr lang="es-EC">
                                      <a:solidFill>
                                        <a:schemeClr val="tx1"/>
                                      </a:solidFill>
                                    </a:rPr>
                                    <m:t>α</m:t>
                                  </m:r>
                                </m:e>
                                <m:sup>
                                  <m:r>
                                    <a:rPr lang="es-EC" i="1">
                                      <a:solidFill>
                                        <a:schemeClr val="tx1"/>
                                      </a:solidFill>
                                    </a:rPr>
                                    <m:t>𝑘</m:t>
                                  </m:r>
                                </m:sup>
                              </m:sSup>
                              <m:r>
                                <a:rPr lang="es-EC" b="1" i="1">
                                  <a:solidFill>
                                    <a:schemeClr val="tx1"/>
                                  </a:solidFill>
                                </a:rPr>
                                <m:t>𝛕</m:t>
                              </m:r>
                            </m:e>
                            <m:sup>
                              <m:r>
                                <a:rPr lang="en-US" b="1" i="1">
                                  <a:solidFill>
                                    <a:schemeClr val="tx1"/>
                                  </a:solidFill>
                                </a:rPr>
                                <m:t>∗</m:t>
                              </m:r>
                              <m:r>
                                <a:rPr lang="es-EC" b="1" i="1">
                                  <a:solidFill>
                                    <a:schemeClr val="tx1"/>
                                  </a:solidFill>
                                </a:rPr>
                                <m:t>𝐤</m:t>
                              </m:r>
                            </m:sup>
                          </m:sSup>
                        </m:e>
                      </m:d>
                      <m:r>
                        <a:rPr lang="es-EC" b="1" i="1">
                          <a:solidFill>
                            <a:schemeClr val="tx1"/>
                          </a:solidFill>
                        </a:rPr>
                        <m:t>+</m:t>
                      </m:r>
                      <m:sSup>
                        <m:sSupPr>
                          <m:ctrlPr>
                            <a:rPr lang="en-US" i="1">
                              <a:solidFill>
                                <a:schemeClr val="tx1"/>
                              </a:solidFill>
                            </a:rPr>
                          </m:ctrlPr>
                        </m:sSupPr>
                        <m:e>
                          <m:r>
                            <m:rPr>
                              <m:sty m:val="p"/>
                            </m:rPr>
                            <a:rPr lang="es-EC">
                              <a:solidFill>
                                <a:schemeClr val="tx1"/>
                              </a:solidFill>
                            </a:rPr>
                            <m:t>α</m:t>
                          </m:r>
                        </m:e>
                        <m:sup>
                          <m:r>
                            <a:rPr lang="es-EC" i="1">
                              <a:solidFill>
                                <a:schemeClr val="tx1"/>
                              </a:solidFill>
                            </a:rPr>
                            <m:t>𝑘</m:t>
                          </m:r>
                        </m:sup>
                      </m:sSup>
                      <m:sSup>
                        <m:sSupPr>
                          <m:ctrlPr>
                            <a:rPr lang="en-US" i="1">
                              <a:solidFill>
                                <a:schemeClr val="tx1"/>
                              </a:solidFill>
                            </a:rPr>
                          </m:ctrlPr>
                        </m:sSupPr>
                        <m:e>
                          <m:r>
                            <a:rPr lang="es-EC" i="1">
                              <a:solidFill>
                                <a:schemeClr val="tx1"/>
                              </a:solidFill>
                            </a:rPr>
                            <m:t>𝜌</m:t>
                          </m:r>
                        </m:e>
                        <m:sup>
                          <m:r>
                            <a:rPr lang="es-EC" i="1">
                              <a:solidFill>
                                <a:schemeClr val="tx1"/>
                              </a:solidFill>
                            </a:rPr>
                            <m:t>𝑘</m:t>
                          </m:r>
                        </m:sup>
                      </m:sSup>
                      <m:sSup>
                        <m:sSupPr>
                          <m:ctrlPr>
                            <a:rPr lang="en-US" b="1" i="1">
                              <a:solidFill>
                                <a:schemeClr val="tx1"/>
                              </a:solidFill>
                            </a:rPr>
                          </m:ctrlPr>
                        </m:sSupPr>
                        <m:e>
                          <m:r>
                            <a:rPr lang="es-EC" b="1" i="1">
                              <a:solidFill>
                                <a:schemeClr val="tx1"/>
                              </a:solidFill>
                            </a:rPr>
                            <m:t>𝐠</m:t>
                          </m:r>
                        </m:e>
                        <m:sup>
                          <m:r>
                            <a:rPr lang="es-EC" b="1" i="1">
                              <a:solidFill>
                                <a:schemeClr val="tx1"/>
                              </a:solidFill>
                            </a:rPr>
                            <m:t>𝐤</m:t>
                          </m:r>
                        </m:sup>
                      </m:sSup>
                      <m:r>
                        <a:rPr lang="es-EC" b="1" i="1">
                          <a:solidFill>
                            <a:schemeClr val="tx1"/>
                          </a:solidFill>
                        </a:rPr>
                        <m:t>+</m:t>
                      </m:r>
                      <m:nary>
                        <m:naryPr>
                          <m:chr m:val="∑"/>
                          <m:limLoc m:val="undOvr"/>
                          <m:ctrlPr>
                            <a:rPr lang="en-US" i="1">
                              <a:solidFill>
                                <a:schemeClr val="tx1"/>
                              </a:solidFill>
                            </a:rPr>
                          </m:ctrlPr>
                        </m:naryPr>
                        <m:sub>
                          <m:r>
                            <a:rPr lang="es-EC" i="1">
                              <a:solidFill>
                                <a:schemeClr val="tx1"/>
                              </a:solidFill>
                            </a:rPr>
                            <m:t>𝑗</m:t>
                          </m:r>
                          <m:r>
                            <a:rPr lang="es-EC" i="1">
                              <a:solidFill>
                                <a:schemeClr val="tx1"/>
                              </a:solidFill>
                            </a:rPr>
                            <m:t>=1</m:t>
                          </m:r>
                        </m:sub>
                        <m:sup>
                          <m:r>
                            <a:rPr lang="es-EC" i="1">
                              <a:solidFill>
                                <a:schemeClr val="tx1"/>
                              </a:solidFill>
                            </a:rPr>
                            <m:t>2</m:t>
                          </m:r>
                        </m:sup>
                        <m:e>
                          <m:d>
                            <m:dPr>
                              <m:ctrlPr>
                                <a:rPr lang="en-US" i="1">
                                  <a:solidFill>
                                    <a:schemeClr val="tx1"/>
                                  </a:solidFill>
                                </a:rPr>
                              </m:ctrlPr>
                            </m:dPr>
                            <m:e>
                              <m:sSub>
                                <m:sSubPr>
                                  <m:ctrlPr>
                                    <a:rPr lang="en-US" i="1">
                                      <a:solidFill>
                                        <a:schemeClr val="tx1"/>
                                      </a:solidFill>
                                    </a:rPr>
                                  </m:ctrlPr>
                                </m:sSubPr>
                                <m:e>
                                  <m:acc>
                                    <m:accPr>
                                      <m:chr m:val="̇"/>
                                      <m:ctrlPr>
                                        <a:rPr lang="en-US" i="1">
                                          <a:solidFill>
                                            <a:schemeClr val="tx1"/>
                                          </a:solidFill>
                                        </a:rPr>
                                      </m:ctrlPr>
                                    </m:accPr>
                                    <m:e>
                                      <m:r>
                                        <a:rPr lang="es-EC" i="1">
                                          <a:solidFill>
                                            <a:schemeClr val="tx1"/>
                                          </a:solidFill>
                                        </a:rPr>
                                        <m:t>𝑚</m:t>
                                      </m:r>
                                    </m:e>
                                  </m:acc>
                                </m:e>
                                <m:sub>
                                  <m:r>
                                    <a:rPr lang="es-EC" i="1">
                                      <a:solidFill>
                                        <a:schemeClr val="tx1"/>
                                      </a:solidFill>
                                    </a:rPr>
                                    <m:t>𝑗𝑘</m:t>
                                  </m:r>
                                </m:sub>
                              </m:sSub>
                              <m:sSup>
                                <m:sSupPr>
                                  <m:ctrlPr>
                                    <a:rPr lang="en-US" b="1" i="1">
                                      <a:solidFill>
                                        <a:schemeClr val="tx1"/>
                                      </a:solidFill>
                                    </a:rPr>
                                  </m:ctrlPr>
                                </m:sSupPr>
                                <m:e>
                                  <m:r>
                                    <a:rPr lang="es-EC" b="1" i="1">
                                      <a:solidFill>
                                        <a:schemeClr val="tx1"/>
                                      </a:solidFill>
                                    </a:rPr>
                                    <m:t>𝐯</m:t>
                                  </m:r>
                                </m:e>
                                <m:sup>
                                  <m:r>
                                    <a:rPr lang="es-EC" b="1" i="1">
                                      <a:solidFill>
                                        <a:schemeClr val="tx1"/>
                                      </a:solidFill>
                                    </a:rPr>
                                    <m:t>𝐣</m:t>
                                  </m:r>
                                </m:sup>
                              </m:sSup>
                              <m:r>
                                <a:rPr lang="es-EC" i="1">
                                  <a:solidFill>
                                    <a:schemeClr val="tx1"/>
                                  </a:solidFill>
                                </a:rPr>
                                <m:t>−</m:t>
                              </m:r>
                              <m:sSub>
                                <m:sSubPr>
                                  <m:ctrlPr>
                                    <a:rPr lang="en-US" i="1">
                                      <a:solidFill>
                                        <a:schemeClr val="tx1"/>
                                      </a:solidFill>
                                    </a:rPr>
                                  </m:ctrlPr>
                                </m:sSubPr>
                                <m:e>
                                  <m:acc>
                                    <m:accPr>
                                      <m:chr m:val="̇"/>
                                      <m:ctrlPr>
                                        <a:rPr lang="en-US" i="1">
                                          <a:solidFill>
                                            <a:schemeClr val="tx1"/>
                                          </a:solidFill>
                                        </a:rPr>
                                      </m:ctrlPr>
                                    </m:accPr>
                                    <m:e>
                                      <m:r>
                                        <a:rPr lang="es-EC" i="1">
                                          <a:solidFill>
                                            <a:schemeClr val="tx1"/>
                                          </a:solidFill>
                                        </a:rPr>
                                        <m:t>𝑚</m:t>
                                      </m:r>
                                    </m:e>
                                  </m:acc>
                                </m:e>
                                <m:sub>
                                  <m:r>
                                    <a:rPr lang="es-EC" i="1">
                                      <a:solidFill>
                                        <a:schemeClr val="tx1"/>
                                      </a:solidFill>
                                    </a:rPr>
                                    <m:t>𝑘𝑗</m:t>
                                  </m:r>
                                </m:sub>
                              </m:sSub>
                              <m:sSup>
                                <m:sSupPr>
                                  <m:ctrlPr>
                                    <a:rPr lang="en-US" b="1" i="1">
                                      <a:solidFill>
                                        <a:schemeClr val="tx1"/>
                                      </a:solidFill>
                                    </a:rPr>
                                  </m:ctrlPr>
                                </m:sSupPr>
                                <m:e>
                                  <m:r>
                                    <a:rPr lang="es-EC" b="1" i="1">
                                      <a:solidFill>
                                        <a:schemeClr val="tx1"/>
                                      </a:solidFill>
                                    </a:rPr>
                                    <m:t>𝐯</m:t>
                                  </m:r>
                                </m:e>
                                <m:sup>
                                  <m:r>
                                    <a:rPr lang="es-EC" b="1" i="1">
                                      <a:solidFill>
                                        <a:schemeClr val="tx1"/>
                                      </a:solidFill>
                                    </a:rPr>
                                    <m:t>𝐤</m:t>
                                  </m:r>
                                </m:sup>
                              </m:sSup>
                            </m:e>
                          </m:d>
                          <m:r>
                            <a:rPr lang="es-EC" i="1">
                              <a:solidFill>
                                <a:schemeClr val="tx1"/>
                              </a:solidFill>
                            </a:rPr>
                            <m:t>+</m:t>
                          </m:r>
                          <m:d>
                            <m:dPr>
                              <m:ctrlPr>
                                <a:rPr lang="en-US" i="1">
                                  <a:solidFill>
                                    <a:schemeClr val="tx1"/>
                                  </a:solidFill>
                                </a:rPr>
                              </m:ctrlPr>
                            </m:dPr>
                            <m:e>
                              <m:sSubSup>
                                <m:sSubSupPr>
                                  <m:ctrlPr>
                                    <a:rPr lang="en-US" i="1">
                                      <a:solidFill>
                                        <a:schemeClr val="tx1"/>
                                      </a:solidFill>
                                    </a:rPr>
                                  </m:ctrlPr>
                                </m:sSubSupPr>
                                <m:e>
                                  <m:r>
                                    <a:rPr lang="es-EC" i="1">
                                      <a:solidFill>
                                        <a:schemeClr val="tx1"/>
                                      </a:solidFill>
                                    </a:rPr>
                                    <m:t>𝑃</m:t>
                                  </m:r>
                                </m:e>
                                <m:sub>
                                  <m:r>
                                    <a:rPr lang="es-EC" i="1">
                                      <a:solidFill>
                                        <a:schemeClr val="tx1"/>
                                      </a:solidFill>
                                    </a:rPr>
                                    <m:t>𝑖𝑛𝑡</m:t>
                                  </m:r>
                                </m:sub>
                                <m:sup>
                                  <m:r>
                                    <a:rPr lang="es-EC" i="1">
                                      <a:solidFill>
                                        <a:schemeClr val="tx1"/>
                                      </a:solidFill>
                                    </a:rPr>
                                    <m:t>𝑘</m:t>
                                  </m:r>
                                </m:sup>
                              </m:sSubSup>
                              <m:r>
                                <a:rPr lang="es-EC" i="1">
                                  <a:solidFill>
                                    <a:schemeClr val="tx1"/>
                                  </a:solidFill>
                                </a:rPr>
                                <m:t>−</m:t>
                              </m:r>
                              <m:sSup>
                                <m:sSupPr>
                                  <m:ctrlPr>
                                    <a:rPr lang="en-US" i="1">
                                      <a:solidFill>
                                        <a:schemeClr val="tx1"/>
                                      </a:solidFill>
                                    </a:rPr>
                                  </m:ctrlPr>
                                </m:sSupPr>
                                <m:e>
                                  <m:r>
                                    <a:rPr lang="es-EC" i="1">
                                      <a:solidFill>
                                        <a:schemeClr val="tx1"/>
                                      </a:solidFill>
                                    </a:rPr>
                                    <m:t>𝑃</m:t>
                                  </m:r>
                                </m:e>
                                <m:sup>
                                  <m:r>
                                    <a:rPr lang="es-EC" i="1">
                                      <a:solidFill>
                                        <a:schemeClr val="tx1"/>
                                      </a:solidFill>
                                    </a:rPr>
                                    <m:t>𝑘</m:t>
                                  </m:r>
                                </m:sup>
                              </m:sSup>
                            </m:e>
                          </m:d>
                        </m:e>
                      </m:nary>
                      <m:r>
                        <a:rPr lang="es-EC" b="1" i="1">
                          <a:solidFill>
                            <a:schemeClr val="tx1"/>
                          </a:solidFill>
                        </a:rPr>
                        <m:t>𝛁</m:t>
                      </m:r>
                      <m:sSup>
                        <m:sSupPr>
                          <m:ctrlPr>
                            <a:rPr lang="en-US" i="1">
                              <a:solidFill>
                                <a:schemeClr val="tx1"/>
                              </a:solidFill>
                            </a:rPr>
                          </m:ctrlPr>
                        </m:sSupPr>
                        <m:e>
                          <m:r>
                            <a:rPr lang="es-EC" i="1">
                              <a:solidFill>
                                <a:schemeClr val="tx1"/>
                              </a:solidFill>
                            </a:rPr>
                            <m:t>𝛼</m:t>
                          </m:r>
                        </m:e>
                        <m:sup>
                          <m:r>
                            <a:rPr lang="es-EC" i="1">
                              <a:solidFill>
                                <a:schemeClr val="tx1"/>
                              </a:solidFill>
                            </a:rPr>
                            <m:t>𝑘</m:t>
                          </m:r>
                        </m:sup>
                      </m:sSup>
                      <m:r>
                        <a:rPr lang="es-EC" i="1">
                          <a:solidFill>
                            <a:schemeClr val="tx1"/>
                          </a:solidFill>
                        </a:rPr>
                        <m:t>+</m:t>
                      </m:r>
                      <m:sSubSup>
                        <m:sSubSupPr>
                          <m:ctrlPr>
                            <a:rPr lang="en-US" b="1" i="1">
                              <a:solidFill>
                                <a:schemeClr val="tx1"/>
                              </a:solidFill>
                            </a:rPr>
                          </m:ctrlPr>
                        </m:sSubSupPr>
                        <m:e>
                          <m:r>
                            <a:rPr lang="es-EC" b="1" i="1">
                              <a:solidFill>
                                <a:schemeClr val="tx1"/>
                              </a:solidFill>
                            </a:rPr>
                            <m:t>𝐅</m:t>
                          </m:r>
                        </m:e>
                        <m:sub>
                          <m:r>
                            <a:rPr lang="es-EC" b="1" i="1">
                              <a:solidFill>
                                <a:schemeClr val="tx1"/>
                              </a:solidFill>
                            </a:rPr>
                            <m:t>𝐀𝐃</m:t>
                          </m:r>
                        </m:sub>
                        <m:sup>
                          <m:r>
                            <a:rPr lang="es-EC" b="1" i="1">
                              <a:solidFill>
                                <a:schemeClr val="tx1"/>
                              </a:solidFill>
                            </a:rPr>
                            <m:t>𝐤</m:t>
                          </m:r>
                        </m:sup>
                      </m:sSubSup>
                      <m:r>
                        <a:rPr lang="es-EC" b="1" i="1">
                          <a:solidFill>
                            <a:schemeClr val="tx1"/>
                          </a:solidFill>
                        </a:rPr>
                        <m:t>+</m:t>
                      </m:r>
                      <m:sSubSup>
                        <m:sSubSupPr>
                          <m:ctrlPr>
                            <a:rPr lang="en-US" b="1" i="1">
                              <a:solidFill>
                                <a:schemeClr val="tx1"/>
                              </a:solidFill>
                            </a:rPr>
                          </m:ctrlPr>
                        </m:sSubSupPr>
                        <m:e>
                          <m:r>
                            <a:rPr lang="es-EC" b="1" i="1">
                              <a:solidFill>
                                <a:schemeClr val="tx1"/>
                              </a:solidFill>
                            </a:rPr>
                            <m:t>𝐅</m:t>
                          </m:r>
                        </m:e>
                        <m:sub>
                          <m:r>
                            <a:rPr lang="es-EC" b="1" i="1">
                              <a:solidFill>
                                <a:schemeClr val="tx1"/>
                              </a:solidFill>
                            </a:rPr>
                            <m:t>𝐎𝐃</m:t>
                          </m:r>
                        </m:sub>
                        <m:sup>
                          <m:r>
                            <a:rPr lang="es-EC" b="1" i="1">
                              <a:solidFill>
                                <a:schemeClr val="tx1"/>
                              </a:solidFill>
                            </a:rPr>
                            <m:t>𝐤</m:t>
                          </m:r>
                        </m:sup>
                      </m:sSubSup>
                    </m:oMath>
                  </m:oMathPara>
                </a14:m>
                <a:endParaRPr lang="en-US" dirty="0" smtClean="0"/>
              </a:p>
              <a:p>
                <a:pPr marL="0" indent="0">
                  <a:buNone/>
                </a:pPr>
                <a:endParaRPr lang="es-EC" dirty="0"/>
              </a:p>
              <a:p>
                <a:pPr marL="0" indent="0">
                  <a:buNone/>
                </a:pPr>
                <a14:m>
                  <m:oMathPara xmlns:m="http://schemas.openxmlformats.org/officeDocument/2006/math">
                    <m:oMathParaPr>
                      <m:jc m:val="centerGroup"/>
                    </m:oMathParaPr>
                    <m:oMath xmlns:m="http://schemas.openxmlformats.org/officeDocument/2006/math">
                      <m:f>
                        <m:fPr>
                          <m:ctrlPr>
                            <a:rPr lang="en-US" i="1" smtClean="0">
                              <a:solidFill>
                                <a:schemeClr val="tx1"/>
                              </a:solidFill>
                            </a:rPr>
                          </m:ctrlPr>
                        </m:fPr>
                        <m:num>
                          <m:r>
                            <a:rPr lang="es-EC" i="1">
                              <a:solidFill>
                                <a:schemeClr val="tx1"/>
                              </a:solidFill>
                            </a:rPr>
                            <m:t>𝜕</m:t>
                          </m:r>
                        </m:num>
                        <m:den>
                          <m:r>
                            <a:rPr lang="es-EC" i="1">
                              <a:solidFill>
                                <a:schemeClr val="tx1"/>
                              </a:solidFill>
                            </a:rPr>
                            <m:t>𝜕</m:t>
                          </m:r>
                          <m:r>
                            <a:rPr lang="es-EC" i="1">
                              <a:solidFill>
                                <a:schemeClr val="tx1"/>
                              </a:solidFill>
                            </a:rPr>
                            <m:t>𝑡</m:t>
                          </m:r>
                        </m:den>
                      </m:f>
                      <m:d>
                        <m:dPr>
                          <m:ctrlPr>
                            <a:rPr lang="en-US" b="1" i="1">
                              <a:solidFill>
                                <a:schemeClr val="tx1"/>
                              </a:solidFill>
                            </a:rPr>
                          </m:ctrlPr>
                        </m:dPr>
                        <m:e>
                          <m:sSup>
                            <m:sSupPr>
                              <m:ctrlPr>
                                <a:rPr lang="en-US" i="1">
                                  <a:solidFill>
                                    <a:schemeClr val="tx1"/>
                                  </a:solidFill>
                                </a:rPr>
                              </m:ctrlPr>
                            </m:sSupPr>
                            <m:e>
                              <m:r>
                                <a:rPr lang="es-EC" i="1">
                                  <a:solidFill>
                                    <a:schemeClr val="tx1"/>
                                  </a:solidFill>
                                </a:rPr>
                                <m:t>𝛼</m:t>
                              </m:r>
                            </m:e>
                            <m:sup>
                              <m:r>
                                <a:rPr lang="es-EC" i="1">
                                  <a:solidFill>
                                    <a:schemeClr val="tx1"/>
                                  </a:solidFill>
                                </a:rPr>
                                <m:t>𝑘</m:t>
                              </m:r>
                            </m:sup>
                          </m:sSup>
                          <m:sSup>
                            <m:sSupPr>
                              <m:ctrlPr>
                                <a:rPr lang="en-US" i="1">
                                  <a:solidFill>
                                    <a:schemeClr val="tx1"/>
                                  </a:solidFill>
                                </a:rPr>
                              </m:ctrlPr>
                            </m:sSupPr>
                            <m:e>
                              <m:r>
                                <a:rPr lang="es-EC" i="1">
                                  <a:solidFill>
                                    <a:schemeClr val="tx1"/>
                                  </a:solidFill>
                                </a:rPr>
                                <m:t>𝜌</m:t>
                              </m:r>
                            </m:e>
                            <m:sup>
                              <m:r>
                                <a:rPr lang="es-EC" i="1">
                                  <a:solidFill>
                                    <a:schemeClr val="tx1"/>
                                  </a:solidFill>
                                </a:rPr>
                                <m:t>𝑘</m:t>
                              </m:r>
                            </m:sup>
                          </m:sSup>
                          <m:sSup>
                            <m:sSupPr>
                              <m:ctrlPr>
                                <a:rPr lang="en-US" i="1">
                                  <a:solidFill>
                                    <a:schemeClr val="tx1"/>
                                  </a:solidFill>
                                </a:rPr>
                              </m:ctrlPr>
                            </m:sSupPr>
                            <m:e>
                              <m:r>
                                <a:rPr lang="es-EC" i="1">
                                  <a:solidFill>
                                    <a:schemeClr val="tx1"/>
                                  </a:solidFill>
                                </a:rPr>
                                <m:t>𝐻</m:t>
                              </m:r>
                            </m:e>
                            <m:sup>
                              <m:r>
                                <a:rPr lang="es-EC" i="1">
                                  <a:solidFill>
                                    <a:schemeClr val="tx1"/>
                                  </a:solidFill>
                                </a:rPr>
                                <m:t>𝑘</m:t>
                              </m:r>
                            </m:sup>
                          </m:sSup>
                        </m:e>
                      </m:d>
                      <m:r>
                        <a:rPr lang="es-EC" b="1">
                          <a:solidFill>
                            <a:schemeClr val="tx1"/>
                          </a:solidFill>
                        </a:rPr>
                        <m:t>+</m:t>
                      </m:r>
                      <m:r>
                        <a:rPr lang="es-EC" b="1" i="1">
                          <a:solidFill>
                            <a:schemeClr val="tx1"/>
                          </a:solidFill>
                        </a:rPr>
                        <m:t>𝛁</m:t>
                      </m:r>
                      <m:r>
                        <a:rPr lang="es-EC">
                          <a:solidFill>
                            <a:schemeClr val="tx1"/>
                          </a:solidFill>
                        </a:rPr>
                        <m:t>∙</m:t>
                      </m:r>
                      <m:d>
                        <m:dPr>
                          <m:ctrlPr>
                            <a:rPr lang="en-US" i="1">
                              <a:solidFill>
                                <a:schemeClr val="tx1"/>
                              </a:solidFill>
                            </a:rPr>
                          </m:ctrlPr>
                        </m:dPr>
                        <m:e>
                          <m:sSup>
                            <m:sSupPr>
                              <m:ctrlPr>
                                <a:rPr lang="en-US" i="1">
                                  <a:solidFill>
                                    <a:schemeClr val="tx1"/>
                                  </a:solidFill>
                                </a:rPr>
                              </m:ctrlPr>
                            </m:sSupPr>
                            <m:e>
                              <m:r>
                                <a:rPr lang="es-EC" i="1">
                                  <a:solidFill>
                                    <a:schemeClr val="tx1"/>
                                  </a:solidFill>
                                </a:rPr>
                                <m:t>𝛼</m:t>
                              </m:r>
                            </m:e>
                            <m:sup>
                              <m:r>
                                <a:rPr lang="es-EC" i="1">
                                  <a:solidFill>
                                    <a:schemeClr val="tx1"/>
                                  </a:solidFill>
                                </a:rPr>
                                <m:t>𝑘</m:t>
                              </m:r>
                            </m:sup>
                          </m:sSup>
                          <m:sSup>
                            <m:sSupPr>
                              <m:ctrlPr>
                                <a:rPr lang="en-US" i="1">
                                  <a:solidFill>
                                    <a:schemeClr val="tx1"/>
                                  </a:solidFill>
                                </a:rPr>
                              </m:ctrlPr>
                            </m:sSupPr>
                            <m:e>
                              <m:r>
                                <a:rPr lang="es-EC" i="1">
                                  <a:solidFill>
                                    <a:schemeClr val="tx1"/>
                                  </a:solidFill>
                                </a:rPr>
                                <m:t>𝜌</m:t>
                              </m:r>
                            </m:e>
                            <m:sup>
                              <m:r>
                                <a:rPr lang="es-EC" i="1">
                                  <a:solidFill>
                                    <a:schemeClr val="tx1"/>
                                  </a:solidFill>
                                </a:rPr>
                                <m:t>𝑘</m:t>
                              </m:r>
                            </m:sup>
                          </m:sSup>
                          <m:sSup>
                            <m:sSupPr>
                              <m:ctrlPr>
                                <a:rPr lang="en-US" i="1">
                                  <a:solidFill>
                                    <a:schemeClr val="tx1"/>
                                  </a:solidFill>
                                </a:rPr>
                              </m:ctrlPr>
                            </m:sSupPr>
                            <m:e>
                              <m:r>
                                <a:rPr lang="es-EC" i="1">
                                  <a:solidFill>
                                    <a:schemeClr val="tx1"/>
                                  </a:solidFill>
                                </a:rPr>
                                <m:t>𝐻</m:t>
                              </m:r>
                            </m:e>
                            <m:sup>
                              <m:r>
                                <a:rPr lang="es-EC" i="1">
                                  <a:solidFill>
                                    <a:schemeClr val="tx1"/>
                                  </a:solidFill>
                                </a:rPr>
                                <m:t>𝑘</m:t>
                              </m:r>
                            </m:sup>
                          </m:sSup>
                          <m:sSup>
                            <m:sSupPr>
                              <m:ctrlPr>
                                <a:rPr lang="en-US" b="1" i="1">
                                  <a:solidFill>
                                    <a:schemeClr val="tx1"/>
                                  </a:solidFill>
                                </a:rPr>
                              </m:ctrlPr>
                            </m:sSupPr>
                            <m:e>
                              <m:r>
                                <a:rPr lang="es-EC" b="1" i="1">
                                  <a:solidFill>
                                    <a:schemeClr val="tx1"/>
                                  </a:solidFill>
                                </a:rPr>
                                <m:t>𝐯</m:t>
                              </m:r>
                            </m:e>
                            <m:sup>
                              <m:r>
                                <a:rPr lang="es-EC" b="1" i="1">
                                  <a:solidFill>
                                    <a:schemeClr val="tx1"/>
                                  </a:solidFill>
                                </a:rPr>
                                <m:t>𝐤</m:t>
                              </m:r>
                            </m:sup>
                          </m:sSup>
                        </m:e>
                      </m:d>
                      <m:r>
                        <a:rPr lang="es-EC" i="1">
                          <a:solidFill>
                            <a:schemeClr val="tx1"/>
                          </a:solidFill>
                        </a:rPr>
                        <m:t>=</m:t>
                      </m:r>
                      <m:f>
                        <m:fPr>
                          <m:ctrlPr>
                            <a:rPr lang="en-US" i="1">
                              <a:solidFill>
                                <a:schemeClr val="tx1"/>
                              </a:solidFill>
                              <a:latin typeface="Cambria Math" panose="02040503050406030204" pitchFamily="18" charset="0"/>
                            </a:rPr>
                          </m:ctrlPr>
                        </m:fPr>
                        <m:num>
                          <m:r>
                            <a:rPr lang="es-EC" i="1">
                              <a:solidFill>
                                <a:schemeClr val="tx1"/>
                              </a:solidFill>
                              <a:latin typeface="Cambria Math" panose="02040503050406030204" pitchFamily="18" charset="0"/>
                            </a:rPr>
                            <m:t>𝜕</m:t>
                          </m:r>
                        </m:num>
                        <m:den>
                          <m:r>
                            <a:rPr lang="es-EC" i="1">
                              <a:solidFill>
                                <a:schemeClr val="tx1"/>
                              </a:solidFill>
                              <a:latin typeface="Cambria Math" panose="02040503050406030204" pitchFamily="18" charset="0"/>
                            </a:rPr>
                            <m:t>𝜕</m:t>
                          </m:r>
                          <m:r>
                            <a:rPr lang="es-EC" i="1">
                              <a:solidFill>
                                <a:schemeClr val="tx1"/>
                              </a:solidFill>
                              <a:latin typeface="Cambria Math" panose="02040503050406030204" pitchFamily="18" charset="0"/>
                            </a:rPr>
                            <m:t>𝑡</m:t>
                          </m:r>
                        </m:den>
                      </m:f>
                      <m:d>
                        <m:dPr>
                          <m:ctrlPr>
                            <a:rPr lang="en-US" i="1">
                              <a:solidFill>
                                <a:schemeClr val="tx1"/>
                              </a:solidFill>
                              <a:latin typeface="Cambria Math" panose="02040503050406030204" pitchFamily="18" charset="0"/>
                            </a:rPr>
                          </m:ctrlPr>
                        </m:dPr>
                        <m:e>
                          <m:sSup>
                            <m:sSupPr>
                              <m:ctrlPr>
                                <a:rPr lang="en-US" i="1">
                                  <a:solidFill>
                                    <a:schemeClr val="tx1"/>
                                  </a:solidFill>
                                  <a:latin typeface="Cambria Math" panose="02040503050406030204" pitchFamily="18" charset="0"/>
                                </a:rPr>
                              </m:ctrlPr>
                            </m:sSupPr>
                            <m:e>
                              <m:r>
                                <a:rPr lang="es-EC" i="1">
                                  <a:solidFill>
                                    <a:schemeClr val="tx1"/>
                                  </a:solidFill>
                                  <a:latin typeface="Cambria Math" panose="02040503050406030204" pitchFamily="18" charset="0"/>
                                </a:rPr>
                                <m:t>𝛼</m:t>
                              </m:r>
                            </m:e>
                            <m:sup>
                              <m:r>
                                <a:rPr lang="es-EC" i="1">
                                  <a:solidFill>
                                    <a:schemeClr val="tx1"/>
                                  </a:solidFill>
                                  <a:latin typeface="Cambria Math" panose="02040503050406030204" pitchFamily="18" charset="0"/>
                                </a:rPr>
                                <m:t>𝑘</m:t>
                              </m:r>
                            </m:sup>
                          </m:sSup>
                          <m:sSup>
                            <m:sSupPr>
                              <m:ctrlPr>
                                <a:rPr lang="en-US" i="1">
                                  <a:solidFill>
                                    <a:schemeClr val="tx1"/>
                                  </a:solidFill>
                                  <a:latin typeface="Cambria Math" panose="02040503050406030204" pitchFamily="18" charset="0"/>
                                </a:rPr>
                              </m:ctrlPr>
                            </m:sSupPr>
                            <m:e>
                              <m:r>
                                <a:rPr lang="es-EC" i="1">
                                  <a:solidFill>
                                    <a:schemeClr val="tx1"/>
                                  </a:solidFill>
                                  <a:latin typeface="Cambria Math" panose="02040503050406030204" pitchFamily="18" charset="0"/>
                                </a:rPr>
                                <m:t>𝑃</m:t>
                              </m:r>
                            </m:e>
                            <m:sup>
                              <m:r>
                                <a:rPr lang="es-EC" i="1">
                                  <a:solidFill>
                                    <a:schemeClr val="tx1"/>
                                  </a:solidFill>
                                  <a:latin typeface="Cambria Math" panose="02040503050406030204" pitchFamily="18" charset="0"/>
                                </a:rPr>
                                <m:t>𝑘</m:t>
                              </m:r>
                            </m:sup>
                          </m:sSup>
                        </m:e>
                      </m:d>
                      <m:r>
                        <a:rPr lang="es-EC" i="1">
                          <a:solidFill>
                            <a:schemeClr val="tx1"/>
                          </a:solidFill>
                        </a:rPr>
                        <m:t>−</m:t>
                      </m:r>
                      <m:r>
                        <a:rPr lang="es-EC" b="1" i="1">
                          <a:solidFill>
                            <a:schemeClr val="tx1"/>
                          </a:solidFill>
                        </a:rPr>
                        <m:t>𝛁</m:t>
                      </m:r>
                      <m:r>
                        <a:rPr lang="es-EC">
                          <a:solidFill>
                            <a:schemeClr val="tx1"/>
                          </a:solidFill>
                        </a:rPr>
                        <m:t>∙</m:t>
                      </m:r>
                      <m:d>
                        <m:dPr>
                          <m:ctrlPr>
                            <a:rPr lang="en-US" b="1" i="1">
                              <a:solidFill>
                                <a:schemeClr val="tx1"/>
                              </a:solidFill>
                            </a:rPr>
                          </m:ctrlPr>
                        </m:dPr>
                        <m:e>
                          <m:sSup>
                            <m:sSupPr>
                              <m:ctrlPr>
                                <a:rPr lang="en-US" i="1">
                                  <a:solidFill>
                                    <a:schemeClr val="tx1"/>
                                  </a:solidFill>
                                </a:rPr>
                              </m:ctrlPr>
                            </m:sSupPr>
                            <m:e>
                              <m:r>
                                <a:rPr lang="es-EC" i="1">
                                  <a:solidFill>
                                    <a:schemeClr val="tx1"/>
                                  </a:solidFill>
                                </a:rPr>
                                <m:t>𝛼</m:t>
                              </m:r>
                            </m:e>
                            <m:sup>
                              <m:r>
                                <a:rPr lang="es-EC" i="1">
                                  <a:solidFill>
                                    <a:schemeClr val="tx1"/>
                                  </a:solidFill>
                                </a:rPr>
                                <m:t>𝑘</m:t>
                              </m:r>
                            </m:sup>
                          </m:sSup>
                          <m:sSup>
                            <m:sSupPr>
                              <m:ctrlPr>
                                <a:rPr lang="en-US" b="1" i="1">
                                  <a:solidFill>
                                    <a:schemeClr val="tx1"/>
                                  </a:solidFill>
                                </a:rPr>
                              </m:ctrlPr>
                            </m:sSupPr>
                            <m:e>
                              <m:r>
                                <a:rPr lang="es-EC" b="1" i="1">
                                  <a:solidFill>
                                    <a:schemeClr val="tx1"/>
                                  </a:solidFill>
                                </a:rPr>
                                <m:t>𝐪</m:t>
                              </m:r>
                            </m:e>
                            <m:sup>
                              <m:r>
                                <a:rPr lang="es-EC" b="1" i="1">
                                  <a:solidFill>
                                    <a:schemeClr val="tx1"/>
                                  </a:solidFill>
                                </a:rPr>
                                <m:t>𝐤</m:t>
                              </m:r>
                            </m:sup>
                          </m:sSup>
                        </m:e>
                      </m:d>
                      <m:r>
                        <a:rPr lang="es-EC" b="1" i="1">
                          <a:solidFill>
                            <a:schemeClr val="tx1"/>
                          </a:solidFill>
                        </a:rPr>
                        <m:t>−</m:t>
                      </m:r>
                      <m:r>
                        <a:rPr lang="es-EC" b="1" i="1">
                          <a:solidFill>
                            <a:schemeClr val="tx1"/>
                          </a:solidFill>
                        </a:rPr>
                        <m:t>𝛁</m:t>
                      </m:r>
                      <m:r>
                        <a:rPr lang="es-EC">
                          <a:solidFill>
                            <a:schemeClr val="tx1"/>
                          </a:solidFill>
                        </a:rPr>
                        <m:t>∙</m:t>
                      </m:r>
                      <m:d>
                        <m:dPr>
                          <m:ctrlPr>
                            <a:rPr lang="en-US" i="1">
                              <a:solidFill>
                                <a:schemeClr val="tx1"/>
                              </a:solidFill>
                            </a:rPr>
                          </m:ctrlPr>
                        </m:dPr>
                        <m:e>
                          <m:sSup>
                            <m:sSupPr>
                              <m:ctrlPr>
                                <a:rPr lang="en-US" i="1">
                                  <a:solidFill>
                                    <a:schemeClr val="tx1"/>
                                  </a:solidFill>
                                </a:rPr>
                              </m:ctrlPr>
                            </m:sSupPr>
                            <m:e>
                              <m:r>
                                <a:rPr lang="es-EC" i="1">
                                  <a:solidFill>
                                    <a:schemeClr val="tx1"/>
                                  </a:solidFill>
                                </a:rPr>
                                <m:t>𝛼</m:t>
                              </m:r>
                            </m:e>
                            <m:sup>
                              <m:r>
                                <a:rPr lang="es-EC" i="1">
                                  <a:solidFill>
                                    <a:schemeClr val="tx1"/>
                                  </a:solidFill>
                                </a:rPr>
                                <m:t>𝑘</m:t>
                              </m:r>
                            </m:sup>
                          </m:sSup>
                          <m:sSup>
                            <m:sSupPr>
                              <m:ctrlPr>
                                <a:rPr lang="en-US" b="1" i="1">
                                  <a:solidFill>
                                    <a:schemeClr val="tx1"/>
                                  </a:solidFill>
                                </a:rPr>
                              </m:ctrlPr>
                            </m:sSupPr>
                            <m:e>
                              <m:r>
                                <a:rPr lang="es-EC" b="1" i="1">
                                  <a:solidFill>
                                    <a:schemeClr val="tx1"/>
                                  </a:solidFill>
                                </a:rPr>
                                <m:t>𝐪</m:t>
                              </m:r>
                            </m:e>
                            <m:sup>
                              <m:r>
                                <a:rPr lang="es-EC" b="1" i="1">
                                  <a:solidFill>
                                    <a:schemeClr val="tx1"/>
                                  </a:solidFill>
                                </a:rPr>
                                <m:t>∗</m:t>
                              </m:r>
                              <m:r>
                                <a:rPr lang="es-EC" b="1" i="1">
                                  <a:solidFill>
                                    <a:schemeClr val="tx1"/>
                                  </a:solidFill>
                                </a:rPr>
                                <m:t>𝐤</m:t>
                              </m:r>
                            </m:sup>
                          </m:sSup>
                        </m:e>
                      </m:d>
                      <m:r>
                        <a:rPr lang="es-EC" i="1">
                          <a:solidFill>
                            <a:schemeClr val="tx1"/>
                          </a:solidFill>
                        </a:rPr>
                        <m:t>+</m:t>
                      </m:r>
                      <m:nary>
                        <m:naryPr>
                          <m:chr m:val="∑"/>
                          <m:limLoc m:val="undOvr"/>
                          <m:ctrlPr>
                            <a:rPr lang="en-US" i="1">
                              <a:solidFill>
                                <a:schemeClr val="tx1"/>
                              </a:solidFill>
                            </a:rPr>
                          </m:ctrlPr>
                        </m:naryPr>
                        <m:sub>
                          <m:r>
                            <a:rPr lang="es-EC" i="1">
                              <a:solidFill>
                                <a:schemeClr val="tx1"/>
                              </a:solidFill>
                            </a:rPr>
                            <m:t>𝑗</m:t>
                          </m:r>
                          <m:r>
                            <a:rPr lang="es-EC" i="1">
                              <a:solidFill>
                                <a:schemeClr val="tx1"/>
                              </a:solidFill>
                            </a:rPr>
                            <m:t>=1</m:t>
                          </m:r>
                        </m:sub>
                        <m:sup>
                          <m:r>
                            <a:rPr lang="es-EC" i="1">
                              <a:solidFill>
                                <a:schemeClr val="tx1"/>
                              </a:solidFill>
                            </a:rPr>
                            <m:t>2</m:t>
                          </m:r>
                        </m:sup>
                        <m:e>
                          <m:d>
                            <m:dPr>
                              <m:ctrlPr>
                                <a:rPr lang="en-US" i="1">
                                  <a:solidFill>
                                    <a:schemeClr val="tx1"/>
                                  </a:solidFill>
                                </a:rPr>
                              </m:ctrlPr>
                            </m:dPr>
                            <m:e>
                              <m:sSub>
                                <m:sSubPr>
                                  <m:ctrlPr>
                                    <a:rPr lang="en-US" i="1">
                                      <a:solidFill>
                                        <a:schemeClr val="tx1"/>
                                      </a:solidFill>
                                    </a:rPr>
                                  </m:ctrlPr>
                                </m:sSubPr>
                                <m:e>
                                  <m:acc>
                                    <m:accPr>
                                      <m:chr m:val="̇"/>
                                      <m:ctrlPr>
                                        <a:rPr lang="en-US" i="1">
                                          <a:solidFill>
                                            <a:schemeClr val="tx1"/>
                                          </a:solidFill>
                                        </a:rPr>
                                      </m:ctrlPr>
                                    </m:accPr>
                                    <m:e>
                                      <m:r>
                                        <a:rPr lang="es-EC" i="1">
                                          <a:solidFill>
                                            <a:schemeClr val="tx1"/>
                                          </a:solidFill>
                                        </a:rPr>
                                        <m:t>𝑚</m:t>
                                      </m:r>
                                    </m:e>
                                  </m:acc>
                                </m:e>
                                <m:sub>
                                  <m:r>
                                    <a:rPr lang="es-EC" i="1">
                                      <a:solidFill>
                                        <a:schemeClr val="tx1"/>
                                      </a:solidFill>
                                    </a:rPr>
                                    <m:t>𝑗𝑘</m:t>
                                  </m:r>
                                </m:sub>
                              </m:sSub>
                              <m:sSup>
                                <m:sSupPr>
                                  <m:ctrlPr>
                                    <a:rPr lang="en-US" i="1">
                                      <a:solidFill>
                                        <a:schemeClr val="tx1"/>
                                      </a:solidFill>
                                    </a:rPr>
                                  </m:ctrlPr>
                                </m:sSupPr>
                                <m:e>
                                  <m:r>
                                    <a:rPr lang="es-EC" i="1">
                                      <a:solidFill>
                                        <a:schemeClr val="tx1"/>
                                      </a:solidFill>
                                    </a:rPr>
                                    <m:t>𝐻</m:t>
                                  </m:r>
                                </m:e>
                                <m:sup>
                                  <m:r>
                                    <a:rPr lang="es-EC" i="1">
                                      <a:solidFill>
                                        <a:schemeClr val="tx1"/>
                                      </a:solidFill>
                                    </a:rPr>
                                    <m:t>𝑗</m:t>
                                  </m:r>
                                </m:sup>
                              </m:sSup>
                              <m:r>
                                <a:rPr lang="es-EC" i="1">
                                  <a:solidFill>
                                    <a:schemeClr val="tx1"/>
                                  </a:solidFill>
                                </a:rPr>
                                <m:t>−</m:t>
                              </m:r>
                              <m:sSub>
                                <m:sSubPr>
                                  <m:ctrlPr>
                                    <a:rPr lang="en-US" i="1">
                                      <a:solidFill>
                                        <a:schemeClr val="tx1"/>
                                      </a:solidFill>
                                    </a:rPr>
                                  </m:ctrlPr>
                                </m:sSubPr>
                                <m:e>
                                  <m:acc>
                                    <m:accPr>
                                      <m:chr m:val="̇"/>
                                      <m:ctrlPr>
                                        <a:rPr lang="en-US" i="1">
                                          <a:solidFill>
                                            <a:schemeClr val="tx1"/>
                                          </a:solidFill>
                                        </a:rPr>
                                      </m:ctrlPr>
                                    </m:accPr>
                                    <m:e>
                                      <m:r>
                                        <a:rPr lang="es-EC" i="1">
                                          <a:solidFill>
                                            <a:schemeClr val="tx1"/>
                                          </a:solidFill>
                                        </a:rPr>
                                        <m:t>𝑚</m:t>
                                      </m:r>
                                    </m:e>
                                  </m:acc>
                                </m:e>
                                <m:sub>
                                  <m:r>
                                    <a:rPr lang="es-EC" i="1">
                                      <a:solidFill>
                                        <a:schemeClr val="tx1"/>
                                      </a:solidFill>
                                    </a:rPr>
                                    <m:t>𝑘𝑗</m:t>
                                  </m:r>
                                </m:sub>
                              </m:sSub>
                              <m:sSup>
                                <m:sSupPr>
                                  <m:ctrlPr>
                                    <a:rPr lang="en-US" i="1">
                                      <a:solidFill>
                                        <a:schemeClr val="tx1"/>
                                      </a:solidFill>
                                    </a:rPr>
                                  </m:ctrlPr>
                                </m:sSupPr>
                                <m:e>
                                  <m:r>
                                    <a:rPr lang="es-EC" i="1">
                                      <a:solidFill>
                                        <a:schemeClr val="tx1"/>
                                      </a:solidFill>
                                    </a:rPr>
                                    <m:t>𝐻</m:t>
                                  </m:r>
                                </m:e>
                                <m:sup>
                                  <m:r>
                                    <a:rPr lang="es-EC" i="1">
                                      <a:solidFill>
                                        <a:schemeClr val="tx1"/>
                                      </a:solidFill>
                                    </a:rPr>
                                    <m:t>𝑘</m:t>
                                  </m:r>
                                </m:sup>
                              </m:sSup>
                            </m:e>
                          </m:d>
                          <m:r>
                            <a:rPr lang="es-EC" i="1">
                              <a:solidFill>
                                <a:schemeClr val="tx1"/>
                              </a:solidFill>
                            </a:rPr>
                            <m:t>+</m:t>
                          </m:r>
                          <m:sSubSup>
                            <m:sSubSupPr>
                              <m:ctrlPr>
                                <a:rPr lang="en-US" i="1">
                                  <a:solidFill>
                                    <a:schemeClr val="tx1"/>
                                  </a:solidFill>
                                </a:rPr>
                              </m:ctrlPr>
                            </m:sSubSupPr>
                            <m:e>
                              <m:acc>
                                <m:accPr>
                                  <m:chr m:val="̇"/>
                                  <m:ctrlPr>
                                    <a:rPr lang="en-US" i="1">
                                      <a:solidFill>
                                        <a:schemeClr val="tx1"/>
                                      </a:solidFill>
                                    </a:rPr>
                                  </m:ctrlPr>
                                </m:accPr>
                                <m:e>
                                  <m:r>
                                    <a:rPr lang="es-EC" i="1">
                                      <a:solidFill>
                                        <a:schemeClr val="tx1"/>
                                      </a:solidFill>
                                    </a:rPr>
                                    <m:t>𝑄</m:t>
                                  </m:r>
                                </m:e>
                              </m:acc>
                            </m:e>
                            <m:sub>
                              <m:r>
                                <a:rPr lang="es-EC" i="1">
                                  <a:solidFill>
                                    <a:schemeClr val="tx1"/>
                                  </a:solidFill>
                                </a:rPr>
                                <m:t>𝑖𝑛𝑡</m:t>
                              </m:r>
                            </m:sub>
                            <m:sup>
                              <m:r>
                                <a:rPr lang="es-EC" i="1">
                                  <a:solidFill>
                                    <a:schemeClr val="tx1"/>
                                  </a:solidFill>
                                </a:rPr>
                                <m:t>𝑘</m:t>
                              </m:r>
                            </m:sup>
                          </m:sSubSup>
                        </m:e>
                      </m:nary>
                    </m:oMath>
                  </m:oMathPara>
                </a14:m>
                <a:endParaRPr lang="en-US" dirty="0"/>
              </a:p>
            </p:txBody>
          </p:sp>
        </mc:Choice>
        <mc:Fallback>
          <p:sp>
            <p:nvSpPr>
              <p:cNvPr id="3" name="Marcador de contenido 2"/>
              <p:cNvSpPr>
                <a:spLocks noGrp="1" noRot="1" noChangeAspect="1" noMove="1" noResize="1" noEditPoints="1" noAdjustHandles="1" noChangeArrowheads="1" noChangeShapeType="1" noTextEdit="1"/>
              </p:cNvSpPr>
              <p:nvPr>
                <p:ph idx="1"/>
              </p:nvPr>
            </p:nvSpPr>
            <p:spPr>
              <a:xfrm>
                <a:off x="677334" y="2160589"/>
                <a:ext cx="8596668" cy="4697411"/>
              </a:xfrm>
              <a:blipFill>
                <a:blip r:embed="rId2"/>
                <a:stretch>
                  <a:fillRect/>
                </a:stretch>
              </a:blipFill>
            </p:spPr>
            <p:txBody>
              <a:bodyPr/>
              <a:lstStyle/>
              <a:p>
                <a:r>
                  <a:rPr lang="en-US">
                    <a:noFill/>
                  </a:rPr>
                  <a:t> </a:t>
                </a:r>
              </a:p>
            </p:txBody>
          </p:sp>
        </mc:Fallback>
      </mc:AlternateContent>
      <p:sp>
        <p:nvSpPr>
          <p:cNvPr id="4" name="CuadroTexto 3"/>
          <p:cNvSpPr txBox="1"/>
          <p:nvPr/>
        </p:nvSpPr>
        <p:spPr>
          <a:xfrm>
            <a:off x="2389853" y="5101013"/>
            <a:ext cx="5812971" cy="369332"/>
          </a:xfrm>
          <a:prstGeom prst="rect">
            <a:avLst/>
          </a:prstGeom>
          <a:solidFill>
            <a:schemeClr val="accent3"/>
          </a:solidFill>
        </p:spPr>
        <p:txBody>
          <a:bodyPr wrap="square" rtlCol="0">
            <a:spAutoFit/>
          </a:bodyPr>
          <a:lstStyle/>
          <a:p>
            <a:r>
              <a:rPr lang="es-EC" dirty="0" smtClean="0"/>
              <a:t>ECUACIÓN EFECTIVA DE CONSERVACIÓN DE LA ENERGÍA</a:t>
            </a:r>
            <a:endParaRPr lang="en-US" dirty="0"/>
          </a:p>
        </p:txBody>
      </p:sp>
      <p:sp>
        <p:nvSpPr>
          <p:cNvPr id="5" name="CuadroTexto 4"/>
          <p:cNvSpPr txBox="1"/>
          <p:nvPr/>
        </p:nvSpPr>
        <p:spPr>
          <a:xfrm>
            <a:off x="900752" y="3076803"/>
            <a:ext cx="8373250" cy="369332"/>
          </a:xfrm>
          <a:prstGeom prst="rect">
            <a:avLst/>
          </a:prstGeom>
          <a:solidFill>
            <a:schemeClr val="accent3"/>
          </a:solidFill>
        </p:spPr>
        <p:txBody>
          <a:bodyPr wrap="square" rtlCol="0">
            <a:spAutoFit/>
          </a:bodyPr>
          <a:lstStyle/>
          <a:p>
            <a:r>
              <a:rPr lang="es-EC" dirty="0" smtClean="0"/>
              <a:t>ECUACIÓN EFECTIVA DE CONSERVACIÓN DE LA CANTIDAD DE MOVIMIENTO LINEAL</a:t>
            </a:r>
            <a:endParaRPr lang="en-US" dirty="0"/>
          </a:p>
        </p:txBody>
      </p:sp>
      <p:sp>
        <p:nvSpPr>
          <p:cNvPr id="6" name="CuadroTexto 5"/>
          <p:cNvSpPr txBox="1"/>
          <p:nvPr/>
        </p:nvSpPr>
        <p:spPr>
          <a:xfrm>
            <a:off x="2197085" y="1860829"/>
            <a:ext cx="5557166" cy="369332"/>
          </a:xfrm>
          <a:prstGeom prst="rect">
            <a:avLst/>
          </a:prstGeom>
          <a:solidFill>
            <a:schemeClr val="accent3"/>
          </a:solidFill>
        </p:spPr>
        <p:txBody>
          <a:bodyPr wrap="square" rtlCol="0">
            <a:spAutoFit/>
          </a:bodyPr>
          <a:lstStyle/>
          <a:p>
            <a:r>
              <a:rPr lang="es-EC" dirty="0" smtClean="0"/>
              <a:t>ECUACIÓN EFECTIVA DE CONSERVACIÓN DE LA MASA</a:t>
            </a:r>
            <a:endParaRPr lang="en-US" dirty="0"/>
          </a:p>
        </p:txBody>
      </p:sp>
    </p:spTree>
    <p:extLst>
      <p:ext uri="{BB962C8B-B14F-4D97-AF65-F5344CB8AC3E}">
        <p14:creationId xmlns:p14="http://schemas.microsoft.com/office/powerpoint/2010/main" val="17035283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smtClean="0">
                <a:solidFill>
                  <a:schemeClr val="tx1"/>
                </a:solidFill>
              </a:rPr>
              <a:t>CONSIDERACIONES Y SIMPLIFICACIONES</a:t>
            </a:r>
            <a:br>
              <a:rPr lang="es-EC" b="1" dirty="0" smtClean="0">
                <a:solidFill>
                  <a:schemeClr val="tx1"/>
                </a:solidFill>
              </a:rPr>
            </a:br>
            <a:r>
              <a:rPr lang="es-EC" dirty="0"/>
              <a:t>(</a:t>
            </a:r>
            <a:r>
              <a:rPr lang="es-EC" dirty="0" err="1"/>
              <a:t>Yeoh</a:t>
            </a:r>
            <a:r>
              <a:rPr lang="es-EC" dirty="0"/>
              <a:t> &amp; Tu, 2009)</a:t>
            </a:r>
            <a:endParaRPr lang="en-US" b="1" dirty="0">
              <a:solidFill>
                <a:schemeClr val="tx1"/>
              </a:solidFill>
            </a:endParaRPr>
          </a:p>
        </p:txBody>
      </p:sp>
      <p:sp>
        <p:nvSpPr>
          <p:cNvPr id="3" name="Marcador de contenido 2"/>
          <p:cNvSpPr>
            <a:spLocks noGrp="1"/>
          </p:cNvSpPr>
          <p:nvPr>
            <p:ph idx="1"/>
          </p:nvPr>
        </p:nvSpPr>
        <p:spPr/>
        <p:txBody>
          <a:bodyPr>
            <a:normAutofit/>
          </a:bodyPr>
          <a:lstStyle/>
          <a:p>
            <a:r>
              <a:rPr lang="es-EC" sz="2400" dirty="0" smtClean="0">
                <a:solidFill>
                  <a:schemeClr val="tx1"/>
                </a:solidFill>
              </a:rPr>
              <a:t>La fase líquida puede considerarse que fluye a bajas velocidades. Este tipo de fluidos se les conoce como débilmente compresibles. El término débil se refiere a que la densidad del fluido se ve afectada principalmente por la temperatura y no por la presión que permanece relativamente constante en los alrededores.</a:t>
            </a:r>
          </a:p>
          <a:p>
            <a:endParaRPr lang="es-EC" sz="2400" dirty="0">
              <a:solidFill>
                <a:schemeClr val="tx1"/>
              </a:solidFill>
            </a:endParaRPr>
          </a:p>
          <a:p>
            <a:endParaRPr lang="en-US" sz="2400" dirty="0">
              <a:solidFill>
                <a:schemeClr val="tx1"/>
              </a:solidFill>
            </a:endParaRPr>
          </a:p>
        </p:txBody>
      </p:sp>
      <mc:AlternateContent xmlns:mc="http://schemas.openxmlformats.org/markup-compatibility/2006">
        <mc:Choice xmlns:a14="http://schemas.microsoft.com/office/drawing/2010/main" Requires="a14">
          <p:sp>
            <p:nvSpPr>
              <p:cNvPr id="4" name="Rectángulo 3"/>
              <p:cNvSpPr/>
              <p:nvPr/>
            </p:nvSpPr>
            <p:spPr>
              <a:xfrm>
                <a:off x="864358" y="4100975"/>
                <a:ext cx="8184108" cy="1762662"/>
              </a:xfrm>
              <a:prstGeom prst="rect">
                <a:avLst/>
              </a:prstGeom>
            </p:spPr>
            <p:txBody>
              <a:bodyPr wrap="square">
                <a:spAutoFit/>
              </a:bodyPr>
              <a:lstStyle/>
              <a:p>
                <a:pPr/>
                <a:endParaRPr lang="en-US" i="1" dirty="0" smtClean="0">
                  <a:latin typeface="Cambria Math" panose="02040503050406030204" pitchFamily="18" charset="0"/>
                </a:endParaRPr>
              </a:p>
              <a:p>
                <a:pPr/>
                <a:endParaRPr lang="en-US"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r>
                            <a:rPr lang="es-EC" i="1">
                              <a:latin typeface="Cambria Math" panose="02040503050406030204" pitchFamily="18" charset="0"/>
                            </a:rPr>
                            <m:t>𝜕</m:t>
                          </m:r>
                        </m:num>
                        <m:den>
                          <m:r>
                            <a:rPr lang="es-EC" i="1">
                              <a:latin typeface="Cambria Math" panose="02040503050406030204" pitchFamily="18" charset="0"/>
                            </a:rPr>
                            <m:t>𝜕</m:t>
                          </m:r>
                          <m:r>
                            <a:rPr lang="es-EC" i="1">
                              <a:latin typeface="Cambria Math" panose="02040503050406030204" pitchFamily="18" charset="0"/>
                            </a:rPr>
                            <m:t>𝑡</m:t>
                          </m:r>
                        </m:den>
                      </m:f>
                      <m:d>
                        <m:dPr>
                          <m:ctrlPr>
                            <a:rPr lang="en-US" b="1" i="1">
                              <a:latin typeface="Cambria Math" panose="02040503050406030204" pitchFamily="18" charset="0"/>
                            </a:rPr>
                          </m:ctrlPr>
                        </m:dPr>
                        <m:e>
                          <m:sSup>
                            <m:sSupPr>
                              <m:ctrlPr>
                                <a:rPr lang="en-US" i="1">
                                  <a:latin typeface="Cambria Math" panose="02040503050406030204" pitchFamily="18" charset="0"/>
                                </a:rPr>
                              </m:ctrlPr>
                            </m:sSupPr>
                            <m:e>
                              <m:r>
                                <a:rPr lang="es-EC" i="1">
                                  <a:latin typeface="Cambria Math" panose="02040503050406030204" pitchFamily="18" charset="0"/>
                                </a:rPr>
                                <m:t>𝛼</m:t>
                              </m:r>
                            </m:e>
                            <m:sup>
                              <m:r>
                                <a:rPr lang="es-EC" i="1">
                                  <a:latin typeface="Cambria Math" panose="02040503050406030204" pitchFamily="18" charset="0"/>
                                </a:rPr>
                                <m:t>𝑘</m:t>
                              </m:r>
                            </m:sup>
                          </m:sSup>
                          <m:sSup>
                            <m:sSupPr>
                              <m:ctrlPr>
                                <a:rPr lang="en-US" i="1">
                                  <a:latin typeface="Cambria Math" panose="02040503050406030204" pitchFamily="18" charset="0"/>
                                </a:rPr>
                              </m:ctrlPr>
                            </m:sSupPr>
                            <m:e>
                              <m:r>
                                <a:rPr lang="es-EC" i="1">
                                  <a:latin typeface="Cambria Math" panose="02040503050406030204" pitchFamily="18" charset="0"/>
                                </a:rPr>
                                <m:t>𝜌</m:t>
                              </m:r>
                            </m:e>
                            <m:sup>
                              <m:r>
                                <a:rPr lang="es-EC" i="1">
                                  <a:latin typeface="Cambria Math" panose="02040503050406030204" pitchFamily="18" charset="0"/>
                                </a:rPr>
                                <m:t>𝑘</m:t>
                              </m:r>
                            </m:sup>
                          </m:sSup>
                          <m:sSup>
                            <m:sSupPr>
                              <m:ctrlPr>
                                <a:rPr lang="en-US" i="1">
                                  <a:latin typeface="Cambria Math" panose="02040503050406030204" pitchFamily="18" charset="0"/>
                                </a:rPr>
                              </m:ctrlPr>
                            </m:sSupPr>
                            <m:e>
                              <m:r>
                                <a:rPr lang="es-EC" i="1">
                                  <a:latin typeface="Cambria Math" panose="02040503050406030204" pitchFamily="18" charset="0"/>
                                </a:rPr>
                                <m:t>𝐻</m:t>
                              </m:r>
                            </m:e>
                            <m:sup>
                              <m:r>
                                <a:rPr lang="es-EC" i="1">
                                  <a:latin typeface="Cambria Math" panose="02040503050406030204" pitchFamily="18" charset="0"/>
                                </a:rPr>
                                <m:t>𝑘</m:t>
                              </m:r>
                            </m:sup>
                          </m:sSup>
                        </m:e>
                      </m:d>
                      <m:r>
                        <a:rPr lang="es-EC" b="1">
                          <a:latin typeface="Cambria Math" panose="02040503050406030204" pitchFamily="18" charset="0"/>
                        </a:rPr>
                        <m:t>+</m:t>
                      </m:r>
                      <m:r>
                        <a:rPr lang="es-EC" b="1" i="1">
                          <a:latin typeface="Cambria Math" panose="02040503050406030204" pitchFamily="18" charset="0"/>
                        </a:rPr>
                        <m:t>𝛁</m:t>
                      </m:r>
                      <m:r>
                        <a:rPr lang="es-EC">
                          <a:latin typeface="Cambria Math" panose="02040503050406030204" pitchFamily="18" charset="0"/>
                        </a:rPr>
                        <m:t>∙</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s-EC" i="1">
                                  <a:latin typeface="Cambria Math" panose="02040503050406030204" pitchFamily="18" charset="0"/>
                                </a:rPr>
                                <m:t>𝛼</m:t>
                              </m:r>
                            </m:e>
                            <m:sup>
                              <m:r>
                                <a:rPr lang="es-EC" i="1">
                                  <a:latin typeface="Cambria Math" panose="02040503050406030204" pitchFamily="18" charset="0"/>
                                </a:rPr>
                                <m:t>𝑘</m:t>
                              </m:r>
                            </m:sup>
                          </m:sSup>
                          <m:sSup>
                            <m:sSupPr>
                              <m:ctrlPr>
                                <a:rPr lang="en-US" i="1">
                                  <a:latin typeface="Cambria Math" panose="02040503050406030204" pitchFamily="18" charset="0"/>
                                </a:rPr>
                              </m:ctrlPr>
                            </m:sSupPr>
                            <m:e>
                              <m:r>
                                <a:rPr lang="es-EC" i="1">
                                  <a:latin typeface="Cambria Math" panose="02040503050406030204" pitchFamily="18" charset="0"/>
                                </a:rPr>
                                <m:t>𝜌</m:t>
                              </m:r>
                            </m:e>
                            <m:sup>
                              <m:r>
                                <a:rPr lang="es-EC" i="1">
                                  <a:latin typeface="Cambria Math" panose="02040503050406030204" pitchFamily="18" charset="0"/>
                                </a:rPr>
                                <m:t>𝑘</m:t>
                              </m:r>
                            </m:sup>
                          </m:sSup>
                          <m:sSup>
                            <m:sSupPr>
                              <m:ctrlPr>
                                <a:rPr lang="en-US" i="1">
                                  <a:latin typeface="Cambria Math" panose="02040503050406030204" pitchFamily="18" charset="0"/>
                                </a:rPr>
                              </m:ctrlPr>
                            </m:sSupPr>
                            <m:e>
                              <m:r>
                                <a:rPr lang="es-EC" i="1">
                                  <a:latin typeface="Cambria Math" panose="02040503050406030204" pitchFamily="18" charset="0"/>
                                </a:rPr>
                                <m:t>𝐻</m:t>
                              </m:r>
                            </m:e>
                            <m:sup>
                              <m:r>
                                <a:rPr lang="es-EC" i="1">
                                  <a:latin typeface="Cambria Math" panose="02040503050406030204" pitchFamily="18" charset="0"/>
                                </a:rPr>
                                <m:t>𝑘</m:t>
                              </m:r>
                            </m:sup>
                          </m:sSup>
                          <m:sSup>
                            <m:sSupPr>
                              <m:ctrlPr>
                                <a:rPr lang="en-US" b="1" i="1">
                                  <a:latin typeface="Cambria Math" panose="02040503050406030204" pitchFamily="18" charset="0"/>
                                </a:rPr>
                              </m:ctrlPr>
                            </m:sSupPr>
                            <m:e>
                              <m:r>
                                <a:rPr lang="es-EC" b="1" i="1">
                                  <a:latin typeface="Cambria Math" panose="02040503050406030204" pitchFamily="18" charset="0"/>
                                </a:rPr>
                                <m:t>𝐯</m:t>
                              </m:r>
                            </m:e>
                            <m:sup>
                              <m:r>
                                <a:rPr lang="es-EC" b="1" i="1">
                                  <a:latin typeface="Cambria Math" panose="02040503050406030204" pitchFamily="18" charset="0"/>
                                </a:rPr>
                                <m:t>𝐤</m:t>
                              </m:r>
                            </m:sup>
                          </m:sSup>
                        </m:e>
                      </m:d>
                      <m:r>
                        <a:rPr lang="es-EC" i="1">
                          <a:latin typeface="Cambria Math" panose="02040503050406030204" pitchFamily="18" charset="0"/>
                        </a:rPr>
                        <m:t>=</m:t>
                      </m:r>
                      <m:f>
                        <m:fPr>
                          <m:ctrlPr>
                            <a:rPr lang="en-US" i="1">
                              <a:latin typeface="Cambria Math" panose="02040503050406030204" pitchFamily="18" charset="0"/>
                            </a:rPr>
                          </m:ctrlPr>
                        </m:fPr>
                        <m:num>
                          <m:r>
                            <a:rPr lang="es-EC" i="1">
                              <a:latin typeface="Cambria Math" panose="02040503050406030204" pitchFamily="18" charset="0"/>
                            </a:rPr>
                            <m:t>𝜕</m:t>
                          </m:r>
                        </m:num>
                        <m:den>
                          <m:r>
                            <a:rPr lang="es-EC" i="1">
                              <a:latin typeface="Cambria Math" panose="02040503050406030204" pitchFamily="18" charset="0"/>
                            </a:rPr>
                            <m:t>𝜕</m:t>
                          </m:r>
                          <m:r>
                            <a:rPr lang="es-EC" i="1">
                              <a:latin typeface="Cambria Math" panose="02040503050406030204" pitchFamily="18" charset="0"/>
                            </a:rPr>
                            <m:t>𝑡</m:t>
                          </m:r>
                        </m:den>
                      </m:f>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s-EC" i="1">
                                  <a:latin typeface="Cambria Math" panose="02040503050406030204" pitchFamily="18" charset="0"/>
                                </a:rPr>
                                <m:t>𝛼</m:t>
                              </m:r>
                            </m:e>
                            <m:sup>
                              <m:r>
                                <a:rPr lang="es-EC" i="1">
                                  <a:latin typeface="Cambria Math" panose="02040503050406030204" pitchFamily="18" charset="0"/>
                                </a:rPr>
                                <m:t>𝑘</m:t>
                              </m:r>
                            </m:sup>
                          </m:sSup>
                          <m:sSup>
                            <m:sSupPr>
                              <m:ctrlPr>
                                <a:rPr lang="en-US" i="1">
                                  <a:latin typeface="Cambria Math" panose="02040503050406030204" pitchFamily="18" charset="0"/>
                                </a:rPr>
                              </m:ctrlPr>
                            </m:sSupPr>
                            <m:e>
                              <m:r>
                                <a:rPr lang="es-EC" i="1">
                                  <a:latin typeface="Cambria Math" panose="02040503050406030204" pitchFamily="18" charset="0"/>
                                </a:rPr>
                                <m:t>𝑃</m:t>
                              </m:r>
                            </m:e>
                            <m:sup>
                              <m:r>
                                <a:rPr lang="es-EC" i="1">
                                  <a:latin typeface="Cambria Math" panose="02040503050406030204" pitchFamily="18" charset="0"/>
                                </a:rPr>
                                <m:t>𝑘</m:t>
                              </m:r>
                            </m:sup>
                          </m:sSup>
                        </m:e>
                      </m:d>
                      <m:r>
                        <a:rPr lang="es-EC" i="1">
                          <a:latin typeface="Cambria Math" panose="02040503050406030204" pitchFamily="18" charset="0"/>
                        </a:rPr>
                        <m:t>−</m:t>
                      </m:r>
                      <m:r>
                        <a:rPr lang="es-EC" b="1" i="1">
                          <a:latin typeface="Cambria Math" panose="02040503050406030204" pitchFamily="18" charset="0"/>
                        </a:rPr>
                        <m:t>𝛁</m:t>
                      </m:r>
                      <m:r>
                        <a:rPr lang="es-EC">
                          <a:latin typeface="Cambria Math" panose="02040503050406030204" pitchFamily="18" charset="0"/>
                        </a:rPr>
                        <m:t>∙</m:t>
                      </m:r>
                      <m:d>
                        <m:dPr>
                          <m:ctrlPr>
                            <a:rPr lang="en-US" b="1" i="1">
                              <a:latin typeface="Cambria Math" panose="02040503050406030204" pitchFamily="18" charset="0"/>
                            </a:rPr>
                          </m:ctrlPr>
                        </m:dPr>
                        <m:e>
                          <m:sSup>
                            <m:sSupPr>
                              <m:ctrlPr>
                                <a:rPr lang="en-US" i="1">
                                  <a:latin typeface="Cambria Math" panose="02040503050406030204" pitchFamily="18" charset="0"/>
                                </a:rPr>
                              </m:ctrlPr>
                            </m:sSupPr>
                            <m:e>
                              <m:r>
                                <a:rPr lang="es-EC" i="1">
                                  <a:latin typeface="Cambria Math" panose="02040503050406030204" pitchFamily="18" charset="0"/>
                                </a:rPr>
                                <m:t>𝛼</m:t>
                              </m:r>
                            </m:e>
                            <m:sup>
                              <m:r>
                                <a:rPr lang="es-EC" i="1">
                                  <a:latin typeface="Cambria Math" panose="02040503050406030204" pitchFamily="18" charset="0"/>
                                </a:rPr>
                                <m:t>𝑘</m:t>
                              </m:r>
                            </m:sup>
                          </m:sSup>
                          <m:sSup>
                            <m:sSupPr>
                              <m:ctrlPr>
                                <a:rPr lang="en-US" b="1" i="1">
                                  <a:latin typeface="Cambria Math" panose="02040503050406030204" pitchFamily="18" charset="0"/>
                                </a:rPr>
                              </m:ctrlPr>
                            </m:sSupPr>
                            <m:e>
                              <m:r>
                                <a:rPr lang="es-EC" b="1" i="1">
                                  <a:latin typeface="Cambria Math" panose="02040503050406030204" pitchFamily="18" charset="0"/>
                                </a:rPr>
                                <m:t>𝐪</m:t>
                              </m:r>
                            </m:e>
                            <m:sup>
                              <m:r>
                                <a:rPr lang="es-EC" b="1" i="1">
                                  <a:latin typeface="Cambria Math" panose="02040503050406030204" pitchFamily="18" charset="0"/>
                                </a:rPr>
                                <m:t>𝐤</m:t>
                              </m:r>
                            </m:sup>
                          </m:sSup>
                        </m:e>
                      </m:d>
                      <m:r>
                        <a:rPr lang="es-EC" b="1" i="1">
                          <a:latin typeface="Cambria Math" panose="02040503050406030204" pitchFamily="18" charset="0"/>
                        </a:rPr>
                        <m:t>−</m:t>
                      </m:r>
                      <m:r>
                        <a:rPr lang="es-EC" b="1" i="1">
                          <a:latin typeface="Cambria Math" panose="02040503050406030204" pitchFamily="18" charset="0"/>
                        </a:rPr>
                        <m:t>𝛁</m:t>
                      </m:r>
                      <m:r>
                        <a:rPr lang="es-EC">
                          <a:latin typeface="Cambria Math" panose="02040503050406030204" pitchFamily="18" charset="0"/>
                        </a:rPr>
                        <m:t>∙</m:t>
                      </m:r>
                      <m:d>
                        <m:dPr>
                          <m:ctrlPr>
                            <a:rPr lang="es-EC" i="1" smtClean="0">
                              <a:latin typeface="Cambria Math" panose="02040503050406030204" pitchFamily="18" charset="0"/>
                            </a:rPr>
                          </m:ctrlPr>
                        </m:dPr>
                        <m:e>
                          <m:sSup>
                            <m:sSupPr>
                              <m:ctrlPr>
                                <a:rPr lang="en-US" i="1">
                                  <a:latin typeface="Cambria Math" panose="02040503050406030204" pitchFamily="18" charset="0"/>
                                </a:rPr>
                              </m:ctrlPr>
                            </m:sSupPr>
                            <m:e>
                              <m:r>
                                <a:rPr lang="es-EC" i="1">
                                  <a:latin typeface="Cambria Math" panose="02040503050406030204" pitchFamily="18" charset="0"/>
                                </a:rPr>
                                <m:t>𝛼</m:t>
                              </m:r>
                            </m:e>
                            <m:sup>
                              <m:r>
                                <a:rPr lang="es-EC" i="1">
                                  <a:latin typeface="Cambria Math" panose="02040503050406030204" pitchFamily="18" charset="0"/>
                                </a:rPr>
                                <m:t>𝑘</m:t>
                              </m:r>
                            </m:sup>
                          </m:sSup>
                          <m:sSup>
                            <m:sSupPr>
                              <m:ctrlPr>
                                <a:rPr lang="es-EC" i="1">
                                  <a:latin typeface="Cambria Math" panose="02040503050406030204" pitchFamily="18" charset="0"/>
                                </a:rPr>
                              </m:ctrlPr>
                            </m:sSupPr>
                            <m:e>
                              <m:r>
                                <a:rPr lang="es-EC" b="1">
                                  <a:latin typeface="Cambria Math" panose="02040503050406030204" pitchFamily="18" charset="0"/>
                                </a:rPr>
                                <m:t>𝐪</m:t>
                              </m:r>
                            </m:e>
                            <m:sup>
                              <m:r>
                                <a:rPr lang="en-US" b="1">
                                  <a:latin typeface="Cambria Math" panose="02040503050406030204" pitchFamily="18" charset="0"/>
                                </a:rPr>
                                <m:t>∗</m:t>
                              </m:r>
                              <m:r>
                                <a:rPr lang="en-US" b="1">
                                  <a:latin typeface="Cambria Math" panose="02040503050406030204" pitchFamily="18" charset="0"/>
                                </a:rPr>
                                <m:t>𝐤</m:t>
                              </m:r>
                            </m:sup>
                          </m:sSup>
                        </m:e>
                      </m:d>
                    </m:oMath>
                  </m:oMathPara>
                </a14:m>
                <a:endParaRPr lang="en-US" dirty="0"/>
              </a:p>
              <a:p>
                <a:pPr/>
                <a:endParaRPr lang="es-EC" i="1" dirty="0" smtClean="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m:t>
                      </m:r>
                      <m:r>
                        <a:rPr lang="es-EC" b="1" i="1">
                          <a:latin typeface="Cambria Math" panose="02040503050406030204" pitchFamily="18" charset="0"/>
                        </a:rPr>
                        <m:t>𝛁</m:t>
                      </m:r>
                      <m:r>
                        <a:rPr lang="es-EC">
                          <a:latin typeface="Cambria Math" panose="02040503050406030204" pitchFamily="18" charset="0"/>
                        </a:rPr>
                        <m:t>∙</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s-EC" i="1">
                                  <a:latin typeface="Cambria Math" panose="02040503050406030204" pitchFamily="18" charset="0"/>
                                </a:rPr>
                                <m:t>𝛼</m:t>
                              </m:r>
                            </m:e>
                            <m:sup>
                              <m:r>
                                <a:rPr lang="es-EC" i="1">
                                  <a:latin typeface="Cambria Math" panose="02040503050406030204" pitchFamily="18" charset="0"/>
                                </a:rPr>
                                <m:t>𝑘</m:t>
                              </m:r>
                            </m:sup>
                          </m:sSup>
                          <m:sSup>
                            <m:sSupPr>
                              <m:ctrlPr>
                                <a:rPr lang="en-US" b="1" i="1">
                                  <a:latin typeface="Cambria Math" panose="02040503050406030204" pitchFamily="18" charset="0"/>
                                </a:rPr>
                              </m:ctrlPr>
                            </m:sSupPr>
                            <m:e>
                              <m:r>
                                <a:rPr lang="es-EC" b="1" i="1">
                                  <a:latin typeface="Cambria Math" panose="02040503050406030204" pitchFamily="18" charset="0"/>
                                </a:rPr>
                                <m:t>𝛕</m:t>
                              </m:r>
                            </m:e>
                            <m:sup>
                              <m:r>
                                <a:rPr lang="es-EC" b="1" i="1">
                                  <a:latin typeface="Cambria Math" panose="02040503050406030204" pitchFamily="18" charset="0"/>
                                </a:rPr>
                                <m:t>𝐤</m:t>
                              </m:r>
                            </m:sup>
                          </m:sSup>
                          <m:r>
                            <a:rPr lang="es-EC" i="1">
                              <a:latin typeface="Cambria Math" panose="02040503050406030204" pitchFamily="18" charset="0"/>
                            </a:rPr>
                            <m:t>∙</m:t>
                          </m:r>
                          <m:sSup>
                            <m:sSupPr>
                              <m:ctrlPr>
                                <a:rPr lang="en-US" b="1" i="1">
                                  <a:latin typeface="Cambria Math" panose="02040503050406030204" pitchFamily="18" charset="0"/>
                                </a:rPr>
                              </m:ctrlPr>
                            </m:sSupPr>
                            <m:e>
                              <m:r>
                                <a:rPr lang="es-EC" b="1" i="1">
                                  <a:latin typeface="Cambria Math" panose="02040503050406030204" pitchFamily="18" charset="0"/>
                                </a:rPr>
                                <m:t>𝐯</m:t>
                              </m:r>
                            </m:e>
                            <m:sup>
                              <m:r>
                                <a:rPr lang="es-EC" b="1" i="1">
                                  <a:latin typeface="Cambria Math" panose="02040503050406030204" pitchFamily="18" charset="0"/>
                                </a:rPr>
                                <m:t>𝒌</m:t>
                              </m:r>
                            </m:sup>
                          </m:sSup>
                        </m:e>
                      </m:d>
                      <m:r>
                        <a:rPr lang="es-EC" i="1">
                          <a:latin typeface="Cambria Math" panose="02040503050406030204" pitchFamily="18" charset="0"/>
                        </a:rPr>
                        <m:t>+</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s-EC" i="1">
                                  <a:latin typeface="Cambria Math" panose="02040503050406030204" pitchFamily="18" charset="0"/>
                                </a:rPr>
                                <m:t>𝛼</m:t>
                              </m:r>
                            </m:e>
                            <m:sup>
                              <m:r>
                                <a:rPr lang="es-EC" i="1">
                                  <a:latin typeface="Cambria Math" panose="02040503050406030204" pitchFamily="18" charset="0"/>
                                </a:rPr>
                                <m:t>𝑘</m:t>
                              </m:r>
                            </m:sup>
                          </m:sSup>
                          <m:sSup>
                            <m:sSupPr>
                              <m:ctrlPr>
                                <a:rPr lang="en-US" i="1">
                                  <a:latin typeface="Cambria Math" panose="02040503050406030204" pitchFamily="18" charset="0"/>
                                </a:rPr>
                              </m:ctrlPr>
                            </m:sSupPr>
                            <m:e>
                              <m:r>
                                <a:rPr lang="es-EC" i="1">
                                  <a:latin typeface="Cambria Math" panose="02040503050406030204" pitchFamily="18" charset="0"/>
                                </a:rPr>
                                <m:t>𝜌</m:t>
                              </m:r>
                            </m:e>
                            <m:sup>
                              <m:r>
                                <a:rPr lang="es-EC" i="1">
                                  <a:latin typeface="Cambria Math" panose="02040503050406030204" pitchFamily="18" charset="0"/>
                                </a:rPr>
                                <m:t>𝑘</m:t>
                              </m:r>
                            </m:sup>
                          </m:sSup>
                          <m:sSup>
                            <m:sSupPr>
                              <m:ctrlPr>
                                <a:rPr lang="en-US" b="1" i="1">
                                  <a:latin typeface="Cambria Math" panose="02040503050406030204" pitchFamily="18" charset="0"/>
                                </a:rPr>
                              </m:ctrlPr>
                            </m:sSupPr>
                            <m:e>
                              <m:r>
                                <a:rPr lang="es-EC" b="1" i="1">
                                  <a:latin typeface="Cambria Math" panose="02040503050406030204" pitchFamily="18" charset="0"/>
                                </a:rPr>
                                <m:t>𝐟</m:t>
                              </m:r>
                            </m:e>
                            <m:sup>
                              <m:r>
                                <a:rPr lang="es-EC" b="1" i="1">
                                  <a:latin typeface="Cambria Math" panose="02040503050406030204" pitchFamily="18" charset="0"/>
                                </a:rPr>
                                <m:t>𝐤</m:t>
                              </m:r>
                            </m:sup>
                          </m:sSup>
                          <m:r>
                            <a:rPr lang="es-EC" i="1">
                              <a:latin typeface="Cambria Math" panose="02040503050406030204" pitchFamily="18" charset="0"/>
                            </a:rPr>
                            <m:t>∙</m:t>
                          </m:r>
                          <m:sSup>
                            <m:sSupPr>
                              <m:ctrlPr>
                                <a:rPr lang="en-US" b="1" i="1">
                                  <a:latin typeface="Cambria Math" panose="02040503050406030204" pitchFamily="18" charset="0"/>
                                </a:rPr>
                              </m:ctrlPr>
                            </m:sSupPr>
                            <m:e>
                              <m:r>
                                <a:rPr lang="es-EC" b="1" i="1">
                                  <a:latin typeface="Cambria Math" panose="02040503050406030204" pitchFamily="18" charset="0"/>
                                </a:rPr>
                                <m:t>𝐯</m:t>
                              </m:r>
                            </m:e>
                            <m:sup>
                              <m:r>
                                <a:rPr lang="es-EC" b="1" i="1">
                                  <a:latin typeface="Cambria Math" panose="02040503050406030204" pitchFamily="18" charset="0"/>
                                </a:rPr>
                                <m:t>𝐤</m:t>
                              </m:r>
                            </m:sup>
                          </m:sSup>
                        </m:e>
                      </m:d>
                      <m:r>
                        <a:rPr lang="es-EC" b="1" i="1">
                          <a:latin typeface="Cambria Math" panose="02040503050406030204" pitchFamily="18" charset="0"/>
                        </a:rPr>
                        <m:t>+</m:t>
                      </m:r>
                      <m:r>
                        <a:rPr lang="es-EC" i="1">
                          <a:latin typeface="Cambria Math" panose="02040503050406030204" pitchFamily="18" charset="0"/>
                        </a:rPr>
                        <m:t> </m:t>
                      </m:r>
                      <m:sSup>
                        <m:sSupPr>
                          <m:ctrlPr>
                            <a:rPr lang="en-US" i="1">
                              <a:latin typeface="Cambria Math" panose="02040503050406030204" pitchFamily="18" charset="0"/>
                            </a:rPr>
                          </m:ctrlPr>
                        </m:sSupPr>
                        <m:e>
                          <m:r>
                            <a:rPr lang="es-EC" i="1">
                              <a:latin typeface="Cambria Math" panose="02040503050406030204" pitchFamily="18" charset="0"/>
                            </a:rPr>
                            <m:t>ℶ</m:t>
                          </m:r>
                        </m:e>
                        <m:sup>
                          <m:r>
                            <a:rPr lang="es-EC" i="1">
                              <a:latin typeface="Cambria Math" panose="02040503050406030204" pitchFamily="18" charset="0"/>
                            </a:rPr>
                            <m:t>′</m:t>
                          </m:r>
                          <m:r>
                            <a:rPr lang="es-EC" i="1">
                              <a:latin typeface="Cambria Math" panose="02040503050406030204" pitchFamily="18" charset="0"/>
                            </a:rPr>
                            <m:t>𝑘</m:t>
                          </m:r>
                        </m:sup>
                      </m:sSup>
                    </m:oMath>
                  </m:oMathPara>
                </a14:m>
                <a:endParaRPr lang="en-US" dirty="0"/>
              </a:p>
            </p:txBody>
          </p:sp>
        </mc:Choice>
        <mc:Fallback>
          <p:sp>
            <p:nvSpPr>
              <p:cNvPr id="4" name="Rectángulo 3"/>
              <p:cNvSpPr>
                <a:spLocks noRot="1" noChangeAspect="1" noMove="1" noResize="1" noEditPoints="1" noAdjustHandles="1" noChangeArrowheads="1" noChangeShapeType="1" noTextEdit="1"/>
              </p:cNvSpPr>
              <p:nvPr/>
            </p:nvSpPr>
            <p:spPr>
              <a:xfrm>
                <a:off x="864358" y="4100975"/>
                <a:ext cx="8184108" cy="1762662"/>
              </a:xfrm>
              <a:prstGeom prst="rect">
                <a:avLst/>
              </a:prstGeom>
              <a:blipFill>
                <a:blip r:embed="rId2"/>
                <a:stretch>
                  <a:fillRect/>
                </a:stretch>
              </a:blipFill>
            </p:spPr>
            <p:txBody>
              <a:bodyPr/>
              <a:lstStyle/>
              <a:p>
                <a:r>
                  <a:rPr lang="en-US">
                    <a:noFill/>
                  </a:rPr>
                  <a:t> </a:t>
                </a:r>
              </a:p>
            </p:txBody>
          </p:sp>
        </mc:Fallback>
      </mc:AlternateContent>
      <p:cxnSp>
        <p:nvCxnSpPr>
          <p:cNvPr id="6" name="Conector recto de flecha 5"/>
          <p:cNvCxnSpPr/>
          <p:nvPr/>
        </p:nvCxnSpPr>
        <p:spPr>
          <a:xfrm flipV="1">
            <a:off x="4991591" y="4668553"/>
            <a:ext cx="928048" cy="71668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 name="CuadroTexto 6"/>
          <p:cNvSpPr txBox="1"/>
          <p:nvPr/>
        </p:nvSpPr>
        <p:spPr>
          <a:xfrm>
            <a:off x="5884460" y="4427375"/>
            <a:ext cx="709683" cy="369332"/>
          </a:xfrm>
          <a:prstGeom prst="rect">
            <a:avLst/>
          </a:prstGeom>
          <a:noFill/>
        </p:spPr>
        <p:txBody>
          <a:bodyPr wrap="square" rtlCol="0">
            <a:spAutoFit/>
          </a:bodyPr>
          <a:lstStyle/>
          <a:p>
            <a:r>
              <a:rPr lang="es-EC" dirty="0" smtClean="0"/>
              <a:t>0</a:t>
            </a:r>
            <a:endParaRPr lang="en-US" dirty="0"/>
          </a:p>
        </p:txBody>
      </p:sp>
      <p:cxnSp>
        <p:nvCxnSpPr>
          <p:cNvPr id="10" name="Conector recto 9"/>
          <p:cNvCxnSpPr/>
          <p:nvPr/>
        </p:nvCxnSpPr>
        <p:spPr>
          <a:xfrm>
            <a:off x="2265528" y="5186149"/>
            <a:ext cx="504968" cy="0"/>
          </a:xfrm>
          <a:prstGeom prst="line">
            <a:avLst/>
          </a:prstGeom>
        </p:spPr>
        <p:style>
          <a:lnRef idx="1">
            <a:schemeClr val="dk1"/>
          </a:lnRef>
          <a:fillRef idx="0">
            <a:schemeClr val="dk1"/>
          </a:fillRef>
          <a:effectRef idx="0">
            <a:schemeClr val="dk1"/>
          </a:effectRef>
          <a:fontRef idx="minor">
            <a:schemeClr val="tx1"/>
          </a:fontRef>
        </p:style>
      </p:cxnSp>
      <p:cxnSp>
        <p:nvCxnSpPr>
          <p:cNvPr id="12" name="Conector recto de flecha 11"/>
          <p:cNvCxnSpPr/>
          <p:nvPr/>
        </p:nvCxnSpPr>
        <p:spPr>
          <a:xfrm flipH="1">
            <a:off x="2039992" y="5186149"/>
            <a:ext cx="478020" cy="71475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CuadroTexto 13"/>
          <p:cNvSpPr txBox="1"/>
          <p:nvPr/>
        </p:nvSpPr>
        <p:spPr>
          <a:xfrm>
            <a:off x="231838" y="5948158"/>
            <a:ext cx="4094328" cy="646331"/>
          </a:xfrm>
          <a:prstGeom prst="rect">
            <a:avLst/>
          </a:prstGeom>
          <a:solidFill>
            <a:schemeClr val="accent3"/>
          </a:solidFill>
        </p:spPr>
        <p:txBody>
          <a:bodyPr wrap="square" rtlCol="0">
            <a:spAutoFit/>
          </a:bodyPr>
          <a:lstStyle/>
          <a:p>
            <a:r>
              <a:rPr lang="es-EC" dirty="0" smtClean="0"/>
              <a:t>La densidad no se elimina porque forma un conjunto con la entalpía</a:t>
            </a:r>
            <a:endParaRPr lang="en-US" dirty="0"/>
          </a:p>
        </p:txBody>
      </p:sp>
    </p:spTree>
    <p:extLst>
      <p:ext uri="{BB962C8B-B14F-4D97-AF65-F5344CB8AC3E}">
        <p14:creationId xmlns:p14="http://schemas.microsoft.com/office/powerpoint/2010/main" val="85939082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a:solidFill>
                  <a:schemeClr val="tx1"/>
                </a:solidFill>
              </a:rPr>
              <a:t>CONSIDERACIONES Y SIMPLIFICACIONES</a:t>
            </a:r>
            <a:br>
              <a:rPr lang="es-EC" b="1" dirty="0">
                <a:solidFill>
                  <a:schemeClr val="tx1"/>
                </a:solidFill>
              </a:rPr>
            </a:br>
            <a:r>
              <a:rPr lang="es-EC" dirty="0"/>
              <a:t>(</a:t>
            </a:r>
            <a:r>
              <a:rPr lang="es-EC" dirty="0" err="1"/>
              <a:t>Yeoh</a:t>
            </a:r>
            <a:r>
              <a:rPr lang="es-EC" dirty="0"/>
              <a:t> &amp; Tu, 2009)</a:t>
            </a:r>
            <a:endParaRPr lang="en-US" dirty="0"/>
          </a:p>
        </p:txBody>
      </p:sp>
      <p:sp>
        <p:nvSpPr>
          <p:cNvPr id="3" name="Marcador de contenido 2"/>
          <p:cNvSpPr>
            <a:spLocks noGrp="1"/>
          </p:cNvSpPr>
          <p:nvPr>
            <p:ph idx="1"/>
          </p:nvPr>
        </p:nvSpPr>
        <p:spPr/>
        <p:txBody>
          <a:bodyPr>
            <a:normAutofit/>
          </a:bodyPr>
          <a:lstStyle/>
          <a:p>
            <a:r>
              <a:rPr lang="es-EC" sz="2400" dirty="0">
                <a:solidFill>
                  <a:schemeClr val="tx1"/>
                </a:solidFill>
              </a:rPr>
              <a:t>S</a:t>
            </a:r>
            <a:r>
              <a:rPr lang="es-EC" sz="2400" dirty="0" smtClean="0">
                <a:solidFill>
                  <a:schemeClr val="tx1"/>
                </a:solidFill>
              </a:rPr>
              <a:t>i </a:t>
            </a:r>
            <a:r>
              <a:rPr lang="es-EC" sz="2400" dirty="0">
                <a:solidFill>
                  <a:schemeClr val="tx1"/>
                </a:solidFill>
              </a:rPr>
              <a:t>consideramos que la velocidad de deslizamiento entre las fases (definida como la diferencia de velocidades entre la fase continua y la fase discreta) es pequeña y no existe expansión o contracción en la fase dispersa, todas las fases compartirán la misma </a:t>
            </a:r>
            <a:r>
              <a:rPr lang="es-EC" sz="2400" dirty="0" smtClean="0">
                <a:solidFill>
                  <a:schemeClr val="tx1"/>
                </a:solidFill>
              </a:rPr>
              <a:t>presión en un punto </a:t>
            </a:r>
            <a:r>
              <a:rPr lang="es-EC" sz="2400" dirty="0">
                <a:solidFill>
                  <a:schemeClr val="tx1"/>
                </a:solidFill>
              </a:rPr>
              <a:t>y por tanto </a:t>
            </a:r>
            <a:endParaRPr lang="es-EC" sz="2400" dirty="0" smtClean="0">
              <a:solidFill>
                <a:schemeClr val="tx1"/>
              </a:solidFill>
            </a:endParaRPr>
          </a:p>
          <a:p>
            <a:pPr marL="0" indent="0" algn="ctr">
              <a:buNone/>
            </a:pPr>
            <a:r>
              <a:rPr lang="es-EC" sz="2400" dirty="0" err="1" smtClean="0">
                <a:solidFill>
                  <a:schemeClr val="tx1"/>
                </a:solidFill>
              </a:rPr>
              <a:t>P</a:t>
            </a:r>
            <a:r>
              <a:rPr lang="es-EC" sz="2400" baseline="30000" dirty="0" err="1" smtClean="0">
                <a:solidFill>
                  <a:schemeClr val="tx1"/>
                </a:solidFill>
              </a:rPr>
              <a:t>k</a:t>
            </a:r>
            <a:r>
              <a:rPr lang="es-EC" sz="2400" dirty="0" smtClean="0">
                <a:solidFill>
                  <a:schemeClr val="tx1"/>
                </a:solidFill>
              </a:rPr>
              <a:t>=P=</a:t>
            </a:r>
            <a:r>
              <a:rPr lang="es-EC" sz="2400" dirty="0" err="1" smtClean="0">
                <a:solidFill>
                  <a:schemeClr val="tx1"/>
                </a:solidFill>
              </a:rPr>
              <a:t>P</a:t>
            </a:r>
            <a:r>
              <a:rPr lang="es-EC" sz="2400" baseline="30000" dirty="0" err="1" smtClean="0">
                <a:solidFill>
                  <a:schemeClr val="tx1"/>
                </a:solidFill>
              </a:rPr>
              <a:t>int</a:t>
            </a:r>
            <a:endParaRPr lang="en-US" sz="2400" baseline="30000" dirty="0">
              <a:solidFill>
                <a:schemeClr val="tx1"/>
              </a:solidFill>
            </a:endParaRPr>
          </a:p>
        </p:txBody>
      </p:sp>
    </p:spTree>
    <p:extLst>
      <p:ext uri="{BB962C8B-B14F-4D97-AF65-F5344CB8AC3E}">
        <p14:creationId xmlns:p14="http://schemas.microsoft.com/office/powerpoint/2010/main" val="20407164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a:solidFill>
                  <a:schemeClr val="tx1"/>
                </a:solidFill>
              </a:rPr>
              <a:t>CONSIDERACIONES Y SIMPLIFICACIONES</a:t>
            </a:r>
            <a:br>
              <a:rPr lang="es-EC" b="1" dirty="0">
                <a:solidFill>
                  <a:schemeClr val="tx1"/>
                </a:solidFill>
              </a:rPr>
            </a:br>
            <a:r>
              <a:rPr lang="es-EC" dirty="0"/>
              <a:t>(</a:t>
            </a:r>
            <a:r>
              <a:rPr lang="es-EC" dirty="0" err="1"/>
              <a:t>Yeoh</a:t>
            </a:r>
            <a:r>
              <a:rPr lang="es-EC" dirty="0"/>
              <a:t> &amp; Tu, 2009)</a:t>
            </a:r>
            <a:endParaRPr lang="en-US" dirty="0"/>
          </a:p>
        </p:txBody>
      </p:sp>
      <mc:AlternateContent xmlns:mc="http://schemas.openxmlformats.org/markup-compatibility/2006">
        <mc:Choice xmlns:a14="http://schemas.microsoft.com/office/drawing/2010/main" Requires="a14">
          <p:sp>
            <p:nvSpPr>
              <p:cNvPr id="3" name="Marcador de contenido 2"/>
              <p:cNvSpPr>
                <a:spLocks noGrp="1"/>
              </p:cNvSpPr>
              <p:nvPr>
                <p:ph idx="1"/>
              </p:nvPr>
            </p:nvSpPr>
            <p:spPr/>
            <p:txBody>
              <a:bodyPr/>
              <a:lstStyle/>
              <a:p>
                <a:r>
                  <a:rPr lang="es-EC" sz="2400" dirty="0" smtClean="0">
                    <a:solidFill>
                      <a:schemeClr val="tx1"/>
                    </a:solidFill>
                  </a:rPr>
                  <a:t>Se considerara que el agua líquida es un fluido Newtoniano</a:t>
                </a:r>
              </a:p>
              <a:p>
                <a:r>
                  <a:rPr lang="es-EC" sz="2400" dirty="0">
                    <a:solidFill>
                      <a:schemeClr val="tx1"/>
                    </a:solidFill>
                  </a:rPr>
                  <a:t>La idea de que los esfuerzos viscosos en un fluido podrían ser simplemente proporcionales a la tasa de deformación fue propuesta por Newton (</a:t>
                </a:r>
                <a:r>
                  <a:rPr lang="es-EC" sz="2400" u="sng" dirty="0" err="1">
                    <a:solidFill>
                      <a:schemeClr val="accent2"/>
                    </a:solidFill>
                  </a:rPr>
                  <a:t>Deen</a:t>
                </a:r>
                <a:r>
                  <a:rPr lang="es-EC" sz="2400" u="sng" dirty="0">
                    <a:solidFill>
                      <a:schemeClr val="accent2"/>
                    </a:solidFill>
                  </a:rPr>
                  <a:t>, 1998</a:t>
                </a:r>
                <a:r>
                  <a:rPr lang="es-EC" sz="2400" dirty="0" smtClean="0">
                    <a:solidFill>
                      <a:schemeClr val="tx1"/>
                    </a:solidFill>
                  </a:rPr>
                  <a:t>)</a:t>
                </a:r>
              </a:p>
              <a:p>
                <a:pPr marL="0" indent="0">
                  <a:buNone/>
                </a:pPr>
                <a:endParaRPr lang="es-EC" sz="2400" dirty="0" smtClean="0">
                  <a:solidFill>
                    <a:schemeClr val="tx1"/>
                  </a:solidFill>
                </a:endParaRPr>
              </a:p>
              <a:p>
                <a:pPr marL="0" indent="0">
                  <a:buNone/>
                </a:pPr>
                <a14:m>
                  <m:oMathPara xmlns:m="http://schemas.openxmlformats.org/officeDocument/2006/math">
                    <m:oMathParaPr>
                      <m:jc m:val="centerGroup"/>
                    </m:oMathParaPr>
                    <m:oMath xmlns:m="http://schemas.openxmlformats.org/officeDocument/2006/math">
                      <m:sSup>
                        <m:sSupPr>
                          <m:ctrlPr>
                            <a:rPr lang="en-US" b="1" i="1" smtClean="0">
                              <a:solidFill>
                                <a:schemeClr val="tx1"/>
                              </a:solidFill>
                            </a:rPr>
                          </m:ctrlPr>
                        </m:sSupPr>
                        <m:e>
                          <m:r>
                            <a:rPr lang="es-EC" b="1" i="1">
                              <a:solidFill>
                                <a:schemeClr val="tx1"/>
                              </a:solidFill>
                            </a:rPr>
                            <m:t>𝛕</m:t>
                          </m:r>
                        </m:e>
                        <m:sup>
                          <m:r>
                            <a:rPr lang="es-EC" b="1" i="1">
                              <a:solidFill>
                                <a:schemeClr val="tx1"/>
                              </a:solidFill>
                            </a:rPr>
                            <m:t>𝐤</m:t>
                          </m:r>
                        </m:sup>
                      </m:sSup>
                      <m:r>
                        <a:rPr lang="es-EC" b="1" i="1">
                          <a:solidFill>
                            <a:schemeClr val="tx1"/>
                          </a:solidFill>
                        </a:rPr>
                        <m:t>=</m:t>
                      </m:r>
                      <m:r>
                        <a:rPr lang="es-EC" i="1">
                          <a:solidFill>
                            <a:schemeClr val="tx1"/>
                          </a:solidFill>
                        </a:rPr>
                        <m:t>2</m:t>
                      </m:r>
                      <m:sSup>
                        <m:sSupPr>
                          <m:ctrlPr>
                            <a:rPr lang="en-US" i="1">
                              <a:solidFill>
                                <a:schemeClr val="tx1"/>
                              </a:solidFill>
                            </a:rPr>
                          </m:ctrlPr>
                        </m:sSupPr>
                        <m:e>
                          <m:r>
                            <a:rPr lang="es-EC" i="1">
                              <a:solidFill>
                                <a:schemeClr val="tx1"/>
                              </a:solidFill>
                            </a:rPr>
                            <m:t>𝜇</m:t>
                          </m:r>
                        </m:e>
                        <m:sup>
                          <m:r>
                            <a:rPr lang="es-EC" i="1">
                              <a:solidFill>
                                <a:schemeClr val="tx1"/>
                              </a:solidFill>
                            </a:rPr>
                            <m:t>𝑘</m:t>
                          </m:r>
                        </m:sup>
                      </m:sSup>
                      <m:d>
                        <m:dPr>
                          <m:begChr m:val="["/>
                          <m:endChr m:val="]"/>
                          <m:ctrlPr>
                            <a:rPr lang="en-US" i="1">
                              <a:solidFill>
                                <a:schemeClr val="tx1"/>
                              </a:solidFill>
                            </a:rPr>
                          </m:ctrlPr>
                        </m:dPr>
                        <m:e>
                          <m:sSup>
                            <m:sSupPr>
                              <m:ctrlPr>
                                <a:rPr lang="en-US" b="1" i="1">
                                  <a:solidFill>
                                    <a:schemeClr val="tx1"/>
                                  </a:solidFill>
                                </a:rPr>
                              </m:ctrlPr>
                            </m:sSupPr>
                            <m:e>
                              <m:r>
                                <a:rPr lang="es-EC" b="1" i="1">
                                  <a:solidFill>
                                    <a:schemeClr val="tx1"/>
                                  </a:solidFill>
                                </a:rPr>
                                <m:t>𝚵</m:t>
                              </m:r>
                            </m:e>
                            <m:sup>
                              <m:r>
                                <a:rPr lang="es-EC" b="1" i="1">
                                  <a:solidFill>
                                    <a:schemeClr val="tx1"/>
                                  </a:solidFill>
                                </a:rPr>
                                <m:t>𝐤</m:t>
                              </m:r>
                            </m:sup>
                          </m:sSup>
                          <m:r>
                            <a:rPr lang="es-EC" i="1">
                              <a:solidFill>
                                <a:schemeClr val="tx1"/>
                              </a:solidFill>
                            </a:rPr>
                            <m:t>−</m:t>
                          </m:r>
                          <m:f>
                            <m:fPr>
                              <m:ctrlPr>
                                <a:rPr lang="en-US" i="1">
                                  <a:solidFill>
                                    <a:schemeClr val="tx1"/>
                                  </a:solidFill>
                                </a:rPr>
                              </m:ctrlPr>
                            </m:fPr>
                            <m:num>
                              <m:r>
                                <a:rPr lang="es-EC" i="1">
                                  <a:solidFill>
                                    <a:schemeClr val="tx1"/>
                                  </a:solidFill>
                                </a:rPr>
                                <m:t>1</m:t>
                              </m:r>
                            </m:num>
                            <m:den>
                              <m:r>
                                <a:rPr lang="es-EC" i="1">
                                  <a:solidFill>
                                    <a:schemeClr val="tx1"/>
                                  </a:solidFill>
                                </a:rPr>
                                <m:t>3</m:t>
                              </m:r>
                            </m:den>
                          </m:f>
                          <m:d>
                            <m:dPr>
                              <m:ctrlPr>
                                <a:rPr lang="en-US" i="1">
                                  <a:solidFill>
                                    <a:schemeClr val="tx1"/>
                                  </a:solidFill>
                                </a:rPr>
                              </m:ctrlPr>
                            </m:dPr>
                            <m:e>
                              <m:r>
                                <a:rPr lang="es-EC" b="1" i="1">
                                  <a:solidFill>
                                    <a:schemeClr val="tx1"/>
                                  </a:solidFill>
                                </a:rPr>
                                <m:t>𝛁</m:t>
                              </m:r>
                              <m:r>
                                <a:rPr lang="es-EC" i="1">
                                  <a:solidFill>
                                    <a:schemeClr val="tx1"/>
                                  </a:solidFill>
                                </a:rPr>
                                <m:t>∙</m:t>
                              </m:r>
                              <m:sSup>
                                <m:sSupPr>
                                  <m:ctrlPr>
                                    <a:rPr lang="en-US" b="1" i="1">
                                      <a:solidFill>
                                        <a:schemeClr val="tx1"/>
                                      </a:solidFill>
                                    </a:rPr>
                                  </m:ctrlPr>
                                </m:sSupPr>
                                <m:e>
                                  <m:r>
                                    <a:rPr lang="es-EC" b="1" i="1">
                                      <a:solidFill>
                                        <a:schemeClr val="tx1"/>
                                      </a:solidFill>
                                    </a:rPr>
                                    <m:t>𝐯</m:t>
                                  </m:r>
                                </m:e>
                                <m:sup>
                                  <m:r>
                                    <a:rPr lang="es-EC" b="1" i="1">
                                      <a:solidFill>
                                        <a:schemeClr val="tx1"/>
                                      </a:solidFill>
                                    </a:rPr>
                                    <m:t>𝐤</m:t>
                                  </m:r>
                                </m:sup>
                              </m:sSup>
                            </m:e>
                          </m:d>
                          <m:r>
                            <a:rPr lang="es-EC" b="1" i="1">
                              <a:solidFill>
                                <a:schemeClr val="tx1"/>
                              </a:solidFill>
                            </a:rPr>
                            <m:t>𝛅</m:t>
                          </m:r>
                        </m:e>
                      </m:d>
                      <m:r>
                        <a:rPr lang="es-EC" i="1">
                          <a:solidFill>
                            <a:schemeClr val="tx1"/>
                          </a:solidFill>
                        </a:rPr>
                        <m:t>−3</m:t>
                      </m:r>
                      <m:sSup>
                        <m:sSupPr>
                          <m:ctrlPr>
                            <a:rPr lang="en-US" i="1">
                              <a:solidFill>
                                <a:schemeClr val="tx1"/>
                              </a:solidFill>
                            </a:rPr>
                          </m:ctrlPr>
                        </m:sSupPr>
                        <m:e>
                          <m:r>
                            <a:rPr lang="es-EC" i="1">
                              <a:solidFill>
                                <a:schemeClr val="tx1"/>
                              </a:solidFill>
                            </a:rPr>
                            <m:t>𝜗</m:t>
                          </m:r>
                        </m:e>
                        <m:sup>
                          <m:r>
                            <a:rPr lang="es-EC" i="1">
                              <a:solidFill>
                                <a:schemeClr val="tx1"/>
                              </a:solidFill>
                            </a:rPr>
                            <m:t>𝑘</m:t>
                          </m:r>
                        </m:sup>
                      </m:sSup>
                      <m:d>
                        <m:dPr>
                          <m:begChr m:val="["/>
                          <m:endChr m:val="]"/>
                          <m:ctrlPr>
                            <a:rPr lang="en-US" i="1">
                              <a:solidFill>
                                <a:schemeClr val="tx1"/>
                              </a:solidFill>
                            </a:rPr>
                          </m:ctrlPr>
                        </m:dPr>
                        <m:e>
                          <m:f>
                            <m:fPr>
                              <m:ctrlPr>
                                <a:rPr lang="en-US" i="1">
                                  <a:solidFill>
                                    <a:schemeClr val="tx1"/>
                                  </a:solidFill>
                                </a:rPr>
                              </m:ctrlPr>
                            </m:fPr>
                            <m:num>
                              <m:r>
                                <a:rPr lang="es-EC" i="1">
                                  <a:solidFill>
                                    <a:schemeClr val="tx1"/>
                                  </a:solidFill>
                                </a:rPr>
                                <m:t>1</m:t>
                              </m:r>
                            </m:num>
                            <m:den>
                              <m:r>
                                <a:rPr lang="es-EC" i="1">
                                  <a:solidFill>
                                    <a:schemeClr val="tx1"/>
                                  </a:solidFill>
                                </a:rPr>
                                <m:t>3</m:t>
                              </m:r>
                            </m:den>
                          </m:f>
                          <m:d>
                            <m:dPr>
                              <m:ctrlPr>
                                <a:rPr lang="en-US" i="1">
                                  <a:solidFill>
                                    <a:schemeClr val="tx1"/>
                                  </a:solidFill>
                                </a:rPr>
                              </m:ctrlPr>
                            </m:dPr>
                            <m:e>
                              <m:r>
                                <a:rPr lang="es-EC" b="1" i="1">
                                  <a:solidFill>
                                    <a:schemeClr val="tx1"/>
                                  </a:solidFill>
                                </a:rPr>
                                <m:t>𝛁</m:t>
                              </m:r>
                              <m:r>
                                <a:rPr lang="es-EC" i="1">
                                  <a:solidFill>
                                    <a:schemeClr val="tx1"/>
                                  </a:solidFill>
                                </a:rPr>
                                <m:t>∙</m:t>
                              </m:r>
                              <m:sSup>
                                <m:sSupPr>
                                  <m:ctrlPr>
                                    <a:rPr lang="en-US" b="1" i="1">
                                      <a:solidFill>
                                        <a:schemeClr val="tx1"/>
                                      </a:solidFill>
                                    </a:rPr>
                                  </m:ctrlPr>
                                </m:sSupPr>
                                <m:e>
                                  <m:r>
                                    <a:rPr lang="es-EC" b="1" i="1">
                                      <a:solidFill>
                                        <a:schemeClr val="tx1"/>
                                      </a:solidFill>
                                    </a:rPr>
                                    <m:t>𝐯</m:t>
                                  </m:r>
                                </m:e>
                                <m:sup>
                                  <m:r>
                                    <a:rPr lang="es-EC" b="1" i="1">
                                      <a:solidFill>
                                        <a:schemeClr val="tx1"/>
                                      </a:solidFill>
                                    </a:rPr>
                                    <m:t>𝐤</m:t>
                                  </m:r>
                                </m:sup>
                              </m:sSup>
                            </m:e>
                          </m:d>
                          <m:r>
                            <a:rPr lang="es-EC" b="1" i="1">
                              <a:solidFill>
                                <a:schemeClr val="tx1"/>
                              </a:solidFill>
                            </a:rPr>
                            <m:t>𝛅</m:t>
                          </m:r>
                        </m:e>
                      </m:d>
                    </m:oMath>
                  </m:oMathPara>
                </a14:m>
                <a:endParaRPr lang="es-EC" sz="2400" dirty="0" smtClean="0">
                  <a:solidFill>
                    <a:schemeClr val="tx1"/>
                  </a:solidFill>
                </a:endParaRPr>
              </a:p>
              <a:p>
                <a:pPr marL="0" indent="0">
                  <a:buNone/>
                </a:pPr>
                <a:endParaRPr lang="en-US" dirty="0"/>
              </a:p>
            </p:txBody>
          </p:sp>
        </mc:Choice>
        <mc:Fallback>
          <p:sp>
            <p:nvSpPr>
              <p:cNvPr id="3" name="Marcador de contenido 2"/>
              <p:cNvSpPr>
                <a:spLocks noGrp="1" noRot="1" noChangeAspect="1" noMove="1" noResize="1" noEditPoints="1" noAdjustHandles="1" noChangeArrowheads="1" noChangeShapeType="1" noTextEdit="1"/>
              </p:cNvSpPr>
              <p:nvPr>
                <p:ph idx="1"/>
              </p:nvPr>
            </p:nvSpPr>
            <p:spPr>
              <a:blipFill>
                <a:blip r:embed="rId2"/>
                <a:stretch>
                  <a:fillRect l="-567" t="-1256" r="-28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ángulo 3"/>
              <p:cNvSpPr/>
              <p:nvPr/>
            </p:nvSpPr>
            <p:spPr>
              <a:xfrm>
                <a:off x="1762269" y="5422749"/>
                <a:ext cx="3914854" cy="379784"/>
              </a:xfrm>
              <a:prstGeom prst="rect">
                <a:avLst/>
              </a:prstGeom>
            </p:spPr>
            <p:txBody>
              <a:bodyPr wrap="none">
                <a:spAutoFit/>
              </a:bodyPr>
              <a:lstStyle/>
              <a:p>
                <a14:m>
                  <m:oMath xmlns:m="http://schemas.openxmlformats.org/officeDocument/2006/math">
                    <m:sSup>
                      <m:sSupPr>
                        <m:ctrlPr>
                          <a:rPr lang="en-US" b="1" i="1">
                            <a:latin typeface="Cambria Math" panose="02040503050406030204" pitchFamily="18" charset="0"/>
                          </a:rPr>
                        </m:ctrlPr>
                      </m:sSupPr>
                      <m:e>
                        <m:r>
                          <a:rPr lang="es-EC" b="1" i="1">
                            <a:latin typeface="Cambria Math" panose="02040503050406030204" pitchFamily="18" charset="0"/>
                          </a:rPr>
                          <m:t>𝚵</m:t>
                        </m:r>
                      </m:e>
                      <m:sup>
                        <m:r>
                          <a:rPr lang="es-EC" b="1" i="1">
                            <a:latin typeface="Cambria Math" panose="02040503050406030204" pitchFamily="18" charset="0"/>
                          </a:rPr>
                          <m:t>𝐤</m:t>
                        </m:r>
                      </m:sup>
                    </m:sSup>
                  </m:oMath>
                </a14:m>
                <a:r>
                  <a:rPr lang="en-US" dirty="0" smtClean="0"/>
                  <a:t> Tensor </a:t>
                </a:r>
                <a:r>
                  <a:rPr lang="en-US" dirty="0" err="1" smtClean="0"/>
                  <a:t>velocidad</a:t>
                </a:r>
                <a:r>
                  <a:rPr lang="en-US" dirty="0" smtClean="0"/>
                  <a:t> de </a:t>
                </a:r>
                <a:r>
                  <a:rPr lang="en-US" dirty="0" err="1" smtClean="0"/>
                  <a:t>deformación</a:t>
                </a:r>
                <a:endParaRPr lang="en-US" dirty="0"/>
              </a:p>
            </p:txBody>
          </p:sp>
        </mc:Choice>
        <mc:Fallback>
          <p:sp>
            <p:nvSpPr>
              <p:cNvPr id="4" name="Rectángulo 3"/>
              <p:cNvSpPr>
                <a:spLocks noRot="1" noChangeAspect="1" noMove="1" noResize="1" noEditPoints="1" noAdjustHandles="1" noChangeArrowheads="1" noChangeShapeType="1" noTextEdit="1"/>
              </p:cNvSpPr>
              <p:nvPr/>
            </p:nvSpPr>
            <p:spPr>
              <a:xfrm>
                <a:off x="1762269" y="5422749"/>
                <a:ext cx="3914854" cy="379784"/>
              </a:xfrm>
              <a:prstGeom prst="rect">
                <a:avLst/>
              </a:prstGeom>
              <a:blipFill>
                <a:blip r:embed="rId3"/>
                <a:stretch>
                  <a:fillRect t="-8065" r="-935" b="-2419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ángulo 4"/>
              <p:cNvSpPr/>
              <p:nvPr/>
            </p:nvSpPr>
            <p:spPr>
              <a:xfrm>
                <a:off x="1762269" y="5854227"/>
                <a:ext cx="3567515" cy="374270"/>
              </a:xfrm>
              <a:prstGeom prst="rect">
                <a:avLst/>
              </a:prstGeom>
            </p:spPr>
            <p:txBody>
              <a:bodyPr wrap="none">
                <a:spAutoFit/>
              </a:bodyPr>
              <a:lstStyle/>
              <a:p>
                <a14:m>
                  <m:oMath xmlns:m="http://schemas.openxmlformats.org/officeDocument/2006/math">
                    <m:sSup>
                      <m:sSupPr>
                        <m:ctrlPr>
                          <a:rPr lang="en-US" i="1">
                            <a:latin typeface="Cambria Math" panose="02040503050406030204" pitchFamily="18" charset="0"/>
                          </a:rPr>
                        </m:ctrlPr>
                      </m:sSupPr>
                      <m:e>
                        <m:r>
                          <a:rPr lang="es-EC" i="1">
                            <a:latin typeface="Cambria Math" panose="02040503050406030204" pitchFamily="18" charset="0"/>
                          </a:rPr>
                          <m:t>𝜇</m:t>
                        </m:r>
                      </m:e>
                      <m:sup>
                        <m:r>
                          <a:rPr lang="es-EC" i="1">
                            <a:latin typeface="Cambria Math" panose="02040503050406030204" pitchFamily="18" charset="0"/>
                          </a:rPr>
                          <m:t>𝑘</m:t>
                        </m:r>
                      </m:sup>
                    </m:sSup>
                  </m:oMath>
                </a14:m>
                <a:r>
                  <a:rPr lang="en-US" dirty="0" smtClean="0"/>
                  <a:t> </a:t>
                </a:r>
                <a:r>
                  <a:rPr lang="en-US" dirty="0" err="1" smtClean="0"/>
                  <a:t>Viscosidad</a:t>
                </a:r>
                <a:r>
                  <a:rPr lang="en-US" dirty="0" smtClean="0"/>
                  <a:t> </a:t>
                </a:r>
                <a:r>
                  <a:rPr lang="en-US" dirty="0" err="1" smtClean="0"/>
                  <a:t>absoluta</a:t>
                </a:r>
                <a:r>
                  <a:rPr lang="en-US" dirty="0" smtClean="0"/>
                  <a:t> del </a:t>
                </a:r>
                <a:r>
                  <a:rPr lang="en-US" dirty="0" err="1" smtClean="0"/>
                  <a:t>fluido</a:t>
                </a:r>
                <a:endParaRPr lang="en-US" dirty="0"/>
              </a:p>
            </p:txBody>
          </p:sp>
        </mc:Choice>
        <mc:Fallback>
          <p:sp>
            <p:nvSpPr>
              <p:cNvPr id="5" name="Rectángulo 4"/>
              <p:cNvSpPr>
                <a:spLocks noRot="1" noChangeAspect="1" noMove="1" noResize="1" noEditPoints="1" noAdjustHandles="1" noChangeArrowheads="1" noChangeShapeType="1" noTextEdit="1"/>
              </p:cNvSpPr>
              <p:nvPr/>
            </p:nvSpPr>
            <p:spPr>
              <a:xfrm>
                <a:off x="1762269" y="5854227"/>
                <a:ext cx="3567515" cy="374270"/>
              </a:xfrm>
              <a:prstGeom prst="rect">
                <a:avLst/>
              </a:prstGeom>
              <a:blipFill>
                <a:blip r:embed="rId4"/>
                <a:stretch>
                  <a:fillRect t="-8065" r="-855" b="-2258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ángulo 5"/>
              <p:cNvSpPr/>
              <p:nvPr/>
            </p:nvSpPr>
            <p:spPr>
              <a:xfrm>
                <a:off x="1762269" y="6271551"/>
                <a:ext cx="3920304" cy="374270"/>
              </a:xfrm>
              <a:prstGeom prst="rect">
                <a:avLst/>
              </a:prstGeom>
            </p:spPr>
            <p:txBody>
              <a:bodyPr wrap="none">
                <a:spAutoFit/>
              </a:bodyPr>
              <a:lstStyle/>
              <a:p>
                <a14:m>
                  <m:oMath xmlns:m="http://schemas.openxmlformats.org/officeDocument/2006/math">
                    <m:sSup>
                      <m:sSupPr>
                        <m:ctrlPr>
                          <a:rPr lang="en-US" i="1">
                            <a:latin typeface="Cambria Math" panose="02040503050406030204" pitchFamily="18" charset="0"/>
                          </a:rPr>
                        </m:ctrlPr>
                      </m:sSupPr>
                      <m:e>
                        <m:r>
                          <a:rPr lang="es-EC" i="1">
                            <a:latin typeface="Cambria Math" panose="02040503050406030204" pitchFamily="18" charset="0"/>
                          </a:rPr>
                          <m:t>𝜗</m:t>
                        </m:r>
                      </m:e>
                      <m:sup>
                        <m:r>
                          <a:rPr lang="es-EC" i="1">
                            <a:latin typeface="Cambria Math" panose="02040503050406030204" pitchFamily="18" charset="0"/>
                          </a:rPr>
                          <m:t>𝑘</m:t>
                        </m:r>
                      </m:sup>
                    </m:sSup>
                  </m:oMath>
                </a14:m>
                <a:r>
                  <a:rPr lang="en-US" dirty="0" smtClean="0"/>
                  <a:t> </a:t>
                </a:r>
                <a:r>
                  <a:rPr lang="en-US" dirty="0" err="1" smtClean="0"/>
                  <a:t>Viscosidad</a:t>
                </a:r>
                <a:r>
                  <a:rPr lang="en-US" dirty="0" smtClean="0"/>
                  <a:t> </a:t>
                </a:r>
                <a:r>
                  <a:rPr lang="en-US" dirty="0" err="1" smtClean="0"/>
                  <a:t>dilatacional</a:t>
                </a:r>
                <a:r>
                  <a:rPr lang="en-US" dirty="0" smtClean="0"/>
                  <a:t> del </a:t>
                </a:r>
                <a:r>
                  <a:rPr lang="en-US" dirty="0" err="1" smtClean="0"/>
                  <a:t>fluido</a:t>
                </a:r>
                <a:endParaRPr lang="en-US" dirty="0"/>
              </a:p>
            </p:txBody>
          </p:sp>
        </mc:Choice>
        <mc:Fallback>
          <p:sp>
            <p:nvSpPr>
              <p:cNvPr id="6" name="Rectángulo 5"/>
              <p:cNvSpPr>
                <a:spLocks noRot="1" noChangeAspect="1" noMove="1" noResize="1" noEditPoints="1" noAdjustHandles="1" noChangeArrowheads="1" noChangeShapeType="1" noTextEdit="1"/>
              </p:cNvSpPr>
              <p:nvPr/>
            </p:nvSpPr>
            <p:spPr>
              <a:xfrm>
                <a:off x="1762269" y="6271551"/>
                <a:ext cx="3920304" cy="374270"/>
              </a:xfrm>
              <a:prstGeom prst="rect">
                <a:avLst/>
              </a:prstGeom>
              <a:blipFill>
                <a:blip r:embed="rId5"/>
                <a:stretch>
                  <a:fillRect t="-9836" r="-622" b="-24590"/>
                </a:stretch>
              </a:blipFill>
            </p:spPr>
            <p:txBody>
              <a:bodyPr/>
              <a:lstStyle/>
              <a:p>
                <a:r>
                  <a:rPr lang="en-US">
                    <a:noFill/>
                  </a:rPr>
                  <a:t> </a:t>
                </a:r>
              </a:p>
            </p:txBody>
          </p:sp>
        </mc:Fallback>
      </mc:AlternateContent>
      <p:sp>
        <p:nvSpPr>
          <p:cNvPr id="7" name="CuadroTexto 6"/>
          <p:cNvSpPr txBox="1"/>
          <p:nvPr/>
        </p:nvSpPr>
        <p:spPr>
          <a:xfrm>
            <a:off x="7424382" y="4271749"/>
            <a:ext cx="1419367" cy="646331"/>
          </a:xfrm>
          <a:prstGeom prst="rect">
            <a:avLst/>
          </a:prstGeom>
          <a:solidFill>
            <a:srgbClr val="FFC000"/>
          </a:solidFill>
        </p:spPr>
        <p:txBody>
          <a:bodyPr wrap="square" rtlCol="0">
            <a:spAutoFit/>
          </a:bodyPr>
          <a:lstStyle/>
          <a:p>
            <a:r>
              <a:rPr lang="es-EC" dirty="0" smtClean="0"/>
              <a:t>Ecuación constitutiva</a:t>
            </a:r>
            <a:endParaRPr lang="en-US" dirty="0"/>
          </a:p>
        </p:txBody>
      </p:sp>
    </p:spTree>
    <p:extLst>
      <p:ext uri="{BB962C8B-B14F-4D97-AF65-F5344CB8AC3E}">
        <p14:creationId xmlns:p14="http://schemas.microsoft.com/office/powerpoint/2010/main" val="249574577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a:solidFill>
                  <a:schemeClr val="tx1"/>
                </a:solidFill>
              </a:rPr>
              <a:t>CONSIDERACIONES Y SIMPLIFICACIONES</a:t>
            </a:r>
            <a:br>
              <a:rPr lang="es-EC" b="1" dirty="0">
                <a:solidFill>
                  <a:schemeClr val="tx1"/>
                </a:solidFill>
              </a:rPr>
            </a:br>
            <a:r>
              <a:rPr lang="es-EC" dirty="0"/>
              <a:t>(</a:t>
            </a:r>
            <a:r>
              <a:rPr lang="es-EC" dirty="0" err="1"/>
              <a:t>Olivella</a:t>
            </a:r>
            <a:r>
              <a:rPr lang="es-EC" dirty="0"/>
              <a:t> &amp; de </a:t>
            </a:r>
            <a:r>
              <a:rPr lang="es-EC" dirty="0" err="1"/>
              <a:t>Saracíbar</a:t>
            </a:r>
            <a:r>
              <a:rPr lang="es-EC" dirty="0"/>
              <a:t> Bosch, 2002)</a:t>
            </a:r>
            <a:endParaRPr lang="en-US" dirty="0"/>
          </a:p>
        </p:txBody>
      </p:sp>
      <mc:AlternateContent xmlns:mc="http://schemas.openxmlformats.org/markup-compatibility/2006">
        <mc:Choice xmlns:a14="http://schemas.microsoft.com/office/drawing/2010/main" Requires="a14">
          <p:sp>
            <p:nvSpPr>
              <p:cNvPr id="3" name="Marcador de contenido 2"/>
              <p:cNvSpPr>
                <a:spLocks noGrp="1"/>
              </p:cNvSpPr>
              <p:nvPr>
                <p:ph idx="1"/>
              </p:nvPr>
            </p:nvSpPr>
            <p:spPr/>
            <p:txBody>
              <a:bodyPr>
                <a:normAutofit/>
              </a:bodyPr>
              <a:lstStyle/>
              <a:p>
                <a:r>
                  <a:rPr lang="es-EC" sz="2400" dirty="0" smtClean="0">
                    <a:solidFill>
                      <a:schemeClr val="tx1"/>
                    </a:solidFill>
                  </a:rPr>
                  <a:t>El tensor gradiente de velocidad </a:t>
                </a:r>
                <a14:m>
                  <m:oMath xmlns:m="http://schemas.openxmlformats.org/officeDocument/2006/math">
                    <m:r>
                      <a:rPr lang="es-EC" sz="2400" b="1" i="1">
                        <a:solidFill>
                          <a:schemeClr val="tx1"/>
                        </a:solidFill>
                        <a:latin typeface="Cambria Math" panose="02040503050406030204" pitchFamily="18" charset="0"/>
                      </a:rPr>
                      <m:t>𝛁</m:t>
                    </m:r>
                    <m:sSup>
                      <m:sSupPr>
                        <m:ctrlPr>
                          <a:rPr lang="en-US" sz="2400" b="1" i="1">
                            <a:solidFill>
                              <a:schemeClr val="tx1"/>
                            </a:solidFill>
                            <a:latin typeface="Cambria Math" panose="02040503050406030204" pitchFamily="18" charset="0"/>
                          </a:rPr>
                        </m:ctrlPr>
                      </m:sSupPr>
                      <m:e>
                        <m:r>
                          <a:rPr lang="es-EC" sz="2400" b="1" i="1">
                            <a:solidFill>
                              <a:schemeClr val="tx1"/>
                            </a:solidFill>
                            <a:latin typeface="Cambria Math" panose="02040503050406030204" pitchFamily="18" charset="0"/>
                          </a:rPr>
                          <m:t>𝐯</m:t>
                        </m:r>
                      </m:e>
                      <m:sup>
                        <m:r>
                          <a:rPr lang="es-EC" sz="2400" b="1" i="1">
                            <a:solidFill>
                              <a:schemeClr val="tx1"/>
                            </a:solidFill>
                            <a:latin typeface="Cambria Math" panose="02040503050406030204" pitchFamily="18" charset="0"/>
                          </a:rPr>
                          <m:t>𝐤</m:t>
                        </m:r>
                      </m:sup>
                    </m:sSup>
                  </m:oMath>
                </a14:m>
                <a:r>
                  <a:rPr lang="es-EC" sz="2400" dirty="0" smtClean="0">
                    <a:solidFill>
                      <a:schemeClr val="tx1"/>
                    </a:solidFill>
                  </a:rPr>
                  <a:t> puede expresarse como la suma de una componente simétrica llamada tensor velocidad de deformación y una componente </a:t>
                </a:r>
                <a:r>
                  <a:rPr lang="es-EC" sz="2400" dirty="0" err="1" smtClean="0">
                    <a:solidFill>
                      <a:schemeClr val="tx1"/>
                    </a:solidFill>
                  </a:rPr>
                  <a:t>antisimétrica</a:t>
                </a:r>
                <a:r>
                  <a:rPr lang="es-EC" sz="2400" dirty="0" smtClean="0">
                    <a:solidFill>
                      <a:schemeClr val="tx1"/>
                    </a:solidFill>
                  </a:rPr>
                  <a:t> denominada como tensor de spin</a:t>
                </a:r>
              </a:p>
              <a:p>
                <a:pPr marL="0" indent="0">
                  <a:buNone/>
                </a:pPr>
                <a:endParaRPr lang="es-EC" sz="2400" dirty="0" smtClean="0">
                  <a:solidFill>
                    <a:schemeClr val="tx1"/>
                  </a:solidFill>
                </a:endParaRPr>
              </a:p>
              <a:p>
                <a:pPr marL="0" indent="0">
                  <a:buNone/>
                </a:pPr>
                <a14:m>
                  <m:oMathPara xmlns:m="http://schemas.openxmlformats.org/officeDocument/2006/math">
                    <m:oMathParaPr>
                      <m:jc m:val="centerGroup"/>
                    </m:oMathParaPr>
                    <m:oMath xmlns:m="http://schemas.openxmlformats.org/officeDocument/2006/math">
                      <m:r>
                        <a:rPr lang="es-EC" b="1" i="1" smtClean="0">
                          <a:solidFill>
                            <a:schemeClr val="tx1"/>
                          </a:solidFill>
                        </a:rPr>
                        <m:t>𝛁</m:t>
                      </m:r>
                      <m:sSup>
                        <m:sSupPr>
                          <m:ctrlPr>
                            <a:rPr lang="en-US" b="1" i="1">
                              <a:solidFill>
                                <a:schemeClr val="tx1"/>
                              </a:solidFill>
                            </a:rPr>
                          </m:ctrlPr>
                        </m:sSupPr>
                        <m:e>
                          <m:r>
                            <a:rPr lang="es-EC" b="1" i="1">
                              <a:solidFill>
                                <a:schemeClr val="tx1"/>
                              </a:solidFill>
                            </a:rPr>
                            <m:t>𝐯</m:t>
                          </m:r>
                        </m:e>
                        <m:sup>
                          <m:r>
                            <a:rPr lang="es-EC" b="1" i="1">
                              <a:solidFill>
                                <a:schemeClr val="tx1"/>
                              </a:solidFill>
                            </a:rPr>
                            <m:t>𝐤</m:t>
                          </m:r>
                        </m:sup>
                      </m:sSup>
                      <m:r>
                        <a:rPr lang="es-EC" b="1" i="1">
                          <a:solidFill>
                            <a:schemeClr val="tx1"/>
                          </a:solidFill>
                        </a:rPr>
                        <m:t>=</m:t>
                      </m:r>
                      <m:sSup>
                        <m:sSupPr>
                          <m:ctrlPr>
                            <a:rPr lang="en-US" b="1" i="1">
                              <a:solidFill>
                                <a:schemeClr val="tx1"/>
                              </a:solidFill>
                            </a:rPr>
                          </m:ctrlPr>
                        </m:sSupPr>
                        <m:e>
                          <m:r>
                            <a:rPr lang="es-EC" b="1" i="1">
                              <a:solidFill>
                                <a:schemeClr val="tx1"/>
                              </a:solidFill>
                            </a:rPr>
                            <m:t>𝚵</m:t>
                          </m:r>
                        </m:e>
                        <m:sup>
                          <m:r>
                            <a:rPr lang="es-EC" b="1" i="1">
                              <a:solidFill>
                                <a:schemeClr val="tx1"/>
                              </a:solidFill>
                            </a:rPr>
                            <m:t>𝐤</m:t>
                          </m:r>
                        </m:sup>
                      </m:sSup>
                      <m:r>
                        <a:rPr lang="es-EC" i="1">
                          <a:solidFill>
                            <a:schemeClr val="tx1"/>
                          </a:solidFill>
                        </a:rPr>
                        <m:t>+</m:t>
                      </m:r>
                      <m:sSup>
                        <m:sSupPr>
                          <m:ctrlPr>
                            <a:rPr lang="en-US" b="1" i="1">
                              <a:solidFill>
                                <a:schemeClr val="tx1"/>
                              </a:solidFill>
                            </a:rPr>
                          </m:ctrlPr>
                        </m:sSupPr>
                        <m:e>
                          <m:r>
                            <a:rPr lang="es-EC" b="1" i="1">
                              <a:solidFill>
                                <a:schemeClr val="tx1"/>
                              </a:solidFill>
                            </a:rPr>
                            <m:t>𝚰</m:t>
                          </m:r>
                        </m:e>
                        <m:sup>
                          <m:r>
                            <a:rPr lang="es-EC" b="1" i="1">
                              <a:solidFill>
                                <a:schemeClr val="tx1"/>
                              </a:solidFill>
                            </a:rPr>
                            <m:t>𝐤</m:t>
                          </m:r>
                        </m:sup>
                      </m:sSup>
                    </m:oMath>
                  </m:oMathPara>
                </a14:m>
                <a:endParaRPr lang="en-US" sz="2400" dirty="0" smtClean="0">
                  <a:solidFill>
                    <a:schemeClr val="tx1"/>
                  </a:solidFill>
                </a:endParaRPr>
              </a:p>
              <a:p>
                <a:pPr marL="0" indent="0">
                  <a:buNone/>
                </a:pPr>
                <a14:m>
                  <m:oMathPara xmlns:m="http://schemas.openxmlformats.org/officeDocument/2006/math">
                    <m:oMathParaPr>
                      <m:jc m:val="centerGroup"/>
                    </m:oMathParaPr>
                    <m:oMath xmlns:m="http://schemas.openxmlformats.org/officeDocument/2006/math">
                      <m:sSup>
                        <m:sSupPr>
                          <m:ctrlPr>
                            <a:rPr lang="en-US" b="1" i="1" smtClean="0">
                              <a:solidFill>
                                <a:schemeClr val="tx1"/>
                              </a:solidFill>
                            </a:rPr>
                          </m:ctrlPr>
                        </m:sSupPr>
                        <m:e>
                          <m:r>
                            <a:rPr lang="es-EC" b="1" i="1">
                              <a:solidFill>
                                <a:schemeClr val="tx1"/>
                              </a:solidFill>
                            </a:rPr>
                            <m:t>𝚵</m:t>
                          </m:r>
                        </m:e>
                        <m:sup>
                          <m:r>
                            <a:rPr lang="es-EC" b="1" i="1">
                              <a:solidFill>
                                <a:schemeClr val="tx1"/>
                              </a:solidFill>
                            </a:rPr>
                            <m:t>𝐤</m:t>
                          </m:r>
                        </m:sup>
                      </m:sSup>
                      <m:r>
                        <a:rPr lang="es-EC" i="1">
                          <a:solidFill>
                            <a:schemeClr val="tx1"/>
                          </a:solidFill>
                        </a:rPr>
                        <m:t>=</m:t>
                      </m:r>
                      <m:f>
                        <m:fPr>
                          <m:ctrlPr>
                            <a:rPr lang="en-US" i="1">
                              <a:solidFill>
                                <a:schemeClr val="tx1"/>
                              </a:solidFill>
                            </a:rPr>
                          </m:ctrlPr>
                        </m:fPr>
                        <m:num>
                          <m:r>
                            <a:rPr lang="es-EC" i="1">
                              <a:solidFill>
                                <a:schemeClr val="tx1"/>
                              </a:solidFill>
                            </a:rPr>
                            <m:t>1</m:t>
                          </m:r>
                        </m:num>
                        <m:den>
                          <m:r>
                            <a:rPr lang="es-EC" i="1">
                              <a:solidFill>
                                <a:schemeClr val="tx1"/>
                              </a:solidFill>
                            </a:rPr>
                            <m:t>2</m:t>
                          </m:r>
                        </m:den>
                      </m:f>
                      <m:d>
                        <m:dPr>
                          <m:begChr m:val="["/>
                          <m:endChr m:val="]"/>
                          <m:ctrlPr>
                            <a:rPr lang="en-US" i="1">
                              <a:solidFill>
                                <a:schemeClr val="tx1"/>
                              </a:solidFill>
                            </a:rPr>
                          </m:ctrlPr>
                        </m:dPr>
                        <m:e>
                          <m:r>
                            <a:rPr lang="es-EC" b="1" i="1">
                              <a:solidFill>
                                <a:schemeClr val="tx1"/>
                              </a:solidFill>
                            </a:rPr>
                            <m:t>𝛁</m:t>
                          </m:r>
                          <m:sSup>
                            <m:sSupPr>
                              <m:ctrlPr>
                                <a:rPr lang="en-US" b="1" i="1">
                                  <a:solidFill>
                                    <a:schemeClr val="tx1"/>
                                  </a:solidFill>
                                </a:rPr>
                              </m:ctrlPr>
                            </m:sSupPr>
                            <m:e>
                              <m:r>
                                <a:rPr lang="es-EC" b="1" i="1">
                                  <a:solidFill>
                                    <a:schemeClr val="tx1"/>
                                  </a:solidFill>
                                </a:rPr>
                                <m:t>𝐯</m:t>
                              </m:r>
                            </m:e>
                            <m:sup>
                              <m:r>
                                <a:rPr lang="es-EC" b="1" i="1">
                                  <a:solidFill>
                                    <a:schemeClr val="tx1"/>
                                  </a:solidFill>
                                </a:rPr>
                                <m:t>𝐤</m:t>
                              </m:r>
                            </m:sup>
                          </m:sSup>
                          <m:r>
                            <a:rPr lang="es-EC" b="1" i="1">
                              <a:solidFill>
                                <a:schemeClr val="tx1"/>
                              </a:solidFill>
                            </a:rPr>
                            <m:t>+</m:t>
                          </m:r>
                          <m:sSup>
                            <m:sSupPr>
                              <m:ctrlPr>
                                <a:rPr lang="en-US" b="1" i="1">
                                  <a:solidFill>
                                    <a:schemeClr val="tx1"/>
                                  </a:solidFill>
                                </a:rPr>
                              </m:ctrlPr>
                            </m:sSupPr>
                            <m:e>
                              <m:d>
                                <m:dPr>
                                  <m:ctrlPr>
                                    <a:rPr lang="en-US" b="1" i="1">
                                      <a:solidFill>
                                        <a:schemeClr val="tx1"/>
                                      </a:solidFill>
                                    </a:rPr>
                                  </m:ctrlPr>
                                </m:dPr>
                                <m:e>
                                  <m:r>
                                    <a:rPr lang="es-EC" b="1" i="1">
                                      <a:solidFill>
                                        <a:schemeClr val="tx1"/>
                                      </a:solidFill>
                                    </a:rPr>
                                    <m:t>𝛁</m:t>
                                  </m:r>
                                  <m:sSup>
                                    <m:sSupPr>
                                      <m:ctrlPr>
                                        <a:rPr lang="en-US" b="1" i="1">
                                          <a:solidFill>
                                            <a:schemeClr val="tx1"/>
                                          </a:solidFill>
                                        </a:rPr>
                                      </m:ctrlPr>
                                    </m:sSupPr>
                                    <m:e>
                                      <m:r>
                                        <a:rPr lang="es-EC" b="1" i="1">
                                          <a:solidFill>
                                            <a:schemeClr val="tx1"/>
                                          </a:solidFill>
                                        </a:rPr>
                                        <m:t>𝐯</m:t>
                                      </m:r>
                                    </m:e>
                                    <m:sup>
                                      <m:r>
                                        <a:rPr lang="es-EC" b="1" i="1">
                                          <a:solidFill>
                                            <a:schemeClr val="tx1"/>
                                          </a:solidFill>
                                        </a:rPr>
                                        <m:t>𝐤</m:t>
                                      </m:r>
                                    </m:sup>
                                  </m:sSup>
                                </m:e>
                              </m:d>
                            </m:e>
                            <m:sup>
                              <m:r>
                                <a:rPr lang="es-EC" b="1" i="1">
                                  <a:solidFill>
                                    <a:schemeClr val="tx1"/>
                                  </a:solidFill>
                                </a:rPr>
                                <m:t>𝑻</m:t>
                              </m:r>
                            </m:sup>
                          </m:sSup>
                        </m:e>
                      </m:d>
                    </m:oMath>
                  </m:oMathPara>
                </a14:m>
                <a:endParaRPr lang="en-US" sz="2400" dirty="0" smtClean="0">
                  <a:solidFill>
                    <a:schemeClr val="tx1"/>
                  </a:solidFill>
                </a:endParaRPr>
              </a:p>
              <a:p>
                <a:pPr marL="0" indent="0">
                  <a:buNone/>
                </a:pPr>
                <a14:m>
                  <m:oMathPara xmlns:m="http://schemas.openxmlformats.org/officeDocument/2006/math">
                    <m:oMathParaPr>
                      <m:jc m:val="centerGroup"/>
                    </m:oMathParaPr>
                    <m:oMath xmlns:m="http://schemas.openxmlformats.org/officeDocument/2006/math">
                      <m:sSup>
                        <m:sSupPr>
                          <m:ctrlPr>
                            <a:rPr lang="en-US" b="1" i="1" smtClean="0">
                              <a:solidFill>
                                <a:schemeClr val="tx1"/>
                              </a:solidFill>
                            </a:rPr>
                          </m:ctrlPr>
                        </m:sSupPr>
                        <m:e>
                          <m:r>
                            <a:rPr lang="es-EC" b="1" i="1">
                              <a:solidFill>
                                <a:schemeClr val="tx1"/>
                              </a:solidFill>
                            </a:rPr>
                            <m:t>𝚰</m:t>
                          </m:r>
                        </m:e>
                        <m:sup>
                          <m:r>
                            <a:rPr lang="es-EC" b="1" i="1">
                              <a:solidFill>
                                <a:schemeClr val="tx1"/>
                              </a:solidFill>
                            </a:rPr>
                            <m:t>𝐤</m:t>
                          </m:r>
                        </m:sup>
                      </m:sSup>
                      <m:r>
                        <a:rPr lang="es-EC" i="1">
                          <a:solidFill>
                            <a:schemeClr val="tx1"/>
                          </a:solidFill>
                        </a:rPr>
                        <m:t>=</m:t>
                      </m:r>
                      <m:f>
                        <m:fPr>
                          <m:ctrlPr>
                            <a:rPr lang="en-US" i="1">
                              <a:solidFill>
                                <a:schemeClr val="tx1"/>
                              </a:solidFill>
                            </a:rPr>
                          </m:ctrlPr>
                        </m:fPr>
                        <m:num>
                          <m:r>
                            <a:rPr lang="es-EC" i="1">
                              <a:solidFill>
                                <a:schemeClr val="tx1"/>
                              </a:solidFill>
                            </a:rPr>
                            <m:t>1</m:t>
                          </m:r>
                        </m:num>
                        <m:den>
                          <m:r>
                            <a:rPr lang="es-EC" i="1">
                              <a:solidFill>
                                <a:schemeClr val="tx1"/>
                              </a:solidFill>
                            </a:rPr>
                            <m:t>2</m:t>
                          </m:r>
                        </m:den>
                      </m:f>
                      <m:d>
                        <m:dPr>
                          <m:begChr m:val="["/>
                          <m:endChr m:val="]"/>
                          <m:ctrlPr>
                            <a:rPr lang="en-US" i="1">
                              <a:solidFill>
                                <a:schemeClr val="tx1"/>
                              </a:solidFill>
                            </a:rPr>
                          </m:ctrlPr>
                        </m:dPr>
                        <m:e>
                          <m:r>
                            <a:rPr lang="es-EC" b="1" i="1">
                              <a:solidFill>
                                <a:schemeClr val="tx1"/>
                              </a:solidFill>
                            </a:rPr>
                            <m:t>𝛁</m:t>
                          </m:r>
                          <m:sSup>
                            <m:sSupPr>
                              <m:ctrlPr>
                                <a:rPr lang="en-US" b="1" i="1">
                                  <a:solidFill>
                                    <a:schemeClr val="tx1"/>
                                  </a:solidFill>
                                </a:rPr>
                              </m:ctrlPr>
                            </m:sSupPr>
                            <m:e>
                              <m:r>
                                <a:rPr lang="es-EC" b="1" i="1">
                                  <a:solidFill>
                                    <a:schemeClr val="tx1"/>
                                  </a:solidFill>
                                </a:rPr>
                                <m:t>𝐯</m:t>
                              </m:r>
                            </m:e>
                            <m:sup>
                              <m:r>
                                <a:rPr lang="es-EC" b="1" i="1">
                                  <a:solidFill>
                                    <a:schemeClr val="tx1"/>
                                  </a:solidFill>
                                </a:rPr>
                                <m:t>𝐤</m:t>
                              </m:r>
                            </m:sup>
                          </m:sSup>
                          <m:r>
                            <a:rPr lang="es-EC" b="1" i="1">
                              <a:solidFill>
                                <a:schemeClr val="tx1"/>
                              </a:solidFill>
                            </a:rPr>
                            <m:t>−</m:t>
                          </m:r>
                          <m:sSup>
                            <m:sSupPr>
                              <m:ctrlPr>
                                <a:rPr lang="en-US" b="1" i="1">
                                  <a:solidFill>
                                    <a:schemeClr val="tx1"/>
                                  </a:solidFill>
                                </a:rPr>
                              </m:ctrlPr>
                            </m:sSupPr>
                            <m:e>
                              <m:d>
                                <m:dPr>
                                  <m:ctrlPr>
                                    <a:rPr lang="en-US" b="1" i="1">
                                      <a:solidFill>
                                        <a:schemeClr val="tx1"/>
                                      </a:solidFill>
                                    </a:rPr>
                                  </m:ctrlPr>
                                </m:dPr>
                                <m:e>
                                  <m:r>
                                    <a:rPr lang="es-EC" b="1" i="1">
                                      <a:solidFill>
                                        <a:schemeClr val="tx1"/>
                                      </a:solidFill>
                                    </a:rPr>
                                    <m:t>𝛁</m:t>
                                  </m:r>
                                  <m:sSup>
                                    <m:sSupPr>
                                      <m:ctrlPr>
                                        <a:rPr lang="en-US" b="1" i="1">
                                          <a:solidFill>
                                            <a:schemeClr val="tx1"/>
                                          </a:solidFill>
                                        </a:rPr>
                                      </m:ctrlPr>
                                    </m:sSupPr>
                                    <m:e>
                                      <m:r>
                                        <a:rPr lang="es-EC" b="1" i="1">
                                          <a:solidFill>
                                            <a:schemeClr val="tx1"/>
                                          </a:solidFill>
                                        </a:rPr>
                                        <m:t>𝐯</m:t>
                                      </m:r>
                                    </m:e>
                                    <m:sup>
                                      <m:r>
                                        <a:rPr lang="es-EC" b="1" i="1">
                                          <a:solidFill>
                                            <a:schemeClr val="tx1"/>
                                          </a:solidFill>
                                        </a:rPr>
                                        <m:t>𝐤</m:t>
                                      </m:r>
                                    </m:sup>
                                  </m:sSup>
                                </m:e>
                              </m:d>
                            </m:e>
                            <m:sup>
                              <m:r>
                                <a:rPr lang="es-EC" b="1" i="1">
                                  <a:solidFill>
                                    <a:schemeClr val="tx1"/>
                                  </a:solidFill>
                                </a:rPr>
                                <m:t>𝑻</m:t>
                              </m:r>
                            </m:sup>
                          </m:sSup>
                        </m:e>
                      </m:d>
                    </m:oMath>
                  </m:oMathPara>
                </a14:m>
                <a:endParaRPr lang="en-US" sz="2400" dirty="0">
                  <a:solidFill>
                    <a:schemeClr val="tx1"/>
                  </a:solidFill>
                </a:endParaRPr>
              </a:p>
            </p:txBody>
          </p:sp>
        </mc:Choice>
        <mc:Fallback>
          <p:sp>
            <p:nvSpPr>
              <p:cNvPr id="3" name="Marcador de contenido 2"/>
              <p:cNvSpPr>
                <a:spLocks noGrp="1" noRot="1" noChangeAspect="1" noMove="1" noResize="1" noEditPoints="1" noAdjustHandles="1" noChangeArrowheads="1" noChangeShapeType="1" noTextEdit="1"/>
              </p:cNvSpPr>
              <p:nvPr>
                <p:ph idx="1"/>
              </p:nvPr>
            </p:nvSpPr>
            <p:spPr>
              <a:blipFill>
                <a:blip r:embed="rId2"/>
                <a:stretch>
                  <a:fillRect l="-567" t="-942"/>
                </a:stretch>
              </a:blipFill>
            </p:spPr>
            <p:txBody>
              <a:bodyPr/>
              <a:lstStyle/>
              <a:p>
                <a:r>
                  <a:rPr lang="en-US">
                    <a:noFill/>
                  </a:rPr>
                  <a:t> </a:t>
                </a:r>
              </a:p>
            </p:txBody>
          </p:sp>
        </mc:Fallback>
      </mc:AlternateContent>
      <p:sp>
        <p:nvSpPr>
          <p:cNvPr id="4" name="CuadroTexto 3"/>
          <p:cNvSpPr txBox="1"/>
          <p:nvPr/>
        </p:nvSpPr>
        <p:spPr>
          <a:xfrm>
            <a:off x="6182437" y="4326340"/>
            <a:ext cx="3597588" cy="646331"/>
          </a:xfrm>
          <a:prstGeom prst="rect">
            <a:avLst/>
          </a:prstGeom>
          <a:solidFill>
            <a:schemeClr val="accent3"/>
          </a:solidFill>
        </p:spPr>
        <p:txBody>
          <a:bodyPr wrap="none" rtlCol="0">
            <a:spAutoFit/>
          </a:bodyPr>
          <a:lstStyle/>
          <a:p>
            <a:r>
              <a:rPr lang="es-EC" dirty="0" smtClean="0"/>
              <a:t>Parte simétrica: </a:t>
            </a:r>
          </a:p>
          <a:p>
            <a:r>
              <a:rPr lang="es-EC" dirty="0" smtClean="0"/>
              <a:t>Tensor velocidad de deformación</a:t>
            </a:r>
            <a:endParaRPr lang="en-US" dirty="0"/>
          </a:p>
        </p:txBody>
      </p:sp>
      <p:sp>
        <p:nvSpPr>
          <p:cNvPr id="5" name="CuadroTexto 4"/>
          <p:cNvSpPr txBox="1"/>
          <p:nvPr/>
        </p:nvSpPr>
        <p:spPr>
          <a:xfrm>
            <a:off x="1407995" y="4972671"/>
            <a:ext cx="2320251" cy="646331"/>
          </a:xfrm>
          <a:prstGeom prst="rect">
            <a:avLst/>
          </a:prstGeom>
          <a:solidFill>
            <a:schemeClr val="accent3"/>
          </a:solidFill>
        </p:spPr>
        <p:txBody>
          <a:bodyPr wrap="none" rtlCol="0">
            <a:spAutoFit/>
          </a:bodyPr>
          <a:lstStyle/>
          <a:p>
            <a:r>
              <a:rPr lang="es-EC" dirty="0" smtClean="0"/>
              <a:t>Parte </a:t>
            </a:r>
            <a:r>
              <a:rPr lang="es-EC" dirty="0" err="1" smtClean="0"/>
              <a:t>antisimétrica</a:t>
            </a:r>
            <a:r>
              <a:rPr lang="es-EC" dirty="0" smtClean="0"/>
              <a:t>: </a:t>
            </a:r>
          </a:p>
          <a:p>
            <a:r>
              <a:rPr lang="es-EC" dirty="0" smtClean="0"/>
              <a:t>Tensor de spin</a:t>
            </a:r>
            <a:endParaRPr lang="en-US" dirty="0"/>
          </a:p>
        </p:txBody>
      </p:sp>
    </p:spTree>
    <p:extLst>
      <p:ext uri="{BB962C8B-B14F-4D97-AF65-F5344CB8AC3E}">
        <p14:creationId xmlns:p14="http://schemas.microsoft.com/office/powerpoint/2010/main" val="12692018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a:solidFill>
                  <a:schemeClr val="tx1"/>
                </a:solidFill>
              </a:rPr>
              <a:t>CONSIDERACIONES Y SIMPLIFICACIONES</a:t>
            </a:r>
            <a:br>
              <a:rPr lang="es-EC" b="1" dirty="0">
                <a:solidFill>
                  <a:schemeClr val="tx1"/>
                </a:solidFill>
              </a:rPr>
            </a:br>
            <a:endParaRPr lang="en-US" dirty="0"/>
          </a:p>
        </p:txBody>
      </p:sp>
      <mc:AlternateContent xmlns:mc="http://schemas.openxmlformats.org/markup-compatibility/2006">
        <mc:Choice xmlns:a14="http://schemas.microsoft.com/office/drawing/2010/main" Requires="a14">
          <p:sp>
            <p:nvSpPr>
              <p:cNvPr id="3" name="Marcador de contenido 2"/>
              <p:cNvSpPr>
                <a:spLocks noGrp="1"/>
              </p:cNvSpPr>
              <p:nvPr>
                <p:ph idx="1"/>
              </p:nvPr>
            </p:nvSpPr>
            <p:spPr/>
            <p:txBody>
              <a:bodyPr/>
              <a:lstStyle/>
              <a:p>
                <a:r>
                  <a:rPr lang="es-EC" sz="2400" dirty="0" smtClean="0">
                    <a:solidFill>
                      <a:schemeClr val="tx1"/>
                    </a:solidFill>
                  </a:rPr>
                  <a:t>Reformulando el tensor de esfuerzos viscosos</a:t>
                </a:r>
              </a:p>
              <a:p>
                <a:endParaRPr lang="es-EC" sz="2400" dirty="0">
                  <a:solidFill>
                    <a:schemeClr val="tx1"/>
                  </a:solidFill>
                </a:endParaRPr>
              </a:p>
              <a:p>
                <a:endParaRPr lang="es-EC" sz="2400" dirty="0" smtClean="0">
                  <a:solidFill>
                    <a:schemeClr val="tx1"/>
                  </a:solidFill>
                </a:endParaRPr>
              </a:p>
              <a:p>
                <a:r>
                  <a:rPr lang="es-EC" sz="2400" dirty="0" smtClean="0">
                    <a:solidFill>
                      <a:schemeClr val="tx1"/>
                    </a:solidFill>
                  </a:rPr>
                  <a:t>Para gases monoatómicos </a:t>
                </a:r>
                <a14:m>
                  <m:oMath xmlns:m="http://schemas.openxmlformats.org/officeDocument/2006/math">
                    <m:sSup>
                      <m:sSupPr>
                        <m:ctrlPr>
                          <a:rPr lang="en-US" sz="2400" i="1" smtClean="0">
                            <a:solidFill>
                              <a:schemeClr val="tx1"/>
                            </a:solidFill>
                            <a:latin typeface="Cambria Math" panose="02040503050406030204" pitchFamily="18" charset="0"/>
                          </a:rPr>
                        </m:ctrlPr>
                      </m:sSupPr>
                      <m:e>
                        <m:r>
                          <a:rPr lang="en-US" sz="2400" i="1">
                            <a:solidFill>
                              <a:schemeClr val="tx1"/>
                            </a:solidFill>
                            <a:latin typeface="Cambria Math" panose="02040503050406030204" pitchFamily="18" charset="0"/>
                          </a:rPr>
                          <m:t>𝜗</m:t>
                        </m:r>
                      </m:e>
                      <m:sup>
                        <m:r>
                          <a:rPr lang="en-US" sz="2400" i="1">
                            <a:solidFill>
                              <a:schemeClr val="tx1"/>
                            </a:solidFill>
                            <a:latin typeface="Cambria Math" panose="02040503050406030204" pitchFamily="18" charset="0"/>
                          </a:rPr>
                          <m:t>𝑘</m:t>
                        </m:r>
                      </m:sup>
                    </m:sSup>
                    <m:r>
                      <a:rPr lang="es-EC" sz="2400" b="0" i="0" smtClean="0">
                        <a:solidFill>
                          <a:schemeClr val="tx1"/>
                        </a:solidFill>
                        <a:latin typeface="Cambria Math" panose="02040503050406030204" pitchFamily="18" charset="0"/>
                      </a:rPr>
                      <m:t>=0</m:t>
                    </m:r>
                  </m:oMath>
                </a14:m>
                <a:r>
                  <a:rPr lang="es-EC" sz="2400" dirty="0" smtClean="0">
                    <a:solidFill>
                      <a:schemeClr val="tx1"/>
                    </a:solidFill>
                  </a:rPr>
                  <a:t> y para el resto de sustancias </a:t>
                </a:r>
                <a:r>
                  <a:rPr lang="es-EC" sz="2400" dirty="0" err="1">
                    <a:solidFill>
                      <a:schemeClr val="tx1"/>
                    </a:solidFill>
                  </a:rPr>
                  <a:t>ϑ</a:t>
                </a:r>
                <a:r>
                  <a:rPr lang="es-EC" sz="2400" baseline="30000" dirty="0" err="1">
                    <a:solidFill>
                      <a:schemeClr val="tx1"/>
                    </a:solidFill>
                  </a:rPr>
                  <a:t>k</a:t>
                </a:r>
                <a:r>
                  <a:rPr lang="es-EC" sz="2400" dirty="0" err="1">
                    <a:solidFill>
                      <a:schemeClr val="tx1"/>
                    </a:solidFill>
                  </a:rPr>
                  <a:t>⪡μ</a:t>
                </a:r>
                <a:r>
                  <a:rPr lang="es-EC" sz="2400" baseline="30000" dirty="0" err="1">
                    <a:solidFill>
                      <a:schemeClr val="tx1"/>
                    </a:solidFill>
                  </a:rPr>
                  <a:t>k</a:t>
                </a:r>
                <a:r>
                  <a:rPr lang="es-EC" dirty="0"/>
                  <a:t> </a:t>
                </a:r>
                <a:r>
                  <a:rPr lang="es-EC" sz="2400" dirty="0">
                    <a:solidFill>
                      <a:schemeClr val="tx1"/>
                    </a:solidFill>
                  </a:rPr>
                  <a:t>(</a:t>
                </a:r>
                <a:r>
                  <a:rPr lang="es-EC" sz="2400" u="sng" dirty="0" err="1">
                    <a:solidFill>
                      <a:schemeClr val="accent2"/>
                    </a:solidFill>
                  </a:rPr>
                  <a:t>Deen</a:t>
                </a:r>
                <a:r>
                  <a:rPr lang="es-EC" sz="2400" u="sng" dirty="0">
                    <a:solidFill>
                      <a:schemeClr val="accent2"/>
                    </a:solidFill>
                  </a:rPr>
                  <a:t>, 1998</a:t>
                </a:r>
                <a:r>
                  <a:rPr lang="es-EC" sz="2400" dirty="0" smtClean="0">
                    <a:solidFill>
                      <a:schemeClr val="tx1"/>
                    </a:solidFill>
                  </a:rPr>
                  <a:t>)</a:t>
                </a:r>
              </a:p>
              <a:p>
                <a:endParaRPr lang="es-EC" sz="2400" dirty="0" smtClean="0">
                  <a:solidFill>
                    <a:schemeClr val="tx1"/>
                  </a:solidFill>
                </a:endParaRPr>
              </a:p>
              <a:p>
                <a:pPr marL="0" indent="0">
                  <a:buNone/>
                </a:pPr>
                <a14:m>
                  <m:oMathPara xmlns:m="http://schemas.openxmlformats.org/officeDocument/2006/math">
                    <m:oMathParaPr>
                      <m:jc m:val="centerGroup"/>
                    </m:oMathParaPr>
                    <m:oMath xmlns:m="http://schemas.openxmlformats.org/officeDocument/2006/math">
                      <m:sSup>
                        <m:sSupPr>
                          <m:ctrlPr>
                            <a:rPr lang="en-US" b="1" i="1" smtClean="0">
                              <a:solidFill>
                                <a:schemeClr val="tx1"/>
                              </a:solidFill>
                            </a:rPr>
                          </m:ctrlPr>
                        </m:sSupPr>
                        <m:e>
                          <m:r>
                            <a:rPr lang="es-EC" b="1" i="1">
                              <a:solidFill>
                                <a:schemeClr val="tx1"/>
                              </a:solidFill>
                            </a:rPr>
                            <m:t>𝛕</m:t>
                          </m:r>
                        </m:e>
                        <m:sup>
                          <m:r>
                            <a:rPr lang="es-EC" b="1" i="1">
                              <a:solidFill>
                                <a:schemeClr val="tx1"/>
                              </a:solidFill>
                            </a:rPr>
                            <m:t>𝐤</m:t>
                          </m:r>
                        </m:sup>
                      </m:sSup>
                      <m:r>
                        <a:rPr lang="es-EC" b="1" i="1">
                          <a:solidFill>
                            <a:schemeClr val="tx1"/>
                          </a:solidFill>
                        </a:rPr>
                        <m:t>=</m:t>
                      </m:r>
                      <m:sSup>
                        <m:sSupPr>
                          <m:ctrlPr>
                            <a:rPr lang="en-US" i="1">
                              <a:solidFill>
                                <a:schemeClr val="tx1"/>
                              </a:solidFill>
                            </a:rPr>
                          </m:ctrlPr>
                        </m:sSupPr>
                        <m:e>
                          <m:r>
                            <a:rPr lang="es-EC" i="1">
                              <a:solidFill>
                                <a:schemeClr val="tx1"/>
                              </a:solidFill>
                            </a:rPr>
                            <m:t>𝜇</m:t>
                          </m:r>
                        </m:e>
                        <m:sup>
                          <m:r>
                            <a:rPr lang="es-EC" i="1">
                              <a:solidFill>
                                <a:schemeClr val="tx1"/>
                              </a:solidFill>
                            </a:rPr>
                            <m:t>𝑘</m:t>
                          </m:r>
                        </m:sup>
                      </m:sSup>
                      <m:d>
                        <m:dPr>
                          <m:begChr m:val="["/>
                          <m:endChr m:val="]"/>
                          <m:ctrlPr>
                            <a:rPr lang="en-US" i="1">
                              <a:solidFill>
                                <a:schemeClr val="tx1"/>
                              </a:solidFill>
                            </a:rPr>
                          </m:ctrlPr>
                        </m:dPr>
                        <m:e>
                          <m:r>
                            <a:rPr lang="es-EC" b="1" i="1">
                              <a:solidFill>
                                <a:schemeClr val="tx1"/>
                              </a:solidFill>
                            </a:rPr>
                            <m:t>𝛁</m:t>
                          </m:r>
                          <m:sSup>
                            <m:sSupPr>
                              <m:ctrlPr>
                                <a:rPr lang="en-US" b="1" i="1">
                                  <a:solidFill>
                                    <a:schemeClr val="tx1"/>
                                  </a:solidFill>
                                </a:rPr>
                              </m:ctrlPr>
                            </m:sSupPr>
                            <m:e>
                              <m:r>
                                <a:rPr lang="es-EC" b="1" i="1">
                                  <a:solidFill>
                                    <a:schemeClr val="tx1"/>
                                  </a:solidFill>
                                </a:rPr>
                                <m:t>𝐯</m:t>
                              </m:r>
                            </m:e>
                            <m:sup>
                              <m:r>
                                <a:rPr lang="es-EC" b="1" i="1">
                                  <a:solidFill>
                                    <a:schemeClr val="tx1"/>
                                  </a:solidFill>
                                </a:rPr>
                                <m:t>𝐤</m:t>
                              </m:r>
                            </m:sup>
                          </m:sSup>
                          <m:r>
                            <a:rPr lang="es-EC" b="1" i="1">
                              <a:solidFill>
                                <a:schemeClr val="tx1"/>
                              </a:solidFill>
                            </a:rPr>
                            <m:t>+</m:t>
                          </m:r>
                          <m:sSup>
                            <m:sSupPr>
                              <m:ctrlPr>
                                <a:rPr lang="en-US" b="1" i="1">
                                  <a:solidFill>
                                    <a:schemeClr val="tx1"/>
                                  </a:solidFill>
                                </a:rPr>
                              </m:ctrlPr>
                            </m:sSupPr>
                            <m:e>
                              <m:d>
                                <m:dPr>
                                  <m:ctrlPr>
                                    <a:rPr lang="en-US" b="1" i="1">
                                      <a:solidFill>
                                        <a:schemeClr val="tx1"/>
                                      </a:solidFill>
                                    </a:rPr>
                                  </m:ctrlPr>
                                </m:dPr>
                                <m:e>
                                  <m:r>
                                    <a:rPr lang="es-EC" b="1" i="1">
                                      <a:solidFill>
                                        <a:schemeClr val="tx1"/>
                                      </a:solidFill>
                                    </a:rPr>
                                    <m:t>𝛁</m:t>
                                  </m:r>
                                  <m:sSup>
                                    <m:sSupPr>
                                      <m:ctrlPr>
                                        <a:rPr lang="en-US" b="1" i="1">
                                          <a:solidFill>
                                            <a:schemeClr val="tx1"/>
                                          </a:solidFill>
                                        </a:rPr>
                                      </m:ctrlPr>
                                    </m:sSupPr>
                                    <m:e>
                                      <m:r>
                                        <a:rPr lang="es-EC" b="1" i="1">
                                          <a:solidFill>
                                            <a:schemeClr val="tx1"/>
                                          </a:solidFill>
                                        </a:rPr>
                                        <m:t>𝐯</m:t>
                                      </m:r>
                                    </m:e>
                                    <m:sup>
                                      <m:r>
                                        <a:rPr lang="es-EC" b="1" i="1">
                                          <a:solidFill>
                                            <a:schemeClr val="tx1"/>
                                          </a:solidFill>
                                        </a:rPr>
                                        <m:t>𝐤</m:t>
                                      </m:r>
                                    </m:sup>
                                  </m:sSup>
                                </m:e>
                              </m:d>
                            </m:e>
                            <m:sup>
                              <m:r>
                                <a:rPr lang="es-EC" b="1" i="1">
                                  <a:solidFill>
                                    <a:schemeClr val="tx1"/>
                                  </a:solidFill>
                                </a:rPr>
                                <m:t>𝑻</m:t>
                              </m:r>
                            </m:sup>
                          </m:sSup>
                        </m:e>
                      </m:d>
                      <m:r>
                        <a:rPr lang="es-EC" i="1">
                          <a:solidFill>
                            <a:schemeClr val="tx1"/>
                          </a:solidFill>
                        </a:rPr>
                        <m:t>−</m:t>
                      </m:r>
                      <m:f>
                        <m:fPr>
                          <m:ctrlPr>
                            <a:rPr lang="en-US" i="1">
                              <a:solidFill>
                                <a:schemeClr val="tx1"/>
                              </a:solidFill>
                            </a:rPr>
                          </m:ctrlPr>
                        </m:fPr>
                        <m:num>
                          <m:r>
                            <a:rPr lang="es-EC" i="1">
                              <a:solidFill>
                                <a:schemeClr val="tx1"/>
                              </a:solidFill>
                            </a:rPr>
                            <m:t>2</m:t>
                          </m:r>
                        </m:num>
                        <m:den>
                          <m:r>
                            <a:rPr lang="es-EC" i="1">
                              <a:solidFill>
                                <a:schemeClr val="tx1"/>
                              </a:solidFill>
                            </a:rPr>
                            <m:t>3</m:t>
                          </m:r>
                        </m:den>
                      </m:f>
                      <m:sSup>
                        <m:sSupPr>
                          <m:ctrlPr>
                            <a:rPr lang="en-US" i="1">
                              <a:solidFill>
                                <a:schemeClr val="tx1"/>
                              </a:solidFill>
                            </a:rPr>
                          </m:ctrlPr>
                        </m:sSupPr>
                        <m:e>
                          <m:r>
                            <a:rPr lang="es-EC" i="1">
                              <a:solidFill>
                                <a:schemeClr val="tx1"/>
                              </a:solidFill>
                            </a:rPr>
                            <m:t>𝜇</m:t>
                          </m:r>
                        </m:e>
                        <m:sup>
                          <m:r>
                            <a:rPr lang="es-EC" i="1">
                              <a:solidFill>
                                <a:schemeClr val="tx1"/>
                              </a:solidFill>
                            </a:rPr>
                            <m:t>𝑘</m:t>
                          </m:r>
                        </m:sup>
                      </m:sSup>
                      <m:d>
                        <m:dPr>
                          <m:ctrlPr>
                            <a:rPr lang="en-US" i="1">
                              <a:solidFill>
                                <a:schemeClr val="tx1"/>
                              </a:solidFill>
                            </a:rPr>
                          </m:ctrlPr>
                        </m:dPr>
                        <m:e>
                          <m:r>
                            <a:rPr lang="es-EC" b="1" i="1">
                              <a:solidFill>
                                <a:schemeClr val="tx1"/>
                              </a:solidFill>
                            </a:rPr>
                            <m:t>𝛁</m:t>
                          </m:r>
                          <m:r>
                            <a:rPr lang="es-EC" i="1">
                              <a:solidFill>
                                <a:schemeClr val="tx1"/>
                              </a:solidFill>
                            </a:rPr>
                            <m:t>∙</m:t>
                          </m:r>
                          <m:sSup>
                            <m:sSupPr>
                              <m:ctrlPr>
                                <a:rPr lang="en-US" b="1" i="1">
                                  <a:solidFill>
                                    <a:schemeClr val="tx1"/>
                                  </a:solidFill>
                                </a:rPr>
                              </m:ctrlPr>
                            </m:sSupPr>
                            <m:e>
                              <m:r>
                                <a:rPr lang="es-EC" b="1" i="1">
                                  <a:solidFill>
                                    <a:schemeClr val="tx1"/>
                                  </a:solidFill>
                                </a:rPr>
                                <m:t>𝐯</m:t>
                              </m:r>
                            </m:e>
                            <m:sup>
                              <m:r>
                                <a:rPr lang="es-EC" b="1" i="1">
                                  <a:solidFill>
                                    <a:schemeClr val="tx1"/>
                                  </a:solidFill>
                                </a:rPr>
                                <m:t>𝐤</m:t>
                              </m:r>
                            </m:sup>
                          </m:sSup>
                        </m:e>
                      </m:d>
                      <m:r>
                        <a:rPr lang="es-EC" b="1" i="1">
                          <a:solidFill>
                            <a:schemeClr val="tx1"/>
                          </a:solidFill>
                        </a:rPr>
                        <m:t>𝛅</m:t>
                      </m:r>
                    </m:oMath>
                  </m:oMathPara>
                </a14:m>
                <a:endParaRPr lang="es-EC" sz="2400" dirty="0" smtClean="0">
                  <a:solidFill>
                    <a:schemeClr val="tx1"/>
                  </a:solidFill>
                </a:endParaRPr>
              </a:p>
              <a:p>
                <a:pPr marL="0" indent="0">
                  <a:buNone/>
                </a:pPr>
                <a:endParaRPr lang="es-EC" sz="2400" dirty="0" smtClean="0">
                  <a:solidFill>
                    <a:schemeClr val="tx1"/>
                  </a:solidFill>
                </a:endParaRPr>
              </a:p>
              <a:p>
                <a:pPr marL="0" indent="0">
                  <a:buNone/>
                </a:pPr>
                <a:endParaRPr lang="en-US" dirty="0"/>
              </a:p>
            </p:txBody>
          </p:sp>
        </mc:Choice>
        <mc:Fallback>
          <p:sp>
            <p:nvSpPr>
              <p:cNvPr id="3" name="Marcador de contenido 2"/>
              <p:cNvSpPr>
                <a:spLocks noGrp="1" noRot="1" noChangeAspect="1" noMove="1" noResize="1" noEditPoints="1" noAdjustHandles="1" noChangeArrowheads="1" noChangeShapeType="1" noTextEdit="1"/>
              </p:cNvSpPr>
              <p:nvPr>
                <p:ph idx="1"/>
              </p:nvPr>
            </p:nvSpPr>
            <p:spPr>
              <a:blipFill>
                <a:blip r:embed="rId2"/>
                <a:stretch>
                  <a:fillRect l="-567" t="-125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ángulo 3"/>
              <p:cNvSpPr/>
              <p:nvPr/>
            </p:nvSpPr>
            <p:spPr>
              <a:xfrm>
                <a:off x="2764520" y="2818632"/>
                <a:ext cx="4943341" cy="620234"/>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p>
                        <m:sSupPr>
                          <m:ctrlPr>
                            <a:rPr lang="en-US" b="1">
                              <a:latin typeface="Cambria Math" panose="02040503050406030204" pitchFamily="18" charset="0"/>
                            </a:rPr>
                          </m:ctrlPr>
                        </m:sSupPr>
                        <m:e>
                          <m:r>
                            <a:rPr lang="en-US" b="1">
                              <a:latin typeface="Cambria Math" panose="02040503050406030204" pitchFamily="18" charset="0"/>
                            </a:rPr>
                            <m:t>𝛕</m:t>
                          </m:r>
                        </m:e>
                        <m:sup>
                          <m:r>
                            <a:rPr lang="en-US" b="1" i="0">
                              <a:latin typeface="Cambria Math" panose="02040503050406030204" pitchFamily="18" charset="0"/>
                            </a:rPr>
                            <m:t>𝐤</m:t>
                          </m:r>
                        </m:sup>
                      </m:sSup>
                      <m:r>
                        <a:rPr lang="en-US" b="0" i="0">
                          <a:latin typeface="Cambria Math" panose="02040503050406030204" pitchFamily="18" charset="0"/>
                        </a:rPr>
                        <m:t>=</m:t>
                      </m:r>
                      <m:sSup>
                        <m:sSupPr>
                          <m:ctrlPr>
                            <a:rPr lang="en-US" b="0" i="1">
                              <a:latin typeface="Cambria Math" panose="02040503050406030204" pitchFamily="18" charset="0"/>
                            </a:rPr>
                          </m:ctrlPr>
                        </m:sSupPr>
                        <m:e>
                          <m:r>
                            <a:rPr lang="en-US" b="0" i="1">
                              <a:latin typeface="Cambria Math" panose="02040503050406030204" pitchFamily="18" charset="0"/>
                            </a:rPr>
                            <m:t>𝜇</m:t>
                          </m:r>
                        </m:e>
                        <m:sup>
                          <m:r>
                            <a:rPr lang="en-US" b="0" i="1">
                              <a:latin typeface="Cambria Math" panose="02040503050406030204" pitchFamily="18" charset="0"/>
                            </a:rPr>
                            <m:t>𝑘</m:t>
                          </m:r>
                        </m:sup>
                      </m:sSup>
                      <m:d>
                        <m:dPr>
                          <m:begChr m:val="["/>
                          <m:endChr m:val="]"/>
                          <m:ctrlPr>
                            <a:rPr lang="en-US" b="0" i="1">
                              <a:latin typeface="Cambria Math" panose="02040503050406030204" pitchFamily="18" charset="0"/>
                            </a:rPr>
                          </m:ctrlPr>
                        </m:dPr>
                        <m:e>
                          <m:r>
                            <a:rPr lang="en-US" b="0" i="0">
                              <a:latin typeface="Cambria Math" panose="02040503050406030204" pitchFamily="18" charset="0"/>
                            </a:rPr>
                            <m:t>∇</m:t>
                          </m:r>
                          <m:sSup>
                            <m:sSupPr>
                              <m:ctrlPr>
                                <a:rPr lang="en-US" b="0" i="1">
                                  <a:latin typeface="Cambria Math" panose="02040503050406030204" pitchFamily="18" charset="0"/>
                                </a:rPr>
                              </m:ctrlPr>
                            </m:sSupPr>
                            <m:e>
                              <m:r>
                                <a:rPr lang="en-US" b="1" i="0">
                                  <a:latin typeface="Cambria Math" panose="02040503050406030204" pitchFamily="18" charset="0"/>
                                </a:rPr>
                                <m:t>𝐯</m:t>
                              </m:r>
                            </m:e>
                            <m:sup>
                              <m:r>
                                <a:rPr lang="en-US" b="1" i="0">
                                  <a:latin typeface="Cambria Math" panose="02040503050406030204" pitchFamily="18" charset="0"/>
                                </a:rPr>
                                <m:t>𝐤</m:t>
                              </m:r>
                            </m:sup>
                          </m:sSup>
                          <m:r>
                            <a:rPr lang="en-US" b="0" i="0">
                              <a:latin typeface="Cambria Math" panose="02040503050406030204" pitchFamily="18" charset="0"/>
                            </a:rPr>
                            <m:t>+</m:t>
                          </m:r>
                          <m:sSup>
                            <m:sSupPr>
                              <m:ctrlPr>
                                <a:rPr lang="en-US" b="0" i="1">
                                  <a:latin typeface="Cambria Math" panose="02040503050406030204" pitchFamily="18" charset="0"/>
                                </a:rPr>
                              </m:ctrlPr>
                            </m:sSupPr>
                            <m:e>
                              <m:d>
                                <m:dPr>
                                  <m:ctrlPr>
                                    <a:rPr lang="en-US" b="0" i="1">
                                      <a:latin typeface="Cambria Math" panose="02040503050406030204" pitchFamily="18" charset="0"/>
                                    </a:rPr>
                                  </m:ctrlPr>
                                </m:dPr>
                                <m:e>
                                  <m:r>
                                    <a:rPr lang="en-US" b="0" i="0">
                                      <a:latin typeface="Cambria Math" panose="02040503050406030204" pitchFamily="18" charset="0"/>
                                    </a:rPr>
                                    <m:t>∇</m:t>
                                  </m:r>
                                  <m:sSup>
                                    <m:sSupPr>
                                      <m:ctrlPr>
                                        <a:rPr lang="en-US" b="0" i="1">
                                          <a:latin typeface="Cambria Math" panose="02040503050406030204" pitchFamily="18" charset="0"/>
                                        </a:rPr>
                                      </m:ctrlPr>
                                    </m:sSupPr>
                                    <m:e>
                                      <m:r>
                                        <a:rPr lang="en-US" b="1" i="0">
                                          <a:latin typeface="Cambria Math" panose="02040503050406030204" pitchFamily="18" charset="0"/>
                                        </a:rPr>
                                        <m:t>𝐯</m:t>
                                      </m:r>
                                    </m:e>
                                    <m:sup>
                                      <m:r>
                                        <a:rPr lang="en-US" b="1" i="0">
                                          <a:latin typeface="Cambria Math" panose="02040503050406030204" pitchFamily="18" charset="0"/>
                                        </a:rPr>
                                        <m:t>𝐤</m:t>
                                      </m:r>
                                    </m:sup>
                                  </m:sSup>
                                </m:e>
                              </m:d>
                            </m:e>
                            <m:sup>
                              <m:r>
                                <a:rPr lang="en-US" b="1" i="1">
                                  <a:latin typeface="Cambria Math" panose="02040503050406030204" pitchFamily="18" charset="0"/>
                                </a:rPr>
                                <m:t>𝑻</m:t>
                              </m:r>
                            </m:sup>
                          </m:sSup>
                        </m:e>
                      </m:d>
                      <m:r>
                        <a:rPr lang="en-US" b="0" i="0">
                          <a:latin typeface="Cambria Math" panose="02040503050406030204" pitchFamily="18" charset="0"/>
                        </a:rPr>
                        <m:t>−</m:t>
                      </m:r>
                      <m:d>
                        <m:dPr>
                          <m:begChr m:val="["/>
                          <m:endChr m:val="]"/>
                          <m:ctrlPr>
                            <a:rPr lang="en-US" b="0" i="1">
                              <a:latin typeface="Cambria Math" panose="02040503050406030204" pitchFamily="18" charset="0"/>
                            </a:rPr>
                          </m:ctrlPr>
                        </m:dPr>
                        <m:e>
                          <m:f>
                            <m:fPr>
                              <m:ctrlPr>
                                <a:rPr lang="en-US" b="0" i="1">
                                  <a:latin typeface="Cambria Math" panose="02040503050406030204" pitchFamily="18" charset="0"/>
                                </a:rPr>
                              </m:ctrlPr>
                            </m:fPr>
                            <m:num>
                              <m:r>
                                <a:rPr lang="en-US" b="0" i="0">
                                  <a:latin typeface="Cambria Math" panose="02040503050406030204" pitchFamily="18" charset="0"/>
                                </a:rPr>
                                <m:t>2</m:t>
                              </m:r>
                            </m:num>
                            <m:den>
                              <m:r>
                                <a:rPr lang="en-US" b="0" i="0">
                                  <a:latin typeface="Cambria Math" panose="02040503050406030204" pitchFamily="18" charset="0"/>
                                </a:rPr>
                                <m:t>3</m:t>
                              </m:r>
                            </m:den>
                          </m:f>
                          <m:sSup>
                            <m:sSupPr>
                              <m:ctrlPr>
                                <a:rPr lang="en-US" b="0" i="1">
                                  <a:latin typeface="Cambria Math" panose="02040503050406030204" pitchFamily="18" charset="0"/>
                                </a:rPr>
                              </m:ctrlPr>
                            </m:sSupPr>
                            <m:e>
                              <m:r>
                                <a:rPr lang="en-US" b="0" i="1">
                                  <a:latin typeface="Cambria Math" panose="02040503050406030204" pitchFamily="18" charset="0"/>
                                </a:rPr>
                                <m:t>𝜇</m:t>
                              </m:r>
                            </m:e>
                            <m:sup>
                              <m:r>
                                <a:rPr lang="en-US" b="0" i="1">
                                  <a:latin typeface="Cambria Math" panose="02040503050406030204" pitchFamily="18" charset="0"/>
                                </a:rPr>
                                <m:t>𝑘</m:t>
                              </m:r>
                            </m:sup>
                          </m:sSup>
                          <m:r>
                            <a:rPr lang="en-US" b="0" i="0">
                              <a:latin typeface="Cambria Math" panose="02040503050406030204" pitchFamily="18" charset="0"/>
                            </a:rPr>
                            <m:t>+</m:t>
                          </m:r>
                          <m:sSup>
                            <m:sSupPr>
                              <m:ctrlPr>
                                <a:rPr lang="en-US" b="0" i="1">
                                  <a:latin typeface="Cambria Math" panose="02040503050406030204" pitchFamily="18" charset="0"/>
                                </a:rPr>
                              </m:ctrlPr>
                            </m:sSupPr>
                            <m:e>
                              <m:r>
                                <a:rPr lang="en-US" b="0" i="1">
                                  <a:latin typeface="Cambria Math" panose="02040503050406030204" pitchFamily="18" charset="0"/>
                                </a:rPr>
                                <m:t>𝜗</m:t>
                              </m:r>
                            </m:e>
                            <m:sup>
                              <m:r>
                                <a:rPr lang="en-US" b="0" i="1">
                                  <a:latin typeface="Cambria Math" panose="02040503050406030204" pitchFamily="18" charset="0"/>
                                </a:rPr>
                                <m:t>𝑘</m:t>
                              </m:r>
                            </m:sup>
                          </m:sSup>
                        </m:e>
                      </m:d>
                      <m:d>
                        <m:dPr>
                          <m:ctrlPr>
                            <a:rPr lang="en-US" b="0" i="1">
                              <a:latin typeface="Cambria Math" panose="02040503050406030204" pitchFamily="18" charset="0"/>
                            </a:rPr>
                          </m:ctrlPr>
                        </m:dPr>
                        <m:e>
                          <m:r>
                            <a:rPr lang="en-US" b="0" i="0">
                              <a:latin typeface="Cambria Math" panose="02040503050406030204" pitchFamily="18" charset="0"/>
                            </a:rPr>
                            <m:t>∇∙</m:t>
                          </m:r>
                          <m:sSup>
                            <m:sSupPr>
                              <m:ctrlPr>
                                <a:rPr lang="en-US" b="0" i="1">
                                  <a:latin typeface="Cambria Math" panose="02040503050406030204" pitchFamily="18" charset="0"/>
                                </a:rPr>
                              </m:ctrlPr>
                            </m:sSupPr>
                            <m:e>
                              <m:r>
                                <a:rPr lang="en-US" b="1" i="0">
                                  <a:latin typeface="Cambria Math" panose="02040503050406030204" pitchFamily="18" charset="0"/>
                                </a:rPr>
                                <m:t>𝐯</m:t>
                              </m:r>
                            </m:e>
                            <m:sup>
                              <m:r>
                                <a:rPr lang="en-US" b="1" i="0">
                                  <a:latin typeface="Cambria Math" panose="02040503050406030204" pitchFamily="18" charset="0"/>
                                </a:rPr>
                                <m:t>𝐤</m:t>
                              </m:r>
                            </m:sup>
                          </m:sSup>
                        </m:e>
                      </m:d>
                      <m:r>
                        <a:rPr lang="en-US" b="1" i="0">
                          <a:latin typeface="Cambria Math" panose="02040503050406030204" pitchFamily="18" charset="0"/>
                        </a:rPr>
                        <m:t>𝛅</m:t>
                      </m:r>
                    </m:oMath>
                  </m:oMathPara>
                </a14:m>
                <a:endParaRPr lang="en-US" dirty="0"/>
              </a:p>
            </p:txBody>
          </p:sp>
        </mc:Choice>
        <mc:Fallback>
          <p:sp>
            <p:nvSpPr>
              <p:cNvPr id="4" name="Rectángulo 3"/>
              <p:cNvSpPr>
                <a:spLocks noRot="1" noChangeAspect="1" noMove="1" noResize="1" noEditPoints="1" noAdjustHandles="1" noChangeArrowheads="1" noChangeShapeType="1" noTextEdit="1"/>
              </p:cNvSpPr>
              <p:nvPr/>
            </p:nvSpPr>
            <p:spPr>
              <a:xfrm>
                <a:off x="2764520" y="2818632"/>
                <a:ext cx="4943341" cy="620234"/>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67619348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a:solidFill>
                  <a:schemeClr val="tx1"/>
                </a:solidFill>
              </a:rPr>
              <a:t>CONSIDERACIONES Y SIMPLIFICACIONES</a:t>
            </a:r>
            <a:br>
              <a:rPr lang="es-EC" b="1" dirty="0">
                <a:solidFill>
                  <a:schemeClr val="tx1"/>
                </a:solidFill>
              </a:rPr>
            </a:br>
            <a:endParaRPr lang="en-US" dirty="0"/>
          </a:p>
        </p:txBody>
      </p:sp>
      <mc:AlternateContent xmlns:mc="http://schemas.openxmlformats.org/markup-compatibility/2006">
        <mc:Choice xmlns:a14="http://schemas.microsoft.com/office/drawing/2010/main" Requires="a14">
          <p:sp>
            <p:nvSpPr>
              <p:cNvPr id="3" name="Marcador de contenido 2"/>
              <p:cNvSpPr>
                <a:spLocks noGrp="1"/>
              </p:cNvSpPr>
              <p:nvPr>
                <p:ph idx="1"/>
              </p:nvPr>
            </p:nvSpPr>
            <p:spPr/>
            <p:txBody>
              <a:bodyPr>
                <a:normAutofit/>
              </a:bodyPr>
              <a:lstStyle/>
              <a:p>
                <a:r>
                  <a:rPr lang="es-EC" sz="2400" dirty="0" smtClean="0">
                    <a:solidFill>
                      <a:schemeClr val="tx1"/>
                    </a:solidFill>
                  </a:rPr>
                  <a:t>Incorporando este resultado a la ecuación de conservación efectiva de la cantidad de movimiento lineal</a:t>
                </a:r>
              </a:p>
              <a:p>
                <a:pPr marL="0" indent="0">
                  <a:buNone/>
                </a:pPr>
                <a:endParaRPr lang="es-EC" sz="2400" dirty="0" smtClean="0">
                  <a:solidFill>
                    <a:schemeClr val="tx1"/>
                  </a:solidFill>
                </a:endParaRPr>
              </a:p>
              <a:p>
                <a:pPr marL="0" indent="0">
                  <a:buNone/>
                </a:pPr>
                <a14:m>
                  <m:oMathPara xmlns:m="http://schemas.openxmlformats.org/officeDocument/2006/math">
                    <m:oMathParaPr>
                      <m:jc m:val="centerGroup"/>
                    </m:oMathParaPr>
                    <m:oMath xmlns:m="http://schemas.openxmlformats.org/officeDocument/2006/math">
                      <m:f>
                        <m:fPr>
                          <m:ctrlPr>
                            <a:rPr lang="en-US" i="1" smtClean="0">
                              <a:solidFill>
                                <a:schemeClr val="tx1"/>
                              </a:solidFill>
                            </a:rPr>
                          </m:ctrlPr>
                        </m:fPr>
                        <m:num>
                          <m:r>
                            <a:rPr lang="es-EC" i="1">
                              <a:solidFill>
                                <a:schemeClr val="tx1"/>
                              </a:solidFill>
                            </a:rPr>
                            <m:t>𝜕</m:t>
                          </m:r>
                        </m:num>
                        <m:den>
                          <m:r>
                            <a:rPr lang="es-EC" i="1">
                              <a:solidFill>
                                <a:schemeClr val="tx1"/>
                              </a:solidFill>
                            </a:rPr>
                            <m:t>𝜕</m:t>
                          </m:r>
                          <m:r>
                            <a:rPr lang="es-EC" i="1">
                              <a:solidFill>
                                <a:schemeClr val="tx1"/>
                              </a:solidFill>
                            </a:rPr>
                            <m:t>𝑡</m:t>
                          </m:r>
                        </m:den>
                      </m:f>
                      <m:d>
                        <m:dPr>
                          <m:ctrlPr>
                            <a:rPr lang="en-US" i="1">
                              <a:solidFill>
                                <a:schemeClr val="tx1"/>
                              </a:solidFill>
                            </a:rPr>
                          </m:ctrlPr>
                        </m:dPr>
                        <m:e>
                          <m:sSup>
                            <m:sSupPr>
                              <m:ctrlPr>
                                <a:rPr lang="en-US" i="1">
                                  <a:solidFill>
                                    <a:schemeClr val="tx1"/>
                                  </a:solidFill>
                                </a:rPr>
                              </m:ctrlPr>
                            </m:sSupPr>
                            <m:e>
                              <m:sSup>
                                <m:sSupPr>
                                  <m:ctrlPr>
                                    <a:rPr lang="en-US" i="1">
                                      <a:solidFill>
                                        <a:schemeClr val="tx1"/>
                                      </a:solidFill>
                                    </a:rPr>
                                  </m:ctrlPr>
                                </m:sSupPr>
                                <m:e>
                                  <m:r>
                                    <m:rPr>
                                      <m:sty m:val="p"/>
                                    </m:rPr>
                                    <a:rPr lang="es-EC">
                                      <a:solidFill>
                                        <a:schemeClr val="tx1"/>
                                      </a:solidFill>
                                    </a:rPr>
                                    <m:t>α</m:t>
                                  </m:r>
                                </m:e>
                                <m:sup>
                                  <m:r>
                                    <a:rPr lang="es-EC" i="1">
                                      <a:solidFill>
                                        <a:schemeClr val="tx1"/>
                                      </a:solidFill>
                                    </a:rPr>
                                    <m:t>𝑘</m:t>
                                  </m:r>
                                </m:sup>
                              </m:sSup>
                              <m:r>
                                <a:rPr lang="es-EC" i="1">
                                  <a:solidFill>
                                    <a:schemeClr val="tx1"/>
                                  </a:solidFill>
                                </a:rPr>
                                <m:t>𝜌</m:t>
                              </m:r>
                            </m:e>
                            <m:sup>
                              <m:r>
                                <a:rPr lang="es-EC" i="1">
                                  <a:solidFill>
                                    <a:schemeClr val="tx1"/>
                                  </a:solidFill>
                                </a:rPr>
                                <m:t>𝑘</m:t>
                              </m:r>
                            </m:sup>
                          </m:sSup>
                          <m:sSup>
                            <m:sSupPr>
                              <m:ctrlPr>
                                <a:rPr lang="en-US" b="1" i="1">
                                  <a:solidFill>
                                    <a:schemeClr val="tx1"/>
                                  </a:solidFill>
                                </a:rPr>
                              </m:ctrlPr>
                            </m:sSupPr>
                            <m:e>
                              <m:r>
                                <a:rPr lang="es-EC" b="1" i="1">
                                  <a:solidFill>
                                    <a:schemeClr val="tx1"/>
                                  </a:solidFill>
                                </a:rPr>
                                <m:t>𝐯</m:t>
                              </m:r>
                            </m:e>
                            <m:sup>
                              <m:r>
                                <a:rPr lang="es-EC" b="1" i="1">
                                  <a:solidFill>
                                    <a:schemeClr val="tx1"/>
                                  </a:solidFill>
                                </a:rPr>
                                <m:t>𝐤</m:t>
                              </m:r>
                            </m:sup>
                          </m:sSup>
                        </m:e>
                      </m:d>
                      <m:r>
                        <a:rPr lang="es-EC" i="1">
                          <a:solidFill>
                            <a:schemeClr val="tx1"/>
                          </a:solidFill>
                        </a:rPr>
                        <m:t>+</m:t>
                      </m:r>
                      <m:r>
                        <a:rPr lang="es-EC" b="1" i="1">
                          <a:solidFill>
                            <a:schemeClr val="tx1"/>
                          </a:solidFill>
                        </a:rPr>
                        <m:t>𝛁</m:t>
                      </m:r>
                      <m:r>
                        <a:rPr lang="es-EC">
                          <a:solidFill>
                            <a:schemeClr val="tx1"/>
                          </a:solidFill>
                        </a:rPr>
                        <m:t>∙</m:t>
                      </m:r>
                      <m:d>
                        <m:dPr>
                          <m:ctrlPr>
                            <a:rPr lang="en-US" i="1">
                              <a:solidFill>
                                <a:schemeClr val="tx1"/>
                              </a:solidFill>
                            </a:rPr>
                          </m:ctrlPr>
                        </m:dPr>
                        <m:e>
                          <m:sSup>
                            <m:sSupPr>
                              <m:ctrlPr>
                                <a:rPr lang="en-US" i="1">
                                  <a:solidFill>
                                    <a:schemeClr val="tx1"/>
                                  </a:solidFill>
                                </a:rPr>
                              </m:ctrlPr>
                            </m:sSupPr>
                            <m:e>
                              <m:sSup>
                                <m:sSupPr>
                                  <m:ctrlPr>
                                    <a:rPr lang="en-US" i="1">
                                      <a:solidFill>
                                        <a:schemeClr val="tx1"/>
                                      </a:solidFill>
                                    </a:rPr>
                                  </m:ctrlPr>
                                </m:sSupPr>
                                <m:e>
                                  <m:r>
                                    <a:rPr lang="es-EC" i="1">
                                      <a:solidFill>
                                        <a:schemeClr val="tx1"/>
                                      </a:solidFill>
                                    </a:rPr>
                                    <m:t>𝛼</m:t>
                                  </m:r>
                                </m:e>
                                <m:sup>
                                  <m:r>
                                    <a:rPr lang="es-EC" i="1">
                                      <a:solidFill>
                                        <a:schemeClr val="tx1"/>
                                      </a:solidFill>
                                    </a:rPr>
                                    <m:t>𝑘</m:t>
                                  </m:r>
                                </m:sup>
                              </m:sSup>
                              <m:r>
                                <a:rPr lang="es-EC" i="1">
                                  <a:solidFill>
                                    <a:schemeClr val="tx1"/>
                                  </a:solidFill>
                                </a:rPr>
                                <m:t>𝜌</m:t>
                              </m:r>
                            </m:e>
                            <m:sup>
                              <m:r>
                                <a:rPr lang="es-EC" i="1">
                                  <a:solidFill>
                                    <a:schemeClr val="tx1"/>
                                  </a:solidFill>
                                </a:rPr>
                                <m:t>𝑘</m:t>
                              </m:r>
                            </m:sup>
                          </m:sSup>
                          <m:sSup>
                            <m:sSupPr>
                              <m:ctrlPr>
                                <a:rPr lang="en-US" b="1" i="1">
                                  <a:solidFill>
                                    <a:schemeClr val="tx1"/>
                                  </a:solidFill>
                                </a:rPr>
                              </m:ctrlPr>
                            </m:sSupPr>
                            <m:e>
                              <m:r>
                                <a:rPr lang="es-EC" b="1" i="1">
                                  <a:solidFill>
                                    <a:schemeClr val="tx1"/>
                                  </a:solidFill>
                                </a:rPr>
                                <m:t>𝐯</m:t>
                              </m:r>
                            </m:e>
                            <m:sup>
                              <m:r>
                                <a:rPr lang="es-EC" b="1" i="1">
                                  <a:solidFill>
                                    <a:schemeClr val="tx1"/>
                                  </a:solidFill>
                                </a:rPr>
                                <m:t>𝐤</m:t>
                              </m:r>
                            </m:sup>
                          </m:sSup>
                          <m:r>
                            <a:rPr lang="es-EC" b="1" i="1">
                              <a:solidFill>
                                <a:schemeClr val="tx1"/>
                              </a:solidFill>
                            </a:rPr>
                            <m:t>⨂</m:t>
                          </m:r>
                          <m:sSup>
                            <m:sSupPr>
                              <m:ctrlPr>
                                <a:rPr lang="en-US" b="1" i="1">
                                  <a:solidFill>
                                    <a:schemeClr val="tx1"/>
                                  </a:solidFill>
                                </a:rPr>
                              </m:ctrlPr>
                            </m:sSupPr>
                            <m:e>
                              <m:r>
                                <a:rPr lang="es-EC" b="1">
                                  <a:solidFill>
                                    <a:schemeClr val="tx1"/>
                                  </a:solidFill>
                                </a:rPr>
                                <m:t> </m:t>
                              </m:r>
                              <m:r>
                                <a:rPr lang="es-EC" b="1" i="1">
                                  <a:solidFill>
                                    <a:schemeClr val="tx1"/>
                                  </a:solidFill>
                                </a:rPr>
                                <m:t>𝐯</m:t>
                              </m:r>
                            </m:e>
                            <m:sup>
                              <m:r>
                                <a:rPr lang="es-EC" b="1" i="1">
                                  <a:solidFill>
                                    <a:schemeClr val="tx1"/>
                                  </a:solidFill>
                                </a:rPr>
                                <m:t>𝐤</m:t>
                              </m:r>
                            </m:sup>
                          </m:sSup>
                        </m:e>
                      </m:d>
                      <m:r>
                        <a:rPr lang="es-EC" i="1">
                          <a:solidFill>
                            <a:schemeClr val="tx1"/>
                          </a:solidFill>
                        </a:rPr>
                        <m:t>=</m:t>
                      </m:r>
                      <m:r>
                        <a:rPr lang="es-EC" b="1" i="1">
                          <a:solidFill>
                            <a:schemeClr val="tx1"/>
                          </a:solidFill>
                        </a:rPr>
                        <m:t>−</m:t>
                      </m:r>
                      <m:sSup>
                        <m:sSupPr>
                          <m:ctrlPr>
                            <a:rPr lang="en-US" i="1">
                              <a:solidFill>
                                <a:schemeClr val="tx1"/>
                              </a:solidFill>
                            </a:rPr>
                          </m:ctrlPr>
                        </m:sSupPr>
                        <m:e>
                          <m:r>
                            <a:rPr lang="es-EC" i="1">
                              <a:solidFill>
                                <a:schemeClr val="tx1"/>
                              </a:solidFill>
                            </a:rPr>
                            <m:t>𝛼</m:t>
                          </m:r>
                        </m:e>
                        <m:sup>
                          <m:r>
                            <a:rPr lang="es-EC" i="1">
                              <a:solidFill>
                                <a:schemeClr val="tx1"/>
                              </a:solidFill>
                            </a:rPr>
                            <m:t>𝑘</m:t>
                          </m:r>
                        </m:sup>
                      </m:sSup>
                      <m:r>
                        <a:rPr lang="es-EC" b="1" i="1">
                          <a:solidFill>
                            <a:schemeClr val="tx1"/>
                          </a:solidFill>
                        </a:rPr>
                        <m:t>𝛁</m:t>
                      </m:r>
                      <m:sSup>
                        <m:sSupPr>
                          <m:ctrlPr>
                            <a:rPr lang="en-US" i="1">
                              <a:solidFill>
                                <a:schemeClr val="tx1"/>
                              </a:solidFill>
                            </a:rPr>
                          </m:ctrlPr>
                        </m:sSupPr>
                        <m:e>
                          <m:r>
                            <a:rPr lang="es-EC" i="1">
                              <a:solidFill>
                                <a:schemeClr val="tx1"/>
                              </a:solidFill>
                            </a:rPr>
                            <m:t>𝑃</m:t>
                          </m:r>
                        </m:e>
                        <m:sup>
                          <m:r>
                            <a:rPr lang="es-EC" i="1">
                              <a:solidFill>
                                <a:schemeClr val="tx1"/>
                              </a:solidFill>
                            </a:rPr>
                            <m:t>𝑘</m:t>
                          </m:r>
                        </m:sup>
                      </m:sSup>
                      <m:r>
                        <a:rPr lang="es-EC" i="1">
                          <a:solidFill>
                            <a:schemeClr val="tx1"/>
                          </a:solidFill>
                        </a:rPr>
                        <m:t>+</m:t>
                      </m:r>
                      <m:r>
                        <a:rPr lang="es-EC" b="1" i="1">
                          <a:solidFill>
                            <a:schemeClr val="tx1"/>
                          </a:solidFill>
                        </a:rPr>
                        <m:t>𝛁</m:t>
                      </m:r>
                      <m:r>
                        <a:rPr lang="es-EC" b="1">
                          <a:solidFill>
                            <a:schemeClr val="tx1"/>
                          </a:solidFill>
                        </a:rPr>
                        <m:t>∙</m:t>
                      </m:r>
                      <m:d>
                        <m:dPr>
                          <m:begChr m:val="{"/>
                          <m:endChr m:val="}"/>
                          <m:ctrlPr>
                            <a:rPr lang="en-US" i="1">
                              <a:solidFill>
                                <a:schemeClr val="tx1"/>
                              </a:solidFill>
                            </a:rPr>
                          </m:ctrlPr>
                        </m:dPr>
                        <m:e>
                          <m:sSup>
                            <m:sSupPr>
                              <m:ctrlPr>
                                <a:rPr lang="en-US" i="1">
                                  <a:solidFill>
                                    <a:schemeClr val="tx1"/>
                                  </a:solidFill>
                                </a:rPr>
                              </m:ctrlPr>
                            </m:sSupPr>
                            <m:e>
                              <m:r>
                                <m:rPr>
                                  <m:sty m:val="p"/>
                                </m:rPr>
                                <a:rPr lang="es-EC">
                                  <a:solidFill>
                                    <a:schemeClr val="tx1"/>
                                  </a:solidFill>
                                </a:rPr>
                                <m:t>α</m:t>
                              </m:r>
                            </m:e>
                            <m:sup>
                              <m:r>
                                <a:rPr lang="es-EC" i="1">
                                  <a:solidFill>
                                    <a:schemeClr val="tx1"/>
                                  </a:solidFill>
                                </a:rPr>
                                <m:t>𝑘</m:t>
                              </m:r>
                            </m:sup>
                          </m:sSup>
                          <m:d>
                            <m:dPr>
                              <m:begChr m:val="["/>
                              <m:endChr m:val="]"/>
                              <m:ctrlPr>
                                <a:rPr lang="en-US" i="1">
                                  <a:solidFill>
                                    <a:schemeClr val="tx1"/>
                                  </a:solidFill>
                                </a:rPr>
                              </m:ctrlPr>
                            </m:dPr>
                            <m:e>
                              <m:sSup>
                                <m:sSupPr>
                                  <m:ctrlPr>
                                    <a:rPr lang="en-US" i="1">
                                      <a:solidFill>
                                        <a:schemeClr val="tx1"/>
                                      </a:solidFill>
                                    </a:rPr>
                                  </m:ctrlPr>
                                </m:sSupPr>
                                <m:e>
                                  <m:r>
                                    <a:rPr lang="es-EC" i="1">
                                      <a:solidFill>
                                        <a:schemeClr val="tx1"/>
                                      </a:solidFill>
                                    </a:rPr>
                                    <m:t>𝜇</m:t>
                                  </m:r>
                                </m:e>
                                <m:sup>
                                  <m:r>
                                    <a:rPr lang="es-EC" i="1">
                                      <a:solidFill>
                                        <a:schemeClr val="tx1"/>
                                      </a:solidFill>
                                    </a:rPr>
                                    <m:t>𝑘</m:t>
                                  </m:r>
                                </m:sup>
                              </m:sSup>
                              <m:d>
                                <m:dPr>
                                  <m:ctrlPr>
                                    <a:rPr lang="en-US" i="1">
                                      <a:solidFill>
                                        <a:schemeClr val="tx1"/>
                                      </a:solidFill>
                                    </a:rPr>
                                  </m:ctrlPr>
                                </m:dPr>
                                <m:e>
                                  <m:r>
                                    <a:rPr lang="es-EC" b="1" i="1">
                                      <a:solidFill>
                                        <a:schemeClr val="tx1"/>
                                      </a:solidFill>
                                    </a:rPr>
                                    <m:t>𝛁</m:t>
                                  </m:r>
                                  <m:sSup>
                                    <m:sSupPr>
                                      <m:ctrlPr>
                                        <a:rPr lang="en-US" b="1" i="1">
                                          <a:solidFill>
                                            <a:schemeClr val="tx1"/>
                                          </a:solidFill>
                                        </a:rPr>
                                      </m:ctrlPr>
                                    </m:sSupPr>
                                    <m:e>
                                      <m:r>
                                        <a:rPr lang="es-EC" b="1" i="1">
                                          <a:solidFill>
                                            <a:schemeClr val="tx1"/>
                                          </a:solidFill>
                                        </a:rPr>
                                        <m:t>𝐯</m:t>
                                      </m:r>
                                    </m:e>
                                    <m:sup>
                                      <m:r>
                                        <a:rPr lang="es-EC" b="1" i="1">
                                          <a:solidFill>
                                            <a:schemeClr val="tx1"/>
                                          </a:solidFill>
                                        </a:rPr>
                                        <m:t>𝐤</m:t>
                                      </m:r>
                                    </m:sup>
                                  </m:sSup>
                                  <m:r>
                                    <a:rPr lang="es-EC" b="1" i="1">
                                      <a:solidFill>
                                        <a:schemeClr val="tx1"/>
                                      </a:solidFill>
                                    </a:rPr>
                                    <m:t>+</m:t>
                                  </m:r>
                                  <m:sSup>
                                    <m:sSupPr>
                                      <m:ctrlPr>
                                        <a:rPr lang="en-US" b="1" i="1">
                                          <a:solidFill>
                                            <a:schemeClr val="tx1"/>
                                          </a:solidFill>
                                        </a:rPr>
                                      </m:ctrlPr>
                                    </m:sSupPr>
                                    <m:e>
                                      <m:d>
                                        <m:dPr>
                                          <m:ctrlPr>
                                            <a:rPr lang="en-US" b="1" i="1">
                                              <a:solidFill>
                                                <a:schemeClr val="tx1"/>
                                              </a:solidFill>
                                            </a:rPr>
                                          </m:ctrlPr>
                                        </m:dPr>
                                        <m:e>
                                          <m:r>
                                            <a:rPr lang="es-EC" b="1" i="1">
                                              <a:solidFill>
                                                <a:schemeClr val="tx1"/>
                                              </a:solidFill>
                                            </a:rPr>
                                            <m:t>𝛁</m:t>
                                          </m:r>
                                          <m:sSup>
                                            <m:sSupPr>
                                              <m:ctrlPr>
                                                <a:rPr lang="en-US" b="1" i="1">
                                                  <a:solidFill>
                                                    <a:schemeClr val="tx1"/>
                                                  </a:solidFill>
                                                </a:rPr>
                                              </m:ctrlPr>
                                            </m:sSupPr>
                                            <m:e>
                                              <m:r>
                                                <a:rPr lang="es-EC" b="1" i="1">
                                                  <a:solidFill>
                                                    <a:schemeClr val="tx1"/>
                                                  </a:solidFill>
                                                </a:rPr>
                                                <m:t>𝐯</m:t>
                                              </m:r>
                                            </m:e>
                                            <m:sup>
                                              <m:r>
                                                <a:rPr lang="es-EC" b="1" i="1">
                                                  <a:solidFill>
                                                    <a:schemeClr val="tx1"/>
                                                  </a:solidFill>
                                                </a:rPr>
                                                <m:t>𝐤</m:t>
                                              </m:r>
                                            </m:sup>
                                          </m:sSup>
                                        </m:e>
                                      </m:d>
                                    </m:e>
                                    <m:sup>
                                      <m:r>
                                        <a:rPr lang="es-EC" b="1" i="1">
                                          <a:solidFill>
                                            <a:schemeClr val="tx1"/>
                                          </a:solidFill>
                                        </a:rPr>
                                        <m:t>𝑻</m:t>
                                      </m:r>
                                    </m:sup>
                                  </m:sSup>
                                </m:e>
                              </m:d>
                              <m:r>
                                <a:rPr lang="es-EC" i="1">
                                  <a:solidFill>
                                    <a:schemeClr val="tx1"/>
                                  </a:solidFill>
                                </a:rPr>
                                <m:t>−</m:t>
                              </m:r>
                              <m:f>
                                <m:fPr>
                                  <m:ctrlPr>
                                    <a:rPr lang="en-US" i="1">
                                      <a:solidFill>
                                        <a:schemeClr val="tx1"/>
                                      </a:solidFill>
                                    </a:rPr>
                                  </m:ctrlPr>
                                </m:fPr>
                                <m:num>
                                  <m:r>
                                    <a:rPr lang="es-EC" i="1">
                                      <a:solidFill>
                                        <a:schemeClr val="tx1"/>
                                      </a:solidFill>
                                    </a:rPr>
                                    <m:t>2</m:t>
                                  </m:r>
                                </m:num>
                                <m:den>
                                  <m:r>
                                    <a:rPr lang="es-EC" i="1">
                                      <a:solidFill>
                                        <a:schemeClr val="tx1"/>
                                      </a:solidFill>
                                    </a:rPr>
                                    <m:t>3</m:t>
                                  </m:r>
                                </m:den>
                              </m:f>
                              <m:sSup>
                                <m:sSupPr>
                                  <m:ctrlPr>
                                    <a:rPr lang="en-US" i="1">
                                      <a:solidFill>
                                        <a:schemeClr val="tx1"/>
                                      </a:solidFill>
                                    </a:rPr>
                                  </m:ctrlPr>
                                </m:sSupPr>
                                <m:e>
                                  <m:r>
                                    <a:rPr lang="es-EC" i="1">
                                      <a:solidFill>
                                        <a:schemeClr val="tx1"/>
                                      </a:solidFill>
                                    </a:rPr>
                                    <m:t>𝜇</m:t>
                                  </m:r>
                                </m:e>
                                <m:sup>
                                  <m:r>
                                    <a:rPr lang="es-EC" i="1">
                                      <a:solidFill>
                                        <a:schemeClr val="tx1"/>
                                      </a:solidFill>
                                    </a:rPr>
                                    <m:t>𝑘</m:t>
                                  </m:r>
                                </m:sup>
                              </m:sSup>
                              <m:d>
                                <m:dPr>
                                  <m:ctrlPr>
                                    <a:rPr lang="en-US" i="1">
                                      <a:solidFill>
                                        <a:schemeClr val="tx1"/>
                                      </a:solidFill>
                                    </a:rPr>
                                  </m:ctrlPr>
                                </m:dPr>
                                <m:e>
                                  <m:r>
                                    <a:rPr lang="es-EC" b="1" i="1">
                                      <a:solidFill>
                                        <a:schemeClr val="tx1"/>
                                      </a:solidFill>
                                    </a:rPr>
                                    <m:t>𝛁</m:t>
                                  </m:r>
                                  <m:r>
                                    <a:rPr lang="es-EC" i="1">
                                      <a:solidFill>
                                        <a:schemeClr val="tx1"/>
                                      </a:solidFill>
                                    </a:rPr>
                                    <m:t>∙</m:t>
                                  </m:r>
                                  <m:sSup>
                                    <m:sSupPr>
                                      <m:ctrlPr>
                                        <a:rPr lang="en-US" b="1" i="1">
                                          <a:solidFill>
                                            <a:schemeClr val="tx1"/>
                                          </a:solidFill>
                                        </a:rPr>
                                      </m:ctrlPr>
                                    </m:sSupPr>
                                    <m:e>
                                      <m:r>
                                        <a:rPr lang="es-EC" b="1" i="1">
                                          <a:solidFill>
                                            <a:schemeClr val="tx1"/>
                                          </a:solidFill>
                                        </a:rPr>
                                        <m:t>𝐯</m:t>
                                      </m:r>
                                    </m:e>
                                    <m:sup>
                                      <m:r>
                                        <a:rPr lang="es-EC" b="1" i="1">
                                          <a:solidFill>
                                            <a:schemeClr val="tx1"/>
                                          </a:solidFill>
                                        </a:rPr>
                                        <m:t>𝐤</m:t>
                                      </m:r>
                                    </m:sup>
                                  </m:sSup>
                                </m:e>
                              </m:d>
                              <m:r>
                                <a:rPr lang="es-EC" b="1" i="1">
                                  <a:solidFill>
                                    <a:schemeClr val="tx1"/>
                                  </a:solidFill>
                                </a:rPr>
                                <m:t>𝛅</m:t>
                              </m:r>
                            </m:e>
                          </m:d>
                        </m:e>
                      </m:d>
                      <m:r>
                        <a:rPr lang="es-EC" b="1" i="1">
                          <a:solidFill>
                            <a:schemeClr val="tx1"/>
                          </a:solidFill>
                        </a:rPr>
                        <m:t>−</m:t>
                      </m:r>
                      <m:r>
                        <a:rPr lang="es-EC" b="1" i="1">
                          <a:solidFill>
                            <a:schemeClr val="tx1"/>
                          </a:solidFill>
                        </a:rPr>
                        <m:t>𝛁</m:t>
                      </m:r>
                      <m:r>
                        <a:rPr lang="es-EC">
                          <a:solidFill>
                            <a:schemeClr val="tx1"/>
                          </a:solidFill>
                        </a:rPr>
                        <m:t>∙</m:t>
                      </m:r>
                      <m:d>
                        <m:dPr>
                          <m:ctrlPr>
                            <a:rPr lang="en-US" i="1">
                              <a:solidFill>
                                <a:schemeClr val="tx1"/>
                              </a:solidFill>
                            </a:rPr>
                          </m:ctrlPr>
                        </m:dPr>
                        <m:e>
                          <m:sSup>
                            <m:sSupPr>
                              <m:ctrlPr>
                                <a:rPr lang="en-US" b="1" i="1">
                                  <a:solidFill>
                                    <a:schemeClr val="tx1"/>
                                  </a:solidFill>
                                </a:rPr>
                              </m:ctrlPr>
                            </m:sSupPr>
                            <m:e>
                              <m:sSup>
                                <m:sSupPr>
                                  <m:ctrlPr>
                                    <a:rPr lang="en-US" i="1">
                                      <a:solidFill>
                                        <a:schemeClr val="tx1"/>
                                      </a:solidFill>
                                    </a:rPr>
                                  </m:ctrlPr>
                                </m:sSupPr>
                                <m:e>
                                  <m:r>
                                    <m:rPr>
                                      <m:sty m:val="p"/>
                                    </m:rPr>
                                    <a:rPr lang="es-EC">
                                      <a:solidFill>
                                        <a:schemeClr val="tx1"/>
                                      </a:solidFill>
                                    </a:rPr>
                                    <m:t>α</m:t>
                                  </m:r>
                                </m:e>
                                <m:sup>
                                  <m:r>
                                    <a:rPr lang="es-EC" i="1">
                                      <a:solidFill>
                                        <a:schemeClr val="tx1"/>
                                      </a:solidFill>
                                    </a:rPr>
                                    <m:t>𝑘</m:t>
                                  </m:r>
                                </m:sup>
                              </m:sSup>
                              <m:r>
                                <a:rPr lang="es-EC" b="1" i="1">
                                  <a:solidFill>
                                    <a:schemeClr val="tx1"/>
                                  </a:solidFill>
                                </a:rPr>
                                <m:t>𝛕</m:t>
                              </m:r>
                            </m:e>
                            <m:sup>
                              <m:r>
                                <a:rPr lang="en-US" b="1" i="1">
                                  <a:solidFill>
                                    <a:schemeClr val="tx1"/>
                                  </a:solidFill>
                                </a:rPr>
                                <m:t>∗</m:t>
                              </m:r>
                              <m:r>
                                <a:rPr lang="es-EC" b="1" i="1">
                                  <a:solidFill>
                                    <a:schemeClr val="tx1"/>
                                  </a:solidFill>
                                </a:rPr>
                                <m:t>𝐤</m:t>
                              </m:r>
                            </m:sup>
                          </m:sSup>
                        </m:e>
                      </m:d>
                      <m:r>
                        <a:rPr lang="es-EC" b="1" i="1">
                          <a:solidFill>
                            <a:schemeClr val="tx1"/>
                          </a:solidFill>
                        </a:rPr>
                        <m:t>+</m:t>
                      </m:r>
                      <m:sSup>
                        <m:sSupPr>
                          <m:ctrlPr>
                            <a:rPr lang="en-US" i="1">
                              <a:solidFill>
                                <a:schemeClr val="tx1"/>
                              </a:solidFill>
                            </a:rPr>
                          </m:ctrlPr>
                        </m:sSupPr>
                        <m:e>
                          <m:r>
                            <m:rPr>
                              <m:sty m:val="p"/>
                            </m:rPr>
                            <a:rPr lang="es-EC">
                              <a:solidFill>
                                <a:schemeClr val="tx1"/>
                              </a:solidFill>
                            </a:rPr>
                            <m:t>α</m:t>
                          </m:r>
                        </m:e>
                        <m:sup>
                          <m:r>
                            <a:rPr lang="es-EC" i="1">
                              <a:solidFill>
                                <a:schemeClr val="tx1"/>
                              </a:solidFill>
                            </a:rPr>
                            <m:t>𝑘</m:t>
                          </m:r>
                        </m:sup>
                      </m:sSup>
                      <m:sSup>
                        <m:sSupPr>
                          <m:ctrlPr>
                            <a:rPr lang="en-US" i="1">
                              <a:solidFill>
                                <a:schemeClr val="tx1"/>
                              </a:solidFill>
                            </a:rPr>
                          </m:ctrlPr>
                        </m:sSupPr>
                        <m:e>
                          <m:r>
                            <a:rPr lang="es-EC" i="1">
                              <a:solidFill>
                                <a:schemeClr val="tx1"/>
                              </a:solidFill>
                            </a:rPr>
                            <m:t>𝜌</m:t>
                          </m:r>
                        </m:e>
                        <m:sup>
                          <m:r>
                            <a:rPr lang="es-EC" i="1">
                              <a:solidFill>
                                <a:schemeClr val="tx1"/>
                              </a:solidFill>
                            </a:rPr>
                            <m:t>𝑘</m:t>
                          </m:r>
                        </m:sup>
                      </m:sSup>
                      <m:sSup>
                        <m:sSupPr>
                          <m:ctrlPr>
                            <a:rPr lang="en-US" b="1" i="1">
                              <a:solidFill>
                                <a:schemeClr val="tx1"/>
                              </a:solidFill>
                            </a:rPr>
                          </m:ctrlPr>
                        </m:sSupPr>
                        <m:e>
                          <m:r>
                            <a:rPr lang="es-EC" b="1" i="1">
                              <a:solidFill>
                                <a:schemeClr val="tx1"/>
                              </a:solidFill>
                            </a:rPr>
                            <m:t>𝐠</m:t>
                          </m:r>
                        </m:e>
                        <m:sup>
                          <m:r>
                            <a:rPr lang="es-EC" b="1" i="1">
                              <a:solidFill>
                                <a:schemeClr val="tx1"/>
                              </a:solidFill>
                            </a:rPr>
                            <m:t>𝐤</m:t>
                          </m:r>
                        </m:sup>
                      </m:sSup>
                      <m:r>
                        <a:rPr lang="es-EC" b="1" i="1">
                          <a:solidFill>
                            <a:schemeClr val="tx1"/>
                          </a:solidFill>
                        </a:rPr>
                        <m:t>+</m:t>
                      </m:r>
                      <m:nary>
                        <m:naryPr>
                          <m:chr m:val="∑"/>
                          <m:limLoc m:val="undOvr"/>
                          <m:ctrlPr>
                            <a:rPr lang="en-US" i="1">
                              <a:solidFill>
                                <a:schemeClr val="tx1"/>
                              </a:solidFill>
                            </a:rPr>
                          </m:ctrlPr>
                        </m:naryPr>
                        <m:sub>
                          <m:r>
                            <a:rPr lang="es-EC" i="1">
                              <a:solidFill>
                                <a:schemeClr val="tx1"/>
                              </a:solidFill>
                            </a:rPr>
                            <m:t>𝑗</m:t>
                          </m:r>
                          <m:r>
                            <a:rPr lang="es-EC" i="1">
                              <a:solidFill>
                                <a:schemeClr val="tx1"/>
                              </a:solidFill>
                            </a:rPr>
                            <m:t>=1</m:t>
                          </m:r>
                        </m:sub>
                        <m:sup>
                          <m:r>
                            <a:rPr lang="es-EC" i="1">
                              <a:solidFill>
                                <a:schemeClr val="tx1"/>
                              </a:solidFill>
                            </a:rPr>
                            <m:t>2</m:t>
                          </m:r>
                        </m:sup>
                        <m:e>
                          <m:d>
                            <m:dPr>
                              <m:ctrlPr>
                                <a:rPr lang="en-US" i="1">
                                  <a:solidFill>
                                    <a:schemeClr val="tx1"/>
                                  </a:solidFill>
                                </a:rPr>
                              </m:ctrlPr>
                            </m:dPr>
                            <m:e>
                              <m:sSub>
                                <m:sSubPr>
                                  <m:ctrlPr>
                                    <a:rPr lang="en-US" i="1">
                                      <a:solidFill>
                                        <a:schemeClr val="tx1"/>
                                      </a:solidFill>
                                    </a:rPr>
                                  </m:ctrlPr>
                                </m:sSubPr>
                                <m:e>
                                  <m:acc>
                                    <m:accPr>
                                      <m:chr m:val="̇"/>
                                      <m:ctrlPr>
                                        <a:rPr lang="en-US" i="1">
                                          <a:solidFill>
                                            <a:schemeClr val="tx1"/>
                                          </a:solidFill>
                                        </a:rPr>
                                      </m:ctrlPr>
                                    </m:accPr>
                                    <m:e>
                                      <m:r>
                                        <a:rPr lang="es-EC" i="1">
                                          <a:solidFill>
                                            <a:schemeClr val="tx1"/>
                                          </a:solidFill>
                                        </a:rPr>
                                        <m:t>𝑚</m:t>
                                      </m:r>
                                    </m:e>
                                  </m:acc>
                                </m:e>
                                <m:sub>
                                  <m:r>
                                    <a:rPr lang="es-EC" i="1">
                                      <a:solidFill>
                                        <a:schemeClr val="tx1"/>
                                      </a:solidFill>
                                    </a:rPr>
                                    <m:t>𝑗𝑘</m:t>
                                  </m:r>
                                </m:sub>
                              </m:sSub>
                              <m:sSup>
                                <m:sSupPr>
                                  <m:ctrlPr>
                                    <a:rPr lang="en-US" b="1" i="1">
                                      <a:solidFill>
                                        <a:schemeClr val="tx1"/>
                                      </a:solidFill>
                                    </a:rPr>
                                  </m:ctrlPr>
                                </m:sSupPr>
                                <m:e>
                                  <m:r>
                                    <a:rPr lang="es-EC" b="1" i="1">
                                      <a:solidFill>
                                        <a:schemeClr val="tx1"/>
                                      </a:solidFill>
                                    </a:rPr>
                                    <m:t>𝐯</m:t>
                                  </m:r>
                                </m:e>
                                <m:sup>
                                  <m:r>
                                    <a:rPr lang="es-EC" b="1" i="1">
                                      <a:solidFill>
                                        <a:schemeClr val="tx1"/>
                                      </a:solidFill>
                                    </a:rPr>
                                    <m:t>𝐣</m:t>
                                  </m:r>
                                </m:sup>
                              </m:sSup>
                              <m:r>
                                <a:rPr lang="es-EC" i="1">
                                  <a:solidFill>
                                    <a:schemeClr val="tx1"/>
                                  </a:solidFill>
                                </a:rPr>
                                <m:t>−</m:t>
                              </m:r>
                              <m:sSub>
                                <m:sSubPr>
                                  <m:ctrlPr>
                                    <a:rPr lang="en-US" i="1">
                                      <a:solidFill>
                                        <a:schemeClr val="tx1"/>
                                      </a:solidFill>
                                    </a:rPr>
                                  </m:ctrlPr>
                                </m:sSubPr>
                                <m:e>
                                  <m:acc>
                                    <m:accPr>
                                      <m:chr m:val="̇"/>
                                      <m:ctrlPr>
                                        <a:rPr lang="en-US" i="1">
                                          <a:solidFill>
                                            <a:schemeClr val="tx1"/>
                                          </a:solidFill>
                                        </a:rPr>
                                      </m:ctrlPr>
                                    </m:accPr>
                                    <m:e>
                                      <m:r>
                                        <a:rPr lang="es-EC" i="1">
                                          <a:solidFill>
                                            <a:schemeClr val="tx1"/>
                                          </a:solidFill>
                                        </a:rPr>
                                        <m:t>𝑚</m:t>
                                      </m:r>
                                    </m:e>
                                  </m:acc>
                                </m:e>
                                <m:sub>
                                  <m:r>
                                    <a:rPr lang="es-EC" i="1">
                                      <a:solidFill>
                                        <a:schemeClr val="tx1"/>
                                      </a:solidFill>
                                    </a:rPr>
                                    <m:t>𝑘𝑗</m:t>
                                  </m:r>
                                </m:sub>
                              </m:sSub>
                              <m:sSup>
                                <m:sSupPr>
                                  <m:ctrlPr>
                                    <a:rPr lang="en-US" b="1" i="1">
                                      <a:solidFill>
                                        <a:schemeClr val="tx1"/>
                                      </a:solidFill>
                                    </a:rPr>
                                  </m:ctrlPr>
                                </m:sSupPr>
                                <m:e>
                                  <m:r>
                                    <a:rPr lang="es-EC" b="1" i="1">
                                      <a:solidFill>
                                        <a:schemeClr val="tx1"/>
                                      </a:solidFill>
                                    </a:rPr>
                                    <m:t>𝐯</m:t>
                                  </m:r>
                                </m:e>
                                <m:sup>
                                  <m:r>
                                    <a:rPr lang="es-EC" b="1" i="1">
                                      <a:solidFill>
                                        <a:schemeClr val="tx1"/>
                                      </a:solidFill>
                                    </a:rPr>
                                    <m:t>𝐤</m:t>
                                  </m:r>
                                </m:sup>
                              </m:sSup>
                            </m:e>
                          </m:d>
                          <m:r>
                            <a:rPr lang="es-EC" i="1">
                              <a:solidFill>
                                <a:schemeClr val="tx1"/>
                              </a:solidFill>
                            </a:rPr>
                            <m:t>+</m:t>
                          </m:r>
                          <m:d>
                            <m:dPr>
                              <m:ctrlPr>
                                <a:rPr lang="en-US" i="1">
                                  <a:solidFill>
                                    <a:schemeClr val="tx1"/>
                                  </a:solidFill>
                                </a:rPr>
                              </m:ctrlPr>
                            </m:dPr>
                            <m:e>
                              <m:sSubSup>
                                <m:sSubSupPr>
                                  <m:ctrlPr>
                                    <a:rPr lang="en-US" i="1">
                                      <a:solidFill>
                                        <a:schemeClr val="tx1"/>
                                      </a:solidFill>
                                    </a:rPr>
                                  </m:ctrlPr>
                                </m:sSubSupPr>
                                <m:e>
                                  <m:r>
                                    <a:rPr lang="es-EC" i="1">
                                      <a:solidFill>
                                        <a:schemeClr val="tx1"/>
                                      </a:solidFill>
                                    </a:rPr>
                                    <m:t>𝑃</m:t>
                                  </m:r>
                                </m:e>
                                <m:sub>
                                  <m:r>
                                    <a:rPr lang="es-EC" i="1">
                                      <a:solidFill>
                                        <a:schemeClr val="tx1"/>
                                      </a:solidFill>
                                    </a:rPr>
                                    <m:t>𝑖𝑛𝑡</m:t>
                                  </m:r>
                                </m:sub>
                                <m:sup>
                                  <m:r>
                                    <a:rPr lang="es-EC" i="1">
                                      <a:solidFill>
                                        <a:schemeClr val="tx1"/>
                                      </a:solidFill>
                                    </a:rPr>
                                    <m:t>𝑘</m:t>
                                  </m:r>
                                </m:sup>
                              </m:sSubSup>
                              <m:r>
                                <a:rPr lang="es-EC" i="1">
                                  <a:solidFill>
                                    <a:schemeClr val="tx1"/>
                                  </a:solidFill>
                                </a:rPr>
                                <m:t>−</m:t>
                              </m:r>
                              <m:sSup>
                                <m:sSupPr>
                                  <m:ctrlPr>
                                    <a:rPr lang="en-US" i="1">
                                      <a:solidFill>
                                        <a:schemeClr val="tx1"/>
                                      </a:solidFill>
                                    </a:rPr>
                                  </m:ctrlPr>
                                </m:sSupPr>
                                <m:e>
                                  <m:r>
                                    <a:rPr lang="es-EC" i="1">
                                      <a:solidFill>
                                        <a:schemeClr val="tx1"/>
                                      </a:solidFill>
                                    </a:rPr>
                                    <m:t>𝑃</m:t>
                                  </m:r>
                                </m:e>
                                <m:sup>
                                  <m:r>
                                    <a:rPr lang="es-EC" i="1">
                                      <a:solidFill>
                                        <a:schemeClr val="tx1"/>
                                      </a:solidFill>
                                    </a:rPr>
                                    <m:t>𝑘</m:t>
                                  </m:r>
                                </m:sup>
                              </m:sSup>
                            </m:e>
                          </m:d>
                        </m:e>
                      </m:nary>
                      <m:r>
                        <a:rPr lang="es-EC" b="1" i="1">
                          <a:solidFill>
                            <a:schemeClr val="tx1"/>
                          </a:solidFill>
                        </a:rPr>
                        <m:t>𝛁</m:t>
                      </m:r>
                      <m:sSup>
                        <m:sSupPr>
                          <m:ctrlPr>
                            <a:rPr lang="en-US" i="1">
                              <a:solidFill>
                                <a:schemeClr val="tx1"/>
                              </a:solidFill>
                            </a:rPr>
                          </m:ctrlPr>
                        </m:sSupPr>
                        <m:e>
                          <m:r>
                            <a:rPr lang="es-EC" i="1">
                              <a:solidFill>
                                <a:schemeClr val="tx1"/>
                              </a:solidFill>
                            </a:rPr>
                            <m:t>𝛼</m:t>
                          </m:r>
                        </m:e>
                        <m:sup>
                          <m:r>
                            <a:rPr lang="es-EC" i="1">
                              <a:solidFill>
                                <a:schemeClr val="tx1"/>
                              </a:solidFill>
                            </a:rPr>
                            <m:t>𝑘</m:t>
                          </m:r>
                        </m:sup>
                      </m:sSup>
                      <m:r>
                        <a:rPr lang="es-EC" i="1">
                          <a:solidFill>
                            <a:schemeClr val="tx1"/>
                          </a:solidFill>
                        </a:rPr>
                        <m:t>+</m:t>
                      </m:r>
                      <m:sSubSup>
                        <m:sSubSupPr>
                          <m:ctrlPr>
                            <a:rPr lang="en-US" b="1" i="1">
                              <a:solidFill>
                                <a:schemeClr val="tx1"/>
                              </a:solidFill>
                            </a:rPr>
                          </m:ctrlPr>
                        </m:sSubSupPr>
                        <m:e>
                          <m:r>
                            <a:rPr lang="es-EC" b="1" i="1">
                              <a:solidFill>
                                <a:schemeClr val="tx1"/>
                              </a:solidFill>
                            </a:rPr>
                            <m:t>𝐅</m:t>
                          </m:r>
                        </m:e>
                        <m:sub>
                          <m:r>
                            <a:rPr lang="es-EC" b="1" i="1">
                              <a:solidFill>
                                <a:schemeClr val="tx1"/>
                              </a:solidFill>
                            </a:rPr>
                            <m:t>𝐀𝐃</m:t>
                          </m:r>
                        </m:sub>
                        <m:sup>
                          <m:r>
                            <a:rPr lang="es-EC" b="1" i="1">
                              <a:solidFill>
                                <a:schemeClr val="tx1"/>
                              </a:solidFill>
                            </a:rPr>
                            <m:t>𝐤</m:t>
                          </m:r>
                        </m:sup>
                      </m:sSubSup>
                      <m:r>
                        <a:rPr lang="es-EC" b="1" i="1">
                          <a:solidFill>
                            <a:schemeClr val="tx1"/>
                          </a:solidFill>
                        </a:rPr>
                        <m:t>+</m:t>
                      </m:r>
                      <m:sSubSup>
                        <m:sSubSupPr>
                          <m:ctrlPr>
                            <a:rPr lang="en-US" b="1" i="1">
                              <a:solidFill>
                                <a:schemeClr val="tx1"/>
                              </a:solidFill>
                            </a:rPr>
                          </m:ctrlPr>
                        </m:sSubSupPr>
                        <m:e>
                          <m:r>
                            <a:rPr lang="es-EC" b="1" i="1">
                              <a:solidFill>
                                <a:schemeClr val="tx1"/>
                              </a:solidFill>
                            </a:rPr>
                            <m:t>𝐅</m:t>
                          </m:r>
                        </m:e>
                        <m:sub>
                          <m:r>
                            <a:rPr lang="es-EC" b="1" i="1">
                              <a:solidFill>
                                <a:schemeClr val="tx1"/>
                              </a:solidFill>
                            </a:rPr>
                            <m:t>𝐎𝐃</m:t>
                          </m:r>
                        </m:sub>
                        <m:sup>
                          <m:r>
                            <a:rPr lang="es-EC" b="1" i="1">
                              <a:solidFill>
                                <a:schemeClr val="tx1"/>
                              </a:solidFill>
                            </a:rPr>
                            <m:t>𝐤</m:t>
                          </m:r>
                        </m:sup>
                      </m:sSubSup>
                    </m:oMath>
                  </m:oMathPara>
                </a14:m>
                <a:endParaRPr lang="en-US" sz="2400" dirty="0">
                  <a:solidFill>
                    <a:schemeClr val="tx1"/>
                  </a:solidFill>
                </a:endParaRPr>
              </a:p>
            </p:txBody>
          </p:sp>
        </mc:Choice>
        <mc:Fallback>
          <p:sp>
            <p:nvSpPr>
              <p:cNvPr id="3" name="Marcador de contenido 2"/>
              <p:cNvSpPr>
                <a:spLocks noGrp="1" noRot="1" noChangeAspect="1" noMove="1" noResize="1" noEditPoints="1" noAdjustHandles="1" noChangeArrowheads="1" noChangeShapeType="1" noTextEdit="1"/>
              </p:cNvSpPr>
              <p:nvPr>
                <p:ph idx="1"/>
              </p:nvPr>
            </p:nvSpPr>
            <p:spPr>
              <a:blipFill>
                <a:blip r:embed="rId2"/>
                <a:stretch>
                  <a:fillRect l="-567" t="-1256" r="-1702"/>
                </a:stretch>
              </a:blipFill>
            </p:spPr>
            <p:txBody>
              <a:bodyPr/>
              <a:lstStyle/>
              <a:p>
                <a:r>
                  <a:rPr lang="en-US">
                    <a:noFill/>
                  </a:rPr>
                  <a:t> </a:t>
                </a:r>
              </a:p>
            </p:txBody>
          </p:sp>
        </mc:Fallback>
      </mc:AlternateContent>
      <p:cxnSp>
        <p:nvCxnSpPr>
          <p:cNvPr id="5" name="Conector recto 4"/>
          <p:cNvCxnSpPr/>
          <p:nvPr/>
        </p:nvCxnSpPr>
        <p:spPr>
          <a:xfrm flipV="1">
            <a:off x="2988860" y="4585648"/>
            <a:ext cx="3575713" cy="13648"/>
          </a:xfrm>
          <a:prstGeom prst="line">
            <a:avLst/>
          </a:prstGeom>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113060772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smtClean="0">
                <a:solidFill>
                  <a:schemeClr val="tx1"/>
                </a:solidFill>
              </a:rPr>
              <a:t>ECUACIONES CONSTITUTIVAS</a:t>
            </a:r>
            <a:endParaRPr lang="en-US" dirty="0"/>
          </a:p>
        </p:txBody>
      </p:sp>
      <mc:AlternateContent xmlns:mc="http://schemas.openxmlformats.org/markup-compatibility/2006">
        <mc:Choice xmlns:a14="http://schemas.microsoft.com/office/drawing/2010/main" Requires="a14">
          <p:sp>
            <p:nvSpPr>
              <p:cNvPr id="3" name="Marcador de contenido 2"/>
              <p:cNvSpPr>
                <a:spLocks noGrp="1"/>
              </p:cNvSpPr>
              <p:nvPr>
                <p:ph idx="1"/>
              </p:nvPr>
            </p:nvSpPr>
            <p:spPr/>
            <p:txBody>
              <a:bodyPr>
                <a:normAutofit/>
              </a:bodyPr>
              <a:lstStyle/>
              <a:p>
                <a:r>
                  <a:rPr lang="es-EC" sz="2400" dirty="0" smtClean="0">
                    <a:solidFill>
                      <a:schemeClr val="tx1"/>
                    </a:solidFill>
                  </a:rPr>
                  <a:t>Necesidad de contar con otras funciones</a:t>
                </a:r>
              </a:p>
              <a:p>
                <a:pPr marL="0" indent="0" algn="ctr">
                  <a:buNone/>
                </a:pPr>
                <a14:m>
                  <m:oMath xmlns:m="http://schemas.openxmlformats.org/officeDocument/2006/math">
                    <m:sSup>
                      <m:sSupPr>
                        <m:ctrlPr>
                          <a:rPr lang="en-US" i="1" smtClean="0">
                            <a:solidFill>
                              <a:schemeClr val="tx1"/>
                            </a:solidFill>
                          </a:rPr>
                        </m:ctrlPr>
                      </m:sSupPr>
                      <m:e>
                        <m:r>
                          <a:rPr lang="es-EC" i="1">
                            <a:solidFill>
                              <a:schemeClr val="tx1"/>
                            </a:solidFill>
                          </a:rPr>
                          <m:t>𝐻</m:t>
                        </m:r>
                      </m:e>
                      <m:sup>
                        <m:r>
                          <a:rPr lang="es-EC" i="1">
                            <a:solidFill>
                              <a:schemeClr val="tx1"/>
                            </a:solidFill>
                          </a:rPr>
                          <m:t>𝑘</m:t>
                        </m:r>
                      </m:sup>
                    </m:sSup>
                    <m:r>
                      <a:rPr lang="es-EC" b="1" i="1">
                        <a:solidFill>
                          <a:schemeClr val="tx1"/>
                        </a:solidFill>
                      </a:rPr>
                      <m:t>=</m:t>
                    </m:r>
                    <m:sSup>
                      <m:sSupPr>
                        <m:ctrlPr>
                          <a:rPr lang="en-US" i="1">
                            <a:solidFill>
                              <a:schemeClr val="tx1"/>
                            </a:solidFill>
                          </a:rPr>
                        </m:ctrlPr>
                      </m:sSupPr>
                      <m:e>
                        <m:r>
                          <a:rPr lang="es-EC" i="1">
                            <a:solidFill>
                              <a:schemeClr val="tx1"/>
                            </a:solidFill>
                          </a:rPr>
                          <m:t>𝐻</m:t>
                        </m:r>
                      </m:e>
                      <m:sup>
                        <m:r>
                          <a:rPr lang="es-EC" i="1">
                            <a:solidFill>
                              <a:schemeClr val="tx1"/>
                            </a:solidFill>
                          </a:rPr>
                          <m:t>𝑘</m:t>
                        </m:r>
                      </m:sup>
                    </m:sSup>
                    <m:d>
                      <m:dPr>
                        <m:ctrlPr>
                          <a:rPr lang="en-US" i="1">
                            <a:solidFill>
                              <a:schemeClr val="tx1"/>
                            </a:solidFill>
                          </a:rPr>
                        </m:ctrlPr>
                      </m:dPr>
                      <m:e>
                        <m:sSup>
                          <m:sSupPr>
                            <m:ctrlPr>
                              <a:rPr lang="en-US" i="1">
                                <a:solidFill>
                                  <a:schemeClr val="tx1"/>
                                </a:solidFill>
                              </a:rPr>
                            </m:ctrlPr>
                          </m:sSupPr>
                          <m:e>
                            <m:r>
                              <a:rPr lang="es-EC" i="1">
                                <a:solidFill>
                                  <a:schemeClr val="tx1"/>
                                </a:solidFill>
                              </a:rPr>
                              <m:t>𝑇</m:t>
                            </m:r>
                          </m:e>
                          <m:sup>
                            <m:r>
                              <a:rPr lang="es-EC" i="1">
                                <a:solidFill>
                                  <a:schemeClr val="tx1"/>
                                </a:solidFill>
                              </a:rPr>
                              <m:t>𝑘</m:t>
                            </m:r>
                          </m:sup>
                        </m:sSup>
                      </m:e>
                    </m:d>
                  </m:oMath>
                </a14:m>
                <a:r>
                  <a:rPr lang="es-EC" sz="2400" dirty="0" smtClean="0">
                    <a:solidFill>
                      <a:schemeClr val="tx1"/>
                    </a:solidFill>
                  </a:rPr>
                  <a:t> </a:t>
                </a:r>
              </a:p>
              <a:p>
                <a:pPr marL="0" indent="0" algn="ctr">
                  <a:buNone/>
                </a:pPr>
                <a:endParaRPr lang="es-EC" sz="2400" dirty="0" smtClean="0">
                  <a:solidFill>
                    <a:schemeClr val="tx1"/>
                  </a:solidFill>
                </a:endParaRPr>
              </a:p>
              <a:p>
                <a:pPr marL="0" indent="0" algn="ctr">
                  <a:buNone/>
                </a:pPr>
                <a:endParaRPr lang="en-US" i="1" dirty="0" smtClean="0">
                  <a:solidFill>
                    <a:schemeClr val="tx1"/>
                  </a:solidFill>
                </a:endParaRPr>
              </a:p>
              <a:p>
                <a:pPr marL="0" indent="0" algn="ctr">
                  <a:buNone/>
                </a:pPr>
                <a14:m>
                  <m:oMathPara xmlns:m="http://schemas.openxmlformats.org/officeDocument/2006/math">
                    <m:oMathParaPr>
                      <m:jc m:val="centerGroup"/>
                    </m:oMathParaPr>
                    <m:oMath xmlns:m="http://schemas.openxmlformats.org/officeDocument/2006/math">
                      <m:sSup>
                        <m:sSupPr>
                          <m:ctrlPr>
                            <a:rPr lang="en-US" i="1">
                              <a:solidFill>
                                <a:schemeClr val="tx1"/>
                              </a:solidFill>
                            </a:rPr>
                          </m:ctrlPr>
                        </m:sSupPr>
                        <m:e>
                          <m:r>
                            <a:rPr lang="es-EC" i="1">
                              <a:solidFill>
                                <a:schemeClr val="tx1"/>
                              </a:solidFill>
                            </a:rPr>
                            <m:t>𝜌</m:t>
                          </m:r>
                        </m:e>
                        <m:sup>
                          <m:r>
                            <a:rPr lang="es-EC" i="1">
                              <a:solidFill>
                                <a:schemeClr val="tx1"/>
                              </a:solidFill>
                            </a:rPr>
                            <m:t>𝑘</m:t>
                          </m:r>
                        </m:sup>
                      </m:sSup>
                      <m:r>
                        <a:rPr lang="es-EC" b="1" i="1">
                          <a:solidFill>
                            <a:schemeClr val="tx1"/>
                          </a:solidFill>
                        </a:rPr>
                        <m:t>=</m:t>
                      </m:r>
                      <m:sSup>
                        <m:sSupPr>
                          <m:ctrlPr>
                            <a:rPr lang="en-US" i="1">
                              <a:solidFill>
                                <a:schemeClr val="tx1"/>
                              </a:solidFill>
                            </a:rPr>
                          </m:ctrlPr>
                        </m:sSupPr>
                        <m:e>
                          <m:r>
                            <a:rPr lang="es-EC" i="1">
                              <a:solidFill>
                                <a:schemeClr val="tx1"/>
                              </a:solidFill>
                            </a:rPr>
                            <m:t>𝜌</m:t>
                          </m:r>
                        </m:e>
                        <m:sup>
                          <m:r>
                            <a:rPr lang="es-EC" i="1">
                              <a:solidFill>
                                <a:schemeClr val="tx1"/>
                              </a:solidFill>
                            </a:rPr>
                            <m:t>𝑘</m:t>
                          </m:r>
                        </m:sup>
                      </m:sSup>
                      <m:d>
                        <m:dPr>
                          <m:ctrlPr>
                            <a:rPr lang="en-US" i="1">
                              <a:solidFill>
                                <a:schemeClr val="tx1"/>
                              </a:solidFill>
                            </a:rPr>
                          </m:ctrlPr>
                        </m:dPr>
                        <m:e>
                          <m:sSup>
                            <m:sSupPr>
                              <m:ctrlPr>
                                <a:rPr lang="en-US" i="1">
                                  <a:solidFill>
                                    <a:schemeClr val="tx1"/>
                                  </a:solidFill>
                                </a:rPr>
                              </m:ctrlPr>
                            </m:sSupPr>
                            <m:e>
                              <m:r>
                                <a:rPr lang="es-EC" i="1">
                                  <a:solidFill>
                                    <a:schemeClr val="tx1"/>
                                  </a:solidFill>
                                </a:rPr>
                                <m:t>𝑇</m:t>
                              </m:r>
                            </m:e>
                            <m:sup>
                              <m:r>
                                <a:rPr lang="es-EC" i="1">
                                  <a:solidFill>
                                    <a:schemeClr val="tx1"/>
                                  </a:solidFill>
                                </a:rPr>
                                <m:t>𝑘</m:t>
                              </m:r>
                            </m:sup>
                          </m:sSup>
                          <m:r>
                            <a:rPr lang="en-US" i="1" smtClean="0">
                              <a:solidFill>
                                <a:schemeClr val="tx1"/>
                              </a:solidFill>
                            </a:rPr>
                            <m:t> </m:t>
                          </m:r>
                        </m:e>
                      </m:d>
                    </m:oMath>
                  </m:oMathPara>
                </a14:m>
                <a:endParaRPr lang="en-US" sz="2400" dirty="0">
                  <a:solidFill>
                    <a:schemeClr val="tx1"/>
                  </a:solidFill>
                </a:endParaRPr>
              </a:p>
            </p:txBody>
          </p:sp>
        </mc:Choice>
        <mc:Fallback>
          <p:sp>
            <p:nvSpPr>
              <p:cNvPr id="3" name="Marcador de contenido 2"/>
              <p:cNvSpPr>
                <a:spLocks noGrp="1" noRot="1" noChangeAspect="1" noMove="1" noResize="1" noEditPoints="1" noAdjustHandles="1" noChangeArrowheads="1" noChangeShapeType="1" noTextEdit="1"/>
              </p:cNvSpPr>
              <p:nvPr>
                <p:ph idx="1"/>
              </p:nvPr>
            </p:nvSpPr>
            <p:spPr>
              <a:blipFill>
                <a:blip r:embed="rId2"/>
                <a:stretch>
                  <a:fillRect l="-567" t="-1256"/>
                </a:stretch>
              </a:blipFill>
            </p:spPr>
            <p:txBody>
              <a:bodyPr/>
              <a:lstStyle/>
              <a:p>
                <a:r>
                  <a:rPr lang="en-US">
                    <a:noFill/>
                  </a:rPr>
                  <a:t> </a:t>
                </a:r>
              </a:p>
            </p:txBody>
          </p:sp>
        </mc:Fallback>
      </mc:AlternateContent>
      <p:sp>
        <p:nvSpPr>
          <p:cNvPr id="4" name="CuadroTexto 3"/>
          <p:cNvSpPr txBox="1"/>
          <p:nvPr/>
        </p:nvSpPr>
        <p:spPr>
          <a:xfrm>
            <a:off x="1446662" y="3111690"/>
            <a:ext cx="7997589" cy="646331"/>
          </a:xfrm>
          <a:prstGeom prst="rect">
            <a:avLst/>
          </a:prstGeom>
          <a:solidFill>
            <a:schemeClr val="accent3"/>
          </a:solidFill>
        </p:spPr>
        <p:txBody>
          <a:bodyPr wrap="square" rtlCol="0">
            <a:spAutoFit/>
          </a:bodyPr>
          <a:lstStyle/>
          <a:p>
            <a:r>
              <a:rPr lang="es-EC" dirty="0" smtClean="0"/>
              <a:t>Permite determinar el campo escalar de temperatura en función del campo </a:t>
            </a:r>
          </a:p>
          <a:p>
            <a:r>
              <a:rPr lang="es-EC" dirty="0" smtClean="0"/>
              <a:t>escalar de entalpía</a:t>
            </a:r>
            <a:endParaRPr lang="en-US" dirty="0"/>
          </a:p>
        </p:txBody>
      </p:sp>
      <p:sp>
        <p:nvSpPr>
          <p:cNvPr id="5" name="CuadroTexto 4"/>
          <p:cNvSpPr txBox="1"/>
          <p:nvPr/>
        </p:nvSpPr>
        <p:spPr>
          <a:xfrm>
            <a:off x="4001069" y="4339790"/>
            <a:ext cx="2413380" cy="369332"/>
          </a:xfrm>
          <a:prstGeom prst="rect">
            <a:avLst/>
          </a:prstGeom>
          <a:solidFill>
            <a:schemeClr val="accent3"/>
          </a:solidFill>
        </p:spPr>
        <p:txBody>
          <a:bodyPr wrap="square" rtlCol="0">
            <a:spAutoFit/>
          </a:bodyPr>
          <a:lstStyle/>
          <a:p>
            <a:r>
              <a:rPr lang="es-EC" dirty="0" smtClean="0"/>
              <a:t>Ecuación de estado</a:t>
            </a:r>
            <a:endParaRPr lang="en-US" dirty="0"/>
          </a:p>
        </p:txBody>
      </p:sp>
    </p:spTree>
    <p:extLst>
      <p:ext uri="{BB962C8B-B14F-4D97-AF65-F5344CB8AC3E}">
        <p14:creationId xmlns:p14="http://schemas.microsoft.com/office/powerpoint/2010/main" val="74452089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smtClean="0">
                <a:solidFill>
                  <a:schemeClr val="tx1"/>
                </a:solidFill>
              </a:rPr>
              <a:t>PROBLEMA DE CIERRE</a:t>
            </a:r>
            <a:endParaRPr lang="en-US" b="1" dirty="0">
              <a:solidFill>
                <a:schemeClr val="tx1"/>
              </a:solidFill>
            </a:endParaRPr>
          </a:p>
        </p:txBody>
      </p:sp>
      <p:sp>
        <p:nvSpPr>
          <p:cNvPr id="3" name="Marcador de contenido 2"/>
          <p:cNvSpPr>
            <a:spLocks noGrp="1"/>
          </p:cNvSpPr>
          <p:nvPr>
            <p:ph idx="1"/>
          </p:nvPr>
        </p:nvSpPr>
        <p:spPr/>
        <p:txBody>
          <a:bodyPr/>
          <a:lstStyle/>
          <a:p>
            <a:r>
              <a:rPr lang="es-EC" dirty="0" smtClean="0">
                <a:solidFill>
                  <a:schemeClr val="tx1"/>
                </a:solidFill>
              </a:rPr>
              <a:t>ECUACIÓN EFECTIVA DE CONSERVACIÓN DE LA MASA</a:t>
            </a:r>
          </a:p>
          <a:p>
            <a:endParaRPr lang="es-EC" dirty="0">
              <a:solidFill>
                <a:schemeClr val="tx1"/>
              </a:solidFill>
            </a:endParaRPr>
          </a:p>
          <a:p>
            <a:endParaRPr lang="es-EC" dirty="0" smtClean="0">
              <a:solidFill>
                <a:schemeClr val="tx1"/>
              </a:solidFill>
            </a:endParaRPr>
          </a:p>
          <a:p>
            <a:endParaRPr lang="es-EC" dirty="0">
              <a:solidFill>
                <a:schemeClr val="tx1"/>
              </a:solidFill>
            </a:endParaRPr>
          </a:p>
          <a:p>
            <a:r>
              <a:rPr lang="es-EC" dirty="0" smtClean="0">
                <a:solidFill>
                  <a:schemeClr val="tx1"/>
                </a:solidFill>
              </a:rPr>
              <a:t>ECUACIÓN EFECTIVA DE CONSERVACIÓN DE LA CANTIDAD DE MOVIMIENTO LINEAL</a:t>
            </a:r>
            <a:endParaRPr lang="en-US" dirty="0">
              <a:solidFill>
                <a:schemeClr val="tx1"/>
              </a:solidFill>
            </a:endParaRPr>
          </a:p>
        </p:txBody>
      </p:sp>
      <mc:AlternateContent xmlns:mc="http://schemas.openxmlformats.org/markup-compatibility/2006">
        <mc:Choice xmlns:a14="http://schemas.microsoft.com/office/drawing/2010/main" Requires="a14">
          <p:sp>
            <p:nvSpPr>
              <p:cNvPr id="4" name="Rectángulo 3"/>
              <p:cNvSpPr/>
              <p:nvPr/>
            </p:nvSpPr>
            <p:spPr>
              <a:xfrm>
                <a:off x="958132" y="2568354"/>
                <a:ext cx="4625562" cy="902427"/>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r>
                            <a:rPr lang="es-EC" i="1">
                              <a:latin typeface="Cambria Math" panose="02040503050406030204" pitchFamily="18" charset="0"/>
                            </a:rPr>
                            <m:t>𝜕</m:t>
                          </m:r>
                        </m:num>
                        <m:den>
                          <m:r>
                            <a:rPr lang="es-EC" i="1">
                              <a:latin typeface="Cambria Math" panose="02040503050406030204" pitchFamily="18" charset="0"/>
                            </a:rPr>
                            <m:t>𝜕</m:t>
                          </m:r>
                          <m:r>
                            <a:rPr lang="es-EC" i="1">
                              <a:latin typeface="Cambria Math" panose="02040503050406030204" pitchFamily="18" charset="0"/>
                            </a:rPr>
                            <m:t>𝑡</m:t>
                          </m:r>
                        </m:den>
                      </m:f>
                      <m:d>
                        <m:dPr>
                          <m:ctrlPr>
                            <a:rPr lang="en-US" i="1">
                              <a:latin typeface="Cambria Math" panose="02040503050406030204" pitchFamily="18" charset="0"/>
                            </a:rPr>
                          </m:ctrlPr>
                        </m:dPr>
                        <m:e>
                          <m:sSup>
                            <m:sSupPr>
                              <m:ctrlPr>
                                <a:rPr lang="en-US" i="1">
                                  <a:latin typeface="Cambria Math" panose="02040503050406030204" pitchFamily="18" charset="0"/>
                                </a:rPr>
                              </m:ctrlPr>
                            </m:sSupPr>
                            <m:e>
                              <m:r>
                                <m:rPr>
                                  <m:sty m:val="p"/>
                                </m:rPr>
                                <a:rPr lang="es-EC">
                                  <a:latin typeface="Cambria Math" panose="02040503050406030204" pitchFamily="18" charset="0"/>
                                </a:rPr>
                                <m:t>α</m:t>
                              </m:r>
                            </m:e>
                            <m:sup>
                              <m:r>
                                <a:rPr lang="es-EC" i="1">
                                  <a:latin typeface="Cambria Math" panose="02040503050406030204" pitchFamily="18" charset="0"/>
                                </a:rPr>
                                <m:t>𝑘</m:t>
                              </m:r>
                            </m:sup>
                          </m:sSup>
                          <m:sSup>
                            <m:sSupPr>
                              <m:ctrlPr>
                                <a:rPr lang="en-US" i="1">
                                  <a:latin typeface="Cambria Math" panose="02040503050406030204" pitchFamily="18" charset="0"/>
                                </a:rPr>
                              </m:ctrlPr>
                            </m:sSupPr>
                            <m:e>
                              <m:r>
                                <a:rPr lang="es-EC" i="1">
                                  <a:latin typeface="Cambria Math" panose="02040503050406030204" pitchFamily="18" charset="0"/>
                                </a:rPr>
                                <m:t>𝜌</m:t>
                              </m:r>
                            </m:e>
                            <m:sup>
                              <m:r>
                                <a:rPr lang="es-EC" i="1">
                                  <a:latin typeface="Cambria Math" panose="02040503050406030204" pitchFamily="18" charset="0"/>
                                </a:rPr>
                                <m:t>𝑘</m:t>
                              </m:r>
                            </m:sup>
                          </m:sSup>
                        </m:e>
                      </m:d>
                      <m:r>
                        <a:rPr lang="es-EC" i="1">
                          <a:latin typeface="Cambria Math" panose="02040503050406030204" pitchFamily="18" charset="0"/>
                        </a:rPr>
                        <m:t>+</m:t>
                      </m:r>
                      <m:r>
                        <a:rPr lang="es-EC" b="1" i="1">
                          <a:latin typeface="Cambria Math" panose="02040503050406030204" pitchFamily="18" charset="0"/>
                        </a:rPr>
                        <m:t>𝛁</m:t>
                      </m:r>
                      <m:r>
                        <a:rPr lang="es-EC">
                          <a:latin typeface="Cambria Math" panose="02040503050406030204" pitchFamily="18" charset="0"/>
                        </a:rPr>
                        <m:t>∙</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sSup>
                                <m:sSupPr>
                                  <m:ctrlPr>
                                    <a:rPr lang="en-US" i="1">
                                      <a:latin typeface="Cambria Math" panose="02040503050406030204" pitchFamily="18" charset="0"/>
                                    </a:rPr>
                                  </m:ctrlPr>
                                </m:sSupPr>
                                <m:e>
                                  <m:r>
                                    <m:rPr>
                                      <m:sty m:val="p"/>
                                    </m:rPr>
                                    <a:rPr lang="es-EC">
                                      <a:latin typeface="Cambria Math" panose="02040503050406030204" pitchFamily="18" charset="0"/>
                                    </a:rPr>
                                    <m:t>α</m:t>
                                  </m:r>
                                </m:e>
                                <m:sup>
                                  <m:r>
                                    <a:rPr lang="es-EC" i="1">
                                      <a:latin typeface="Cambria Math" panose="02040503050406030204" pitchFamily="18" charset="0"/>
                                    </a:rPr>
                                    <m:t>𝑘</m:t>
                                  </m:r>
                                </m:sup>
                              </m:sSup>
                              <m:r>
                                <a:rPr lang="es-EC" i="1">
                                  <a:latin typeface="Cambria Math" panose="02040503050406030204" pitchFamily="18" charset="0"/>
                                </a:rPr>
                                <m:t>𝜌</m:t>
                              </m:r>
                            </m:e>
                            <m:sup>
                              <m:r>
                                <a:rPr lang="es-EC" i="1">
                                  <a:latin typeface="Cambria Math" panose="02040503050406030204" pitchFamily="18" charset="0"/>
                                </a:rPr>
                                <m:t>𝑘</m:t>
                              </m:r>
                            </m:sup>
                          </m:sSup>
                          <m:sSup>
                            <m:sSupPr>
                              <m:ctrlPr>
                                <a:rPr lang="en-US" b="1" i="1">
                                  <a:latin typeface="Cambria Math" panose="02040503050406030204" pitchFamily="18" charset="0"/>
                                </a:rPr>
                              </m:ctrlPr>
                            </m:sSupPr>
                            <m:e>
                              <m:r>
                                <a:rPr lang="es-EC" b="1" i="1">
                                  <a:latin typeface="Cambria Math" panose="02040503050406030204" pitchFamily="18" charset="0"/>
                                </a:rPr>
                                <m:t>𝐯</m:t>
                              </m:r>
                            </m:e>
                            <m:sup>
                              <m:r>
                                <a:rPr lang="es-EC" b="1" i="1">
                                  <a:latin typeface="Cambria Math" panose="02040503050406030204" pitchFamily="18" charset="0"/>
                                </a:rPr>
                                <m:t>𝐤</m:t>
                              </m:r>
                            </m:sup>
                          </m:sSup>
                        </m:e>
                      </m:d>
                      <m:r>
                        <a:rPr lang="es-EC" i="1">
                          <a:latin typeface="Cambria Math" panose="02040503050406030204" pitchFamily="18" charset="0"/>
                        </a:rPr>
                        <m:t>=</m:t>
                      </m:r>
                      <m:nary>
                        <m:naryPr>
                          <m:chr m:val="∑"/>
                          <m:limLoc m:val="undOvr"/>
                          <m:ctrlPr>
                            <a:rPr lang="en-US" i="1">
                              <a:latin typeface="Cambria Math" panose="02040503050406030204" pitchFamily="18" charset="0"/>
                            </a:rPr>
                          </m:ctrlPr>
                        </m:naryPr>
                        <m:sub>
                          <m:r>
                            <a:rPr lang="es-EC" i="1">
                              <a:latin typeface="Cambria Math" panose="02040503050406030204" pitchFamily="18" charset="0"/>
                            </a:rPr>
                            <m:t>𝑗</m:t>
                          </m:r>
                          <m:r>
                            <a:rPr lang="es-EC" i="1">
                              <a:latin typeface="Cambria Math" panose="02040503050406030204" pitchFamily="18" charset="0"/>
                            </a:rPr>
                            <m:t>=1</m:t>
                          </m:r>
                        </m:sub>
                        <m:sup>
                          <m:r>
                            <a:rPr lang="es-EC" i="1">
                              <a:latin typeface="Cambria Math" panose="02040503050406030204" pitchFamily="18" charset="0"/>
                            </a:rPr>
                            <m:t>2</m:t>
                          </m:r>
                        </m:sup>
                        <m:e>
                          <m:d>
                            <m:dPr>
                              <m:ctrlPr>
                                <a:rPr lang="en-US" i="1">
                                  <a:latin typeface="Cambria Math" panose="02040503050406030204" pitchFamily="18" charset="0"/>
                                </a:rPr>
                              </m:ctrlPr>
                            </m:dPr>
                            <m:e>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s-EC" i="1">
                                          <a:latin typeface="Cambria Math" panose="02040503050406030204" pitchFamily="18" charset="0"/>
                                        </a:rPr>
                                        <m:t>𝑚</m:t>
                                      </m:r>
                                    </m:e>
                                  </m:acc>
                                </m:e>
                                <m:sub>
                                  <m:r>
                                    <a:rPr lang="es-EC" i="1">
                                      <a:latin typeface="Cambria Math" panose="02040503050406030204" pitchFamily="18" charset="0"/>
                                    </a:rPr>
                                    <m:t>𝑗𝑘</m:t>
                                  </m:r>
                                </m:sub>
                              </m:sSub>
                              <m:r>
                                <a:rPr lang="es-EC" i="1">
                                  <a:latin typeface="Cambria Math" panose="02040503050406030204" pitchFamily="18" charset="0"/>
                                </a:rPr>
                                <m:t>−</m:t>
                              </m:r>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s-EC" i="1">
                                          <a:latin typeface="Cambria Math" panose="02040503050406030204" pitchFamily="18" charset="0"/>
                                        </a:rPr>
                                        <m:t>𝑚</m:t>
                                      </m:r>
                                    </m:e>
                                  </m:acc>
                                </m:e>
                                <m:sub>
                                  <m:r>
                                    <a:rPr lang="es-EC" i="1">
                                      <a:latin typeface="Cambria Math" panose="02040503050406030204" pitchFamily="18" charset="0"/>
                                    </a:rPr>
                                    <m:t>𝑘𝑗</m:t>
                                  </m:r>
                                </m:sub>
                              </m:sSub>
                            </m:e>
                          </m:d>
                        </m:e>
                      </m:nary>
                    </m:oMath>
                  </m:oMathPara>
                </a14:m>
                <a:endParaRPr lang="en-US" dirty="0"/>
              </a:p>
            </p:txBody>
          </p:sp>
        </mc:Choice>
        <mc:Fallback>
          <p:sp>
            <p:nvSpPr>
              <p:cNvPr id="4" name="Rectángulo 3"/>
              <p:cNvSpPr>
                <a:spLocks noRot="1" noChangeAspect="1" noMove="1" noResize="1" noEditPoints="1" noAdjustHandles="1" noChangeArrowheads="1" noChangeShapeType="1" noTextEdit="1"/>
              </p:cNvSpPr>
              <p:nvPr/>
            </p:nvSpPr>
            <p:spPr>
              <a:xfrm>
                <a:off x="958132" y="2568354"/>
                <a:ext cx="4625562" cy="902427"/>
              </a:xfrm>
              <a:prstGeom prst="rect">
                <a:avLst/>
              </a:prstGeom>
              <a:blipFill>
                <a:blip r:embed="rId2"/>
                <a:stretch>
                  <a:fillRect/>
                </a:stretch>
              </a:blipFill>
            </p:spPr>
            <p:txBody>
              <a:bodyPr/>
              <a:lstStyle/>
              <a:p>
                <a:r>
                  <a:rPr lang="en-US">
                    <a:noFill/>
                  </a:rPr>
                  <a:t> </a:t>
                </a:r>
              </a:p>
            </p:txBody>
          </p:sp>
        </mc:Fallback>
      </mc:AlternateContent>
      <p:sp>
        <p:nvSpPr>
          <p:cNvPr id="5" name="Flecha derecha 4"/>
          <p:cNvSpPr/>
          <p:nvPr/>
        </p:nvSpPr>
        <p:spPr>
          <a:xfrm>
            <a:off x="5745707" y="2770496"/>
            <a:ext cx="1119117" cy="2490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adroTexto 5"/>
          <p:cNvSpPr txBox="1"/>
          <p:nvPr/>
        </p:nvSpPr>
        <p:spPr>
          <a:xfrm>
            <a:off x="6864824" y="2599061"/>
            <a:ext cx="3121752" cy="646331"/>
          </a:xfrm>
          <a:prstGeom prst="rect">
            <a:avLst/>
          </a:prstGeom>
          <a:noFill/>
        </p:spPr>
        <p:txBody>
          <a:bodyPr wrap="none" rtlCol="0">
            <a:spAutoFit/>
          </a:bodyPr>
          <a:lstStyle/>
          <a:p>
            <a:r>
              <a:rPr lang="es-EC" dirty="0" smtClean="0"/>
              <a:t>Permite calcular la fracción </a:t>
            </a:r>
          </a:p>
          <a:p>
            <a:r>
              <a:rPr lang="es-EC" dirty="0" smtClean="0"/>
              <a:t>volumétrica de la fase</a:t>
            </a:r>
            <a:endParaRPr lang="en-US" dirty="0"/>
          </a:p>
        </p:txBody>
      </p:sp>
      <p:cxnSp>
        <p:nvCxnSpPr>
          <p:cNvPr id="8" name="Conector recto de flecha 7"/>
          <p:cNvCxnSpPr/>
          <p:nvPr/>
        </p:nvCxnSpPr>
        <p:spPr>
          <a:xfrm flipV="1">
            <a:off x="3671248" y="2599061"/>
            <a:ext cx="1678674" cy="87172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 name="CuadroTexto 8"/>
          <p:cNvSpPr txBox="1"/>
          <p:nvPr/>
        </p:nvSpPr>
        <p:spPr>
          <a:xfrm>
            <a:off x="5394086" y="2442108"/>
            <a:ext cx="306494" cy="369332"/>
          </a:xfrm>
          <a:prstGeom prst="rect">
            <a:avLst/>
          </a:prstGeom>
          <a:noFill/>
        </p:spPr>
        <p:txBody>
          <a:bodyPr wrap="none" rtlCol="0">
            <a:spAutoFit/>
          </a:bodyPr>
          <a:lstStyle/>
          <a:p>
            <a:r>
              <a:rPr lang="es-EC" dirty="0" smtClean="0"/>
              <a:t>0</a:t>
            </a:r>
            <a:endParaRPr lang="en-US" dirty="0"/>
          </a:p>
        </p:txBody>
      </p:sp>
      <p:sp>
        <p:nvSpPr>
          <p:cNvPr id="10" name="CuadroTexto 9"/>
          <p:cNvSpPr txBox="1"/>
          <p:nvPr/>
        </p:nvSpPr>
        <p:spPr>
          <a:xfrm>
            <a:off x="4682062" y="3352841"/>
            <a:ext cx="4591940" cy="369332"/>
          </a:xfrm>
          <a:prstGeom prst="rect">
            <a:avLst/>
          </a:prstGeom>
          <a:solidFill>
            <a:schemeClr val="accent3"/>
          </a:solidFill>
        </p:spPr>
        <p:txBody>
          <a:bodyPr wrap="square" rtlCol="0">
            <a:spAutoFit/>
          </a:bodyPr>
          <a:lstStyle/>
          <a:p>
            <a:r>
              <a:rPr lang="es-EC" dirty="0" smtClean="0"/>
              <a:t>No hay transferencia de masa entre fases</a:t>
            </a:r>
            <a:endParaRPr lang="en-US" dirty="0"/>
          </a:p>
        </p:txBody>
      </p:sp>
      <mc:AlternateContent xmlns:mc="http://schemas.openxmlformats.org/markup-compatibility/2006">
        <mc:Choice xmlns:a14="http://schemas.microsoft.com/office/drawing/2010/main" Requires="a14">
          <p:sp>
            <p:nvSpPr>
              <p:cNvPr id="11" name="Rectángulo 10"/>
              <p:cNvSpPr/>
              <p:nvPr/>
            </p:nvSpPr>
            <p:spPr>
              <a:xfrm>
                <a:off x="768824" y="4437644"/>
                <a:ext cx="6096000" cy="1741759"/>
              </a:xfrm>
              <a:prstGeom prst="rect">
                <a:avLst/>
              </a:prstGeom>
            </p:spPr>
            <p:txBody>
              <a:bodyPr>
                <a:spAutoFit/>
              </a:bodyPr>
              <a:lstStyle/>
              <a:p>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s-EC" i="1">
                              <a:latin typeface="Cambria Math" panose="02040503050406030204" pitchFamily="18" charset="0"/>
                            </a:rPr>
                            <m:t>𝜕</m:t>
                          </m:r>
                        </m:num>
                        <m:den>
                          <m:r>
                            <a:rPr lang="es-EC" i="1">
                              <a:latin typeface="Cambria Math" panose="02040503050406030204" pitchFamily="18" charset="0"/>
                            </a:rPr>
                            <m:t>𝜕</m:t>
                          </m:r>
                          <m:r>
                            <a:rPr lang="es-EC" i="1">
                              <a:latin typeface="Cambria Math" panose="02040503050406030204" pitchFamily="18" charset="0"/>
                            </a:rPr>
                            <m:t>𝑡</m:t>
                          </m:r>
                        </m:den>
                      </m:f>
                      <m:d>
                        <m:dPr>
                          <m:ctrlPr>
                            <a:rPr lang="en-US" i="1">
                              <a:latin typeface="Cambria Math" panose="02040503050406030204" pitchFamily="18" charset="0"/>
                            </a:rPr>
                          </m:ctrlPr>
                        </m:dPr>
                        <m:e>
                          <m:sSup>
                            <m:sSupPr>
                              <m:ctrlPr>
                                <a:rPr lang="en-US" i="1">
                                  <a:latin typeface="Cambria Math" panose="02040503050406030204" pitchFamily="18" charset="0"/>
                                </a:rPr>
                              </m:ctrlPr>
                            </m:sSupPr>
                            <m:e>
                              <m:sSup>
                                <m:sSupPr>
                                  <m:ctrlPr>
                                    <a:rPr lang="en-US" i="1">
                                      <a:latin typeface="Cambria Math" panose="02040503050406030204" pitchFamily="18" charset="0"/>
                                    </a:rPr>
                                  </m:ctrlPr>
                                </m:sSupPr>
                                <m:e>
                                  <m:r>
                                    <m:rPr>
                                      <m:sty m:val="p"/>
                                    </m:rPr>
                                    <a:rPr lang="es-EC">
                                      <a:latin typeface="Cambria Math" panose="02040503050406030204" pitchFamily="18" charset="0"/>
                                    </a:rPr>
                                    <m:t>α</m:t>
                                  </m:r>
                                </m:e>
                                <m:sup>
                                  <m:r>
                                    <a:rPr lang="es-EC" i="1">
                                      <a:latin typeface="Cambria Math" panose="02040503050406030204" pitchFamily="18" charset="0"/>
                                    </a:rPr>
                                    <m:t>𝑘</m:t>
                                  </m:r>
                                </m:sup>
                              </m:sSup>
                              <m:r>
                                <a:rPr lang="es-EC" i="1">
                                  <a:latin typeface="Cambria Math" panose="02040503050406030204" pitchFamily="18" charset="0"/>
                                </a:rPr>
                                <m:t>𝜌</m:t>
                              </m:r>
                            </m:e>
                            <m:sup>
                              <m:r>
                                <a:rPr lang="es-EC" i="1">
                                  <a:latin typeface="Cambria Math" panose="02040503050406030204" pitchFamily="18" charset="0"/>
                                </a:rPr>
                                <m:t>𝑘</m:t>
                              </m:r>
                            </m:sup>
                          </m:sSup>
                          <m:sSup>
                            <m:sSupPr>
                              <m:ctrlPr>
                                <a:rPr lang="en-US" b="1" i="1">
                                  <a:latin typeface="Cambria Math" panose="02040503050406030204" pitchFamily="18" charset="0"/>
                                </a:rPr>
                              </m:ctrlPr>
                            </m:sSupPr>
                            <m:e>
                              <m:r>
                                <a:rPr lang="es-EC" b="1" i="1">
                                  <a:latin typeface="Cambria Math" panose="02040503050406030204" pitchFamily="18" charset="0"/>
                                </a:rPr>
                                <m:t>𝐯</m:t>
                              </m:r>
                            </m:e>
                            <m:sup>
                              <m:r>
                                <a:rPr lang="es-EC" b="1" i="1">
                                  <a:latin typeface="Cambria Math" panose="02040503050406030204" pitchFamily="18" charset="0"/>
                                </a:rPr>
                                <m:t>𝐤</m:t>
                              </m:r>
                            </m:sup>
                          </m:sSup>
                        </m:e>
                      </m:d>
                      <m:r>
                        <a:rPr lang="es-EC" i="1">
                          <a:latin typeface="Cambria Math" panose="02040503050406030204" pitchFamily="18" charset="0"/>
                        </a:rPr>
                        <m:t>+</m:t>
                      </m:r>
                      <m:r>
                        <a:rPr lang="es-EC" b="1" i="1">
                          <a:latin typeface="Cambria Math" panose="02040503050406030204" pitchFamily="18" charset="0"/>
                        </a:rPr>
                        <m:t>𝛁</m:t>
                      </m:r>
                      <m:r>
                        <a:rPr lang="es-EC">
                          <a:latin typeface="Cambria Math" panose="02040503050406030204" pitchFamily="18" charset="0"/>
                        </a:rPr>
                        <m:t>∙</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sSup>
                                <m:sSupPr>
                                  <m:ctrlPr>
                                    <a:rPr lang="en-US" i="1">
                                      <a:latin typeface="Cambria Math" panose="02040503050406030204" pitchFamily="18" charset="0"/>
                                    </a:rPr>
                                  </m:ctrlPr>
                                </m:sSupPr>
                                <m:e>
                                  <m:r>
                                    <a:rPr lang="es-EC" i="1">
                                      <a:latin typeface="Cambria Math" panose="02040503050406030204" pitchFamily="18" charset="0"/>
                                    </a:rPr>
                                    <m:t>𝛼</m:t>
                                  </m:r>
                                </m:e>
                                <m:sup>
                                  <m:r>
                                    <a:rPr lang="es-EC" i="1">
                                      <a:latin typeface="Cambria Math" panose="02040503050406030204" pitchFamily="18" charset="0"/>
                                    </a:rPr>
                                    <m:t>𝑘</m:t>
                                  </m:r>
                                </m:sup>
                              </m:sSup>
                              <m:r>
                                <a:rPr lang="es-EC" i="1">
                                  <a:latin typeface="Cambria Math" panose="02040503050406030204" pitchFamily="18" charset="0"/>
                                </a:rPr>
                                <m:t>𝜌</m:t>
                              </m:r>
                            </m:e>
                            <m:sup>
                              <m:r>
                                <a:rPr lang="es-EC" i="1">
                                  <a:latin typeface="Cambria Math" panose="02040503050406030204" pitchFamily="18" charset="0"/>
                                </a:rPr>
                                <m:t>𝑘</m:t>
                              </m:r>
                            </m:sup>
                          </m:sSup>
                          <m:sSup>
                            <m:sSupPr>
                              <m:ctrlPr>
                                <a:rPr lang="en-US" b="1" i="1">
                                  <a:latin typeface="Cambria Math" panose="02040503050406030204" pitchFamily="18" charset="0"/>
                                </a:rPr>
                              </m:ctrlPr>
                            </m:sSupPr>
                            <m:e>
                              <m:r>
                                <a:rPr lang="es-EC" b="1" i="1">
                                  <a:latin typeface="Cambria Math" panose="02040503050406030204" pitchFamily="18" charset="0"/>
                                </a:rPr>
                                <m:t>𝐯</m:t>
                              </m:r>
                            </m:e>
                            <m:sup>
                              <m:r>
                                <a:rPr lang="es-EC" b="1" i="1">
                                  <a:latin typeface="Cambria Math" panose="02040503050406030204" pitchFamily="18" charset="0"/>
                                </a:rPr>
                                <m:t>𝐤</m:t>
                              </m:r>
                            </m:sup>
                          </m:sSup>
                          <m:r>
                            <a:rPr lang="es-EC" b="1" i="1">
                              <a:latin typeface="Cambria Math" panose="02040503050406030204" pitchFamily="18" charset="0"/>
                            </a:rPr>
                            <m:t>⨂</m:t>
                          </m:r>
                          <m:sSup>
                            <m:sSupPr>
                              <m:ctrlPr>
                                <a:rPr lang="en-US" b="1" i="1">
                                  <a:latin typeface="Cambria Math" panose="02040503050406030204" pitchFamily="18" charset="0"/>
                                </a:rPr>
                              </m:ctrlPr>
                            </m:sSupPr>
                            <m:e>
                              <m:r>
                                <a:rPr lang="es-EC" b="1">
                                  <a:latin typeface="Cambria Math" panose="02040503050406030204" pitchFamily="18" charset="0"/>
                                </a:rPr>
                                <m:t> </m:t>
                              </m:r>
                              <m:r>
                                <a:rPr lang="es-EC" b="1" i="1">
                                  <a:latin typeface="Cambria Math" panose="02040503050406030204" pitchFamily="18" charset="0"/>
                                </a:rPr>
                                <m:t>𝐯</m:t>
                              </m:r>
                            </m:e>
                            <m:sup>
                              <m:r>
                                <a:rPr lang="es-EC" b="1" i="1">
                                  <a:latin typeface="Cambria Math" panose="02040503050406030204" pitchFamily="18" charset="0"/>
                                </a:rPr>
                                <m:t>𝐤</m:t>
                              </m:r>
                            </m:sup>
                          </m:sSup>
                        </m:e>
                      </m:d>
                    </m:oMath>
                  </m:oMathPara>
                </a14:m>
                <a:endParaRPr lang="es-EC" b="1" i="1" dirty="0" smtClean="0">
                  <a:latin typeface="Cambria Math" panose="02040503050406030204" pitchFamily="18" charset="0"/>
                </a:endParaRPr>
              </a:p>
              <a:p>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m:t>
                      </m:r>
                      <m:r>
                        <a:rPr lang="es-EC" b="1" i="1">
                          <a:latin typeface="Cambria Math" panose="02040503050406030204" pitchFamily="18" charset="0"/>
                        </a:rPr>
                        <m:t>−</m:t>
                      </m:r>
                      <m:sSup>
                        <m:sSupPr>
                          <m:ctrlPr>
                            <a:rPr lang="en-US" i="1">
                              <a:latin typeface="Cambria Math" panose="02040503050406030204" pitchFamily="18" charset="0"/>
                            </a:rPr>
                          </m:ctrlPr>
                        </m:sSupPr>
                        <m:e>
                          <m:r>
                            <a:rPr lang="es-EC" i="1">
                              <a:latin typeface="Cambria Math" panose="02040503050406030204" pitchFamily="18" charset="0"/>
                            </a:rPr>
                            <m:t>𝛼</m:t>
                          </m:r>
                        </m:e>
                        <m:sup>
                          <m:r>
                            <a:rPr lang="es-EC" i="1">
                              <a:latin typeface="Cambria Math" panose="02040503050406030204" pitchFamily="18" charset="0"/>
                            </a:rPr>
                            <m:t>𝑘</m:t>
                          </m:r>
                        </m:sup>
                      </m:sSup>
                      <m:r>
                        <a:rPr lang="es-EC" b="1" i="1">
                          <a:latin typeface="Cambria Math" panose="02040503050406030204" pitchFamily="18" charset="0"/>
                        </a:rPr>
                        <m:t>𝛁</m:t>
                      </m:r>
                      <m:sSup>
                        <m:sSupPr>
                          <m:ctrlPr>
                            <a:rPr lang="en-US" i="1">
                              <a:latin typeface="Cambria Math" panose="02040503050406030204" pitchFamily="18" charset="0"/>
                            </a:rPr>
                          </m:ctrlPr>
                        </m:sSupPr>
                        <m:e>
                          <m:r>
                            <a:rPr lang="es-EC" i="1">
                              <a:latin typeface="Cambria Math" panose="02040503050406030204" pitchFamily="18" charset="0"/>
                            </a:rPr>
                            <m:t>𝑃</m:t>
                          </m:r>
                        </m:e>
                        <m:sup>
                          <m:r>
                            <a:rPr lang="es-EC" i="1">
                              <a:latin typeface="Cambria Math" panose="02040503050406030204" pitchFamily="18" charset="0"/>
                            </a:rPr>
                            <m:t>𝑘</m:t>
                          </m:r>
                        </m:sup>
                      </m:sSup>
                      <m:r>
                        <a:rPr lang="es-EC" i="1">
                          <a:latin typeface="Cambria Math" panose="02040503050406030204" pitchFamily="18" charset="0"/>
                        </a:rPr>
                        <m:t>+</m:t>
                      </m:r>
                      <m:r>
                        <a:rPr lang="es-EC" b="1" i="1">
                          <a:latin typeface="Cambria Math" panose="02040503050406030204" pitchFamily="18" charset="0"/>
                        </a:rPr>
                        <m:t>𝛁</m:t>
                      </m:r>
                      <m:r>
                        <a:rPr lang="es-EC" b="1">
                          <a:latin typeface="Cambria Math" panose="02040503050406030204" pitchFamily="18" charset="0"/>
                        </a:rPr>
                        <m:t>∙</m:t>
                      </m:r>
                      <m:d>
                        <m:dPr>
                          <m:ctrlPr>
                            <a:rPr lang="en-US" i="1">
                              <a:latin typeface="Cambria Math" panose="02040503050406030204" pitchFamily="18" charset="0"/>
                            </a:rPr>
                          </m:ctrlPr>
                        </m:dPr>
                        <m:e>
                          <m:sSup>
                            <m:sSupPr>
                              <m:ctrlPr>
                                <a:rPr lang="en-US" b="1" i="1">
                                  <a:latin typeface="Cambria Math" panose="02040503050406030204" pitchFamily="18" charset="0"/>
                                </a:rPr>
                              </m:ctrlPr>
                            </m:sSupPr>
                            <m:e>
                              <m:sSup>
                                <m:sSupPr>
                                  <m:ctrlPr>
                                    <a:rPr lang="en-US" i="1">
                                      <a:latin typeface="Cambria Math" panose="02040503050406030204" pitchFamily="18" charset="0"/>
                                    </a:rPr>
                                  </m:ctrlPr>
                                </m:sSupPr>
                                <m:e>
                                  <m:r>
                                    <m:rPr>
                                      <m:sty m:val="p"/>
                                    </m:rPr>
                                    <a:rPr lang="es-EC">
                                      <a:latin typeface="Cambria Math" panose="02040503050406030204" pitchFamily="18" charset="0"/>
                                    </a:rPr>
                                    <m:t>α</m:t>
                                  </m:r>
                                </m:e>
                                <m:sup>
                                  <m:r>
                                    <a:rPr lang="es-EC" i="1">
                                      <a:latin typeface="Cambria Math" panose="02040503050406030204" pitchFamily="18" charset="0"/>
                                    </a:rPr>
                                    <m:t>𝑘</m:t>
                                  </m:r>
                                </m:sup>
                              </m:sSup>
                              <m:r>
                                <a:rPr lang="es-EC" b="1" i="1">
                                  <a:latin typeface="Cambria Math" panose="02040503050406030204" pitchFamily="18" charset="0"/>
                                </a:rPr>
                                <m:t>𝛕</m:t>
                              </m:r>
                            </m:e>
                            <m:sup>
                              <m:r>
                                <a:rPr lang="es-EC" b="1" i="1">
                                  <a:latin typeface="Cambria Math" panose="02040503050406030204" pitchFamily="18" charset="0"/>
                                </a:rPr>
                                <m:t>𝐤</m:t>
                              </m:r>
                            </m:sup>
                          </m:sSup>
                        </m:e>
                      </m:d>
                      <m:r>
                        <a:rPr lang="es-EC" b="1" i="1">
                          <a:latin typeface="Cambria Math" panose="02040503050406030204" pitchFamily="18" charset="0"/>
                        </a:rPr>
                        <m:t>−</m:t>
                      </m:r>
                      <m:r>
                        <a:rPr lang="es-EC" b="1" i="1">
                          <a:latin typeface="Cambria Math" panose="02040503050406030204" pitchFamily="18" charset="0"/>
                        </a:rPr>
                        <m:t>𝛁</m:t>
                      </m:r>
                      <m:r>
                        <a:rPr lang="es-EC">
                          <a:latin typeface="Cambria Math" panose="02040503050406030204" pitchFamily="18" charset="0"/>
                        </a:rPr>
                        <m:t>∙</m:t>
                      </m:r>
                      <m:d>
                        <m:dPr>
                          <m:ctrlPr>
                            <a:rPr lang="en-US" i="1">
                              <a:latin typeface="Cambria Math" panose="02040503050406030204" pitchFamily="18" charset="0"/>
                            </a:rPr>
                          </m:ctrlPr>
                        </m:dPr>
                        <m:e>
                          <m:sSup>
                            <m:sSupPr>
                              <m:ctrlPr>
                                <a:rPr lang="en-US" b="1" i="1">
                                  <a:latin typeface="Cambria Math" panose="02040503050406030204" pitchFamily="18" charset="0"/>
                                </a:rPr>
                              </m:ctrlPr>
                            </m:sSupPr>
                            <m:e>
                              <m:sSup>
                                <m:sSupPr>
                                  <m:ctrlPr>
                                    <a:rPr lang="en-US" i="1">
                                      <a:latin typeface="Cambria Math" panose="02040503050406030204" pitchFamily="18" charset="0"/>
                                    </a:rPr>
                                  </m:ctrlPr>
                                </m:sSupPr>
                                <m:e>
                                  <m:r>
                                    <m:rPr>
                                      <m:sty m:val="p"/>
                                    </m:rPr>
                                    <a:rPr lang="es-EC">
                                      <a:latin typeface="Cambria Math" panose="02040503050406030204" pitchFamily="18" charset="0"/>
                                    </a:rPr>
                                    <m:t>α</m:t>
                                  </m:r>
                                </m:e>
                                <m:sup>
                                  <m:r>
                                    <a:rPr lang="es-EC" i="1">
                                      <a:latin typeface="Cambria Math" panose="02040503050406030204" pitchFamily="18" charset="0"/>
                                    </a:rPr>
                                    <m:t>𝑘</m:t>
                                  </m:r>
                                </m:sup>
                              </m:sSup>
                              <m:r>
                                <a:rPr lang="es-EC" b="1" i="1">
                                  <a:latin typeface="Cambria Math" panose="02040503050406030204" pitchFamily="18" charset="0"/>
                                </a:rPr>
                                <m:t>𝛕</m:t>
                              </m:r>
                            </m:e>
                            <m:sup>
                              <m:r>
                                <a:rPr lang="en-US" b="1" i="1">
                                  <a:latin typeface="Cambria Math" panose="02040503050406030204" pitchFamily="18" charset="0"/>
                                </a:rPr>
                                <m:t>∗</m:t>
                              </m:r>
                              <m:r>
                                <a:rPr lang="es-EC" b="1" i="1">
                                  <a:latin typeface="Cambria Math" panose="02040503050406030204" pitchFamily="18" charset="0"/>
                                </a:rPr>
                                <m:t>𝐤</m:t>
                              </m:r>
                            </m:sup>
                          </m:sSup>
                        </m:e>
                      </m:d>
                      <m:r>
                        <a:rPr lang="es-EC" b="1" i="1">
                          <a:latin typeface="Cambria Math" panose="02040503050406030204" pitchFamily="18" charset="0"/>
                        </a:rPr>
                        <m:t>+</m:t>
                      </m:r>
                      <m:sSup>
                        <m:sSupPr>
                          <m:ctrlPr>
                            <a:rPr lang="en-US" i="1">
                              <a:latin typeface="Cambria Math" panose="02040503050406030204" pitchFamily="18" charset="0"/>
                            </a:rPr>
                          </m:ctrlPr>
                        </m:sSupPr>
                        <m:e>
                          <m:r>
                            <m:rPr>
                              <m:sty m:val="p"/>
                            </m:rPr>
                            <a:rPr lang="es-EC">
                              <a:latin typeface="Cambria Math" panose="02040503050406030204" pitchFamily="18" charset="0"/>
                            </a:rPr>
                            <m:t>α</m:t>
                          </m:r>
                        </m:e>
                        <m:sup>
                          <m:r>
                            <a:rPr lang="es-EC" i="1">
                              <a:latin typeface="Cambria Math" panose="02040503050406030204" pitchFamily="18" charset="0"/>
                            </a:rPr>
                            <m:t>𝑘</m:t>
                          </m:r>
                        </m:sup>
                      </m:sSup>
                      <m:sSup>
                        <m:sSupPr>
                          <m:ctrlPr>
                            <a:rPr lang="en-US" i="1">
                              <a:latin typeface="Cambria Math" panose="02040503050406030204" pitchFamily="18" charset="0"/>
                            </a:rPr>
                          </m:ctrlPr>
                        </m:sSupPr>
                        <m:e>
                          <m:r>
                            <a:rPr lang="es-EC" i="1">
                              <a:latin typeface="Cambria Math" panose="02040503050406030204" pitchFamily="18" charset="0"/>
                            </a:rPr>
                            <m:t>𝜌</m:t>
                          </m:r>
                        </m:e>
                        <m:sup>
                          <m:r>
                            <a:rPr lang="es-EC" i="1">
                              <a:latin typeface="Cambria Math" panose="02040503050406030204" pitchFamily="18" charset="0"/>
                            </a:rPr>
                            <m:t>𝑘</m:t>
                          </m:r>
                        </m:sup>
                      </m:sSup>
                      <m:sSup>
                        <m:sSupPr>
                          <m:ctrlPr>
                            <a:rPr lang="en-US" b="1" i="1">
                              <a:latin typeface="Cambria Math" panose="02040503050406030204" pitchFamily="18" charset="0"/>
                            </a:rPr>
                          </m:ctrlPr>
                        </m:sSupPr>
                        <m:e>
                          <m:r>
                            <a:rPr lang="es-EC" b="1" i="1">
                              <a:latin typeface="Cambria Math" panose="02040503050406030204" pitchFamily="18" charset="0"/>
                            </a:rPr>
                            <m:t>𝐠</m:t>
                          </m:r>
                        </m:e>
                        <m:sup>
                          <m:r>
                            <a:rPr lang="es-EC" b="1" i="1">
                              <a:latin typeface="Cambria Math" panose="02040503050406030204" pitchFamily="18" charset="0"/>
                            </a:rPr>
                            <m:t>𝐤</m:t>
                          </m:r>
                        </m:sup>
                      </m:sSup>
                      <m:r>
                        <a:rPr lang="es-EC" b="1" i="1">
                          <a:latin typeface="Cambria Math" panose="02040503050406030204" pitchFamily="18" charset="0"/>
                        </a:rPr>
                        <m:t>+</m:t>
                      </m:r>
                      <m:nary>
                        <m:naryPr>
                          <m:chr m:val="∑"/>
                          <m:limLoc m:val="undOvr"/>
                          <m:ctrlPr>
                            <a:rPr lang="en-US" i="1">
                              <a:latin typeface="Cambria Math" panose="02040503050406030204" pitchFamily="18" charset="0"/>
                            </a:rPr>
                          </m:ctrlPr>
                        </m:naryPr>
                        <m:sub>
                          <m:r>
                            <a:rPr lang="es-EC" i="1">
                              <a:latin typeface="Cambria Math" panose="02040503050406030204" pitchFamily="18" charset="0"/>
                            </a:rPr>
                            <m:t>𝑗</m:t>
                          </m:r>
                          <m:r>
                            <a:rPr lang="es-EC" i="1">
                              <a:latin typeface="Cambria Math" panose="02040503050406030204" pitchFamily="18" charset="0"/>
                            </a:rPr>
                            <m:t>=1</m:t>
                          </m:r>
                        </m:sub>
                        <m:sup>
                          <m:r>
                            <a:rPr lang="es-EC" i="1">
                              <a:latin typeface="Cambria Math" panose="02040503050406030204" pitchFamily="18" charset="0"/>
                            </a:rPr>
                            <m:t>2</m:t>
                          </m:r>
                        </m:sup>
                        <m:e>
                          <m:d>
                            <m:dPr>
                              <m:ctrlPr>
                                <a:rPr lang="en-US" i="1">
                                  <a:latin typeface="Cambria Math" panose="02040503050406030204" pitchFamily="18" charset="0"/>
                                </a:rPr>
                              </m:ctrlPr>
                            </m:dPr>
                            <m:e>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s-EC" i="1">
                                          <a:latin typeface="Cambria Math" panose="02040503050406030204" pitchFamily="18" charset="0"/>
                                        </a:rPr>
                                        <m:t>𝑚</m:t>
                                      </m:r>
                                    </m:e>
                                  </m:acc>
                                </m:e>
                                <m:sub>
                                  <m:r>
                                    <a:rPr lang="es-EC" i="1">
                                      <a:latin typeface="Cambria Math" panose="02040503050406030204" pitchFamily="18" charset="0"/>
                                    </a:rPr>
                                    <m:t>𝑗𝑘</m:t>
                                  </m:r>
                                </m:sub>
                              </m:sSub>
                              <m:sSup>
                                <m:sSupPr>
                                  <m:ctrlPr>
                                    <a:rPr lang="en-US" b="1" i="1">
                                      <a:latin typeface="Cambria Math" panose="02040503050406030204" pitchFamily="18" charset="0"/>
                                    </a:rPr>
                                  </m:ctrlPr>
                                </m:sSupPr>
                                <m:e>
                                  <m:r>
                                    <a:rPr lang="es-EC" b="1" i="1">
                                      <a:latin typeface="Cambria Math" panose="02040503050406030204" pitchFamily="18" charset="0"/>
                                    </a:rPr>
                                    <m:t>𝐯</m:t>
                                  </m:r>
                                </m:e>
                                <m:sup>
                                  <m:r>
                                    <a:rPr lang="es-EC" b="1" i="1">
                                      <a:latin typeface="Cambria Math" panose="02040503050406030204" pitchFamily="18" charset="0"/>
                                    </a:rPr>
                                    <m:t>𝐣</m:t>
                                  </m:r>
                                </m:sup>
                              </m:sSup>
                              <m:r>
                                <a:rPr lang="es-EC" i="1">
                                  <a:latin typeface="Cambria Math" panose="02040503050406030204" pitchFamily="18" charset="0"/>
                                </a:rPr>
                                <m:t>−</m:t>
                              </m:r>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s-EC" i="1">
                                          <a:latin typeface="Cambria Math" panose="02040503050406030204" pitchFamily="18" charset="0"/>
                                        </a:rPr>
                                        <m:t>𝑚</m:t>
                                      </m:r>
                                    </m:e>
                                  </m:acc>
                                </m:e>
                                <m:sub>
                                  <m:r>
                                    <a:rPr lang="es-EC" i="1">
                                      <a:latin typeface="Cambria Math" panose="02040503050406030204" pitchFamily="18" charset="0"/>
                                    </a:rPr>
                                    <m:t>𝑘𝑗</m:t>
                                  </m:r>
                                </m:sub>
                              </m:sSub>
                              <m:sSup>
                                <m:sSupPr>
                                  <m:ctrlPr>
                                    <a:rPr lang="en-US" b="1" i="1">
                                      <a:latin typeface="Cambria Math" panose="02040503050406030204" pitchFamily="18" charset="0"/>
                                    </a:rPr>
                                  </m:ctrlPr>
                                </m:sSupPr>
                                <m:e>
                                  <m:r>
                                    <a:rPr lang="es-EC" b="1" i="1">
                                      <a:latin typeface="Cambria Math" panose="02040503050406030204" pitchFamily="18" charset="0"/>
                                    </a:rPr>
                                    <m:t>𝐯</m:t>
                                  </m:r>
                                </m:e>
                                <m:sup>
                                  <m:r>
                                    <a:rPr lang="es-EC" b="1" i="1">
                                      <a:latin typeface="Cambria Math" panose="02040503050406030204" pitchFamily="18" charset="0"/>
                                    </a:rPr>
                                    <m:t>𝐤</m:t>
                                  </m:r>
                                </m:sup>
                              </m:sSup>
                            </m:e>
                          </m:d>
                          <m:r>
                            <a:rPr lang="es-EC" i="1">
                              <a:latin typeface="Cambria Math" panose="02040503050406030204" pitchFamily="18" charset="0"/>
                            </a:rPr>
                            <m:t>+</m:t>
                          </m:r>
                          <m:d>
                            <m:dPr>
                              <m:ctrlPr>
                                <a:rPr lang="en-US" i="1">
                                  <a:latin typeface="Cambria Math" panose="02040503050406030204" pitchFamily="18" charset="0"/>
                                </a:rPr>
                              </m:ctrlPr>
                            </m:dPr>
                            <m:e>
                              <m:sSubSup>
                                <m:sSubSupPr>
                                  <m:ctrlPr>
                                    <a:rPr lang="en-US" i="1">
                                      <a:latin typeface="Cambria Math" panose="02040503050406030204" pitchFamily="18" charset="0"/>
                                    </a:rPr>
                                  </m:ctrlPr>
                                </m:sSubSupPr>
                                <m:e>
                                  <m:r>
                                    <a:rPr lang="es-EC" i="1">
                                      <a:latin typeface="Cambria Math" panose="02040503050406030204" pitchFamily="18" charset="0"/>
                                    </a:rPr>
                                    <m:t>𝑃</m:t>
                                  </m:r>
                                </m:e>
                                <m:sub>
                                  <m:r>
                                    <a:rPr lang="es-EC" i="1">
                                      <a:latin typeface="Cambria Math" panose="02040503050406030204" pitchFamily="18" charset="0"/>
                                    </a:rPr>
                                    <m:t>𝑖𝑛𝑡</m:t>
                                  </m:r>
                                </m:sub>
                                <m:sup>
                                  <m:r>
                                    <a:rPr lang="es-EC" i="1">
                                      <a:latin typeface="Cambria Math" panose="02040503050406030204" pitchFamily="18" charset="0"/>
                                    </a:rPr>
                                    <m:t>𝑘</m:t>
                                  </m:r>
                                </m:sup>
                              </m:sSubSup>
                              <m:r>
                                <a:rPr lang="es-EC" i="1">
                                  <a:latin typeface="Cambria Math" panose="02040503050406030204" pitchFamily="18" charset="0"/>
                                </a:rPr>
                                <m:t>−</m:t>
                              </m:r>
                              <m:sSup>
                                <m:sSupPr>
                                  <m:ctrlPr>
                                    <a:rPr lang="en-US" i="1">
                                      <a:latin typeface="Cambria Math" panose="02040503050406030204" pitchFamily="18" charset="0"/>
                                    </a:rPr>
                                  </m:ctrlPr>
                                </m:sSupPr>
                                <m:e>
                                  <m:r>
                                    <a:rPr lang="es-EC" i="1">
                                      <a:latin typeface="Cambria Math" panose="02040503050406030204" pitchFamily="18" charset="0"/>
                                    </a:rPr>
                                    <m:t>𝑃</m:t>
                                  </m:r>
                                </m:e>
                                <m:sup>
                                  <m:r>
                                    <a:rPr lang="es-EC" i="1">
                                      <a:latin typeface="Cambria Math" panose="02040503050406030204" pitchFamily="18" charset="0"/>
                                    </a:rPr>
                                    <m:t>𝑘</m:t>
                                  </m:r>
                                </m:sup>
                              </m:sSup>
                            </m:e>
                          </m:d>
                        </m:e>
                      </m:nary>
                      <m:r>
                        <a:rPr lang="es-EC" b="1" i="1">
                          <a:latin typeface="Cambria Math" panose="02040503050406030204" pitchFamily="18" charset="0"/>
                        </a:rPr>
                        <m:t>𝛁</m:t>
                      </m:r>
                      <m:sSup>
                        <m:sSupPr>
                          <m:ctrlPr>
                            <a:rPr lang="en-US" i="1">
                              <a:latin typeface="Cambria Math" panose="02040503050406030204" pitchFamily="18" charset="0"/>
                            </a:rPr>
                          </m:ctrlPr>
                        </m:sSupPr>
                        <m:e>
                          <m:r>
                            <a:rPr lang="es-EC" i="1">
                              <a:latin typeface="Cambria Math" panose="02040503050406030204" pitchFamily="18" charset="0"/>
                            </a:rPr>
                            <m:t>𝛼</m:t>
                          </m:r>
                        </m:e>
                        <m:sup>
                          <m:r>
                            <a:rPr lang="es-EC" i="1">
                              <a:latin typeface="Cambria Math" panose="02040503050406030204" pitchFamily="18" charset="0"/>
                            </a:rPr>
                            <m:t>𝑘</m:t>
                          </m:r>
                        </m:sup>
                      </m:sSup>
                      <m:r>
                        <a:rPr lang="es-EC" i="1">
                          <a:latin typeface="Cambria Math" panose="02040503050406030204" pitchFamily="18" charset="0"/>
                        </a:rPr>
                        <m:t>+</m:t>
                      </m:r>
                      <m:sSubSup>
                        <m:sSubSupPr>
                          <m:ctrlPr>
                            <a:rPr lang="en-US" b="1" i="1">
                              <a:latin typeface="Cambria Math" panose="02040503050406030204" pitchFamily="18" charset="0"/>
                            </a:rPr>
                          </m:ctrlPr>
                        </m:sSubSupPr>
                        <m:e>
                          <m:r>
                            <a:rPr lang="es-EC" b="1" i="1">
                              <a:latin typeface="Cambria Math" panose="02040503050406030204" pitchFamily="18" charset="0"/>
                            </a:rPr>
                            <m:t>𝐅</m:t>
                          </m:r>
                        </m:e>
                        <m:sub>
                          <m:r>
                            <a:rPr lang="es-EC" b="1" i="1">
                              <a:latin typeface="Cambria Math" panose="02040503050406030204" pitchFamily="18" charset="0"/>
                            </a:rPr>
                            <m:t>𝐀𝐃</m:t>
                          </m:r>
                        </m:sub>
                        <m:sup>
                          <m:r>
                            <a:rPr lang="es-EC" b="1" i="1">
                              <a:latin typeface="Cambria Math" panose="02040503050406030204" pitchFamily="18" charset="0"/>
                            </a:rPr>
                            <m:t>𝐤</m:t>
                          </m:r>
                        </m:sup>
                      </m:sSubSup>
                      <m:r>
                        <a:rPr lang="es-EC" b="1" i="1">
                          <a:latin typeface="Cambria Math" panose="02040503050406030204" pitchFamily="18" charset="0"/>
                        </a:rPr>
                        <m:t>+</m:t>
                      </m:r>
                      <m:sSubSup>
                        <m:sSubSupPr>
                          <m:ctrlPr>
                            <a:rPr lang="en-US" b="1" i="1">
                              <a:latin typeface="Cambria Math" panose="02040503050406030204" pitchFamily="18" charset="0"/>
                            </a:rPr>
                          </m:ctrlPr>
                        </m:sSubSupPr>
                        <m:e>
                          <m:r>
                            <a:rPr lang="es-EC" b="1" i="1">
                              <a:latin typeface="Cambria Math" panose="02040503050406030204" pitchFamily="18" charset="0"/>
                            </a:rPr>
                            <m:t>𝐅</m:t>
                          </m:r>
                        </m:e>
                        <m:sub>
                          <m:r>
                            <a:rPr lang="es-EC" b="1" i="1">
                              <a:latin typeface="Cambria Math" panose="02040503050406030204" pitchFamily="18" charset="0"/>
                            </a:rPr>
                            <m:t>𝐎𝐃</m:t>
                          </m:r>
                        </m:sub>
                        <m:sup>
                          <m:r>
                            <a:rPr lang="es-EC" b="1" i="1">
                              <a:latin typeface="Cambria Math" panose="02040503050406030204" pitchFamily="18" charset="0"/>
                            </a:rPr>
                            <m:t>𝐤</m:t>
                          </m:r>
                        </m:sup>
                      </m:sSubSup>
                    </m:oMath>
                  </m:oMathPara>
                </a14:m>
                <a:endParaRPr lang="en-US" dirty="0"/>
              </a:p>
            </p:txBody>
          </p:sp>
        </mc:Choice>
        <mc:Fallback>
          <p:sp>
            <p:nvSpPr>
              <p:cNvPr id="11" name="Rectángulo 10"/>
              <p:cNvSpPr>
                <a:spLocks noRot="1" noChangeAspect="1" noMove="1" noResize="1" noEditPoints="1" noAdjustHandles="1" noChangeArrowheads="1" noChangeShapeType="1" noTextEdit="1"/>
              </p:cNvSpPr>
              <p:nvPr/>
            </p:nvSpPr>
            <p:spPr>
              <a:xfrm>
                <a:off x="768824" y="4437644"/>
                <a:ext cx="6096000" cy="1741759"/>
              </a:xfrm>
              <a:prstGeom prst="rect">
                <a:avLst/>
              </a:prstGeom>
              <a:blipFill>
                <a:blip r:embed="rId3"/>
                <a:stretch>
                  <a:fillRect/>
                </a:stretch>
              </a:blipFill>
            </p:spPr>
            <p:txBody>
              <a:bodyPr/>
              <a:lstStyle/>
              <a:p>
                <a:r>
                  <a:rPr lang="en-US">
                    <a:noFill/>
                  </a:rPr>
                  <a:t> </a:t>
                </a:r>
              </a:p>
            </p:txBody>
          </p:sp>
        </mc:Fallback>
      </mc:AlternateContent>
      <p:cxnSp>
        <p:nvCxnSpPr>
          <p:cNvPr id="13" name="Conector recto de flecha 12"/>
          <p:cNvCxnSpPr/>
          <p:nvPr/>
        </p:nvCxnSpPr>
        <p:spPr>
          <a:xfrm flipV="1">
            <a:off x="1416861" y="5445167"/>
            <a:ext cx="1728716" cy="6277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CuadroTexto 13"/>
          <p:cNvSpPr txBox="1"/>
          <p:nvPr/>
        </p:nvSpPr>
        <p:spPr>
          <a:xfrm>
            <a:off x="3142240" y="5275789"/>
            <a:ext cx="306494" cy="369332"/>
          </a:xfrm>
          <a:prstGeom prst="rect">
            <a:avLst/>
          </a:prstGeom>
          <a:noFill/>
        </p:spPr>
        <p:txBody>
          <a:bodyPr wrap="none" rtlCol="0">
            <a:spAutoFit/>
          </a:bodyPr>
          <a:lstStyle/>
          <a:p>
            <a:r>
              <a:rPr lang="es-EC" dirty="0" smtClean="0"/>
              <a:t>0</a:t>
            </a:r>
            <a:endParaRPr lang="en-US" dirty="0"/>
          </a:p>
        </p:txBody>
      </p:sp>
      <p:cxnSp>
        <p:nvCxnSpPr>
          <p:cNvPr id="16" name="Conector recto de flecha 15"/>
          <p:cNvCxnSpPr/>
          <p:nvPr/>
        </p:nvCxnSpPr>
        <p:spPr>
          <a:xfrm flipV="1">
            <a:off x="3640558" y="5422617"/>
            <a:ext cx="1010814" cy="6277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7" name="CuadroTexto 16"/>
          <p:cNvSpPr txBox="1"/>
          <p:nvPr/>
        </p:nvSpPr>
        <p:spPr>
          <a:xfrm>
            <a:off x="4651372" y="5275789"/>
            <a:ext cx="306494" cy="369332"/>
          </a:xfrm>
          <a:prstGeom prst="rect">
            <a:avLst/>
          </a:prstGeom>
          <a:noFill/>
        </p:spPr>
        <p:txBody>
          <a:bodyPr wrap="none" rtlCol="0">
            <a:spAutoFit/>
          </a:bodyPr>
          <a:lstStyle/>
          <a:p>
            <a:r>
              <a:rPr lang="es-EC" dirty="0" smtClean="0"/>
              <a:t>0</a:t>
            </a:r>
            <a:endParaRPr lang="en-US" dirty="0"/>
          </a:p>
        </p:txBody>
      </p:sp>
      <p:sp>
        <p:nvSpPr>
          <p:cNvPr id="18" name="CuadroTexto 17"/>
          <p:cNvSpPr txBox="1"/>
          <p:nvPr/>
        </p:nvSpPr>
        <p:spPr>
          <a:xfrm>
            <a:off x="2869184" y="6104515"/>
            <a:ext cx="3504320" cy="369332"/>
          </a:xfrm>
          <a:prstGeom prst="rect">
            <a:avLst/>
          </a:prstGeom>
          <a:solidFill>
            <a:schemeClr val="accent3"/>
          </a:solidFill>
        </p:spPr>
        <p:txBody>
          <a:bodyPr wrap="square" rtlCol="0">
            <a:spAutoFit/>
          </a:bodyPr>
          <a:lstStyle/>
          <a:p>
            <a:r>
              <a:rPr lang="es-EC" dirty="0" smtClean="0"/>
              <a:t>Fluido débilmente compresible</a:t>
            </a:r>
            <a:endParaRPr lang="en-US" dirty="0"/>
          </a:p>
        </p:txBody>
      </p:sp>
      <p:cxnSp>
        <p:nvCxnSpPr>
          <p:cNvPr id="20" name="Conector recto 19"/>
          <p:cNvCxnSpPr/>
          <p:nvPr/>
        </p:nvCxnSpPr>
        <p:spPr>
          <a:xfrm>
            <a:off x="5394086" y="5895833"/>
            <a:ext cx="979418" cy="0"/>
          </a:xfrm>
          <a:prstGeom prst="line">
            <a:avLst/>
          </a:prstGeom>
        </p:spPr>
        <p:style>
          <a:lnRef idx="1">
            <a:schemeClr val="dk1"/>
          </a:lnRef>
          <a:fillRef idx="0">
            <a:schemeClr val="dk1"/>
          </a:fillRef>
          <a:effectRef idx="0">
            <a:schemeClr val="dk1"/>
          </a:effectRef>
          <a:fontRef idx="minor">
            <a:schemeClr val="tx1"/>
          </a:fontRef>
        </p:style>
      </p:cxnSp>
      <p:cxnSp>
        <p:nvCxnSpPr>
          <p:cNvPr id="22" name="Conector angular 21"/>
          <p:cNvCxnSpPr/>
          <p:nvPr/>
        </p:nvCxnSpPr>
        <p:spPr>
          <a:xfrm flipV="1">
            <a:off x="6373504" y="5645121"/>
            <a:ext cx="641445" cy="250712"/>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
        <p:nvSpPr>
          <p:cNvPr id="23" name="CuadroTexto 22"/>
          <p:cNvSpPr txBox="1"/>
          <p:nvPr/>
        </p:nvSpPr>
        <p:spPr>
          <a:xfrm>
            <a:off x="7072184" y="5502480"/>
            <a:ext cx="1994457" cy="646331"/>
          </a:xfrm>
          <a:prstGeom prst="rect">
            <a:avLst/>
          </a:prstGeom>
          <a:solidFill>
            <a:schemeClr val="accent3"/>
          </a:solidFill>
        </p:spPr>
        <p:txBody>
          <a:bodyPr wrap="none" rtlCol="0">
            <a:spAutoFit/>
          </a:bodyPr>
          <a:lstStyle/>
          <a:p>
            <a:r>
              <a:rPr lang="es-EC" dirty="0" smtClean="0"/>
              <a:t>Se calcularán con</a:t>
            </a:r>
          </a:p>
          <a:p>
            <a:r>
              <a:rPr lang="es-EC" dirty="0" smtClean="0"/>
              <a:t> la fase dispersa</a:t>
            </a:r>
            <a:endParaRPr lang="en-US" dirty="0"/>
          </a:p>
        </p:txBody>
      </p:sp>
      <p:sp>
        <p:nvSpPr>
          <p:cNvPr id="24" name="Flecha derecha 23"/>
          <p:cNvSpPr/>
          <p:nvPr/>
        </p:nvSpPr>
        <p:spPr>
          <a:xfrm>
            <a:off x="5745706" y="4452869"/>
            <a:ext cx="1119117" cy="2490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uadroTexto 24"/>
          <p:cNvSpPr txBox="1"/>
          <p:nvPr/>
        </p:nvSpPr>
        <p:spPr>
          <a:xfrm>
            <a:off x="6864823" y="4392738"/>
            <a:ext cx="3597460" cy="369332"/>
          </a:xfrm>
          <a:prstGeom prst="rect">
            <a:avLst/>
          </a:prstGeom>
          <a:noFill/>
        </p:spPr>
        <p:txBody>
          <a:bodyPr wrap="none" rtlCol="0">
            <a:spAutoFit/>
          </a:bodyPr>
          <a:lstStyle/>
          <a:p>
            <a:r>
              <a:rPr lang="es-EC" dirty="0" smtClean="0"/>
              <a:t>Las componentes de la velocidad</a:t>
            </a:r>
          </a:p>
        </p:txBody>
      </p:sp>
      <p:cxnSp>
        <p:nvCxnSpPr>
          <p:cNvPr id="27" name="Conector recto de flecha 26"/>
          <p:cNvCxnSpPr/>
          <p:nvPr/>
        </p:nvCxnSpPr>
        <p:spPr>
          <a:xfrm flipH="1" flipV="1">
            <a:off x="1746913" y="4913194"/>
            <a:ext cx="409433" cy="36259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8" name="CuadroTexto 27"/>
          <p:cNvSpPr txBox="1"/>
          <p:nvPr/>
        </p:nvSpPr>
        <p:spPr>
          <a:xfrm>
            <a:off x="1494460" y="4613434"/>
            <a:ext cx="306494" cy="369332"/>
          </a:xfrm>
          <a:prstGeom prst="rect">
            <a:avLst/>
          </a:prstGeom>
          <a:noFill/>
        </p:spPr>
        <p:txBody>
          <a:bodyPr wrap="none" rtlCol="0">
            <a:spAutoFit/>
          </a:bodyPr>
          <a:lstStyle/>
          <a:p>
            <a:r>
              <a:rPr lang="es-EC" dirty="0" smtClean="0"/>
              <a:t>0</a:t>
            </a:r>
            <a:endParaRPr lang="en-US" dirty="0"/>
          </a:p>
        </p:txBody>
      </p:sp>
    </p:spTree>
    <p:extLst>
      <p:ext uri="{BB962C8B-B14F-4D97-AF65-F5344CB8AC3E}">
        <p14:creationId xmlns:p14="http://schemas.microsoft.com/office/powerpoint/2010/main" val="26022775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b="1" dirty="0">
                <a:solidFill>
                  <a:schemeClr val="tx1"/>
                </a:solidFill>
              </a:rPr>
              <a:t>IMPORTANCIA A NIVEL COMERCIAL </a:t>
            </a:r>
            <a:r>
              <a:rPr lang="es-EC" b="1" dirty="0">
                <a:solidFill>
                  <a:schemeClr val="tx1"/>
                </a:solidFill>
              </a:rPr>
              <a:t>ARTHROSPIRA </a:t>
            </a:r>
            <a:r>
              <a:rPr lang="en-US" b="1" dirty="0">
                <a:solidFill>
                  <a:schemeClr val="tx1"/>
                </a:solidFill>
              </a:rPr>
              <a:t>“SPIRULINA” PLATENSIS</a:t>
            </a:r>
          </a:p>
        </p:txBody>
      </p:sp>
      <p:pic>
        <p:nvPicPr>
          <p:cNvPr id="2050" name="Picture 2" descr="Resultado de imagen de CIANOBACTERIAS BIODIES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334" y="2751136"/>
            <a:ext cx="3571992" cy="2678994"/>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p:cNvSpPr txBox="1"/>
          <p:nvPr/>
        </p:nvSpPr>
        <p:spPr>
          <a:xfrm>
            <a:off x="4249326" y="1828475"/>
            <a:ext cx="4880606" cy="4893647"/>
          </a:xfrm>
          <a:prstGeom prst="rect">
            <a:avLst/>
          </a:prstGeom>
          <a:noFill/>
        </p:spPr>
        <p:txBody>
          <a:bodyPr wrap="square" rtlCol="0">
            <a:spAutoFit/>
          </a:bodyPr>
          <a:lstStyle/>
          <a:p>
            <a:pPr marL="285750" indent="-285750">
              <a:buFont typeface="Arial" panose="020B0604020202020204" pitchFamily="34" charset="0"/>
              <a:buChar char="•"/>
            </a:pPr>
            <a:r>
              <a:rPr lang="es-ES_tradnl" sz="2400" dirty="0"/>
              <a:t>P</a:t>
            </a:r>
            <a:r>
              <a:rPr lang="es-ES_tradnl" sz="2400" dirty="0" smtClean="0"/>
              <a:t>roducción </a:t>
            </a:r>
            <a:r>
              <a:rPr lang="es-ES_tradnl" sz="2400" dirty="0"/>
              <a:t>de biodiesel </a:t>
            </a:r>
            <a:r>
              <a:rPr lang="es-ES_tradnl" sz="2400" dirty="0">
                <a:solidFill>
                  <a:schemeClr val="accent2"/>
                </a:solidFill>
              </a:rPr>
              <a:t>(</a:t>
            </a:r>
            <a:r>
              <a:rPr lang="es-ES_tradnl" sz="2400" dirty="0" err="1">
                <a:solidFill>
                  <a:schemeClr val="accent2"/>
                </a:solidFill>
              </a:rPr>
              <a:t>Chisti</a:t>
            </a:r>
            <a:r>
              <a:rPr lang="es-ES_tradnl" sz="2400" dirty="0">
                <a:solidFill>
                  <a:schemeClr val="accent2"/>
                </a:solidFill>
              </a:rPr>
              <a:t>, </a:t>
            </a:r>
            <a:r>
              <a:rPr lang="es-ES_tradnl" sz="2400" dirty="0" smtClean="0">
                <a:solidFill>
                  <a:schemeClr val="accent2"/>
                </a:solidFill>
              </a:rPr>
              <a:t>2008)</a:t>
            </a:r>
          </a:p>
          <a:p>
            <a:pPr marL="285750" indent="-285750">
              <a:buFont typeface="Arial" panose="020B0604020202020204" pitchFamily="34" charset="0"/>
              <a:buChar char="•"/>
            </a:pPr>
            <a:r>
              <a:rPr lang="es-ES_tradnl" sz="2400" dirty="0"/>
              <a:t>P</a:t>
            </a:r>
            <a:r>
              <a:rPr lang="es-ES_tradnl" sz="2400" dirty="0" smtClean="0"/>
              <a:t>roducción </a:t>
            </a:r>
            <a:r>
              <a:rPr lang="es-ES_tradnl" sz="2400" dirty="0"/>
              <a:t>de </a:t>
            </a:r>
            <a:r>
              <a:rPr lang="es-ES_tradnl" sz="2400" dirty="0" err="1"/>
              <a:t>biohidrógeno</a:t>
            </a:r>
            <a:r>
              <a:rPr lang="es-ES_tradnl" sz="2400" dirty="0"/>
              <a:t> </a:t>
            </a:r>
            <a:r>
              <a:rPr lang="es-ES_tradnl" sz="2400" dirty="0">
                <a:solidFill>
                  <a:schemeClr val="accent2"/>
                </a:solidFill>
              </a:rPr>
              <a:t>(</a:t>
            </a:r>
            <a:r>
              <a:rPr lang="es-ES_tradnl" sz="2400" dirty="0" err="1">
                <a:solidFill>
                  <a:schemeClr val="accent2"/>
                </a:solidFill>
              </a:rPr>
              <a:t>Berberoglu</a:t>
            </a:r>
            <a:r>
              <a:rPr lang="es-ES_tradnl" sz="2400" dirty="0">
                <a:solidFill>
                  <a:schemeClr val="accent2"/>
                </a:solidFill>
              </a:rPr>
              <a:t>, Yin, &amp; </a:t>
            </a:r>
            <a:r>
              <a:rPr lang="es-ES_tradnl" sz="2400" dirty="0" err="1">
                <a:solidFill>
                  <a:schemeClr val="accent2"/>
                </a:solidFill>
              </a:rPr>
              <a:t>Pilon</a:t>
            </a:r>
            <a:r>
              <a:rPr lang="es-ES_tradnl" sz="2400" dirty="0">
                <a:solidFill>
                  <a:schemeClr val="accent2"/>
                </a:solidFill>
              </a:rPr>
              <a:t>, 2007</a:t>
            </a:r>
            <a:r>
              <a:rPr lang="es-ES_tradnl" sz="2400" dirty="0" smtClean="0">
                <a:solidFill>
                  <a:schemeClr val="accent2"/>
                </a:solidFill>
              </a:rPr>
              <a:t>)</a:t>
            </a:r>
            <a:r>
              <a:rPr lang="es-ES_tradnl" sz="2400" dirty="0" smtClean="0"/>
              <a:t> </a:t>
            </a:r>
          </a:p>
          <a:p>
            <a:pPr marL="285750" indent="-285750">
              <a:buFont typeface="Arial" panose="020B0604020202020204" pitchFamily="34" charset="0"/>
              <a:buChar char="•"/>
            </a:pPr>
            <a:r>
              <a:rPr lang="es-ES_tradnl" sz="2400" dirty="0"/>
              <a:t>B</a:t>
            </a:r>
            <a:r>
              <a:rPr lang="es-ES_tradnl" sz="2400" dirty="0" smtClean="0"/>
              <a:t>iomasa </a:t>
            </a:r>
            <a:r>
              <a:rPr lang="es-ES_tradnl" sz="2400" dirty="0"/>
              <a:t>proveniente de algas para la combustión </a:t>
            </a:r>
            <a:r>
              <a:rPr lang="es-ES_tradnl" sz="2400" dirty="0">
                <a:solidFill>
                  <a:schemeClr val="accent2"/>
                </a:solidFill>
              </a:rPr>
              <a:t>(</a:t>
            </a:r>
            <a:r>
              <a:rPr lang="es-ES_tradnl" sz="2400" dirty="0" err="1">
                <a:solidFill>
                  <a:schemeClr val="accent2"/>
                </a:solidFill>
              </a:rPr>
              <a:t>Bruhn</a:t>
            </a:r>
            <a:r>
              <a:rPr lang="es-ES_tradnl" sz="2400" dirty="0">
                <a:solidFill>
                  <a:schemeClr val="accent2"/>
                </a:solidFill>
              </a:rPr>
              <a:t> et al., 2011</a:t>
            </a:r>
            <a:r>
              <a:rPr lang="es-ES_tradnl" sz="2400" dirty="0" smtClean="0">
                <a:solidFill>
                  <a:schemeClr val="accent2"/>
                </a:solidFill>
              </a:rPr>
              <a:t>) </a:t>
            </a:r>
          </a:p>
          <a:p>
            <a:pPr marL="285750" indent="-285750">
              <a:buFont typeface="Arial" panose="020B0604020202020204" pitchFamily="34" charset="0"/>
              <a:buChar char="•"/>
            </a:pPr>
            <a:r>
              <a:rPr lang="es-ES_tradnl" sz="2400" dirty="0"/>
              <a:t>D</a:t>
            </a:r>
            <a:r>
              <a:rPr lang="es-ES_tradnl" sz="2400" dirty="0" smtClean="0"/>
              <a:t>igestión </a:t>
            </a:r>
            <a:r>
              <a:rPr lang="es-ES_tradnl" sz="2400" dirty="0"/>
              <a:t>anaeróbica para producir gas metano </a:t>
            </a:r>
            <a:r>
              <a:rPr lang="es-ES_tradnl" sz="2400" dirty="0">
                <a:solidFill>
                  <a:schemeClr val="accent2"/>
                </a:solidFill>
              </a:rPr>
              <a:t>(Yen &amp; </a:t>
            </a:r>
            <a:r>
              <a:rPr lang="es-ES_tradnl" sz="2400" dirty="0" err="1">
                <a:solidFill>
                  <a:schemeClr val="accent2"/>
                </a:solidFill>
              </a:rPr>
              <a:t>Brune</a:t>
            </a:r>
            <a:r>
              <a:rPr lang="es-ES_tradnl" sz="2400" dirty="0">
                <a:solidFill>
                  <a:schemeClr val="accent2"/>
                </a:solidFill>
              </a:rPr>
              <a:t>, 2007</a:t>
            </a:r>
            <a:r>
              <a:rPr lang="es-ES_tradnl" sz="2400" dirty="0" smtClean="0">
                <a:solidFill>
                  <a:schemeClr val="accent2"/>
                </a:solidFill>
              </a:rPr>
              <a:t>)</a:t>
            </a:r>
          </a:p>
          <a:p>
            <a:pPr marL="285750" indent="-285750">
              <a:buFont typeface="Arial" panose="020B0604020202020204" pitchFamily="34" charset="0"/>
              <a:buChar char="•"/>
            </a:pPr>
            <a:r>
              <a:rPr lang="es-ES_tradnl" sz="2400" dirty="0"/>
              <a:t>R</a:t>
            </a:r>
            <a:r>
              <a:rPr lang="es-ES_tradnl" sz="2400" dirty="0" smtClean="0"/>
              <a:t>emoción </a:t>
            </a:r>
            <a:r>
              <a:rPr lang="es-ES_tradnl" sz="2400" dirty="0"/>
              <a:t>de dióxido de carbono de los gases de combustión </a:t>
            </a:r>
            <a:r>
              <a:rPr lang="es-ES_tradnl" sz="2400" dirty="0">
                <a:solidFill>
                  <a:schemeClr val="accent2"/>
                </a:solidFill>
              </a:rPr>
              <a:t>(</a:t>
            </a:r>
            <a:r>
              <a:rPr lang="es-ES_tradnl" sz="2400" dirty="0" err="1">
                <a:solidFill>
                  <a:schemeClr val="accent2"/>
                </a:solidFill>
              </a:rPr>
              <a:t>Chiu</a:t>
            </a:r>
            <a:r>
              <a:rPr lang="es-ES_tradnl" sz="2400" dirty="0">
                <a:solidFill>
                  <a:schemeClr val="accent2"/>
                </a:solidFill>
              </a:rPr>
              <a:t> et al., 2011)</a:t>
            </a:r>
            <a:r>
              <a:rPr lang="es-ES_tradnl" sz="2400" dirty="0"/>
              <a:t>.</a:t>
            </a:r>
            <a:endParaRPr lang="en-US" sz="2400" dirty="0"/>
          </a:p>
        </p:txBody>
      </p:sp>
    </p:spTree>
    <p:extLst>
      <p:ext uri="{BB962C8B-B14F-4D97-AF65-F5344CB8AC3E}">
        <p14:creationId xmlns:p14="http://schemas.microsoft.com/office/powerpoint/2010/main" val="232341703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a:solidFill>
                  <a:schemeClr val="tx1"/>
                </a:solidFill>
              </a:rPr>
              <a:t>PROBLEMA DE CIERRE</a:t>
            </a:r>
            <a:endParaRPr lang="en-US" dirty="0"/>
          </a:p>
        </p:txBody>
      </p:sp>
      <p:sp>
        <p:nvSpPr>
          <p:cNvPr id="3" name="Marcador de contenido 2"/>
          <p:cNvSpPr>
            <a:spLocks noGrp="1"/>
          </p:cNvSpPr>
          <p:nvPr>
            <p:ph idx="1"/>
          </p:nvPr>
        </p:nvSpPr>
        <p:spPr>
          <a:xfrm>
            <a:off x="677334" y="2146941"/>
            <a:ext cx="8596668" cy="3880773"/>
          </a:xfrm>
        </p:spPr>
        <p:txBody>
          <a:bodyPr/>
          <a:lstStyle/>
          <a:p>
            <a:r>
              <a:rPr lang="es-EC" b="1" dirty="0" smtClean="0">
                <a:solidFill>
                  <a:schemeClr val="tx1"/>
                </a:solidFill>
              </a:rPr>
              <a:t>ECUACIÓN EFECTIVA DE CONSERVACIÓN DE LA ENERGÍA</a:t>
            </a:r>
          </a:p>
          <a:p>
            <a:endParaRPr lang="es-EC" b="1" dirty="0">
              <a:solidFill>
                <a:schemeClr val="tx1"/>
              </a:solidFill>
            </a:endParaRPr>
          </a:p>
          <a:p>
            <a:endParaRPr lang="es-EC" b="1" dirty="0" smtClean="0">
              <a:solidFill>
                <a:schemeClr val="tx1"/>
              </a:solidFill>
            </a:endParaRPr>
          </a:p>
          <a:p>
            <a:endParaRPr lang="es-EC" b="1" dirty="0">
              <a:solidFill>
                <a:schemeClr val="tx1"/>
              </a:solidFill>
            </a:endParaRPr>
          </a:p>
          <a:p>
            <a:endParaRPr lang="es-EC" b="1" dirty="0" smtClean="0">
              <a:solidFill>
                <a:schemeClr val="tx1"/>
              </a:solidFill>
            </a:endParaRPr>
          </a:p>
          <a:p>
            <a:endParaRPr lang="es-EC" b="1" dirty="0" smtClean="0">
              <a:solidFill>
                <a:schemeClr val="tx1"/>
              </a:solidFill>
            </a:endParaRPr>
          </a:p>
          <a:p>
            <a:endParaRPr lang="es-EC" b="1" dirty="0">
              <a:solidFill>
                <a:schemeClr val="tx1"/>
              </a:solidFill>
            </a:endParaRPr>
          </a:p>
          <a:p>
            <a:r>
              <a:rPr lang="es-EC" b="1" dirty="0" smtClean="0">
                <a:solidFill>
                  <a:schemeClr val="tx1"/>
                </a:solidFill>
              </a:rPr>
              <a:t>RELACIONES CONSTITUTIVAS</a:t>
            </a:r>
            <a:endParaRPr lang="en-US" b="1" dirty="0">
              <a:solidFill>
                <a:schemeClr val="tx1"/>
              </a:solidFill>
            </a:endParaRPr>
          </a:p>
        </p:txBody>
      </p:sp>
      <mc:AlternateContent xmlns:mc="http://schemas.openxmlformats.org/markup-compatibility/2006">
        <mc:Choice xmlns:a14="http://schemas.microsoft.com/office/drawing/2010/main" Requires="a14">
          <p:sp>
            <p:nvSpPr>
              <p:cNvPr id="4" name="Rectángulo 3"/>
              <p:cNvSpPr/>
              <p:nvPr/>
            </p:nvSpPr>
            <p:spPr>
              <a:xfrm>
                <a:off x="523164" y="2683116"/>
                <a:ext cx="9289576" cy="902427"/>
              </a:xfrm>
              <a:prstGeom prst="rect">
                <a:avLst/>
              </a:prstGeom>
            </p:spPr>
            <p:txBody>
              <a:bodyPr wrap="square">
                <a:spAutoFit/>
              </a:bodyPr>
              <a:lstStyle/>
              <a:p>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r>
                            <a:rPr lang="es-EC" i="1">
                              <a:latin typeface="Cambria Math" panose="02040503050406030204" pitchFamily="18" charset="0"/>
                            </a:rPr>
                            <m:t>𝜕</m:t>
                          </m:r>
                        </m:num>
                        <m:den>
                          <m:r>
                            <a:rPr lang="es-EC" i="1">
                              <a:latin typeface="Cambria Math" panose="02040503050406030204" pitchFamily="18" charset="0"/>
                            </a:rPr>
                            <m:t>𝜕</m:t>
                          </m:r>
                          <m:r>
                            <a:rPr lang="es-EC" i="1">
                              <a:latin typeface="Cambria Math" panose="02040503050406030204" pitchFamily="18" charset="0"/>
                            </a:rPr>
                            <m:t>𝑡</m:t>
                          </m:r>
                        </m:den>
                      </m:f>
                      <m:d>
                        <m:dPr>
                          <m:ctrlPr>
                            <a:rPr lang="en-US" b="1" i="1">
                              <a:latin typeface="Cambria Math" panose="02040503050406030204" pitchFamily="18" charset="0"/>
                            </a:rPr>
                          </m:ctrlPr>
                        </m:dPr>
                        <m:e>
                          <m:sSup>
                            <m:sSupPr>
                              <m:ctrlPr>
                                <a:rPr lang="en-US" i="1">
                                  <a:latin typeface="Cambria Math" panose="02040503050406030204" pitchFamily="18" charset="0"/>
                                </a:rPr>
                              </m:ctrlPr>
                            </m:sSupPr>
                            <m:e>
                              <m:r>
                                <a:rPr lang="es-EC" i="1">
                                  <a:latin typeface="Cambria Math" panose="02040503050406030204" pitchFamily="18" charset="0"/>
                                </a:rPr>
                                <m:t>𝛼</m:t>
                              </m:r>
                            </m:e>
                            <m:sup>
                              <m:r>
                                <a:rPr lang="es-EC" i="1">
                                  <a:latin typeface="Cambria Math" panose="02040503050406030204" pitchFamily="18" charset="0"/>
                                </a:rPr>
                                <m:t>𝑘</m:t>
                              </m:r>
                            </m:sup>
                          </m:sSup>
                          <m:sSup>
                            <m:sSupPr>
                              <m:ctrlPr>
                                <a:rPr lang="en-US" i="1">
                                  <a:latin typeface="Cambria Math" panose="02040503050406030204" pitchFamily="18" charset="0"/>
                                </a:rPr>
                              </m:ctrlPr>
                            </m:sSupPr>
                            <m:e>
                              <m:r>
                                <a:rPr lang="es-EC" i="1">
                                  <a:latin typeface="Cambria Math" panose="02040503050406030204" pitchFamily="18" charset="0"/>
                                </a:rPr>
                                <m:t>𝜌</m:t>
                              </m:r>
                            </m:e>
                            <m:sup>
                              <m:r>
                                <a:rPr lang="es-EC" i="1">
                                  <a:latin typeface="Cambria Math" panose="02040503050406030204" pitchFamily="18" charset="0"/>
                                </a:rPr>
                                <m:t>𝑘</m:t>
                              </m:r>
                            </m:sup>
                          </m:sSup>
                          <m:sSup>
                            <m:sSupPr>
                              <m:ctrlPr>
                                <a:rPr lang="en-US" i="1">
                                  <a:latin typeface="Cambria Math" panose="02040503050406030204" pitchFamily="18" charset="0"/>
                                </a:rPr>
                              </m:ctrlPr>
                            </m:sSupPr>
                            <m:e>
                              <m:r>
                                <a:rPr lang="es-EC" i="1">
                                  <a:latin typeface="Cambria Math" panose="02040503050406030204" pitchFamily="18" charset="0"/>
                                </a:rPr>
                                <m:t>𝐻</m:t>
                              </m:r>
                            </m:e>
                            <m:sup>
                              <m:r>
                                <a:rPr lang="es-EC" i="1">
                                  <a:latin typeface="Cambria Math" panose="02040503050406030204" pitchFamily="18" charset="0"/>
                                </a:rPr>
                                <m:t>𝑘</m:t>
                              </m:r>
                            </m:sup>
                          </m:sSup>
                        </m:e>
                      </m:d>
                      <m:r>
                        <a:rPr lang="es-EC" b="1">
                          <a:latin typeface="Cambria Math" panose="02040503050406030204" pitchFamily="18" charset="0"/>
                        </a:rPr>
                        <m:t>+</m:t>
                      </m:r>
                      <m:r>
                        <a:rPr lang="es-EC" b="1" i="1">
                          <a:latin typeface="Cambria Math" panose="02040503050406030204" pitchFamily="18" charset="0"/>
                        </a:rPr>
                        <m:t>𝛁</m:t>
                      </m:r>
                      <m:r>
                        <a:rPr lang="es-EC">
                          <a:latin typeface="Cambria Math" panose="02040503050406030204" pitchFamily="18" charset="0"/>
                        </a:rPr>
                        <m:t>∙</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s-EC" i="1">
                                  <a:latin typeface="Cambria Math" panose="02040503050406030204" pitchFamily="18" charset="0"/>
                                </a:rPr>
                                <m:t>𝛼</m:t>
                              </m:r>
                            </m:e>
                            <m:sup>
                              <m:r>
                                <a:rPr lang="es-EC" i="1">
                                  <a:latin typeface="Cambria Math" panose="02040503050406030204" pitchFamily="18" charset="0"/>
                                </a:rPr>
                                <m:t>𝑘</m:t>
                              </m:r>
                            </m:sup>
                          </m:sSup>
                          <m:sSup>
                            <m:sSupPr>
                              <m:ctrlPr>
                                <a:rPr lang="en-US" i="1">
                                  <a:latin typeface="Cambria Math" panose="02040503050406030204" pitchFamily="18" charset="0"/>
                                </a:rPr>
                              </m:ctrlPr>
                            </m:sSupPr>
                            <m:e>
                              <m:r>
                                <a:rPr lang="es-EC" i="1">
                                  <a:latin typeface="Cambria Math" panose="02040503050406030204" pitchFamily="18" charset="0"/>
                                </a:rPr>
                                <m:t>𝜌</m:t>
                              </m:r>
                            </m:e>
                            <m:sup>
                              <m:r>
                                <a:rPr lang="es-EC" i="1">
                                  <a:latin typeface="Cambria Math" panose="02040503050406030204" pitchFamily="18" charset="0"/>
                                </a:rPr>
                                <m:t>𝑘</m:t>
                              </m:r>
                            </m:sup>
                          </m:sSup>
                          <m:sSup>
                            <m:sSupPr>
                              <m:ctrlPr>
                                <a:rPr lang="en-US" i="1">
                                  <a:latin typeface="Cambria Math" panose="02040503050406030204" pitchFamily="18" charset="0"/>
                                </a:rPr>
                              </m:ctrlPr>
                            </m:sSupPr>
                            <m:e>
                              <m:r>
                                <a:rPr lang="es-EC" i="1">
                                  <a:latin typeface="Cambria Math" panose="02040503050406030204" pitchFamily="18" charset="0"/>
                                </a:rPr>
                                <m:t>𝐻</m:t>
                              </m:r>
                            </m:e>
                            <m:sup>
                              <m:r>
                                <a:rPr lang="es-EC" i="1">
                                  <a:latin typeface="Cambria Math" panose="02040503050406030204" pitchFamily="18" charset="0"/>
                                </a:rPr>
                                <m:t>𝑘</m:t>
                              </m:r>
                            </m:sup>
                          </m:sSup>
                          <m:sSup>
                            <m:sSupPr>
                              <m:ctrlPr>
                                <a:rPr lang="en-US" b="1" i="1">
                                  <a:latin typeface="Cambria Math" panose="02040503050406030204" pitchFamily="18" charset="0"/>
                                </a:rPr>
                              </m:ctrlPr>
                            </m:sSupPr>
                            <m:e>
                              <m:r>
                                <a:rPr lang="es-EC" b="1" i="1">
                                  <a:latin typeface="Cambria Math" panose="02040503050406030204" pitchFamily="18" charset="0"/>
                                </a:rPr>
                                <m:t>𝐯</m:t>
                              </m:r>
                            </m:e>
                            <m:sup>
                              <m:r>
                                <a:rPr lang="es-EC" b="1" i="1">
                                  <a:latin typeface="Cambria Math" panose="02040503050406030204" pitchFamily="18" charset="0"/>
                                </a:rPr>
                                <m:t>𝐤</m:t>
                              </m:r>
                            </m:sup>
                          </m:sSup>
                        </m:e>
                      </m:d>
                      <m:r>
                        <a:rPr lang="es-EC" i="1">
                          <a:latin typeface="Cambria Math" panose="02040503050406030204" pitchFamily="18" charset="0"/>
                        </a:rPr>
                        <m:t>=−</m:t>
                      </m:r>
                      <m:r>
                        <a:rPr lang="es-EC" b="1" i="1">
                          <a:latin typeface="Cambria Math" panose="02040503050406030204" pitchFamily="18" charset="0"/>
                        </a:rPr>
                        <m:t>𝛁</m:t>
                      </m:r>
                      <m:r>
                        <a:rPr lang="es-EC">
                          <a:latin typeface="Cambria Math" panose="02040503050406030204" pitchFamily="18" charset="0"/>
                        </a:rPr>
                        <m:t>∙</m:t>
                      </m:r>
                      <m:d>
                        <m:dPr>
                          <m:ctrlPr>
                            <a:rPr lang="en-US" b="1" i="1">
                              <a:latin typeface="Cambria Math" panose="02040503050406030204" pitchFamily="18" charset="0"/>
                            </a:rPr>
                          </m:ctrlPr>
                        </m:dPr>
                        <m:e>
                          <m:sSup>
                            <m:sSupPr>
                              <m:ctrlPr>
                                <a:rPr lang="en-US" i="1">
                                  <a:latin typeface="Cambria Math" panose="02040503050406030204" pitchFamily="18" charset="0"/>
                                </a:rPr>
                              </m:ctrlPr>
                            </m:sSupPr>
                            <m:e>
                              <m:r>
                                <a:rPr lang="es-EC" i="1">
                                  <a:latin typeface="Cambria Math" panose="02040503050406030204" pitchFamily="18" charset="0"/>
                                </a:rPr>
                                <m:t>𝛼</m:t>
                              </m:r>
                            </m:e>
                            <m:sup>
                              <m:r>
                                <a:rPr lang="es-EC" i="1">
                                  <a:latin typeface="Cambria Math" panose="02040503050406030204" pitchFamily="18" charset="0"/>
                                </a:rPr>
                                <m:t>𝑘</m:t>
                              </m:r>
                            </m:sup>
                          </m:sSup>
                          <m:sSup>
                            <m:sSupPr>
                              <m:ctrlPr>
                                <a:rPr lang="en-US" b="1" i="1">
                                  <a:latin typeface="Cambria Math" panose="02040503050406030204" pitchFamily="18" charset="0"/>
                                </a:rPr>
                              </m:ctrlPr>
                            </m:sSupPr>
                            <m:e>
                              <m:r>
                                <a:rPr lang="es-EC" b="1" i="1">
                                  <a:latin typeface="Cambria Math" panose="02040503050406030204" pitchFamily="18" charset="0"/>
                                </a:rPr>
                                <m:t>𝐪</m:t>
                              </m:r>
                            </m:e>
                            <m:sup>
                              <m:r>
                                <a:rPr lang="es-EC" b="1" i="1">
                                  <a:latin typeface="Cambria Math" panose="02040503050406030204" pitchFamily="18" charset="0"/>
                                </a:rPr>
                                <m:t>𝐤</m:t>
                              </m:r>
                            </m:sup>
                          </m:sSup>
                        </m:e>
                      </m:d>
                      <m:r>
                        <a:rPr lang="es-EC" b="1" i="1">
                          <a:latin typeface="Cambria Math" panose="02040503050406030204" pitchFamily="18" charset="0"/>
                        </a:rPr>
                        <m:t>−</m:t>
                      </m:r>
                      <m:r>
                        <a:rPr lang="es-EC" b="1" i="1">
                          <a:latin typeface="Cambria Math" panose="02040503050406030204" pitchFamily="18" charset="0"/>
                        </a:rPr>
                        <m:t>𝛁</m:t>
                      </m:r>
                      <m:r>
                        <a:rPr lang="es-EC">
                          <a:latin typeface="Cambria Math" panose="02040503050406030204" pitchFamily="18" charset="0"/>
                        </a:rPr>
                        <m:t>∙</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s-EC" i="1">
                                  <a:latin typeface="Cambria Math" panose="02040503050406030204" pitchFamily="18" charset="0"/>
                                </a:rPr>
                                <m:t>𝛼</m:t>
                              </m:r>
                            </m:e>
                            <m:sup>
                              <m:r>
                                <a:rPr lang="es-EC" i="1">
                                  <a:latin typeface="Cambria Math" panose="02040503050406030204" pitchFamily="18" charset="0"/>
                                </a:rPr>
                                <m:t>𝑘</m:t>
                              </m:r>
                            </m:sup>
                          </m:sSup>
                          <m:sSup>
                            <m:sSupPr>
                              <m:ctrlPr>
                                <a:rPr lang="en-US" b="1" i="1">
                                  <a:latin typeface="Cambria Math" panose="02040503050406030204" pitchFamily="18" charset="0"/>
                                </a:rPr>
                              </m:ctrlPr>
                            </m:sSupPr>
                            <m:e>
                              <m:r>
                                <a:rPr lang="es-EC" b="1" i="1">
                                  <a:latin typeface="Cambria Math" panose="02040503050406030204" pitchFamily="18" charset="0"/>
                                </a:rPr>
                                <m:t>𝐪</m:t>
                              </m:r>
                            </m:e>
                            <m:sup>
                              <m:r>
                                <a:rPr lang="es-EC" b="1" i="1">
                                  <a:latin typeface="Cambria Math" panose="02040503050406030204" pitchFamily="18" charset="0"/>
                                </a:rPr>
                                <m:t>∗</m:t>
                              </m:r>
                              <m:r>
                                <a:rPr lang="es-EC" b="1" i="1">
                                  <a:latin typeface="Cambria Math" panose="02040503050406030204" pitchFamily="18" charset="0"/>
                                </a:rPr>
                                <m:t>𝐤</m:t>
                              </m:r>
                            </m:sup>
                          </m:sSup>
                        </m:e>
                      </m:d>
                      <m:r>
                        <a:rPr lang="es-EC" i="1">
                          <a:latin typeface="Cambria Math" panose="02040503050406030204" pitchFamily="18" charset="0"/>
                        </a:rPr>
                        <m:t>+</m:t>
                      </m:r>
                      <m:nary>
                        <m:naryPr>
                          <m:chr m:val="∑"/>
                          <m:limLoc m:val="undOvr"/>
                          <m:ctrlPr>
                            <a:rPr lang="en-US" i="1">
                              <a:latin typeface="Cambria Math" panose="02040503050406030204" pitchFamily="18" charset="0"/>
                            </a:rPr>
                          </m:ctrlPr>
                        </m:naryPr>
                        <m:sub>
                          <m:r>
                            <a:rPr lang="es-EC" i="1">
                              <a:latin typeface="Cambria Math" panose="02040503050406030204" pitchFamily="18" charset="0"/>
                            </a:rPr>
                            <m:t>𝑗</m:t>
                          </m:r>
                          <m:r>
                            <a:rPr lang="es-EC" i="1">
                              <a:latin typeface="Cambria Math" panose="02040503050406030204" pitchFamily="18" charset="0"/>
                            </a:rPr>
                            <m:t>=1</m:t>
                          </m:r>
                        </m:sub>
                        <m:sup>
                          <m:r>
                            <a:rPr lang="es-EC" i="1">
                              <a:latin typeface="Cambria Math" panose="02040503050406030204" pitchFamily="18" charset="0"/>
                            </a:rPr>
                            <m:t>2</m:t>
                          </m:r>
                        </m:sup>
                        <m:e>
                          <m:d>
                            <m:dPr>
                              <m:ctrlPr>
                                <a:rPr lang="en-US" i="1">
                                  <a:latin typeface="Cambria Math" panose="02040503050406030204" pitchFamily="18" charset="0"/>
                                </a:rPr>
                              </m:ctrlPr>
                            </m:dPr>
                            <m:e>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s-EC" i="1">
                                          <a:latin typeface="Cambria Math" panose="02040503050406030204" pitchFamily="18" charset="0"/>
                                        </a:rPr>
                                        <m:t>𝑚</m:t>
                                      </m:r>
                                    </m:e>
                                  </m:acc>
                                </m:e>
                                <m:sub>
                                  <m:r>
                                    <a:rPr lang="es-EC" i="1">
                                      <a:latin typeface="Cambria Math" panose="02040503050406030204" pitchFamily="18" charset="0"/>
                                    </a:rPr>
                                    <m:t>𝑗𝑘</m:t>
                                  </m:r>
                                </m:sub>
                              </m:sSub>
                              <m:sSup>
                                <m:sSupPr>
                                  <m:ctrlPr>
                                    <a:rPr lang="en-US" i="1">
                                      <a:latin typeface="Cambria Math" panose="02040503050406030204" pitchFamily="18" charset="0"/>
                                    </a:rPr>
                                  </m:ctrlPr>
                                </m:sSupPr>
                                <m:e>
                                  <m:r>
                                    <a:rPr lang="es-EC" i="1">
                                      <a:latin typeface="Cambria Math" panose="02040503050406030204" pitchFamily="18" charset="0"/>
                                    </a:rPr>
                                    <m:t>𝐻</m:t>
                                  </m:r>
                                </m:e>
                                <m:sup>
                                  <m:r>
                                    <a:rPr lang="es-EC" i="1">
                                      <a:latin typeface="Cambria Math" panose="02040503050406030204" pitchFamily="18" charset="0"/>
                                    </a:rPr>
                                    <m:t>𝑗</m:t>
                                  </m:r>
                                </m:sup>
                              </m:sSup>
                              <m:r>
                                <a:rPr lang="es-EC" i="1">
                                  <a:latin typeface="Cambria Math" panose="02040503050406030204" pitchFamily="18" charset="0"/>
                                </a:rPr>
                                <m:t>−</m:t>
                              </m:r>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s-EC" i="1">
                                          <a:latin typeface="Cambria Math" panose="02040503050406030204" pitchFamily="18" charset="0"/>
                                        </a:rPr>
                                        <m:t>𝑚</m:t>
                                      </m:r>
                                    </m:e>
                                  </m:acc>
                                </m:e>
                                <m:sub>
                                  <m:r>
                                    <a:rPr lang="es-EC" i="1">
                                      <a:latin typeface="Cambria Math" panose="02040503050406030204" pitchFamily="18" charset="0"/>
                                    </a:rPr>
                                    <m:t>𝑘𝑗</m:t>
                                  </m:r>
                                </m:sub>
                              </m:sSub>
                              <m:sSup>
                                <m:sSupPr>
                                  <m:ctrlPr>
                                    <a:rPr lang="en-US" i="1">
                                      <a:latin typeface="Cambria Math" panose="02040503050406030204" pitchFamily="18" charset="0"/>
                                    </a:rPr>
                                  </m:ctrlPr>
                                </m:sSupPr>
                                <m:e>
                                  <m:r>
                                    <a:rPr lang="es-EC" i="1">
                                      <a:latin typeface="Cambria Math" panose="02040503050406030204" pitchFamily="18" charset="0"/>
                                    </a:rPr>
                                    <m:t>𝐻</m:t>
                                  </m:r>
                                </m:e>
                                <m:sup>
                                  <m:r>
                                    <a:rPr lang="es-EC" i="1">
                                      <a:latin typeface="Cambria Math" panose="02040503050406030204" pitchFamily="18" charset="0"/>
                                    </a:rPr>
                                    <m:t>𝑘</m:t>
                                  </m:r>
                                </m:sup>
                              </m:sSup>
                            </m:e>
                          </m:d>
                          <m:r>
                            <a:rPr lang="es-EC" i="1">
                              <a:latin typeface="Cambria Math" panose="02040503050406030204" pitchFamily="18" charset="0"/>
                            </a:rPr>
                            <m:t>+</m:t>
                          </m:r>
                          <m:sSubSup>
                            <m:sSubSupPr>
                              <m:ctrlPr>
                                <a:rPr lang="en-US" i="1">
                                  <a:latin typeface="Cambria Math" panose="02040503050406030204" pitchFamily="18" charset="0"/>
                                </a:rPr>
                              </m:ctrlPr>
                            </m:sSubSupPr>
                            <m:e>
                              <m:acc>
                                <m:accPr>
                                  <m:chr m:val="̇"/>
                                  <m:ctrlPr>
                                    <a:rPr lang="en-US" i="1">
                                      <a:latin typeface="Cambria Math" panose="02040503050406030204" pitchFamily="18" charset="0"/>
                                    </a:rPr>
                                  </m:ctrlPr>
                                </m:accPr>
                                <m:e>
                                  <m:r>
                                    <a:rPr lang="es-EC" i="1">
                                      <a:latin typeface="Cambria Math" panose="02040503050406030204" pitchFamily="18" charset="0"/>
                                    </a:rPr>
                                    <m:t>𝑄</m:t>
                                  </m:r>
                                </m:e>
                              </m:acc>
                            </m:e>
                            <m:sub>
                              <m:r>
                                <a:rPr lang="es-EC" i="1">
                                  <a:latin typeface="Cambria Math" panose="02040503050406030204" pitchFamily="18" charset="0"/>
                                </a:rPr>
                                <m:t>𝑖𝑛𝑡</m:t>
                              </m:r>
                            </m:sub>
                            <m:sup>
                              <m:r>
                                <a:rPr lang="es-EC" i="1">
                                  <a:latin typeface="Cambria Math" panose="02040503050406030204" pitchFamily="18" charset="0"/>
                                </a:rPr>
                                <m:t>𝑘</m:t>
                              </m:r>
                            </m:sup>
                          </m:sSubSup>
                        </m:e>
                      </m:nary>
                    </m:oMath>
                  </m:oMathPara>
                </a14:m>
                <a:endParaRPr lang="en-US" dirty="0"/>
              </a:p>
            </p:txBody>
          </p:sp>
        </mc:Choice>
        <mc:Fallback>
          <p:sp>
            <p:nvSpPr>
              <p:cNvPr id="4" name="Rectángulo 3"/>
              <p:cNvSpPr>
                <a:spLocks noRot="1" noChangeAspect="1" noMove="1" noResize="1" noEditPoints="1" noAdjustHandles="1" noChangeArrowheads="1" noChangeShapeType="1" noTextEdit="1"/>
              </p:cNvSpPr>
              <p:nvPr/>
            </p:nvSpPr>
            <p:spPr>
              <a:xfrm>
                <a:off x="523164" y="2683116"/>
                <a:ext cx="9289576" cy="902427"/>
              </a:xfrm>
              <a:prstGeom prst="rect">
                <a:avLst/>
              </a:prstGeom>
              <a:blipFill>
                <a:blip r:embed="rId2"/>
                <a:stretch>
                  <a:fillRect/>
                </a:stretch>
              </a:blipFill>
            </p:spPr>
            <p:txBody>
              <a:bodyPr/>
              <a:lstStyle/>
              <a:p>
                <a:r>
                  <a:rPr lang="en-US">
                    <a:noFill/>
                  </a:rPr>
                  <a:t> </a:t>
                </a:r>
              </a:p>
            </p:txBody>
          </p:sp>
        </mc:Fallback>
      </mc:AlternateContent>
      <p:cxnSp>
        <p:nvCxnSpPr>
          <p:cNvPr id="6" name="Conector recto de flecha 5"/>
          <p:cNvCxnSpPr/>
          <p:nvPr/>
        </p:nvCxnSpPr>
        <p:spPr>
          <a:xfrm flipV="1">
            <a:off x="7287904" y="2524836"/>
            <a:ext cx="1119117" cy="106070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 name="CuadroTexto 7"/>
          <p:cNvSpPr txBox="1"/>
          <p:nvPr/>
        </p:nvSpPr>
        <p:spPr>
          <a:xfrm>
            <a:off x="8407021" y="2313784"/>
            <a:ext cx="306494" cy="369332"/>
          </a:xfrm>
          <a:prstGeom prst="rect">
            <a:avLst/>
          </a:prstGeom>
          <a:noFill/>
        </p:spPr>
        <p:txBody>
          <a:bodyPr wrap="none" rtlCol="0">
            <a:spAutoFit/>
          </a:bodyPr>
          <a:lstStyle/>
          <a:p>
            <a:r>
              <a:rPr lang="es-EC" dirty="0" smtClean="0"/>
              <a:t>0</a:t>
            </a:r>
            <a:endParaRPr lang="en-US" dirty="0"/>
          </a:p>
        </p:txBody>
      </p:sp>
      <p:cxnSp>
        <p:nvCxnSpPr>
          <p:cNvPr id="10" name="Conector recto de flecha 9"/>
          <p:cNvCxnSpPr/>
          <p:nvPr/>
        </p:nvCxnSpPr>
        <p:spPr>
          <a:xfrm flipV="1">
            <a:off x="9226002" y="2603976"/>
            <a:ext cx="586738" cy="98156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 name="CuadroTexto 10"/>
          <p:cNvSpPr txBox="1"/>
          <p:nvPr/>
        </p:nvSpPr>
        <p:spPr>
          <a:xfrm>
            <a:off x="9786489" y="2310114"/>
            <a:ext cx="306494" cy="369332"/>
          </a:xfrm>
          <a:prstGeom prst="rect">
            <a:avLst/>
          </a:prstGeom>
          <a:noFill/>
        </p:spPr>
        <p:txBody>
          <a:bodyPr wrap="none" rtlCol="0">
            <a:spAutoFit/>
          </a:bodyPr>
          <a:lstStyle/>
          <a:p>
            <a:r>
              <a:rPr lang="es-EC" dirty="0" smtClean="0"/>
              <a:t>0</a:t>
            </a:r>
            <a:endParaRPr lang="en-US" dirty="0"/>
          </a:p>
        </p:txBody>
      </p:sp>
      <p:sp>
        <p:nvSpPr>
          <p:cNvPr id="13" name="CuadroTexto 12"/>
          <p:cNvSpPr txBox="1"/>
          <p:nvPr/>
        </p:nvSpPr>
        <p:spPr>
          <a:xfrm>
            <a:off x="5551492" y="3631066"/>
            <a:ext cx="4591940" cy="646331"/>
          </a:xfrm>
          <a:prstGeom prst="rect">
            <a:avLst/>
          </a:prstGeom>
          <a:solidFill>
            <a:schemeClr val="accent3"/>
          </a:solidFill>
        </p:spPr>
        <p:txBody>
          <a:bodyPr wrap="square" rtlCol="0">
            <a:spAutoFit/>
          </a:bodyPr>
          <a:lstStyle/>
          <a:p>
            <a:r>
              <a:rPr lang="es-EC" dirty="0" smtClean="0"/>
              <a:t>No existe transferencia de calor ni masa entre las fases</a:t>
            </a:r>
            <a:endParaRPr lang="en-US" dirty="0"/>
          </a:p>
        </p:txBody>
      </p:sp>
      <mc:AlternateContent xmlns:mc="http://schemas.openxmlformats.org/markup-compatibility/2006">
        <mc:Choice xmlns:a14="http://schemas.microsoft.com/office/drawing/2010/main" Requires="a14">
          <p:sp>
            <p:nvSpPr>
              <p:cNvPr id="14" name="Rectángulo 13"/>
              <p:cNvSpPr/>
              <p:nvPr/>
            </p:nvSpPr>
            <p:spPr>
              <a:xfrm>
                <a:off x="4156693" y="4697714"/>
                <a:ext cx="1637949" cy="461665"/>
              </a:xfrm>
              <a:prstGeom prst="rect">
                <a:avLst/>
              </a:prstGeom>
            </p:spPr>
            <p:txBody>
              <a:bodyPr wrap="none">
                <a:spAutoFit/>
              </a:bodyPr>
              <a:lstStyle/>
              <a:p>
                <a:pPr algn="ctr"/>
                <a14:m>
                  <m:oMath xmlns:m="http://schemas.openxmlformats.org/officeDocument/2006/math">
                    <m:sSup>
                      <m:sSupPr>
                        <m:ctrlPr>
                          <a:rPr lang="en-US" i="1">
                            <a:latin typeface="Cambria Math" panose="02040503050406030204" pitchFamily="18" charset="0"/>
                          </a:rPr>
                        </m:ctrlPr>
                      </m:sSupPr>
                      <m:e>
                        <m:r>
                          <a:rPr lang="es-EC" i="1">
                            <a:latin typeface="Cambria Math" panose="02040503050406030204" pitchFamily="18" charset="0"/>
                          </a:rPr>
                          <m:t>𝐻</m:t>
                        </m:r>
                      </m:e>
                      <m:sup>
                        <m:r>
                          <a:rPr lang="es-EC" i="1">
                            <a:latin typeface="Cambria Math" panose="02040503050406030204" pitchFamily="18" charset="0"/>
                          </a:rPr>
                          <m:t>𝑘</m:t>
                        </m:r>
                      </m:sup>
                    </m:sSup>
                    <m:r>
                      <a:rPr lang="es-EC" b="1" i="1">
                        <a:latin typeface="Cambria Math" panose="02040503050406030204" pitchFamily="18" charset="0"/>
                      </a:rPr>
                      <m:t>=</m:t>
                    </m:r>
                    <m:sSup>
                      <m:sSupPr>
                        <m:ctrlPr>
                          <a:rPr lang="en-US" i="1">
                            <a:latin typeface="Cambria Math" panose="02040503050406030204" pitchFamily="18" charset="0"/>
                          </a:rPr>
                        </m:ctrlPr>
                      </m:sSupPr>
                      <m:e>
                        <m:r>
                          <a:rPr lang="es-EC" i="1">
                            <a:latin typeface="Cambria Math" panose="02040503050406030204" pitchFamily="18" charset="0"/>
                          </a:rPr>
                          <m:t>𝐻</m:t>
                        </m:r>
                      </m:e>
                      <m:sup>
                        <m:r>
                          <a:rPr lang="es-EC" i="1">
                            <a:latin typeface="Cambria Math" panose="02040503050406030204" pitchFamily="18" charset="0"/>
                          </a:rPr>
                          <m:t>𝑘</m:t>
                        </m:r>
                      </m:sup>
                    </m:sSup>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s-EC" i="1">
                                <a:latin typeface="Cambria Math" panose="02040503050406030204" pitchFamily="18" charset="0"/>
                              </a:rPr>
                              <m:t>𝑇</m:t>
                            </m:r>
                          </m:e>
                          <m:sup>
                            <m:r>
                              <a:rPr lang="es-EC" i="1">
                                <a:latin typeface="Cambria Math" panose="02040503050406030204" pitchFamily="18" charset="0"/>
                              </a:rPr>
                              <m:t>𝑘</m:t>
                            </m:r>
                          </m:sup>
                        </m:sSup>
                      </m:e>
                    </m:d>
                  </m:oMath>
                </a14:m>
                <a:r>
                  <a:rPr lang="es-EC" sz="2400" dirty="0"/>
                  <a:t> </a:t>
                </a:r>
              </a:p>
            </p:txBody>
          </p:sp>
        </mc:Choice>
        <mc:Fallback>
          <p:sp>
            <p:nvSpPr>
              <p:cNvPr id="14" name="Rectángulo 13"/>
              <p:cNvSpPr>
                <a:spLocks noRot="1" noChangeAspect="1" noMove="1" noResize="1" noEditPoints="1" noAdjustHandles="1" noChangeArrowheads="1" noChangeShapeType="1" noTextEdit="1"/>
              </p:cNvSpPr>
              <p:nvPr/>
            </p:nvSpPr>
            <p:spPr>
              <a:xfrm>
                <a:off x="4156693" y="4697714"/>
                <a:ext cx="1637949" cy="46166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5" name="Rectángulo 14"/>
              <p:cNvSpPr/>
              <p:nvPr/>
            </p:nvSpPr>
            <p:spPr>
              <a:xfrm>
                <a:off x="4183207" y="5159379"/>
                <a:ext cx="1584921" cy="404983"/>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p>
                        <m:sSupPr>
                          <m:ctrlPr>
                            <a:rPr lang="en-US" i="1">
                              <a:latin typeface="Cambria Math" panose="02040503050406030204" pitchFamily="18" charset="0"/>
                            </a:rPr>
                          </m:ctrlPr>
                        </m:sSupPr>
                        <m:e>
                          <m:r>
                            <a:rPr lang="es-EC" i="1">
                              <a:latin typeface="Cambria Math" panose="02040503050406030204" pitchFamily="18" charset="0"/>
                            </a:rPr>
                            <m:t>𝜌</m:t>
                          </m:r>
                        </m:e>
                        <m:sup>
                          <m:r>
                            <a:rPr lang="es-EC" i="1">
                              <a:latin typeface="Cambria Math" panose="02040503050406030204" pitchFamily="18" charset="0"/>
                            </a:rPr>
                            <m:t>𝑘</m:t>
                          </m:r>
                        </m:sup>
                      </m:sSup>
                      <m:r>
                        <a:rPr lang="es-EC" b="1" i="1">
                          <a:latin typeface="Cambria Math" panose="02040503050406030204" pitchFamily="18" charset="0"/>
                        </a:rPr>
                        <m:t>=</m:t>
                      </m:r>
                      <m:sSup>
                        <m:sSupPr>
                          <m:ctrlPr>
                            <a:rPr lang="en-US" i="1">
                              <a:latin typeface="Cambria Math" panose="02040503050406030204" pitchFamily="18" charset="0"/>
                            </a:rPr>
                          </m:ctrlPr>
                        </m:sSupPr>
                        <m:e>
                          <m:r>
                            <a:rPr lang="es-EC" i="1">
                              <a:latin typeface="Cambria Math" panose="02040503050406030204" pitchFamily="18" charset="0"/>
                            </a:rPr>
                            <m:t>𝜌</m:t>
                          </m:r>
                        </m:e>
                        <m:sup>
                          <m:r>
                            <a:rPr lang="es-EC" i="1">
                              <a:latin typeface="Cambria Math" panose="02040503050406030204" pitchFamily="18" charset="0"/>
                            </a:rPr>
                            <m:t>𝑘</m:t>
                          </m:r>
                        </m:sup>
                      </m:sSup>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s-EC" i="1">
                                  <a:latin typeface="Cambria Math" panose="02040503050406030204" pitchFamily="18" charset="0"/>
                                </a:rPr>
                                <m:t>𝑇</m:t>
                              </m:r>
                            </m:e>
                            <m:sup>
                              <m:r>
                                <a:rPr lang="es-EC" i="1">
                                  <a:latin typeface="Cambria Math" panose="02040503050406030204" pitchFamily="18" charset="0"/>
                                </a:rPr>
                                <m:t>𝑘</m:t>
                              </m:r>
                            </m:sup>
                          </m:sSup>
                          <m:r>
                            <a:rPr lang="en-US" i="1">
                              <a:latin typeface="Cambria Math" panose="02040503050406030204" pitchFamily="18" charset="0"/>
                            </a:rPr>
                            <m:t> </m:t>
                          </m:r>
                        </m:e>
                      </m:d>
                    </m:oMath>
                  </m:oMathPara>
                </a14:m>
                <a:endParaRPr lang="en-US" dirty="0"/>
              </a:p>
            </p:txBody>
          </p:sp>
        </mc:Choice>
        <mc:Fallback>
          <p:sp>
            <p:nvSpPr>
              <p:cNvPr id="15" name="Rectángulo 14"/>
              <p:cNvSpPr>
                <a:spLocks noRot="1" noChangeAspect="1" noMove="1" noResize="1" noEditPoints="1" noAdjustHandles="1" noChangeArrowheads="1" noChangeShapeType="1" noTextEdit="1"/>
              </p:cNvSpPr>
              <p:nvPr/>
            </p:nvSpPr>
            <p:spPr>
              <a:xfrm>
                <a:off x="4183207" y="5159379"/>
                <a:ext cx="1584921" cy="404983"/>
              </a:xfrm>
              <a:prstGeom prst="rect">
                <a:avLst/>
              </a:prstGeom>
              <a:blipFill>
                <a:blip r:embed="rId4"/>
                <a:stretch>
                  <a:fillRect b="-2985"/>
                </a:stretch>
              </a:blipFill>
            </p:spPr>
            <p:txBody>
              <a:bodyPr/>
              <a:lstStyle/>
              <a:p>
                <a:r>
                  <a:rPr lang="en-US">
                    <a:noFill/>
                  </a:rPr>
                  <a:t> </a:t>
                </a:r>
              </a:p>
            </p:txBody>
          </p:sp>
        </mc:Fallback>
      </mc:AlternateContent>
      <p:sp>
        <p:nvSpPr>
          <p:cNvPr id="16" name="Flecha derecha 15"/>
          <p:cNvSpPr/>
          <p:nvPr/>
        </p:nvSpPr>
        <p:spPr>
          <a:xfrm>
            <a:off x="946034" y="3540147"/>
            <a:ext cx="1119117" cy="2490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uadroTexto 16"/>
          <p:cNvSpPr txBox="1"/>
          <p:nvPr/>
        </p:nvSpPr>
        <p:spPr>
          <a:xfrm>
            <a:off x="2098120" y="3480017"/>
            <a:ext cx="2933816" cy="369332"/>
          </a:xfrm>
          <a:prstGeom prst="rect">
            <a:avLst/>
          </a:prstGeom>
          <a:noFill/>
        </p:spPr>
        <p:txBody>
          <a:bodyPr wrap="none" rtlCol="0">
            <a:spAutoFit/>
          </a:bodyPr>
          <a:lstStyle/>
          <a:p>
            <a:r>
              <a:rPr lang="es-EC" dirty="0" smtClean="0"/>
              <a:t>Campo escalar de entalpía</a:t>
            </a:r>
          </a:p>
        </p:txBody>
      </p:sp>
      <p:sp>
        <p:nvSpPr>
          <p:cNvPr id="18" name="Flecha derecha 17"/>
          <p:cNvSpPr/>
          <p:nvPr/>
        </p:nvSpPr>
        <p:spPr>
          <a:xfrm>
            <a:off x="5669799" y="4818339"/>
            <a:ext cx="1119117" cy="2490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uadroTexto 18"/>
          <p:cNvSpPr txBox="1"/>
          <p:nvPr/>
        </p:nvSpPr>
        <p:spPr>
          <a:xfrm>
            <a:off x="6788916" y="4758208"/>
            <a:ext cx="3390672" cy="369332"/>
          </a:xfrm>
          <a:prstGeom prst="rect">
            <a:avLst/>
          </a:prstGeom>
          <a:noFill/>
        </p:spPr>
        <p:txBody>
          <a:bodyPr wrap="none" rtlCol="0">
            <a:spAutoFit/>
          </a:bodyPr>
          <a:lstStyle/>
          <a:p>
            <a:r>
              <a:rPr lang="es-EC" dirty="0" smtClean="0"/>
              <a:t>Campo escalar de temperatura</a:t>
            </a:r>
          </a:p>
        </p:txBody>
      </p:sp>
      <p:sp>
        <p:nvSpPr>
          <p:cNvPr id="20" name="Flecha derecha 19"/>
          <p:cNvSpPr/>
          <p:nvPr/>
        </p:nvSpPr>
        <p:spPr>
          <a:xfrm>
            <a:off x="5669799" y="5297599"/>
            <a:ext cx="1119117" cy="2490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uadroTexto 20"/>
          <p:cNvSpPr txBox="1"/>
          <p:nvPr/>
        </p:nvSpPr>
        <p:spPr>
          <a:xfrm>
            <a:off x="6791061" y="5268019"/>
            <a:ext cx="3002745" cy="369332"/>
          </a:xfrm>
          <a:prstGeom prst="rect">
            <a:avLst/>
          </a:prstGeom>
          <a:noFill/>
        </p:spPr>
        <p:txBody>
          <a:bodyPr wrap="none" rtlCol="0">
            <a:spAutoFit/>
          </a:bodyPr>
          <a:lstStyle/>
          <a:p>
            <a:r>
              <a:rPr lang="es-EC" dirty="0" smtClean="0"/>
              <a:t>Campo escalar de densidad</a:t>
            </a:r>
          </a:p>
        </p:txBody>
      </p:sp>
      <mc:AlternateContent xmlns:mc="http://schemas.openxmlformats.org/markup-compatibility/2006">
        <mc:Choice xmlns:a14="http://schemas.microsoft.com/office/drawing/2010/main" Requires="a14">
          <p:sp>
            <p:nvSpPr>
              <p:cNvPr id="24" name="Rectángulo 23"/>
              <p:cNvSpPr/>
              <p:nvPr/>
            </p:nvSpPr>
            <p:spPr>
              <a:xfrm>
                <a:off x="716388" y="4148367"/>
                <a:ext cx="505203" cy="379784"/>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p>
                        <m:sSupPr>
                          <m:ctrlPr>
                            <a:rPr lang="en-US" b="1" i="1">
                              <a:latin typeface="Cambria Math" panose="02040503050406030204" pitchFamily="18" charset="0"/>
                            </a:rPr>
                          </m:ctrlPr>
                        </m:sSupPr>
                        <m:e>
                          <m:r>
                            <a:rPr lang="es-EC" b="1" i="1">
                              <a:latin typeface="Cambria Math" panose="02040503050406030204" pitchFamily="18" charset="0"/>
                            </a:rPr>
                            <m:t>𝐪</m:t>
                          </m:r>
                        </m:e>
                        <m:sup>
                          <m:r>
                            <a:rPr lang="es-EC" b="1" i="1">
                              <a:latin typeface="Cambria Math" panose="02040503050406030204" pitchFamily="18" charset="0"/>
                            </a:rPr>
                            <m:t>𝐤</m:t>
                          </m:r>
                        </m:sup>
                      </m:sSup>
                    </m:oMath>
                  </m:oMathPara>
                </a14:m>
                <a:endParaRPr lang="en-US" dirty="0"/>
              </a:p>
            </p:txBody>
          </p:sp>
        </mc:Choice>
        <mc:Fallback>
          <p:sp>
            <p:nvSpPr>
              <p:cNvPr id="24" name="Rectángulo 23"/>
              <p:cNvSpPr>
                <a:spLocks noRot="1" noChangeAspect="1" noMove="1" noResize="1" noEditPoints="1" noAdjustHandles="1" noChangeArrowheads="1" noChangeShapeType="1" noTextEdit="1"/>
              </p:cNvSpPr>
              <p:nvPr/>
            </p:nvSpPr>
            <p:spPr>
              <a:xfrm>
                <a:off x="716388" y="4148367"/>
                <a:ext cx="505203" cy="379784"/>
              </a:xfrm>
              <a:prstGeom prst="rect">
                <a:avLst/>
              </a:prstGeom>
              <a:blipFill>
                <a:blip r:embed="rId5"/>
                <a:stretch>
                  <a:fillRect b="-8065"/>
                </a:stretch>
              </a:blipFill>
            </p:spPr>
            <p:txBody>
              <a:bodyPr/>
              <a:lstStyle/>
              <a:p>
                <a:r>
                  <a:rPr lang="en-US">
                    <a:noFill/>
                  </a:rPr>
                  <a:t> </a:t>
                </a:r>
              </a:p>
            </p:txBody>
          </p:sp>
        </mc:Fallback>
      </mc:AlternateContent>
      <p:sp>
        <p:nvSpPr>
          <p:cNvPr id="25" name="Flecha derecha 24"/>
          <p:cNvSpPr/>
          <p:nvPr/>
        </p:nvSpPr>
        <p:spPr>
          <a:xfrm>
            <a:off x="1167753" y="4225524"/>
            <a:ext cx="1119117" cy="2490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uadroTexto 25"/>
          <p:cNvSpPr txBox="1"/>
          <p:nvPr/>
        </p:nvSpPr>
        <p:spPr>
          <a:xfrm>
            <a:off x="2286870" y="4095354"/>
            <a:ext cx="3172663" cy="646331"/>
          </a:xfrm>
          <a:prstGeom prst="rect">
            <a:avLst/>
          </a:prstGeom>
          <a:noFill/>
        </p:spPr>
        <p:txBody>
          <a:bodyPr wrap="none" rtlCol="0">
            <a:spAutoFit/>
          </a:bodyPr>
          <a:lstStyle/>
          <a:p>
            <a:r>
              <a:rPr lang="es-EC" dirty="0" smtClean="0"/>
              <a:t>Ley de Fourier y ecuación de</a:t>
            </a:r>
          </a:p>
          <a:p>
            <a:r>
              <a:rPr lang="es-EC" dirty="0" smtClean="0"/>
              <a:t>Transporte </a:t>
            </a:r>
            <a:r>
              <a:rPr lang="es-EC" dirty="0" err="1" smtClean="0"/>
              <a:t>radiativo</a:t>
            </a:r>
            <a:endParaRPr lang="es-EC" dirty="0" smtClean="0"/>
          </a:p>
        </p:txBody>
      </p:sp>
    </p:spTree>
    <p:extLst>
      <p:ext uri="{BB962C8B-B14F-4D97-AF65-F5344CB8AC3E}">
        <p14:creationId xmlns:p14="http://schemas.microsoft.com/office/powerpoint/2010/main" val="364996235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a:solidFill>
                  <a:schemeClr val="tx1"/>
                </a:solidFill>
              </a:rPr>
              <a:t>PROBLEMA DE CIERRE</a:t>
            </a:r>
            <a:endParaRPr lang="en-US" dirty="0"/>
          </a:p>
        </p:txBody>
      </p:sp>
      <mc:AlternateContent xmlns:mc="http://schemas.openxmlformats.org/markup-compatibility/2006">
        <mc:Choice xmlns:a14="http://schemas.microsoft.com/office/drawing/2010/main" Requires="a14">
          <p:sp>
            <p:nvSpPr>
              <p:cNvPr id="5" name="CuadroTexto 4"/>
              <p:cNvSpPr txBox="1"/>
              <p:nvPr/>
            </p:nvSpPr>
            <p:spPr>
              <a:xfrm>
                <a:off x="1187354" y="2095904"/>
                <a:ext cx="2483893" cy="933782"/>
              </a:xfrm>
              <a:prstGeom prst="rect">
                <a:avLst/>
              </a:prstGeom>
              <a:noFill/>
            </p:spPr>
            <p:txBody>
              <a:bodyPr wrap="square" rtlCol="0">
                <a:spAutoFit/>
              </a:bodyPr>
              <a:lstStyle/>
              <a:p>
                <a:r>
                  <a:rPr lang="es-EC" dirty="0" smtClean="0"/>
                  <a:t>5 INCÓGNITAS</a:t>
                </a:r>
              </a:p>
              <a:p>
                <a14:m>
                  <m:oMath xmlns:m="http://schemas.openxmlformats.org/officeDocument/2006/math">
                    <m:sSup>
                      <m:sSupPr>
                        <m:ctrlPr>
                          <a:rPr lang="en-US" i="1">
                            <a:latin typeface="Cambria Math" panose="02040503050406030204" pitchFamily="18" charset="0"/>
                          </a:rPr>
                        </m:ctrlPr>
                      </m:sSupPr>
                      <m:e>
                        <m:r>
                          <m:rPr>
                            <m:sty m:val="p"/>
                          </m:rPr>
                          <a:rPr lang="es-EC">
                            <a:latin typeface="Cambria Math" panose="02040503050406030204" pitchFamily="18" charset="0"/>
                          </a:rPr>
                          <m:t>α</m:t>
                        </m:r>
                      </m:e>
                      <m:sup>
                        <m:r>
                          <a:rPr lang="es-EC" i="1">
                            <a:latin typeface="Cambria Math" panose="02040503050406030204" pitchFamily="18" charset="0"/>
                          </a:rPr>
                          <m:t>𝑘</m:t>
                        </m:r>
                      </m:sup>
                    </m:sSup>
                  </m:oMath>
                </a14:m>
                <a:r>
                  <a:rPr lang="es-EC" dirty="0" smtClean="0"/>
                  <a:t>, </a:t>
                </a:r>
                <a14:m>
                  <m:oMath xmlns:m="http://schemas.openxmlformats.org/officeDocument/2006/math">
                    <m:sSup>
                      <m:sSupPr>
                        <m:ctrlPr>
                          <a:rPr lang="en-US" b="1" i="1">
                            <a:latin typeface="Cambria Math" panose="02040503050406030204" pitchFamily="18" charset="0"/>
                          </a:rPr>
                        </m:ctrlPr>
                      </m:sSupPr>
                      <m:e>
                        <m:r>
                          <a:rPr lang="es-EC" b="1" i="1">
                            <a:latin typeface="Cambria Math" panose="02040503050406030204" pitchFamily="18" charset="0"/>
                          </a:rPr>
                          <m:t>𝐯</m:t>
                        </m:r>
                      </m:e>
                      <m:sup>
                        <m:r>
                          <a:rPr lang="es-EC" b="1" i="1">
                            <a:latin typeface="Cambria Math" panose="02040503050406030204" pitchFamily="18" charset="0"/>
                          </a:rPr>
                          <m:t>𝐤</m:t>
                        </m:r>
                      </m:sup>
                    </m:sSup>
                  </m:oMath>
                </a14:m>
                <a:r>
                  <a:rPr lang="es-EC" dirty="0" smtClean="0"/>
                  <a:t>, </a:t>
                </a:r>
                <a14:m>
                  <m:oMath xmlns:m="http://schemas.openxmlformats.org/officeDocument/2006/math">
                    <m:sSup>
                      <m:sSupPr>
                        <m:ctrlPr>
                          <a:rPr lang="en-US" i="1">
                            <a:latin typeface="Cambria Math" panose="02040503050406030204" pitchFamily="18" charset="0"/>
                          </a:rPr>
                        </m:ctrlPr>
                      </m:sSupPr>
                      <m:e>
                        <m:r>
                          <a:rPr lang="es-EC" i="1">
                            <a:latin typeface="Cambria Math" panose="02040503050406030204" pitchFamily="18" charset="0"/>
                          </a:rPr>
                          <m:t>𝐻</m:t>
                        </m:r>
                      </m:e>
                      <m:sup>
                        <m:r>
                          <a:rPr lang="es-EC" i="1">
                            <a:latin typeface="Cambria Math" panose="02040503050406030204" pitchFamily="18" charset="0"/>
                          </a:rPr>
                          <m:t>𝑘</m:t>
                        </m:r>
                      </m:sup>
                    </m:sSup>
                  </m:oMath>
                </a14:m>
                <a:r>
                  <a:rPr lang="es-EC" dirty="0" smtClean="0"/>
                  <a:t>,</a:t>
                </a:r>
                <a:r>
                  <a:rPr lang="en-US" dirty="0"/>
                  <a:t> </a:t>
                </a:r>
                <a14:m>
                  <m:oMath xmlns:m="http://schemas.openxmlformats.org/officeDocument/2006/math">
                    <m:sSup>
                      <m:sSupPr>
                        <m:ctrlPr>
                          <a:rPr lang="en-US" i="1">
                            <a:latin typeface="Cambria Math" panose="02040503050406030204" pitchFamily="18" charset="0"/>
                          </a:rPr>
                        </m:ctrlPr>
                      </m:sSupPr>
                      <m:e>
                        <m:r>
                          <a:rPr lang="es-EC" i="1">
                            <a:latin typeface="Cambria Math" panose="02040503050406030204" pitchFamily="18" charset="0"/>
                          </a:rPr>
                          <m:t>𝑇</m:t>
                        </m:r>
                      </m:e>
                      <m:sup>
                        <m:r>
                          <a:rPr lang="es-EC" i="1">
                            <a:latin typeface="Cambria Math" panose="02040503050406030204" pitchFamily="18" charset="0"/>
                          </a:rPr>
                          <m:t>𝑘</m:t>
                        </m:r>
                      </m:sup>
                    </m:sSup>
                  </m:oMath>
                </a14:m>
                <a:r>
                  <a:rPr lang="es-EC" dirty="0" smtClean="0"/>
                  <a:t>,</a:t>
                </a:r>
                <a:r>
                  <a:rPr lang="en-US" dirty="0"/>
                  <a:t> </a:t>
                </a:r>
                <a14:m>
                  <m:oMath xmlns:m="http://schemas.openxmlformats.org/officeDocument/2006/math">
                    <m:sSup>
                      <m:sSupPr>
                        <m:ctrlPr>
                          <a:rPr lang="en-US" i="1">
                            <a:latin typeface="Cambria Math" panose="02040503050406030204" pitchFamily="18" charset="0"/>
                          </a:rPr>
                        </m:ctrlPr>
                      </m:sSupPr>
                      <m:e>
                        <m:r>
                          <a:rPr lang="es-EC" i="1">
                            <a:latin typeface="Cambria Math" panose="02040503050406030204" pitchFamily="18" charset="0"/>
                          </a:rPr>
                          <m:t>𝜌</m:t>
                        </m:r>
                      </m:e>
                      <m:sup>
                        <m:r>
                          <a:rPr lang="es-EC" i="1">
                            <a:latin typeface="Cambria Math" panose="02040503050406030204" pitchFamily="18" charset="0"/>
                          </a:rPr>
                          <m:t>𝑘</m:t>
                        </m:r>
                      </m:sup>
                    </m:sSup>
                  </m:oMath>
                </a14:m>
                <a:endParaRPr lang="es-EC" dirty="0" smtClean="0"/>
              </a:p>
              <a:p>
                <a:endParaRPr lang="en-US" dirty="0"/>
              </a:p>
            </p:txBody>
          </p:sp>
        </mc:Choice>
        <mc:Fallback>
          <p:sp>
            <p:nvSpPr>
              <p:cNvPr id="5" name="CuadroTexto 4"/>
              <p:cNvSpPr txBox="1">
                <a:spLocks noRot="1" noChangeAspect="1" noMove="1" noResize="1" noEditPoints="1" noAdjustHandles="1" noChangeArrowheads="1" noChangeShapeType="1" noTextEdit="1"/>
              </p:cNvSpPr>
              <p:nvPr/>
            </p:nvSpPr>
            <p:spPr>
              <a:xfrm>
                <a:off x="1187354" y="2095904"/>
                <a:ext cx="2483893" cy="933782"/>
              </a:xfrm>
              <a:prstGeom prst="rect">
                <a:avLst/>
              </a:prstGeom>
              <a:blipFill>
                <a:blip r:embed="rId2"/>
                <a:stretch>
                  <a:fillRect l="-2211" t="-4575"/>
                </a:stretch>
              </a:blipFill>
            </p:spPr>
            <p:txBody>
              <a:bodyPr/>
              <a:lstStyle/>
              <a:p>
                <a:r>
                  <a:rPr lang="en-US">
                    <a:noFill/>
                  </a:rPr>
                  <a:t> </a:t>
                </a:r>
              </a:p>
            </p:txBody>
          </p:sp>
        </mc:Fallback>
      </mc:AlternateContent>
      <p:sp>
        <p:nvSpPr>
          <p:cNvPr id="6" name="Flecha derecha 5"/>
          <p:cNvSpPr/>
          <p:nvPr/>
        </p:nvSpPr>
        <p:spPr>
          <a:xfrm>
            <a:off x="3835021" y="2224585"/>
            <a:ext cx="1514901" cy="3411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adroTexto 6"/>
          <p:cNvSpPr txBox="1"/>
          <p:nvPr/>
        </p:nvSpPr>
        <p:spPr>
          <a:xfrm>
            <a:off x="5704762" y="2224585"/>
            <a:ext cx="2483893" cy="369332"/>
          </a:xfrm>
          <a:prstGeom prst="rect">
            <a:avLst/>
          </a:prstGeom>
          <a:noFill/>
        </p:spPr>
        <p:txBody>
          <a:bodyPr wrap="square" rtlCol="0">
            <a:spAutoFit/>
          </a:bodyPr>
          <a:lstStyle/>
          <a:p>
            <a:r>
              <a:rPr lang="es-EC" dirty="0" smtClean="0"/>
              <a:t>5 ECUACIONES</a:t>
            </a:r>
          </a:p>
        </p:txBody>
      </p:sp>
      <mc:AlternateContent xmlns:mc="http://schemas.openxmlformats.org/markup-compatibility/2006">
        <mc:Choice xmlns:a14="http://schemas.microsoft.com/office/drawing/2010/main" Requires="a14">
          <p:sp>
            <p:nvSpPr>
              <p:cNvPr id="8" name="Rectángulo 7"/>
              <p:cNvSpPr/>
              <p:nvPr/>
            </p:nvSpPr>
            <p:spPr>
              <a:xfrm>
                <a:off x="1187354" y="3195190"/>
                <a:ext cx="1988557" cy="415114"/>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p>
                        <m:sSupPr>
                          <m:ctrlPr>
                            <a:rPr lang="en-US" i="1">
                              <a:latin typeface="Cambria Math" panose="02040503050406030204" pitchFamily="18" charset="0"/>
                            </a:rPr>
                          </m:ctrlPr>
                        </m:sSupPr>
                        <m:e>
                          <m:r>
                            <a:rPr lang="es-EC" i="1">
                              <a:latin typeface="Cambria Math" panose="02040503050406030204" pitchFamily="18" charset="0"/>
                            </a:rPr>
                            <m:t>𝜌</m:t>
                          </m:r>
                        </m:e>
                        <m:sup>
                          <m:r>
                            <a:rPr lang="es-EC" i="1">
                              <a:latin typeface="Cambria Math" panose="02040503050406030204" pitchFamily="18" charset="0"/>
                            </a:rPr>
                            <m:t>𝑘</m:t>
                          </m:r>
                        </m:sup>
                      </m:sSup>
                      <m:sSup>
                        <m:sSupPr>
                          <m:ctrlPr>
                            <a:rPr lang="en-US" b="1" i="1">
                              <a:latin typeface="Cambria Math" panose="02040503050406030204" pitchFamily="18" charset="0"/>
                            </a:rPr>
                          </m:ctrlPr>
                        </m:sSupPr>
                        <m:e>
                          <m:r>
                            <a:rPr lang="es-EC" b="1" i="1">
                              <a:latin typeface="Cambria Math" panose="02040503050406030204" pitchFamily="18" charset="0"/>
                            </a:rPr>
                            <m:t>𝐯</m:t>
                          </m:r>
                        </m:e>
                        <m:sup>
                          <m:r>
                            <a:rPr lang="es-EC" b="1" i="1">
                              <a:latin typeface="Cambria Math" panose="02040503050406030204" pitchFamily="18" charset="0"/>
                            </a:rPr>
                            <m:t>′</m:t>
                          </m:r>
                          <m:r>
                            <a:rPr lang="es-EC" b="1" i="1">
                              <a:latin typeface="Cambria Math" panose="02040503050406030204" pitchFamily="18" charset="0"/>
                            </a:rPr>
                            <m:t>𝐤</m:t>
                          </m:r>
                        </m:sup>
                      </m:sSup>
                      <m:r>
                        <a:rPr lang="es-EC" b="1" i="1">
                          <a:latin typeface="Cambria Math" panose="02040503050406030204" pitchFamily="18" charset="0"/>
                        </a:rPr>
                        <m:t>⨂</m:t>
                      </m:r>
                      <m:sSup>
                        <m:sSupPr>
                          <m:ctrlPr>
                            <a:rPr lang="en-US" b="1" i="1">
                              <a:latin typeface="Cambria Math" panose="02040503050406030204" pitchFamily="18" charset="0"/>
                            </a:rPr>
                          </m:ctrlPr>
                        </m:sSupPr>
                        <m:e>
                          <m:r>
                            <a:rPr lang="es-EC" b="1">
                              <a:latin typeface="Cambria Math" panose="02040503050406030204" pitchFamily="18" charset="0"/>
                            </a:rPr>
                            <m:t> </m:t>
                          </m:r>
                          <m:sSup>
                            <m:sSupPr>
                              <m:ctrlPr>
                                <a:rPr lang="es-EC" b="1" i="1">
                                  <a:latin typeface="Cambria Math" panose="02040503050406030204" pitchFamily="18" charset="0"/>
                                </a:rPr>
                              </m:ctrlPr>
                            </m:sSupPr>
                            <m:e>
                              <m:r>
                                <a:rPr lang="es-EC" b="1" i="1">
                                  <a:latin typeface="Cambria Math" panose="02040503050406030204" pitchFamily="18" charset="0"/>
                                </a:rPr>
                                <m:t>𝐯</m:t>
                              </m:r>
                            </m:e>
                            <m:sup>
                              <m:r>
                                <a:rPr lang="es-EC" b="1" i="1">
                                  <a:latin typeface="Cambria Math" panose="02040503050406030204" pitchFamily="18" charset="0"/>
                                </a:rPr>
                                <m:t>′</m:t>
                              </m:r>
                            </m:sup>
                          </m:sSup>
                        </m:e>
                        <m:sup>
                          <m:r>
                            <a:rPr lang="es-EC" b="1" i="1">
                              <a:latin typeface="Cambria Math" panose="02040503050406030204" pitchFamily="18" charset="0"/>
                            </a:rPr>
                            <m:t>𝐤</m:t>
                          </m:r>
                        </m:sup>
                      </m:sSup>
                      <m:r>
                        <a:rPr lang="es-EC" b="1" i="1">
                          <a:latin typeface="Cambria Math" panose="02040503050406030204" pitchFamily="18" charset="0"/>
                        </a:rPr>
                        <m:t>=</m:t>
                      </m:r>
                      <m:sSup>
                        <m:sSupPr>
                          <m:ctrlPr>
                            <a:rPr lang="es-EC" b="1" i="1">
                              <a:latin typeface="Cambria Math" panose="02040503050406030204" pitchFamily="18" charset="0"/>
                            </a:rPr>
                          </m:ctrlPr>
                        </m:sSupPr>
                        <m:e>
                          <m:r>
                            <a:rPr lang="es-EC" b="1">
                              <a:latin typeface="Cambria Math" panose="02040503050406030204" pitchFamily="18" charset="0"/>
                              <a:ea typeface="Cambria Math" panose="02040503050406030204" pitchFamily="18" charset="0"/>
                            </a:rPr>
                            <m:t>𝛕</m:t>
                          </m:r>
                        </m:e>
                        <m:sup>
                          <m:r>
                            <a:rPr lang="en-US" b="1">
                              <a:latin typeface="Cambria Math" panose="02040503050406030204" pitchFamily="18" charset="0"/>
                            </a:rPr>
                            <m:t>∗</m:t>
                          </m:r>
                          <m:r>
                            <a:rPr lang="en-US" b="1">
                              <a:latin typeface="Cambria Math" panose="02040503050406030204" pitchFamily="18" charset="0"/>
                            </a:rPr>
                            <m:t>𝐤</m:t>
                          </m:r>
                        </m:sup>
                      </m:sSup>
                    </m:oMath>
                  </m:oMathPara>
                </a14:m>
                <a:endParaRPr lang="en-US" b="1" dirty="0"/>
              </a:p>
            </p:txBody>
          </p:sp>
        </mc:Choice>
        <mc:Fallback>
          <p:sp>
            <p:nvSpPr>
              <p:cNvPr id="8" name="Rectángulo 7"/>
              <p:cNvSpPr>
                <a:spLocks noRot="1" noChangeAspect="1" noMove="1" noResize="1" noEditPoints="1" noAdjustHandles="1" noChangeArrowheads="1" noChangeShapeType="1" noTextEdit="1"/>
              </p:cNvSpPr>
              <p:nvPr/>
            </p:nvSpPr>
            <p:spPr>
              <a:xfrm>
                <a:off x="1187354" y="3195190"/>
                <a:ext cx="1988557" cy="415114"/>
              </a:xfrm>
              <a:prstGeom prst="rect">
                <a:avLst/>
              </a:prstGeom>
              <a:blipFill>
                <a:blip r:embed="rId3"/>
                <a:stretch>
                  <a:fillRect b="-8824"/>
                </a:stretch>
              </a:blipFill>
            </p:spPr>
            <p:txBody>
              <a:bodyPr/>
              <a:lstStyle/>
              <a:p>
                <a:r>
                  <a:rPr lang="en-US">
                    <a:noFill/>
                  </a:rPr>
                  <a:t> </a:t>
                </a:r>
              </a:p>
            </p:txBody>
          </p:sp>
        </mc:Fallback>
      </mc:AlternateContent>
      <p:sp>
        <p:nvSpPr>
          <p:cNvPr id="9" name="CuadroTexto 8"/>
          <p:cNvSpPr txBox="1"/>
          <p:nvPr/>
        </p:nvSpPr>
        <p:spPr>
          <a:xfrm>
            <a:off x="894940" y="3735707"/>
            <a:ext cx="2573383" cy="369332"/>
          </a:xfrm>
          <a:prstGeom prst="rect">
            <a:avLst/>
          </a:prstGeom>
          <a:solidFill>
            <a:schemeClr val="accent3"/>
          </a:solidFill>
        </p:spPr>
        <p:txBody>
          <a:bodyPr wrap="square" rtlCol="0">
            <a:spAutoFit/>
          </a:bodyPr>
          <a:lstStyle/>
          <a:p>
            <a:r>
              <a:rPr lang="en-US" dirty="0" smtClean="0"/>
              <a:t>TENSOR DE REYNOLDS</a:t>
            </a:r>
            <a:endParaRPr lang="en-US" dirty="0"/>
          </a:p>
        </p:txBody>
      </p:sp>
      <mc:AlternateContent xmlns:mc="http://schemas.openxmlformats.org/markup-compatibility/2006">
        <mc:Choice xmlns:a14="http://schemas.microsoft.com/office/drawing/2010/main" Requires="a14">
          <p:sp>
            <p:nvSpPr>
              <p:cNvPr id="10" name="Rectángulo 9"/>
              <p:cNvSpPr/>
              <p:nvPr/>
            </p:nvSpPr>
            <p:spPr>
              <a:xfrm>
                <a:off x="1187354" y="4276996"/>
                <a:ext cx="1797287" cy="379784"/>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p>
                        <m:sSupPr>
                          <m:ctrlPr>
                            <a:rPr lang="en-US" i="1">
                              <a:latin typeface="Cambria Math" panose="02040503050406030204" pitchFamily="18" charset="0"/>
                            </a:rPr>
                          </m:ctrlPr>
                        </m:sSupPr>
                        <m:e>
                          <m:r>
                            <a:rPr lang="es-EC" i="1">
                              <a:latin typeface="Cambria Math" panose="02040503050406030204" pitchFamily="18" charset="0"/>
                            </a:rPr>
                            <m:t>𝜌</m:t>
                          </m:r>
                        </m:e>
                        <m:sup>
                          <m:r>
                            <a:rPr lang="es-EC" i="1">
                              <a:latin typeface="Cambria Math" panose="02040503050406030204" pitchFamily="18" charset="0"/>
                            </a:rPr>
                            <m:t>𝑘</m:t>
                          </m:r>
                        </m:sup>
                      </m:sSup>
                      <m:sSup>
                        <m:sSupPr>
                          <m:ctrlPr>
                            <a:rPr lang="en-US" i="1">
                              <a:latin typeface="Cambria Math" panose="02040503050406030204" pitchFamily="18" charset="0"/>
                            </a:rPr>
                          </m:ctrlPr>
                        </m:sSupPr>
                        <m:e>
                          <m:r>
                            <a:rPr lang="es-EC" i="1">
                              <a:latin typeface="Cambria Math" panose="02040503050406030204" pitchFamily="18" charset="0"/>
                            </a:rPr>
                            <m:t>𝐻</m:t>
                          </m:r>
                        </m:e>
                        <m:sup>
                          <m:r>
                            <a:rPr lang="es-EC" i="1">
                              <a:latin typeface="Cambria Math" panose="02040503050406030204" pitchFamily="18" charset="0"/>
                            </a:rPr>
                            <m:t>′</m:t>
                          </m:r>
                          <m:r>
                            <a:rPr lang="es-EC" i="1">
                              <a:latin typeface="Cambria Math" panose="02040503050406030204" pitchFamily="18" charset="0"/>
                            </a:rPr>
                            <m:t>𝑘</m:t>
                          </m:r>
                        </m:sup>
                      </m:sSup>
                      <m:sSup>
                        <m:sSupPr>
                          <m:ctrlPr>
                            <a:rPr lang="en-US" b="1" i="1">
                              <a:latin typeface="Cambria Math" panose="02040503050406030204" pitchFamily="18" charset="0"/>
                            </a:rPr>
                          </m:ctrlPr>
                        </m:sSupPr>
                        <m:e>
                          <m:r>
                            <a:rPr lang="es-EC" b="1" i="1">
                              <a:latin typeface="Cambria Math" panose="02040503050406030204" pitchFamily="18" charset="0"/>
                            </a:rPr>
                            <m:t>𝐯</m:t>
                          </m:r>
                        </m:e>
                        <m:sup>
                          <m:r>
                            <a:rPr lang="es-EC" b="1" i="1">
                              <a:latin typeface="Cambria Math" panose="02040503050406030204" pitchFamily="18" charset="0"/>
                            </a:rPr>
                            <m:t>′</m:t>
                          </m:r>
                          <m:r>
                            <a:rPr lang="es-EC" b="1" i="1">
                              <a:latin typeface="Cambria Math" panose="02040503050406030204" pitchFamily="18" charset="0"/>
                            </a:rPr>
                            <m:t>𝐤</m:t>
                          </m:r>
                        </m:sup>
                      </m:sSup>
                      <m:r>
                        <a:rPr lang="es-EC">
                          <a:latin typeface="Cambria Math" panose="02040503050406030204" pitchFamily="18" charset="0"/>
                        </a:rPr>
                        <m:t>=</m:t>
                      </m:r>
                      <m:sSup>
                        <m:sSupPr>
                          <m:ctrlPr>
                            <a:rPr lang="es-EC" i="1">
                              <a:latin typeface="Cambria Math" panose="02040503050406030204" pitchFamily="18" charset="0"/>
                            </a:rPr>
                          </m:ctrlPr>
                        </m:sSupPr>
                        <m:e>
                          <m:r>
                            <a:rPr lang="es-EC" b="1">
                              <a:latin typeface="Cambria Math" panose="02040503050406030204" pitchFamily="18" charset="0"/>
                            </a:rPr>
                            <m:t>𝐪</m:t>
                          </m:r>
                        </m:e>
                        <m:sup>
                          <m:r>
                            <a:rPr lang="en-US" b="1">
                              <a:latin typeface="Cambria Math" panose="02040503050406030204" pitchFamily="18" charset="0"/>
                            </a:rPr>
                            <m:t>∗</m:t>
                          </m:r>
                          <m:r>
                            <a:rPr lang="en-US" b="1">
                              <a:latin typeface="Cambria Math" panose="02040503050406030204" pitchFamily="18" charset="0"/>
                            </a:rPr>
                            <m:t>𝐤</m:t>
                          </m:r>
                        </m:sup>
                      </m:sSup>
                    </m:oMath>
                  </m:oMathPara>
                </a14:m>
                <a:endParaRPr lang="en-US" dirty="0"/>
              </a:p>
            </p:txBody>
          </p:sp>
        </mc:Choice>
        <mc:Fallback>
          <p:sp>
            <p:nvSpPr>
              <p:cNvPr id="10" name="Rectángulo 9"/>
              <p:cNvSpPr>
                <a:spLocks noRot="1" noChangeAspect="1" noMove="1" noResize="1" noEditPoints="1" noAdjustHandles="1" noChangeArrowheads="1" noChangeShapeType="1" noTextEdit="1"/>
              </p:cNvSpPr>
              <p:nvPr/>
            </p:nvSpPr>
            <p:spPr>
              <a:xfrm>
                <a:off x="1187354" y="4276996"/>
                <a:ext cx="1797287" cy="379784"/>
              </a:xfrm>
              <a:prstGeom prst="rect">
                <a:avLst/>
              </a:prstGeom>
              <a:blipFill>
                <a:blip r:embed="rId4"/>
                <a:stretch>
                  <a:fillRect b="-8065"/>
                </a:stretch>
              </a:blipFill>
            </p:spPr>
            <p:txBody>
              <a:bodyPr/>
              <a:lstStyle/>
              <a:p>
                <a:r>
                  <a:rPr lang="en-US">
                    <a:noFill/>
                  </a:rPr>
                  <a:t> </a:t>
                </a:r>
              </a:p>
            </p:txBody>
          </p:sp>
        </mc:Fallback>
      </mc:AlternateContent>
      <p:sp>
        <p:nvSpPr>
          <p:cNvPr id="11" name="CuadroTexto 10"/>
          <p:cNvSpPr txBox="1"/>
          <p:nvPr/>
        </p:nvSpPr>
        <p:spPr>
          <a:xfrm>
            <a:off x="908586" y="4811060"/>
            <a:ext cx="2364377" cy="369332"/>
          </a:xfrm>
          <a:prstGeom prst="rect">
            <a:avLst/>
          </a:prstGeom>
          <a:solidFill>
            <a:schemeClr val="accent3"/>
          </a:solidFill>
        </p:spPr>
        <p:txBody>
          <a:bodyPr wrap="square" rtlCol="0">
            <a:spAutoFit/>
          </a:bodyPr>
          <a:lstStyle/>
          <a:p>
            <a:r>
              <a:rPr lang="en-US" dirty="0" smtClean="0"/>
              <a:t>FLUX DE REYNOLDS</a:t>
            </a:r>
            <a:endParaRPr lang="en-US" dirty="0"/>
          </a:p>
        </p:txBody>
      </p:sp>
      <mc:AlternateContent xmlns:mc="http://schemas.openxmlformats.org/markup-compatibility/2006">
        <mc:Choice xmlns:a14="http://schemas.microsoft.com/office/drawing/2010/main" Requires="a14">
          <p:sp>
            <p:nvSpPr>
              <p:cNvPr id="12" name="Rectángulo 11"/>
              <p:cNvSpPr/>
              <p:nvPr/>
            </p:nvSpPr>
            <p:spPr>
              <a:xfrm>
                <a:off x="4975668" y="3735707"/>
                <a:ext cx="559127" cy="379784"/>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p>
                        <m:sSupPr>
                          <m:ctrlPr>
                            <a:rPr lang="en-US" b="1" i="1">
                              <a:latin typeface="Cambria Math" panose="02040503050406030204" pitchFamily="18" charset="0"/>
                            </a:rPr>
                          </m:ctrlPr>
                        </m:sSupPr>
                        <m:e>
                          <m:r>
                            <a:rPr lang="es-EC" b="1" i="1">
                              <a:latin typeface="Cambria Math" panose="02040503050406030204" pitchFamily="18" charset="0"/>
                            </a:rPr>
                            <m:t>𝐯</m:t>
                          </m:r>
                        </m:e>
                        <m:sup>
                          <m:r>
                            <a:rPr lang="es-EC" b="1" i="1">
                              <a:latin typeface="Cambria Math" panose="02040503050406030204" pitchFamily="18" charset="0"/>
                            </a:rPr>
                            <m:t>′</m:t>
                          </m:r>
                          <m:r>
                            <a:rPr lang="es-EC" b="1" i="1">
                              <a:latin typeface="Cambria Math" panose="02040503050406030204" pitchFamily="18" charset="0"/>
                            </a:rPr>
                            <m:t>𝐤</m:t>
                          </m:r>
                        </m:sup>
                      </m:sSup>
                    </m:oMath>
                  </m:oMathPara>
                </a14:m>
                <a:endParaRPr lang="en-US" dirty="0"/>
              </a:p>
            </p:txBody>
          </p:sp>
        </mc:Choice>
        <mc:Fallback>
          <p:sp>
            <p:nvSpPr>
              <p:cNvPr id="12" name="Rectángulo 11"/>
              <p:cNvSpPr>
                <a:spLocks noRot="1" noChangeAspect="1" noMove="1" noResize="1" noEditPoints="1" noAdjustHandles="1" noChangeArrowheads="1" noChangeShapeType="1" noTextEdit="1"/>
              </p:cNvSpPr>
              <p:nvPr/>
            </p:nvSpPr>
            <p:spPr>
              <a:xfrm>
                <a:off x="4975668" y="3735707"/>
                <a:ext cx="559127" cy="379784"/>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Rectángulo 12"/>
              <p:cNvSpPr/>
              <p:nvPr/>
            </p:nvSpPr>
            <p:spPr>
              <a:xfrm>
                <a:off x="4952712" y="4089809"/>
                <a:ext cx="605037" cy="374270"/>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p>
                        <m:sSupPr>
                          <m:ctrlPr>
                            <a:rPr lang="en-US" i="1">
                              <a:latin typeface="Cambria Math" panose="02040503050406030204" pitchFamily="18" charset="0"/>
                            </a:rPr>
                          </m:ctrlPr>
                        </m:sSupPr>
                        <m:e>
                          <m:r>
                            <a:rPr lang="es-EC" i="1">
                              <a:latin typeface="Cambria Math" panose="02040503050406030204" pitchFamily="18" charset="0"/>
                            </a:rPr>
                            <m:t>𝐻</m:t>
                          </m:r>
                        </m:e>
                        <m:sup>
                          <m:r>
                            <a:rPr lang="es-EC" i="1">
                              <a:latin typeface="Cambria Math" panose="02040503050406030204" pitchFamily="18" charset="0"/>
                            </a:rPr>
                            <m:t>′</m:t>
                          </m:r>
                          <m:r>
                            <a:rPr lang="es-EC" i="1">
                              <a:latin typeface="Cambria Math" panose="02040503050406030204" pitchFamily="18" charset="0"/>
                            </a:rPr>
                            <m:t>𝑘</m:t>
                          </m:r>
                        </m:sup>
                      </m:sSup>
                    </m:oMath>
                  </m:oMathPara>
                </a14:m>
                <a:endParaRPr lang="en-US" dirty="0"/>
              </a:p>
            </p:txBody>
          </p:sp>
        </mc:Choice>
        <mc:Fallback>
          <p:sp>
            <p:nvSpPr>
              <p:cNvPr id="13" name="Rectángulo 12"/>
              <p:cNvSpPr>
                <a:spLocks noRot="1" noChangeAspect="1" noMove="1" noResize="1" noEditPoints="1" noAdjustHandles="1" noChangeArrowheads="1" noChangeShapeType="1" noTextEdit="1"/>
              </p:cNvSpPr>
              <p:nvPr/>
            </p:nvSpPr>
            <p:spPr>
              <a:xfrm>
                <a:off x="4952712" y="4089809"/>
                <a:ext cx="605037" cy="374270"/>
              </a:xfrm>
              <a:prstGeom prst="rect">
                <a:avLst/>
              </a:prstGeom>
              <a:blipFill>
                <a:blip r:embed="rId6"/>
                <a:stretch>
                  <a:fillRect/>
                </a:stretch>
              </a:blipFill>
            </p:spPr>
            <p:txBody>
              <a:bodyPr/>
              <a:lstStyle/>
              <a:p>
                <a:r>
                  <a:rPr lang="en-US">
                    <a:noFill/>
                  </a:rPr>
                  <a:t> </a:t>
                </a:r>
              </a:p>
            </p:txBody>
          </p:sp>
        </mc:Fallback>
      </mc:AlternateContent>
      <p:sp>
        <p:nvSpPr>
          <p:cNvPr id="14" name="Cerrar llave 13"/>
          <p:cNvSpPr/>
          <p:nvPr/>
        </p:nvSpPr>
        <p:spPr>
          <a:xfrm>
            <a:off x="5534795" y="3735707"/>
            <a:ext cx="169967" cy="728372"/>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5" name="CuadroTexto 14"/>
          <p:cNvSpPr txBox="1"/>
          <p:nvPr/>
        </p:nvSpPr>
        <p:spPr>
          <a:xfrm>
            <a:off x="5823147" y="3735707"/>
            <a:ext cx="1702673" cy="646331"/>
          </a:xfrm>
          <a:prstGeom prst="rect">
            <a:avLst/>
          </a:prstGeom>
          <a:noFill/>
        </p:spPr>
        <p:txBody>
          <a:bodyPr wrap="square" rtlCol="0">
            <a:spAutoFit/>
          </a:bodyPr>
          <a:lstStyle/>
          <a:p>
            <a:r>
              <a:rPr lang="es-EC" dirty="0" smtClean="0"/>
              <a:t>DE DÓNDE SE CALCULAN</a:t>
            </a:r>
          </a:p>
        </p:txBody>
      </p:sp>
      <p:sp>
        <p:nvSpPr>
          <p:cNvPr id="16" name="CuadroTexto 15"/>
          <p:cNvSpPr txBox="1"/>
          <p:nvPr/>
        </p:nvSpPr>
        <p:spPr>
          <a:xfrm>
            <a:off x="4853425" y="4877497"/>
            <a:ext cx="3471709" cy="646331"/>
          </a:xfrm>
          <a:prstGeom prst="rect">
            <a:avLst/>
          </a:prstGeom>
          <a:solidFill>
            <a:schemeClr val="accent5"/>
          </a:solidFill>
        </p:spPr>
        <p:txBody>
          <a:bodyPr wrap="square" rtlCol="0">
            <a:spAutoFit/>
          </a:bodyPr>
          <a:lstStyle/>
          <a:p>
            <a:r>
              <a:rPr lang="es-EC" dirty="0" smtClean="0"/>
              <a:t>TENEMOS MÁS INCÓGNITAS QUE ECUACIONES</a:t>
            </a:r>
          </a:p>
        </p:txBody>
      </p:sp>
    </p:spTree>
    <p:extLst>
      <p:ext uri="{BB962C8B-B14F-4D97-AF65-F5344CB8AC3E}">
        <p14:creationId xmlns:p14="http://schemas.microsoft.com/office/powerpoint/2010/main" val="418041218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a:solidFill>
                  <a:schemeClr val="tx1"/>
                </a:solidFill>
              </a:rPr>
              <a:t>MODELOS DE TURBULENCIA</a:t>
            </a:r>
            <a:br>
              <a:rPr lang="es-EC" b="1" dirty="0">
                <a:solidFill>
                  <a:schemeClr val="tx1"/>
                </a:solidFill>
              </a:rPr>
            </a:br>
            <a:r>
              <a:rPr lang="es-EC" dirty="0"/>
              <a:t>(</a:t>
            </a:r>
            <a:r>
              <a:rPr lang="es-EC" dirty="0" err="1"/>
              <a:t>McCabe</a:t>
            </a:r>
            <a:r>
              <a:rPr lang="es-EC" dirty="0"/>
              <a:t> et al., 2007) </a:t>
            </a:r>
            <a:endParaRPr lang="en-US" dirty="0"/>
          </a:p>
        </p:txBody>
      </p:sp>
      <p:sp>
        <p:nvSpPr>
          <p:cNvPr id="3" name="Marcador de contenido 2"/>
          <p:cNvSpPr>
            <a:spLocks noGrp="1"/>
          </p:cNvSpPr>
          <p:nvPr>
            <p:ph idx="1"/>
          </p:nvPr>
        </p:nvSpPr>
        <p:spPr/>
        <p:txBody>
          <a:bodyPr>
            <a:normAutofit/>
          </a:bodyPr>
          <a:lstStyle/>
          <a:p>
            <a:r>
              <a:rPr lang="es-EC" sz="2400" dirty="0" smtClean="0">
                <a:solidFill>
                  <a:schemeClr val="tx1"/>
                </a:solidFill>
              </a:rPr>
              <a:t>Fenómeno de transferencia de energía cinética</a:t>
            </a:r>
          </a:p>
          <a:p>
            <a:r>
              <a:rPr lang="es-EC" sz="2400" dirty="0">
                <a:solidFill>
                  <a:schemeClr val="tx1"/>
                </a:solidFill>
              </a:rPr>
              <a:t>C</a:t>
            </a:r>
            <a:r>
              <a:rPr lang="es-EC" sz="2400" dirty="0" smtClean="0">
                <a:solidFill>
                  <a:schemeClr val="tx1"/>
                </a:solidFill>
              </a:rPr>
              <a:t>onjunto </a:t>
            </a:r>
            <a:r>
              <a:rPr lang="es-EC" sz="2400" dirty="0">
                <a:solidFill>
                  <a:schemeClr val="tx1"/>
                </a:solidFill>
              </a:rPr>
              <a:t>de remolinos de tamaños distintos que se disgregan en otros cada vez más pequeños (entre 10 a 100𝜇m), </a:t>
            </a:r>
            <a:endParaRPr lang="es-EC" sz="2400" dirty="0" smtClean="0">
              <a:solidFill>
                <a:schemeClr val="tx1"/>
              </a:solidFill>
            </a:endParaRPr>
          </a:p>
          <a:p>
            <a:r>
              <a:rPr lang="es-EC" sz="2400" dirty="0">
                <a:solidFill>
                  <a:schemeClr val="tx1"/>
                </a:solidFill>
              </a:rPr>
              <a:t>D</a:t>
            </a:r>
            <a:r>
              <a:rPr lang="es-EC" sz="2400" dirty="0" smtClean="0">
                <a:solidFill>
                  <a:schemeClr val="tx1"/>
                </a:solidFill>
              </a:rPr>
              <a:t>esaparecen </a:t>
            </a:r>
            <a:r>
              <a:rPr lang="es-EC" sz="2400" dirty="0">
                <a:solidFill>
                  <a:schemeClr val="tx1"/>
                </a:solidFill>
              </a:rPr>
              <a:t>aquellos cuya extensión es menor a </a:t>
            </a:r>
            <a:r>
              <a:rPr lang="es-EC" sz="2400" dirty="0" smtClean="0">
                <a:solidFill>
                  <a:schemeClr val="tx1"/>
                </a:solidFill>
              </a:rPr>
              <a:t>10</a:t>
            </a:r>
            <a:r>
              <a:rPr lang="es-EC" sz="2400" dirty="0">
                <a:solidFill>
                  <a:schemeClr val="tx1"/>
                </a:solidFill>
              </a:rPr>
              <a:t> 𝜇m</a:t>
            </a:r>
            <a:r>
              <a:rPr lang="es-EC" sz="2400" dirty="0" smtClean="0">
                <a:solidFill>
                  <a:schemeClr val="tx1"/>
                </a:solidFill>
              </a:rPr>
              <a:t>  </a:t>
            </a:r>
            <a:r>
              <a:rPr lang="es-EC" sz="2400" dirty="0">
                <a:solidFill>
                  <a:schemeClr val="tx1"/>
                </a:solidFill>
              </a:rPr>
              <a:t>por acción de las fuerzas viscosas. </a:t>
            </a:r>
            <a:endParaRPr lang="es-EC" sz="2400" dirty="0" smtClean="0">
              <a:solidFill>
                <a:schemeClr val="tx1"/>
              </a:solidFill>
            </a:endParaRPr>
          </a:p>
          <a:p>
            <a:r>
              <a:rPr lang="es-EC" sz="2400" dirty="0" smtClean="0">
                <a:solidFill>
                  <a:schemeClr val="tx1"/>
                </a:solidFill>
              </a:rPr>
              <a:t>No es un fenómeno microscópico</a:t>
            </a:r>
            <a:endParaRPr lang="en-US" sz="2400" dirty="0">
              <a:solidFill>
                <a:schemeClr val="tx1"/>
              </a:solidFill>
            </a:endParaRPr>
          </a:p>
        </p:txBody>
      </p:sp>
      <p:sp>
        <p:nvSpPr>
          <p:cNvPr id="4" name="Flecha derecha 3"/>
          <p:cNvSpPr/>
          <p:nvPr/>
        </p:nvSpPr>
        <p:spPr>
          <a:xfrm>
            <a:off x="5786651" y="4872250"/>
            <a:ext cx="1651379" cy="2866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uadroTexto 4"/>
          <p:cNvSpPr txBox="1"/>
          <p:nvPr/>
        </p:nvSpPr>
        <p:spPr>
          <a:xfrm>
            <a:off x="7539366" y="4553886"/>
            <a:ext cx="2055012" cy="1200329"/>
          </a:xfrm>
          <a:prstGeom prst="rect">
            <a:avLst/>
          </a:prstGeom>
          <a:noFill/>
        </p:spPr>
        <p:txBody>
          <a:bodyPr wrap="square" rtlCol="0">
            <a:spAutoFit/>
          </a:bodyPr>
          <a:lstStyle/>
          <a:p>
            <a:r>
              <a:rPr lang="es-EC" dirty="0"/>
              <a:t>E</a:t>
            </a:r>
            <a:r>
              <a:rPr lang="es-EC" dirty="0" smtClean="0"/>
              <a:t>l </a:t>
            </a:r>
            <a:r>
              <a:rPr lang="es-EC" dirty="0"/>
              <a:t>remolino más pequeño contiene 10</a:t>
            </a:r>
            <a:r>
              <a:rPr lang="es-EC" baseline="30000" dirty="0"/>
              <a:t>12</a:t>
            </a:r>
            <a:r>
              <a:rPr lang="es-EC" dirty="0"/>
              <a:t> </a:t>
            </a:r>
            <a:r>
              <a:rPr lang="es-EC" dirty="0" smtClean="0"/>
              <a:t>moléculas de fluido</a:t>
            </a:r>
            <a:endParaRPr lang="en-US" dirty="0"/>
          </a:p>
        </p:txBody>
      </p:sp>
      <p:sp>
        <p:nvSpPr>
          <p:cNvPr id="6" name="CuadroTexto 5"/>
          <p:cNvSpPr txBox="1"/>
          <p:nvPr/>
        </p:nvSpPr>
        <p:spPr>
          <a:xfrm>
            <a:off x="7438030" y="5713123"/>
            <a:ext cx="1999397" cy="369332"/>
          </a:xfrm>
          <a:prstGeom prst="rect">
            <a:avLst/>
          </a:prstGeom>
          <a:solidFill>
            <a:srgbClr val="FFC000"/>
          </a:solidFill>
        </p:spPr>
        <p:txBody>
          <a:bodyPr wrap="square" rtlCol="0">
            <a:spAutoFit/>
          </a:bodyPr>
          <a:lstStyle/>
          <a:p>
            <a:r>
              <a:rPr lang="es-EC" dirty="0" smtClean="0"/>
              <a:t>MEDIO CONTINUO</a:t>
            </a:r>
            <a:endParaRPr lang="en-US" dirty="0"/>
          </a:p>
        </p:txBody>
      </p:sp>
    </p:spTree>
    <p:extLst>
      <p:ext uri="{BB962C8B-B14F-4D97-AF65-F5344CB8AC3E}">
        <p14:creationId xmlns:p14="http://schemas.microsoft.com/office/powerpoint/2010/main" val="311252520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smtClean="0">
                <a:solidFill>
                  <a:schemeClr val="tx1"/>
                </a:solidFill>
              </a:rPr>
              <a:t>MODELOS DE TURBULENCIA</a:t>
            </a:r>
            <a:br>
              <a:rPr lang="es-EC" b="1" dirty="0" smtClean="0">
                <a:solidFill>
                  <a:schemeClr val="tx1"/>
                </a:solidFill>
              </a:rPr>
            </a:br>
            <a:r>
              <a:rPr lang="es-EC" dirty="0"/>
              <a:t>(</a:t>
            </a:r>
            <a:r>
              <a:rPr lang="es-EC" dirty="0" err="1"/>
              <a:t>Andersson</a:t>
            </a:r>
            <a:r>
              <a:rPr lang="es-EC" dirty="0"/>
              <a:t> et al., 2011)</a:t>
            </a:r>
            <a:endParaRPr lang="en-US" b="1" dirty="0">
              <a:solidFill>
                <a:schemeClr val="tx1"/>
              </a:solidFill>
            </a:endParaRPr>
          </a:p>
        </p:txBody>
      </p:sp>
      <p:sp>
        <p:nvSpPr>
          <p:cNvPr id="3" name="Marcador de contenido 2"/>
          <p:cNvSpPr>
            <a:spLocks noGrp="1"/>
          </p:cNvSpPr>
          <p:nvPr>
            <p:ph idx="1"/>
          </p:nvPr>
        </p:nvSpPr>
        <p:spPr/>
        <p:txBody>
          <a:bodyPr>
            <a:normAutofit/>
          </a:bodyPr>
          <a:lstStyle/>
          <a:p>
            <a:pPr marL="0" indent="0">
              <a:buNone/>
            </a:pPr>
            <a:r>
              <a:rPr lang="es-EC" sz="2400" b="1" dirty="0" smtClean="0">
                <a:solidFill>
                  <a:schemeClr val="tx1"/>
                </a:solidFill>
              </a:rPr>
              <a:t>TURBULENCIA</a:t>
            </a:r>
          </a:p>
          <a:p>
            <a:pPr marL="0" indent="0">
              <a:buNone/>
            </a:pPr>
            <a:endParaRPr lang="es-EC" sz="2400" b="1" dirty="0" smtClean="0">
              <a:solidFill>
                <a:schemeClr val="tx1"/>
              </a:solidFill>
            </a:endParaRPr>
          </a:p>
          <a:p>
            <a:pPr marL="0" indent="0">
              <a:buNone/>
            </a:pPr>
            <a:endParaRPr lang="en-US" sz="2400" b="1" dirty="0">
              <a:solidFill>
                <a:schemeClr val="tx1"/>
              </a:solidFill>
            </a:endParaRPr>
          </a:p>
        </p:txBody>
      </p:sp>
      <p:pic>
        <p:nvPicPr>
          <p:cNvPr id="4" name="Imagen 3" descr="C:\Users\William\AppData\Local\Microsoft\Windows\Temporary Internet Files\Content.Word\Nueva imagen (31).bmp"/>
          <p:cNvPicPr/>
          <p:nvPr/>
        </p:nvPicPr>
        <p:blipFill>
          <a:blip r:embed="rId2">
            <a:extLst>
              <a:ext uri="{BEBA8EAE-BF5A-486C-A8C5-ECC9F3942E4B}">
                <a14:imgProps xmlns:a14="http://schemas.microsoft.com/office/drawing/2010/main">
                  <a14:imgLayer r:embed="rId3">
                    <a14:imgEffect>
                      <a14:colorTemperature colorTemp="4862"/>
                    </a14:imgEffect>
                    <a14:imgEffect>
                      <a14:saturation sat="140000"/>
                    </a14:imgEffect>
                  </a14:imgLayer>
                </a14:imgProps>
              </a:ext>
              <a:ext uri="{28A0092B-C50C-407E-A947-70E740481C1C}">
                <a14:useLocalDpi xmlns:a14="http://schemas.microsoft.com/office/drawing/2010/main" val="0"/>
              </a:ext>
            </a:extLst>
          </a:blip>
          <a:srcRect/>
          <a:stretch>
            <a:fillRect/>
          </a:stretch>
        </p:blipFill>
        <p:spPr bwMode="auto">
          <a:xfrm>
            <a:off x="425995" y="2866029"/>
            <a:ext cx="8848007" cy="2838736"/>
          </a:xfrm>
          <a:prstGeom prst="rect">
            <a:avLst/>
          </a:prstGeom>
          <a:noFill/>
          <a:ln>
            <a:noFill/>
          </a:ln>
        </p:spPr>
      </p:pic>
      <p:cxnSp>
        <p:nvCxnSpPr>
          <p:cNvPr id="12" name="Conector recto 11"/>
          <p:cNvCxnSpPr/>
          <p:nvPr/>
        </p:nvCxnSpPr>
        <p:spPr>
          <a:xfrm>
            <a:off x="4067033" y="5704765"/>
            <a:ext cx="262037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Conector recto de flecha 13"/>
          <p:cNvCxnSpPr/>
          <p:nvPr/>
        </p:nvCxnSpPr>
        <p:spPr>
          <a:xfrm>
            <a:off x="5308979" y="5704765"/>
            <a:ext cx="518615" cy="4503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CuadroTexto 14"/>
          <p:cNvSpPr txBox="1"/>
          <p:nvPr/>
        </p:nvSpPr>
        <p:spPr>
          <a:xfrm>
            <a:off x="5977719" y="6041362"/>
            <a:ext cx="2088108" cy="369332"/>
          </a:xfrm>
          <a:prstGeom prst="rect">
            <a:avLst/>
          </a:prstGeom>
          <a:noFill/>
        </p:spPr>
        <p:txBody>
          <a:bodyPr wrap="square" rtlCol="0">
            <a:spAutoFit/>
          </a:bodyPr>
          <a:lstStyle/>
          <a:p>
            <a:r>
              <a:rPr lang="es-EC" dirty="0" smtClean="0"/>
              <a:t>En forma de calor</a:t>
            </a:r>
            <a:endParaRPr lang="en-US" dirty="0"/>
          </a:p>
        </p:txBody>
      </p:sp>
      <p:cxnSp>
        <p:nvCxnSpPr>
          <p:cNvPr id="17" name="Conector recto de flecha 16"/>
          <p:cNvCxnSpPr/>
          <p:nvPr/>
        </p:nvCxnSpPr>
        <p:spPr>
          <a:xfrm flipV="1">
            <a:off x="2634018" y="2593075"/>
            <a:ext cx="1651379" cy="5732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CuadroTexto 17"/>
          <p:cNvSpPr txBox="1"/>
          <p:nvPr/>
        </p:nvSpPr>
        <p:spPr>
          <a:xfrm>
            <a:off x="4333163" y="2360220"/>
            <a:ext cx="3268639" cy="646331"/>
          </a:xfrm>
          <a:prstGeom prst="rect">
            <a:avLst/>
          </a:prstGeom>
          <a:noFill/>
        </p:spPr>
        <p:txBody>
          <a:bodyPr wrap="square" rtlCol="0">
            <a:spAutoFit/>
          </a:bodyPr>
          <a:lstStyle/>
          <a:p>
            <a:r>
              <a:rPr lang="es-EC" dirty="0" smtClean="0"/>
              <a:t>Remolino formado a partir del flujo global</a:t>
            </a:r>
            <a:endParaRPr lang="en-US" dirty="0"/>
          </a:p>
        </p:txBody>
      </p:sp>
    </p:spTree>
    <p:extLst>
      <p:ext uri="{BB962C8B-B14F-4D97-AF65-F5344CB8AC3E}">
        <p14:creationId xmlns:p14="http://schemas.microsoft.com/office/powerpoint/2010/main" val="221329899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smtClean="0">
                <a:solidFill>
                  <a:schemeClr val="tx1"/>
                </a:solidFill>
              </a:rPr>
              <a:t>MODELO DE DIFUSIVIDAD DE REMOLINO</a:t>
            </a:r>
            <a:endParaRPr lang="en-US" b="1" dirty="0">
              <a:solidFill>
                <a:schemeClr val="tx1"/>
              </a:solidFill>
            </a:endParaRPr>
          </a:p>
        </p:txBody>
      </p:sp>
      <p:sp>
        <p:nvSpPr>
          <p:cNvPr id="3" name="Marcador de contenido 2"/>
          <p:cNvSpPr>
            <a:spLocks noGrp="1"/>
          </p:cNvSpPr>
          <p:nvPr>
            <p:ph idx="1"/>
          </p:nvPr>
        </p:nvSpPr>
        <p:spPr>
          <a:xfrm>
            <a:off x="581800" y="2256123"/>
            <a:ext cx="8596668" cy="3880773"/>
          </a:xfrm>
        </p:spPr>
        <p:txBody>
          <a:bodyPr/>
          <a:lstStyle/>
          <a:p>
            <a:r>
              <a:rPr lang="es-EC" sz="2400" dirty="0" smtClean="0">
                <a:solidFill>
                  <a:schemeClr val="tx1"/>
                </a:solidFill>
              </a:rPr>
              <a:t>Se necesitan </a:t>
            </a:r>
            <a:r>
              <a:rPr lang="en-US" sz="2400" dirty="0" smtClean="0">
                <a:solidFill>
                  <a:schemeClr val="tx1"/>
                </a:solidFill>
              </a:rPr>
              <a:t>“</a:t>
            </a:r>
            <a:r>
              <a:rPr lang="es-EC" sz="2400" dirty="0" smtClean="0">
                <a:solidFill>
                  <a:schemeClr val="tx1"/>
                </a:solidFill>
              </a:rPr>
              <a:t>ecuaciones constitutivas” que relacionen el flux y el tensor de Reynolds con variables propias del fenómeno</a:t>
            </a:r>
          </a:p>
          <a:p>
            <a:pPr marL="0" indent="0">
              <a:buNone/>
            </a:pPr>
            <a:endParaRPr lang="es-EC" dirty="0" smtClean="0"/>
          </a:p>
        </p:txBody>
      </p:sp>
      <p:sp>
        <p:nvSpPr>
          <p:cNvPr id="4" name="Rectángulo 3"/>
          <p:cNvSpPr/>
          <p:nvPr/>
        </p:nvSpPr>
        <p:spPr>
          <a:xfrm>
            <a:off x="1146410" y="3476475"/>
            <a:ext cx="1978925" cy="5732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EC" dirty="0" smtClean="0"/>
              <a:t>VARIABLES</a:t>
            </a:r>
            <a:endParaRPr lang="en-US" dirty="0"/>
          </a:p>
        </p:txBody>
      </p:sp>
      <p:sp>
        <p:nvSpPr>
          <p:cNvPr id="5" name="Flecha derecha 4"/>
          <p:cNvSpPr/>
          <p:nvPr/>
        </p:nvSpPr>
        <p:spPr>
          <a:xfrm>
            <a:off x="3296860" y="3524242"/>
            <a:ext cx="1852511" cy="4776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ángulo 5"/>
          <p:cNvSpPr/>
          <p:nvPr/>
        </p:nvSpPr>
        <p:spPr>
          <a:xfrm>
            <a:off x="5320896" y="3299335"/>
            <a:ext cx="3166281" cy="736979"/>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s-EC" dirty="0" smtClean="0">
                <a:solidFill>
                  <a:schemeClr val="tx1"/>
                </a:solidFill>
              </a:rPr>
              <a:t>No se consideran propiedades del fluido</a:t>
            </a:r>
          </a:p>
        </p:txBody>
      </p:sp>
      <p:sp>
        <p:nvSpPr>
          <p:cNvPr id="7" name="Flecha abajo 6"/>
          <p:cNvSpPr/>
          <p:nvPr/>
        </p:nvSpPr>
        <p:spPr>
          <a:xfrm>
            <a:off x="1810119" y="4413016"/>
            <a:ext cx="651508" cy="928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ángulo 7"/>
          <p:cNvSpPr/>
          <p:nvPr/>
        </p:nvSpPr>
        <p:spPr>
          <a:xfrm>
            <a:off x="552733" y="5503925"/>
            <a:ext cx="3166281" cy="100426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s-EC" dirty="0" smtClean="0">
                <a:solidFill>
                  <a:schemeClr val="tx1"/>
                </a:solidFill>
              </a:rPr>
              <a:t>Dependen de la velocidad y geometría del sistema en consideració</a:t>
            </a:r>
            <a:r>
              <a:rPr lang="es-EC" dirty="0">
                <a:solidFill>
                  <a:schemeClr val="tx1"/>
                </a:solidFill>
              </a:rPr>
              <a:t>n</a:t>
            </a:r>
            <a:endParaRPr lang="es-EC" dirty="0" smtClean="0">
              <a:solidFill>
                <a:schemeClr val="tx1"/>
              </a:solidFill>
            </a:endParaRPr>
          </a:p>
        </p:txBody>
      </p:sp>
      <p:pic>
        <p:nvPicPr>
          <p:cNvPr id="10" name="Marcador de contenido 3" descr="C:\Users\William\AppData\Local\Microsoft\Windows\Temporary Internet Files\Content.Word\Nueva imagen (38).bmp"/>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4688027" y="4160435"/>
            <a:ext cx="3084769" cy="2361258"/>
          </a:xfrm>
          <a:prstGeom prst="rect">
            <a:avLst/>
          </a:prstGeom>
          <a:noFill/>
          <a:ln>
            <a:noFill/>
          </a:ln>
        </p:spPr>
      </p:pic>
    </p:spTree>
    <p:extLst>
      <p:ext uri="{BB962C8B-B14F-4D97-AF65-F5344CB8AC3E}">
        <p14:creationId xmlns:p14="http://schemas.microsoft.com/office/powerpoint/2010/main" val="125548551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a:solidFill>
                  <a:schemeClr val="tx1"/>
                </a:solidFill>
              </a:rPr>
              <a:t>MODELO DE DIFUSIVIDAD DE </a:t>
            </a:r>
            <a:r>
              <a:rPr lang="es-EC" b="1" dirty="0" smtClean="0">
                <a:solidFill>
                  <a:schemeClr val="tx1"/>
                </a:solidFill>
              </a:rPr>
              <a:t>REMOLINO</a:t>
            </a:r>
            <a:br>
              <a:rPr lang="es-EC" b="1" dirty="0" smtClean="0">
                <a:solidFill>
                  <a:schemeClr val="tx1"/>
                </a:solidFill>
              </a:rPr>
            </a:br>
            <a:r>
              <a:rPr lang="es-EC" dirty="0">
                <a:solidFill>
                  <a:schemeClr val="accent2"/>
                </a:solidFill>
              </a:rPr>
              <a:t>(</a:t>
            </a:r>
            <a:r>
              <a:rPr lang="es-EC" dirty="0" err="1">
                <a:solidFill>
                  <a:schemeClr val="accent2"/>
                </a:solidFill>
              </a:rPr>
              <a:t>Yeoh</a:t>
            </a:r>
            <a:r>
              <a:rPr lang="es-EC" dirty="0">
                <a:solidFill>
                  <a:schemeClr val="accent2"/>
                </a:solidFill>
              </a:rPr>
              <a:t> &amp; Tu, 2009</a:t>
            </a:r>
            <a:r>
              <a:rPr lang="es-EC" dirty="0" smtClean="0">
                <a:solidFill>
                  <a:schemeClr val="accent2"/>
                </a:solidFill>
              </a:rPr>
              <a:t>)</a:t>
            </a:r>
            <a:endParaRPr lang="en-US" dirty="0">
              <a:solidFill>
                <a:schemeClr val="accent2"/>
              </a:solidFill>
            </a:endParaRPr>
          </a:p>
        </p:txBody>
      </p:sp>
      <mc:AlternateContent xmlns:mc="http://schemas.openxmlformats.org/markup-compatibility/2006">
        <mc:Choice xmlns:a14="http://schemas.microsoft.com/office/drawing/2010/main" Requires="a14">
          <p:sp>
            <p:nvSpPr>
              <p:cNvPr id="3" name="Marcador de contenido 2"/>
              <p:cNvSpPr>
                <a:spLocks noGrp="1"/>
              </p:cNvSpPr>
              <p:nvPr>
                <p:ph idx="1"/>
              </p:nvPr>
            </p:nvSpPr>
            <p:spPr>
              <a:xfrm>
                <a:off x="617689" y="2310714"/>
                <a:ext cx="8596668" cy="3880773"/>
              </a:xfrm>
            </p:spPr>
            <p:txBody>
              <a:bodyPr>
                <a:normAutofit/>
              </a:bodyPr>
              <a:lstStyle/>
              <a:p>
                <a:r>
                  <a:rPr lang="es-EC" sz="2400" dirty="0" smtClean="0">
                    <a:solidFill>
                      <a:schemeClr val="tx1"/>
                    </a:solidFill>
                  </a:rPr>
                  <a:t>Boussinesq</a:t>
                </a:r>
                <a:r>
                  <a:rPr lang="es-EC" sz="2400" dirty="0">
                    <a:solidFill>
                      <a:schemeClr val="tx1"/>
                    </a:solidFill>
                  </a:rPr>
                  <a:t> en </a:t>
                </a:r>
                <a:r>
                  <a:rPr lang="es-EC" sz="2400" dirty="0" smtClean="0">
                    <a:solidFill>
                      <a:schemeClr val="tx1"/>
                    </a:solidFill>
                  </a:rPr>
                  <a:t>1868 sugiere </a:t>
                </a:r>
                <a:r>
                  <a:rPr lang="es-EC" sz="2400" dirty="0">
                    <a:solidFill>
                      <a:schemeClr val="tx1"/>
                    </a:solidFill>
                  </a:rPr>
                  <a:t>que es posible relacionar el tensor de esfuerzos turbulentos de Reynolds con las tasas </a:t>
                </a:r>
                <a:r>
                  <a:rPr lang="es-EC" sz="2400" dirty="0" smtClean="0">
                    <a:solidFill>
                      <a:schemeClr val="tx1"/>
                    </a:solidFill>
                  </a:rPr>
                  <a:t>medias </a:t>
                </a:r>
                <a:r>
                  <a:rPr lang="es-EC" sz="2400" dirty="0">
                    <a:solidFill>
                      <a:schemeClr val="tx1"/>
                    </a:solidFill>
                  </a:rPr>
                  <a:t>de deformación (promediadas en el tiempo</a:t>
                </a:r>
                <a:r>
                  <a:rPr lang="es-EC" sz="2400" dirty="0" smtClean="0">
                    <a:solidFill>
                      <a:schemeClr val="tx1"/>
                    </a:solidFill>
                  </a:rPr>
                  <a:t>)</a:t>
                </a:r>
              </a:p>
              <a:p>
                <a:endParaRPr lang="es-EC" sz="2400" dirty="0" smtClean="0">
                  <a:solidFill>
                    <a:schemeClr val="tx1"/>
                  </a:solidFill>
                </a:endParaRPr>
              </a:p>
              <a:p>
                <a:pPr marL="0" indent="0">
                  <a:buNone/>
                </a:pPr>
                <a14:m>
                  <m:oMathPara xmlns:m="http://schemas.openxmlformats.org/officeDocument/2006/math">
                    <m:oMathParaPr>
                      <m:jc m:val="centerGroup"/>
                    </m:oMathParaPr>
                    <m:oMath xmlns:m="http://schemas.openxmlformats.org/officeDocument/2006/math">
                      <m:sSup>
                        <m:sSupPr>
                          <m:ctrlPr>
                            <a:rPr lang="en-US" b="1" i="1" smtClean="0">
                              <a:solidFill>
                                <a:schemeClr val="tx1"/>
                              </a:solidFill>
                            </a:rPr>
                          </m:ctrlPr>
                        </m:sSupPr>
                        <m:e>
                          <m:r>
                            <a:rPr lang="es-EC" b="1" i="1">
                              <a:solidFill>
                                <a:schemeClr val="tx1"/>
                              </a:solidFill>
                            </a:rPr>
                            <m:t>−</m:t>
                          </m:r>
                          <m:r>
                            <a:rPr lang="es-EC" b="1" i="1">
                              <a:solidFill>
                                <a:schemeClr val="tx1"/>
                              </a:solidFill>
                            </a:rPr>
                            <m:t>𝛕</m:t>
                          </m:r>
                        </m:e>
                        <m:sup>
                          <m:r>
                            <a:rPr lang="es-EC" b="1" i="1">
                              <a:solidFill>
                                <a:schemeClr val="tx1"/>
                              </a:solidFill>
                            </a:rPr>
                            <m:t>∗</m:t>
                          </m:r>
                          <m:r>
                            <a:rPr lang="es-EC" b="1" i="1">
                              <a:solidFill>
                                <a:schemeClr val="tx1"/>
                              </a:solidFill>
                            </a:rPr>
                            <m:t>𝐤</m:t>
                          </m:r>
                        </m:sup>
                      </m:sSup>
                      <m:r>
                        <a:rPr lang="es-EC" b="1" i="1">
                          <a:solidFill>
                            <a:schemeClr val="tx1"/>
                          </a:solidFill>
                        </a:rPr>
                        <m:t>=</m:t>
                      </m:r>
                      <m:sSubSup>
                        <m:sSubSupPr>
                          <m:ctrlPr>
                            <a:rPr lang="en-US" i="1">
                              <a:solidFill>
                                <a:schemeClr val="tx1"/>
                              </a:solidFill>
                            </a:rPr>
                          </m:ctrlPr>
                        </m:sSubSupPr>
                        <m:e>
                          <m:r>
                            <a:rPr lang="es-EC" i="1">
                              <a:solidFill>
                                <a:schemeClr val="tx1"/>
                              </a:solidFill>
                            </a:rPr>
                            <m:t>𝜇</m:t>
                          </m:r>
                        </m:e>
                        <m:sub>
                          <m:r>
                            <a:rPr lang="es-EC" i="1">
                              <a:solidFill>
                                <a:schemeClr val="tx1"/>
                              </a:solidFill>
                            </a:rPr>
                            <m:t>𝑇</m:t>
                          </m:r>
                        </m:sub>
                        <m:sup>
                          <m:r>
                            <a:rPr lang="es-EC" i="1">
                              <a:solidFill>
                                <a:schemeClr val="tx1"/>
                              </a:solidFill>
                            </a:rPr>
                            <m:t>𝑘</m:t>
                          </m:r>
                        </m:sup>
                      </m:sSubSup>
                      <m:d>
                        <m:dPr>
                          <m:begChr m:val="["/>
                          <m:endChr m:val="]"/>
                          <m:ctrlPr>
                            <a:rPr lang="en-US" i="1">
                              <a:solidFill>
                                <a:schemeClr val="tx1"/>
                              </a:solidFill>
                            </a:rPr>
                          </m:ctrlPr>
                        </m:dPr>
                        <m:e>
                          <m:r>
                            <a:rPr lang="es-EC" b="1" i="1">
                              <a:solidFill>
                                <a:schemeClr val="tx1"/>
                              </a:solidFill>
                            </a:rPr>
                            <m:t>𝛁</m:t>
                          </m:r>
                          <m:sSup>
                            <m:sSupPr>
                              <m:ctrlPr>
                                <a:rPr lang="en-US" b="1" i="1">
                                  <a:solidFill>
                                    <a:schemeClr val="tx1"/>
                                  </a:solidFill>
                                </a:rPr>
                              </m:ctrlPr>
                            </m:sSupPr>
                            <m:e>
                              <m:r>
                                <a:rPr lang="es-EC" b="1" i="1">
                                  <a:solidFill>
                                    <a:schemeClr val="tx1"/>
                                  </a:solidFill>
                                </a:rPr>
                                <m:t>𝐯</m:t>
                              </m:r>
                            </m:e>
                            <m:sup>
                              <m:r>
                                <a:rPr lang="es-EC" b="1" i="1">
                                  <a:solidFill>
                                    <a:schemeClr val="tx1"/>
                                  </a:solidFill>
                                </a:rPr>
                                <m:t>𝐤</m:t>
                              </m:r>
                            </m:sup>
                          </m:sSup>
                          <m:r>
                            <a:rPr lang="es-EC" b="1" i="1">
                              <a:solidFill>
                                <a:schemeClr val="tx1"/>
                              </a:solidFill>
                            </a:rPr>
                            <m:t>+</m:t>
                          </m:r>
                          <m:sSup>
                            <m:sSupPr>
                              <m:ctrlPr>
                                <a:rPr lang="en-US" b="1" i="1">
                                  <a:solidFill>
                                    <a:schemeClr val="tx1"/>
                                  </a:solidFill>
                                </a:rPr>
                              </m:ctrlPr>
                            </m:sSupPr>
                            <m:e>
                              <m:d>
                                <m:dPr>
                                  <m:ctrlPr>
                                    <a:rPr lang="en-US" b="1" i="1">
                                      <a:solidFill>
                                        <a:schemeClr val="tx1"/>
                                      </a:solidFill>
                                    </a:rPr>
                                  </m:ctrlPr>
                                </m:dPr>
                                <m:e>
                                  <m:r>
                                    <a:rPr lang="es-EC" b="1" i="1">
                                      <a:solidFill>
                                        <a:schemeClr val="tx1"/>
                                      </a:solidFill>
                                    </a:rPr>
                                    <m:t>𝛁</m:t>
                                  </m:r>
                                  <m:sSup>
                                    <m:sSupPr>
                                      <m:ctrlPr>
                                        <a:rPr lang="en-US" b="1" i="1">
                                          <a:solidFill>
                                            <a:schemeClr val="tx1"/>
                                          </a:solidFill>
                                        </a:rPr>
                                      </m:ctrlPr>
                                    </m:sSupPr>
                                    <m:e>
                                      <m:r>
                                        <a:rPr lang="es-EC" b="1" i="1">
                                          <a:solidFill>
                                            <a:schemeClr val="tx1"/>
                                          </a:solidFill>
                                        </a:rPr>
                                        <m:t>𝐯</m:t>
                                      </m:r>
                                    </m:e>
                                    <m:sup>
                                      <m:r>
                                        <a:rPr lang="es-EC" b="1" i="1">
                                          <a:solidFill>
                                            <a:schemeClr val="tx1"/>
                                          </a:solidFill>
                                        </a:rPr>
                                        <m:t>𝐤</m:t>
                                      </m:r>
                                    </m:sup>
                                  </m:sSup>
                                </m:e>
                              </m:d>
                            </m:e>
                            <m:sup>
                              <m:r>
                                <a:rPr lang="es-EC" b="1" i="1">
                                  <a:solidFill>
                                    <a:schemeClr val="tx1"/>
                                  </a:solidFill>
                                </a:rPr>
                                <m:t>𝑻</m:t>
                              </m:r>
                            </m:sup>
                          </m:sSup>
                        </m:e>
                      </m:d>
                      <m:r>
                        <a:rPr lang="es-EC" i="1">
                          <a:solidFill>
                            <a:schemeClr val="tx1"/>
                          </a:solidFill>
                        </a:rPr>
                        <m:t>−</m:t>
                      </m:r>
                      <m:f>
                        <m:fPr>
                          <m:ctrlPr>
                            <a:rPr lang="en-US" i="1">
                              <a:solidFill>
                                <a:schemeClr val="tx1"/>
                              </a:solidFill>
                            </a:rPr>
                          </m:ctrlPr>
                        </m:fPr>
                        <m:num>
                          <m:r>
                            <a:rPr lang="es-EC" i="1">
                              <a:solidFill>
                                <a:schemeClr val="tx1"/>
                              </a:solidFill>
                            </a:rPr>
                            <m:t>2</m:t>
                          </m:r>
                        </m:num>
                        <m:den>
                          <m:r>
                            <a:rPr lang="es-EC" i="1">
                              <a:solidFill>
                                <a:schemeClr val="tx1"/>
                              </a:solidFill>
                            </a:rPr>
                            <m:t>3</m:t>
                          </m:r>
                        </m:den>
                      </m:f>
                      <m:sSubSup>
                        <m:sSubSupPr>
                          <m:ctrlPr>
                            <a:rPr lang="en-US" i="1">
                              <a:solidFill>
                                <a:schemeClr val="tx1"/>
                              </a:solidFill>
                            </a:rPr>
                          </m:ctrlPr>
                        </m:sSubSupPr>
                        <m:e>
                          <m:r>
                            <a:rPr lang="es-EC" i="1">
                              <a:solidFill>
                                <a:schemeClr val="tx1"/>
                              </a:solidFill>
                            </a:rPr>
                            <m:t>𝜇</m:t>
                          </m:r>
                        </m:e>
                        <m:sub>
                          <m:r>
                            <a:rPr lang="es-EC" i="1">
                              <a:solidFill>
                                <a:schemeClr val="tx1"/>
                              </a:solidFill>
                            </a:rPr>
                            <m:t>𝑇</m:t>
                          </m:r>
                        </m:sub>
                        <m:sup>
                          <m:r>
                            <a:rPr lang="es-EC" i="1">
                              <a:solidFill>
                                <a:schemeClr val="tx1"/>
                              </a:solidFill>
                            </a:rPr>
                            <m:t>𝑘</m:t>
                          </m:r>
                        </m:sup>
                      </m:sSubSup>
                      <m:d>
                        <m:dPr>
                          <m:ctrlPr>
                            <a:rPr lang="en-US" i="1">
                              <a:solidFill>
                                <a:schemeClr val="tx1"/>
                              </a:solidFill>
                            </a:rPr>
                          </m:ctrlPr>
                        </m:dPr>
                        <m:e>
                          <m:r>
                            <a:rPr lang="es-EC" b="1" i="1">
                              <a:solidFill>
                                <a:schemeClr val="tx1"/>
                              </a:solidFill>
                            </a:rPr>
                            <m:t>𝛁</m:t>
                          </m:r>
                          <m:r>
                            <a:rPr lang="es-EC" i="1">
                              <a:solidFill>
                                <a:schemeClr val="tx1"/>
                              </a:solidFill>
                            </a:rPr>
                            <m:t>∙</m:t>
                          </m:r>
                          <m:sSup>
                            <m:sSupPr>
                              <m:ctrlPr>
                                <a:rPr lang="en-US" b="1" i="1">
                                  <a:solidFill>
                                    <a:schemeClr val="tx1"/>
                                  </a:solidFill>
                                </a:rPr>
                              </m:ctrlPr>
                            </m:sSupPr>
                            <m:e>
                              <m:r>
                                <a:rPr lang="es-EC" b="1" i="1">
                                  <a:solidFill>
                                    <a:schemeClr val="tx1"/>
                                  </a:solidFill>
                                </a:rPr>
                                <m:t>𝐯</m:t>
                              </m:r>
                            </m:e>
                            <m:sup>
                              <m:r>
                                <a:rPr lang="es-EC" b="1" i="1">
                                  <a:solidFill>
                                    <a:schemeClr val="tx1"/>
                                  </a:solidFill>
                                </a:rPr>
                                <m:t>𝐤</m:t>
                              </m:r>
                            </m:sup>
                          </m:sSup>
                        </m:e>
                      </m:d>
                      <m:r>
                        <a:rPr lang="es-EC" b="1" i="1">
                          <a:solidFill>
                            <a:schemeClr val="tx1"/>
                          </a:solidFill>
                        </a:rPr>
                        <m:t>𝛅</m:t>
                      </m:r>
                      <m:r>
                        <a:rPr lang="es-EC" b="1" i="1">
                          <a:solidFill>
                            <a:schemeClr val="tx1"/>
                          </a:solidFill>
                        </a:rPr>
                        <m:t>−</m:t>
                      </m:r>
                      <m:f>
                        <m:fPr>
                          <m:ctrlPr>
                            <a:rPr lang="en-US" i="1">
                              <a:solidFill>
                                <a:schemeClr val="tx1"/>
                              </a:solidFill>
                            </a:rPr>
                          </m:ctrlPr>
                        </m:fPr>
                        <m:num>
                          <m:r>
                            <a:rPr lang="es-EC" i="1">
                              <a:solidFill>
                                <a:schemeClr val="tx1"/>
                              </a:solidFill>
                            </a:rPr>
                            <m:t>2</m:t>
                          </m:r>
                        </m:num>
                        <m:den>
                          <m:r>
                            <a:rPr lang="es-EC" i="1">
                              <a:solidFill>
                                <a:schemeClr val="tx1"/>
                              </a:solidFill>
                            </a:rPr>
                            <m:t>3</m:t>
                          </m:r>
                        </m:den>
                      </m:f>
                      <m:sSup>
                        <m:sSupPr>
                          <m:ctrlPr>
                            <a:rPr lang="en-US" i="1">
                              <a:solidFill>
                                <a:schemeClr val="tx1"/>
                              </a:solidFill>
                            </a:rPr>
                          </m:ctrlPr>
                        </m:sSupPr>
                        <m:e>
                          <m:r>
                            <a:rPr lang="es-EC" i="1">
                              <a:solidFill>
                                <a:schemeClr val="tx1"/>
                              </a:solidFill>
                            </a:rPr>
                            <m:t>𝜌</m:t>
                          </m:r>
                        </m:e>
                        <m:sup>
                          <m:r>
                            <a:rPr lang="es-EC" i="1">
                              <a:solidFill>
                                <a:schemeClr val="tx1"/>
                              </a:solidFill>
                            </a:rPr>
                            <m:t>𝑘</m:t>
                          </m:r>
                        </m:sup>
                      </m:sSup>
                      <m:sSup>
                        <m:sSupPr>
                          <m:ctrlPr>
                            <a:rPr lang="en-US" i="1">
                              <a:solidFill>
                                <a:schemeClr val="tx1"/>
                              </a:solidFill>
                            </a:rPr>
                          </m:ctrlPr>
                        </m:sSupPr>
                        <m:e>
                          <m:r>
                            <a:rPr lang="es-EC" i="1">
                              <a:solidFill>
                                <a:schemeClr val="tx1"/>
                              </a:solidFill>
                            </a:rPr>
                            <m:t>𝑘</m:t>
                          </m:r>
                        </m:e>
                        <m:sup>
                          <m:r>
                            <a:rPr lang="es-EC" i="1">
                              <a:solidFill>
                                <a:schemeClr val="tx1"/>
                              </a:solidFill>
                            </a:rPr>
                            <m:t>𝑘</m:t>
                          </m:r>
                        </m:sup>
                      </m:sSup>
                      <m:r>
                        <a:rPr lang="es-EC" b="1" i="1">
                          <a:solidFill>
                            <a:schemeClr val="tx1"/>
                          </a:solidFill>
                        </a:rPr>
                        <m:t>𝛅</m:t>
                      </m:r>
                    </m:oMath>
                  </m:oMathPara>
                </a14:m>
                <a:endParaRPr lang="en-US" sz="2400" dirty="0" smtClean="0">
                  <a:solidFill>
                    <a:schemeClr val="tx1"/>
                  </a:solidFill>
                </a:endParaRPr>
              </a:p>
              <a:p>
                <a:pPr marL="0" indent="0">
                  <a:buNone/>
                </a:pPr>
                <a14:m>
                  <m:oMath xmlns:m="http://schemas.openxmlformats.org/officeDocument/2006/math">
                    <m:sSubSup>
                      <m:sSubSupPr>
                        <m:ctrlPr>
                          <a:rPr lang="en-US" i="1" smtClean="0">
                            <a:solidFill>
                              <a:schemeClr val="tx1"/>
                            </a:solidFill>
                            <a:latin typeface="Cambria Math" panose="02040503050406030204" pitchFamily="18" charset="0"/>
                          </a:rPr>
                        </m:ctrlPr>
                      </m:sSubSupPr>
                      <m:e>
                        <m:r>
                          <a:rPr lang="es-EC" i="1">
                            <a:solidFill>
                              <a:schemeClr val="tx1"/>
                            </a:solidFill>
                            <a:latin typeface="Cambria Math" panose="02040503050406030204" pitchFamily="18" charset="0"/>
                          </a:rPr>
                          <m:t>𝜇</m:t>
                        </m:r>
                      </m:e>
                      <m:sub>
                        <m:r>
                          <a:rPr lang="es-EC" b="0" i="1" smtClean="0">
                            <a:solidFill>
                              <a:schemeClr val="tx1"/>
                            </a:solidFill>
                            <a:latin typeface="Cambria Math" panose="02040503050406030204" pitchFamily="18" charset="0"/>
                          </a:rPr>
                          <m:t>𝑇</m:t>
                        </m:r>
                      </m:sub>
                      <m:sup>
                        <m:r>
                          <a:rPr lang="es-EC" i="1">
                            <a:solidFill>
                              <a:schemeClr val="tx1"/>
                            </a:solidFill>
                            <a:latin typeface="Cambria Math" panose="02040503050406030204" pitchFamily="18" charset="0"/>
                          </a:rPr>
                          <m:t>𝑘</m:t>
                        </m:r>
                      </m:sup>
                    </m:sSubSup>
                  </m:oMath>
                </a14:m>
                <a:r>
                  <a:rPr lang="en-US" dirty="0">
                    <a:solidFill>
                      <a:schemeClr val="tx1"/>
                    </a:solidFill>
                  </a:rPr>
                  <a:t> </a:t>
                </a:r>
                <a:r>
                  <a:rPr lang="en-US" dirty="0" err="1" smtClean="0">
                    <a:solidFill>
                      <a:schemeClr val="tx1"/>
                    </a:solidFill>
                  </a:rPr>
                  <a:t>Viscosidad</a:t>
                </a:r>
                <a:r>
                  <a:rPr lang="en-US" dirty="0" smtClean="0">
                    <a:solidFill>
                      <a:schemeClr val="tx1"/>
                    </a:solidFill>
                  </a:rPr>
                  <a:t> o </a:t>
                </a:r>
                <a:r>
                  <a:rPr lang="en-US" dirty="0" err="1" smtClean="0">
                    <a:solidFill>
                      <a:schemeClr val="tx1"/>
                    </a:solidFill>
                  </a:rPr>
                  <a:t>difusividad</a:t>
                </a:r>
                <a:r>
                  <a:rPr lang="en-US" dirty="0" smtClean="0">
                    <a:solidFill>
                      <a:schemeClr val="tx1"/>
                    </a:solidFill>
                  </a:rPr>
                  <a:t> de </a:t>
                </a:r>
                <a:r>
                  <a:rPr lang="en-US" dirty="0" err="1" smtClean="0">
                    <a:solidFill>
                      <a:schemeClr val="tx1"/>
                    </a:solidFill>
                  </a:rPr>
                  <a:t>cantidad</a:t>
                </a:r>
                <a:r>
                  <a:rPr lang="en-US" dirty="0" smtClean="0">
                    <a:solidFill>
                      <a:schemeClr val="tx1"/>
                    </a:solidFill>
                  </a:rPr>
                  <a:t> de </a:t>
                </a:r>
                <a:r>
                  <a:rPr lang="en-US" dirty="0" err="1" smtClean="0">
                    <a:solidFill>
                      <a:schemeClr val="tx1"/>
                    </a:solidFill>
                  </a:rPr>
                  <a:t>movimiento</a:t>
                </a:r>
                <a:r>
                  <a:rPr lang="en-US" dirty="0" smtClean="0">
                    <a:solidFill>
                      <a:schemeClr val="tx1"/>
                    </a:solidFill>
                  </a:rPr>
                  <a:t> lineal de </a:t>
                </a:r>
                <a:r>
                  <a:rPr lang="en-US" dirty="0" err="1" smtClean="0">
                    <a:solidFill>
                      <a:schemeClr val="tx1"/>
                    </a:solidFill>
                  </a:rPr>
                  <a:t>remolino</a:t>
                </a:r>
                <a:endParaRPr lang="en-US" dirty="0" smtClean="0">
                  <a:solidFill>
                    <a:schemeClr val="tx1"/>
                  </a:solidFill>
                </a:endParaRPr>
              </a:p>
              <a:p>
                <a:pPr marL="0" indent="0">
                  <a:buNone/>
                </a:pPr>
                <a:endParaRPr lang="es-EC" dirty="0">
                  <a:solidFill>
                    <a:schemeClr val="tx1"/>
                  </a:solidFill>
                </a:endParaRPr>
              </a:p>
              <a:p>
                <a:pPr marL="0" indent="0">
                  <a:buNone/>
                </a:pPr>
                <a:endParaRPr lang="en-US" dirty="0" smtClean="0">
                  <a:solidFill>
                    <a:schemeClr val="tx1"/>
                  </a:solidFill>
                </a:endParaRPr>
              </a:p>
              <a:p>
                <a:pPr marL="0" indent="0">
                  <a:buNone/>
                </a:pPr>
                <a:endParaRPr lang="en-US" sz="2000" dirty="0">
                  <a:solidFill>
                    <a:schemeClr val="tx1"/>
                  </a:solidFill>
                </a:endParaRPr>
              </a:p>
              <a:p>
                <a:pPr marL="0" indent="0">
                  <a:buNone/>
                </a:pPr>
                <a:endParaRPr lang="en-US" sz="2400" dirty="0">
                  <a:solidFill>
                    <a:schemeClr val="tx1"/>
                  </a:solidFill>
                </a:endParaRPr>
              </a:p>
            </p:txBody>
          </p:sp>
        </mc:Choice>
        <mc:Fallback>
          <p:sp>
            <p:nvSpPr>
              <p:cNvPr id="3" name="Marcador de contenido 2"/>
              <p:cNvSpPr>
                <a:spLocks noGrp="1" noRot="1" noChangeAspect="1" noMove="1" noResize="1" noEditPoints="1" noAdjustHandles="1" noChangeArrowheads="1" noChangeShapeType="1" noTextEdit="1"/>
              </p:cNvSpPr>
              <p:nvPr>
                <p:ph idx="1"/>
              </p:nvPr>
            </p:nvSpPr>
            <p:spPr>
              <a:xfrm>
                <a:off x="617689" y="2310714"/>
                <a:ext cx="8596668" cy="3880773"/>
              </a:xfrm>
              <a:blipFill>
                <a:blip r:embed="rId2"/>
                <a:stretch>
                  <a:fillRect l="-567" t="-125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ángulo 3"/>
              <p:cNvSpPr/>
              <p:nvPr/>
            </p:nvSpPr>
            <p:spPr>
              <a:xfrm>
                <a:off x="677334" y="4906892"/>
                <a:ext cx="3333348" cy="374270"/>
              </a:xfrm>
              <a:prstGeom prst="rect">
                <a:avLst/>
              </a:prstGeom>
            </p:spPr>
            <p:txBody>
              <a:bodyPr wrap="none">
                <a:spAutoFit/>
              </a:bodyPr>
              <a:lstStyle/>
              <a:p>
                <a14:m>
                  <m:oMath xmlns:m="http://schemas.openxmlformats.org/officeDocument/2006/math">
                    <m:sSup>
                      <m:sSupPr>
                        <m:ctrlPr>
                          <a:rPr lang="en-US" i="1">
                            <a:latin typeface="Cambria Math" panose="02040503050406030204" pitchFamily="18" charset="0"/>
                          </a:rPr>
                        </m:ctrlPr>
                      </m:sSupPr>
                      <m:e>
                        <m:r>
                          <a:rPr lang="es-EC" i="1">
                            <a:latin typeface="Cambria Math" panose="02040503050406030204" pitchFamily="18" charset="0"/>
                          </a:rPr>
                          <m:t>𝑘</m:t>
                        </m:r>
                      </m:e>
                      <m:sup>
                        <m:r>
                          <a:rPr lang="es-EC" i="1">
                            <a:latin typeface="Cambria Math" panose="02040503050406030204" pitchFamily="18" charset="0"/>
                          </a:rPr>
                          <m:t>𝑘</m:t>
                        </m:r>
                      </m:sup>
                    </m:sSup>
                  </m:oMath>
                </a14:m>
                <a:r>
                  <a:rPr lang="en-US" dirty="0" smtClean="0"/>
                  <a:t> </a:t>
                </a:r>
                <a:r>
                  <a:rPr lang="en-US" dirty="0" err="1" smtClean="0"/>
                  <a:t>Energía</a:t>
                </a:r>
                <a:r>
                  <a:rPr lang="en-US" dirty="0" smtClean="0"/>
                  <a:t> </a:t>
                </a:r>
                <a:r>
                  <a:rPr lang="en-US" dirty="0" err="1" smtClean="0"/>
                  <a:t>cinética</a:t>
                </a:r>
                <a:r>
                  <a:rPr lang="en-US" dirty="0" smtClean="0"/>
                  <a:t> </a:t>
                </a:r>
                <a:r>
                  <a:rPr lang="en-US" dirty="0" err="1" smtClean="0"/>
                  <a:t>turbulenta</a:t>
                </a:r>
                <a:endParaRPr lang="en-US" dirty="0"/>
              </a:p>
            </p:txBody>
          </p:sp>
        </mc:Choice>
        <mc:Fallback>
          <p:sp>
            <p:nvSpPr>
              <p:cNvPr id="4" name="Rectángulo 3"/>
              <p:cNvSpPr>
                <a:spLocks noRot="1" noChangeAspect="1" noMove="1" noResize="1" noEditPoints="1" noAdjustHandles="1" noChangeArrowheads="1" noChangeShapeType="1" noTextEdit="1"/>
              </p:cNvSpPr>
              <p:nvPr/>
            </p:nvSpPr>
            <p:spPr>
              <a:xfrm>
                <a:off x="677334" y="4906892"/>
                <a:ext cx="3333348" cy="374270"/>
              </a:xfrm>
              <a:prstGeom prst="rect">
                <a:avLst/>
              </a:prstGeom>
              <a:blipFill>
                <a:blip r:embed="rId3"/>
                <a:stretch>
                  <a:fillRect t="-9836" r="-1280" b="-24590"/>
                </a:stretch>
              </a:blipFill>
            </p:spPr>
            <p:txBody>
              <a:bodyPr/>
              <a:lstStyle/>
              <a:p>
                <a:r>
                  <a:rPr lang="en-US">
                    <a:noFill/>
                  </a:rPr>
                  <a:t> </a:t>
                </a:r>
              </a:p>
            </p:txBody>
          </p:sp>
        </mc:Fallback>
      </mc:AlternateContent>
    </p:spTree>
    <p:extLst>
      <p:ext uri="{BB962C8B-B14F-4D97-AF65-F5344CB8AC3E}">
        <p14:creationId xmlns:p14="http://schemas.microsoft.com/office/powerpoint/2010/main" val="76286278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a:solidFill>
                  <a:schemeClr val="tx1"/>
                </a:solidFill>
              </a:rPr>
              <a:t>MODELO DE DIFUSIVIDAD DE </a:t>
            </a:r>
            <a:r>
              <a:rPr lang="es-EC" b="1" dirty="0" smtClean="0">
                <a:solidFill>
                  <a:schemeClr val="tx1"/>
                </a:solidFill>
              </a:rPr>
              <a:t>REMOLINO</a:t>
            </a:r>
            <a:br>
              <a:rPr lang="es-EC" b="1" dirty="0" smtClean="0">
                <a:solidFill>
                  <a:schemeClr val="tx1"/>
                </a:solidFill>
              </a:rPr>
            </a:br>
            <a:r>
              <a:rPr lang="es-EC" dirty="0">
                <a:solidFill>
                  <a:schemeClr val="accent2"/>
                </a:solidFill>
              </a:rPr>
              <a:t>(</a:t>
            </a:r>
            <a:r>
              <a:rPr lang="es-EC" dirty="0" err="1">
                <a:solidFill>
                  <a:schemeClr val="accent2"/>
                </a:solidFill>
              </a:rPr>
              <a:t>Yeoh</a:t>
            </a:r>
            <a:r>
              <a:rPr lang="es-EC" dirty="0">
                <a:solidFill>
                  <a:schemeClr val="accent2"/>
                </a:solidFill>
              </a:rPr>
              <a:t> &amp; Tu, 2009)</a:t>
            </a:r>
            <a:endParaRPr lang="en-US" dirty="0"/>
          </a:p>
        </p:txBody>
      </p:sp>
      <mc:AlternateContent xmlns:mc="http://schemas.openxmlformats.org/markup-compatibility/2006">
        <mc:Choice xmlns:a14="http://schemas.microsoft.com/office/drawing/2010/main" Requires="a14">
          <p:sp>
            <p:nvSpPr>
              <p:cNvPr id="3" name="Marcador de contenido 2"/>
              <p:cNvSpPr>
                <a:spLocks noGrp="1"/>
              </p:cNvSpPr>
              <p:nvPr>
                <p:ph idx="1"/>
              </p:nvPr>
            </p:nvSpPr>
            <p:spPr/>
            <p:txBody>
              <a:bodyPr>
                <a:normAutofit/>
              </a:bodyPr>
              <a:lstStyle/>
              <a:p>
                <a:r>
                  <a:rPr lang="es-EC" sz="2400" dirty="0">
                    <a:solidFill>
                      <a:schemeClr val="tx1"/>
                    </a:solidFill>
                  </a:rPr>
                  <a:t>E</a:t>
                </a:r>
                <a:r>
                  <a:rPr lang="es-EC" sz="2400" dirty="0" smtClean="0">
                    <a:solidFill>
                      <a:schemeClr val="tx1"/>
                    </a:solidFill>
                  </a:rPr>
                  <a:t>l </a:t>
                </a:r>
                <a:r>
                  <a:rPr lang="es-EC" sz="2400" dirty="0">
                    <a:solidFill>
                      <a:schemeClr val="tx1"/>
                    </a:solidFill>
                  </a:rPr>
                  <a:t>flux de energía turbulenta de Reynolds es proporcional al gradiente </a:t>
                </a:r>
                <a:r>
                  <a:rPr lang="es-EC" sz="2400" dirty="0" smtClean="0">
                    <a:solidFill>
                      <a:schemeClr val="tx1"/>
                    </a:solidFill>
                  </a:rPr>
                  <a:t>de la </a:t>
                </a:r>
                <a:r>
                  <a:rPr lang="es-EC" sz="2400" dirty="0">
                    <a:solidFill>
                      <a:schemeClr val="tx1"/>
                    </a:solidFill>
                  </a:rPr>
                  <a:t>entalpía </a:t>
                </a:r>
                <a:r>
                  <a:rPr lang="es-EC" sz="2400" dirty="0" smtClean="0">
                    <a:solidFill>
                      <a:schemeClr val="tx1"/>
                    </a:solidFill>
                  </a:rPr>
                  <a:t>total</a:t>
                </a:r>
              </a:p>
              <a:p>
                <a:pPr marL="0" indent="0">
                  <a:buNone/>
                </a:pPr>
                <a:endParaRPr lang="es-EC" sz="2400" dirty="0" smtClean="0">
                  <a:solidFill>
                    <a:schemeClr val="tx1"/>
                  </a:solidFill>
                </a:endParaRPr>
              </a:p>
              <a:p>
                <a:pPr marL="0" indent="0">
                  <a:buNone/>
                </a:pPr>
                <a14:m>
                  <m:oMathPara xmlns:m="http://schemas.openxmlformats.org/officeDocument/2006/math">
                    <m:oMathParaPr>
                      <m:jc m:val="centerGroup"/>
                    </m:oMathParaPr>
                    <m:oMath xmlns:m="http://schemas.openxmlformats.org/officeDocument/2006/math">
                      <m:sSup>
                        <m:sSupPr>
                          <m:ctrlPr>
                            <a:rPr lang="en-US" b="1" i="1" smtClean="0">
                              <a:solidFill>
                                <a:schemeClr val="tx1"/>
                              </a:solidFill>
                            </a:rPr>
                          </m:ctrlPr>
                        </m:sSupPr>
                        <m:e>
                          <m:r>
                            <a:rPr lang="es-EC" b="1" i="1">
                              <a:solidFill>
                                <a:schemeClr val="tx1"/>
                              </a:solidFill>
                            </a:rPr>
                            <m:t>𝐪</m:t>
                          </m:r>
                        </m:e>
                        <m:sup>
                          <m:r>
                            <a:rPr lang="es-EC" b="1" i="1">
                              <a:solidFill>
                                <a:schemeClr val="tx1"/>
                              </a:solidFill>
                            </a:rPr>
                            <m:t>∗</m:t>
                          </m:r>
                          <m:r>
                            <a:rPr lang="es-EC" b="1" i="1">
                              <a:solidFill>
                                <a:schemeClr val="tx1"/>
                              </a:solidFill>
                            </a:rPr>
                            <m:t>𝐤</m:t>
                          </m:r>
                        </m:sup>
                      </m:sSup>
                      <m:r>
                        <a:rPr lang="es-EC" b="1" i="1">
                          <a:solidFill>
                            <a:schemeClr val="tx1"/>
                          </a:solidFill>
                        </a:rPr>
                        <m:t>=</m:t>
                      </m:r>
                      <m:sSubSup>
                        <m:sSubSupPr>
                          <m:ctrlPr>
                            <a:rPr lang="en-US" i="1">
                              <a:solidFill>
                                <a:schemeClr val="tx1"/>
                              </a:solidFill>
                            </a:rPr>
                          </m:ctrlPr>
                        </m:sSubSupPr>
                        <m:e>
                          <m:r>
                            <a:rPr lang="es-EC" i="1">
                              <a:solidFill>
                                <a:schemeClr val="tx1"/>
                              </a:solidFill>
                            </a:rPr>
                            <m:t>𝜚</m:t>
                          </m:r>
                        </m:e>
                        <m:sub>
                          <m:r>
                            <a:rPr lang="es-EC" i="1">
                              <a:solidFill>
                                <a:schemeClr val="tx1"/>
                              </a:solidFill>
                            </a:rPr>
                            <m:t>𝑇</m:t>
                          </m:r>
                        </m:sub>
                        <m:sup>
                          <m:r>
                            <a:rPr lang="es-EC" i="1">
                              <a:solidFill>
                                <a:schemeClr val="tx1"/>
                              </a:solidFill>
                            </a:rPr>
                            <m:t>𝑘</m:t>
                          </m:r>
                        </m:sup>
                      </m:sSubSup>
                      <m:r>
                        <a:rPr lang="es-EC" b="1" i="1">
                          <a:solidFill>
                            <a:schemeClr val="tx1"/>
                          </a:solidFill>
                        </a:rPr>
                        <m:t>𝛁</m:t>
                      </m:r>
                      <m:sSup>
                        <m:sSupPr>
                          <m:ctrlPr>
                            <a:rPr lang="en-US" i="1">
                              <a:solidFill>
                                <a:schemeClr val="tx1"/>
                              </a:solidFill>
                            </a:rPr>
                          </m:ctrlPr>
                        </m:sSupPr>
                        <m:e>
                          <m:r>
                            <a:rPr lang="es-EC" i="1">
                              <a:solidFill>
                                <a:schemeClr val="tx1"/>
                              </a:solidFill>
                            </a:rPr>
                            <m:t>𝐻</m:t>
                          </m:r>
                        </m:e>
                        <m:sup>
                          <m:r>
                            <a:rPr lang="es-EC" i="1">
                              <a:solidFill>
                                <a:schemeClr val="tx1"/>
                              </a:solidFill>
                            </a:rPr>
                            <m:t>𝑘</m:t>
                          </m:r>
                        </m:sup>
                      </m:sSup>
                    </m:oMath>
                  </m:oMathPara>
                </a14:m>
                <a:endParaRPr lang="en-US" sz="2400" dirty="0" smtClean="0">
                  <a:solidFill>
                    <a:schemeClr val="tx1"/>
                  </a:solidFill>
                </a:endParaRPr>
              </a:p>
              <a:p>
                <a:pPr marL="0" indent="0">
                  <a:buNone/>
                </a:pPr>
                <a:r>
                  <a:rPr lang="es-EC" dirty="0">
                    <a:solidFill>
                      <a:schemeClr val="tx1"/>
                    </a:solidFill>
                  </a:rPr>
                  <a:t>𝜚</a:t>
                </a:r>
                <a:r>
                  <a:rPr lang="es-EC" baseline="-25000" dirty="0" err="1">
                    <a:solidFill>
                      <a:schemeClr val="tx1"/>
                    </a:solidFill>
                  </a:rPr>
                  <a:t>T</a:t>
                </a:r>
                <a:r>
                  <a:rPr lang="es-EC" baseline="30000" dirty="0" err="1">
                    <a:solidFill>
                      <a:schemeClr val="tx1"/>
                    </a:solidFill>
                  </a:rPr>
                  <a:t>k</a:t>
                </a:r>
                <a:r>
                  <a:rPr lang="es-EC" dirty="0">
                    <a:solidFill>
                      <a:schemeClr val="tx1"/>
                    </a:solidFill>
                  </a:rPr>
                  <a:t> es la </a:t>
                </a:r>
                <a:r>
                  <a:rPr lang="es-EC" dirty="0" err="1">
                    <a:solidFill>
                      <a:schemeClr val="tx1"/>
                    </a:solidFill>
                  </a:rPr>
                  <a:t>difusividad</a:t>
                </a:r>
                <a:r>
                  <a:rPr lang="es-EC" dirty="0">
                    <a:solidFill>
                      <a:schemeClr val="tx1"/>
                    </a:solidFill>
                  </a:rPr>
                  <a:t> de </a:t>
                </a:r>
                <a:r>
                  <a:rPr lang="es-EC" dirty="0" smtClean="0">
                    <a:solidFill>
                      <a:schemeClr val="tx1"/>
                    </a:solidFill>
                  </a:rPr>
                  <a:t>transporte </a:t>
                </a:r>
                <a:r>
                  <a:rPr lang="es-EC" dirty="0">
                    <a:solidFill>
                      <a:schemeClr val="tx1"/>
                    </a:solidFill>
                  </a:rPr>
                  <a:t>de calor de remolino para la entalpía </a:t>
                </a:r>
                <a:r>
                  <a:rPr lang="es-EC" dirty="0" smtClean="0">
                    <a:solidFill>
                      <a:schemeClr val="tx1"/>
                    </a:solidFill>
                  </a:rPr>
                  <a:t>total</a:t>
                </a:r>
              </a:p>
              <a:p>
                <a:r>
                  <a:rPr lang="es-EC" sz="2400" dirty="0" smtClean="0">
                    <a:solidFill>
                      <a:schemeClr val="tx1"/>
                    </a:solidFill>
                  </a:rPr>
                  <a:t>Se pueden relacionar ambas </a:t>
                </a:r>
                <a:r>
                  <a:rPr lang="es-EC" sz="2400" dirty="0" err="1" smtClean="0">
                    <a:solidFill>
                      <a:schemeClr val="tx1"/>
                    </a:solidFill>
                  </a:rPr>
                  <a:t>difusividades</a:t>
                </a:r>
                <a:r>
                  <a:rPr lang="es-EC" sz="2400" dirty="0" smtClean="0">
                    <a:solidFill>
                      <a:schemeClr val="tx1"/>
                    </a:solidFill>
                  </a:rPr>
                  <a:t> turbulentas mediante Pr</a:t>
                </a:r>
              </a:p>
              <a:p>
                <a:pPr marL="0" indent="0">
                  <a:buNone/>
                </a:pPr>
                <a14:m>
                  <m:oMathPara xmlns:m="http://schemas.openxmlformats.org/officeDocument/2006/math">
                    <m:oMathParaPr>
                      <m:jc m:val="centerGroup"/>
                    </m:oMathParaPr>
                    <m:oMath xmlns:m="http://schemas.openxmlformats.org/officeDocument/2006/math">
                      <m:sSubSup>
                        <m:sSubSupPr>
                          <m:ctrlPr>
                            <a:rPr lang="en-US" b="1" i="1" smtClean="0">
                              <a:solidFill>
                                <a:schemeClr val="tx1"/>
                              </a:solidFill>
                            </a:rPr>
                          </m:ctrlPr>
                        </m:sSubSupPr>
                        <m:e>
                          <m:r>
                            <a:rPr lang="es-EC" b="1" i="1">
                              <a:solidFill>
                                <a:schemeClr val="tx1"/>
                              </a:solidFill>
                            </a:rPr>
                            <m:t>𝑷𝒓</m:t>
                          </m:r>
                        </m:e>
                        <m:sub>
                          <m:r>
                            <a:rPr lang="es-EC" b="1" i="1">
                              <a:solidFill>
                                <a:schemeClr val="tx1"/>
                              </a:solidFill>
                            </a:rPr>
                            <m:t>𝑻</m:t>
                          </m:r>
                        </m:sub>
                        <m:sup>
                          <m:r>
                            <a:rPr lang="es-EC" b="1" i="1">
                              <a:solidFill>
                                <a:schemeClr val="tx1"/>
                              </a:solidFill>
                            </a:rPr>
                            <m:t>𝒌</m:t>
                          </m:r>
                        </m:sup>
                      </m:sSubSup>
                      <m:r>
                        <a:rPr lang="es-EC" b="1" i="1">
                          <a:solidFill>
                            <a:schemeClr val="tx1"/>
                          </a:solidFill>
                        </a:rPr>
                        <m:t>=</m:t>
                      </m:r>
                      <m:f>
                        <m:fPr>
                          <m:ctrlPr>
                            <a:rPr lang="en-US" b="1" i="1">
                              <a:solidFill>
                                <a:schemeClr val="tx1"/>
                              </a:solidFill>
                            </a:rPr>
                          </m:ctrlPr>
                        </m:fPr>
                        <m:num>
                          <m:sSubSup>
                            <m:sSubSupPr>
                              <m:ctrlPr>
                                <a:rPr lang="en-US" b="1" i="1">
                                  <a:solidFill>
                                    <a:schemeClr val="tx1"/>
                                  </a:solidFill>
                                </a:rPr>
                              </m:ctrlPr>
                            </m:sSubSupPr>
                            <m:e>
                              <m:r>
                                <a:rPr lang="es-EC" b="1" i="1">
                                  <a:solidFill>
                                    <a:schemeClr val="tx1"/>
                                  </a:solidFill>
                                </a:rPr>
                                <m:t>𝝁</m:t>
                              </m:r>
                            </m:e>
                            <m:sub>
                              <m:r>
                                <a:rPr lang="es-EC" b="1" i="1">
                                  <a:solidFill>
                                    <a:schemeClr val="tx1"/>
                                  </a:solidFill>
                                </a:rPr>
                                <m:t>𝑻</m:t>
                              </m:r>
                            </m:sub>
                            <m:sup>
                              <m:r>
                                <a:rPr lang="es-EC" b="1" i="1">
                                  <a:solidFill>
                                    <a:schemeClr val="tx1"/>
                                  </a:solidFill>
                                </a:rPr>
                                <m:t>𝒌</m:t>
                              </m:r>
                            </m:sup>
                          </m:sSubSup>
                        </m:num>
                        <m:den>
                          <m:sSubSup>
                            <m:sSubSupPr>
                              <m:ctrlPr>
                                <a:rPr lang="en-US" b="1" i="1">
                                  <a:solidFill>
                                    <a:schemeClr val="tx1"/>
                                  </a:solidFill>
                                </a:rPr>
                              </m:ctrlPr>
                            </m:sSubSupPr>
                            <m:e>
                              <m:r>
                                <a:rPr lang="es-EC" b="1" i="1">
                                  <a:solidFill>
                                    <a:schemeClr val="tx1"/>
                                  </a:solidFill>
                                </a:rPr>
                                <m:t>𝝔</m:t>
                              </m:r>
                            </m:e>
                            <m:sub>
                              <m:r>
                                <a:rPr lang="es-EC" b="1" i="1">
                                  <a:solidFill>
                                    <a:schemeClr val="tx1"/>
                                  </a:solidFill>
                                </a:rPr>
                                <m:t>𝑻</m:t>
                              </m:r>
                            </m:sub>
                            <m:sup>
                              <m:r>
                                <a:rPr lang="es-EC" b="1" i="1">
                                  <a:solidFill>
                                    <a:schemeClr val="tx1"/>
                                  </a:solidFill>
                                </a:rPr>
                                <m:t>𝒌</m:t>
                              </m:r>
                            </m:sup>
                          </m:sSubSup>
                        </m:den>
                      </m:f>
                    </m:oMath>
                  </m:oMathPara>
                </a14:m>
                <a:endParaRPr lang="en-US" sz="2400" b="1" dirty="0">
                  <a:solidFill>
                    <a:schemeClr val="tx1"/>
                  </a:solidFill>
                </a:endParaRPr>
              </a:p>
            </p:txBody>
          </p:sp>
        </mc:Choice>
        <mc:Fallback>
          <p:sp>
            <p:nvSpPr>
              <p:cNvPr id="3" name="Marcador de contenido 2"/>
              <p:cNvSpPr>
                <a:spLocks noGrp="1" noRot="1" noChangeAspect="1" noMove="1" noResize="1" noEditPoints="1" noAdjustHandles="1" noChangeArrowheads="1" noChangeShapeType="1" noTextEdit="1"/>
              </p:cNvSpPr>
              <p:nvPr>
                <p:ph idx="1"/>
              </p:nvPr>
            </p:nvSpPr>
            <p:spPr>
              <a:blipFill>
                <a:blip r:embed="rId2"/>
                <a:stretch>
                  <a:fillRect l="-567" t="-125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ángulo 3"/>
              <p:cNvSpPr/>
              <p:nvPr/>
            </p:nvSpPr>
            <p:spPr>
              <a:xfrm>
                <a:off x="6523138" y="4912151"/>
                <a:ext cx="1902572" cy="718595"/>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bSup>
                        <m:sSubSupPr>
                          <m:ctrlPr>
                            <a:rPr lang="en-US">
                              <a:latin typeface="Cambria Math" panose="02040503050406030204" pitchFamily="18" charset="0"/>
                            </a:rPr>
                          </m:ctrlPr>
                        </m:sSubSupPr>
                        <m:e>
                          <m:r>
                            <a:rPr lang="en-US" i="1">
                              <a:latin typeface="Cambria Math" panose="02040503050406030204" pitchFamily="18" charset="0"/>
                            </a:rPr>
                            <m:t>𝜇</m:t>
                          </m:r>
                        </m:e>
                        <m:sub>
                          <m:r>
                            <a:rPr lang="en-US" i="1">
                              <a:latin typeface="Cambria Math" panose="02040503050406030204" pitchFamily="18" charset="0"/>
                            </a:rPr>
                            <m:t>𝑇</m:t>
                          </m:r>
                        </m:sub>
                        <m:sup>
                          <m:r>
                            <a:rPr lang="en-US" i="1">
                              <a:latin typeface="Cambria Math" panose="02040503050406030204" pitchFamily="18" charset="0"/>
                            </a:rPr>
                            <m:t>𝑘</m:t>
                          </m:r>
                        </m:sup>
                      </m:sSubSup>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𝜇</m:t>
                          </m:r>
                        </m:sub>
                      </m:sSub>
                      <m:sSup>
                        <m:sSupPr>
                          <m:ctrlPr>
                            <a:rPr lang="en-US" i="1">
                              <a:latin typeface="Cambria Math" panose="02040503050406030204" pitchFamily="18" charset="0"/>
                            </a:rPr>
                          </m:ctrlPr>
                        </m:sSupPr>
                        <m:e>
                          <m:r>
                            <a:rPr lang="en-US" i="1">
                              <a:latin typeface="Cambria Math" panose="02040503050406030204" pitchFamily="18" charset="0"/>
                            </a:rPr>
                            <m:t>𝜌</m:t>
                          </m:r>
                        </m:e>
                        <m:sup>
                          <m:r>
                            <a:rPr lang="en-US" i="1">
                              <a:latin typeface="Cambria Math" panose="02040503050406030204" pitchFamily="18" charset="0"/>
                            </a:rPr>
                            <m:t>𝑘</m:t>
                          </m:r>
                        </m:sup>
                      </m:sSup>
                      <m:f>
                        <m:fPr>
                          <m:ctrlPr>
                            <a:rPr lang="en-US" i="1">
                              <a:latin typeface="Cambria Math" panose="02040503050406030204" pitchFamily="18" charset="0"/>
                            </a:rPr>
                          </m:ctrlPr>
                        </m:fPr>
                        <m:num>
                          <m:sSup>
                            <m:sSupPr>
                              <m:ctrlPr>
                                <a:rPr lang="en-US" i="1">
                                  <a:latin typeface="Cambria Math" panose="02040503050406030204" pitchFamily="18" charset="0"/>
                                </a:rPr>
                              </m:ctrlPr>
                            </m:sSupPr>
                            <m:e>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𝑘</m:t>
                                      </m:r>
                                    </m:e>
                                    <m:sup>
                                      <m:r>
                                        <a:rPr lang="en-US" i="1">
                                          <a:latin typeface="Cambria Math" panose="02040503050406030204" pitchFamily="18" charset="0"/>
                                        </a:rPr>
                                        <m:t>𝑘</m:t>
                                      </m:r>
                                    </m:sup>
                                  </m:sSup>
                                </m:e>
                              </m:d>
                            </m:e>
                            <m:sup>
                              <m:r>
                                <a:rPr lang="en-US" i="0">
                                  <a:latin typeface="Cambria Math" panose="02040503050406030204" pitchFamily="18" charset="0"/>
                                </a:rPr>
                                <m:t>2</m:t>
                              </m:r>
                            </m:sup>
                          </m:sSup>
                        </m:num>
                        <m:den>
                          <m:sSup>
                            <m:sSupPr>
                              <m:ctrlPr>
                                <a:rPr lang="en-US" i="1">
                                  <a:latin typeface="Cambria Math" panose="02040503050406030204" pitchFamily="18" charset="0"/>
                                </a:rPr>
                              </m:ctrlPr>
                            </m:sSupPr>
                            <m:e>
                              <m:r>
                                <a:rPr lang="en-US" i="1">
                                  <a:latin typeface="Cambria Math" panose="02040503050406030204" pitchFamily="18" charset="0"/>
                                </a:rPr>
                                <m:t>𝜖</m:t>
                              </m:r>
                            </m:e>
                            <m:sup>
                              <m:r>
                                <a:rPr lang="en-US" i="1">
                                  <a:latin typeface="Cambria Math" panose="02040503050406030204" pitchFamily="18" charset="0"/>
                                </a:rPr>
                                <m:t>𝑘</m:t>
                              </m:r>
                            </m:sup>
                          </m:sSup>
                        </m:den>
                      </m:f>
                    </m:oMath>
                  </m:oMathPara>
                </a14:m>
                <a:endParaRPr lang="en-US" dirty="0"/>
              </a:p>
            </p:txBody>
          </p:sp>
        </mc:Choice>
        <mc:Fallback>
          <p:sp>
            <p:nvSpPr>
              <p:cNvPr id="4" name="Rectángulo 3"/>
              <p:cNvSpPr>
                <a:spLocks noRot="1" noChangeAspect="1" noMove="1" noResize="1" noEditPoints="1" noAdjustHandles="1" noChangeArrowheads="1" noChangeShapeType="1" noTextEdit="1"/>
              </p:cNvSpPr>
              <p:nvPr/>
            </p:nvSpPr>
            <p:spPr>
              <a:xfrm>
                <a:off x="6523138" y="4912151"/>
                <a:ext cx="1902572" cy="718595"/>
              </a:xfrm>
              <a:prstGeom prst="rect">
                <a:avLst/>
              </a:prstGeom>
              <a:blipFill>
                <a:blip r:embed="rId3"/>
                <a:stretch>
                  <a:fillRect/>
                </a:stretch>
              </a:blipFill>
            </p:spPr>
            <p:txBody>
              <a:bodyPr/>
              <a:lstStyle/>
              <a:p>
                <a:r>
                  <a:rPr lang="en-US">
                    <a:noFill/>
                  </a:rPr>
                  <a:t> </a:t>
                </a:r>
              </a:p>
            </p:txBody>
          </p:sp>
        </mc:Fallback>
      </mc:AlternateContent>
      <p:sp>
        <p:nvSpPr>
          <p:cNvPr id="5" name="Flecha derecha 4"/>
          <p:cNvSpPr/>
          <p:nvPr/>
        </p:nvSpPr>
        <p:spPr>
          <a:xfrm>
            <a:off x="5674846" y="5104262"/>
            <a:ext cx="818866" cy="3309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adroTexto 5"/>
          <p:cNvSpPr txBox="1"/>
          <p:nvPr/>
        </p:nvSpPr>
        <p:spPr>
          <a:xfrm>
            <a:off x="6523138" y="5692672"/>
            <a:ext cx="2115895" cy="369332"/>
          </a:xfrm>
          <a:prstGeom prst="rect">
            <a:avLst/>
          </a:prstGeom>
          <a:noFill/>
        </p:spPr>
        <p:txBody>
          <a:bodyPr wrap="square" rtlCol="0">
            <a:spAutoFit/>
          </a:bodyPr>
          <a:lstStyle/>
          <a:p>
            <a:r>
              <a:rPr lang="es-EC" dirty="0" smtClean="0"/>
              <a:t>Modelo empírico</a:t>
            </a:r>
            <a:endParaRPr lang="en-US" dirty="0"/>
          </a:p>
        </p:txBody>
      </p:sp>
      <mc:AlternateContent xmlns:mc="http://schemas.openxmlformats.org/markup-compatibility/2006">
        <mc:Choice xmlns:a14="http://schemas.microsoft.com/office/drawing/2010/main" Requires="a14">
          <p:sp>
            <p:nvSpPr>
              <p:cNvPr id="7" name="Rectángulo 6"/>
              <p:cNvSpPr/>
              <p:nvPr/>
            </p:nvSpPr>
            <p:spPr>
              <a:xfrm>
                <a:off x="833128" y="6037373"/>
                <a:ext cx="5838906" cy="374270"/>
              </a:xfrm>
              <a:prstGeom prst="rect">
                <a:avLst/>
              </a:prstGeom>
            </p:spPr>
            <p:txBody>
              <a:bodyPr wrap="none">
                <a:spAutoFit/>
              </a:bodyPr>
              <a:lstStyle/>
              <a:p>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𝜖</m:t>
                        </m:r>
                      </m:e>
                      <m:sup>
                        <m:r>
                          <a:rPr lang="en-US" i="1">
                            <a:latin typeface="Cambria Math" panose="02040503050406030204" pitchFamily="18" charset="0"/>
                          </a:rPr>
                          <m:t>𝑘</m:t>
                        </m:r>
                      </m:sup>
                    </m:sSup>
                  </m:oMath>
                </a14:m>
                <a:r>
                  <a:rPr lang="en-US" dirty="0" smtClean="0"/>
                  <a:t> </a:t>
                </a:r>
                <a:r>
                  <a:rPr lang="en-US" dirty="0" err="1" smtClean="0"/>
                  <a:t>Tasa</a:t>
                </a:r>
                <a:r>
                  <a:rPr lang="en-US" dirty="0" smtClean="0"/>
                  <a:t> de </a:t>
                </a:r>
                <a:r>
                  <a:rPr lang="en-US" dirty="0" err="1" smtClean="0"/>
                  <a:t>disipación</a:t>
                </a:r>
                <a:r>
                  <a:rPr lang="en-US" dirty="0" smtClean="0"/>
                  <a:t> de la </a:t>
                </a:r>
                <a:r>
                  <a:rPr lang="en-US" dirty="0" err="1" smtClean="0"/>
                  <a:t>energía</a:t>
                </a:r>
                <a:r>
                  <a:rPr lang="en-US" dirty="0" smtClean="0"/>
                  <a:t> </a:t>
                </a:r>
                <a:r>
                  <a:rPr lang="en-US" dirty="0" err="1" smtClean="0"/>
                  <a:t>cinética</a:t>
                </a:r>
                <a:r>
                  <a:rPr lang="en-US" dirty="0" smtClean="0"/>
                  <a:t> </a:t>
                </a:r>
                <a:r>
                  <a:rPr lang="en-US" dirty="0" err="1" smtClean="0"/>
                  <a:t>turbulenta</a:t>
                </a:r>
                <a:endParaRPr lang="en-US" dirty="0"/>
              </a:p>
            </p:txBody>
          </p:sp>
        </mc:Choice>
        <mc:Fallback>
          <p:sp>
            <p:nvSpPr>
              <p:cNvPr id="7" name="Rectángulo 6"/>
              <p:cNvSpPr>
                <a:spLocks noRot="1" noChangeAspect="1" noMove="1" noResize="1" noEditPoints="1" noAdjustHandles="1" noChangeArrowheads="1" noChangeShapeType="1" noTextEdit="1"/>
              </p:cNvSpPr>
              <p:nvPr/>
            </p:nvSpPr>
            <p:spPr>
              <a:xfrm>
                <a:off x="833128" y="6037373"/>
                <a:ext cx="5838906" cy="374270"/>
              </a:xfrm>
              <a:prstGeom prst="rect">
                <a:avLst/>
              </a:prstGeom>
              <a:blipFill>
                <a:blip r:embed="rId4"/>
                <a:stretch>
                  <a:fillRect t="-8065" r="-313" b="-22581"/>
                </a:stretch>
              </a:blipFill>
            </p:spPr>
            <p:txBody>
              <a:bodyPr/>
              <a:lstStyle/>
              <a:p>
                <a:r>
                  <a:rPr lang="en-US">
                    <a:noFill/>
                  </a:rPr>
                  <a:t> </a:t>
                </a:r>
              </a:p>
            </p:txBody>
          </p:sp>
        </mc:Fallback>
      </mc:AlternateContent>
    </p:spTree>
    <p:extLst>
      <p:ext uri="{BB962C8B-B14F-4D97-AF65-F5344CB8AC3E}">
        <p14:creationId xmlns:p14="http://schemas.microsoft.com/office/powerpoint/2010/main" val="6807943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C" b="1" dirty="0" smtClean="0">
                <a:solidFill>
                  <a:schemeClr val="tx1"/>
                </a:solidFill>
              </a:rPr>
              <a:t>MODELO k-</a:t>
            </a:r>
            <a:r>
              <a:rPr lang="es-EC" b="1" dirty="0" smtClean="0">
                <a:solidFill>
                  <a:schemeClr val="tx1"/>
                </a:solidFill>
                <a:latin typeface="Cambria Math" panose="02040503050406030204" pitchFamily="18" charset="0"/>
                <a:ea typeface="Cambria Math" panose="02040503050406030204" pitchFamily="18" charset="0"/>
              </a:rPr>
              <a:t>𝜔</a:t>
            </a:r>
            <a:r>
              <a:rPr lang="es-EC" b="1" dirty="0" smtClean="0">
                <a:solidFill>
                  <a:schemeClr val="tx1"/>
                </a:solidFill>
              </a:rPr>
              <a:t> DE TRANSPORTE DE ESFUERZO CORTANTE (SST)</a:t>
            </a:r>
            <a:br>
              <a:rPr lang="es-EC" b="1" dirty="0" smtClean="0">
                <a:solidFill>
                  <a:schemeClr val="tx1"/>
                </a:solidFill>
              </a:rPr>
            </a:br>
            <a:r>
              <a:rPr lang="es-EC" dirty="0"/>
              <a:t>(</a:t>
            </a:r>
            <a:r>
              <a:rPr lang="es-EC" dirty="0" err="1"/>
              <a:t>Menter</a:t>
            </a:r>
            <a:r>
              <a:rPr lang="es-EC" dirty="0"/>
              <a:t>, 1994)</a:t>
            </a:r>
            <a:endParaRPr lang="en-US" b="1" dirty="0">
              <a:solidFill>
                <a:schemeClr val="tx1"/>
              </a:solidFill>
            </a:endParaRPr>
          </a:p>
        </p:txBody>
      </p:sp>
      <mc:AlternateContent xmlns:mc="http://schemas.openxmlformats.org/markup-compatibility/2006">
        <mc:Choice xmlns:a14="http://schemas.microsoft.com/office/drawing/2010/main" Requires="a14">
          <p:sp>
            <p:nvSpPr>
              <p:cNvPr id="3" name="Marcador de contenido 2"/>
              <p:cNvSpPr>
                <a:spLocks noGrp="1"/>
              </p:cNvSpPr>
              <p:nvPr>
                <p:ph idx="1"/>
              </p:nvPr>
            </p:nvSpPr>
            <p:spPr/>
            <p:txBody>
              <a:bodyPr>
                <a:normAutofit/>
              </a:bodyPr>
              <a:lstStyle/>
              <a:p>
                <a:r>
                  <a:rPr lang="es-EC" sz="2400" dirty="0">
                    <a:solidFill>
                      <a:schemeClr val="tx1"/>
                    </a:solidFill>
                  </a:rPr>
                  <a:t>C</a:t>
                </a:r>
                <a:r>
                  <a:rPr lang="es-EC" sz="2400" dirty="0" smtClean="0">
                    <a:solidFill>
                      <a:schemeClr val="tx1"/>
                    </a:solidFill>
                  </a:rPr>
                  <a:t>ombina </a:t>
                </a:r>
                <a:r>
                  <a:rPr lang="es-EC" sz="2400" dirty="0">
                    <a:solidFill>
                      <a:schemeClr val="tx1"/>
                    </a:solidFill>
                  </a:rPr>
                  <a:t>la formulación robusta y exacta del modelo k-𝜔 en las regiones cercanas a las superficies sólidas con la independencia del modelo k-𝜖 en el seno </a:t>
                </a:r>
                <a:r>
                  <a:rPr lang="es-EC" sz="2400" dirty="0" smtClean="0">
                    <a:solidFill>
                      <a:schemeClr val="tx1"/>
                    </a:solidFill>
                  </a:rPr>
                  <a:t>del </a:t>
                </a:r>
                <a:r>
                  <a:rPr lang="es-EC" sz="2400" dirty="0">
                    <a:solidFill>
                      <a:schemeClr val="tx1"/>
                    </a:solidFill>
                  </a:rPr>
                  <a:t>fluido. </a:t>
                </a:r>
                <a:endParaRPr lang="es-EC" sz="2400" dirty="0" smtClean="0">
                  <a:solidFill>
                    <a:schemeClr val="tx1"/>
                  </a:solidFill>
                </a:endParaRPr>
              </a:p>
              <a:p>
                <a:r>
                  <a:rPr lang="es-EC" sz="2400" dirty="0" smtClean="0">
                    <a:solidFill>
                      <a:schemeClr val="tx1"/>
                    </a:solidFill>
                  </a:rPr>
                  <a:t>Se necesita un mallado fino cerca de las superficies sólidas</a:t>
                </a:r>
              </a:p>
              <a:p>
                <a:pPr marL="0" indent="0">
                  <a:buNone/>
                </a:pPr>
                <a:endParaRPr lang="es-EC" sz="2400" dirty="0" smtClean="0">
                  <a:solidFill>
                    <a:schemeClr val="tx1"/>
                  </a:solidFill>
                </a:endParaRPr>
              </a:p>
              <a:p>
                <a:pPr marL="0" indent="0">
                  <a:buNone/>
                </a:pPr>
                <a14:m>
                  <m:oMathPara xmlns:m="http://schemas.openxmlformats.org/officeDocument/2006/math">
                    <m:oMathParaPr>
                      <m:jc m:val="centerGroup"/>
                    </m:oMathParaPr>
                    <m:oMath xmlns:m="http://schemas.openxmlformats.org/officeDocument/2006/math">
                      <m:sSup>
                        <m:sSupPr>
                          <m:ctrlPr>
                            <a:rPr lang="en-US" i="1" smtClean="0">
                              <a:solidFill>
                                <a:schemeClr val="tx1"/>
                              </a:solidFill>
                            </a:rPr>
                          </m:ctrlPr>
                        </m:sSupPr>
                        <m:e>
                          <m:r>
                            <a:rPr lang="es-EC" i="1">
                              <a:solidFill>
                                <a:schemeClr val="tx1"/>
                              </a:solidFill>
                            </a:rPr>
                            <m:t>𝜔</m:t>
                          </m:r>
                        </m:e>
                        <m:sup>
                          <m:r>
                            <a:rPr lang="es-EC" i="1">
                              <a:solidFill>
                                <a:schemeClr val="tx1"/>
                              </a:solidFill>
                            </a:rPr>
                            <m:t>𝑘</m:t>
                          </m:r>
                        </m:sup>
                      </m:sSup>
                      <m:r>
                        <a:rPr lang="es-EC" i="1">
                          <a:solidFill>
                            <a:schemeClr val="tx1"/>
                          </a:solidFill>
                        </a:rPr>
                        <m:t>=</m:t>
                      </m:r>
                      <m:f>
                        <m:fPr>
                          <m:ctrlPr>
                            <a:rPr lang="en-US" i="1">
                              <a:solidFill>
                                <a:schemeClr val="tx1"/>
                              </a:solidFill>
                            </a:rPr>
                          </m:ctrlPr>
                        </m:fPr>
                        <m:num>
                          <m:sSup>
                            <m:sSupPr>
                              <m:ctrlPr>
                                <a:rPr lang="en-US" i="1">
                                  <a:solidFill>
                                    <a:schemeClr val="tx1"/>
                                  </a:solidFill>
                                </a:rPr>
                              </m:ctrlPr>
                            </m:sSupPr>
                            <m:e>
                              <m:r>
                                <a:rPr lang="es-EC" i="1">
                                  <a:solidFill>
                                    <a:schemeClr val="tx1"/>
                                  </a:solidFill>
                                </a:rPr>
                                <m:t>𝜖</m:t>
                              </m:r>
                            </m:e>
                            <m:sup>
                              <m:r>
                                <a:rPr lang="es-EC" i="1">
                                  <a:solidFill>
                                    <a:schemeClr val="tx1"/>
                                  </a:solidFill>
                                </a:rPr>
                                <m:t>𝑘</m:t>
                              </m:r>
                            </m:sup>
                          </m:sSup>
                        </m:num>
                        <m:den>
                          <m:sSup>
                            <m:sSupPr>
                              <m:ctrlPr>
                                <a:rPr lang="en-US" i="1">
                                  <a:solidFill>
                                    <a:schemeClr val="tx1"/>
                                  </a:solidFill>
                                </a:rPr>
                              </m:ctrlPr>
                            </m:sSupPr>
                            <m:e>
                              <m:r>
                                <a:rPr lang="es-EC" i="1">
                                  <a:solidFill>
                                    <a:schemeClr val="tx1"/>
                                  </a:solidFill>
                                </a:rPr>
                                <m:t>𝑘</m:t>
                              </m:r>
                            </m:e>
                            <m:sup>
                              <m:r>
                                <a:rPr lang="es-EC" i="1">
                                  <a:solidFill>
                                    <a:schemeClr val="tx1"/>
                                  </a:solidFill>
                                </a:rPr>
                                <m:t>𝑘</m:t>
                              </m:r>
                            </m:sup>
                          </m:sSup>
                        </m:den>
                      </m:f>
                    </m:oMath>
                  </m:oMathPara>
                </a14:m>
                <a:endParaRPr lang="en-US" sz="2400" dirty="0">
                  <a:solidFill>
                    <a:schemeClr val="tx1"/>
                  </a:solidFill>
                </a:endParaRPr>
              </a:p>
            </p:txBody>
          </p:sp>
        </mc:Choice>
        <mc:Fallback>
          <p:sp>
            <p:nvSpPr>
              <p:cNvPr id="3" name="Marcador de contenido 2"/>
              <p:cNvSpPr>
                <a:spLocks noGrp="1" noRot="1" noChangeAspect="1" noMove="1" noResize="1" noEditPoints="1" noAdjustHandles="1" noChangeArrowheads="1" noChangeShapeType="1" noTextEdit="1"/>
              </p:cNvSpPr>
              <p:nvPr>
                <p:ph idx="1"/>
              </p:nvPr>
            </p:nvSpPr>
            <p:spPr>
              <a:blipFill>
                <a:blip r:embed="rId2"/>
                <a:stretch>
                  <a:fillRect l="-567" t="-1256"/>
                </a:stretch>
              </a:blipFill>
            </p:spPr>
            <p:txBody>
              <a:bodyPr/>
              <a:lstStyle/>
              <a:p>
                <a:r>
                  <a:rPr lang="en-US">
                    <a:noFill/>
                  </a:rPr>
                  <a:t> </a:t>
                </a:r>
              </a:p>
            </p:txBody>
          </p:sp>
        </mc:Fallback>
      </mc:AlternateContent>
      <p:sp>
        <p:nvSpPr>
          <p:cNvPr id="4" name="CuadroTexto 3"/>
          <p:cNvSpPr txBox="1"/>
          <p:nvPr/>
        </p:nvSpPr>
        <p:spPr>
          <a:xfrm>
            <a:off x="1924335" y="4830709"/>
            <a:ext cx="2483372" cy="369332"/>
          </a:xfrm>
          <a:prstGeom prst="rect">
            <a:avLst/>
          </a:prstGeom>
          <a:solidFill>
            <a:srgbClr val="FFC000"/>
          </a:solidFill>
        </p:spPr>
        <p:txBody>
          <a:bodyPr wrap="none" rtlCol="0">
            <a:spAutoFit/>
          </a:bodyPr>
          <a:lstStyle/>
          <a:p>
            <a:r>
              <a:rPr lang="es-EC" dirty="0" smtClean="0"/>
              <a:t>Frecuencia turbulenta</a:t>
            </a:r>
            <a:endParaRPr lang="en-US" dirty="0"/>
          </a:p>
        </p:txBody>
      </p:sp>
    </p:spTree>
    <p:extLst>
      <p:ext uri="{BB962C8B-B14F-4D97-AF65-F5344CB8AC3E}">
        <p14:creationId xmlns:p14="http://schemas.microsoft.com/office/powerpoint/2010/main" val="104715077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C" b="1" dirty="0">
                <a:solidFill>
                  <a:schemeClr val="tx1"/>
                </a:solidFill>
              </a:rPr>
              <a:t>MODELO k-</a:t>
            </a:r>
            <a:r>
              <a:rPr lang="es-EC" b="1" dirty="0">
                <a:solidFill>
                  <a:schemeClr val="tx1"/>
                </a:solidFill>
                <a:latin typeface="Cambria Math" panose="02040503050406030204" pitchFamily="18" charset="0"/>
                <a:ea typeface="Cambria Math" panose="02040503050406030204" pitchFamily="18" charset="0"/>
              </a:rPr>
              <a:t>𝜔</a:t>
            </a:r>
            <a:r>
              <a:rPr lang="es-EC" b="1" dirty="0">
                <a:solidFill>
                  <a:schemeClr val="tx1"/>
                </a:solidFill>
              </a:rPr>
              <a:t> DE TRANSPORTE DE ESFUERZO CORTANTE (SST)</a:t>
            </a:r>
            <a:br>
              <a:rPr lang="es-EC" b="1" dirty="0">
                <a:solidFill>
                  <a:schemeClr val="tx1"/>
                </a:solidFill>
              </a:rPr>
            </a:br>
            <a:r>
              <a:rPr lang="es-EC" dirty="0"/>
              <a:t>(</a:t>
            </a:r>
            <a:r>
              <a:rPr lang="es-EC" dirty="0" err="1"/>
              <a:t>Menter</a:t>
            </a:r>
            <a:r>
              <a:rPr lang="es-EC" dirty="0"/>
              <a:t>, 1994)</a:t>
            </a:r>
            <a:endParaRPr lang="en-US" dirty="0"/>
          </a:p>
        </p:txBody>
      </p:sp>
      <mc:AlternateContent xmlns:mc="http://schemas.openxmlformats.org/markup-compatibility/2006">
        <mc:Choice xmlns:a14="http://schemas.microsoft.com/office/drawing/2010/main" Requires="a14">
          <p:sp>
            <p:nvSpPr>
              <p:cNvPr id="3" name="Marcador de contenido 2"/>
              <p:cNvSpPr>
                <a:spLocks noGrp="1"/>
              </p:cNvSpPr>
              <p:nvPr>
                <p:ph idx="1"/>
              </p:nvPr>
            </p:nvSpPr>
            <p:spPr/>
            <p:txBody>
              <a:bodyPr/>
              <a:lstStyle/>
              <a:p>
                <a:pPr marL="0" indent="0">
                  <a:buNone/>
                </a:pPr>
                <a14:m>
                  <m:oMathPara xmlns:m="http://schemas.openxmlformats.org/officeDocument/2006/math">
                    <m:oMathParaPr>
                      <m:jc m:val="centerGroup"/>
                    </m:oMathParaPr>
                    <m:oMath xmlns:m="http://schemas.openxmlformats.org/officeDocument/2006/math">
                      <m:f>
                        <m:fPr>
                          <m:ctrlPr>
                            <a:rPr lang="en-US" i="1" smtClean="0">
                              <a:solidFill>
                                <a:schemeClr val="tx1"/>
                              </a:solidFill>
                            </a:rPr>
                          </m:ctrlPr>
                        </m:fPr>
                        <m:num>
                          <m:r>
                            <a:rPr lang="es-EC" i="1">
                              <a:solidFill>
                                <a:schemeClr val="tx1"/>
                              </a:solidFill>
                            </a:rPr>
                            <m:t>𝜕</m:t>
                          </m:r>
                        </m:num>
                        <m:den>
                          <m:r>
                            <a:rPr lang="es-EC" i="1">
                              <a:solidFill>
                                <a:schemeClr val="tx1"/>
                              </a:solidFill>
                            </a:rPr>
                            <m:t>𝜕</m:t>
                          </m:r>
                          <m:r>
                            <a:rPr lang="es-EC" i="1">
                              <a:solidFill>
                                <a:schemeClr val="tx1"/>
                              </a:solidFill>
                            </a:rPr>
                            <m:t>𝑡</m:t>
                          </m:r>
                        </m:den>
                      </m:f>
                      <m:d>
                        <m:dPr>
                          <m:ctrlPr>
                            <a:rPr lang="en-US" i="1">
                              <a:solidFill>
                                <a:schemeClr val="tx1"/>
                              </a:solidFill>
                            </a:rPr>
                          </m:ctrlPr>
                        </m:dPr>
                        <m:e>
                          <m:sSup>
                            <m:sSupPr>
                              <m:ctrlPr>
                                <a:rPr lang="en-US" i="1">
                                  <a:solidFill>
                                    <a:schemeClr val="tx1"/>
                                  </a:solidFill>
                                </a:rPr>
                              </m:ctrlPr>
                            </m:sSupPr>
                            <m:e>
                              <m:sSup>
                                <m:sSupPr>
                                  <m:ctrlPr>
                                    <a:rPr lang="en-US" i="1">
                                      <a:solidFill>
                                        <a:schemeClr val="tx1"/>
                                      </a:solidFill>
                                    </a:rPr>
                                  </m:ctrlPr>
                                </m:sSupPr>
                                <m:e>
                                  <m:r>
                                    <m:rPr>
                                      <m:sty m:val="p"/>
                                    </m:rPr>
                                    <a:rPr lang="es-EC">
                                      <a:solidFill>
                                        <a:schemeClr val="tx1"/>
                                      </a:solidFill>
                                    </a:rPr>
                                    <m:t>α</m:t>
                                  </m:r>
                                </m:e>
                                <m:sup>
                                  <m:r>
                                    <a:rPr lang="es-EC" i="1">
                                      <a:solidFill>
                                        <a:schemeClr val="tx1"/>
                                      </a:solidFill>
                                    </a:rPr>
                                    <m:t>𝑘</m:t>
                                  </m:r>
                                </m:sup>
                              </m:sSup>
                              <m:r>
                                <a:rPr lang="es-EC" i="1">
                                  <a:solidFill>
                                    <a:schemeClr val="tx1"/>
                                  </a:solidFill>
                                </a:rPr>
                                <m:t>𝜌</m:t>
                              </m:r>
                            </m:e>
                            <m:sup>
                              <m:r>
                                <a:rPr lang="es-EC" i="1">
                                  <a:solidFill>
                                    <a:schemeClr val="tx1"/>
                                  </a:solidFill>
                                </a:rPr>
                                <m:t>𝑘</m:t>
                              </m:r>
                            </m:sup>
                          </m:sSup>
                          <m:sSup>
                            <m:sSupPr>
                              <m:ctrlPr>
                                <a:rPr lang="en-US" i="1">
                                  <a:solidFill>
                                    <a:schemeClr val="tx1"/>
                                  </a:solidFill>
                                </a:rPr>
                              </m:ctrlPr>
                            </m:sSupPr>
                            <m:e>
                              <m:r>
                                <a:rPr lang="es-EC" i="1">
                                  <a:solidFill>
                                    <a:schemeClr val="tx1"/>
                                  </a:solidFill>
                                </a:rPr>
                                <m:t>𝑘</m:t>
                              </m:r>
                            </m:e>
                            <m:sup>
                              <m:r>
                                <a:rPr lang="es-EC" i="1">
                                  <a:solidFill>
                                    <a:schemeClr val="tx1"/>
                                  </a:solidFill>
                                </a:rPr>
                                <m:t>𝑘</m:t>
                              </m:r>
                            </m:sup>
                          </m:sSup>
                        </m:e>
                      </m:d>
                      <m:r>
                        <a:rPr lang="es-EC" i="1">
                          <a:solidFill>
                            <a:schemeClr val="tx1"/>
                          </a:solidFill>
                        </a:rPr>
                        <m:t>+</m:t>
                      </m:r>
                      <m:r>
                        <a:rPr lang="es-EC" b="1" i="1">
                          <a:solidFill>
                            <a:schemeClr val="tx1"/>
                          </a:solidFill>
                        </a:rPr>
                        <m:t>𝛁</m:t>
                      </m:r>
                      <m:r>
                        <a:rPr lang="es-EC">
                          <a:solidFill>
                            <a:schemeClr val="tx1"/>
                          </a:solidFill>
                        </a:rPr>
                        <m:t>∙</m:t>
                      </m:r>
                      <m:d>
                        <m:dPr>
                          <m:ctrlPr>
                            <a:rPr lang="en-US" i="1">
                              <a:solidFill>
                                <a:schemeClr val="tx1"/>
                              </a:solidFill>
                            </a:rPr>
                          </m:ctrlPr>
                        </m:dPr>
                        <m:e>
                          <m:sSup>
                            <m:sSupPr>
                              <m:ctrlPr>
                                <a:rPr lang="en-US" i="1">
                                  <a:solidFill>
                                    <a:schemeClr val="tx1"/>
                                  </a:solidFill>
                                </a:rPr>
                              </m:ctrlPr>
                            </m:sSupPr>
                            <m:e>
                              <m:sSup>
                                <m:sSupPr>
                                  <m:ctrlPr>
                                    <a:rPr lang="en-US" i="1">
                                      <a:solidFill>
                                        <a:schemeClr val="tx1"/>
                                      </a:solidFill>
                                    </a:rPr>
                                  </m:ctrlPr>
                                </m:sSupPr>
                                <m:e>
                                  <m:r>
                                    <a:rPr lang="es-EC" i="1">
                                      <a:solidFill>
                                        <a:schemeClr val="tx1"/>
                                      </a:solidFill>
                                    </a:rPr>
                                    <m:t>𝛼</m:t>
                                  </m:r>
                                </m:e>
                                <m:sup>
                                  <m:r>
                                    <a:rPr lang="es-EC" i="1">
                                      <a:solidFill>
                                        <a:schemeClr val="tx1"/>
                                      </a:solidFill>
                                    </a:rPr>
                                    <m:t>𝑘</m:t>
                                  </m:r>
                                </m:sup>
                              </m:sSup>
                              <m:r>
                                <a:rPr lang="es-EC" i="1">
                                  <a:solidFill>
                                    <a:schemeClr val="tx1"/>
                                  </a:solidFill>
                                </a:rPr>
                                <m:t>𝜌</m:t>
                              </m:r>
                            </m:e>
                            <m:sup>
                              <m:r>
                                <a:rPr lang="es-EC" i="1">
                                  <a:solidFill>
                                    <a:schemeClr val="tx1"/>
                                  </a:solidFill>
                                </a:rPr>
                                <m:t>𝑘</m:t>
                              </m:r>
                            </m:sup>
                          </m:sSup>
                          <m:sSup>
                            <m:sSupPr>
                              <m:ctrlPr>
                                <a:rPr lang="en-US" b="1" i="1">
                                  <a:solidFill>
                                    <a:schemeClr val="tx1"/>
                                  </a:solidFill>
                                </a:rPr>
                              </m:ctrlPr>
                            </m:sSupPr>
                            <m:e>
                              <m:r>
                                <a:rPr lang="es-EC" b="1" i="1">
                                  <a:solidFill>
                                    <a:schemeClr val="tx1"/>
                                  </a:solidFill>
                                </a:rPr>
                                <m:t>𝐯</m:t>
                              </m:r>
                            </m:e>
                            <m:sup>
                              <m:r>
                                <a:rPr lang="es-EC" b="1" i="1">
                                  <a:solidFill>
                                    <a:schemeClr val="tx1"/>
                                  </a:solidFill>
                                </a:rPr>
                                <m:t>𝐤</m:t>
                              </m:r>
                            </m:sup>
                          </m:sSup>
                          <m:sSup>
                            <m:sSupPr>
                              <m:ctrlPr>
                                <a:rPr lang="en-US" i="1">
                                  <a:solidFill>
                                    <a:schemeClr val="tx1"/>
                                  </a:solidFill>
                                </a:rPr>
                              </m:ctrlPr>
                            </m:sSupPr>
                            <m:e>
                              <m:r>
                                <a:rPr lang="es-EC" i="1">
                                  <a:solidFill>
                                    <a:schemeClr val="tx1"/>
                                  </a:solidFill>
                                </a:rPr>
                                <m:t>𝑘</m:t>
                              </m:r>
                            </m:e>
                            <m:sup>
                              <m:r>
                                <a:rPr lang="es-EC" i="1">
                                  <a:solidFill>
                                    <a:schemeClr val="tx1"/>
                                  </a:solidFill>
                                </a:rPr>
                                <m:t>𝑘</m:t>
                              </m:r>
                            </m:sup>
                          </m:sSup>
                        </m:e>
                      </m:d>
                      <m:r>
                        <a:rPr lang="es-EC" i="1">
                          <a:solidFill>
                            <a:schemeClr val="tx1"/>
                          </a:solidFill>
                        </a:rPr>
                        <m:t>=</m:t>
                      </m:r>
                      <m:r>
                        <a:rPr lang="es-EC" b="1" i="1">
                          <a:solidFill>
                            <a:schemeClr val="tx1"/>
                          </a:solidFill>
                        </a:rPr>
                        <m:t>𝛁</m:t>
                      </m:r>
                      <m:r>
                        <a:rPr lang="es-EC" b="1">
                          <a:solidFill>
                            <a:schemeClr val="tx1"/>
                          </a:solidFill>
                        </a:rPr>
                        <m:t>∙</m:t>
                      </m:r>
                      <m:d>
                        <m:dPr>
                          <m:begChr m:val="{"/>
                          <m:endChr m:val="}"/>
                          <m:ctrlPr>
                            <a:rPr lang="en-US" i="1">
                              <a:solidFill>
                                <a:schemeClr val="tx1"/>
                              </a:solidFill>
                            </a:rPr>
                          </m:ctrlPr>
                        </m:dPr>
                        <m:e>
                          <m:sSup>
                            <m:sSupPr>
                              <m:ctrlPr>
                                <a:rPr lang="en-US" i="1">
                                  <a:solidFill>
                                    <a:schemeClr val="tx1"/>
                                  </a:solidFill>
                                </a:rPr>
                              </m:ctrlPr>
                            </m:sSupPr>
                            <m:e>
                              <m:r>
                                <m:rPr>
                                  <m:sty m:val="p"/>
                                </m:rPr>
                                <a:rPr lang="es-EC">
                                  <a:solidFill>
                                    <a:schemeClr val="tx1"/>
                                  </a:solidFill>
                                </a:rPr>
                                <m:t>α</m:t>
                              </m:r>
                            </m:e>
                            <m:sup>
                              <m:r>
                                <a:rPr lang="es-EC" i="1">
                                  <a:solidFill>
                                    <a:schemeClr val="tx1"/>
                                  </a:solidFill>
                                </a:rPr>
                                <m:t>𝑘</m:t>
                              </m:r>
                            </m:sup>
                          </m:sSup>
                          <m:d>
                            <m:dPr>
                              <m:begChr m:val="["/>
                              <m:endChr m:val="]"/>
                              <m:ctrlPr>
                                <a:rPr lang="en-US" i="1">
                                  <a:solidFill>
                                    <a:schemeClr val="tx1"/>
                                  </a:solidFill>
                                </a:rPr>
                              </m:ctrlPr>
                            </m:dPr>
                            <m:e>
                              <m:d>
                                <m:dPr>
                                  <m:ctrlPr>
                                    <a:rPr lang="en-US" i="1">
                                      <a:solidFill>
                                        <a:schemeClr val="tx1"/>
                                      </a:solidFill>
                                    </a:rPr>
                                  </m:ctrlPr>
                                </m:dPr>
                                <m:e>
                                  <m:sSup>
                                    <m:sSupPr>
                                      <m:ctrlPr>
                                        <a:rPr lang="en-US" i="1">
                                          <a:solidFill>
                                            <a:schemeClr val="tx1"/>
                                          </a:solidFill>
                                        </a:rPr>
                                      </m:ctrlPr>
                                    </m:sSupPr>
                                    <m:e>
                                      <m:r>
                                        <a:rPr lang="es-EC" i="1">
                                          <a:solidFill>
                                            <a:schemeClr val="tx1"/>
                                          </a:solidFill>
                                        </a:rPr>
                                        <m:t>𝜇</m:t>
                                      </m:r>
                                    </m:e>
                                    <m:sup>
                                      <m:r>
                                        <a:rPr lang="es-EC" i="1">
                                          <a:solidFill>
                                            <a:schemeClr val="tx1"/>
                                          </a:solidFill>
                                        </a:rPr>
                                        <m:t>𝑘</m:t>
                                      </m:r>
                                    </m:sup>
                                  </m:sSup>
                                  <m:r>
                                    <a:rPr lang="es-EC" i="1">
                                      <a:solidFill>
                                        <a:schemeClr val="tx1"/>
                                      </a:solidFill>
                                    </a:rPr>
                                    <m:t>+</m:t>
                                  </m:r>
                                  <m:f>
                                    <m:fPr>
                                      <m:ctrlPr>
                                        <a:rPr lang="en-US" i="1">
                                          <a:solidFill>
                                            <a:schemeClr val="tx1"/>
                                          </a:solidFill>
                                        </a:rPr>
                                      </m:ctrlPr>
                                    </m:fPr>
                                    <m:num>
                                      <m:sSubSup>
                                        <m:sSubSupPr>
                                          <m:ctrlPr>
                                            <a:rPr lang="en-US" i="1">
                                              <a:solidFill>
                                                <a:schemeClr val="tx1"/>
                                              </a:solidFill>
                                            </a:rPr>
                                          </m:ctrlPr>
                                        </m:sSubSupPr>
                                        <m:e>
                                          <m:r>
                                            <a:rPr lang="es-EC" i="1">
                                              <a:solidFill>
                                                <a:schemeClr val="tx1"/>
                                              </a:solidFill>
                                            </a:rPr>
                                            <m:t>𝜇</m:t>
                                          </m:r>
                                        </m:e>
                                        <m:sub>
                                          <m:r>
                                            <a:rPr lang="es-EC" i="1">
                                              <a:solidFill>
                                                <a:schemeClr val="tx1"/>
                                              </a:solidFill>
                                            </a:rPr>
                                            <m:t>𝑇</m:t>
                                          </m:r>
                                        </m:sub>
                                        <m:sup>
                                          <m:r>
                                            <a:rPr lang="es-EC" i="1">
                                              <a:solidFill>
                                                <a:schemeClr val="tx1"/>
                                              </a:solidFill>
                                            </a:rPr>
                                            <m:t>𝑘</m:t>
                                          </m:r>
                                        </m:sup>
                                      </m:sSubSup>
                                    </m:num>
                                    <m:den>
                                      <m:sSub>
                                        <m:sSubPr>
                                          <m:ctrlPr>
                                            <a:rPr lang="en-US" i="1">
                                              <a:solidFill>
                                                <a:schemeClr val="tx1"/>
                                              </a:solidFill>
                                            </a:rPr>
                                          </m:ctrlPr>
                                        </m:sSubPr>
                                        <m:e>
                                          <m:r>
                                            <a:rPr lang="es-EC" i="1">
                                              <a:solidFill>
                                                <a:schemeClr val="tx1"/>
                                              </a:solidFill>
                                            </a:rPr>
                                            <m:t>𝜎</m:t>
                                          </m:r>
                                        </m:e>
                                        <m:sub>
                                          <m:r>
                                            <a:rPr lang="es-EC" i="1">
                                              <a:solidFill>
                                                <a:schemeClr val="tx1"/>
                                              </a:solidFill>
                                            </a:rPr>
                                            <m:t>𝑘</m:t>
                                          </m:r>
                                          <m:r>
                                            <a:rPr lang="es-EC" i="1">
                                              <a:solidFill>
                                                <a:schemeClr val="tx1"/>
                                              </a:solidFill>
                                            </a:rPr>
                                            <m:t>3</m:t>
                                          </m:r>
                                        </m:sub>
                                      </m:sSub>
                                    </m:den>
                                  </m:f>
                                </m:e>
                              </m:d>
                              <m:r>
                                <a:rPr lang="es-EC" b="1" i="1">
                                  <a:solidFill>
                                    <a:schemeClr val="tx1"/>
                                  </a:solidFill>
                                </a:rPr>
                                <m:t>𝛁</m:t>
                              </m:r>
                              <m:sSup>
                                <m:sSupPr>
                                  <m:ctrlPr>
                                    <a:rPr lang="en-US" i="1">
                                      <a:solidFill>
                                        <a:schemeClr val="tx1"/>
                                      </a:solidFill>
                                    </a:rPr>
                                  </m:ctrlPr>
                                </m:sSupPr>
                                <m:e>
                                  <m:r>
                                    <a:rPr lang="es-EC" i="1">
                                      <a:solidFill>
                                        <a:schemeClr val="tx1"/>
                                      </a:solidFill>
                                    </a:rPr>
                                    <m:t>𝑘</m:t>
                                  </m:r>
                                </m:e>
                                <m:sup>
                                  <m:r>
                                    <a:rPr lang="es-EC" i="1">
                                      <a:solidFill>
                                        <a:schemeClr val="tx1"/>
                                      </a:solidFill>
                                    </a:rPr>
                                    <m:t>𝑘</m:t>
                                  </m:r>
                                </m:sup>
                              </m:sSup>
                            </m:e>
                          </m:d>
                        </m:e>
                      </m:d>
                      <m:r>
                        <a:rPr lang="es-EC" b="1" i="1">
                          <a:solidFill>
                            <a:schemeClr val="tx1"/>
                          </a:solidFill>
                        </a:rPr>
                        <m:t>+</m:t>
                      </m:r>
                      <m:sSup>
                        <m:sSupPr>
                          <m:ctrlPr>
                            <a:rPr lang="en-US" i="1">
                              <a:solidFill>
                                <a:schemeClr val="tx1"/>
                              </a:solidFill>
                            </a:rPr>
                          </m:ctrlPr>
                        </m:sSupPr>
                        <m:e>
                          <m:r>
                            <m:rPr>
                              <m:sty m:val="p"/>
                            </m:rPr>
                            <a:rPr lang="es-EC">
                              <a:solidFill>
                                <a:schemeClr val="tx1"/>
                              </a:solidFill>
                            </a:rPr>
                            <m:t>α</m:t>
                          </m:r>
                        </m:e>
                        <m:sup>
                          <m:r>
                            <a:rPr lang="es-EC" i="1">
                              <a:solidFill>
                                <a:schemeClr val="tx1"/>
                              </a:solidFill>
                            </a:rPr>
                            <m:t>𝑘</m:t>
                          </m:r>
                        </m:sup>
                      </m:sSup>
                      <m:d>
                        <m:dPr>
                          <m:ctrlPr>
                            <a:rPr lang="en-US" i="1">
                              <a:solidFill>
                                <a:schemeClr val="tx1"/>
                              </a:solidFill>
                            </a:rPr>
                          </m:ctrlPr>
                        </m:dPr>
                        <m:e>
                          <m:sSup>
                            <m:sSupPr>
                              <m:ctrlPr>
                                <a:rPr lang="en-US" i="1">
                                  <a:solidFill>
                                    <a:schemeClr val="tx1"/>
                                  </a:solidFill>
                                </a:rPr>
                              </m:ctrlPr>
                            </m:sSupPr>
                            <m:e>
                              <m:r>
                                <a:rPr lang="es-EC" i="1">
                                  <a:solidFill>
                                    <a:schemeClr val="tx1"/>
                                  </a:solidFill>
                                </a:rPr>
                                <m:t>𝑝</m:t>
                              </m:r>
                            </m:e>
                            <m:sup>
                              <m:r>
                                <a:rPr lang="es-EC" i="1">
                                  <a:solidFill>
                                    <a:schemeClr val="tx1"/>
                                  </a:solidFill>
                                </a:rPr>
                                <m:t>𝑘</m:t>
                              </m:r>
                            </m:sup>
                          </m:sSup>
                          <m:r>
                            <a:rPr lang="es-EC" i="1">
                              <a:solidFill>
                                <a:schemeClr val="tx1"/>
                              </a:solidFill>
                            </a:rPr>
                            <m:t>+</m:t>
                          </m:r>
                          <m:sSup>
                            <m:sSupPr>
                              <m:ctrlPr>
                                <a:rPr lang="en-US" i="1">
                                  <a:solidFill>
                                    <a:schemeClr val="tx1"/>
                                  </a:solidFill>
                                </a:rPr>
                              </m:ctrlPr>
                            </m:sSupPr>
                            <m:e>
                              <m:r>
                                <a:rPr lang="es-EC" i="1">
                                  <a:solidFill>
                                    <a:schemeClr val="tx1"/>
                                  </a:solidFill>
                                </a:rPr>
                                <m:t>𝐺</m:t>
                              </m:r>
                            </m:e>
                            <m:sup>
                              <m:r>
                                <a:rPr lang="es-EC" i="1">
                                  <a:solidFill>
                                    <a:schemeClr val="tx1"/>
                                  </a:solidFill>
                                </a:rPr>
                                <m:t>𝑘</m:t>
                              </m:r>
                            </m:sup>
                          </m:sSup>
                          <m:r>
                            <a:rPr lang="es-EC" b="1" i="1">
                              <a:solidFill>
                                <a:schemeClr val="tx1"/>
                              </a:solidFill>
                            </a:rPr>
                            <m:t>−</m:t>
                          </m:r>
                          <m:sSup>
                            <m:sSupPr>
                              <m:ctrlPr>
                                <a:rPr lang="en-US" i="1">
                                  <a:solidFill>
                                    <a:schemeClr val="tx1"/>
                                  </a:solidFill>
                                </a:rPr>
                              </m:ctrlPr>
                            </m:sSupPr>
                            <m:e>
                              <m:r>
                                <a:rPr lang="es-EC" i="1">
                                  <a:solidFill>
                                    <a:schemeClr val="tx1"/>
                                  </a:solidFill>
                                </a:rPr>
                                <m:t>𝜌</m:t>
                              </m:r>
                            </m:e>
                            <m:sup>
                              <m:r>
                                <a:rPr lang="es-EC" i="1">
                                  <a:solidFill>
                                    <a:schemeClr val="tx1"/>
                                  </a:solidFill>
                                </a:rPr>
                                <m:t>𝑘</m:t>
                              </m:r>
                            </m:sup>
                          </m:sSup>
                          <m:r>
                            <a:rPr lang="es-EC" i="1">
                              <a:solidFill>
                                <a:schemeClr val="tx1"/>
                              </a:solidFill>
                            </a:rPr>
                            <m:t>𝛽</m:t>
                          </m:r>
                          <m:r>
                            <a:rPr lang="es-EC" i="1">
                              <a:solidFill>
                                <a:schemeClr val="tx1"/>
                              </a:solidFill>
                            </a:rPr>
                            <m:t>′</m:t>
                          </m:r>
                          <m:sSup>
                            <m:sSupPr>
                              <m:ctrlPr>
                                <a:rPr lang="en-US" i="1">
                                  <a:solidFill>
                                    <a:schemeClr val="tx1"/>
                                  </a:solidFill>
                                </a:rPr>
                              </m:ctrlPr>
                            </m:sSupPr>
                            <m:e>
                              <m:r>
                                <a:rPr lang="es-EC" i="1">
                                  <a:solidFill>
                                    <a:schemeClr val="tx1"/>
                                  </a:solidFill>
                                </a:rPr>
                                <m:t>𝑘</m:t>
                              </m:r>
                            </m:e>
                            <m:sup>
                              <m:r>
                                <a:rPr lang="es-EC" i="1">
                                  <a:solidFill>
                                    <a:schemeClr val="tx1"/>
                                  </a:solidFill>
                                </a:rPr>
                                <m:t>𝑘</m:t>
                              </m:r>
                            </m:sup>
                          </m:sSup>
                          <m:sSup>
                            <m:sSupPr>
                              <m:ctrlPr>
                                <a:rPr lang="en-US" i="1">
                                  <a:solidFill>
                                    <a:schemeClr val="tx1"/>
                                  </a:solidFill>
                                </a:rPr>
                              </m:ctrlPr>
                            </m:sSupPr>
                            <m:e>
                              <m:r>
                                <a:rPr lang="es-EC" i="1">
                                  <a:solidFill>
                                    <a:schemeClr val="tx1"/>
                                  </a:solidFill>
                                </a:rPr>
                                <m:t>𝜔</m:t>
                              </m:r>
                            </m:e>
                            <m:sup>
                              <m:r>
                                <a:rPr lang="es-EC" i="1">
                                  <a:solidFill>
                                    <a:schemeClr val="tx1"/>
                                  </a:solidFill>
                                </a:rPr>
                                <m:t>𝑘</m:t>
                              </m:r>
                            </m:sup>
                          </m:sSup>
                        </m:e>
                      </m:d>
                      <m:r>
                        <a:rPr lang="es-EC" b="1" i="1" smtClean="0">
                          <a:solidFill>
                            <a:schemeClr val="tx1"/>
                          </a:solidFill>
                        </a:rPr>
                        <m:t>+</m:t>
                      </m:r>
                      <m:sSubSup>
                        <m:sSubSupPr>
                          <m:ctrlPr>
                            <a:rPr lang="en-US" i="1">
                              <a:solidFill>
                                <a:schemeClr val="tx1"/>
                              </a:solidFill>
                            </a:rPr>
                          </m:ctrlPr>
                        </m:sSubSupPr>
                        <m:e>
                          <m:r>
                            <a:rPr lang="es-EC" i="1">
                              <a:solidFill>
                                <a:schemeClr val="tx1"/>
                              </a:solidFill>
                            </a:rPr>
                            <m:t>𝑆</m:t>
                          </m:r>
                        </m:e>
                        <m:sub>
                          <m:sSup>
                            <m:sSupPr>
                              <m:ctrlPr>
                                <a:rPr lang="en-US" i="1">
                                  <a:solidFill>
                                    <a:schemeClr val="tx1"/>
                                  </a:solidFill>
                                </a:rPr>
                              </m:ctrlPr>
                            </m:sSupPr>
                            <m:e>
                              <m:r>
                                <a:rPr lang="es-EC" i="1">
                                  <a:solidFill>
                                    <a:schemeClr val="tx1"/>
                                  </a:solidFill>
                                </a:rPr>
                                <m:t>𝑘</m:t>
                              </m:r>
                            </m:e>
                            <m:sup>
                              <m:r>
                                <a:rPr lang="es-EC" i="1">
                                  <a:solidFill>
                                    <a:schemeClr val="tx1"/>
                                  </a:solidFill>
                                </a:rPr>
                                <m:t>𝑘</m:t>
                              </m:r>
                            </m:sup>
                          </m:sSup>
                        </m:sub>
                        <m:sup>
                          <m:r>
                            <a:rPr lang="es-EC" i="1">
                              <a:solidFill>
                                <a:schemeClr val="tx1"/>
                              </a:solidFill>
                            </a:rPr>
                            <m:t>𝑖𝑛𝑡</m:t>
                          </m:r>
                        </m:sup>
                      </m:sSubSup>
                    </m:oMath>
                  </m:oMathPara>
                </a14:m>
                <a:endParaRPr lang="en-US" dirty="0" smtClean="0"/>
              </a:p>
              <a:p>
                <a:pPr marL="0" indent="0">
                  <a:buNone/>
                </a:pPr>
                <a:endParaRPr lang="es-EC" dirty="0"/>
              </a:p>
              <a:p>
                <a:pPr marL="0" indent="0">
                  <a:buNone/>
                </a:pPr>
                <a14:m>
                  <m:oMathPara xmlns:m="http://schemas.openxmlformats.org/officeDocument/2006/math">
                    <m:oMathParaPr>
                      <m:jc m:val="centerGroup"/>
                    </m:oMathParaPr>
                    <m:oMath xmlns:m="http://schemas.openxmlformats.org/officeDocument/2006/math">
                      <m:f>
                        <m:fPr>
                          <m:ctrlPr>
                            <a:rPr lang="en-US" i="1" smtClean="0">
                              <a:solidFill>
                                <a:schemeClr val="tx1"/>
                              </a:solidFill>
                            </a:rPr>
                          </m:ctrlPr>
                        </m:fPr>
                        <m:num>
                          <m:r>
                            <a:rPr lang="es-EC" i="1">
                              <a:solidFill>
                                <a:schemeClr val="tx1"/>
                              </a:solidFill>
                            </a:rPr>
                            <m:t>𝜕</m:t>
                          </m:r>
                        </m:num>
                        <m:den>
                          <m:r>
                            <a:rPr lang="es-EC" i="1">
                              <a:solidFill>
                                <a:schemeClr val="tx1"/>
                              </a:solidFill>
                            </a:rPr>
                            <m:t>𝜕</m:t>
                          </m:r>
                          <m:r>
                            <a:rPr lang="es-EC" i="1">
                              <a:solidFill>
                                <a:schemeClr val="tx1"/>
                              </a:solidFill>
                            </a:rPr>
                            <m:t>𝑡</m:t>
                          </m:r>
                        </m:den>
                      </m:f>
                      <m:d>
                        <m:dPr>
                          <m:ctrlPr>
                            <a:rPr lang="en-US" i="1">
                              <a:solidFill>
                                <a:schemeClr val="tx1"/>
                              </a:solidFill>
                            </a:rPr>
                          </m:ctrlPr>
                        </m:dPr>
                        <m:e>
                          <m:sSup>
                            <m:sSupPr>
                              <m:ctrlPr>
                                <a:rPr lang="en-US" i="1">
                                  <a:solidFill>
                                    <a:schemeClr val="tx1"/>
                                  </a:solidFill>
                                </a:rPr>
                              </m:ctrlPr>
                            </m:sSupPr>
                            <m:e>
                              <m:sSup>
                                <m:sSupPr>
                                  <m:ctrlPr>
                                    <a:rPr lang="en-US" i="1">
                                      <a:solidFill>
                                        <a:schemeClr val="tx1"/>
                                      </a:solidFill>
                                    </a:rPr>
                                  </m:ctrlPr>
                                </m:sSupPr>
                                <m:e>
                                  <m:r>
                                    <m:rPr>
                                      <m:sty m:val="p"/>
                                    </m:rPr>
                                    <a:rPr lang="es-EC">
                                      <a:solidFill>
                                        <a:schemeClr val="tx1"/>
                                      </a:solidFill>
                                    </a:rPr>
                                    <m:t>α</m:t>
                                  </m:r>
                                </m:e>
                                <m:sup>
                                  <m:r>
                                    <a:rPr lang="es-EC" i="1">
                                      <a:solidFill>
                                        <a:schemeClr val="tx1"/>
                                      </a:solidFill>
                                    </a:rPr>
                                    <m:t>𝑘</m:t>
                                  </m:r>
                                </m:sup>
                              </m:sSup>
                              <m:r>
                                <a:rPr lang="es-EC" i="1">
                                  <a:solidFill>
                                    <a:schemeClr val="tx1"/>
                                  </a:solidFill>
                                </a:rPr>
                                <m:t>𝜌</m:t>
                              </m:r>
                            </m:e>
                            <m:sup>
                              <m:r>
                                <a:rPr lang="es-EC" i="1">
                                  <a:solidFill>
                                    <a:schemeClr val="tx1"/>
                                  </a:solidFill>
                                </a:rPr>
                                <m:t>𝑘</m:t>
                              </m:r>
                            </m:sup>
                          </m:sSup>
                          <m:sSup>
                            <m:sSupPr>
                              <m:ctrlPr>
                                <a:rPr lang="en-US" i="1">
                                  <a:solidFill>
                                    <a:schemeClr val="tx1"/>
                                  </a:solidFill>
                                </a:rPr>
                              </m:ctrlPr>
                            </m:sSupPr>
                            <m:e>
                              <m:r>
                                <a:rPr lang="es-EC" i="1">
                                  <a:solidFill>
                                    <a:schemeClr val="tx1"/>
                                  </a:solidFill>
                                </a:rPr>
                                <m:t>𝜔</m:t>
                              </m:r>
                            </m:e>
                            <m:sup>
                              <m:r>
                                <a:rPr lang="es-EC" i="1">
                                  <a:solidFill>
                                    <a:schemeClr val="tx1"/>
                                  </a:solidFill>
                                </a:rPr>
                                <m:t>𝑘</m:t>
                              </m:r>
                            </m:sup>
                          </m:sSup>
                        </m:e>
                      </m:d>
                      <m:r>
                        <a:rPr lang="es-EC" i="1">
                          <a:solidFill>
                            <a:schemeClr val="tx1"/>
                          </a:solidFill>
                        </a:rPr>
                        <m:t>+</m:t>
                      </m:r>
                      <m:r>
                        <a:rPr lang="es-EC" b="1" i="1">
                          <a:solidFill>
                            <a:schemeClr val="tx1"/>
                          </a:solidFill>
                        </a:rPr>
                        <m:t>𝛁</m:t>
                      </m:r>
                      <m:r>
                        <a:rPr lang="es-EC">
                          <a:solidFill>
                            <a:schemeClr val="tx1"/>
                          </a:solidFill>
                        </a:rPr>
                        <m:t>∙</m:t>
                      </m:r>
                      <m:d>
                        <m:dPr>
                          <m:ctrlPr>
                            <a:rPr lang="en-US" i="1">
                              <a:solidFill>
                                <a:schemeClr val="tx1"/>
                              </a:solidFill>
                            </a:rPr>
                          </m:ctrlPr>
                        </m:dPr>
                        <m:e>
                          <m:sSup>
                            <m:sSupPr>
                              <m:ctrlPr>
                                <a:rPr lang="en-US" i="1">
                                  <a:solidFill>
                                    <a:schemeClr val="tx1"/>
                                  </a:solidFill>
                                </a:rPr>
                              </m:ctrlPr>
                            </m:sSupPr>
                            <m:e>
                              <m:sSup>
                                <m:sSupPr>
                                  <m:ctrlPr>
                                    <a:rPr lang="en-US" i="1">
                                      <a:solidFill>
                                        <a:schemeClr val="tx1"/>
                                      </a:solidFill>
                                    </a:rPr>
                                  </m:ctrlPr>
                                </m:sSupPr>
                                <m:e>
                                  <m:r>
                                    <a:rPr lang="es-EC" i="1">
                                      <a:solidFill>
                                        <a:schemeClr val="tx1"/>
                                      </a:solidFill>
                                    </a:rPr>
                                    <m:t>𝛼</m:t>
                                  </m:r>
                                </m:e>
                                <m:sup>
                                  <m:r>
                                    <a:rPr lang="es-EC" i="1">
                                      <a:solidFill>
                                        <a:schemeClr val="tx1"/>
                                      </a:solidFill>
                                    </a:rPr>
                                    <m:t>𝑘</m:t>
                                  </m:r>
                                </m:sup>
                              </m:sSup>
                              <m:r>
                                <a:rPr lang="es-EC" i="1">
                                  <a:solidFill>
                                    <a:schemeClr val="tx1"/>
                                  </a:solidFill>
                                </a:rPr>
                                <m:t>𝜌</m:t>
                              </m:r>
                            </m:e>
                            <m:sup>
                              <m:r>
                                <a:rPr lang="es-EC" i="1">
                                  <a:solidFill>
                                    <a:schemeClr val="tx1"/>
                                  </a:solidFill>
                                </a:rPr>
                                <m:t>𝑘</m:t>
                              </m:r>
                            </m:sup>
                          </m:sSup>
                          <m:sSup>
                            <m:sSupPr>
                              <m:ctrlPr>
                                <a:rPr lang="en-US" b="1" i="1">
                                  <a:solidFill>
                                    <a:schemeClr val="tx1"/>
                                  </a:solidFill>
                                </a:rPr>
                              </m:ctrlPr>
                            </m:sSupPr>
                            <m:e>
                              <m:r>
                                <a:rPr lang="es-EC" b="1" i="1">
                                  <a:solidFill>
                                    <a:schemeClr val="tx1"/>
                                  </a:solidFill>
                                </a:rPr>
                                <m:t>𝐯</m:t>
                              </m:r>
                            </m:e>
                            <m:sup>
                              <m:r>
                                <a:rPr lang="es-EC" b="1" i="1">
                                  <a:solidFill>
                                    <a:schemeClr val="tx1"/>
                                  </a:solidFill>
                                </a:rPr>
                                <m:t>𝐤</m:t>
                              </m:r>
                            </m:sup>
                          </m:sSup>
                          <m:sSup>
                            <m:sSupPr>
                              <m:ctrlPr>
                                <a:rPr lang="en-US" i="1">
                                  <a:solidFill>
                                    <a:schemeClr val="tx1"/>
                                  </a:solidFill>
                                </a:rPr>
                              </m:ctrlPr>
                            </m:sSupPr>
                            <m:e>
                              <m:r>
                                <a:rPr lang="es-EC" i="1">
                                  <a:solidFill>
                                    <a:schemeClr val="tx1"/>
                                  </a:solidFill>
                                </a:rPr>
                                <m:t>𝜔</m:t>
                              </m:r>
                            </m:e>
                            <m:sup>
                              <m:r>
                                <a:rPr lang="es-EC" i="1">
                                  <a:solidFill>
                                    <a:schemeClr val="tx1"/>
                                  </a:solidFill>
                                </a:rPr>
                                <m:t>𝑘</m:t>
                              </m:r>
                            </m:sup>
                          </m:sSup>
                        </m:e>
                      </m:d>
                      <m:r>
                        <a:rPr lang="es-EC" i="1">
                          <a:solidFill>
                            <a:schemeClr val="tx1"/>
                          </a:solidFill>
                        </a:rPr>
                        <m:t>=</m:t>
                      </m:r>
                      <m:r>
                        <a:rPr lang="es-EC" b="1" i="1">
                          <a:solidFill>
                            <a:schemeClr val="tx1"/>
                          </a:solidFill>
                        </a:rPr>
                        <m:t>𝛁</m:t>
                      </m:r>
                      <m:r>
                        <a:rPr lang="es-EC" b="1">
                          <a:solidFill>
                            <a:schemeClr val="tx1"/>
                          </a:solidFill>
                        </a:rPr>
                        <m:t>∙</m:t>
                      </m:r>
                      <m:d>
                        <m:dPr>
                          <m:begChr m:val="{"/>
                          <m:endChr m:val="}"/>
                          <m:ctrlPr>
                            <a:rPr lang="en-US" i="1">
                              <a:solidFill>
                                <a:schemeClr val="tx1"/>
                              </a:solidFill>
                            </a:rPr>
                          </m:ctrlPr>
                        </m:dPr>
                        <m:e>
                          <m:sSup>
                            <m:sSupPr>
                              <m:ctrlPr>
                                <a:rPr lang="en-US" i="1">
                                  <a:solidFill>
                                    <a:schemeClr val="tx1"/>
                                  </a:solidFill>
                                </a:rPr>
                              </m:ctrlPr>
                            </m:sSupPr>
                            <m:e>
                              <m:r>
                                <m:rPr>
                                  <m:sty m:val="p"/>
                                </m:rPr>
                                <a:rPr lang="es-EC">
                                  <a:solidFill>
                                    <a:schemeClr val="tx1"/>
                                  </a:solidFill>
                                </a:rPr>
                                <m:t>α</m:t>
                              </m:r>
                            </m:e>
                            <m:sup>
                              <m:r>
                                <a:rPr lang="es-EC" i="1">
                                  <a:solidFill>
                                    <a:schemeClr val="tx1"/>
                                  </a:solidFill>
                                </a:rPr>
                                <m:t>𝑘</m:t>
                              </m:r>
                            </m:sup>
                          </m:sSup>
                          <m:d>
                            <m:dPr>
                              <m:begChr m:val="["/>
                              <m:endChr m:val="]"/>
                              <m:ctrlPr>
                                <a:rPr lang="en-US" i="1">
                                  <a:solidFill>
                                    <a:schemeClr val="tx1"/>
                                  </a:solidFill>
                                </a:rPr>
                              </m:ctrlPr>
                            </m:dPr>
                            <m:e>
                              <m:d>
                                <m:dPr>
                                  <m:ctrlPr>
                                    <a:rPr lang="en-US" i="1">
                                      <a:solidFill>
                                        <a:schemeClr val="tx1"/>
                                      </a:solidFill>
                                    </a:rPr>
                                  </m:ctrlPr>
                                </m:dPr>
                                <m:e>
                                  <m:sSup>
                                    <m:sSupPr>
                                      <m:ctrlPr>
                                        <a:rPr lang="en-US" i="1">
                                          <a:solidFill>
                                            <a:schemeClr val="tx1"/>
                                          </a:solidFill>
                                        </a:rPr>
                                      </m:ctrlPr>
                                    </m:sSupPr>
                                    <m:e>
                                      <m:r>
                                        <a:rPr lang="es-EC" i="1">
                                          <a:solidFill>
                                            <a:schemeClr val="tx1"/>
                                          </a:solidFill>
                                        </a:rPr>
                                        <m:t>𝜇</m:t>
                                      </m:r>
                                    </m:e>
                                    <m:sup>
                                      <m:r>
                                        <a:rPr lang="es-EC" i="1">
                                          <a:solidFill>
                                            <a:schemeClr val="tx1"/>
                                          </a:solidFill>
                                        </a:rPr>
                                        <m:t>𝑘</m:t>
                                      </m:r>
                                    </m:sup>
                                  </m:sSup>
                                  <m:r>
                                    <a:rPr lang="es-EC" i="1">
                                      <a:solidFill>
                                        <a:schemeClr val="tx1"/>
                                      </a:solidFill>
                                    </a:rPr>
                                    <m:t>+</m:t>
                                  </m:r>
                                  <m:f>
                                    <m:fPr>
                                      <m:ctrlPr>
                                        <a:rPr lang="en-US" i="1">
                                          <a:solidFill>
                                            <a:schemeClr val="tx1"/>
                                          </a:solidFill>
                                        </a:rPr>
                                      </m:ctrlPr>
                                    </m:fPr>
                                    <m:num>
                                      <m:sSubSup>
                                        <m:sSubSupPr>
                                          <m:ctrlPr>
                                            <a:rPr lang="en-US" i="1">
                                              <a:solidFill>
                                                <a:schemeClr val="tx1"/>
                                              </a:solidFill>
                                            </a:rPr>
                                          </m:ctrlPr>
                                        </m:sSubSupPr>
                                        <m:e>
                                          <m:r>
                                            <a:rPr lang="es-EC" i="1">
                                              <a:solidFill>
                                                <a:schemeClr val="tx1"/>
                                              </a:solidFill>
                                            </a:rPr>
                                            <m:t>𝜇</m:t>
                                          </m:r>
                                        </m:e>
                                        <m:sub>
                                          <m:r>
                                            <a:rPr lang="es-EC" i="1">
                                              <a:solidFill>
                                                <a:schemeClr val="tx1"/>
                                              </a:solidFill>
                                            </a:rPr>
                                            <m:t>𝑇</m:t>
                                          </m:r>
                                        </m:sub>
                                        <m:sup>
                                          <m:r>
                                            <a:rPr lang="es-EC" i="1">
                                              <a:solidFill>
                                                <a:schemeClr val="tx1"/>
                                              </a:solidFill>
                                            </a:rPr>
                                            <m:t>𝑘</m:t>
                                          </m:r>
                                        </m:sup>
                                      </m:sSubSup>
                                    </m:num>
                                    <m:den>
                                      <m:sSub>
                                        <m:sSubPr>
                                          <m:ctrlPr>
                                            <a:rPr lang="en-US" i="1">
                                              <a:solidFill>
                                                <a:schemeClr val="tx1"/>
                                              </a:solidFill>
                                            </a:rPr>
                                          </m:ctrlPr>
                                        </m:sSubPr>
                                        <m:e>
                                          <m:r>
                                            <a:rPr lang="es-EC" i="1">
                                              <a:solidFill>
                                                <a:schemeClr val="tx1"/>
                                              </a:solidFill>
                                            </a:rPr>
                                            <m:t>𝜎</m:t>
                                          </m:r>
                                        </m:e>
                                        <m:sub>
                                          <m:r>
                                            <a:rPr lang="es-EC" i="1">
                                              <a:solidFill>
                                                <a:schemeClr val="tx1"/>
                                              </a:solidFill>
                                            </a:rPr>
                                            <m:t>𝜔</m:t>
                                          </m:r>
                                          <m:r>
                                            <a:rPr lang="es-EC" i="1">
                                              <a:solidFill>
                                                <a:schemeClr val="tx1"/>
                                              </a:solidFill>
                                            </a:rPr>
                                            <m:t>3</m:t>
                                          </m:r>
                                        </m:sub>
                                      </m:sSub>
                                    </m:den>
                                  </m:f>
                                </m:e>
                              </m:d>
                              <m:r>
                                <a:rPr lang="es-EC" b="1" i="1">
                                  <a:solidFill>
                                    <a:schemeClr val="tx1"/>
                                  </a:solidFill>
                                </a:rPr>
                                <m:t>𝛁</m:t>
                              </m:r>
                              <m:sSup>
                                <m:sSupPr>
                                  <m:ctrlPr>
                                    <a:rPr lang="en-US" i="1">
                                      <a:solidFill>
                                        <a:schemeClr val="tx1"/>
                                      </a:solidFill>
                                    </a:rPr>
                                  </m:ctrlPr>
                                </m:sSupPr>
                                <m:e>
                                  <m:r>
                                    <a:rPr lang="es-EC" i="1">
                                      <a:solidFill>
                                        <a:schemeClr val="tx1"/>
                                      </a:solidFill>
                                    </a:rPr>
                                    <m:t>𝜔</m:t>
                                  </m:r>
                                </m:e>
                                <m:sup>
                                  <m:r>
                                    <a:rPr lang="es-EC" i="1">
                                      <a:solidFill>
                                        <a:schemeClr val="tx1"/>
                                      </a:solidFill>
                                    </a:rPr>
                                    <m:t>𝑘</m:t>
                                  </m:r>
                                </m:sup>
                              </m:sSup>
                            </m:e>
                          </m:d>
                        </m:e>
                      </m:d>
                      <m:r>
                        <a:rPr lang="es-EC" b="1" i="1">
                          <a:solidFill>
                            <a:schemeClr val="tx1"/>
                          </a:solidFill>
                        </a:rPr>
                        <m:t>+</m:t>
                      </m:r>
                      <m:sSup>
                        <m:sSupPr>
                          <m:ctrlPr>
                            <a:rPr lang="en-US" i="1">
                              <a:solidFill>
                                <a:schemeClr val="tx1"/>
                              </a:solidFill>
                            </a:rPr>
                          </m:ctrlPr>
                        </m:sSupPr>
                        <m:e>
                          <m:sSup>
                            <m:sSupPr>
                              <m:ctrlPr>
                                <a:rPr lang="en-US" i="1">
                                  <a:solidFill>
                                    <a:schemeClr val="tx1"/>
                                  </a:solidFill>
                                </a:rPr>
                              </m:ctrlPr>
                            </m:sSupPr>
                            <m:e>
                              <m:r>
                                <a:rPr lang="es-EC" i="1">
                                  <a:solidFill>
                                    <a:schemeClr val="tx1"/>
                                  </a:solidFill>
                                </a:rPr>
                                <m:t>2</m:t>
                              </m:r>
                              <m:r>
                                <a:rPr lang="es-EC" i="1">
                                  <a:solidFill>
                                    <a:schemeClr val="tx1"/>
                                  </a:solidFill>
                                </a:rPr>
                                <m:t>𝛼</m:t>
                              </m:r>
                            </m:e>
                            <m:sup>
                              <m:r>
                                <a:rPr lang="es-EC" i="1">
                                  <a:solidFill>
                                    <a:schemeClr val="tx1"/>
                                  </a:solidFill>
                                </a:rPr>
                                <m:t>𝑘</m:t>
                              </m:r>
                            </m:sup>
                          </m:sSup>
                          <m:r>
                            <a:rPr lang="es-EC" i="1">
                              <a:solidFill>
                                <a:schemeClr val="tx1"/>
                              </a:solidFill>
                            </a:rPr>
                            <m:t>𝜌</m:t>
                          </m:r>
                        </m:e>
                        <m:sup>
                          <m:r>
                            <a:rPr lang="es-EC" i="1">
                              <a:solidFill>
                                <a:schemeClr val="tx1"/>
                              </a:solidFill>
                            </a:rPr>
                            <m:t>𝑘</m:t>
                          </m:r>
                        </m:sup>
                      </m:sSup>
                      <m:d>
                        <m:dPr>
                          <m:ctrlPr>
                            <a:rPr lang="en-US" i="1">
                              <a:solidFill>
                                <a:schemeClr val="tx1"/>
                              </a:solidFill>
                            </a:rPr>
                          </m:ctrlPr>
                        </m:dPr>
                        <m:e>
                          <m:r>
                            <a:rPr lang="es-EC" i="1">
                              <a:solidFill>
                                <a:schemeClr val="tx1"/>
                              </a:solidFill>
                            </a:rPr>
                            <m:t>1−</m:t>
                          </m:r>
                          <m:sSub>
                            <m:sSubPr>
                              <m:ctrlPr>
                                <a:rPr lang="en-US" i="1">
                                  <a:solidFill>
                                    <a:schemeClr val="tx1"/>
                                  </a:solidFill>
                                </a:rPr>
                              </m:ctrlPr>
                            </m:sSubPr>
                            <m:e>
                              <m:r>
                                <a:rPr lang="es-EC" i="1">
                                  <a:solidFill>
                                    <a:schemeClr val="tx1"/>
                                  </a:solidFill>
                                </a:rPr>
                                <m:t>𝐹</m:t>
                              </m:r>
                            </m:e>
                            <m:sub>
                              <m:r>
                                <a:rPr lang="es-EC" i="1">
                                  <a:solidFill>
                                    <a:schemeClr val="tx1"/>
                                  </a:solidFill>
                                </a:rPr>
                                <m:t>1</m:t>
                              </m:r>
                            </m:sub>
                          </m:sSub>
                        </m:e>
                      </m:d>
                      <m:f>
                        <m:fPr>
                          <m:ctrlPr>
                            <a:rPr lang="en-US" i="1">
                              <a:solidFill>
                                <a:schemeClr val="tx1"/>
                              </a:solidFill>
                            </a:rPr>
                          </m:ctrlPr>
                        </m:fPr>
                        <m:num>
                          <m:r>
                            <a:rPr lang="es-EC" i="1">
                              <a:solidFill>
                                <a:schemeClr val="tx1"/>
                              </a:solidFill>
                            </a:rPr>
                            <m:t>1</m:t>
                          </m:r>
                        </m:num>
                        <m:den>
                          <m:sSub>
                            <m:sSubPr>
                              <m:ctrlPr>
                                <a:rPr lang="en-US" i="1">
                                  <a:solidFill>
                                    <a:schemeClr val="tx1"/>
                                  </a:solidFill>
                                </a:rPr>
                              </m:ctrlPr>
                            </m:sSubPr>
                            <m:e>
                              <m:r>
                                <a:rPr lang="es-EC" i="1">
                                  <a:solidFill>
                                    <a:schemeClr val="tx1"/>
                                  </a:solidFill>
                                </a:rPr>
                                <m:t>𝜎</m:t>
                              </m:r>
                            </m:e>
                            <m:sub>
                              <m:r>
                                <a:rPr lang="es-EC" i="1">
                                  <a:solidFill>
                                    <a:schemeClr val="tx1"/>
                                  </a:solidFill>
                                </a:rPr>
                                <m:t>𝜔</m:t>
                              </m:r>
                              <m:r>
                                <a:rPr lang="es-EC" i="1">
                                  <a:solidFill>
                                    <a:schemeClr val="tx1"/>
                                  </a:solidFill>
                                </a:rPr>
                                <m:t>2</m:t>
                              </m:r>
                            </m:sub>
                          </m:sSub>
                          <m:sSup>
                            <m:sSupPr>
                              <m:ctrlPr>
                                <a:rPr lang="en-US" i="1">
                                  <a:solidFill>
                                    <a:schemeClr val="tx1"/>
                                  </a:solidFill>
                                </a:rPr>
                              </m:ctrlPr>
                            </m:sSupPr>
                            <m:e>
                              <m:r>
                                <a:rPr lang="es-EC" i="1">
                                  <a:solidFill>
                                    <a:schemeClr val="tx1"/>
                                  </a:solidFill>
                                </a:rPr>
                                <m:t>𝜔</m:t>
                              </m:r>
                            </m:e>
                            <m:sup>
                              <m:r>
                                <a:rPr lang="es-EC" i="1">
                                  <a:solidFill>
                                    <a:schemeClr val="tx1"/>
                                  </a:solidFill>
                                </a:rPr>
                                <m:t>𝑘</m:t>
                              </m:r>
                            </m:sup>
                          </m:sSup>
                        </m:den>
                      </m:f>
                      <m:r>
                        <a:rPr lang="es-EC" b="1" i="1">
                          <a:solidFill>
                            <a:schemeClr val="tx1"/>
                          </a:solidFill>
                        </a:rPr>
                        <m:t>𝛁</m:t>
                      </m:r>
                      <m:sSup>
                        <m:sSupPr>
                          <m:ctrlPr>
                            <a:rPr lang="en-US" i="1">
                              <a:solidFill>
                                <a:schemeClr val="tx1"/>
                              </a:solidFill>
                            </a:rPr>
                          </m:ctrlPr>
                        </m:sSupPr>
                        <m:e>
                          <m:r>
                            <a:rPr lang="es-EC" i="1">
                              <a:solidFill>
                                <a:schemeClr val="tx1"/>
                              </a:solidFill>
                            </a:rPr>
                            <m:t>𝑘</m:t>
                          </m:r>
                        </m:e>
                        <m:sup>
                          <m:r>
                            <a:rPr lang="es-EC" i="1">
                              <a:solidFill>
                                <a:schemeClr val="tx1"/>
                              </a:solidFill>
                            </a:rPr>
                            <m:t>𝑘</m:t>
                          </m:r>
                        </m:sup>
                      </m:sSup>
                      <m:r>
                        <a:rPr lang="es-EC" b="1" i="1">
                          <a:solidFill>
                            <a:schemeClr val="tx1"/>
                          </a:solidFill>
                        </a:rPr>
                        <m:t>𝛁</m:t>
                      </m:r>
                      <m:sSup>
                        <m:sSupPr>
                          <m:ctrlPr>
                            <a:rPr lang="en-US" i="1">
                              <a:solidFill>
                                <a:schemeClr val="tx1"/>
                              </a:solidFill>
                            </a:rPr>
                          </m:ctrlPr>
                        </m:sSupPr>
                        <m:e>
                          <m:r>
                            <a:rPr lang="es-EC" i="1">
                              <a:solidFill>
                                <a:schemeClr val="tx1"/>
                              </a:solidFill>
                            </a:rPr>
                            <m:t>𝜔</m:t>
                          </m:r>
                        </m:e>
                        <m:sup>
                          <m:r>
                            <a:rPr lang="es-EC" i="1">
                              <a:solidFill>
                                <a:schemeClr val="tx1"/>
                              </a:solidFill>
                            </a:rPr>
                            <m:t>𝑘</m:t>
                          </m:r>
                        </m:sup>
                      </m:sSup>
                      <m:r>
                        <a:rPr lang="es-EC" i="1">
                          <a:solidFill>
                            <a:schemeClr val="tx1"/>
                          </a:solidFill>
                        </a:rPr>
                        <m:t>+</m:t>
                      </m:r>
                      <m:sSup>
                        <m:sSupPr>
                          <m:ctrlPr>
                            <a:rPr lang="en-US" i="1">
                              <a:solidFill>
                                <a:schemeClr val="tx1"/>
                              </a:solidFill>
                            </a:rPr>
                          </m:ctrlPr>
                        </m:sSupPr>
                        <m:e>
                          <m:r>
                            <a:rPr lang="es-EC" i="1">
                              <a:solidFill>
                                <a:schemeClr val="tx1"/>
                              </a:solidFill>
                            </a:rPr>
                            <m:t>𝛼</m:t>
                          </m:r>
                        </m:e>
                        <m:sup>
                          <m:r>
                            <a:rPr lang="es-EC" i="1">
                              <a:solidFill>
                                <a:schemeClr val="tx1"/>
                              </a:solidFill>
                            </a:rPr>
                            <m:t>𝑘</m:t>
                          </m:r>
                        </m:sup>
                      </m:sSup>
                      <m:sSub>
                        <m:sSubPr>
                          <m:ctrlPr>
                            <a:rPr lang="en-US" i="1">
                              <a:solidFill>
                                <a:schemeClr val="tx1"/>
                              </a:solidFill>
                            </a:rPr>
                          </m:ctrlPr>
                        </m:sSubPr>
                        <m:e>
                          <m:r>
                            <a:rPr lang="es-EC" i="1">
                              <a:solidFill>
                                <a:schemeClr val="tx1"/>
                              </a:solidFill>
                            </a:rPr>
                            <m:t>𝛼</m:t>
                          </m:r>
                        </m:e>
                        <m:sub>
                          <m:r>
                            <a:rPr lang="es-EC" i="1">
                              <a:solidFill>
                                <a:schemeClr val="tx1"/>
                              </a:solidFill>
                            </a:rPr>
                            <m:t>3</m:t>
                          </m:r>
                        </m:sub>
                      </m:sSub>
                      <m:f>
                        <m:fPr>
                          <m:ctrlPr>
                            <a:rPr lang="en-US" i="1">
                              <a:solidFill>
                                <a:schemeClr val="tx1"/>
                              </a:solidFill>
                            </a:rPr>
                          </m:ctrlPr>
                        </m:fPr>
                        <m:num>
                          <m:sSup>
                            <m:sSupPr>
                              <m:ctrlPr>
                                <a:rPr lang="en-US" i="1">
                                  <a:solidFill>
                                    <a:schemeClr val="tx1"/>
                                  </a:solidFill>
                                </a:rPr>
                              </m:ctrlPr>
                            </m:sSupPr>
                            <m:e>
                              <m:r>
                                <a:rPr lang="es-EC" i="1">
                                  <a:solidFill>
                                    <a:schemeClr val="tx1"/>
                                  </a:solidFill>
                                </a:rPr>
                                <m:t>𝜔</m:t>
                              </m:r>
                            </m:e>
                            <m:sup>
                              <m:r>
                                <a:rPr lang="es-EC" i="1">
                                  <a:solidFill>
                                    <a:schemeClr val="tx1"/>
                                  </a:solidFill>
                                </a:rPr>
                                <m:t>𝑘</m:t>
                              </m:r>
                            </m:sup>
                          </m:sSup>
                        </m:num>
                        <m:den>
                          <m:sSup>
                            <m:sSupPr>
                              <m:ctrlPr>
                                <a:rPr lang="en-US" i="1">
                                  <a:solidFill>
                                    <a:schemeClr val="tx1"/>
                                  </a:solidFill>
                                </a:rPr>
                              </m:ctrlPr>
                            </m:sSupPr>
                            <m:e>
                              <m:r>
                                <a:rPr lang="es-EC" i="1">
                                  <a:solidFill>
                                    <a:schemeClr val="tx1"/>
                                  </a:solidFill>
                                </a:rPr>
                                <m:t>𝑘</m:t>
                              </m:r>
                            </m:e>
                            <m:sup>
                              <m:r>
                                <a:rPr lang="es-EC" i="1">
                                  <a:solidFill>
                                    <a:schemeClr val="tx1"/>
                                  </a:solidFill>
                                </a:rPr>
                                <m:t>𝑘</m:t>
                              </m:r>
                            </m:sup>
                          </m:sSup>
                        </m:den>
                      </m:f>
                      <m:d>
                        <m:dPr>
                          <m:ctrlPr>
                            <a:rPr lang="en-US" i="1">
                              <a:solidFill>
                                <a:schemeClr val="tx1"/>
                              </a:solidFill>
                            </a:rPr>
                          </m:ctrlPr>
                        </m:dPr>
                        <m:e>
                          <m:sSup>
                            <m:sSupPr>
                              <m:ctrlPr>
                                <a:rPr lang="en-US" i="1">
                                  <a:solidFill>
                                    <a:schemeClr val="tx1"/>
                                  </a:solidFill>
                                </a:rPr>
                              </m:ctrlPr>
                            </m:sSupPr>
                            <m:e>
                              <m:r>
                                <a:rPr lang="es-EC" i="1">
                                  <a:solidFill>
                                    <a:schemeClr val="tx1"/>
                                  </a:solidFill>
                                </a:rPr>
                                <m:t>𝑝</m:t>
                              </m:r>
                            </m:e>
                            <m:sup>
                              <m:r>
                                <a:rPr lang="es-EC" i="1">
                                  <a:solidFill>
                                    <a:schemeClr val="tx1"/>
                                  </a:solidFill>
                                </a:rPr>
                                <m:t>𝑘</m:t>
                              </m:r>
                            </m:sup>
                          </m:sSup>
                          <m:r>
                            <a:rPr lang="es-EC" b="1" i="1">
                              <a:solidFill>
                                <a:schemeClr val="tx1"/>
                              </a:solidFill>
                            </a:rPr>
                            <m:t>+</m:t>
                          </m:r>
                          <m:sSub>
                            <m:sSubPr>
                              <m:ctrlPr>
                                <a:rPr lang="en-US" i="1">
                                  <a:solidFill>
                                    <a:schemeClr val="tx1"/>
                                  </a:solidFill>
                                </a:rPr>
                              </m:ctrlPr>
                            </m:sSubPr>
                            <m:e>
                              <m:r>
                                <a:rPr lang="es-EC" i="1">
                                  <a:solidFill>
                                    <a:schemeClr val="tx1"/>
                                  </a:solidFill>
                                </a:rPr>
                                <m:t>𝐶</m:t>
                              </m:r>
                            </m:e>
                            <m:sub>
                              <m:r>
                                <a:rPr lang="es-EC" i="1">
                                  <a:solidFill>
                                    <a:schemeClr val="tx1"/>
                                  </a:solidFill>
                                </a:rPr>
                                <m:t>3</m:t>
                              </m:r>
                            </m:sub>
                          </m:sSub>
                          <m:d>
                            <m:dPr>
                              <m:begChr m:val="‖"/>
                              <m:endChr m:val="‖"/>
                              <m:ctrlPr>
                                <a:rPr lang="en-US" b="1" i="1">
                                  <a:solidFill>
                                    <a:schemeClr val="tx1"/>
                                  </a:solidFill>
                                </a:rPr>
                              </m:ctrlPr>
                            </m:dPr>
                            <m:e>
                              <m:sSup>
                                <m:sSupPr>
                                  <m:ctrlPr>
                                    <a:rPr lang="en-US" i="1">
                                      <a:solidFill>
                                        <a:schemeClr val="tx1"/>
                                      </a:solidFill>
                                    </a:rPr>
                                  </m:ctrlPr>
                                </m:sSupPr>
                                <m:e>
                                  <m:r>
                                    <a:rPr lang="es-EC" i="1">
                                      <a:solidFill>
                                        <a:schemeClr val="tx1"/>
                                      </a:solidFill>
                                    </a:rPr>
                                    <m:t>𝐺</m:t>
                                  </m:r>
                                </m:e>
                                <m:sup>
                                  <m:r>
                                    <a:rPr lang="es-EC" i="1">
                                      <a:solidFill>
                                        <a:schemeClr val="tx1"/>
                                      </a:solidFill>
                                    </a:rPr>
                                    <m:t>𝑘</m:t>
                                  </m:r>
                                </m:sup>
                              </m:sSup>
                            </m:e>
                          </m:d>
                        </m:e>
                      </m:d>
                      <m:r>
                        <a:rPr lang="es-EC" b="1" i="1">
                          <a:solidFill>
                            <a:schemeClr val="tx1"/>
                          </a:solidFill>
                        </a:rPr>
                        <m:t>−</m:t>
                      </m:r>
                      <m:sSup>
                        <m:sSupPr>
                          <m:ctrlPr>
                            <a:rPr lang="en-US" i="1">
                              <a:solidFill>
                                <a:schemeClr val="tx1"/>
                              </a:solidFill>
                            </a:rPr>
                          </m:ctrlPr>
                        </m:sSupPr>
                        <m:e>
                          <m:sSup>
                            <m:sSupPr>
                              <m:ctrlPr>
                                <a:rPr lang="en-US" i="1">
                                  <a:solidFill>
                                    <a:schemeClr val="tx1"/>
                                  </a:solidFill>
                                </a:rPr>
                              </m:ctrlPr>
                            </m:sSupPr>
                            <m:e>
                              <m:r>
                                <m:rPr>
                                  <m:sty m:val="p"/>
                                </m:rPr>
                                <a:rPr lang="es-EC">
                                  <a:solidFill>
                                    <a:schemeClr val="tx1"/>
                                  </a:solidFill>
                                </a:rPr>
                                <m:t>α</m:t>
                              </m:r>
                            </m:e>
                            <m:sup>
                              <m:r>
                                <a:rPr lang="es-EC" i="1">
                                  <a:solidFill>
                                    <a:schemeClr val="tx1"/>
                                  </a:solidFill>
                                </a:rPr>
                                <m:t>𝑘</m:t>
                              </m:r>
                            </m:sup>
                          </m:sSup>
                          <m:r>
                            <a:rPr lang="es-EC" i="1">
                              <a:solidFill>
                                <a:schemeClr val="tx1"/>
                              </a:solidFill>
                            </a:rPr>
                            <m:t>𝜌</m:t>
                          </m:r>
                        </m:e>
                        <m:sup>
                          <m:r>
                            <a:rPr lang="es-EC" i="1">
                              <a:solidFill>
                                <a:schemeClr val="tx1"/>
                              </a:solidFill>
                            </a:rPr>
                            <m:t>𝑘</m:t>
                          </m:r>
                        </m:sup>
                      </m:sSup>
                      <m:sSub>
                        <m:sSubPr>
                          <m:ctrlPr>
                            <a:rPr lang="en-US" i="1">
                              <a:solidFill>
                                <a:schemeClr val="tx1"/>
                              </a:solidFill>
                            </a:rPr>
                          </m:ctrlPr>
                        </m:sSubPr>
                        <m:e>
                          <m:r>
                            <a:rPr lang="es-EC" i="1">
                              <a:solidFill>
                                <a:schemeClr val="tx1"/>
                              </a:solidFill>
                            </a:rPr>
                            <m:t>𝛽</m:t>
                          </m:r>
                        </m:e>
                        <m:sub>
                          <m:r>
                            <a:rPr lang="es-EC" i="1">
                              <a:solidFill>
                                <a:schemeClr val="tx1"/>
                              </a:solidFill>
                            </a:rPr>
                            <m:t>3</m:t>
                          </m:r>
                        </m:sub>
                      </m:sSub>
                      <m:sSup>
                        <m:sSupPr>
                          <m:ctrlPr>
                            <a:rPr lang="en-US" i="1">
                              <a:solidFill>
                                <a:schemeClr val="tx1"/>
                              </a:solidFill>
                            </a:rPr>
                          </m:ctrlPr>
                        </m:sSupPr>
                        <m:e>
                          <m:d>
                            <m:dPr>
                              <m:ctrlPr>
                                <a:rPr lang="en-US" i="1">
                                  <a:solidFill>
                                    <a:schemeClr val="tx1"/>
                                  </a:solidFill>
                                </a:rPr>
                              </m:ctrlPr>
                            </m:dPr>
                            <m:e>
                              <m:sSup>
                                <m:sSupPr>
                                  <m:ctrlPr>
                                    <a:rPr lang="en-US" i="1">
                                      <a:solidFill>
                                        <a:schemeClr val="tx1"/>
                                      </a:solidFill>
                                    </a:rPr>
                                  </m:ctrlPr>
                                </m:sSupPr>
                                <m:e>
                                  <m:r>
                                    <a:rPr lang="es-EC" i="1">
                                      <a:solidFill>
                                        <a:schemeClr val="tx1"/>
                                      </a:solidFill>
                                    </a:rPr>
                                    <m:t>𝜔</m:t>
                                  </m:r>
                                </m:e>
                                <m:sup>
                                  <m:r>
                                    <a:rPr lang="es-EC" i="1">
                                      <a:solidFill>
                                        <a:schemeClr val="tx1"/>
                                      </a:solidFill>
                                    </a:rPr>
                                    <m:t>𝑘</m:t>
                                  </m:r>
                                </m:sup>
                              </m:sSup>
                            </m:e>
                          </m:d>
                        </m:e>
                        <m:sup>
                          <m:r>
                            <a:rPr lang="es-EC" i="1">
                              <a:solidFill>
                                <a:schemeClr val="tx1"/>
                              </a:solidFill>
                            </a:rPr>
                            <m:t>2</m:t>
                          </m:r>
                        </m:sup>
                      </m:sSup>
                      <m:r>
                        <a:rPr lang="es-EC" i="1" smtClean="0">
                          <a:solidFill>
                            <a:schemeClr val="tx1"/>
                          </a:solidFill>
                        </a:rPr>
                        <m:t>+</m:t>
                      </m:r>
                      <m:sSubSup>
                        <m:sSubSupPr>
                          <m:ctrlPr>
                            <a:rPr lang="en-US" i="1">
                              <a:solidFill>
                                <a:schemeClr val="tx1"/>
                              </a:solidFill>
                            </a:rPr>
                          </m:ctrlPr>
                        </m:sSubSupPr>
                        <m:e>
                          <m:r>
                            <a:rPr lang="es-EC" i="1">
                              <a:solidFill>
                                <a:schemeClr val="tx1"/>
                              </a:solidFill>
                            </a:rPr>
                            <m:t>𝑆</m:t>
                          </m:r>
                        </m:e>
                        <m:sub>
                          <m:sSup>
                            <m:sSupPr>
                              <m:ctrlPr>
                                <a:rPr lang="en-US" i="1">
                                  <a:solidFill>
                                    <a:schemeClr val="tx1"/>
                                  </a:solidFill>
                                </a:rPr>
                              </m:ctrlPr>
                            </m:sSupPr>
                            <m:e>
                              <m:r>
                                <a:rPr lang="es-EC" i="1">
                                  <a:solidFill>
                                    <a:schemeClr val="tx1"/>
                                  </a:solidFill>
                                </a:rPr>
                                <m:t>𝜔</m:t>
                              </m:r>
                            </m:e>
                            <m:sup>
                              <m:r>
                                <a:rPr lang="es-EC" i="1">
                                  <a:solidFill>
                                    <a:schemeClr val="tx1"/>
                                  </a:solidFill>
                                </a:rPr>
                                <m:t>𝑘</m:t>
                              </m:r>
                            </m:sup>
                          </m:sSup>
                        </m:sub>
                        <m:sup>
                          <m:r>
                            <a:rPr lang="es-EC" i="1">
                              <a:solidFill>
                                <a:schemeClr val="tx1"/>
                              </a:solidFill>
                            </a:rPr>
                            <m:t>𝑖𝑛𝑡</m:t>
                          </m:r>
                        </m:sup>
                      </m:sSubSup>
                    </m:oMath>
                  </m:oMathPara>
                </a14:m>
                <a:endParaRPr lang="en-US" dirty="0"/>
              </a:p>
            </p:txBody>
          </p:sp>
        </mc:Choice>
        <mc:Fallback>
          <p:sp>
            <p:nvSpPr>
              <p:cNvPr id="3" name="Marcador de contenido 2"/>
              <p:cNvSpPr>
                <a:spLocks noGrp="1" noRot="1" noChangeAspect="1" noMove="1" noResize="1" noEditPoints="1" noAdjustHandles="1" noChangeArrowheads="1" noChangeShapeType="1" noTextEdit="1"/>
              </p:cNvSpPr>
              <p:nvPr>
                <p:ph idx="1"/>
              </p:nvPr>
            </p:nvSpPr>
            <p:spPr>
              <a:blipFill>
                <a:blip r:embed="rId2"/>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CuadroTexto 3"/>
              <p:cNvSpPr txBox="1"/>
              <p:nvPr/>
            </p:nvSpPr>
            <p:spPr>
              <a:xfrm>
                <a:off x="677334" y="5655895"/>
                <a:ext cx="8453018" cy="985654"/>
              </a:xfrm>
              <a:prstGeom prst="rect">
                <a:avLst/>
              </a:prstGeom>
              <a:solidFill>
                <a:srgbClr val="FFC000"/>
              </a:solidFill>
            </p:spPr>
            <p:txBody>
              <a:bodyPr wrap="square" rtlCol="0">
                <a:spAutoFit/>
              </a:bodyPr>
              <a:lstStyle/>
              <a:p>
                <a14:m>
                  <m:oMath xmlns:m="http://schemas.openxmlformats.org/officeDocument/2006/math">
                    <m:sSubSup>
                      <m:sSubSupPr>
                        <m:ctrlPr>
                          <a:rPr lang="en-US" i="1"/>
                        </m:ctrlPr>
                      </m:sSubSupPr>
                      <m:e>
                        <m:r>
                          <a:rPr lang="es-EC" i="1"/>
                          <m:t>𝑆</m:t>
                        </m:r>
                      </m:e>
                      <m:sub>
                        <m:sSup>
                          <m:sSupPr>
                            <m:ctrlPr>
                              <a:rPr lang="en-US" i="1"/>
                            </m:ctrlPr>
                          </m:sSupPr>
                          <m:e>
                            <m:r>
                              <a:rPr lang="es-EC" i="1"/>
                              <m:t>𝑘</m:t>
                            </m:r>
                          </m:e>
                          <m:sup>
                            <m:r>
                              <a:rPr lang="es-EC" i="1"/>
                              <m:t>𝑘</m:t>
                            </m:r>
                          </m:sup>
                        </m:sSup>
                      </m:sub>
                      <m:sup>
                        <m:r>
                          <a:rPr lang="es-EC" i="1"/>
                          <m:t>𝑖𝑛𝑡</m:t>
                        </m:r>
                      </m:sup>
                    </m:sSubSup>
                  </m:oMath>
                </a14:m>
                <a:r>
                  <a:rPr lang="es-EC" dirty="0"/>
                  <a:t> y </a:t>
                </a:r>
                <a14:m>
                  <m:oMath xmlns:m="http://schemas.openxmlformats.org/officeDocument/2006/math">
                    <m:sSubSup>
                      <m:sSubSupPr>
                        <m:ctrlPr>
                          <a:rPr lang="en-US" i="1"/>
                        </m:ctrlPr>
                      </m:sSubSupPr>
                      <m:e>
                        <m:r>
                          <a:rPr lang="es-EC" i="1"/>
                          <m:t>𝑆</m:t>
                        </m:r>
                      </m:e>
                      <m:sub>
                        <m:sSup>
                          <m:sSupPr>
                            <m:ctrlPr>
                              <a:rPr lang="en-US" i="1"/>
                            </m:ctrlPr>
                          </m:sSupPr>
                          <m:e>
                            <m:r>
                              <a:rPr lang="es-EC" i="1"/>
                              <m:t>𝜔</m:t>
                            </m:r>
                          </m:e>
                          <m:sup>
                            <m:r>
                              <a:rPr lang="es-EC" i="1"/>
                              <m:t>𝑘</m:t>
                            </m:r>
                          </m:sup>
                        </m:sSup>
                      </m:sub>
                      <m:sup>
                        <m:r>
                          <a:rPr lang="es-EC" i="1"/>
                          <m:t>𝑖𝑛𝑡</m:t>
                        </m:r>
                      </m:sup>
                    </m:sSubSup>
                  </m:oMath>
                </a14:m>
                <a:r>
                  <a:rPr lang="es-EC" dirty="0"/>
                  <a:t> representan fuentes o sumideros que toman en cuenta la producción o disipación de la turbulencia debido a la interacción entre la fase continua y la fase dispersa</a:t>
                </a:r>
                <a:endParaRPr lang="en-US" dirty="0"/>
              </a:p>
            </p:txBody>
          </p:sp>
        </mc:Choice>
        <mc:Fallback>
          <p:sp>
            <p:nvSpPr>
              <p:cNvPr id="4" name="CuadroTexto 3"/>
              <p:cNvSpPr txBox="1">
                <a:spLocks noRot="1" noChangeAspect="1" noMove="1" noResize="1" noEditPoints="1" noAdjustHandles="1" noChangeArrowheads="1" noChangeShapeType="1" noTextEdit="1"/>
              </p:cNvSpPr>
              <p:nvPr/>
            </p:nvSpPr>
            <p:spPr>
              <a:xfrm>
                <a:off x="677334" y="5655895"/>
                <a:ext cx="8453018" cy="985654"/>
              </a:xfrm>
              <a:prstGeom prst="rect">
                <a:avLst/>
              </a:prstGeom>
              <a:blipFill>
                <a:blip r:embed="rId3"/>
                <a:stretch>
                  <a:fillRect l="-577" t="-1863" r="-865" b="-9317"/>
                </a:stretch>
              </a:blipFill>
            </p:spPr>
            <p:txBody>
              <a:bodyPr/>
              <a:lstStyle/>
              <a:p>
                <a:r>
                  <a:rPr lang="en-US">
                    <a:noFill/>
                  </a:rPr>
                  <a:t> </a:t>
                </a:r>
              </a:p>
            </p:txBody>
          </p:sp>
        </mc:Fallback>
      </mc:AlternateContent>
    </p:spTree>
    <p:extLst>
      <p:ext uri="{BB962C8B-B14F-4D97-AF65-F5344CB8AC3E}">
        <p14:creationId xmlns:p14="http://schemas.microsoft.com/office/powerpoint/2010/main" val="209508498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C" b="1" dirty="0">
                <a:solidFill>
                  <a:schemeClr val="tx1"/>
                </a:solidFill>
              </a:rPr>
              <a:t>MODELO k-</a:t>
            </a:r>
            <a:r>
              <a:rPr lang="es-EC" b="1" dirty="0">
                <a:solidFill>
                  <a:schemeClr val="tx1"/>
                </a:solidFill>
                <a:latin typeface="Cambria Math" panose="02040503050406030204" pitchFamily="18" charset="0"/>
                <a:ea typeface="Cambria Math" panose="02040503050406030204" pitchFamily="18" charset="0"/>
              </a:rPr>
              <a:t>𝜔</a:t>
            </a:r>
            <a:r>
              <a:rPr lang="es-EC" b="1" dirty="0">
                <a:solidFill>
                  <a:schemeClr val="tx1"/>
                </a:solidFill>
              </a:rPr>
              <a:t> DE TRANSPORTE DE ESFUERZO CORTANTE (SST)</a:t>
            </a:r>
            <a:br>
              <a:rPr lang="es-EC" b="1" dirty="0">
                <a:solidFill>
                  <a:schemeClr val="tx1"/>
                </a:solidFill>
              </a:rPr>
            </a:br>
            <a:r>
              <a:rPr lang="es-EC" dirty="0"/>
              <a:t>(</a:t>
            </a:r>
            <a:r>
              <a:rPr lang="es-EC" dirty="0" err="1"/>
              <a:t>Menter</a:t>
            </a:r>
            <a:r>
              <a:rPr lang="es-EC" dirty="0"/>
              <a:t>, 1994)</a:t>
            </a:r>
            <a:endParaRPr lang="en-US" dirty="0"/>
          </a:p>
        </p:txBody>
      </p:sp>
      <mc:AlternateContent xmlns:mc="http://schemas.openxmlformats.org/markup-compatibility/2006">
        <mc:Choice xmlns:a14="http://schemas.microsoft.com/office/drawing/2010/main" Requires="a14">
          <p:sp>
            <p:nvSpPr>
              <p:cNvPr id="3" name="Marcador de contenido 2"/>
              <p:cNvSpPr>
                <a:spLocks noGrp="1"/>
              </p:cNvSpPr>
              <p:nvPr>
                <p:ph idx="1"/>
              </p:nvPr>
            </p:nvSpPr>
            <p:spPr/>
            <p:txBody>
              <a:bodyPr/>
              <a:lstStyle/>
              <a:p>
                <a:pPr marL="0" indent="0">
                  <a:buNone/>
                </a:pPr>
                <a:r>
                  <a:rPr lang="es-EC" dirty="0" smtClean="0">
                    <a:solidFill>
                      <a:schemeClr val="tx1"/>
                    </a:solidFill>
                  </a:rPr>
                  <a:t>PRODUCCIÓN DE ESFUERZO CORTANTE</a:t>
                </a:r>
              </a:p>
              <a:p>
                <a:pPr marL="0" indent="0">
                  <a:buNone/>
                </a:pPr>
                <a14:m>
                  <m:oMathPara xmlns:m="http://schemas.openxmlformats.org/officeDocument/2006/math">
                    <m:oMathParaPr>
                      <m:jc m:val="centerGroup"/>
                    </m:oMathParaPr>
                    <m:oMath xmlns:m="http://schemas.openxmlformats.org/officeDocument/2006/math">
                      <m:sSup>
                        <m:sSupPr>
                          <m:ctrlPr>
                            <a:rPr lang="en-US" i="1" smtClean="0">
                              <a:solidFill>
                                <a:schemeClr val="tx1"/>
                              </a:solidFill>
                            </a:rPr>
                          </m:ctrlPr>
                        </m:sSupPr>
                        <m:e>
                          <m:r>
                            <a:rPr lang="es-EC" i="1">
                              <a:solidFill>
                                <a:schemeClr val="tx1"/>
                              </a:solidFill>
                            </a:rPr>
                            <m:t>𝑝</m:t>
                          </m:r>
                        </m:e>
                        <m:sup>
                          <m:r>
                            <a:rPr lang="es-EC" i="1">
                              <a:solidFill>
                                <a:schemeClr val="tx1"/>
                              </a:solidFill>
                            </a:rPr>
                            <m:t>𝑘</m:t>
                          </m:r>
                        </m:sup>
                      </m:sSup>
                      <m:r>
                        <a:rPr lang="es-EC" b="1" i="1">
                          <a:solidFill>
                            <a:schemeClr val="tx1"/>
                          </a:solidFill>
                        </a:rPr>
                        <m:t>=</m:t>
                      </m:r>
                      <m:sSubSup>
                        <m:sSubSupPr>
                          <m:ctrlPr>
                            <a:rPr lang="en-US" i="1">
                              <a:solidFill>
                                <a:schemeClr val="tx1"/>
                              </a:solidFill>
                            </a:rPr>
                          </m:ctrlPr>
                        </m:sSubSupPr>
                        <m:e>
                          <m:r>
                            <a:rPr lang="es-EC" i="1">
                              <a:solidFill>
                                <a:schemeClr val="tx1"/>
                              </a:solidFill>
                            </a:rPr>
                            <m:t>𝜇</m:t>
                          </m:r>
                        </m:e>
                        <m:sub>
                          <m:r>
                            <a:rPr lang="es-EC" i="1">
                              <a:solidFill>
                                <a:schemeClr val="tx1"/>
                              </a:solidFill>
                            </a:rPr>
                            <m:t>𝑇</m:t>
                          </m:r>
                        </m:sub>
                        <m:sup>
                          <m:r>
                            <a:rPr lang="es-EC" i="1">
                              <a:solidFill>
                                <a:schemeClr val="tx1"/>
                              </a:solidFill>
                            </a:rPr>
                            <m:t>𝑘</m:t>
                          </m:r>
                        </m:sup>
                      </m:sSubSup>
                      <m:r>
                        <a:rPr lang="es-EC" b="1" i="1">
                          <a:solidFill>
                            <a:schemeClr val="tx1"/>
                          </a:solidFill>
                        </a:rPr>
                        <m:t>𝛁</m:t>
                      </m:r>
                      <m:sSup>
                        <m:sSupPr>
                          <m:ctrlPr>
                            <a:rPr lang="en-US" b="1" i="1">
                              <a:solidFill>
                                <a:schemeClr val="tx1"/>
                              </a:solidFill>
                            </a:rPr>
                          </m:ctrlPr>
                        </m:sSupPr>
                        <m:e>
                          <m:r>
                            <a:rPr lang="es-EC" b="1" i="1">
                              <a:solidFill>
                                <a:schemeClr val="tx1"/>
                              </a:solidFill>
                            </a:rPr>
                            <m:t>𝐯</m:t>
                          </m:r>
                        </m:e>
                        <m:sup>
                          <m:r>
                            <a:rPr lang="es-EC" b="1" i="1">
                              <a:solidFill>
                                <a:schemeClr val="tx1"/>
                              </a:solidFill>
                            </a:rPr>
                            <m:t>𝐤</m:t>
                          </m:r>
                        </m:sup>
                      </m:sSup>
                      <m:r>
                        <a:rPr lang="es-EC" i="1">
                          <a:solidFill>
                            <a:schemeClr val="tx1"/>
                          </a:solidFill>
                        </a:rPr>
                        <m:t>∙</m:t>
                      </m:r>
                      <m:d>
                        <m:dPr>
                          <m:begChr m:val="["/>
                          <m:endChr m:val="]"/>
                          <m:ctrlPr>
                            <a:rPr lang="en-US" i="1">
                              <a:solidFill>
                                <a:schemeClr val="tx1"/>
                              </a:solidFill>
                            </a:rPr>
                          </m:ctrlPr>
                        </m:dPr>
                        <m:e>
                          <m:r>
                            <a:rPr lang="es-EC" b="1" i="1">
                              <a:solidFill>
                                <a:schemeClr val="tx1"/>
                              </a:solidFill>
                            </a:rPr>
                            <m:t>𝛁</m:t>
                          </m:r>
                          <m:sSup>
                            <m:sSupPr>
                              <m:ctrlPr>
                                <a:rPr lang="en-US" b="1" i="1">
                                  <a:solidFill>
                                    <a:schemeClr val="tx1"/>
                                  </a:solidFill>
                                </a:rPr>
                              </m:ctrlPr>
                            </m:sSupPr>
                            <m:e>
                              <m:r>
                                <a:rPr lang="es-EC" b="1" i="1">
                                  <a:solidFill>
                                    <a:schemeClr val="tx1"/>
                                  </a:solidFill>
                                </a:rPr>
                                <m:t>𝐯</m:t>
                              </m:r>
                            </m:e>
                            <m:sup>
                              <m:r>
                                <a:rPr lang="es-EC" b="1" i="1">
                                  <a:solidFill>
                                    <a:schemeClr val="tx1"/>
                                  </a:solidFill>
                                </a:rPr>
                                <m:t>𝐤</m:t>
                              </m:r>
                            </m:sup>
                          </m:sSup>
                          <m:r>
                            <a:rPr lang="es-EC" b="1" i="1">
                              <a:solidFill>
                                <a:schemeClr val="tx1"/>
                              </a:solidFill>
                            </a:rPr>
                            <m:t>+</m:t>
                          </m:r>
                          <m:sSup>
                            <m:sSupPr>
                              <m:ctrlPr>
                                <a:rPr lang="en-US" b="1" i="1">
                                  <a:solidFill>
                                    <a:schemeClr val="tx1"/>
                                  </a:solidFill>
                                </a:rPr>
                              </m:ctrlPr>
                            </m:sSupPr>
                            <m:e>
                              <m:d>
                                <m:dPr>
                                  <m:ctrlPr>
                                    <a:rPr lang="en-US" b="1" i="1">
                                      <a:solidFill>
                                        <a:schemeClr val="tx1"/>
                                      </a:solidFill>
                                    </a:rPr>
                                  </m:ctrlPr>
                                </m:dPr>
                                <m:e>
                                  <m:r>
                                    <a:rPr lang="es-EC" b="1" i="1">
                                      <a:solidFill>
                                        <a:schemeClr val="tx1"/>
                                      </a:solidFill>
                                    </a:rPr>
                                    <m:t>𝛁</m:t>
                                  </m:r>
                                  <m:sSup>
                                    <m:sSupPr>
                                      <m:ctrlPr>
                                        <a:rPr lang="en-US" b="1" i="1">
                                          <a:solidFill>
                                            <a:schemeClr val="tx1"/>
                                          </a:solidFill>
                                        </a:rPr>
                                      </m:ctrlPr>
                                    </m:sSupPr>
                                    <m:e>
                                      <m:r>
                                        <a:rPr lang="es-EC" b="1" i="1">
                                          <a:solidFill>
                                            <a:schemeClr val="tx1"/>
                                          </a:solidFill>
                                        </a:rPr>
                                        <m:t>𝐯</m:t>
                                      </m:r>
                                    </m:e>
                                    <m:sup>
                                      <m:r>
                                        <a:rPr lang="es-EC" b="1" i="1">
                                          <a:solidFill>
                                            <a:schemeClr val="tx1"/>
                                          </a:solidFill>
                                        </a:rPr>
                                        <m:t>𝐤</m:t>
                                      </m:r>
                                    </m:sup>
                                  </m:sSup>
                                </m:e>
                              </m:d>
                            </m:e>
                            <m:sup>
                              <m:r>
                                <a:rPr lang="es-EC" b="1" i="1">
                                  <a:solidFill>
                                    <a:schemeClr val="tx1"/>
                                  </a:solidFill>
                                </a:rPr>
                                <m:t>𝑻</m:t>
                              </m:r>
                            </m:sup>
                          </m:sSup>
                        </m:e>
                      </m:d>
                      <m:r>
                        <a:rPr lang="es-EC" i="1">
                          <a:solidFill>
                            <a:schemeClr val="tx1"/>
                          </a:solidFill>
                        </a:rPr>
                        <m:t>−</m:t>
                      </m:r>
                      <m:f>
                        <m:fPr>
                          <m:ctrlPr>
                            <a:rPr lang="en-US" i="1">
                              <a:solidFill>
                                <a:schemeClr val="tx1"/>
                              </a:solidFill>
                            </a:rPr>
                          </m:ctrlPr>
                        </m:fPr>
                        <m:num>
                          <m:r>
                            <a:rPr lang="es-EC" i="1">
                              <a:solidFill>
                                <a:schemeClr val="tx1"/>
                              </a:solidFill>
                            </a:rPr>
                            <m:t>2</m:t>
                          </m:r>
                        </m:num>
                        <m:den>
                          <m:r>
                            <a:rPr lang="es-EC" i="1">
                              <a:solidFill>
                                <a:schemeClr val="tx1"/>
                              </a:solidFill>
                            </a:rPr>
                            <m:t>3</m:t>
                          </m:r>
                        </m:den>
                      </m:f>
                      <m:r>
                        <a:rPr lang="es-EC" b="1" i="1">
                          <a:solidFill>
                            <a:schemeClr val="tx1"/>
                          </a:solidFill>
                        </a:rPr>
                        <m:t>𝛁</m:t>
                      </m:r>
                      <m:r>
                        <a:rPr lang="es-EC" i="1">
                          <a:solidFill>
                            <a:schemeClr val="tx1"/>
                          </a:solidFill>
                        </a:rPr>
                        <m:t>∙</m:t>
                      </m:r>
                      <m:sSup>
                        <m:sSupPr>
                          <m:ctrlPr>
                            <a:rPr lang="en-US" b="1" i="1">
                              <a:solidFill>
                                <a:schemeClr val="tx1"/>
                              </a:solidFill>
                            </a:rPr>
                          </m:ctrlPr>
                        </m:sSupPr>
                        <m:e>
                          <m:r>
                            <a:rPr lang="es-EC" b="1" i="1">
                              <a:solidFill>
                                <a:schemeClr val="tx1"/>
                              </a:solidFill>
                            </a:rPr>
                            <m:t>𝐯</m:t>
                          </m:r>
                        </m:e>
                        <m:sup>
                          <m:r>
                            <a:rPr lang="es-EC" b="1" i="1">
                              <a:solidFill>
                                <a:schemeClr val="tx1"/>
                              </a:solidFill>
                            </a:rPr>
                            <m:t>𝐤</m:t>
                          </m:r>
                        </m:sup>
                      </m:sSup>
                      <m:d>
                        <m:dPr>
                          <m:ctrlPr>
                            <a:rPr lang="en-US" i="1">
                              <a:solidFill>
                                <a:schemeClr val="tx1"/>
                              </a:solidFill>
                            </a:rPr>
                          </m:ctrlPr>
                        </m:dPr>
                        <m:e>
                          <m:sSubSup>
                            <m:sSubSupPr>
                              <m:ctrlPr>
                                <a:rPr lang="en-US" i="1">
                                  <a:solidFill>
                                    <a:schemeClr val="tx1"/>
                                  </a:solidFill>
                                </a:rPr>
                              </m:ctrlPr>
                            </m:sSubSupPr>
                            <m:e>
                              <m:r>
                                <a:rPr lang="es-EC" i="1">
                                  <a:solidFill>
                                    <a:schemeClr val="tx1"/>
                                  </a:solidFill>
                                </a:rPr>
                                <m:t>𝜇</m:t>
                              </m:r>
                            </m:e>
                            <m:sub>
                              <m:r>
                                <a:rPr lang="es-EC" i="1">
                                  <a:solidFill>
                                    <a:schemeClr val="tx1"/>
                                  </a:solidFill>
                                </a:rPr>
                                <m:t>𝑇</m:t>
                              </m:r>
                            </m:sub>
                            <m:sup>
                              <m:r>
                                <a:rPr lang="es-EC" i="1">
                                  <a:solidFill>
                                    <a:schemeClr val="tx1"/>
                                  </a:solidFill>
                                </a:rPr>
                                <m:t>𝑘</m:t>
                              </m:r>
                            </m:sup>
                          </m:sSubSup>
                          <m:r>
                            <a:rPr lang="es-EC" b="1" i="1">
                              <a:solidFill>
                                <a:schemeClr val="tx1"/>
                              </a:solidFill>
                            </a:rPr>
                            <m:t>𝛁</m:t>
                          </m:r>
                          <m:r>
                            <a:rPr lang="es-EC" i="1">
                              <a:solidFill>
                                <a:schemeClr val="tx1"/>
                              </a:solidFill>
                            </a:rPr>
                            <m:t>∙</m:t>
                          </m:r>
                          <m:sSup>
                            <m:sSupPr>
                              <m:ctrlPr>
                                <a:rPr lang="en-US" b="1" i="1">
                                  <a:solidFill>
                                    <a:schemeClr val="tx1"/>
                                  </a:solidFill>
                                </a:rPr>
                              </m:ctrlPr>
                            </m:sSupPr>
                            <m:e>
                              <m:r>
                                <a:rPr lang="es-EC" b="1" i="1">
                                  <a:solidFill>
                                    <a:schemeClr val="tx1"/>
                                  </a:solidFill>
                                </a:rPr>
                                <m:t>𝐯</m:t>
                              </m:r>
                            </m:e>
                            <m:sup>
                              <m:r>
                                <a:rPr lang="es-EC" b="1" i="1">
                                  <a:solidFill>
                                    <a:schemeClr val="tx1"/>
                                  </a:solidFill>
                                </a:rPr>
                                <m:t>𝐤</m:t>
                              </m:r>
                            </m:sup>
                          </m:sSup>
                          <m:r>
                            <a:rPr lang="es-EC" b="1" i="1">
                              <a:solidFill>
                                <a:schemeClr val="tx1"/>
                              </a:solidFill>
                            </a:rPr>
                            <m:t>−</m:t>
                          </m:r>
                          <m:sSup>
                            <m:sSupPr>
                              <m:ctrlPr>
                                <a:rPr lang="en-US" i="1">
                                  <a:solidFill>
                                    <a:schemeClr val="tx1"/>
                                  </a:solidFill>
                                </a:rPr>
                              </m:ctrlPr>
                            </m:sSupPr>
                            <m:e>
                              <m:r>
                                <a:rPr lang="es-EC" i="1">
                                  <a:solidFill>
                                    <a:schemeClr val="tx1"/>
                                  </a:solidFill>
                                </a:rPr>
                                <m:t>𝜌</m:t>
                              </m:r>
                            </m:e>
                            <m:sup>
                              <m:r>
                                <a:rPr lang="es-EC" i="1">
                                  <a:solidFill>
                                    <a:schemeClr val="tx1"/>
                                  </a:solidFill>
                                </a:rPr>
                                <m:t>𝑘</m:t>
                              </m:r>
                            </m:sup>
                          </m:sSup>
                          <m:sSup>
                            <m:sSupPr>
                              <m:ctrlPr>
                                <a:rPr lang="en-US" b="1" i="1">
                                  <a:solidFill>
                                    <a:schemeClr val="tx1"/>
                                  </a:solidFill>
                                </a:rPr>
                              </m:ctrlPr>
                            </m:sSupPr>
                            <m:e>
                              <m:r>
                                <a:rPr lang="es-EC" b="1" i="1">
                                  <a:solidFill>
                                    <a:schemeClr val="tx1"/>
                                  </a:solidFill>
                                </a:rPr>
                                <m:t>𝐯</m:t>
                              </m:r>
                            </m:e>
                            <m:sup>
                              <m:r>
                                <a:rPr lang="es-EC" b="1" i="1">
                                  <a:solidFill>
                                    <a:schemeClr val="tx1"/>
                                  </a:solidFill>
                                </a:rPr>
                                <m:t>𝐤</m:t>
                              </m:r>
                            </m:sup>
                          </m:sSup>
                        </m:e>
                      </m:d>
                    </m:oMath>
                  </m:oMathPara>
                </a14:m>
                <a:endParaRPr lang="en-US" dirty="0" smtClean="0"/>
              </a:p>
              <a:p>
                <a:pPr marL="0" indent="0">
                  <a:buNone/>
                </a:pPr>
                <a:r>
                  <a:rPr lang="es-EC" dirty="0" smtClean="0">
                    <a:solidFill>
                      <a:schemeClr val="tx1"/>
                    </a:solidFill>
                  </a:rPr>
                  <a:t>PRODUCCIÓN DE TURBULENCIA DEBIDO AL CAMPO GRAVITACIONAL</a:t>
                </a:r>
                <a:endParaRPr lang="en-US" dirty="0" smtClean="0">
                  <a:solidFill>
                    <a:schemeClr val="tx1"/>
                  </a:solidFill>
                </a:endParaRPr>
              </a:p>
              <a:p>
                <a:pPr marL="0" indent="0">
                  <a:buNone/>
                </a:pPr>
                <a14:m>
                  <m:oMathPara xmlns:m="http://schemas.openxmlformats.org/officeDocument/2006/math">
                    <m:oMathParaPr>
                      <m:jc m:val="centerGroup"/>
                    </m:oMathParaPr>
                    <m:oMath xmlns:m="http://schemas.openxmlformats.org/officeDocument/2006/math">
                      <m:sSup>
                        <m:sSupPr>
                          <m:ctrlPr>
                            <a:rPr lang="en-US" i="1" smtClean="0">
                              <a:solidFill>
                                <a:schemeClr val="tx1"/>
                              </a:solidFill>
                            </a:rPr>
                          </m:ctrlPr>
                        </m:sSupPr>
                        <m:e>
                          <m:r>
                            <a:rPr lang="es-EC" i="1">
                              <a:solidFill>
                                <a:schemeClr val="tx1"/>
                              </a:solidFill>
                            </a:rPr>
                            <m:t>𝐺</m:t>
                          </m:r>
                        </m:e>
                        <m:sup>
                          <m:r>
                            <a:rPr lang="es-EC" i="1">
                              <a:solidFill>
                                <a:schemeClr val="tx1"/>
                              </a:solidFill>
                            </a:rPr>
                            <m:t>𝑘</m:t>
                          </m:r>
                        </m:sup>
                      </m:sSup>
                      <m:r>
                        <a:rPr lang="es-EC" b="1" i="1">
                          <a:solidFill>
                            <a:schemeClr val="tx1"/>
                          </a:solidFill>
                        </a:rPr>
                        <m:t>=−</m:t>
                      </m:r>
                      <m:f>
                        <m:fPr>
                          <m:ctrlPr>
                            <a:rPr lang="en-US" b="1" i="1">
                              <a:solidFill>
                                <a:schemeClr val="tx1"/>
                              </a:solidFill>
                            </a:rPr>
                          </m:ctrlPr>
                        </m:fPr>
                        <m:num>
                          <m:sSubSup>
                            <m:sSubSupPr>
                              <m:ctrlPr>
                                <a:rPr lang="en-US" i="1">
                                  <a:solidFill>
                                    <a:schemeClr val="tx1"/>
                                  </a:solidFill>
                                </a:rPr>
                              </m:ctrlPr>
                            </m:sSubSupPr>
                            <m:e>
                              <m:r>
                                <a:rPr lang="es-EC" i="1">
                                  <a:solidFill>
                                    <a:schemeClr val="tx1"/>
                                  </a:solidFill>
                                </a:rPr>
                                <m:t>𝜇</m:t>
                              </m:r>
                            </m:e>
                            <m:sub>
                              <m:r>
                                <a:rPr lang="es-EC" i="1">
                                  <a:solidFill>
                                    <a:schemeClr val="tx1"/>
                                  </a:solidFill>
                                </a:rPr>
                                <m:t>𝑇</m:t>
                              </m:r>
                            </m:sub>
                            <m:sup>
                              <m:r>
                                <a:rPr lang="es-EC" i="1">
                                  <a:solidFill>
                                    <a:schemeClr val="tx1"/>
                                  </a:solidFill>
                                </a:rPr>
                                <m:t>𝑘</m:t>
                              </m:r>
                            </m:sup>
                          </m:sSubSup>
                        </m:num>
                        <m:den>
                          <m:sSup>
                            <m:sSupPr>
                              <m:ctrlPr>
                                <a:rPr lang="en-US" i="1">
                                  <a:solidFill>
                                    <a:schemeClr val="tx1"/>
                                  </a:solidFill>
                                </a:rPr>
                              </m:ctrlPr>
                            </m:sSupPr>
                            <m:e>
                              <m:r>
                                <a:rPr lang="es-EC" i="1">
                                  <a:solidFill>
                                    <a:schemeClr val="tx1"/>
                                  </a:solidFill>
                                </a:rPr>
                                <m:t>𝜌</m:t>
                              </m:r>
                            </m:e>
                            <m:sup>
                              <m:r>
                                <a:rPr lang="es-EC" i="1">
                                  <a:solidFill>
                                    <a:schemeClr val="tx1"/>
                                  </a:solidFill>
                                </a:rPr>
                                <m:t>𝑘</m:t>
                              </m:r>
                            </m:sup>
                          </m:sSup>
                          <m:sSub>
                            <m:sSubPr>
                              <m:ctrlPr>
                                <a:rPr lang="en-US" i="1">
                                  <a:solidFill>
                                    <a:schemeClr val="tx1"/>
                                  </a:solidFill>
                                </a:rPr>
                              </m:ctrlPr>
                            </m:sSubPr>
                            <m:e>
                              <m:r>
                                <a:rPr lang="es-EC" i="1">
                                  <a:solidFill>
                                    <a:schemeClr val="tx1"/>
                                  </a:solidFill>
                                </a:rPr>
                                <m:t>𝜎</m:t>
                              </m:r>
                            </m:e>
                            <m:sub>
                              <m:sSup>
                                <m:sSupPr>
                                  <m:ctrlPr>
                                    <a:rPr lang="en-US" i="1">
                                      <a:solidFill>
                                        <a:schemeClr val="tx1"/>
                                      </a:solidFill>
                                    </a:rPr>
                                  </m:ctrlPr>
                                </m:sSupPr>
                                <m:e>
                                  <m:r>
                                    <a:rPr lang="es-EC" i="1">
                                      <a:solidFill>
                                        <a:schemeClr val="tx1"/>
                                      </a:solidFill>
                                    </a:rPr>
                                    <m:t>𝜌</m:t>
                                  </m:r>
                                </m:e>
                                <m:sup>
                                  <m:r>
                                    <a:rPr lang="es-EC" i="1">
                                      <a:solidFill>
                                        <a:schemeClr val="tx1"/>
                                      </a:solidFill>
                                    </a:rPr>
                                    <m:t>𝑘</m:t>
                                  </m:r>
                                </m:sup>
                              </m:sSup>
                            </m:sub>
                          </m:sSub>
                        </m:den>
                      </m:f>
                      <m:r>
                        <a:rPr lang="es-EC" b="1" i="1">
                          <a:solidFill>
                            <a:schemeClr val="tx1"/>
                          </a:solidFill>
                        </a:rPr>
                        <m:t>𝐠</m:t>
                      </m:r>
                      <m:r>
                        <a:rPr lang="es-EC" i="1">
                          <a:solidFill>
                            <a:schemeClr val="tx1"/>
                          </a:solidFill>
                        </a:rPr>
                        <m:t>∙</m:t>
                      </m:r>
                      <m:r>
                        <a:rPr lang="es-EC" b="1" i="1">
                          <a:solidFill>
                            <a:schemeClr val="tx1"/>
                          </a:solidFill>
                        </a:rPr>
                        <m:t>𝛁</m:t>
                      </m:r>
                      <m:sSup>
                        <m:sSupPr>
                          <m:ctrlPr>
                            <a:rPr lang="en-US" i="1">
                              <a:solidFill>
                                <a:schemeClr val="tx1"/>
                              </a:solidFill>
                            </a:rPr>
                          </m:ctrlPr>
                        </m:sSupPr>
                        <m:e>
                          <m:r>
                            <a:rPr lang="es-EC" i="1">
                              <a:solidFill>
                                <a:schemeClr val="tx1"/>
                              </a:solidFill>
                            </a:rPr>
                            <m:t>𝜌</m:t>
                          </m:r>
                        </m:e>
                        <m:sup>
                          <m:r>
                            <a:rPr lang="es-EC" i="1">
                              <a:solidFill>
                                <a:schemeClr val="tx1"/>
                              </a:solidFill>
                            </a:rPr>
                            <m:t>𝑘</m:t>
                          </m:r>
                        </m:sup>
                      </m:sSup>
                    </m:oMath>
                  </m:oMathPara>
                </a14:m>
                <a:endParaRPr lang="en-US" dirty="0" smtClean="0"/>
              </a:p>
              <a:p>
                <a:pPr marL="0" indent="0">
                  <a:buNone/>
                </a:pPr>
                <a:r>
                  <a:rPr lang="es-EC" dirty="0" smtClean="0">
                    <a:solidFill>
                      <a:schemeClr val="tx1"/>
                    </a:solidFill>
                  </a:rPr>
                  <a:t>FUNCIONES ADICIONALES</a:t>
                </a:r>
              </a:p>
              <a:p>
                <a:pPr marL="0" indent="0">
                  <a:buNone/>
                </a:pPr>
                <a14:m>
                  <m:oMathPara xmlns:m="http://schemas.openxmlformats.org/officeDocument/2006/math">
                    <m:oMathParaPr>
                      <m:jc m:val="centerGroup"/>
                    </m:oMathParaPr>
                    <m:oMath xmlns:m="http://schemas.openxmlformats.org/officeDocument/2006/math">
                      <m:sSub>
                        <m:sSubPr>
                          <m:ctrlPr>
                            <a:rPr lang="en-US" i="1" smtClean="0">
                              <a:solidFill>
                                <a:schemeClr val="tx1"/>
                              </a:solidFill>
                            </a:rPr>
                          </m:ctrlPr>
                        </m:sSubPr>
                        <m:e>
                          <m:r>
                            <a:rPr lang="es-EC" i="1">
                              <a:solidFill>
                                <a:schemeClr val="tx1"/>
                              </a:solidFill>
                            </a:rPr>
                            <m:t>𝐹</m:t>
                          </m:r>
                        </m:e>
                        <m:sub>
                          <m:r>
                            <a:rPr lang="es-EC" i="1">
                              <a:solidFill>
                                <a:schemeClr val="tx1"/>
                              </a:solidFill>
                            </a:rPr>
                            <m:t>1</m:t>
                          </m:r>
                        </m:sub>
                      </m:sSub>
                      <m:r>
                        <a:rPr lang="es-EC" i="1">
                          <a:solidFill>
                            <a:schemeClr val="tx1"/>
                          </a:solidFill>
                        </a:rPr>
                        <m:t>=</m:t>
                      </m:r>
                      <m:r>
                        <a:rPr lang="es-EC" i="1">
                          <a:solidFill>
                            <a:schemeClr val="tx1"/>
                          </a:solidFill>
                        </a:rPr>
                        <m:t>𝑡𝑎𝑛h</m:t>
                      </m:r>
                      <m:d>
                        <m:dPr>
                          <m:ctrlPr>
                            <a:rPr lang="en-US" i="1">
                              <a:solidFill>
                                <a:schemeClr val="tx1"/>
                              </a:solidFill>
                            </a:rPr>
                          </m:ctrlPr>
                        </m:dPr>
                        <m:e>
                          <m:sSubSup>
                            <m:sSubSupPr>
                              <m:ctrlPr>
                                <a:rPr lang="en-US" i="1">
                                  <a:solidFill>
                                    <a:schemeClr val="tx1"/>
                                  </a:solidFill>
                                </a:rPr>
                              </m:ctrlPr>
                            </m:sSubSupPr>
                            <m:e>
                              <m:r>
                                <a:rPr lang="es-EC" i="1">
                                  <a:solidFill>
                                    <a:schemeClr val="tx1"/>
                                  </a:solidFill>
                                </a:rPr>
                                <m:t>𝜒</m:t>
                              </m:r>
                            </m:e>
                            <m:sub>
                              <m:r>
                                <a:rPr lang="es-EC" i="1">
                                  <a:solidFill>
                                    <a:schemeClr val="tx1"/>
                                  </a:solidFill>
                                </a:rPr>
                                <m:t>1</m:t>
                              </m:r>
                            </m:sub>
                            <m:sup>
                              <m:r>
                                <a:rPr lang="es-EC" i="1">
                                  <a:solidFill>
                                    <a:schemeClr val="tx1"/>
                                  </a:solidFill>
                                </a:rPr>
                                <m:t>4</m:t>
                              </m:r>
                            </m:sup>
                          </m:sSubSup>
                        </m:e>
                      </m:d>
                    </m:oMath>
                  </m:oMathPara>
                </a14:m>
                <a:endParaRPr lang="es-EC" dirty="0" smtClean="0">
                  <a:solidFill>
                    <a:schemeClr val="tx1"/>
                  </a:solidFill>
                </a:endParaRPr>
              </a:p>
              <a:p>
                <a:pPr marL="0" indent="0">
                  <a:buNone/>
                </a:pPr>
                <a:endParaRPr lang="es-EC" dirty="0" smtClean="0">
                  <a:solidFill>
                    <a:schemeClr val="tx1"/>
                  </a:solidFill>
                </a:endParaRPr>
              </a:p>
              <a:p>
                <a:pPr marL="0" indent="0">
                  <a:buNone/>
                </a:pPr>
                <a14:m>
                  <m:oMathPara xmlns:m="http://schemas.openxmlformats.org/officeDocument/2006/math">
                    <m:oMathParaPr>
                      <m:jc m:val="centerGroup"/>
                    </m:oMathParaPr>
                    <m:oMath xmlns:m="http://schemas.openxmlformats.org/officeDocument/2006/math">
                      <m:sSub>
                        <m:sSubPr>
                          <m:ctrlPr>
                            <a:rPr lang="en-US" i="1" smtClean="0">
                              <a:solidFill>
                                <a:schemeClr val="tx1"/>
                              </a:solidFill>
                            </a:rPr>
                          </m:ctrlPr>
                        </m:sSubPr>
                        <m:e>
                          <m:r>
                            <a:rPr lang="es-EC" i="1">
                              <a:solidFill>
                                <a:schemeClr val="tx1"/>
                              </a:solidFill>
                            </a:rPr>
                            <m:t>𝜒</m:t>
                          </m:r>
                        </m:e>
                        <m:sub>
                          <m:r>
                            <a:rPr lang="es-EC" i="1">
                              <a:solidFill>
                                <a:schemeClr val="tx1"/>
                              </a:solidFill>
                            </a:rPr>
                            <m:t>1</m:t>
                          </m:r>
                        </m:sub>
                      </m:sSub>
                      <m:r>
                        <a:rPr lang="es-EC" i="1">
                          <a:solidFill>
                            <a:schemeClr val="tx1"/>
                          </a:solidFill>
                        </a:rPr>
                        <m:t>=</m:t>
                      </m:r>
                      <m:r>
                        <m:rPr>
                          <m:sty m:val="p"/>
                        </m:rPr>
                        <a:rPr lang="es-EC">
                          <a:solidFill>
                            <a:schemeClr val="tx1"/>
                          </a:solidFill>
                        </a:rPr>
                        <m:t>min</m:t>
                      </m:r>
                      <m:d>
                        <m:dPr>
                          <m:begChr m:val="["/>
                          <m:endChr m:val="]"/>
                          <m:ctrlPr>
                            <a:rPr lang="en-US" i="1">
                              <a:solidFill>
                                <a:schemeClr val="tx1"/>
                              </a:solidFill>
                            </a:rPr>
                          </m:ctrlPr>
                        </m:dPr>
                        <m:e>
                          <m:r>
                            <m:rPr>
                              <m:sty m:val="p"/>
                            </m:rPr>
                            <a:rPr lang="es-EC">
                              <a:solidFill>
                                <a:schemeClr val="tx1"/>
                              </a:solidFill>
                            </a:rPr>
                            <m:t>max</m:t>
                          </m:r>
                          <m:d>
                            <m:dPr>
                              <m:ctrlPr>
                                <a:rPr lang="en-US" i="1">
                                  <a:solidFill>
                                    <a:schemeClr val="tx1"/>
                                  </a:solidFill>
                                </a:rPr>
                              </m:ctrlPr>
                            </m:dPr>
                            <m:e>
                              <m:f>
                                <m:fPr>
                                  <m:ctrlPr>
                                    <a:rPr lang="en-US" i="1">
                                      <a:solidFill>
                                        <a:schemeClr val="tx1"/>
                                      </a:solidFill>
                                    </a:rPr>
                                  </m:ctrlPr>
                                </m:fPr>
                                <m:num>
                                  <m:rad>
                                    <m:radPr>
                                      <m:degHide m:val="on"/>
                                      <m:ctrlPr>
                                        <a:rPr lang="en-US" i="1">
                                          <a:solidFill>
                                            <a:schemeClr val="tx1"/>
                                          </a:solidFill>
                                        </a:rPr>
                                      </m:ctrlPr>
                                    </m:radPr>
                                    <m:deg/>
                                    <m:e>
                                      <m:sSup>
                                        <m:sSupPr>
                                          <m:ctrlPr>
                                            <a:rPr lang="en-US" i="1">
                                              <a:solidFill>
                                                <a:schemeClr val="tx1"/>
                                              </a:solidFill>
                                            </a:rPr>
                                          </m:ctrlPr>
                                        </m:sSupPr>
                                        <m:e>
                                          <m:r>
                                            <a:rPr lang="es-EC" i="1">
                                              <a:solidFill>
                                                <a:schemeClr val="tx1"/>
                                              </a:solidFill>
                                            </a:rPr>
                                            <m:t>𝑘</m:t>
                                          </m:r>
                                        </m:e>
                                        <m:sup>
                                          <m:r>
                                            <a:rPr lang="es-EC" i="1">
                                              <a:solidFill>
                                                <a:schemeClr val="tx1"/>
                                              </a:solidFill>
                                            </a:rPr>
                                            <m:t>𝑘</m:t>
                                          </m:r>
                                        </m:sup>
                                      </m:sSup>
                                    </m:e>
                                  </m:rad>
                                </m:num>
                                <m:den>
                                  <m:r>
                                    <a:rPr lang="es-EC" i="1">
                                      <a:solidFill>
                                        <a:schemeClr val="tx1"/>
                                      </a:solidFill>
                                    </a:rPr>
                                    <m:t>0.09</m:t>
                                  </m:r>
                                  <m:sSup>
                                    <m:sSupPr>
                                      <m:ctrlPr>
                                        <a:rPr lang="en-US" i="1">
                                          <a:solidFill>
                                            <a:schemeClr val="tx1"/>
                                          </a:solidFill>
                                        </a:rPr>
                                      </m:ctrlPr>
                                    </m:sSupPr>
                                    <m:e>
                                      <m:r>
                                        <a:rPr lang="es-EC" i="1">
                                          <a:solidFill>
                                            <a:schemeClr val="tx1"/>
                                          </a:solidFill>
                                        </a:rPr>
                                        <m:t>𝜔</m:t>
                                      </m:r>
                                    </m:e>
                                    <m:sup>
                                      <m:r>
                                        <a:rPr lang="es-EC" i="1">
                                          <a:solidFill>
                                            <a:schemeClr val="tx1"/>
                                          </a:solidFill>
                                        </a:rPr>
                                        <m:t>𝑘</m:t>
                                      </m:r>
                                    </m:sup>
                                  </m:sSup>
                                  <m:sSub>
                                    <m:sSubPr>
                                      <m:ctrlPr>
                                        <a:rPr lang="en-US" i="1">
                                          <a:solidFill>
                                            <a:schemeClr val="tx1"/>
                                          </a:solidFill>
                                        </a:rPr>
                                      </m:ctrlPr>
                                    </m:sSubPr>
                                    <m:e>
                                      <m:r>
                                        <a:rPr lang="es-EC" i="1">
                                          <a:solidFill>
                                            <a:schemeClr val="tx1"/>
                                          </a:solidFill>
                                        </a:rPr>
                                        <m:t>𝑑</m:t>
                                      </m:r>
                                    </m:e>
                                    <m:sub>
                                      <m:r>
                                        <a:rPr lang="es-EC" i="1">
                                          <a:solidFill>
                                            <a:schemeClr val="tx1"/>
                                          </a:solidFill>
                                        </a:rPr>
                                        <m:t>𝑛</m:t>
                                      </m:r>
                                    </m:sub>
                                  </m:sSub>
                                </m:den>
                              </m:f>
                              <m:r>
                                <a:rPr lang="es-EC" i="1">
                                  <a:solidFill>
                                    <a:schemeClr val="tx1"/>
                                  </a:solidFill>
                                </a:rPr>
                                <m:t>,</m:t>
                              </m:r>
                              <m:f>
                                <m:fPr>
                                  <m:ctrlPr>
                                    <a:rPr lang="en-US" i="1">
                                      <a:solidFill>
                                        <a:schemeClr val="tx1"/>
                                      </a:solidFill>
                                    </a:rPr>
                                  </m:ctrlPr>
                                </m:fPr>
                                <m:num>
                                  <m:r>
                                    <a:rPr lang="es-EC" i="1">
                                      <a:solidFill>
                                        <a:schemeClr val="tx1"/>
                                      </a:solidFill>
                                    </a:rPr>
                                    <m:t>500</m:t>
                                  </m:r>
                                  <m:sSup>
                                    <m:sSupPr>
                                      <m:ctrlPr>
                                        <a:rPr lang="en-US" i="1">
                                          <a:solidFill>
                                            <a:schemeClr val="tx1"/>
                                          </a:solidFill>
                                        </a:rPr>
                                      </m:ctrlPr>
                                    </m:sSupPr>
                                    <m:e>
                                      <m:r>
                                        <a:rPr lang="es-EC" i="1">
                                          <a:solidFill>
                                            <a:schemeClr val="tx1"/>
                                          </a:solidFill>
                                        </a:rPr>
                                        <m:t>𝜇</m:t>
                                      </m:r>
                                    </m:e>
                                    <m:sup>
                                      <m:r>
                                        <a:rPr lang="es-EC" i="1">
                                          <a:solidFill>
                                            <a:schemeClr val="tx1"/>
                                          </a:solidFill>
                                        </a:rPr>
                                        <m:t>𝑘</m:t>
                                      </m:r>
                                    </m:sup>
                                  </m:sSup>
                                </m:num>
                                <m:den>
                                  <m:sSup>
                                    <m:sSupPr>
                                      <m:ctrlPr>
                                        <a:rPr lang="en-US" i="1">
                                          <a:solidFill>
                                            <a:schemeClr val="tx1"/>
                                          </a:solidFill>
                                        </a:rPr>
                                      </m:ctrlPr>
                                    </m:sSupPr>
                                    <m:e>
                                      <m:r>
                                        <a:rPr lang="es-EC" i="1">
                                          <a:solidFill>
                                            <a:schemeClr val="tx1"/>
                                          </a:solidFill>
                                        </a:rPr>
                                        <m:t>𝜌</m:t>
                                      </m:r>
                                    </m:e>
                                    <m:sup>
                                      <m:r>
                                        <a:rPr lang="es-EC" i="1">
                                          <a:solidFill>
                                            <a:schemeClr val="tx1"/>
                                          </a:solidFill>
                                        </a:rPr>
                                        <m:t>𝑘</m:t>
                                      </m:r>
                                    </m:sup>
                                  </m:sSup>
                                  <m:sSup>
                                    <m:sSupPr>
                                      <m:ctrlPr>
                                        <a:rPr lang="en-US" i="1">
                                          <a:solidFill>
                                            <a:schemeClr val="tx1"/>
                                          </a:solidFill>
                                        </a:rPr>
                                      </m:ctrlPr>
                                    </m:sSupPr>
                                    <m:e>
                                      <m:r>
                                        <a:rPr lang="es-EC" i="1">
                                          <a:solidFill>
                                            <a:schemeClr val="tx1"/>
                                          </a:solidFill>
                                        </a:rPr>
                                        <m:t>𝜔</m:t>
                                      </m:r>
                                    </m:e>
                                    <m:sup>
                                      <m:r>
                                        <a:rPr lang="es-EC" i="1">
                                          <a:solidFill>
                                            <a:schemeClr val="tx1"/>
                                          </a:solidFill>
                                        </a:rPr>
                                        <m:t>𝑘</m:t>
                                      </m:r>
                                    </m:sup>
                                  </m:sSup>
                                  <m:sSubSup>
                                    <m:sSubSupPr>
                                      <m:ctrlPr>
                                        <a:rPr lang="en-US" i="1">
                                          <a:solidFill>
                                            <a:schemeClr val="tx1"/>
                                          </a:solidFill>
                                        </a:rPr>
                                      </m:ctrlPr>
                                    </m:sSubSupPr>
                                    <m:e>
                                      <m:r>
                                        <a:rPr lang="es-EC" i="1">
                                          <a:solidFill>
                                            <a:schemeClr val="tx1"/>
                                          </a:solidFill>
                                        </a:rPr>
                                        <m:t>𝑑</m:t>
                                      </m:r>
                                    </m:e>
                                    <m:sub>
                                      <m:r>
                                        <a:rPr lang="es-EC" i="1">
                                          <a:solidFill>
                                            <a:schemeClr val="tx1"/>
                                          </a:solidFill>
                                        </a:rPr>
                                        <m:t>𝑛</m:t>
                                      </m:r>
                                    </m:sub>
                                    <m:sup>
                                      <m:r>
                                        <a:rPr lang="es-EC" i="1">
                                          <a:solidFill>
                                            <a:schemeClr val="tx1"/>
                                          </a:solidFill>
                                        </a:rPr>
                                        <m:t>2</m:t>
                                      </m:r>
                                    </m:sup>
                                  </m:sSubSup>
                                </m:den>
                              </m:f>
                            </m:e>
                          </m:d>
                          <m:r>
                            <a:rPr lang="es-EC" i="1">
                              <a:solidFill>
                                <a:schemeClr val="tx1"/>
                              </a:solidFill>
                            </a:rPr>
                            <m:t>,</m:t>
                          </m:r>
                          <m:f>
                            <m:fPr>
                              <m:ctrlPr>
                                <a:rPr lang="en-US" i="1">
                                  <a:solidFill>
                                    <a:schemeClr val="tx1"/>
                                  </a:solidFill>
                                </a:rPr>
                              </m:ctrlPr>
                            </m:fPr>
                            <m:num>
                              <m:r>
                                <a:rPr lang="es-EC" i="1">
                                  <a:solidFill>
                                    <a:schemeClr val="tx1"/>
                                  </a:solidFill>
                                </a:rPr>
                                <m:t>4</m:t>
                              </m:r>
                              <m:sSup>
                                <m:sSupPr>
                                  <m:ctrlPr>
                                    <a:rPr lang="en-US" i="1">
                                      <a:solidFill>
                                        <a:schemeClr val="tx1"/>
                                      </a:solidFill>
                                    </a:rPr>
                                  </m:ctrlPr>
                                </m:sSupPr>
                                <m:e>
                                  <m:r>
                                    <a:rPr lang="es-EC" i="1">
                                      <a:solidFill>
                                        <a:schemeClr val="tx1"/>
                                      </a:solidFill>
                                    </a:rPr>
                                    <m:t>𝜌</m:t>
                                  </m:r>
                                </m:e>
                                <m:sup>
                                  <m:r>
                                    <a:rPr lang="es-EC" i="1">
                                      <a:solidFill>
                                        <a:schemeClr val="tx1"/>
                                      </a:solidFill>
                                    </a:rPr>
                                    <m:t>𝑘</m:t>
                                  </m:r>
                                </m:sup>
                              </m:sSup>
                              <m:sSup>
                                <m:sSupPr>
                                  <m:ctrlPr>
                                    <a:rPr lang="en-US" i="1">
                                      <a:solidFill>
                                        <a:schemeClr val="tx1"/>
                                      </a:solidFill>
                                    </a:rPr>
                                  </m:ctrlPr>
                                </m:sSupPr>
                                <m:e>
                                  <m:r>
                                    <a:rPr lang="es-EC" i="1">
                                      <a:solidFill>
                                        <a:schemeClr val="tx1"/>
                                      </a:solidFill>
                                    </a:rPr>
                                    <m:t>𝑘</m:t>
                                  </m:r>
                                </m:e>
                                <m:sup>
                                  <m:r>
                                    <a:rPr lang="es-EC" i="1">
                                      <a:solidFill>
                                        <a:schemeClr val="tx1"/>
                                      </a:solidFill>
                                    </a:rPr>
                                    <m:t>𝑘</m:t>
                                  </m:r>
                                </m:sup>
                              </m:sSup>
                            </m:num>
                            <m:den>
                              <m:sSubSup>
                                <m:sSubSupPr>
                                  <m:ctrlPr>
                                    <a:rPr lang="en-US" i="1">
                                      <a:solidFill>
                                        <a:schemeClr val="tx1"/>
                                      </a:solidFill>
                                    </a:rPr>
                                  </m:ctrlPr>
                                </m:sSubSupPr>
                                <m:e>
                                  <m:r>
                                    <a:rPr lang="es-EC" i="1">
                                      <a:solidFill>
                                        <a:schemeClr val="tx1"/>
                                      </a:solidFill>
                                    </a:rPr>
                                    <m:t>𝐷</m:t>
                                  </m:r>
                                </m:e>
                                <m:sub>
                                  <m:r>
                                    <a:rPr lang="es-EC" i="1">
                                      <a:solidFill>
                                        <a:schemeClr val="tx1"/>
                                      </a:solidFill>
                                    </a:rPr>
                                    <m:t>𝜔</m:t>
                                  </m:r>
                                </m:sub>
                                <m:sup>
                                  <m:r>
                                    <a:rPr lang="es-EC" i="1">
                                      <a:solidFill>
                                        <a:schemeClr val="tx1"/>
                                      </a:solidFill>
                                    </a:rPr>
                                    <m:t>2</m:t>
                                  </m:r>
                                </m:sup>
                              </m:sSubSup>
                              <m:sSub>
                                <m:sSubPr>
                                  <m:ctrlPr>
                                    <a:rPr lang="en-US" i="1">
                                      <a:solidFill>
                                        <a:schemeClr val="tx1"/>
                                      </a:solidFill>
                                    </a:rPr>
                                  </m:ctrlPr>
                                </m:sSubPr>
                                <m:e>
                                  <m:r>
                                    <a:rPr lang="es-EC" i="1">
                                      <a:solidFill>
                                        <a:schemeClr val="tx1"/>
                                      </a:solidFill>
                                    </a:rPr>
                                    <m:t>𝜎</m:t>
                                  </m:r>
                                </m:e>
                                <m:sub>
                                  <m:r>
                                    <a:rPr lang="es-EC" i="1">
                                      <a:solidFill>
                                        <a:schemeClr val="tx1"/>
                                      </a:solidFill>
                                    </a:rPr>
                                    <m:t>𝜔</m:t>
                                  </m:r>
                                  <m:r>
                                    <a:rPr lang="es-EC" i="1">
                                      <a:solidFill>
                                        <a:schemeClr val="tx1"/>
                                      </a:solidFill>
                                    </a:rPr>
                                    <m:t>2</m:t>
                                  </m:r>
                                </m:sub>
                              </m:sSub>
                              <m:sSubSup>
                                <m:sSubSupPr>
                                  <m:ctrlPr>
                                    <a:rPr lang="en-US" i="1">
                                      <a:solidFill>
                                        <a:schemeClr val="tx1"/>
                                      </a:solidFill>
                                    </a:rPr>
                                  </m:ctrlPr>
                                </m:sSubSupPr>
                                <m:e>
                                  <m:r>
                                    <a:rPr lang="es-EC" i="1">
                                      <a:solidFill>
                                        <a:schemeClr val="tx1"/>
                                      </a:solidFill>
                                    </a:rPr>
                                    <m:t>𝑑</m:t>
                                  </m:r>
                                </m:e>
                                <m:sub>
                                  <m:r>
                                    <a:rPr lang="es-EC" i="1">
                                      <a:solidFill>
                                        <a:schemeClr val="tx1"/>
                                      </a:solidFill>
                                    </a:rPr>
                                    <m:t>𝑛</m:t>
                                  </m:r>
                                </m:sub>
                                <m:sup>
                                  <m:r>
                                    <a:rPr lang="es-EC" i="1">
                                      <a:solidFill>
                                        <a:schemeClr val="tx1"/>
                                      </a:solidFill>
                                    </a:rPr>
                                    <m:t>2</m:t>
                                  </m:r>
                                </m:sup>
                              </m:sSubSup>
                            </m:den>
                          </m:f>
                        </m:e>
                      </m:d>
                    </m:oMath>
                  </m:oMathPara>
                </a14:m>
                <a:endParaRPr lang="es-EC" dirty="0" smtClean="0">
                  <a:solidFill>
                    <a:schemeClr val="tx1"/>
                  </a:solidFill>
                </a:endParaRPr>
              </a:p>
              <a:p>
                <a:pPr marL="0" indent="0">
                  <a:buNone/>
                </a:pPr>
                <a:endParaRPr lang="en-US" dirty="0"/>
              </a:p>
            </p:txBody>
          </p:sp>
        </mc:Choice>
        <mc:Fallback>
          <p:sp>
            <p:nvSpPr>
              <p:cNvPr id="3" name="Marcador de contenido 2"/>
              <p:cNvSpPr>
                <a:spLocks noGrp="1" noRot="1" noChangeAspect="1" noMove="1" noResize="1" noEditPoints="1" noAdjustHandles="1" noChangeArrowheads="1" noChangeShapeType="1" noTextEdit="1"/>
              </p:cNvSpPr>
              <p:nvPr>
                <p:ph idx="1"/>
              </p:nvPr>
            </p:nvSpPr>
            <p:spPr>
              <a:blipFill>
                <a:blip r:embed="rId2"/>
                <a:stretch>
                  <a:fillRect l="-567" t="-942"/>
                </a:stretch>
              </a:blipFill>
            </p:spPr>
            <p:txBody>
              <a:bodyPr/>
              <a:lstStyle/>
              <a:p>
                <a:r>
                  <a:rPr lang="en-US">
                    <a:noFill/>
                  </a:rPr>
                  <a:t> </a:t>
                </a:r>
              </a:p>
            </p:txBody>
          </p:sp>
        </mc:Fallback>
      </mc:AlternateContent>
    </p:spTree>
    <p:extLst>
      <p:ext uri="{BB962C8B-B14F-4D97-AF65-F5344CB8AC3E}">
        <p14:creationId xmlns:p14="http://schemas.microsoft.com/office/powerpoint/2010/main" val="32609531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3" y="328248"/>
            <a:ext cx="8959035" cy="1320800"/>
          </a:xfrm>
        </p:spPr>
        <p:txBody>
          <a:bodyPr>
            <a:normAutofit fontScale="90000"/>
          </a:bodyPr>
          <a:lstStyle/>
          <a:p>
            <a:r>
              <a:rPr lang="es-EC" sz="2800" b="1" dirty="0" smtClean="0">
                <a:solidFill>
                  <a:schemeClr val="tx1"/>
                </a:solidFill>
              </a:rPr>
              <a:t>SISTEMAS DE CULTIVO PARA LA  </a:t>
            </a:r>
            <a:r>
              <a:rPr lang="es-EC" sz="2800" b="1" dirty="0">
                <a:solidFill>
                  <a:schemeClr val="tx1"/>
                </a:solidFill>
              </a:rPr>
              <a:t>ARTHROSPIRA </a:t>
            </a:r>
            <a:r>
              <a:rPr lang="en-US" sz="2800" b="1" dirty="0" smtClean="0">
                <a:solidFill>
                  <a:schemeClr val="tx1"/>
                </a:solidFill>
              </a:rPr>
              <a:t>PLATENSIS</a:t>
            </a:r>
            <a:r>
              <a:rPr lang="es-EC" sz="2800" dirty="0" smtClean="0"/>
              <a:t> </a:t>
            </a:r>
            <a:br>
              <a:rPr lang="es-EC" sz="2800" dirty="0" smtClean="0"/>
            </a:br>
            <a:r>
              <a:rPr lang="es-EC" sz="2800" b="1" dirty="0" smtClean="0">
                <a:solidFill>
                  <a:schemeClr val="tx1"/>
                </a:solidFill>
              </a:rPr>
              <a:t>Fuente: </a:t>
            </a:r>
            <a:r>
              <a:rPr lang="es-EC" sz="2800" b="1" dirty="0" err="1" smtClean="0">
                <a:solidFill>
                  <a:schemeClr val="accent2"/>
                </a:solidFill>
              </a:rPr>
              <a:t>Bitog</a:t>
            </a:r>
            <a:r>
              <a:rPr lang="es-EC" sz="2800" b="1" dirty="0" smtClean="0">
                <a:solidFill>
                  <a:schemeClr val="accent2"/>
                </a:solidFill>
              </a:rPr>
              <a:t> et. Al 2011</a:t>
            </a:r>
            <a:r>
              <a:rPr lang="es-ES_tradnl" sz="2800" b="1" dirty="0" smtClean="0">
                <a:solidFill>
                  <a:schemeClr val="accent2"/>
                </a:solidFill>
              </a:rPr>
              <a:t>.</a:t>
            </a:r>
            <a:endParaRPr lang="en-US" sz="2800" b="1" dirty="0">
              <a:solidFill>
                <a:schemeClr val="accent2"/>
              </a:solidFill>
            </a:endParaRPr>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1261796" y="1283288"/>
            <a:ext cx="7299047" cy="4273452"/>
          </a:xfrm>
          <a:prstGeom prst="rect">
            <a:avLst/>
          </a:prstGeom>
          <a:noFill/>
          <a:ln>
            <a:noFill/>
          </a:ln>
        </p:spPr>
      </p:pic>
      <p:sp>
        <p:nvSpPr>
          <p:cNvPr id="5" name="CuadroTexto 4"/>
          <p:cNvSpPr txBox="1"/>
          <p:nvPr/>
        </p:nvSpPr>
        <p:spPr>
          <a:xfrm>
            <a:off x="548640" y="5556740"/>
            <a:ext cx="8725362" cy="923330"/>
          </a:xfrm>
          <a:prstGeom prst="rect">
            <a:avLst/>
          </a:prstGeom>
          <a:noFill/>
        </p:spPr>
        <p:txBody>
          <a:bodyPr wrap="square" rtlCol="0">
            <a:spAutoFit/>
          </a:bodyPr>
          <a:lstStyle/>
          <a:p>
            <a:r>
              <a:rPr lang="es-ES_tradnl" b="1" i="1" dirty="0"/>
              <a:t>Diferentes tecnologías de cultivo de </a:t>
            </a:r>
            <a:r>
              <a:rPr lang="es-ES_tradnl" b="1" i="1" dirty="0" err="1"/>
              <a:t>microalgas</a:t>
            </a:r>
            <a:r>
              <a:rPr lang="es-ES_tradnl" b="1" i="1" dirty="0"/>
              <a:t>: a) Piscina de camino serpenteante, b) Fotobioreactor de placa plana, c) Fotobioreactor tubular inclinado y d) Fotobioreactor tubular horizontal continuo. </a:t>
            </a:r>
            <a:endParaRPr lang="en-US" dirty="0">
              <a:solidFill>
                <a:schemeClr val="accent2"/>
              </a:solidFill>
            </a:endParaRPr>
          </a:p>
        </p:txBody>
      </p:sp>
    </p:spTree>
    <p:extLst>
      <p:ext uri="{BB962C8B-B14F-4D97-AF65-F5344CB8AC3E}">
        <p14:creationId xmlns:p14="http://schemas.microsoft.com/office/powerpoint/2010/main" val="246953974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C" b="1" dirty="0">
                <a:solidFill>
                  <a:schemeClr val="tx1"/>
                </a:solidFill>
              </a:rPr>
              <a:t>MODELO k-</a:t>
            </a:r>
            <a:r>
              <a:rPr lang="es-EC" b="1" dirty="0">
                <a:solidFill>
                  <a:schemeClr val="tx1"/>
                </a:solidFill>
                <a:latin typeface="Cambria Math" panose="02040503050406030204" pitchFamily="18" charset="0"/>
                <a:ea typeface="Cambria Math" panose="02040503050406030204" pitchFamily="18" charset="0"/>
              </a:rPr>
              <a:t>𝜔</a:t>
            </a:r>
            <a:r>
              <a:rPr lang="es-EC" b="1" dirty="0">
                <a:solidFill>
                  <a:schemeClr val="tx1"/>
                </a:solidFill>
              </a:rPr>
              <a:t> DE TRANSPORTE DE ESFUERZO CORTANTE (SST)</a:t>
            </a:r>
            <a:br>
              <a:rPr lang="es-EC" b="1" dirty="0">
                <a:solidFill>
                  <a:schemeClr val="tx1"/>
                </a:solidFill>
              </a:rPr>
            </a:br>
            <a:r>
              <a:rPr lang="es-EC" dirty="0"/>
              <a:t>(</a:t>
            </a:r>
            <a:r>
              <a:rPr lang="es-EC" dirty="0" err="1"/>
              <a:t>Menter</a:t>
            </a:r>
            <a:r>
              <a:rPr lang="es-EC" dirty="0"/>
              <a:t>, 1994)</a:t>
            </a:r>
            <a:endParaRPr lang="en-US" dirty="0"/>
          </a:p>
        </p:txBody>
      </p:sp>
      <mc:AlternateContent xmlns:mc="http://schemas.openxmlformats.org/markup-compatibility/2006">
        <mc:Choice xmlns:a14="http://schemas.microsoft.com/office/drawing/2010/main" Requires="a14">
          <p:sp>
            <p:nvSpPr>
              <p:cNvPr id="3" name="Marcador de contenido 2"/>
              <p:cNvSpPr>
                <a:spLocks noGrp="1"/>
              </p:cNvSpPr>
              <p:nvPr>
                <p:ph idx="1"/>
              </p:nvPr>
            </p:nvSpPr>
            <p:spPr>
              <a:xfrm>
                <a:off x="677334" y="2160589"/>
                <a:ext cx="8596668" cy="4281154"/>
              </a:xfrm>
            </p:spPr>
            <p:txBody>
              <a:bodyPr>
                <a:normAutofit fontScale="92500" lnSpcReduction="10000"/>
              </a:bodyPr>
              <a:lstStyle/>
              <a:p>
                <a:pPr marL="0" indent="0">
                  <a:buNone/>
                </a:pPr>
                <a:r>
                  <a:rPr lang="es-EC" b="1" dirty="0" smtClean="0"/>
                  <a:t>FUNCIONES ADICIONALES</a:t>
                </a:r>
              </a:p>
              <a:p>
                <a:pPr marL="0" indent="0">
                  <a:buNone/>
                </a:pPr>
                <a14:m>
                  <m:oMathPara xmlns:m="http://schemas.openxmlformats.org/officeDocument/2006/math">
                    <m:oMathParaPr>
                      <m:jc m:val="centerGroup"/>
                    </m:oMathParaPr>
                    <m:oMath xmlns:m="http://schemas.openxmlformats.org/officeDocument/2006/math">
                      <m:sSubSup>
                        <m:sSubSupPr>
                          <m:ctrlPr>
                            <a:rPr lang="en-US" i="1" smtClean="0">
                              <a:solidFill>
                                <a:schemeClr val="tx1"/>
                              </a:solidFill>
                            </a:rPr>
                          </m:ctrlPr>
                        </m:sSubSupPr>
                        <m:e>
                          <m:r>
                            <a:rPr lang="es-EC" i="1">
                              <a:solidFill>
                                <a:schemeClr val="tx1"/>
                              </a:solidFill>
                            </a:rPr>
                            <m:t>𝐷</m:t>
                          </m:r>
                        </m:e>
                        <m:sub>
                          <m:r>
                            <a:rPr lang="es-EC" i="1">
                              <a:solidFill>
                                <a:schemeClr val="tx1"/>
                              </a:solidFill>
                            </a:rPr>
                            <m:t>𝜔</m:t>
                          </m:r>
                        </m:sub>
                        <m:sup>
                          <m:r>
                            <a:rPr lang="es-EC" i="1">
                              <a:solidFill>
                                <a:schemeClr val="tx1"/>
                              </a:solidFill>
                            </a:rPr>
                            <m:t>2</m:t>
                          </m:r>
                        </m:sup>
                      </m:sSubSup>
                      <m:r>
                        <a:rPr lang="es-EC" i="1">
                          <a:solidFill>
                            <a:schemeClr val="tx1"/>
                          </a:solidFill>
                        </a:rPr>
                        <m:t>=</m:t>
                      </m:r>
                      <m:r>
                        <m:rPr>
                          <m:sty m:val="p"/>
                        </m:rPr>
                        <a:rPr lang="es-EC">
                          <a:solidFill>
                            <a:schemeClr val="tx1"/>
                          </a:solidFill>
                        </a:rPr>
                        <m:t>max</m:t>
                      </m:r>
                      <m:d>
                        <m:dPr>
                          <m:begChr m:val="["/>
                          <m:endChr m:val="]"/>
                          <m:ctrlPr>
                            <a:rPr lang="en-US" i="1">
                              <a:solidFill>
                                <a:schemeClr val="tx1"/>
                              </a:solidFill>
                            </a:rPr>
                          </m:ctrlPr>
                        </m:dPr>
                        <m:e>
                          <m:r>
                            <a:rPr lang="es-EC" i="1">
                              <a:solidFill>
                                <a:schemeClr val="tx1"/>
                              </a:solidFill>
                            </a:rPr>
                            <m:t>2</m:t>
                          </m:r>
                          <m:sSup>
                            <m:sSupPr>
                              <m:ctrlPr>
                                <a:rPr lang="en-US" i="1">
                                  <a:solidFill>
                                    <a:schemeClr val="tx1"/>
                                  </a:solidFill>
                                </a:rPr>
                              </m:ctrlPr>
                            </m:sSupPr>
                            <m:e>
                              <m:r>
                                <a:rPr lang="es-EC" i="1">
                                  <a:solidFill>
                                    <a:schemeClr val="tx1"/>
                                  </a:solidFill>
                                </a:rPr>
                                <m:t>𝜌</m:t>
                              </m:r>
                            </m:e>
                            <m:sup>
                              <m:r>
                                <a:rPr lang="es-EC" i="1">
                                  <a:solidFill>
                                    <a:schemeClr val="tx1"/>
                                  </a:solidFill>
                                </a:rPr>
                                <m:t>𝑘</m:t>
                              </m:r>
                            </m:sup>
                          </m:sSup>
                          <m:f>
                            <m:fPr>
                              <m:ctrlPr>
                                <a:rPr lang="en-US" i="1">
                                  <a:solidFill>
                                    <a:schemeClr val="tx1"/>
                                  </a:solidFill>
                                </a:rPr>
                              </m:ctrlPr>
                            </m:fPr>
                            <m:num>
                              <m:r>
                                <a:rPr lang="es-EC" i="1">
                                  <a:solidFill>
                                    <a:schemeClr val="tx1"/>
                                  </a:solidFill>
                                </a:rPr>
                                <m:t>1</m:t>
                              </m:r>
                            </m:num>
                            <m:den>
                              <m:sSub>
                                <m:sSubPr>
                                  <m:ctrlPr>
                                    <a:rPr lang="en-US" i="1">
                                      <a:solidFill>
                                        <a:schemeClr val="tx1"/>
                                      </a:solidFill>
                                    </a:rPr>
                                  </m:ctrlPr>
                                </m:sSubPr>
                                <m:e>
                                  <m:r>
                                    <a:rPr lang="es-EC" i="1">
                                      <a:solidFill>
                                        <a:schemeClr val="tx1"/>
                                      </a:solidFill>
                                    </a:rPr>
                                    <m:t>𝜎</m:t>
                                  </m:r>
                                </m:e>
                                <m:sub>
                                  <m:r>
                                    <a:rPr lang="es-EC" i="1">
                                      <a:solidFill>
                                        <a:schemeClr val="tx1"/>
                                      </a:solidFill>
                                    </a:rPr>
                                    <m:t>𝜔</m:t>
                                  </m:r>
                                  <m:r>
                                    <a:rPr lang="es-EC" i="1">
                                      <a:solidFill>
                                        <a:schemeClr val="tx1"/>
                                      </a:solidFill>
                                    </a:rPr>
                                    <m:t>2</m:t>
                                  </m:r>
                                </m:sub>
                              </m:sSub>
                              <m:sSup>
                                <m:sSupPr>
                                  <m:ctrlPr>
                                    <a:rPr lang="en-US" i="1">
                                      <a:solidFill>
                                        <a:schemeClr val="tx1"/>
                                      </a:solidFill>
                                    </a:rPr>
                                  </m:ctrlPr>
                                </m:sSupPr>
                                <m:e>
                                  <m:r>
                                    <a:rPr lang="es-EC" i="1">
                                      <a:solidFill>
                                        <a:schemeClr val="tx1"/>
                                      </a:solidFill>
                                    </a:rPr>
                                    <m:t>𝜔</m:t>
                                  </m:r>
                                </m:e>
                                <m:sup>
                                  <m:r>
                                    <a:rPr lang="es-EC" i="1">
                                      <a:solidFill>
                                        <a:schemeClr val="tx1"/>
                                      </a:solidFill>
                                    </a:rPr>
                                    <m:t>𝑘</m:t>
                                  </m:r>
                                </m:sup>
                              </m:sSup>
                            </m:den>
                          </m:f>
                          <m:r>
                            <a:rPr lang="es-EC" b="1" i="1">
                              <a:solidFill>
                                <a:schemeClr val="tx1"/>
                              </a:solidFill>
                            </a:rPr>
                            <m:t>𝛁</m:t>
                          </m:r>
                          <m:sSup>
                            <m:sSupPr>
                              <m:ctrlPr>
                                <a:rPr lang="en-US" i="1">
                                  <a:solidFill>
                                    <a:schemeClr val="tx1"/>
                                  </a:solidFill>
                                </a:rPr>
                              </m:ctrlPr>
                            </m:sSupPr>
                            <m:e>
                              <m:r>
                                <a:rPr lang="es-EC" i="1">
                                  <a:solidFill>
                                    <a:schemeClr val="tx1"/>
                                  </a:solidFill>
                                </a:rPr>
                                <m:t>𝑘</m:t>
                              </m:r>
                            </m:e>
                            <m:sup>
                              <m:r>
                                <a:rPr lang="es-EC" i="1">
                                  <a:solidFill>
                                    <a:schemeClr val="tx1"/>
                                  </a:solidFill>
                                </a:rPr>
                                <m:t>𝑘</m:t>
                              </m:r>
                            </m:sup>
                          </m:sSup>
                          <m:r>
                            <a:rPr lang="es-EC" b="1" i="1">
                              <a:solidFill>
                                <a:schemeClr val="tx1"/>
                              </a:solidFill>
                            </a:rPr>
                            <m:t>𝛁</m:t>
                          </m:r>
                          <m:sSup>
                            <m:sSupPr>
                              <m:ctrlPr>
                                <a:rPr lang="en-US" i="1">
                                  <a:solidFill>
                                    <a:schemeClr val="tx1"/>
                                  </a:solidFill>
                                </a:rPr>
                              </m:ctrlPr>
                            </m:sSupPr>
                            <m:e>
                              <m:r>
                                <a:rPr lang="es-EC" i="1">
                                  <a:solidFill>
                                    <a:schemeClr val="tx1"/>
                                  </a:solidFill>
                                </a:rPr>
                                <m:t>𝜔</m:t>
                              </m:r>
                            </m:e>
                            <m:sup>
                              <m:r>
                                <a:rPr lang="es-EC" i="1">
                                  <a:solidFill>
                                    <a:schemeClr val="tx1"/>
                                  </a:solidFill>
                                </a:rPr>
                                <m:t>𝑘</m:t>
                              </m:r>
                            </m:sup>
                          </m:sSup>
                          <m:r>
                            <a:rPr lang="es-EC" i="1">
                              <a:solidFill>
                                <a:schemeClr val="tx1"/>
                              </a:solidFill>
                            </a:rPr>
                            <m:t>, </m:t>
                          </m:r>
                          <m:sSup>
                            <m:sSupPr>
                              <m:ctrlPr>
                                <a:rPr lang="en-US" i="1">
                                  <a:solidFill>
                                    <a:schemeClr val="tx1"/>
                                  </a:solidFill>
                                </a:rPr>
                              </m:ctrlPr>
                            </m:sSupPr>
                            <m:e>
                              <m:r>
                                <a:rPr lang="es-EC" i="1">
                                  <a:solidFill>
                                    <a:schemeClr val="tx1"/>
                                  </a:solidFill>
                                </a:rPr>
                                <m:t>10</m:t>
                              </m:r>
                            </m:e>
                            <m:sup>
                              <m:r>
                                <a:rPr lang="es-EC" i="1">
                                  <a:solidFill>
                                    <a:schemeClr val="tx1"/>
                                  </a:solidFill>
                                </a:rPr>
                                <m:t>−10</m:t>
                              </m:r>
                            </m:sup>
                          </m:sSup>
                        </m:e>
                      </m:d>
                    </m:oMath>
                  </m:oMathPara>
                </a14:m>
                <a:endParaRPr lang="en-US" dirty="0" smtClean="0"/>
              </a:p>
              <a:p>
                <a:pPr marL="0" indent="0">
                  <a:buNone/>
                </a:pPr>
                <a:endParaRPr lang="en-US" dirty="0" smtClean="0"/>
              </a:p>
              <a:p>
                <a:pPr marL="0" indent="0">
                  <a:buNone/>
                </a:pPr>
                <a14:m>
                  <m:oMathPara xmlns:m="http://schemas.openxmlformats.org/officeDocument/2006/math">
                    <m:oMathParaPr>
                      <m:jc m:val="centerGroup"/>
                    </m:oMathParaPr>
                    <m:oMath xmlns:m="http://schemas.openxmlformats.org/officeDocument/2006/math">
                      <m:sSubSup>
                        <m:sSubSupPr>
                          <m:ctrlPr>
                            <a:rPr lang="en-US" i="1" smtClean="0">
                              <a:solidFill>
                                <a:schemeClr val="tx1"/>
                              </a:solidFill>
                            </a:rPr>
                          </m:ctrlPr>
                        </m:sSubSupPr>
                        <m:e>
                          <m:r>
                            <a:rPr lang="es-EC" i="1">
                              <a:solidFill>
                                <a:schemeClr val="tx1"/>
                              </a:solidFill>
                            </a:rPr>
                            <m:t>𝜇</m:t>
                          </m:r>
                        </m:e>
                        <m:sub>
                          <m:r>
                            <a:rPr lang="es-EC" i="1">
                              <a:solidFill>
                                <a:schemeClr val="tx1"/>
                              </a:solidFill>
                            </a:rPr>
                            <m:t>𝑇</m:t>
                          </m:r>
                        </m:sub>
                        <m:sup>
                          <m:r>
                            <a:rPr lang="es-EC" i="1">
                              <a:solidFill>
                                <a:schemeClr val="tx1"/>
                              </a:solidFill>
                            </a:rPr>
                            <m:t>𝑘</m:t>
                          </m:r>
                        </m:sup>
                      </m:sSubSup>
                      <m:r>
                        <a:rPr lang="es-EC" i="1">
                          <a:solidFill>
                            <a:schemeClr val="tx1"/>
                          </a:solidFill>
                        </a:rPr>
                        <m:t>=</m:t>
                      </m:r>
                      <m:f>
                        <m:fPr>
                          <m:ctrlPr>
                            <a:rPr lang="en-US" i="1">
                              <a:solidFill>
                                <a:schemeClr val="tx1"/>
                              </a:solidFill>
                            </a:rPr>
                          </m:ctrlPr>
                        </m:fPr>
                        <m:num>
                          <m:sSup>
                            <m:sSupPr>
                              <m:ctrlPr>
                                <a:rPr lang="en-US" i="1">
                                  <a:solidFill>
                                    <a:schemeClr val="tx1"/>
                                  </a:solidFill>
                                </a:rPr>
                              </m:ctrlPr>
                            </m:sSupPr>
                            <m:e>
                              <m:r>
                                <a:rPr lang="es-EC" i="1">
                                  <a:solidFill>
                                    <a:schemeClr val="tx1"/>
                                  </a:solidFill>
                                </a:rPr>
                                <m:t>𝜌</m:t>
                              </m:r>
                            </m:e>
                            <m:sup>
                              <m:r>
                                <a:rPr lang="es-EC" i="1">
                                  <a:solidFill>
                                    <a:schemeClr val="tx1"/>
                                  </a:solidFill>
                                </a:rPr>
                                <m:t>𝑘</m:t>
                              </m:r>
                            </m:sup>
                          </m:sSup>
                          <m:sSub>
                            <m:sSubPr>
                              <m:ctrlPr>
                                <a:rPr lang="en-US" i="1">
                                  <a:solidFill>
                                    <a:schemeClr val="tx1"/>
                                  </a:solidFill>
                                </a:rPr>
                              </m:ctrlPr>
                            </m:sSubPr>
                            <m:e>
                              <m:r>
                                <a:rPr lang="es-EC" i="1">
                                  <a:solidFill>
                                    <a:schemeClr val="tx1"/>
                                  </a:solidFill>
                                </a:rPr>
                                <m:t>𝛼</m:t>
                              </m:r>
                            </m:e>
                            <m:sub>
                              <m:r>
                                <a:rPr lang="es-EC" i="1">
                                  <a:solidFill>
                                    <a:schemeClr val="tx1"/>
                                  </a:solidFill>
                                </a:rPr>
                                <m:t>3</m:t>
                              </m:r>
                            </m:sub>
                          </m:sSub>
                          <m:sSup>
                            <m:sSupPr>
                              <m:ctrlPr>
                                <a:rPr lang="en-US" i="1">
                                  <a:solidFill>
                                    <a:schemeClr val="tx1"/>
                                  </a:solidFill>
                                </a:rPr>
                              </m:ctrlPr>
                            </m:sSupPr>
                            <m:e>
                              <m:r>
                                <a:rPr lang="es-EC" i="1">
                                  <a:solidFill>
                                    <a:schemeClr val="tx1"/>
                                  </a:solidFill>
                                </a:rPr>
                                <m:t>𝑘</m:t>
                              </m:r>
                            </m:e>
                            <m:sup>
                              <m:r>
                                <a:rPr lang="es-EC" i="1">
                                  <a:solidFill>
                                    <a:schemeClr val="tx1"/>
                                  </a:solidFill>
                                </a:rPr>
                                <m:t>𝑘</m:t>
                              </m:r>
                            </m:sup>
                          </m:sSup>
                        </m:num>
                        <m:den>
                          <m:r>
                            <m:rPr>
                              <m:sty m:val="p"/>
                            </m:rPr>
                            <a:rPr lang="es-EC">
                              <a:solidFill>
                                <a:schemeClr val="tx1"/>
                              </a:solidFill>
                            </a:rPr>
                            <m:t>max</m:t>
                          </m:r>
                          <m:d>
                            <m:dPr>
                              <m:begChr m:val="["/>
                              <m:endChr m:val="]"/>
                              <m:ctrlPr>
                                <a:rPr lang="en-US" i="1">
                                  <a:solidFill>
                                    <a:schemeClr val="tx1"/>
                                  </a:solidFill>
                                </a:rPr>
                              </m:ctrlPr>
                            </m:dPr>
                            <m:e>
                              <m:sSub>
                                <m:sSubPr>
                                  <m:ctrlPr>
                                    <a:rPr lang="en-US" i="1">
                                      <a:solidFill>
                                        <a:schemeClr val="tx1"/>
                                      </a:solidFill>
                                    </a:rPr>
                                  </m:ctrlPr>
                                </m:sSubPr>
                                <m:e>
                                  <m:r>
                                    <a:rPr lang="es-EC" i="1">
                                      <a:solidFill>
                                        <a:schemeClr val="tx1"/>
                                      </a:solidFill>
                                    </a:rPr>
                                    <m:t>𝛼</m:t>
                                  </m:r>
                                </m:e>
                                <m:sub>
                                  <m:r>
                                    <a:rPr lang="es-EC" i="1">
                                      <a:solidFill>
                                        <a:schemeClr val="tx1"/>
                                      </a:solidFill>
                                    </a:rPr>
                                    <m:t>3</m:t>
                                  </m:r>
                                </m:sub>
                              </m:sSub>
                              <m:sSup>
                                <m:sSupPr>
                                  <m:ctrlPr>
                                    <a:rPr lang="en-US" i="1">
                                      <a:solidFill>
                                        <a:schemeClr val="tx1"/>
                                      </a:solidFill>
                                    </a:rPr>
                                  </m:ctrlPr>
                                </m:sSupPr>
                                <m:e>
                                  <m:r>
                                    <a:rPr lang="es-EC" i="1">
                                      <a:solidFill>
                                        <a:schemeClr val="tx1"/>
                                      </a:solidFill>
                                    </a:rPr>
                                    <m:t>𝜔</m:t>
                                  </m:r>
                                </m:e>
                                <m:sup>
                                  <m:r>
                                    <a:rPr lang="es-EC" i="1">
                                      <a:solidFill>
                                        <a:schemeClr val="tx1"/>
                                      </a:solidFill>
                                    </a:rPr>
                                    <m:t>𝑘</m:t>
                                  </m:r>
                                </m:sup>
                              </m:sSup>
                              <m:r>
                                <a:rPr lang="es-EC" i="1">
                                  <a:solidFill>
                                    <a:schemeClr val="tx1"/>
                                  </a:solidFill>
                                </a:rPr>
                                <m:t>, </m:t>
                              </m:r>
                              <m:sSup>
                                <m:sSupPr>
                                  <m:ctrlPr>
                                    <a:rPr lang="en-US" i="1">
                                      <a:solidFill>
                                        <a:schemeClr val="tx1"/>
                                      </a:solidFill>
                                    </a:rPr>
                                  </m:ctrlPr>
                                </m:sSupPr>
                                <m:e>
                                  <m:r>
                                    <a:rPr lang="es-EC" i="1">
                                      <a:solidFill>
                                        <a:schemeClr val="tx1"/>
                                      </a:solidFill>
                                    </a:rPr>
                                    <m:t>𝑆</m:t>
                                  </m:r>
                                </m:e>
                                <m:sup>
                                  <m:r>
                                    <a:rPr lang="es-EC" i="1">
                                      <a:solidFill>
                                        <a:schemeClr val="tx1"/>
                                      </a:solidFill>
                                    </a:rPr>
                                    <m:t>𝑘</m:t>
                                  </m:r>
                                </m:sup>
                              </m:sSup>
                              <m:sSub>
                                <m:sSubPr>
                                  <m:ctrlPr>
                                    <a:rPr lang="en-US" i="1">
                                      <a:solidFill>
                                        <a:schemeClr val="tx1"/>
                                      </a:solidFill>
                                    </a:rPr>
                                  </m:ctrlPr>
                                </m:sSubPr>
                                <m:e>
                                  <m:r>
                                    <a:rPr lang="es-EC" i="1">
                                      <a:solidFill>
                                        <a:schemeClr val="tx1"/>
                                      </a:solidFill>
                                    </a:rPr>
                                    <m:t>𝐹</m:t>
                                  </m:r>
                                </m:e>
                                <m:sub>
                                  <m:r>
                                    <a:rPr lang="es-EC" i="1">
                                      <a:solidFill>
                                        <a:schemeClr val="tx1"/>
                                      </a:solidFill>
                                    </a:rPr>
                                    <m:t>2</m:t>
                                  </m:r>
                                </m:sub>
                              </m:sSub>
                            </m:e>
                          </m:d>
                        </m:den>
                      </m:f>
                    </m:oMath>
                  </m:oMathPara>
                </a14:m>
                <a:endParaRPr lang="es-EC" dirty="0" smtClean="0">
                  <a:solidFill>
                    <a:schemeClr val="tx1"/>
                  </a:solidFill>
                </a:endParaRPr>
              </a:p>
              <a:p>
                <a:pPr marL="0" indent="0">
                  <a:buNone/>
                </a:pPr>
                <a:endParaRPr lang="en-US" dirty="0" smtClean="0"/>
              </a:p>
              <a:p>
                <a:pPr marL="0" indent="0">
                  <a:buNone/>
                </a:pPr>
                <a14:m>
                  <m:oMathPara xmlns:m="http://schemas.openxmlformats.org/officeDocument/2006/math">
                    <m:oMathParaPr>
                      <m:jc m:val="centerGroup"/>
                    </m:oMathParaPr>
                    <m:oMath xmlns:m="http://schemas.openxmlformats.org/officeDocument/2006/math">
                      <m:sSub>
                        <m:sSubPr>
                          <m:ctrlPr>
                            <a:rPr lang="en-US" i="1" smtClean="0">
                              <a:solidFill>
                                <a:schemeClr val="tx1"/>
                              </a:solidFill>
                            </a:rPr>
                          </m:ctrlPr>
                        </m:sSubPr>
                        <m:e>
                          <m:r>
                            <a:rPr lang="es-EC" i="1">
                              <a:solidFill>
                                <a:schemeClr val="tx1"/>
                              </a:solidFill>
                            </a:rPr>
                            <m:t>𝐹</m:t>
                          </m:r>
                        </m:e>
                        <m:sub>
                          <m:r>
                            <a:rPr lang="es-EC" i="1">
                              <a:solidFill>
                                <a:schemeClr val="tx1"/>
                              </a:solidFill>
                            </a:rPr>
                            <m:t>2</m:t>
                          </m:r>
                        </m:sub>
                      </m:sSub>
                      <m:r>
                        <a:rPr lang="es-EC" i="1">
                          <a:solidFill>
                            <a:schemeClr val="tx1"/>
                          </a:solidFill>
                        </a:rPr>
                        <m:t>=</m:t>
                      </m:r>
                      <m:r>
                        <a:rPr lang="es-EC" i="1" smtClean="0">
                          <a:solidFill>
                            <a:schemeClr val="tx1"/>
                          </a:solidFill>
                        </a:rPr>
                        <m:t>𝑡𝑎𝑛</m:t>
                      </m:r>
                      <m:r>
                        <a:rPr lang="es-EC" i="1">
                          <a:solidFill>
                            <a:schemeClr val="tx1"/>
                          </a:solidFill>
                        </a:rPr>
                        <m:t>h</m:t>
                      </m:r>
                      <m:d>
                        <m:dPr>
                          <m:ctrlPr>
                            <a:rPr lang="en-US" i="1">
                              <a:solidFill>
                                <a:schemeClr val="tx1"/>
                              </a:solidFill>
                            </a:rPr>
                          </m:ctrlPr>
                        </m:dPr>
                        <m:e>
                          <m:sSubSup>
                            <m:sSubSupPr>
                              <m:ctrlPr>
                                <a:rPr lang="en-US" i="1">
                                  <a:solidFill>
                                    <a:schemeClr val="tx1"/>
                                  </a:solidFill>
                                </a:rPr>
                              </m:ctrlPr>
                            </m:sSubSupPr>
                            <m:e>
                              <m:r>
                                <a:rPr lang="es-EC" i="1">
                                  <a:solidFill>
                                    <a:schemeClr val="tx1"/>
                                  </a:solidFill>
                                </a:rPr>
                                <m:t>𝜒</m:t>
                              </m:r>
                            </m:e>
                            <m:sub>
                              <m:r>
                                <a:rPr lang="es-EC" i="1">
                                  <a:solidFill>
                                    <a:schemeClr val="tx1"/>
                                  </a:solidFill>
                                </a:rPr>
                                <m:t>2</m:t>
                              </m:r>
                            </m:sub>
                            <m:sup>
                              <m:r>
                                <a:rPr lang="es-EC" i="1">
                                  <a:solidFill>
                                    <a:schemeClr val="tx1"/>
                                  </a:solidFill>
                                </a:rPr>
                                <m:t>2</m:t>
                              </m:r>
                            </m:sup>
                          </m:sSubSup>
                        </m:e>
                      </m:d>
                    </m:oMath>
                  </m:oMathPara>
                </a14:m>
                <a:endParaRPr lang="es-EC" dirty="0" smtClean="0">
                  <a:solidFill>
                    <a:schemeClr val="tx1"/>
                  </a:solidFill>
                </a:endParaRPr>
              </a:p>
              <a:p>
                <a:pPr marL="0" indent="0">
                  <a:buNone/>
                </a:pPr>
                <a:endParaRPr lang="en-US" dirty="0" smtClean="0"/>
              </a:p>
              <a:p>
                <a:pPr marL="0" indent="0">
                  <a:buNone/>
                </a:pPr>
                <a14:m>
                  <m:oMathPara xmlns:m="http://schemas.openxmlformats.org/officeDocument/2006/math">
                    <m:oMathParaPr>
                      <m:jc m:val="centerGroup"/>
                    </m:oMathParaPr>
                    <m:oMath xmlns:m="http://schemas.openxmlformats.org/officeDocument/2006/math">
                      <m:sSub>
                        <m:sSubPr>
                          <m:ctrlPr>
                            <a:rPr lang="en-US" i="1" smtClean="0">
                              <a:solidFill>
                                <a:schemeClr val="tx1"/>
                              </a:solidFill>
                            </a:rPr>
                          </m:ctrlPr>
                        </m:sSubPr>
                        <m:e>
                          <m:r>
                            <a:rPr lang="es-EC" i="1">
                              <a:solidFill>
                                <a:schemeClr val="tx1"/>
                              </a:solidFill>
                            </a:rPr>
                            <m:t>𝜒</m:t>
                          </m:r>
                        </m:e>
                        <m:sub>
                          <m:r>
                            <a:rPr lang="es-EC" i="1">
                              <a:solidFill>
                                <a:schemeClr val="tx1"/>
                              </a:solidFill>
                            </a:rPr>
                            <m:t>2</m:t>
                          </m:r>
                        </m:sub>
                      </m:sSub>
                      <m:r>
                        <a:rPr lang="es-EC" i="1">
                          <a:solidFill>
                            <a:schemeClr val="tx1"/>
                          </a:solidFill>
                        </a:rPr>
                        <m:t>=</m:t>
                      </m:r>
                      <m:r>
                        <m:rPr>
                          <m:sty m:val="p"/>
                        </m:rPr>
                        <a:rPr lang="es-EC">
                          <a:solidFill>
                            <a:schemeClr val="tx1"/>
                          </a:solidFill>
                        </a:rPr>
                        <m:t>max</m:t>
                      </m:r>
                      <m:d>
                        <m:dPr>
                          <m:begChr m:val="["/>
                          <m:endChr m:val="]"/>
                          <m:ctrlPr>
                            <a:rPr lang="en-US" i="1">
                              <a:solidFill>
                                <a:schemeClr val="tx1"/>
                              </a:solidFill>
                            </a:rPr>
                          </m:ctrlPr>
                        </m:dPr>
                        <m:e>
                          <m:f>
                            <m:fPr>
                              <m:ctrlPr>
                                <a:rPr lang="en-US" i="1">
                                  <a:solidFill>
                                    <a:schemeClr val="tx1"/>
                                  </a:solidFill>
                                </a:rPr>
                              </m:ctrlPr>
                            </m:fPr>
                            <m:num>
                              <m:r>
                                <a:rPr lang="es-EC" i="1">
                                  <a:solidFill>
                                    <a:schemeClr val="tx1"/>
                                  </a:solidFill>
                                </a:rPr>
                                <m:t>2</m:t>
                              </m:r>
                              <m:rad>
                                <m:radPr>
                                  <m:degHide m:val="on"/>
                                  <m:ctrlPr>
                                    <a:rPr lang="en-US" i="1">
                                      <a:solidFill>
                                        <a:schemeClr val="tx1"/>
                                      </a:solidFill>
                                    </a:rPr>
                                  </m:ctrlPr>
                                </m:radPr>
                                <m:deg/>
                                <m:e>
                                  <m:sSup>
                                    <m:sSupPr>
                                      <m:ctrlPr>
                                        <a:rPr lang="en-US" i="1">
                                          <a:solidFill>
                                            <a:schemeClr val="tx1"/>
                                          </a:solidFill>
                                        </a:rPr>
                                      </m:ctrlPr>
                                    </m:sSupPr>
                                    <m:e>
                                      <m:r>
                                        <a:rPr lang="es-EC" i="1">
                                          <a:solidFill>
                                            <a:schemeClr val="tx1"/>
                                          </a:solidFill>
                                        </a:rPr>
                                        <m:t>𝑘</m:t>
                                      </m:r>
                                    </m:e>
                                    <m:sup>
                                      <m:r>
                                        <a:rPr lang="es-EC" i="1">
                                          <a:solidFill>
                                            <a:schemeClr val="tx1"/>
                                          </a:solidFill>
                                        </a:rPr>
                                        <m:t>𝑘</m:t>
                                      </m:r>
                                    </m:sup>
                                  </m:sSup>
                                </m:e>
                              </m:rad>
                            </m:num>
                            <m:den>
                              <m:r>
                                <a:rPr lang="es-EC" i="1">
                                  <a:solidFill>
                                    <a:schemeClr val="tx1"/>
                                  </a:solidFill>
                                </a:rPr>
                                <m:t>0.09</m:t>
                              </m:r>
                              <m:sSup>
                                <m:sSupPr>
                                  <m:ctrlPr>
                                    <a:rPr lang="en-US" i="1">
                                      <a:solidFill>
                                        <a:schemeClr val="tx1"/>
                                      </a:solidFill>
                                    </a:rPr>
                                  </m:ctrlPr>
                                </m:sSupPr>
                                <m:e>
                                  <m:r>
                                    <a:rPr lang="es-EC" i="1">
                                      <a:solidFill>
                                        <a:schemeClr val="tx1"/>
                                      </a:solidFill>
                                    </a:rPr>
                                    <m:t>𝜔</m:t>
                                  </m:r>
                                </m:e>
                                <m:sup>
                                  <m:r>
                                    <a:rPr lang="es-EC" i="1">
                                      <a:solidFill>
                                        <a:schemeClr val="tx1"/>
                                      </a:solidFill>
                                    </a:rPr>
                                    <m:t>𝑘</m:t>
                                  </m:r>
                                </m:sup>
                              </m:sSup>
                              <m:sSub>
                                <m:sSubPr>
                                  <m:ctrlPr>
                                    <a:rPr lang="en-US" i="1">
                                      <a:solidFill>
                                        <a:schemeClr val="tx1"/>
                                      </a:solidFill>
                                    </a:rPr>
                                  </m:ctrlPr>
                                </m:sSubPr>
                                <m:e>
                                  <m:r>
                                    <a:rPr lang="es-EC" i="1">
                                      <a:solidFill>
                                        <a:schemeClr val="tx1"/>
                                      </a:solidFill>
                                    </a:rPr>
                                    <m:t>𝑑</m:t>
                                  </m:r>
                                </m:e>
                                <m:sub>
                                  <m:r>
                                    <a:rPr lang="es-EC" i="1">
                                      <a:solidFill>
                                        <a:schemeClr val="tx1"/>
                                      </a:solidFill>
                                    </a:rPr>
                                    <m:t>𝑛</m:t>
                                  </m:r>
                                </m:sub>
                              </m:sSub>
                            </m:den>
                          </m:f>
                          <m:r>
                            <a:rPr lang="es-EC" i="1">
                              <a:solidFill>
                                <a:schemeClr val="tx1"/>
                              </a:solidFill>
                            </a:rPr>
                            <m:t>,</m:t>
                          </m:r>
                          <m:f>
                            <m:fPr>
                              <m:ctrlPr>
                                <a:rPr lang="en-US" i="1">
                                  <a:solidFill>
                                    <a:schemeClr val="tx1"/>
                                  </a:solidFill>
                                </a:rPr>
                              </m:ctrlPr>
                            </m:fPr>
                            <m:num>
                              <m:r>
                                <a:rPr lang="es-EC" i="1">
                                  <a:solidFill>
                                    <a:schemeClr val="tx1"/>
                                  </a:solidFill>
                                </a:rPr>
                                <m:t>500</m:t>
                              </m:r>
                              <m:sSup>
                                <m:sSupPr>
                                  <m:ctrlPr>
                                    <a:rPr lang="en-US" i="1">
                                      <a:solidFill>
                                        <a:schemeClr val="tx1"/>
                                      </a:solidFill>
                                    </a:rPr>
                                  </m:ctrlPr>
                                </m:sSupPr>
                                <m:e>
                                  <m:r>
                                    <a:rPr lang="es-EC" i="1">
                                      <a:solidFill>
                                        <a:schemeClr val="tx1"/>
                                      </a:solidFill>
                                    </a:rPr>
                                    <m:t>𝜇</m:t>
                                  </m:r>
                                </m:e>
                                <m:sup>
                                  <m:r>
                                    <a:rPr lang="es-EC" i="1">
                                      <a:solidFill>
                                        <a:schemeClr val="tx1"/>
                                      </a:solidFill>
                                    </a:rPr>
                                    <m:t>𝑘</m:t>
                                  </m:r>
                                </m:sup>
                              </m:sSup>
                            </m:num>
                            <m:den>
                              <m:sSup>
                                <m:sSupPr>
                                  <m:ctrlPr>
                                    <a:rPr lang="en-US" i="1">
                                      <a:solidFill>
                                        <a:schemeClr val="tx1"/>
                                      </a:solidFill>
                                    </a:rPr>
                                  </m:ctrlPr>
                                </m:sSupPr>
                                <m:e>
                                  <m:r>
                                    <a:rPr lang="es-EC" i="1">
                                      <a:solidFill>
                                        <a:schemeClr val="tx1"/>
                                      </a:solidFill>
                                    </a:rPr>
                                    <m:t>𝜌</m:t>
                                  </m:r>
                                </m:e>
                                <m:sup>
                                  <m:r>
                                    <a:rPr lang="es-EC" i="1">
                                      <a:solidFill>
                                        <a:schemeClr val="tx1"/>
                                      </a:solidFill>
                                    </a:rPr>
                                    <m:t>𝑘</m:t>
                                  </m:r>
                                </m:sup>
                              </m:sSup>
                              <m:sSup>
                                <m:sSupPr>
                                  <m:ctrlPr>
                                    <a:rPr lang="en-US" i="1">
                                      <a:solidFill>
                                        <a:schemeClr val="tx1"/>
                                      </a:solidFill>
                                    </a:rPr>
                                  </m:ctrlPr>
                                </m:sSupPr>
                                <m:e>
                                  <m:r>
                                    <a:rPr lang="es-EC" i="1">
                                      <a:solidFill>
                                        <a:schemeClr val="tx1"/>
                                      </a:solidFill>
                                    </a:rPr>
                                    <m:t>𝜔</m:t>
                                  </m:r>
                                </m:e>
                                <m:sup>
                                  <m:r>
                                    <a:rPr lang="es-EC" i="1">
                                      <a:solidFill>
                                        <a:schemeClr val="tx1"/>
                                      </a:solidFill>
                                    </a:rPr>
                                    <m:t>𝑘</m:t>
                                  </m:r>
                                </m:sup>
                              </m:sSup>
                              <m:sSubSup>
                                <m:sSubSupPr>
                                  <m:ctrlPr>
                                    <a:rPr lang="en-US" i="1">
                                      <a:solidFill>
                                        <a:schemeClr val="tx1"/>
                                      </a:solidFill>
                                    </a:rPr>
                                  </m:ctrlPr>
                                </m:sSubSupPr>
                                <m:e>
                                  <m:r>
                                    <a:rPr lang="es-EC" i="1">
                                      <a:solidFill>
                                        <a:schemeClr val="tx1"/>
                                      </a:solidFill>
                                    </a:rPr>
                                    <m:t>𝑑</m:t>
                                  </m:r>
                                </m:e>
                                <m:sub>
                                  <m:r>
                                    <a:rPr lang="es-EC" i="1">
                                      <a:solidFill>
                                        <a:schemeClr val="tx1"/>
                                      </a:solidFill>
                                    </a:rPr>
                                    <m:t>𝑛</m:t>
                                  </m:r>
                                </m:sub>
                                <m:sup>
                                  <m:r>
                                    <a:rPr lang="es-EC" i="1">
                                      <a:solidFill>
                                        <a:schemeClr val="tx1"/>
                                      </a:solidFill>
                                    </a:rPr>
                                    <m:t>2</m:t>
                                  </m:r>
                                </m:sup>
                              </m:sSubSup>
                            </m:den>
                          </m:f>
                        </m:e>
                      </m:d>
                    </m:oMath>
                  </m:oMathPara>
                </a14:m>
                <a:endParaRPr lang="en-US" dirty="0" smtClean="0"/>
              </a:p>
              <a:p>
                <a:pPr marL="0" indent="0">
                  <a:buNone/>
                </a:pPr>
                <a:endParaRPr lang="es-EC" dirty="0"/>
              </a:p>
              <a:p>
                <a:pPr marL="0" indent="0">
                  <a:buNone/>
                </a:pPr>
                <a14:m>
                  <m:oMathPara xmlns:m="http://schemas.openxmlformats.org/officeDocument/2006/math">
                    <m:oMathParaPr>
                      <m:jc m:val="centerGroup"/>
                    </m:oMathParaPr>
                    <m:oMath xmlns:m="http://schemas.openxmlformats.org/officeDocument/2006/math">
                      <m:sSub>
                        <m:sSubPr>
                          <m:ctrlPr>
                            <a:rPr lang="en-US" i="1" smtClean="0">
                              <a:solidFill>
                                <a:schemeClr val="tx1"/>
                              </a:solidFill>
                            </a:rPr>
                          </m:ctrlPr>
                        </m:sSubPr>
                        <m:e>
                          <m:r>
                            <a:rPr lang="es-EC" i="1">
                              <a:solidFill>
                                <a:schemeClr val="tx1"/>
                              </a:solidFill>
                            </a:rPr>
                            <m:t>𝜎</m:t>
                          </m:r>
                        </m:e>
                        <m:sub>
                          <m:r>
                            <a:rPr lang="es-EC" i="1">
                              <a:solidFill>
                                <a:schemeClr val="tx1"/>
                              </a:solidFill>
                            </a:rPr>
                            <m:t>𝑘</m:t>
                          </m:r>
                          <m:r>
                            <a:rPr lang="es-EC" i="1">
                              <a:solidFill>
                                <a:schemeClr val="tx1"/>
                              </a:solidFill>
                            </a:rPr>
                            <m:t>3</m:t>
                          </m:r>
                        </m:sub>
                      </m:sSub>
                      <m:r>
                        <a:rPr lang="es-EC" i="1">
                          <a:solidFill>
                            <a:schemeClr val="tx1"/>
                          </a:solidFill>
                        </a:rPr>
                        <m:t>=</m:t>
                      </m:r>
                      <m:sSub>
                        <m:sSubPr>
                          <m:ctrlPr>
                            <a:rPr lang="en-US" i="1">
                              <a:solidFill>
                                <a:schemeClr val="tx1"/>
                              </a:solidFill>
                            </a:rPr>
                          </m:ctrlPr>
                        </m:sSubPr>
                        <m:e>
                          <m:r>
                            <a:rPr lang="es-EC" i="1">
                              <a:solidFill>
                                <a:schemeClr val="tx1"/>
                              </a:solidFill>
                            </a:rPr>
                            <m:t>𝐹</m:t>
                          </m:r>
                        </m:e>
                        <m:sub>
                          <m:r>
                            <a:rPr lang="es-EC" i="1">
                              <a:solidFill>
                                <a:schemeClr val="tx1"/>
                              </a:solidFill>
                            </a:rPr>
                            <m:t>1</m:t>
                          </m:r>
                        </m:sub>
                      </m:sSub>
                      <m:sSub>
                        <m:sSubPr>
                          <m:ctrlPr>
                            <a:rPr lang="en-US" i="1">
                              <a:solidFill>
                                <a:schemeClr val="tx1"/>
                              </a:solidFill>
                            </a:rPr>
                          </m:ctrlPr>
                        </m:sSubPr>
                        <m:e>
                          <m:r>
                            <a:rPr lang="es-EC" i="1">
                              <a:solidFill>
                                <a:schemeClr val="tx1"/>
                              </a:solidFill>
                            </a:rPr>
                            <m:t>𝜎</m:t>
                          </m:r>
                        </m:e>
                        <m:sub>
                          <m:r>
                            <a:rPr lang="es-EC" i="1">
                              <a:solidFill>
                                <a:schemeClr val="tx1"/>
                              </a:solidFill>
                            </a:rPr>
                            <m:t>𝑘</m:t>
                          </m:r>
                          <m:r>
                            <a:rPr lang="es-EC" i="1">
                              <a:solidFill>
                                <a:schemeClr val="tx1"/>
                              </a:solidFill>
                            </a:rPr>
                            <m:t>1</m:t>
                          </m:r>
                        </m:sub>
                      </m:sSub>
                      <m:r>
                        <a:rPr lang="es-EC" i="1">
                          <a:solidFill>
                            <a:schemeClr val="tx1"/>
                          </a:solidFill>
                        </a:rPr>
                        <m:t>+</m:t>
                      </m:r>
                      <m:d>
                        <m:dPr>
                          <m:ctrlPr>
                            <a:rPr lang="en-US" i="1">
                              <a:solidFill>
                                <a:schemeClr val="tx1"/>
                              </a:solidFill>
                            </a:rPr>
                          </m:ctrlPr>
                        </m:dPr>
                        <m:e>
                          <m:r>
                            <a:rPr lang="es-EC" i="1">
                              <a:solidFill>
                                <a:schemeClr val="tx1"/>
                              </a:solidFill>
                            </a:rPr>
                            <m:t>1−</m:t>
                          </m:r>
                          <m:sSub>
                            <m:sSubPr>
                              <m:ctrlPr>
                                <a:rPr lang="en-US" i="1">
                                  <a:solidFill>
                                    <a:schemeClr val="tx1"/>
                                  </a:solidFill>
                                </a:rPr>
                              </m:ctrlPr>
                            </m:sSubPr>
                            <m:e>
                              <m:r>
                                <a:rPr lang="es-EC" i="1">
                                  <a:solidFill>
                                    <a:schemeClr val="tx1"/>
                                  </a:solidFill>
                                </a:rPr>
                                <m:t>𝐹</m:t>
                              </m:r>
                            </m:e>
                            <m:sub>
                              <m:r>
                                <a:rPr lang="es-EC" i="1">
                                  <a:solidFill>
                                    <a:schemeClr val="tx1"/>
                                  </a:solidFill>
                                </a:rPr>
                                <m:t>1</m:t>
                              </m:r>
                            </m:sub>
                          </m:sSub>
                        </m:e>
                      </m:d>
                      <m:sSub>
                        <m:sSubPr>
                          <m:ctrlPr>
                            <a:rPr lang="en-US" i="1">
                              <a:solidFill>
                                <a:schemeClr val="tx1"/>
                              </a:solidFill>
                            </a:rPr>
                          </m:ctrlPr>
                        </m:sSubPr>
                        <m:e>
                          <m:r>
                            <a:rPr lang="es-EC" i="1">
                              <a:solidFill>
                                <a:schemeClr val="tx1"/>
                              </a:solidFill>
                            </a:rPr>
                            <m:t>𝜎</m:t>
                          </m:r>
                        </m:e>
                        <m:sub>
                          <m:r>
                            <a:rPr lang="es-EC" i="1">
                              <a:solidFill>
                                <a:schemeClr val="tx1"/>
                              </a:solidFill>
                            </a:rPr>
                            <m:t>𝑘</m:t>
                          </m:r>
                          <m:r>
                            <a:rPr lang="es-EC" i="1">
                              <a:solidFill>
                                <a:schemeClr val="tx1"/>
                              </a:solidFill>
                            </a:rPr>
                            <m:t>2</m:t>
                          </m:r>
                        </m:sub>
                      </m:sSub>
                    </m:oMath>
                  </m:oMathPara>
                </a14:m>
                <a:endParaRPr lang="en-US" dirty="0"/>
              </a:p>
            </p:txBody>
          </p:sp>
        </mc:Choice>
        <mc:Fallback>
          <p:sp>
            <p:nvSpPr>
              <p:cNvPr id="3" name="Marcador de contenido 2"/>
              <p:cNvSpPr>
                <a:spLocks noGrp="1" noRot="1" noChangeAspect="1" noMove="1" noResize="1" noEditPoints="1" noAdjustHandles="1" noChangeArrowheads="1" noChangeShapeType="1" noTextEdit="1"/>
              </p:cNvSpPr>
              <p:nvPr>
                <p:ph idx="1"/>
              </p:nvPr>
            </p:nvSpPr>
            <p:spPr>
              <a:xfrm>
                <a:off x="677334" y="2160589"/>
                <a:ext cx="8596668" cy="4281154"/>
              </a:xfrm>
              <a:blipFill>
                <a:blip r:embed="rId2"/>
                <a:stretch>
                  <a:fillRect l="-426" t="-996"/>
                </a:stretch>
              </a:blipFill>
            </p:spPr>
            <p:txBody>
              <a:bodyPr/>
              <a:lstStyle/>
              <a:p>
                <a:r>
                  <a:rPr lang="en-US">
                    <a:noFill/>
                  </a:rPr>
                  <a:t> </a:t>
                </a:r>
              </a:p>
            </p:txBody>
          </p:sp>
        </mc:Fallback>
      </mc:AlternateContent>
    </p:spTree>
    <p:extLst>
      <p:ext uri="{BB962C8B-B14F-4D97-AF65-F5344CB8AC3E}">
        <p14:creationId xmlns:p14="http://schemas.microsoft.com/office/powerpoint/2010/main" val="145377763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C" b="1" dirty="0">
                <a:solidFill>
                  <a:schemeClr val="tx1"/>
                </a:solidFill>
              </a:rPr>
              <a:t>MODELO k-</a:t>
            </a:r>
            <a:r>
              <a:rPr lang="es-EC" b="1" dirty="0">
                <a:solidFill>
                  <a:schemeClr val="tx1"/>
                </a:solidFill>
                <a:latin typeface="Cambria Math" panose="02040503050406030204" pitchFamily="18" charset="0"/>
                <a:ea typeface="Cambria Math" panose="02040503050406030204" pitchFamily="18" charset="0"/>
              </a:rPr>
              <a:t>𝜔</a:t>
            </a:r>
            <a:r>
              <a:rPr lang="es-EC" b="1" dirty="0">
                <a:solidFill>
                  <a:schemeClr val="tx1"/>
                </a:solidFill>
              </a:rPr>
              <a:t> DE TRANSPORTE DE ESFUERZO CORTANTE (SST)</a:t>
            </a:r>
            <a:br>
              <a:rPr lang="es-EC" b="1" dirty="0">
                <a:solidFill>
                  <a:schemeClr val="tx1"/>
                </a:solidFill>
              </a:rPr>
            </a:br>
            <a:r>
              <a:rPr lang="es-EC" dirty="0"/>
              <a:t>(</a:t>
            </a:r>
            <a:r>
              <a:rPr lang="es-EC" dirty="0" err="1"/>
              <a:t>Menter</a:t>
            </a:r>
            <a:r>
              <a:rPr lang="es-EC" dirty="0"/>
              <a:t>, 1994)</a:t>
            </a:r>
            <a:endParaRPr lang="en-US" dirty="0"/>
          </a:p>
        </p:txBody>
      </p:sp>
      <mc:AlternateContent xmlns:mc="http://schemas.openxmlformats.org/markup-compatibility/2006">
        <mc:Choice xmlns:a14="http://schemas.microsoft.com/office/drawing/2010/main" Requires="a14">
          <p:sp>
            <p:nvSpPr>
              <p:cNvPr id="3" name="Marcador de contenido 2"/>
              <p:cNvSpPr>
                <a:spLocks noGrp="1"/>
              </p:cNvSpPr>
              <p:nvPr>
                <p:ph idx="1"/>
              </p:nvPr>
            </p:nvSpPr>
            <p:spPr/>
            <p:txBody>
              <a:bodyPr/>
              <a:lstStyle/>
              <a:p>
                <a:pPr marL="0" indent="0">
                  <a:buNone/>
                </a:pPr>
                <a14:m>
                  <m:oMathPara xmlns:m="http://schemas.openxmlformats.org/officeDocument/2006/math">
                    <m:oMathParaPr>
                      <m:jc m:val="centerGroup"/>
                    </m:oMathParaPr>
                    <m:oMath xmlns:m="http://schemas.openxmlformats.org/officeDocument/2006/math">
                      <m:sSub>
                        <m:sSubPr>
                          <m:ctrlPr>
                            <a:rPr lang="en-US" i="1"/>
                          </m:ctrlPr>
                        </m:sSubPr>
                        <m:e>
                          <m:r>
                            <a:rPr lang="es-EC" i="1"/>
                            <m:t>𝜎</m:t>
                          </m:r>
                        </m:e>
                        <m:sub>
                          <m:r>
                            <a:rPr lang="es-EC" i="1"/>
                            <m:t>𝜔</m:t>
                          </m:r>
                          <m:r>
                            <a:rPr lang="es-EC" i="1"/>
                            <m:t>3</m:t>
                          </m:r>
                        </m:sub>
                      </m:sSub>
                      <m:r>
                        <a:rPr lang="es-EC" i="1"/>
                        <m:t>=</m:t>
                      </m:r>
                      <m:sSub>
                        <m:sSubPr>
                          <m:ctrlPr>
                            <a:rPr lang="en-US" i="1"/>
                          </m:ctrlPr>
                        </m:sSubPr>
                        <m:e>
                          <m:r>
                            <a:rPr lang="es-EC" i="1"/>
                            <m:t>𝐹</m:t>
                          </m:r>
                        </m:e>
                        <m:sub>
                          <m:r>
                            <a:rPr lang="es-EC" i="1"/>
                            <m:t>1</m:t>
                          </m:r>
                        </m:sub>
                      </m:sSub>
                      <m:sSub>
                        <m:sSubPr>
                          <m:ctrlPr>
                            <a:rPr lang="en-US" i="1"/>
                          </m:ctrlPr>
                        </m:sSubPr>
                        <m:e>
                          <m:r>
                            <a:rPr lang="es-EC" i="1"/>
                            <m:t>𝜎</m:t>
                          </m:r>
                        </m:e>
                        <m:sub>
                          <m:r>
                            <a:rPr lang="es-EC" i="1"/>
                            <m:t>𝜔</m:t>
                          </m:r>
                          <m:r>
                            <a:rPr lang="es-EC" i="1"/>
                            <m:t>1</m:t>
                          </m:r>
                        </m:sub>
                      </m:sSub>
                      <m:r>
                        <a:rPr lang="es-EC" i="1"/>
                        <m:t>+</m:t>
                      </m:r>
                      <m:d>
                        <m:dPr>
                          <m:ctrlPr>
                            <a:rPr lang="en-US" i="1"/>
                          </m:ctrlPr>
                        </m:dPr>
                        <m:e>
                          <m:r>
                            <a:rPr lang="es-EC" i="1"/>
                            <m:t>1−</m:t>
                          </m:r>
                          <m:sSub>
                            <m:sSubPr>
                              <m:ctrlPr>
                                <a:rPr lang="en-US" i="1"/>
                              </m:ctrlPr>
                            </m:sSubPr>
                            <m:e>
                              <m:r>
                                <a:rPr lang="es-EC" i="1"/>
                                <m:t>𝐹</m:t>
                              </m:r>
                            </m:e>
                            <m:sub>
                              <m:r>
                                <a:rPr lang="es-EC" i="1"/>
                                <m:t>1</m:t>
                              </m:r>
                            </m:sub>
                          </m:sSub>
                        </m:e>
                      </m:d>
                      <m:sSub>
                        <m:sSubPr>
                          <m:ctrlPr>
                            <a:rPr lang="en-US" i="1"/>
                          </m:ctrlPr>
                        </m:sSubPr>
                        <m:e>
                          <m:r>
                            <a:rPr lang="es-EC" i="1"/>
                            <m:t>𝜎</m:t>
                          </m:r>
                        </m:e>
                        <m:sub>
                          <m:r>
                            <a:rPr lang="es-EC" i="1"/>
                            <m:t>𝜔</m:t>
                          </m:r>
                          <m:r>
                            <a:rPr lang="es-EC" i="1"/>
                            <m:t>2</m:t>
                          </m:r>
                        </m:sub>
                      </m:sSub>
                    </m:oMath>
                  </m:oMathPara>
                </a14:m>
                <a:endParaRPr lang="en-US" dirty="0" smtClean="0"/>
              </a:p>
              <a:p>
                <a:pPr marL="0" indent="0">
                  <a:buNone/>
                </a:pPr>
                <a:endParaRPr lang="es-EC" dirty="0"/>
              </a:p>
              <a:p>
                <a:pPr marL="0" indent="0">
                  <a:buNone/>
                </a:pPr>
                <a14:m>
                  <m:oMathPara xmlns:m="http://schemas.openxmlformats.org/officeDocument/2006/math">
                    <m:oMathParaPr>
                      <m:jc m:val="centerGroup"/>
                    </m:oMathParaPr>
                    <m:oMath xmlns:m="http://schemas.openxmlformats.org/officeDocument/2006/math">
                      <m:sSub>
                        <m:sSubPr>
                          <m:ctrlPr>
                            <a:rPr lang="en-US" i="1"/>
                          </m:ctrlPr>
                        </m:sSubPr>
                        <m:e>
                          <m:r>
                            <a:rPr lang="es-EC" i="1"/>
                            <m:t>𝛼</m:t>
                          </m:r>
                        </m:e>
                        <m:sub>
                          <m:r>
                            <a:rPr lang="es-EC" i="1"/>
                            <m:t>3</m:t>
                          </m:r>
                        </m:sub>
                      </m:sSub>
                      <m:r>
                        <a:rPr lang="es-EC" i="1"/>
                        <m:t>=</m:t>
                      </m:r>
                      <m:sSub>
                        <m:sSubPr>
                          <m:ctrlPr>
                            <a:rPr lang="en-US" i="1"/>
                          </m:ctrlPr>
                        </m:sSubPr>
                        <m:e>
                          <m:r>
                            <a:rPr lang="es-EC" i="1"/>
                            <m:t>𝐹</m:t>
                          </m:r>
                        </m:e>
                        <m:sub>
                          <m:r>
                            <a:rPr lang="es-EC" i="1"/>
                            <m:t>1</m:t>
                          </m:r>
                        </m:sub>
                      </m:sSub>
                      <m:sSub>
                        <m:sSubPr>
                          <m:ctrlPr>
                            <a:rPr lang="en-US" i="1"/>
                          </m:ctrlPr>
                        </m:sSubPr>
                        <m:e>
                          <m:r>
                            <a:rPr lang="es-EC" i="1"/>
                            <m:t>𝛼</m:t>
                          </m:r>
                        </m:e>
                        <m:sub>
                          <m:r>
                            <a:rPr lang="es-EC" i="1"/>
                            <m:t>1</m:t>
                          </m:r>
                        </m:sub>
                      </m:sSub>
                      <m:r>
                        <a:rPr lang="es-EC" i="1"/>
                        <m:t>+</m:t>
                      </m:r>
                      <m:d>
                        <m:dPr>
                          <m:ctrlPr>
                            <a:rPr lang="en-US" i="1"/>
                          </m:ctrlPr>
                        </m:dPr>
                        <m:e>
                          <m:r>
                            <a:rPr lang="es-EC" i="1"/>
                            <m:t>1−</m:t>
                          </m:r>
                          <m:sSub>
                            <m:sSubPr>
                              <m:ctrlPr>
                                <a:rPr lang="en-US" i="1"/>
                              </m:ctrlPr>
                            </m:sSubPr>
                            <m:e>
                              <m:r>
                                <a:rPr lang="es-EC" i="1"/>
                                <m:t>𝐹</m:t>
                              </m:r>
                            </m:e>
                            <m:sub>
                              <m:r>
                                <a:rPr lang="es-EC" i="1"/>
                                <m:t>1</m:t>
                              </m:r>
                            </m:sub>
                          </m:sSub>
                        </m:e>
                      </m:d>
                      <m:sSub>
                        <m:sSubPr>
                          <m:ctrlPr>
                            <a:rPr lang="en-US" i="1"/>
                          </m:ctrlPr>
                        </m:sSubPr>
                        <m:e>
                          <m:r>
                            <a:rPr lang="es-EC" i="1"/>
                            <m:t>𝛼</m:t>
                          </m:r>
                        </m:e>
                        <m:sub>
                          <m:r>
                            <a:rPr lang="es-EC" i="1"/>
                            <m:t>2</m:t>
                          </m:r>
                        </m:sub>
                      </m:sSub>
                    </m:oMath>
                  </m:oMathPara>
                </a14:m>
                <a:endParaRPr lang="en-US" dirty="0" smtClean="0"/>
              </a:p>
              <a:p>
                <a:pPr marL="0" indent="0">
                  <a:buNone/>
                </a:pPr>
                <a:endParaRPr lang="es-EC" dirty="0"/>
              </a:p>
              <a:p>
                <a:pPr marL="0" indent="0">
                  <a:buNone/>
                </a:pPr>
                <a14:m>
                  <m:oMathPara xmlns:m="http://schemas.openxmlformats.org/officeDocument/2006/math">
                    <m:oMathParaPr>
                      <m:jc m:val="centerGroup"/>
                    </m:oMathParaPr>
                    <m:oMath xmlns:m="http://schemas.openxmlformats.org/officeDocument/2006/math">
                      <m:sSub>
                        <m:sSubPr>
                          <m:ctrlPr>
                            <a:rPr lang="en-US" i="1"/>
                          </m:ctrlPr>
                        </m:sSubPr>
                        <m:e>
                          <m:r>
                            <a:rPr lang="es-EC" i="1"/>
                            <m:t>𝛽</m:t>
                          </m:r>
                        </m:e>
                        <m:sub>
                          <m:r>
                            <a:rPr lang="es-EC" i="1"/>
                            <m:t>3</m:t>
                          </m:r>
                        </m:sub>
                      </m:sSub>
                      <m:r>
                        <a:rPr lang="es-EC" i="1"/>
                        <m:t>=</m:t>
                      </m:r>
                      <m:sSub>
                        <m:sSubPr>
                          <m:ctrlPr>
                            <a:rPr lang="en-US" i="1"/>
                          </m:ctrlPr>
                        </m:sSubPr>
                        <m:e>
                          <m:r>
                            <a:rPr lang="es-EC" i="1"/>
                            <m:t>𝐹</m:t>
                          </m:r>
                        </m:e>
                        <m:sub>
                          <m:r>
                            <a:rPr lang="es-EC" i="1"/>
                            <m:t>1</m:t>
                          </m:r>
                        </m:sub>
                      </m:sSub>
                      <m:sSub>
                        <m:sSubPr>
                          <m:ctrlPr>
                            <a:rPr lang="en-US" i="1"/>
                          </m:ctrlPr>
                        </m:sSubPr>
                        <m:e>
                          <m:r>
                            <a:rPr lang="es-EC" i="1"/>
                            <m:t>𝛽</m:t>
                          </m:r>
                        </m:e>
                        <m:sub>
                          <m:r>
                            <a:rPr lang="es-EC" i="1"/>
                            <m:t>1</m:t>
                          </m:r>
                        </m:sub>
                      </m:sSub>
                      <m:r>
                        <a:rPr lang="es-EC" i="1"/>
                        <m:t>+</m:t>
                      </m:r>
                      <m:d>
                        <m:dPr>
                          <m:ctrlPr>
                            <a:rPr lang="en-US" i="1"/>
                          </m:ctrlPr>
                        </m:dPr>
                        <m:e>
                          <m:r>
                            <a:rPr lang="es-EC" i="1"/>
                            <m:t>1−</m:t>
                          </m:r>
                          <m:sSub>
                            <m:sSubPr>
                              <m:ctrlPr>
                                <a:rPr lang="en-US" i="1"/>
                              </m:ctrlPr>
                            </m:sSubPr>
                            <m:e>
                              <m:r>
                                <a:rPr lang="es-EC" i="1"/>
                                <m:t>𝐹</m:t>
                              </m:r>
                            </m:e>
                            <m:sub>
                              <m:r>
                                <a:rPr lang="es-EC" i="1"/>
                                <m:t>1</m:t>
                              </m:r>
                            </m:sub>
                          </m:sSub>
                        </m:e>
                      </m:d>
                      <m:sSub>
                        <m:sSubPr>
                          <m:ctrlPr>
                            <a:rPr lang="en-US" i="1"/>
                          </m:ctrlPr>
                        </m:sSubPr>
                        <m:e>
                          <m:r>
                            <a:rPr lang="es-EC" i="1"/>
                            <m:t>𝛽</m:t>
                          </m:r>
                        </m:e>
                        <m:sub>
                          <m:r>
                            <a:rPr lang="es-EC" i="1"/>
                            <m:t>2</m:t>
                          </m:r>
                        </m:sub>
                      </m:sSub>
                    </m:oMath>
                  </m:oMathPara>
                </a14:m>
                <a:endParaRPr lang="en-US" dirty="0"/>
              </a:p>
            </p:txBody>
          </p:sp>
        </mc:Choice>
        <mc:Fallback>
          <p:sp>
            <p:nvSpPr>
              <p:cNvPr id="3" name="Marcador de contenido 2"/>
              <p:cNvSpPr>
                <a:spLocks noGrp="1" noRot="1" noChangeAspect="1" noMove="1" noResize="1" noEditPoints="1" noAdjustHandles="1" noChangeArrowheads="1" noChangeShapeType="1" noTextEdit="1"/>
              </p:cNvSpPr>
              <p:nvPr>
                <p:ph idx="1"/>
              </p:nvPr>
            </p:nvSpPr>
            <p:spPr>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78669661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C" b="1" dirty="0">
                <a:solidFill>
                  <a:schemeClr val="tx1"/>
                </a:solidFill>
              </a:rPr>
              <a:t>MODELO k-</a:t>
            </a:r>
            <a:r>
              <a:rPr lang="es-EC" b="1" dirty="0">
                <a:solidFill>
                  <a:schemeClr val="tx1"/>
                </a:solidFill>
                <a:latin typeface="Cambria Math" panose="02040503050406030204" pitchFamily="18" charset="0"/>
                <a:ea typeface="Cambria Math" panose="02040503050406030204" pitchFamily="18" charset="0"/>
              </a:rPr>
              <a:t>𝜔</a:t>
            </a:r>
            <a:r>
              <a:rPr lang="es-EC" b="1" dirty="0">
                <a:solidFill>
                  <a:schemeClr val="tx1"/>
                </a:solidFill>
              </a:rPr>
              <a:t> DE TRANSPORTE DE ESFUERZO CORTANTE (SST)</a:t>
            </a:r>
            <a:br>
              <a:rPr lang="es-EC" b="1" dirty="0">
                <a:solidFill>
                  <a:schemeClr val="tx1"/>
                </a:solidFill>
              </a:rPr>
            </a:br>
            <a:r>
              <a:rPr lang="es-EC" dirty="0"/>
              <a:t>(</a:t>
            </a:r>
            <a:r>
              <a:rPr lang="es-EC" dirty="0" err="1"/>
              <a:t>Menter</a:t>
            </a:r>
            <a:r>
              <a:rPr lang="es-EC" dirty="0"/>
              <a:t>, 1994)</a:t>
            </a:r>
            <a:endParaRPr lang="en-US" dirty="0"/>
          </a:p>
        </p:txBody>
      </p:sp>
      <p:graphicFrame>
        <p:nvGraphicFramePr>
          <p:cNvPr id="4" name="Tabla 3"/>
          <p:cNvGraphicFramePr>
            <a:graphicFrameLocks noGrp="1"/>
          </p:cNvGraphicFramePr>
          <p:nvPr/>
        </p:nvGraphicFramePr>
        <p:xfrm>
          <a:off x="839684" y="2388360"/>
          <a:ext cx="8434318" cy="3643951"/>
        </p:xfrm>
        <a:graphic>
          <a:graphicData uri="http://schemas.openxmlformats.org/drawingml/2006/table">
            <a:tbl>
              <a:tblPr firstRow="1" firstCol="1" bandRow="1">
                <a:tableStyleId>{5C22544A-7EE6-4342-B048-85BDC9FD1C3A}</a:tableStyleId>
              </a:tblPr>
              <a:tblGrid>
                <a:gridCol w="4217159">
                  <a:extLst>
                    <a:ext uri="{9D8B030D-6E8A-4147-A177-3AD203B41FA5}">
                      <a16:colId xmlns:a16="http://schemas.microsoft.com/office/drawing/2014/main" val="935402300"/>
                    </a:ext>
                  </a:extLst>
                </a:gridCol>
                <a:gridCol w="4217159">
                  <a:extLst>
                    <a:ext uri="{9D8B030D-6E8A-4147-A177-3AD203B41FA5}">
                      <a16:colId xmlns:a16="http://schemas.microsoft.com/office/drawing/2014/main" val="33330303"/>
                    </a:ext>
                  </a:extLst>
                </a:gridCol>
              </a:tblGrid>
              <a:tr h="607293">
                <a:tc>
                  <a:txBody>
                    <a:bodyPr/>
                    <a:lstStyle/>
                    <a:p>
                      <a:pPr algn="ctr">
                        <a:lnSpc>
                          <a:spcPct val="150000"/>
                        </a:lnSpc>
                        <a:spcAft>
                          <a:spcPts val="600"/>
                        </a:spcAft>
                      </a:pPr>
                      <a:r>
                        <a:rPr lang="es-EC" sz="2400" dirty="0">
                          <a:solidFill>
                            <a:schemeClr val="tx1"/>
                          </a:solidFill>
                          <a:effectLst/>
                        </a:rPr>
                        <a:t>𝜎</a:t>
                      </a:r>
                      <a:r>
                        <a:rPr lang="es-EC" sz="2400" baseline="-25000" dirty="0">
                          <a:solidFill>
                            <a:schemeClr val="tx1"/>
                          </a:solidFill>
                          <a:effectLst/>
                        </a:rPr>
                        <a:t>k1</a:t>
                      </a:r>
                      <a:r>
                        <a:rPr lang="es-EC" sz="2400" dirty="0">
                          <a:solidFill>
                            <a:schemeClr val="tx1"/>
                          </a:solidFill>
                          <a:effectLst/>
                        </a:rPr>
                        <a:t>=1.176</a:t>
                      </a:r>
                      <a:endParaRPr lang="en-US" sz="24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60000"/>
                        <a:lumOff val="40000"/>
                      </a:schemeClr>
                    </a:solidFill>
                  </a:tcPr>
                </a:tc>
                <a:tc>
                  <a:txBody>
                    <a:bodyPr/>
                    <a:lstStyle/>
                    <a:p>
                      <a:pPr algn="ctr">
                        <a:lnSpc>
                          <a:spcPct val="150000"/>
                        </a:lnSpc>
                        <a:spcAft>
                          <a:spcPts val="600"/>
                        </a:spcAft>
                      </a:pPr>
                      <a:r>
                        <a:rPr lang="es-EC" sz="2400" dirty="0">
                          <a:solidFill>
                            <a:schemeClr val="tx1"/>
                          </a:solidFill>
                          <a:effectLst/>
                        </a:rPr>
                        <a:t>𝜎</a:t>
                      </a:r>
                      <a:r>
                        <a:rPr lang="es-EC" sz="2400" baseline="-25000" dirty="0">
                          <a:solidFill>
                            <a:schemeClr val="tx1"/>
                          </a:solidFill>
                          <a:effectLst/>
                        </a:rPr>
                        <a:t>k2</a:t>
                      </a:r>
                      <a:r>
                        <a:rPr lang="es-EC" sz="2400" dirty="0">
                          <a:solidFill>
                            <a:schemeClr val="tx1"/>
                          </a:solidFill>
                          <a:effectLst/>
                        </a:rPr>
                        <a:t>=1.0</a:t>
                      </a:r>
                      <a:endParaRPr lang="en-US" sz="24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60000"/>
                        <a:lumOff val="40000"/>
                      </a:schemeClr>
                    </a:solidFill>
                  </a:tcPr>
                </a:tc>
                <a:extLst>
                  <a:ext uri="{0D108BD9-81ED-4DB2-BD59-A6C34878D82A}">
                    <a16:rowId xmlns:a16="http://schemas.microsoft.com/office/drawing/2014/main" val="3491085574"/>
                  </a:ext>
                </a:extLst>
              </a:tr>
              <a:tr h="607293">
                <a:tc>
                  <a:txBody>
                    <a:bodyPr/>
                    <a:lstStyle/>
                    <a:p>
                      <a:pPr algn="ctr">
                        <a:lnSpc>
                          <a:spcPct val="150000"/>
                        </a:lnSpc>
                        <a:spcAft>
                          <a:spcPts val="600"/>
                        </a:spcAft>
                      </a:pPr>
                      <a:r>
                        <a:rPr lang="es-EC" sz="2400" dirty="0">
                          <a:solidFill>
                            <a:schemeClr val="tx1"/>
                          </a:solidFill>
                          <a:effectLst/>
                        </a:rPr>
                        <a:t>𝜎</a:t>
                      </a:r>
                      <a:r>
                        <a:rPr lang="es-EC" sz="2400" baseline="-25000" dirty="0">
                          <a:solidFill>
                            <a:schemeClr val="tx1"/>
                          </a:solidFill>
                          <a:effectLst/>
                        </a:rPr>
                        <a:t>𝜔1</a:t>
                      </a:r>
                      <a:r>
                        <a:rPr lang="es-EC" sz="2400" dirty="0">
                          <a:solidFill>
                            <a:schemeClr val="tx1"/>
                          </a:solidFill>
                          <a:effectLst/>
                        </a:rPr>
                        <a:t>=2.0</a:t>
                      </a:r>
                      <a:endParaRPr lang="en-US" sz="24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60000"/>
                        <a:lumOff val="40000"/>
                      </a:schemeClr>
                    </a:solidFill>
                  </a:tcPr>
                </a:tc>
                <a:tc>
                  <a:txBody>
                    <a:bodyPr/>
                    <a:lstStyle/>
                    <a:p>
                      <a:pPr algn="ctr">
                        <a:lnSpc>
                          <a:spcPct val="150000"/>
                        </a:lnSpc>
                        <a:spcAft>
                          <a:spcPts val="600"/>
                        </a:spcAft>
                      </a:pPr>
                      <a:r>
                        <a:rPr lang="es-EC" sz="2400" dirty="0">
                          <a:effectLst/>
                        </a:rPr>
                        <a:t>𝜎</a:t>
                      </a:r>
                      <a:r>
                        <a:rPr lang="es-EC" sz="2400" baseline="-25000" dirty="0">
                          <a:effectLst/>
                        </a:rPr>
                        <a:t>𝜔2</a:t>
                      </a:r>
                      <a:r>
                        <a:rPr lang="es-EC" sz="2400" dirty="0">
                          <a:effectLst/>
                        </a:rPr>
                        <a:t>=1.168</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60000"/>
                        <a:lumOff val="40000"/>
                      </a:schemeClr>
                    </a:solidFill>
                  </a:tcPr>
                </a:tc>
                <a:extLst>
                  <a:ext uri="{0D108BD9-81ED-4DB2-BD59-A6C34878D82A}">
                    <a16:rowId xmlns:a16="http://schemas.microsoft.com/office/drawing/2014/main" val="2335095258"/>
                  </a:ext>
                </a:extLst>
              </a:tr>
              <a:tr h="607293">
                <a:tc>
                  <a:txBody>
                    <a:bodyPr/>
                    <a:lstStyle/>
                    <a:p>
                      <a:pPr algn="ctr">
                        <a:lnSpc>
                          <a:spcPct val="150000"/>
                        </a:lnSpc>
                        <a:spcAft>
                          <a:spcPts val="600"/>
                        </a:spcAft>
                      </a:pPr>
                      <a:r>
                        <a:rPr lang="es-EC" sz="2400" dirty="0">
                          <a:solidFill>
                            <a:schemeClr val="tx1"/>
                          </a:solidFill>
                          <a:effectLst/>
                        </a:rPr>
                        <a:t>𝛼</a:t>
                      </a:r>
                      <a:r>
                        <a:rPr lang="es-EC" sz="2400" baseline="-25000" dirty="0">
                          <a:solidFill>
                            <a:schemeClr val="tx1"/>
                          </a:solidFill>
                          <a:effectLst/>
                        </a:rPr>
                        <a:t>1</a:t>
                      </a:r>
                      <a:r>
                        <a:rPr lang="es-EC" sz="2400" dirty="0">
                          <a:solidFill>
                            <a:schemeClr val="tx1"/>
                          </a:solidFill>
                          <a:effectLst/>
                        </a:rPr>
                        <a:t>=5.0/9.0</a:t>
                      </a:r>
                      <a:endParaRPr lang="en-US" sz="24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60000"/>
                        <a:lumOff val="40000"/>
                      </a:schemeClr>
                    </a:solidFill>
                  </a:tcPr>
                </a:tc>
                <a:tc>
                  <a:txBody>
                    <a:bodyPr/>
                    <a:lstStyle/>
                    <a:p>
                      <a:pPr algn="ctr">
                        <a:lnSpc>
                          <a:spcPct val="150000"/>
                        </a:lnSpc>
                        <a:spcAft>
                          <a:spcPts val="600"/>
                        </a:spcAft>
                      </a:pPr>
                      <a:r>
                        <a:rPr lang="es-EC" sz="2400" dirty="0">
                          <a:effectLst/>
                        </a:rPr>
                        <a:t>𝛼</a:t>
                      </a:r>
                      <a:r>
                        <a:rPr lang="es-EC" sz="2400" baseline="-25000" dirty="0">
                          <a:effectLst/>
                        </a:rPr>
                        <a:t>2</a:t>
                      </a:r>
                      <a:r>
                        <a:rPr lang="es-EC" sz="2400" dirty="0">
                          <a:effectLst/>
                        </a:rPr>
                        <a:t>=0.44</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60000"/>
                        <a:lumOff val="40000"/>
                      </a:schemeClr>
                    </a:solidFill>
                  </a:tcPr>
                </a:tc>
                <a:extLst>
                  <a:ext uri="{0D108BD9-81ED-4DB2-BD59-A6C34878D82A}">
                    <a16:rowId xmlns:a16="http://schemas.microsoft.com/office/drawing/2014/main" val="2196989022"/>
                  </a:ext>
                </a:extLst>
              </a:tr>
              <a:tr h="607293">
                <a:tc>
                  <a:txBody>
                    <a:bodyPr/>
                    <a:lstStyle/>
                    <a:p>
                      <a:pPr algn="ctr">
                        <a:lnSpc>
                          <a:spcPct val="150000"/>
                        </a:lnSpc>
                        <a:spcAft>
                          <a:spcPts val="600"/>
                        </a:spcAft>
                      </a:pPr>
                      <a:r>
                        <a:rPr lang="es-EC" sz="2400" dirty="0">
                          <a:solidFill>
                            <a:schemeClr val="tx1"/>
                          </a:solidFill>
                          <a:effectLst/>
                        </a:rPr>
                        <a:t>𝛽</a:t>
                      </a:r>
                      <a:r>
                        <a:rPr lang="es-EC" sz="2400" baseline="-25000" dirty="0">
                          <a:solidFill>
                            <a:schemeClr val="tx1"/>
                          </a:solidFill>
                          <a:effectLst/>
                        </a:rPr>
                        <a:t>1</a:t>
                      </a:r>
                      <a:r>
                        <a:rPr lang="es-EC" sz="2400" dirty="0">
                          <a:solidFill>
                            <a:schemeClr val="tx1"/>
                          </a:solidFill>
                          <a:effectLst/>
                        </a:rPr>
                        <a:t>=0.075</a:t>
                      </a:r>
                      <a:endParaRPr lang="en-US" sz="24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60000"/>
                        <a:lumOff val="40000"/>
                      </a:schemeClr>
                    </a:solidFill>
                  </a:tcPr>
                </a:tc>
                <a:tc>
                  <a:txBody>
                    <a:bodyPr/>
                    <a:lstStyle/>
                    <a:p>
                      <a:pPr algn="ctr">
                        <a:lnSpc>
                          <a:spcPct val="150000"/>
                        </a:lnSpc>
                        <a:spcAft>
                          <a:spcPts val="600"/>
                        </a:spcAft>
                      </a:pPr>
                      <a:r>
                        <a:rPr lang="es-EC" sz="2400" dirty="0">
                          <a:effectLst/>
                        </a:rPr>
                        <a:t>𝛽</a:t>
                      </a:r>
                      <a:r>
                        <a:rPr lang="es-EC" sz="2400" baseline="-25000" dirty="0">
                          <a:effectLst/>
                        </a:rPr>
                        <a:t>2</a:t>
                      </a:r>
                      <a:r>
                        <a:rPr lang="es-EC" sz="2400" dirty="0">
                          <a:effectLst/>
                        </a:rPr>
                        <a:t>=0.0828</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60000"/>
                        <a:lumOff val="40000"/>
                      </a:schemeClr>
                    </a:solidFill>
                  </a:tcPr>
                </a:tc>
                <a:extLst>
                  <a:ext uri="{0D108BD9-81ED-4DB2-BD59-A6C34878D82A}">
                    <a16:rowId xmlns:a16="http://schemas.microsoft.com/office/drawing/2014/main" val="2676466454"/>
                  </a:ext>
                </a:extLst>
              </a:tr>
              <a:tr h="607293">
                <a:tc>
                  <a:txBody>
                    <a:bodyPr/>
                    <a:lstStyle/>
                    <a:p>
                      <a:pPr algn="ctr">
                        <a:lnSpc>
                          <a:spcPct val="150000"/>
                        </a:lnSpc>
                        <a:spcAft>
                          <a:spcPts val="600"/>
                        </a:spcAft>
                      </a:pPr>
                      <a:r>
                        <a:rPr lang="es-EC" sz="2400" dirty="0">
                          <a:solidFill>
                            <a:schemeClr val="tx1"/>
                          </a:solidFill>
                          <a:effectLst/>
                        </a:rPr>
                        <a:t>𝛼</a:t>
                      </a:r>
                      <a:r>
                        <a:rPr lang="es-EC" sz="2400" baseline="-25000" dirty="0">
                          <a:solidFill>
                            <a:schemeClr val="tx1"/>
                          </a:solidFill>
                          <a:effectLst/>
                        </a:rPr>
                        <a:t>3</a:t>
                      </a:r>
                      <a:r>
                        <a:rPr lang="es-EC" sz="2400" dirty="0">
                          <a:solidFill>
                            <a:schemeClr val="tx1"/>
                          </a:solidFill>
                          <a:effectLst/>
                        </a:rPr>
                        <a:t>=0.31</a:t>
                      </a:r>
                      <a:endParaRPr lang="en-US" sz="24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60000"/>
                        <a:lumOff val="40000"/>
                      </a:schemeClr>
                    </a:solidFill>
                  </a:tcPr>
                </a:tc>
                <a:tc>
                  <a:txBody>
                    <a:bodyPr/>
                    <a:lstStyle/>
                    <a:p>
                      <a:pPr algn="ctr">
                        <a:lnSpc>
                          <a:spcPct val="150000"/>
                        </a:lnSpc>
                        <a:spcAft>
                          <a:spcPts val="600"/>
                        </a:spcAft>
                      </a:pPr>
                      <a:r>
                        <a:rPr lang="es-EC" sz="2400" dirty="0">
                          <a:effectLst/>
                        </a:rPr>
                        <a:t>C</a:t>
                      </a:r>
                      <a:r>
                        <a:rPr lang="es-EC" sz="2400" baseline="-25000" dirty="0">
                          <a:effectLst/>
                        </a:rPr>
                        <a:t>3</a:t>
                      </a:r>
                      <a:r>
                        <a:rPr lang="es-EC" sz="2400" dirty="0">
                          <a:effectLst/>
                        </a:rPr>
                        <a:t>~ 𝜎</a:t>
                      </a:r>
                      <a:r>
                        <a:rPr lang="es-EC" sz="2400" baseline="-25000" dirty="0">
                          <a:effectLst/>
                        </a:rPr>
                        <a:t>𝜌k</a:t>
                      </a:r>
                      <a:r>
                        <a:rPr lang="es-EC" sz="2400" dirty="0">
                          <a:effectLst/>
                        </a:rPr>
                        <a:t>~1</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60000"/>
                        <a:lumOff val="40000"/>
                      </a:schemeClr>
                    </a:solidFill>
                  </a:tcPr>
                </a:tc>
                <a:extLst>
                  <a:ext uri="{0D108BD9-81ED-4DB2-BD59-A6C34878D82A}">
                    <a16:rowId xmlns:a16="http://schemas.microsoft.com/office/drawing/2014/main" val="1085945712"/>
                  </a:ext>
                </a:extLst>
              </a:tr>
              <a:tr h="607486">
                <a:tc>
                  <a:txBody>
                    <a:bodyPr/>
                    <a:lstStyle/>
                    <a:p>
                      <a:pPr algn="ctr">
                        <a:lnSpc>
                          <a:spcPct val="150000"/>
                        </a:lnSpc>
                        <a:spcAft>
                          <a:spcPts val="600"/>
                        </a:spcAft>
                      </a:pPr>
                      <a:r>
                        <a:rPr lang="es-EC" sz="2400" dirty="0">
                          <a:solidFill>
                            <a:schemeClr val="tx1"/>
                          </a:solidFill>
                          <a:effectLst/>
                        </a:rPr>
                        <a:t>𝛽´=0.09</a:t>
                      </a:r>
                      <a:endParaRPr lang="en-US" sz="24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60000"/>
                        <a:lumOff val="40000"/>
                      </a:schemeClr>
                    </a:solidFill>
                  </a:tcPr>
                </a:tc>
                <a:tc>
                  <a:txBody>
                    <a:bodyPr/>
                    <a:lstStyle/>
                    <a:p>
                      <a:pPr algn="ctr">
                        <a:lnSpc>
                          <a:spcPct val="150000"/>
                        </a:lnSpc>
                        <a:spcAft>
                          <a:spcPts val="600"/>
                        </a:spcAft>
                      </a:pPr>
                      <a:r>
                        <a:rPr lang="es-EC" sz="2400" dirty="0">
                          <a:effectLst/>
                        </a:rPr>
                        <a:t>C</a:t>
                      </a:r>
                      <a:r>
                        <a:rPr lang="es-EC" sz="2400" baseline="-25000" dirty="0">
                          <a:effectLst/>
                        </a:rPr>
                        <a:t>𝜇</a:t>
                      </a:r>
                      <a:r>
                        <a:rPr lang="es-EC" sz="2400" dirty="0">
                          <a:effectLst/>
                        </a:rPr>
                        <a:t>=0.09</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60000"/>
                        <a:lumOff val="40000"/>
                      </a:schemeClr>
                    </a:solidFill>
                  </a:tcPr>
                </a:tc>
                <a:extLst>
                  <a:ext uri="{0D108BD9-81ED-4DB2-BD59-A6C34878D82A}">
                    <a16:rowId xmlns:a16="http://schemas.microsoft.com/office/drawing/2014/main" val="1918031737"/>
                  </a:ext>
                </a:extLst>
              </a:tr>
            </a:tbl>
          </a:graphicData>
        </a:graphic>
      </p:graphicFrame>
    </p:spTree>
    <p:extLst>
      <p:ext uri="{BB962C8B-B14F-4D97-AF65-F5344CB8AC3E}">
        <p14:creationId xmlns:p14="http://schemas.microsoft.com/office/powerpoint/2010/main" val="294243556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sultado de imagen de CIANOBACTERIAS BIODIES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9483" y="2700997"/>
            <a:ext cx="6109916" cy="3559126"/>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ctrTitle"/>
          </p:nvPr>
        </p:nvSpPr>
        <p:spPr>
          <a:xfrm>
            <a:off x="1858759" y="1167760"/>
            <a:ext cx="7766936" cy="1646302"/>
          </a:xfrm>
        </p:spPr>
        <p:txBody>
          <a:bodyPr/>
          <a:lstStyle/>
          <a:p>
            <a:r>
              <a:rPr lang="en-US" dirty="0" smtClean="0">
                <a:solidFill>
                  <a:schemeClr val="tx1"/>
                </a:solidFill>
              </a:rPr>
              <a:t/>
            </a:r>
            <a:br>
              <a:rPr lang="en-US" dirty="0" smtClean="0">
                <a:solidFill>
                  <a:schemeClr val="tx1"/>
                </a:solidFill>
              </a:rPr>
            </a:br>
            <a:r>
              <a:rPr lang="en-US" dirty="0" smtClean="0">
                <a:solidFill>
                  <a:schemeClr val="tx1"/>
                </a:solidFill>
              </a:rPr>
              <a:t>5. </a:t>
            </a:r>
            <a:r>
              <a:rPr lang="en-US" dirty="0" smtClean="0">
                <a:solidFill>
                  <a:schemeClr val="tx1"/>
                </a:solidFill>
              </a:rPr>
              <a:t>MODELO MATEMÁTICO DE LA FASE DISPERSA</a:t>
            </a:r>
            <a:endParaRPr lang="en-US" dirty="0">
              <a:solidFill>
                <a:schemeClr val="tx1"/>
              </a:solidFill>
            </a:endParaRPr>
          </a:p>
        </p:txBody>
      </p:sp>
    </p:spTree>
    <p:extLst>
      <p:ext uri="{BB962C8B-B14F-4D97-AF65-F5344CB8AC3E}">
        <p14:creationId xmlns:p14="http://schemas.microsoft.com/office/powerpoint/2010/main" val="235639950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smtClean="0">
                <a:solidFill>
                  <a:schemeClr val="tx1"/>
                </a:solidFill>
              </a:rPr>
              <a:t>MODELO MATEMÁTICO PARA LA FASE DISPERSA (AIRE)</a:t>
            </a:r>
            <a:endParaRPr lang="en-US" b="1" dirty="0">
              <a:solidFill>
                <a:schemeClr val="tx1"/>
              </a:solidFill>
            </a:endParaRPr>
          </a:p>
        </p:txBody>
      </p:sp>
      <p:pic>
        <p:nvPicPr>
          <p:cNvPr id="4" name="Marcador de contenido 3" descr="C:\Users\William\AppData\Local\Microsoft\Windows\Temporary Internet Files\Content.Word\Nueva imagen (38).bmp"/>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77334" y="2838734"/>
            <a:ext cx="3255332" cy="2620371"/>
          </a:xfrm>
          <a:prstGeom prst="rect">
            <a:avLst/>
          </a:prstGeom>
          <a:noFill/>
          <a:ln>
            <a:noFill/>
          </a:ln>
        </p:spPr>
      </p:pic>
      <p:pic>
        <p:nvPicPr>
          <p:cNvPr id="5" name="Imagen 4" descr="C:\Users\William\AppData\Local\Microsoft\Windows\Temporary Internet Files\Content.Word\Nueva imagen (1).bmp"/>
          <p:cNvPicPr/>
          <p:nvPr/>
        </p:nvPicPr>
        <p:blipFill>
          <a:blip r:embed="rId3">
            <a:extLst>
              <a:ext uri="{28A0092B-C50C-407E-A947-70E740481C1C}">
                <a14:useLocalDpi xmlns:a14="http://schemas.microsoft.com/office/drawing/2010/main" val="0"/>
              </a:ext>
            </a:extLst>
          </a:blip>
          <a:srcRect/>
          <a:stretch>
            <a:fillRect/>
          </a:stretch>
        </p:blipFill>
        <p:spPr bwMode="auto">
          <a:xfrm>
            <a:off x="4675287" y="1930400"/>
            <a:ext cx="5226512" cy="2436495"/>
          </a:xfrm>
          <a:prstGeom prst="rect">
            <a:avLst/>
          </a:prstGeom>
          <a:noFill/>
          <a:ln>
            <a:noFill/>
          </a:ln>
        </p:spPr>
      </p:pic>
      <p:sp>
        <p:nvSpPr>
          <p:cNvPr id="6" name="Elipse 5"/>
          <p:cNvSpPr/>
          <p:nvPr/>
        </p:nvSpPr>
        <p:spPr>
          <a:xfrm>
            <a:off x="2415532" y="4366895"/>
            <a:ext cx="573206" cy="5190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echa derecha 6"/>
          <p:cNvSpPr/>
          <p:nvPr/>
        </p:nvSpPr>
        <p:spPr>
          <a:xfrm rot="19398855">
            <a:off x="2899709" y="3524249"/>
            <a:ext cx="2339662" cy="4776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548434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a:solidFill>
                  <a:schemeClr val="tx1"/>
                </a:solidFill>
              </a:rPr>
              <a:t>MODELO MATEMÁTICO PARA LA FASE DISPERSA (AIRE)</a:t>
            </a:r>
            <a:endParaRPr lang="en-US" dirty="0"/>
          </a:p>
        </p:txBody>
      </p:sp>
      <p:sp>
        <p:nvSpPr>
          <p:cNvPr id="3" name="Marcador de contenido 2"/>
          <p:cNvSpPr>
            <a:spLocks noGrp="1"/>
          </p:cNvSpPr>
          <p:nvPr>
            <p:ph idx="1"/>
          </p:nvPr>
        </p:nvSpPr>
        <p:spPr/>
        <p:txBody>
          <a:bodyPr>
            <a:normAutofit/>
          </a:bodyPr>
          <a:lstStyle/>
          <a:p>
            <a:r>
              <a:rPr lang="es-EC" sz="3200" dirty="0" smtClean="0">
                <a:solidFill>
                  <a:schemeClr val="tx1"/>
                </a:solidFill>
              </a:rPr>
              <a:t>Debido a que se </a:t>
            </a:r>
            <a:r>
              <a:rPr lang="es-EC" sz="3200" b="1" u="sng" dirty="0" smtClean="0">
                <a:solidFill>
                  <a:schemeClr val="tx1"/>
                </a:solidFill>
              </a:rPr>
              <a:t>despreció la transferencia de calor y masa </a:t>
            </a:r>
            <a:r>
              <a:rPr lang="es-EC" sz="3200" dirty="0" smtClean="0">
                <a:solidFill>
                  <a:schemeClr val="tx1"/>
                </a:solidFill>
              </a:rPr>
              <a:t>existente entre la fase continua y la fase dispersa, solo se considera que las fases están acopladas por el balance efectivo de cantidad de movimiento lineal</a:t>
            </a:r>
          </a:p>
        </p:txBody>
      </p:sp>
    </p:spTree>
    <p:extLst>
      <p:ext uri="{BB962C8B-B14F-4D97-AF65-F5344CB8AC3E}">
        <p14:creationId xmlns:p14="http://schemas.microsoft.com/office/powerpoint/2010/main" val="188286503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a:solidFill>
                  <a:schemeClr val="tx1"/>
                </a:solidFill>
              </a:rPr>
              <a:t>MODELO MATEMÁTICO PARA LA FASE DISPERSA (AIRE)</a:t>
            </a:r>
            <a:endParaRPr lang="en-US" dirty="0"/>
          </a:p>
        </p:txBody>
      </p:sp>
      <mc:AlternateContent xmlns:mc="http://schemas.openxmlformats.org/markup-compatibility/2006">
        <mc:Choice xmlns:a14="http://schemas.microsoft.com/office/drawing/2010/main" Requires="a14">
          <p:sp>
            <p:nvSpPr>
              <p:cNvPr id="3" name="Marcador de contenido 2"/>
              <p:cNvSpPr>
                <a:spLocks noGrp="1"/>
              </p:cNvSpPr>
              <p:nvPr>
                <p:ph idx="1"/>
              </p:nvPr>
            </p:nvSpPr>
            <p:spPr>
              <a:xfrm>
                <a:off x="677334" y="2160589"/>
                <a:ext cx="8596668" cy="4363041"/>
              </a:xfrm>
            </p:spPr>
            <p:txBody>
              <a:bodyPr/>
              <a:lstStyle/>
              <a:p>
                <a:pPr marL="0" indent="0">
                  <a:buNone/>
                </a:pPr>
                <a:r>
                  <a:rPr lang="es-EC" sz="2400" b="1" dirty="0">
                    <a:solidFill>
                      <a:schemeClr val="tx1"/>
                    </a:solidFill>
                  </a:rPr>
                  <a:t>DEDUCCIÓN LAGRANGIANA</a:t>
                </a:r>
              </a:p>
              <a:p>
                <a:r>
                  <a:rPr lang="es-EC" sz="2400" dirty="0" smtClean="0">
                    <a:solidFill>
                      <a:schemeClr val="tx1"/>
                    </a:solidFill>
                  </a:rPr>
                  <a:t>Planteamiento de la Segunda Ley de Newton</a:t>
                </a:r>
              </a:p>
              <a:p>
                <a:r>
                  <a:rPr lang="es-EC" sz="2400" dirty="0" smtClean="0">
                    <a:solidFill>
                      <a:schemeClr val="tx1"/>
                    </a:solidFill>
                  </a:rPr>
                  <a:t>La fuerza neta que actúa sobre la partícula produce un cambio en la cantidad de movimiento lineal con respecto al tiempo</a:t>
                </a:r>
              </a:p>
              <a:p>
                <a:pPr marL="0" indent="0">
                  <a:buNone/>
                </a:pPr>
                <a14:m>
                  <m:oMathPara xmlns:m="http://schemas.openxmlformats.org/officeDocument/2006/math">
                    <m:oMathParaPr>
                      <m:jc m:val="centerGroup"/>
                    </m:oMathParaPr>
                    <m:oMath xmlns:m="http://schemas.openxmlformats.org/officeDocument/2006/math">
                      <m:f>
                        <m:fPr>
                          <m:ctrlPr>
                            <a:rPr lang="en-US" i="1" smtClean="0">
                              <a:solidFill>
                                <a:schemeClr val="tx1"/>
                              </a:solidFill>
                            </a:rPr>
                          </m:ctrlPr>
                        </m:fPr>
                        <m:num>
                          <m:acc>
                            <m:accPr>
                              <m:chr m:val="̆"/>
                              <m:ctrlPr>
                                <a:rPr lang="en-US" i="1">
                                  <a:solidFill>
                                    <a:schemeClr val="tx1"/>
                                  </a:solidFill>
                                </a:rPr>
                              </m:ctrlPr>
                            </m:accPr>
                            <m:e>
                              <m:r>
                                <a:rPr lang="es-EC" i="1">
                                  <a:solidFill>
                                    <a:schemeClr val="tx1"/>
                                  </a:solidFill>
                                </a:rPr>
                                <m:t>𝐷</m:t>
                              </m:r>
                            </m:e>
                          </m:acc>
                          <m:sSup>
                            <m:sSupPr>
                              <m:ctrlPr>
                                <a:rPr lang="en-US" b="1" i="1">
                                  <a:solidFill>
                                    <a:schemeClr val="tx1"/>
                                  </a:solidFill>
                                </a:rPr>
                              </m:ctrlPr>
                            </m:sSupPr>
                            <m:e>
                              <m:r>
                                <a:rPr lang="es-EC" b="1" i="1">
                                  <a:solidFill>
                                    <a:schemeClr val="tx1"/>
                                  </a:solidFill>
                                </a:rPr>
                                <m:t>𝐏</m:t>
                              </m:r>
                            </m:e>
                            <m:sup>
                              <m:r>
                                <a:rPr lang="es-EC" b="1" i="1">
                                  <a:solidFill>
                                    <a:schemeClr val="tx1"/>
                                  </a:solidFill>
                                </a:rPr>
                                <m:t>𝐩</m:t>
                              </m:r>
                            </m:sup>
                          </m:sSup>
                        </m:num>
                        <m:den>
                          <m:acc>
                            <m:accPr>
                              <m:chr m:val="̆"/>
                              <m:ctrlPr>
                                <a:rPr lang="en-US" i="1">
                                  <a:solidFill>
                                    <a:schemeClr val="tx1"/>
                                  </a:solidFill>
                                </a:rPr>
                              </m:ctrlPr>
                            </m:accPr>
                            <m:e>
                              <m:r>
                                <a:rPr lang="es-EC" i="1">
                                  <a:solidFill>
                                    <a:schemeClr val="tx1"/>
                                  </a:solidFill>
                                </a:rPr>
                                <m:t>𝐷𝑡</m:t>
                              </m:r>
                            </m:e>
                          </m:acc>
                        </m:den>
                      </m:f>
                      <m:r>
                        <a:rPr lang="es-EC" i="1">
                          <a:solidFill>
                            <a:schemeClr val="tx1"/>
                          </a:solidFill>
                        </a:rPr>
                        <m:t>=</m:t>
                      </m:r>
                      <m:sSup>
                        <m:sSupPr>
                          <m:ctrlPr>
                            <a:rPr lang="en-US" b="1" i="1">
                              <a:solidFill>
                                <a:schemeClr val="tx1"/>
                              </a:solidFill>
                            </a:rPr>
                          </m:ctrlPr>
                        </m:sSupPr>
                        <m:e>
                          <m:r>
                            <a:rPr lang="es-EC" b="1" i="1">
                              <a:solidFill>
                                <a:schemeClr val="tx1"/>
                              </a:solidFill>
                            </a:rPr>
                            <m:t>𝐅</m:t>
                          </m:r>
                        </m:e>
                        <m:sup>
                          <m:r>
                            <a:rPr lang="es-EC" b="1" i="1">
                              <a:solidFill>
                                <a:schemeClr val="tx1"/>
                              </a:solidFill>
                            </a:rPr>
                            <m:t>𝐩</m:t>
                          </m:r>
                        </m:sup>
                      </m:sSup>
                    </m:oMath>
                  </m:oMathPara>
                </a14:m>
                <a:endParaRPr lang="en-US" sz="2400" dirty="0" smtClean="0">
                  <a:solidFill>
                    <a:schemeClr val="tx1"/>
                  </a:solidFill>
                </a:endParaRPr>
              </a:p>
              <a:p>
                <a:pPr marL="0" indent="0">
                  <a:buNone/>
                </a:pPr>
                <a:endParaRPr lang="es-EC" sz="2400" dirty="0">
                  <a:solidFill>
                    <a:schemeClr val="tx1"/>
                  </a:solidFill>
                </a:endParaRPr>
              </a:p>
              <a:p>
                <a:pPr marL="0" indent="0">
                  <a:buNone/>
                </a:pPr>
                <a:endParaRPr lang="en-US" sz="2400" dirty="0" smtClean="0">
                  <a:solidFill>
                    <a:schemeClr val="tx1"/>
                  </a:solidFill>
                </a:endParaRPr>
              </a:p>
              <a:p>
                <a:endParaRPr lang="en-US" sz="2400" dirty="0"/>
              </a:p>
            </p:txBody>
          </p:sp>
        </mc:Choice>
        <mc:Fallback>
          <p:sp>
            <p:nvSpPr>
              <p:cNvPr id="3" name="Marcador de contenido 2"/>
              <p:cNvSpPr>
                <a:spLocks noGrp="1" noRot="1" noChangeAspect="1" noMove="1" noResize="1" noEditPoints="1" noAdjustHandles="1" noChangeArrowheads="1" noChangeShapeType="1" noTextEdit="1"/>
              </p:cNvSpPr>
              <p:nvPr>
                <p:ph idx="1"/>
              </p:nvPr>
            </p:nvSpPr>
            <p:spPr>
              <a:xfrm>
                <a:off x="677334" y="2160589"/>
                <a:ext cx="8596668" cy="4363041"/>
              </a:xfrm>
              <a:blipFill>
                <a:blip r:embed="rId2"/>
                <a:stretch>
                  <a:fillRect l="-1064" t="-1117"/>
                </a:stretch>
              </a:blipFill>
            </p:spPr>
            <p:txBody>
              <a:bodyPr/>
              <a:lstStyle/>
              <a:p>
                <a:r>
                  <a:rPr lang="en-US">
                    <a:noFill/>
                  </a:rPr>
                  <a:t> </a:t>
                </a:r>
              </a:p>
            </p:txBody>
          </p:sp>
        </mc:Fallback>
      </mc:AlternateContent>
      <p:sp>
        <p:nvSpPr>
          <p:cNvPr id="4" name="CuadroTexto 3"/>
          <p:cNvSpPr txBox="1"/>
          <p:nvPr/>
        </p:nvSpPr>
        <p:spPr>
          <a:xfrm>
            <a:off x="1119115" y="4386997"/>
            <a:ext cx="2864887" cy="646331"/>
          </a:xfrm>
          <a:prstGeom prst="rect">
            <a:avLst/>
          </a:prstGeom>
          <a:solidFill>
            <a:schemeClr val="accent3"/>
          </a:solidFill>
        </p:spPr>
        <p:txBody>
          <a:bodyPr wrap="none" rtlCol="0">
            <a:spAutoFit/>
          </a:bodyPr>
          <a:lstStyle/>
          <a:p>
            <a:r>
              <a:rPr lang="es-EC" dirty="0" smtClean="0"/>
              <a:t>Derivada que rastrea a la </a:t>
            </a:r>
          </a:p>
          <a:p>
            <a:r>
              <a:rPr lang="es-EC" dirty="0" smtClean="0"/>
              <a:t>partícula, no al fluido</a:t>
            </a:r>
            <a:endParaRPr lang="en-US" dirty="0"/>
          </a:p>
        </p:txBody>
      </p:sp>
      <mc:AlternateContent xmlns:mc="http://schemas.openxmlformats.org/markup-compatibility/2006">
        <mc:Choice xmlns:a14="http://schemas.microsoft.com/office/drawing/2010/main" Requires="a14">
          <p:sp>
            <p:nvSpPr>
              <p:cNvPr id="5" name="Rectángulo 4"/>
              <p:cNvSpPr/>
              <p:nvPr/>
            </p:nvSpPr>
            <p:spPr>
              <a:xfrm>
                <a:off x="3820095" y="5263517"/>
                <a:ext cx="2311146" cy="677878"/>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p>
                        <m:sSupPr>
                          <m:ctrlPr>
                            <a:rPr lang="en-US">
                              <a:latin typeface="Cambria Math" panose="02040503050406030204" pitchFamily="18" charset="0"/>
                            </a:rPr>
                          </m:ctrlPr>
                        </m:sSupPr>
                        <m:e>
                          <m:r>
                            <a:rPr lang="en-US" i="1">
                              <a:latin typeface="Cambria Math" panose="02040503050406030204" pitchFamily="18" charset="0"/>
                            </a:rPr>
                            <m:t>𝜌</m:t>
                          </m:r>
                        </m:e>
                        <m:sup>
                          <m:r>
                            <a:rPr lang="en-US" i="1">
                              <a:latin typeface="Cambria Math" panose="02040503050406030204" pitchFamily="18" charset="0"/>
                            </a:rPr>
                            <m:t>𝑝</m:t>
                          </m:r>
                        </m:sup>
                      </m:sSup>
                      <m:sSup>
                        <m:sSupPr>
                          <m:ctrlPr>
                            <a:rPr lang="en-US" i="1">
                              <a:latin typeface="Cambria Math" panose="02040503050406030204" pitchFamily="18" charset="0"/>
                            </a:rPr>
                          </m:ctrlPr>
                        </m:sSupPr>
                        <m:e>
                          <m:r>
                            <a:rPr lang="en-US" i="1">
                              <a:latin typeface="Cambria Math" panose="02040503050406030204" pitchFamily="18" charset="0"/>
                            </a:rPr>
                            <m:t>𝑉</m:t>
                          </m:r>
                        </m:e>
                        <m:sup>
                          <m:r>
                            <a:rPr lang="en-US" i="1">
                              <a:latin typeface="Cambria Math" panose="02040503050406030204" pitchFamily="18" charset="0"/>
                            </a:rPr>
                            <m:t>𝑝</m:t>
                          </m:r>
                        </m:sup>
                      </m:sSup>
                      <m:f>
                        <m:fPr>
                          <m:ctrlPr>
                            <a:rPr lang="en-US" i="1">
                              <a:latin typeface="Cambria Math" panose="02040503050406030204" pitchFamily="18" charset="0"/>
                            </a:rPr>
                          </m:ctrlPr>
                        </m:fPr>
                        <m:num>
                          <m:acc>
                            <m:accPr>
                              <m:chr m:val="̆"/>
                              <m:ctrlPr>
                                <a:rPr lang="en-US" i="1">
                                  <a:latin typeface="Cambria Math" panose="02040503050406030204" pitchFamily="18" charset="0"/>
                                </a:rPr>
                              </m:ctrlPr>
                            </m:accPr>
                            <m:e>
                              <m:r>
                                <a:rPr lang="en-US" i="1">
                                  <a:latin typeface="Cambria Math" panose="02040503050406030204" pitchFamily="18" charset="0"/>
                                </a:rPr>
                                <m:t>𝐷</m:t>
                              </m:r>
                              <m:sSup>
                                <m:sSupPr>
                                  <m:ctrlPr>
                                    <a:rPr lang="en-US" i="1">
                                      <a:latin typeface="Cambria Math" panose="02040503050406030204" pitchFamily="18" charset="0"/>
                                    </a:rPr>
                                  </m:ctrlPr>
                                </m:sSupPr>
                                <m:e>
                                  <m:r>
                                    <a:rPr lang="en-US" b="1" i="0">
                                      <a:latin typeface="Cambria Math" panose="02040503050406030204" pitchFamily="18" charset="0"/>
                                    </a:rPr>
                                    <m:t>𝐯</m:t>
                                  </m:r>
                                </m:e>
                                <m:sup>
                                  <m:r>
                                    <a:rPr lang="en-US" b="1" i="0">
                                      <a:latin typeface="Cambria Math" panose="02040503050406030204" pitchFamily="18" charset="0"/>
                                    </a:rPr>
                                    <m:t>𝐩</m:t>
                                  </m:r>
                                </m:sup>
                              </m:sSup>
                            </m:e>
                          </m:acc>
                        </m:num>
                        <m:den>
                          <m:acc>
                            <m:accPr>
                              <m:chr m:val="̆"/>
                              <m:ctrlPr>
                                <a:rPr lang="en-US" b="1" i="1">
                                  <a:latin typeface="Cambria Math" panose="02040503050406030204" pitchFamily="18" charset="0"/>
                                </a:rPr>
                              </m:ctrlPr>
                            </m:accPr>
                            <m:e>
                              <m:r>
                                <a:rPr lang="en-US" b="0" i="1">
                                  <a:latin typeface="Cambria Math" panose="02040503050406030204" pitchFamily="18" charset="0"/>
                                </a:rPr>
                                <m:t>𝐷𝑡</m:t>
                              </m:r>
                            </m:e>
                          </m:acc>
                        </m:den>
                      </m:f>
                      <m:r>
                        <a:rPr lang="en-US" b="0" i="0">
                          <a:latin typeface="Cambria Math" panose="02040503050406030204" pitchFamily="18" charset="0"/>
                        </a:rPr>
                        <m:t>=</m:t>
                      </m:r>
                      <m:sSubSup>
                        <m:sSubSupPr>
                          <m:ctrlPr>
                            <a:rPr lang="en-US" b="0" i="1">
                              <a:latin typeface="Cambria Math" panose="02040503050406030204" pitchFamily="18" charset="0"/>
                            </a:rPr>
                          </m:ctrlPr>
                        </m:sSubSupPr>
                        <m:e>
                          <m:r>
                            <a:rPr lang="en-US" b="1" i="0">
                              <a:latin typeface="Cambria Math" panose="02040503050406030204" pitchFamily="18" charset="0"/>
                            </a:rPr>
                            <m:t>𝐅</m:t>
                          </m:r>
                        </m:e>
                        <m:sub>
                          <m:r>
                            <a:rPr lang="en-US" b="1" i="0">
                              <a:latin typeface="Cambria Math" panose="02040503050406030204" pitchFamily="18" charset="0"/>
                            </a:rPr>
                            <m:t>𝐒</m:t>
                          </m:r>
                        </m:sub>
                        <m:sup>
                          <m:r>
                            <a:rPr lang="en-US" b="1" i="0">
                              <a:latin typeface="Cambria Math" panose="02040503050406030204" pitchFamily="18" charset="0"/>
                            </a:rPr>
                            <m:t>𝐩</m:t>
                          </m:r>
                        </m:sup>
                      </m:sSubSup>
                      <m:r>
                        <a:rPr lang="en-US" b="0" i="0">
                          <a:latin typeface="Cambria Math" panose="02040503050406030204" pitchFamily="18" charset="0"/>
                        </a:rPr>
                        <m:t>+</m:t>
                      </m:r>
                      <m:sSubSup>
                        <m:sSubSupPr>
                          <m:ctrlPr>
                            <a:rPr lang="en-US" b="0" i="1">
                              <a:latin typeface="Cambria Math" panose="02040503050406030204" pitchFamily="18" charset="0"/>
                            </a:rPr>
                          </m:ctrlPr>
                        </m:sSubSupPr>
                        <m:e>
                          <m:r>
                            <a:rPr lang="en-US" b="1" i="0">
                              <a:latin typeface="Cambria Math" panose="02040503050406030204" pitchFamily="18" charset="0"/>
                            </a:rPr>
                            <m:t>𝐅</m:t>
                          </m:r>
                        </m:e>
                        <m:sub>
                          <m:r>
                            <a:rPr lang="en-US" b="1" i="0">
                              <a:latin typeface="Cambria Math" panose="02040503050406030204" pitchFamily="18" charset="0"/>
                            </a:rPr>
                            <m:t>𝐕</m:t>
                          </m:r>
                        </m:sub>
                        <m:sup>
                          <m:r>
                            <a:rPr lang="en-US" b="1" i="0">
                              <a:latin typeface="Cambria Math" panose="02040503050406030204" pitchFamily="18" charset="0"/>
                            </a:rPr>
                            <m:t>𝐩</m:t>
                          </m:r>
                        </m:sup>
                      </m:sSubSup>
                    </m:oMath>
                  </m:oMathPara>
                </a14:m>
                <a:endParaRPr lang="en-US" dirty="0"/>
              </a:p>
            </p:txBody>
          </p:sp>
        </mc:Choice>
        <mc:Fallback>
          <p:sp>
            <p:nvSpPr>
              <p:cNvPr id="5" name="Rectángulo 4"/>
              <p:cNvSpPr>
                <a:spLocks noRot="1" noChangeAspect="1" noMove="1" noResize="1" noEditPoints="1" noAdjustHandles="1" noChangeArrowheads="1" noChangeShapeType="1" noTextEdit="1"/>
              </p:cNvSpPr>
              <p:nvPr/>
            </p:nvSpPr>
            <p:spPr>
              <a:xfrm>
                <a:off x="3820095" y="5263517"/>
                <a:ext cx="2311146" cy="677878"/>
              </a:xfrm>
              <a:prstGeom prst="rect">
                <a:avLst/>
              </a:prstGeom>
              <a:blipFill>
                <a:blip r:embed="rId3"/>
                <a:stretch>
                  <a:fillRect/>
                </a:stretch>
              </a:blipFill>
            </p:spPr>
            <p:txBody>
              <a:bodyPr/>
              <a:lstStyle/>
              <a:p>
                <a:r>
                  <a:rPr lang="en-US">
                    <a:noFill/>
                  </a:rPr>
                  <a:t> </a:t>
                </a:r>
              </a:p>
            </p:txBody>
          </p:sp>
        </mc:Fallback>
      </mc:AlternateContent>
      <p:cxnSp>
        <p:nvCxnSpPr>
          <p:cNvPr id="7" name="Conector recto de flecha 6"/>
          <p:cNvCxnSpPr/>
          <p:nvPr/>
        </p:nvCxnSpPr>
        <p:spPr>
          <a:xfrm flipV="1">
            <a:off x="5363570" y="4926842"/>
            <a:ext cx="767671" cy="50496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 name="CuadroTexto 7"/>
          <p:cNvSpPr txBox="1"/>
          <p:nvPr/>
        </p:nvSpPr>
        <p:spPr>
          <a:xfrm>
            <a:off x="6131241" y="4710162"/>
            <a:ext cx="2345514" cy="369332"/>
          </a:xfrm>
          <a:prstGeom prst="rect">
            <a:avLst/>
          </a:prstGeom>
          <a:noFill/>
        </p:spPr>
        <p:txBody>
          <a:bodyPr wrap="none" rtlCol="0">
            <a:spAutoFit/>
          </a:bodyPr>
          <a:lstStyle/>
          <a:p>
            <a:r>
              <a:rPr lang="es-EC" dirty="0" smtClean="0"/>
              <a:t>Fuerzas superficiales</a:t>
            </a:r>
            <a:endParaRPr lang="en-US" dirty="0"/>
          </a:p>
        </p:txBody>
      </p:sp>
      <p:cxnSp>
        <p:nvCxnSpPr>
          <p:cNvPr id="10" name="Conector recto de flecha 9"/>
          <p:cNvCxnSpPr/>
          <p:nvPr/>
        </p:nvCxnSpPr>
        <p:spPr>
          <a:xfrm>
            <a:off x="5964072" y="5843200"/>
            <a:ext cx="477671" cy="32558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 name="CuadroTexto 10"/>
          <p:cNvSpPr txBox="1"/>
          <p:nvPr/>
        </p:nvSpPr>
        <p:spPr>
          <a:xfrm>
            <a:off x="6441743" y="5972397"/>
            <a:ext cx="2242922" cy="369332"/>
          </a:xfrm>
          <a:prstGeom prst="rect">
            <a:avLst/>
          </a:prstGeom>
          <a:noFill/>
        </p:spPr>
        <p:txBody>
          <a:bodyPr wrap="none" rtlCol="0">
            <a:spAutoFit/>
          </a:bodyPr>
          <a:lstStyle/>
          <a:p>
            <a:r>
              <a:rPr lang="es-EC" dirty="0" smtClean="0"/>
              <a:t>Fuerzas de volumen</a:t>
            </a:r>
            <a:endParaRPr lang="en-US" dirty="0"/>
          </a:p>
        </p:txBody>
      </p:sp>
      <p:cxnSp>
        <p:nvCxnSpPr>
          <p:cNvPr id="15" name="Conector recto 14"/>
          <p:cNvCxnSpPr/>
          <p:nvPr/>
        </p:nvCxnSpPr>
        <p:spPr>
          <a:xfrm>
            <a:off x="3820095" y="5843200"/>
            <a:ext cx="601780" cy="0"/>
          </a:xfrm>
          <a:prstGeom prst="line">
            <a:avLst/>
          </a:prstGeom>
        </p:spPr>
        <p:style>
          <a:lnRef idx="1">
            <a:schemeClr val="dk1"/>
          </a:lnRef>
          <a:fillRef idx="0">
            <a:schemeClr val="dk1"/>
          </a:fillRef>
          <a:effectRef idx="0">
            <a:schemeClr val="dk1"/>
          </a:effectRef>
          <a:fontRef idx="minor">
            <a:schemeClr val="tx1"/>
          </a:fontRef>
        </p:style>
      </p:cxnSp>
      <p:cxnSp>
        <p:nvCxnSpPr>
          <p:cNvPr id="19" name="Conector recto de flecha 18"/>
          <p:cNvCxnSpPr/>
          <p:nvPr/>
        </p:nvCxnSpPr>
        <p:spPr>
          <a:xfrm flipH="1">
            <a:off x="3820095" y="5843200"/>
            <a:ext cx="300890" cy="32558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0" name="CuadroTexto 19"/>
          <p:cNvSpPr txBox="1"/>
          <p:nvPr/>
        </p:nvSpPr>
        <p:spPr>
          <a:xfrm>
            <a:off x="2551558" y="6125418"/>
            <a:ext cx="2262158" cy="369332"/>
          </a:xfrm>
          <a:prstGeom prst="rect">
            <a:avLst/>
          </a:prstGeom>
          <a:noFill/>
        </p:spPr>
        <p:txBody>
          <a:bodyPr wrap="none" rtlCol="0">
            <a:spAutoFit/>
          </a:bodyPr>
          <a:lstStyle/>
          <a:p>
            <a:r>
              <a:rPr lang="es-EC" dirty="0" smtClean="0"/>
              <a:t>Masa de la partícula</a:t>
            </a:r>
            <a:endParaRPr lang="en-US" dirty="0"/>
          </a:p>
        </p:txBody>
      </p:sp>
    </p:spTree>
    <p:extLst>
      <p:ext uri="{BB962C8B-B14F-4D97-AF65-F5344CB8AC3E}">
        <p14:creationId xmlns:p14="http://schemas.microsoft.com/office/powerpoint/2010/main" val="346313452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smtClean="0">
                <a:solidFill>
                  <a:schemeClr val="tx1"/>
                </a:solidFill>
              </a:rPr>
              <a:t>FUERZAS SUPERCIALES</a:t>
            </a:r>
            <a:endParaRPr lang="en-US" dirty="0"/>
          </a:p>
        </p:txBody>
      </p:sp>
      <mc:AlternateContent xmlns:mc="http://schemas.openxmlformats.org/markup-compatibility/2006">
        <mc:Choice xmlns:a14="http://schemas.microsoft.com/office/drawing/2010/main" Requires="a14">
          <p:sp>
            <p:nvSpPr>
              <p:cNvPr id="3" name="Marcador de contenido 2"/>
              <p:cNvSpPr>
                <a:spLocks noGrp="1"/>
              </p:cNvSpPr>
              <p:nvPr>
                <p:ph idx="1"/>
              </p:nvPr>
            </p:nvSpPr>
            <p:spPr/>
            <p:txBody>
              <a:bodyPr>
                <a:normAutofit/>
              </a:bodyPr>
              <a:lstStyle/>
              <a:p>
                <a:pPr marL="0" indent="0">
                  <a:buNone/>
                </a:pPr>
                <a:r>
                  <a:rPr lang="es-EC" sz="2400" b="1" dirty="0" smtClean="0">
                    <a:solidFill>
                      <a:schemeClr val="tx1"/>
                    </a:solidFill>
                  </a:rPr>
                  <a:t>FUERZA DE ARRASTRE</a:t>
                </a:r>
              </a:p>
              <a:p>
                <a:r>
                  <a:rPr lang="es-EC" sz="2400" dirty="0">
                    <a:solidFill>
                      <a:schemeClr val="tx1"/>
                    </a:solidFill>
                  </a:rPr>
                  <a:t>Es la fuerza que se ejerce el fluido sobre la partícula en la dirección del flujo (</a:t>
                </a:r>
                <a:r>
                  <a:rPr lang="es-EC" sz="2400" u="sng" dirty="0" err="1">
                    <a:solidFill>
                      <a:schemeClr val="accent2"/>
                    </a:solidFill>
                  </a:rPr>
                  <a:t>Yunus</a:t>
                </a:r>
                <a:r>
                  <a:rPr lang="es-EC" sz="2400" u="sng" dirty="0">
                    <a:solidFill>
                      <a:schemeClr val="accent2"/>
                    </a:solidFill>
                  </a:rPr>
                  <a:t> &amp; </a:t>
                </a:r>
                <a:r>
                  <a:rPr lang="es-EC" sz="2400" u="sng" dirty="0" err="1">
                    <a:solidFill>
                      <a:schemeClr val="accent2"/>
                    </a:solidFill>
                  </a:rPr>
                  <a:t>Cimbala</a:t>
                </a:r>
                <a:r>
                  <a:rPr lang="es-EC" sz="2400" u="sng" dirty="0">
                    <a:solidFill>
                      <a:schemeClr val="accent2"/>
                    </a:solidFill>
                  </a:rPr>
                  <a:t>, 2006</a:t>
                </a:r>
                <a:r>
                  <a:rPr lang="es-EC" sz="2400" dirty="0" smtClean="0">
                    <a:solidFill>
                      <a:schemeClr val="tx1"/>
                    </a:solidFill>
                  </a:rPr>
                  <a:t>)</a:t>
                </a:r>
              </a:p>
              <a:p>
                <a:pPr marL="0" indent="0">
                  <a:buNone/>
                </a:pPr>
                <a:endParaRPr lang="es-EC" sz="2400" dirty="0" smtClean="0">
                  <a:solidFill>
                    <a:schemeClr val="tx1"/>
                  </a:solidFill>
                </a:endParaRPr>
              </a:p>
              <a:p>
                <a:pPr marL="0" indent="0">
                  <a:buNone/>
                </a:pPr>
                <a14:m>
                  <m:oMathPara xmlns:m="http://schemas.openxmlformats.org/officeDocument/2006/math">
                    <m:oMathParaPr>
                      <m:jc m:val="centerGroup"/>
                    </m:oMathParaPr>
                    <m:oMath xmlns:m="http://schemas.openxmlformats.org/officeDocument/2006/math">
                      <m:sSubSup>
                        <m:sSubSupPr>
                          <m:ctrlPr>
                            <a:rPr lang="en-US" b="1" i="1" smtClean="0">
                              <a:solidFill>
                                <a:schemeClr val="tx1"/>
                              </a:solidFill>
                            </a:rPr>
                          </m:ctrlPr>
                        </m:sSubSupPr>
                        <m:e>
                          <m:r>
                            <a:rPr lang="es-EC" b="1" i="1">
                              <a:solidFill>
                                <a:schemeClr val="tx1"/>
                              </a:solidFill>
                            </a:rPr>
                            <m:t>𝐅</m:t>
                          </m:r>
                        </m:e>
                        <m:sub>
                          <m:r>
                            <a:rPr lang="es-EC" b="1" i="1">
                              <a:solidFill>
                                <a:schemeClr val="tx1"/>
                              </a:solidFill>
                            </a:rPr>
                            <m:t>𝐃</m:t>
                          </m:r>
                        </m:sub>
                        <m:sup>
                          <m:r>
                            <a:rPr lang="es-EC" b="1" i="1">
                              <a:solidFill>
                                <a:schemeClr val="tx1"/>
                              </a:solidFill>
                            </a:rPr>
                            <m:t>𝐩</m:t>
                          </m:r>
                        </m:sup>
                      </m:sSubSup>
                      <m:r>
                        <a:rPr lang="es-EC" i="1">
                          <a:solidFill>
                            <a:schemeClr val="tx1"/>
                          </a:solidFill>
                        </a:rPr>
                        <m:t>=</m:t>
                      </m:r>
                      <m:f>
                        <m:fPr>
                          <m:ctrlPr>
                            <a:rPr lang="en-US" i="1">
                              <a:solidFill>
                                <a:schemeClr val="tx1"/>
                              </a:solidFill>
                            </a:rPr>
                          </m:ctrlPr>
                        </m:fPr>
                        <m:num>
                          <m:r>
                            <a:rPr lang="es-EC" i="1">
                              <a:solidFill>
                                <a:schemeClr val="tx1"/>
                              </a:solidFill>
                            </a:rPr>
                            <m:t>3</m:t>
                          </m:r>
                        </m:num>
                        <m:den>
                          <m:r>
                            <a:rPr lang="es-EC" i="1">
                              <a:solidFill>
                                <a:schemeClr val="tx1"/>
                              </a:solidFill>
                            </a:rPr>
                            <m:t>4</m:t>
                          </m:r>
                        </m:den>
                      </m:f>
                      <m:sSup>
                        <m:sSupPr>
                          <m:ctrlPr>
                            <a:rPr lang="en-US" i="1">
                              <a:solidFill>
                                <a:schemeClr val="tx1"/>
                              </a:solidFill>
                            </a:rPr>
                          </m:ctrlPr>
                        </m:sSupPr>
                        <m:e>
                          <m:sSup>
                            <m:sSupPr>
                              <m:ctrlPr>
                                <a:rPr lang="en-US" i="1">
                                  <a:solidFill>
                                    <a:schemeClr val="tx1"/>
                                  </a:solidFill>
                                </a:rPr>
                              </m:ctrlPr>
                            </m:sSupPr>
                            <m:e>
                              <m:r>
                                <a:rPr lang="es-EC" i="1">
                                  <a:solidFill>
                                    <a:schemeClr val="tx1"/>
                                  </a:solidFill>
                                </a:rPr>
                                <m:t>𝑉</m:t>
                              </m:r>
                            </m:e>
                            <m:sup>
                              <m:r>
                                <a:rPr lang="es-EC" i="1">
                                  <a:solidFill>
                                    <a:schemeClr val="tx1"/>
                                  </a:solidFill>
                                </a:rPr>
                                <m:t>𝑝</m:t>
                              </m:r>
                            </m:sup>
                          </m:sSup>
                          <m:r>
                            <a:rPr lang="es-EC" i="1" smtClean="0">
                              <a:solidFill>
                                <a:schemeClr val="tx1"/>
                              </a:solidFill>
                            </a:rPr>
                            <m:t>𝜌</m:t>
                          </m:r>
                        </m:e>
                        <m:sup>
                          <m:r>
                            <a:rPr lang="es-EC" b="0" i="1" smtClean="0">
                              <a:solidFill>
                                <a:schemeClr val="tx1"/>
                              </a:solidFill>
                              <a:latin typeface="Cambria Math" panose="02040503050406030204" pitchFamily="18" charset="0"/>
                            </a:rPr>
                            <m:t>𝑘</m:t>
                          </m:r>
                        </m:sup>
                      </m:sSup>
                      <m:sSub>
                        <m:sSubPr>
                          <m:ctrlPr>
                            <a:rPr lang="en-US" i="1">
                              <a:solidFill>
                                <a:schemeClr val="tx1"/>
                              </a:solidFill>
                            </a:rPr>
                          </m:ctrlPr>
                        </m:sSubPr>
                        <m:e>
                          <m:r>
                            <a:rPr lang="es-EC" i="1">
                              <a:solidFill>
                                <a:schemeClr val="tx1"/>
                              </a:solidFill>
                            </a:rPr>
                            <m:t>𝐶</m:t>
                          </m:r>
                        </m:e>
                        <m:sub>
                          <m:r>
                            <a:rPr lang="es-EC" i="1">
                              <a:solidFill>
                                <a:schemeClr val="tx1"/>
                              </a:solidFill>
                            </a:rPr>
                            <m:t>𝐷</m:t>
                          </m:r>
                        </m:sub>
                      </m:sSub>
                      <m:d>
                        <m:dPr>
                          <m:ctrlPr>
                            <a:rPr lang="en-US" i="1">
                              <a:solidFill>
                                <a:schemeClr val="tx1"/>
                              </a:solidFill>
                            </a:rPr>
                          </m:ctrlPr>
                        </m:dPr>
                        <m:e>
                          <m:sSup>
                            <m:sSupPr>
                              <m:ctrlPr>
                                <a:rPr lang="en-US" b="1" i="1">
                                  <a:solidFill>
                                    <a:schemeClr val="tx1"/>
                                  </a:solidFill>
                                </a:rPr>
                              </m:ctrlPr>
                            </m:sSupPr>
                            <m:e>
                              <m:r>
                                <a:rPr lang="es-EC" b="1" i="1">
                                  <a:solidFill>
                                    <a:schemeClr val="tx1"/>
                                  </a:solidFill>
                                </a:rPr>
                                <m:t>𝐯</m:t>
                              </m:r>
                            </m:e>
                            <m:sup>
                              <m:r>
                                <a:rPr lang="es-EC" b="1" i="1" smtClean="0">
                                  <a:solidFill>
                                    <a:schemeClr val="tx1"/>
                                  </a:solidFill>
                                  <a:latin typeface="Cambria Math" panose="02040503050406030204" pitchFamily="18" charset="0"/>
                                </a:rPr>
                                <m:t>𝒌</m:t>
                              </m:r>
                            </m:sup>
                          </m:sSup>
                          <m:r>
                            <a:rPr lang="es-EC" b="1" i="1">
                              <a:solidFill>
                                <a:schemeClr val="tx1"/>
                              </a:solidFill>
                            </a:rPr>
                            <m:t>−</m:t>
                          </m:r>
                          <m:sSup>
                            <m:sSupPr>
                              <m:ctrlPr>
                                <a:rPr lang="en-US" b="1" i="1">
                                  <a:solidFill>
                                    <a:schemeClr val="tx1"/>
                                  </a:solidFill>
                                </a:rPr>
                              </m:ctrlPr>
                            </m:sSupPr>
                            <m:e>
                              <m:r>
                                <a:rPr lang="es-EC" b="1" i="1">
                                  <a:solidFill>
                                    <a:schemeClr val="tx1"/>
                                  </a:solidFill>
                                </a:rPr>
                                <m:t>𝐯</m:t>
                              </m:r>
                            </m:e>
                            <m:sup>
                              <m:r>
                                <a:rPr lang="es-EC" b="1" i="1">
                                  <a:solidFill>
                                    <a:schemeClr val="tx1"/>
                                  </a:solidFill>
                                </a:rPr>
                                <m:t>𝐩</m:t>
                              </m:r>
                            </m:sup>
                          </m:sSup>
                        </m:e>
                      </m:d>
                      <m:d>
                        <m:dPr>
                          <m:begChr m:val="‖"/>
                          <m:endChr m:val="‖"/>
                          <m:ctrlPr>
                            <a:rPr lang="en-US" i="1">
                              <a:solidFill>
                                <a:schemeClr val="tx1"/>
                              </a:solidFill>
                            </a:rPr>
                          </m:ctrlPr>
                        </m:dPr>
                        <m:e>
                          <m:sSup>
                            <m:sSupPr>
                              <m:ctrlPr>
                                <a:rPr lang="en-US" b="1" i="1">
                                  <a:solidFill>
                                    <a:schemeClr val="tx1"/>
                                  </a:solidFill>
                                </a:rPr>
                              </m:ctrlPr>
                            </m:sSupPr>
                            <m:e>
                              <m:r>
                                <a:rPr lang="es-EC" b="1" i="1">
                                  <a:solidFill>
                                    <a:schemeClr val="tx1"/>
                                  </a:solidFill>
                                </a:rPr>
                                <m:t>𝐯</m:t>
                              </m:r>
                            </m:e>
                            <m:sup>
                              <m:r>
                                <a:rPr lang="es-EC" b="1" i="1" smtClean="0">
                                  <a:solidFill>
                                    <a:schemeClr val="tx1"/>
                                  </a:solidFill>
                                  <a:latin typeface="Cambria Math" panose="02040503050406030204" pitchFamily="18" charset="0"/>
                                </a:rPr>
                                <m:t>𝒌</m:t>
                              </m:r>
                            </m:sup>
                          </m:sSup>
                          <m:r>
                            <a:rPr lang="es-EC" b="1" i="1">
                              <a:solidFill>
                                <a:schemeClr val="tx1"/>
                              </a:solidFill>
                            </a:rPr>
                            <m:t>−</m:t>
                          </m:r>
                          <m:sSup>
                            <m:sSupPr>
                              <m:ctrlPr>
                                <a:rPr lang="en-US" b="1" i="1">
                                  <a:solidFill>
                                    <a:schemeClr val="tx1"/>
                                  </a:solidFill>
                                </a:rPr>
                              </m:ctrlPr>
                            </m:sSupPr>
                            <m:e>
                              <m:r>
                                <a:rPr lang="es-EC" b="1" i="1">
                                  <a:solidFill>
                                    <a:schemeClr val="tx1"/>
                                  </a:solidFill>
                                </a:rPr>
                                <m:t>𝐯</m:t>
                              </m:r>
                            </m:e>
                            <m:sup>
                              <m:r>
                                <a:rPr lang="es-EC" b="1" i="1">
                                  <a:solidFill>
                                    <a:schemeClr val="tx1"/>
                                  </a:solidFill>
                                </a:rPr>
                                <m:t>𝐩</m:t>
                              </m:r>
                            </m:sup>
                          </m:sSup>
                        </m:e>
                      </m:d>
                      <m:r>
                        <a:rPr lang="es-EC" i="1">
                          <a:solidFill>
                            <a:schemeClr val="tx1"/>
                          </a:solidFill>
                        </a:rPr>
                        <m:t>=</m:t>
                      </m:r>
                      <m:f>
                        <m:fPr>
                          <m:ctrlPr>
                            <a:rPr lang="en-US" i="1">
                              <a:solidFill>
                                <a:schemeClr val="tx1"/>
                              </a:solidFill>
                            </a:rPr>
                          </m:ctrlPr>
                        </m:fPr>
                        <m:num>
                          <m:r>
                            <a:rPr lang="es-EC" i="1">
                              <a:solidFill>
                                <a:schemeClr val="tx1"/>
                              </a:solidFill>
                            </a:rPr>
                            <m:t>𝜋</m:t>
                          </m:r>
                        </m:num>
                        <m:den>
                          <m:r>
                            <a:rPr lang="es-EC" i="1">
                              <a:solidFill>
                                <a:schemeClr val="tx1"/>
                              </a:solidFill>
                            </a:rPr>
                            <m:t>8</m:t>
                          </m:r>
                        </m:den>
                      </m:f>
                      <m:sSubSup>
                        <m:sSubSupPr>
                          <m:ctrlPr>
                            <a:rPr lang="en-US" i="1">
                              <a:solidFill>
                                <a:schemeClr val="tx1"/>
                              </a:solidFill>
                            </a:rPr>
                          </m:ctrlPr>
                        </m:sSubSupPr>
                        <m:e>
                          <m:r>
                            <a:rPr lang="es-EC" i="1">
                              <a:solidFill>
                                <a:schemeClr val="tx1"/>
                              </a:solidFill>
                            </a:rPr>
                            <m:t>𝑑</m:t>
                          </m:r>
                        </m:e>
                        <m:sub>
                          <m:r>
                            <a:rPr lang="es-EC" i="1">
                              <a:solidFill>
                                <a:schemeClr val="tx1"/>
                              </a:solidFill>
                            </a:rPr>
                            <m:t>𝑝</m:t>
                          </m:r>
                        </m:sub>
                        <m:sup>
                          <m:r>
                            <a:rPr lang="es-EC" i="1">
                              <a:solidFill>
                                <a:schemeClr val="tx1"/>
                              </a:solidFill>
                            </a:rPr>
                            <m:t>3</m:t>
                          </m:r>
                        </m:sup>
                      </m:sSubSup>
                      <m:sSub>
                        <m:sSubPr>
                          <m:ctrlPr>
                            <a:rPr lang="en-US" i="1">
                              <a:solidFill>
                                <a:schemeClr val="tx1"/>
                              </a:solidFill>
                            </a:rPr>
                          </m:ctrlPr>
                        </m:sSubPr>
                        <m:e>
                          <m:sSup>
                            <m:sSupPr>
                              <m:ctrlPr>
                                <a:rPr lang="en-US" i="1">
                                  <a:solidFill>
                                    <a:schemeClr val="tx1"/>
                                  </a:solidFill>
                                </a:rPr>
                              </m:ctrlPr>
                            </m:sSupPr>
                            <m:e>
                              <m:r>
                                <a:rPr lang="es-EC" i="1">
                                  <a:solidFill>
                                    <a:schemeClr val="tx1"/>
                                  </a:solidFill>
                                </a:rPr>
                                <m:t>𝜌</m:t>
                              </m:r>
                            </m:e>
                            <m:sup>
                              <m:r>
                                <a:rPr lang="es-EC" i="1">
                                  <a:solidFill>
                                    <a:schemeClr val="tx1"/>
                                  </a:solidFill>
                                </a:rPr>
                                <m:t>𝑓</m:t>
                              </m:r>
                            </m:sup>
                          </m:sSup>
                          <m:r>
                            <a:rPr lang="es-EC" i="1">
                              <a:solidFill>
                                <a:schemeClr val="tx1"/>
                              </a:solidFill>
                            </a:rPr>
                            <m:t>𝐶</m:t>
                          </m:r>
                        </m:e>
                        <m:sub>
                          <m:r>
                            <a:rPr lang="es-EC" i="1">
                              <a:solidFill>
                                <a:schemeClr val="tx1"/>
                              </a:solidFill>
                            </a:rPr>
                            <m:t>𝐷</m:t>
                          </m:r>
                        </m:sub>
                      </m:sSub>
                      <m:d>
                        <m:dPr>
                          <m:ctrlPr>
                            <a:rPr lang="en-US" i="1">
                              <a:solidFill>
                                <a:schemeClr val="tx1"/>
                              </a:solidFill>
                            </a:rPr>
                          </m:ctrlPr>
                        </m:dPr>
                        <m:e>
                          <m:sSup>
                            <m:sSupPr>
                              <m:ctrlPr>
                                <a:rPr lang="en-US" b="1" i="1">
                                  <a:solidFill>
                                    <a:schemeClr val="tx1"/>
                                  </a:solidFill>
                                </a:rPr>
                              </m:ctrlPr>
                            </m:sSupPr>
                            <m:e>
                              <m:r>
                                <a:rPr lang="es-EC" b="1" i="1">
                                  <a:solidFill>
                                    <a:schemeClr val="tx1"/>
                                  </a:solidFill>
                                </a:rPr>
                                <m:t>𝐯</m:t>
                              </m:r>
                            </m:e>
                            <m:sup>
                              <m:r>
                                <a:rPr lang="es-EC" b="1" i="1" smtClean="0">
                                  <a:solidFill>
                                    <a:schemeClr val="tx1"/>
                                  </a:solidFill>
                                  <a:latin typeface="Cambria Math" panose="02040503050406030204" pitchFamily="18" charset="0"/>
                                </a:rPr>
                                <m:t>𝒌</m:t>
                              </m:r>
                            </m:sup>
                          </m:sSup>
                          <m:r>
                            <a:rPr lang="es-EC" b="1" i="1">
                              <a:solidFill>
                                <a:schemeClr val="tx1"/>
                              </a:solidFill>
                            </a:rPr>
                            <m:t>−</m:t>
                          </m:r>
                          <m:sSup>
                            <m:sSupPr>
                              <m:ctrlPr>
                                <a:rPr lang="en-US" b="1" i="1">
                                  <a:solidFill>
                                    <a:schemeClr val="tx1"/>
                                  </a:solidFill>
                                </a:rPr>
                              </m:ctrlPr>
                            </m:sSupPr>
                            <m:e>
                              <m:r>
                                <a:rPr lang="es-EC" b="1" i="1">
                                  <a:solidFill>
                                    <a:schemeClr val="tx1"/>
                                  </a:solidFill>
                                </a:rPr>
                                <m:t>𝐯</m:t>
                              </m:r>
                            </m:e>
                            <m:sup>
                              <m:r>
                                <a:rPr lang="es-EC" b="1" i="1">
                                  <a:solidFill>
                                    <a:schemeClr val="tx1"/>
                                  </a:solidFill>
                                </a:rPr>
                                <m:t>𝐩</m:t>
                              </m:r>
                            </m:sup>
                          </m:sSup>
                        </m:e>
                      </m:d>
                      <m:d>
                        <m:dPr>
                          <m:begChr m:val="‖"/>
                          <m:endChr m:val="‖"/>
                          <m:ctrlPr>
                            <a:rPr lang="en-US" i="1">
                              <a:solidFill>
                                <a:schemeClr val="tx1"/>
                              </a:solidFill>
                            </a:rPr>
                          </m:ctrlPr>
                        </m:dPr>
                        <m:e>
                          <m:sSup>
                            <m:sSupPr>
                              <m:ctrlPr>
                                <a:rPr lang="en-US" b="1" i="1">
                                  <a:solidFill>
                                    <a:schemeClr val="tx1"/>
                                  </a:solidFill>
                                </a:rPr>
                              </m:ctrlPr>
                            </m:sSupPr>
                            <m:e>
                              <m:r>
                                <a:rPr lang="es-EC" b="1" i="1">
                                  <a:solidFill>
                                    <a:schemeClr val="tx1"/>
                                  </a:solidFill>
                                </a:rPr>
                                <m:t>𝐯</m:t>
                              </m:r>
                            </m:e>
                            <m:sup>
                              <m:r>
                                <a:rPr lang="es-EC" b="1" i="1" smtClean="0">
                                  <a:solidFill>
                                    <a:schemeClr val="tx1"/>
                                  </a:solidFill>
                                  <a:latin typeface="Cambria Math" panose="02040503050406030204" pitchFamily="18" charset="0"/>
                                </a:rPr>
                                <m:t>𝒌</m:t>
                              </m:r>
                            </m:sup>
                          </m:sSup>
                          <m:r>
                            <a:rPr lang="es-EC" b="1" i="1">
                              <a:solidFill>
                                <a:schemeClr val="tx1"/>
                              </a:solidFill>
                            </a:rPr>
                            <m:t>−</m:t>
                          </m:r>
                          <m:sSup>
                            <m:sSupPr>
                              <m:ctrlPr>
                                <a:rPr lang="en-US" b="1" i="1">
                                  <a:solidFill>
                                    <a:schemeClr val="tx1"/>
                                  </a:solidFill>
                                </a:rPr>
                              </m:ctrlPr>
                            </m:sSupPr>
                            <m:e>
                              <m:r>
                                <a:rPr lang="es-EC" b="1" i="1">
                                  <a:solidFill>
                                    <a:schemeClr val="tx1"/>
                                  </a:solidFill>
                                </a:rPr>
                                <m:t>𝐯</m:t>
                              </m:r>
                            </m:e>
                            <m:sup>
                              <m:r>
                                <a:rPr lang="es-EC" b="1" i="1">
                                  <a:solidFill>
                                    <a:schemeClr val="tx1"/>
                                  </a:solidFill>
                                </a:rPr>
                                <m:t>𝐩</m:t>
                              </m:r>
                            </m:sup>
                          </m:sSup>
                        </m:e>
                      </m:d>
                    </m:oMath>
                  </m:oMathPara>
                </a14:m>
                <a:endParaRPr lang="es-EC" sz="2400" b="1" dirty="0" smtClean="0">
                  <a:solidFill>
                    <a:schemeClr val="tx1"/>
                  </a:solidFill>
                </a:endParaRPr>
              </a:p>
              <a:p>
                <a:pPr marL="0" indent="0">
                  <a:buNone/>
                </a:pPr>
                <a:endParaRPr lang="en-US" sz="2400" dirty="0"/>
              </a:p>
            </p:txBody>
          </p:sp>
        </mc:Choice>
        <mc:Fallback>
          <p:sp>
            <p:nvSpPr>
              <p:cNvPr id="3" name="Marcador de contenido 2"/>
              <p:cNvSpPr>
                <a:spLocks noGrp="1" noRot="1" noChangeAspect="1" noMove="1" noResize="1" noEditPoints="1" noAdjustHandles="1" noChangeArrowheads="1" noChangeShapeType="1" noTextEdit="1"/>
              </p:cNvSpPr>
              <p:nvPr>
                <p:ph idx="1"/>
              </p:nvPr>
            </p:nvSpPr>
            <p:spPr>
              <a:blipFill>
                <a:blip r:embed="rId2"/>
                <a:stretch>
                  <a:fillRect l="-1064" t="-1256" r="-184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ángulo 3"/>
              <p:cNvSpPr/>
              <p:nvPr/>
            </p:nvSpPr>
            <p:spPr>
              <a:xfrm>
                <a:off x="864232" y="4690997"/>
                <a:ext cx="2989729" cy="369332"/>
              </a:xfrm>
              <a:prstGeom prst="rect">
                <a:avLst/>
              </a:prstGeom>
            </p:spPr>
            <p:txBody>
              <a:bodyPr wrap="none">
                <a:spAutoFit/>
              </a:bodyPr>
              <a:lstStyle/>
              <a:p>
                <a14:m>
                  <m:oMath xmlns:m="http://schemas.openxmlformats.org/officeDocument/2006/math">
                    <m:sSup>
                      <m:sSupPr>
                        <m:ctrlPr>
                          <a:rPr lang="en-US" i="1">
                            <a:latin typeface="Cambria Math" panose="02040503050406030204" pitchFamily="18" charset="0"/>
                          </a:rPr>
                        </m:ctrlPr>
                      </m:sSupPr>
                      <m:e>
                        <m:r>
                          <a:rPr lang="es-EC" i="1">
                            <a:latin typeface="Cambria Math" panose="02040503050406030204" pitchFamily="18" charset="0"/>
                          </a:rPr>
                          <m:t>𝑉</m:t>
                        </m:r>
                      </m:e>
                      <m:sup>
                        <m:r>
                          <a:rPr lang="es-EC" i="1">
                            <a:latin typeface="Cambria Math" panose="02040503050406030204" pitchFamily="18" charset="0"/>
                          </a:rPr>
                          <m:t>𝑝</m:t>
                        </m:r>
                      </m:sup>
                    </m:sSup>
                  </m:oMath>
                </a14:m>
                <a:r>
                  <a:rPr lang="en-US" dirty="0" smtClean="0"/>
                  <a:t> </a:t>
                </a:r>
                <a:r>
                  <a:rPr lang="en-US" dirty="0" err="1" smtClean="0"/>
                  <a:t>Volumen</a:t>
                </a:r>
                <a:r>
                  <a:rPr lang="en-US" dirty="0" smtClean="0"/>
                  <a:t> de la </a:t>
                </a:r>
                <a:r>
                  <a:rPr lang="en-US" dirty="0" err="1" smtClean="0"/>
                  <a:t>partícula</a:t>
                </a:r>
                <a:endParaRPr lang="en-US" dirty="0"/>
              </a:p>
            </p:txBody>
          </p:sp>
        </mc:Choice>
        <mc:Fallback>
          <p:sp>
            <p:nvSpPr>
              <p:cNvPr id="4" name="Rectángulo 3"/>
              <p:cNvSpPr>
                <a:spLocks noRot="1" noChangeAspect="1" noMove="1" noResize="1" noEditPoints="1" noAdjustHandles="1" noChangeArrowheads="1" noChangeShapeType="1" noTextEdit="1"/>
              </p:cNvSpPr>
              <p:nvPr/>
            </p:nvSpPr>
            <p:spPr>
              <a:xfrm>
                <a:off x="864232" y="4690997"/>
                <a:ext cx="2989729" cy="369332"/>
              </a:xfrm>
              <a:prstGeom prst="rect">
                <a:avLst/>
              </a:prstGeom>
              <a:blipFill>
                <a:blip r:embed="rId3"/>
                <a:stretch>
                  <a:fillRect t="-11667" r="-1429" b="-250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ángulo 4"/>
              <p:cNvSpPr/>
              <p:nvPr/>
            </p:nvSpPr>
            <p:spPr>
              <a:xfrm>
                <a:off x="828581" y="5060329"/>
                <a:ext cx="3088538" cy="420756"/>
              </a:xfrm>
              <a:prstGeom prst="rect">
                <a:avLst/>
              </a:prstGeom>
            </p:spPr>
            <p:txBody>
              <a:bodyPr wrap="none">
                <a:spAutoFit/>
              </a:bodyPr>
              <a:lstStyle/>
              <a:p>
                <a14:m>
                  <m:oMath xmlns:m="http://schemas.openxmlformats.org/officeDocument/2006/math">
                    <m:sSubSup>
                      <m:sSubSupPr>
                        <m:ctrlPr>
                          <a:rPr lang="en-US" i="1" smtClean="0">
                            <a:latin typeface="Cambria Math" panose="02040503050406030204" pitchFamily="18" charset="0"/>
                          </a:rPr>
                        </m:ctrlPr>
                      </m:sSubSupPr>
                      <m:e>
                        <m:r>
                          <a:rPr lang="es-EC" i="1">
                            <a:latin typeface="Cambria Math" panose="02040503050406030204" pitchFamily="18" charset="0"/>
                          </a:rPr>
                          <m:t>𝑑</m:t>
                        </m:r>
                      </m:e>
                      <m:sub>
                        <m:r>
                          <a:rPr lang="es-EC" i="1">
                            <a:latin typeface="Cambria Math" panose="02040503050406030204" pitchFamily="18" charset="0"/>
                          </a:rPr>
                          <m:t>𝑝</m:t>
                        </m:r>
                      </m:sub>
                      <m:sup/>
                    </m:sSubSup>
                  </m:oMath>
                </a14:m>
                <a:r>
                  <a:rPr lang="en-US" dirty="0" smtClean="0"/>
                  <a:t> Diámetro de la </a:t>
                </a:r>
                <a:r>
                  <a:rPr lang="en-US" dirty="0" err="1" smtClean="0"/>
                  <a:t>partícula</a:t>
                </a:r>
                <a:endParaRPr lang="en-US" dirty="0"/>
              </a:p>
            </p:txBody>
          </p:sp>
        </mc:Choice>
        <mc:Fallback>
          <p:sp>
            <p:nvSpPr>
              <p:cNvPr id="5" name="Rectángulo 4"/>
              <p:cNvSpPr>
                <a:spLocks noRot="1" noChangeAspect="1" noMove="1" noResize="1" noEditPoints="1" noAdjustHandles="1" noChangeArrowheads="1" noChangeShapeType="1" noTextEdit="1"/>
              </p:cNvSpPr>
              <p:nvPr/>
            </p:nvSpPr>
            <p:spPr>
              <a:xfrm>
                <a:off x="828581" y="5060329"/>
                <a:ext cx="3088538" cy="420756"/>
              </a:xfrm>
              <a:prstGeom prst="rect">
                <a:avLst/>
              </a:prstGeom>
              <a:blipFill>
                <a:blip r:embed="rId4"/>
                <a:stretch>
                  <a:fillRect t="-1449" r="-1183" b="-1594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ángulo 5"/>
              <p:cNvSpPr/>
              <p:nvPr/>
            </p:nvSpPr>
            <p:spPr>
              <a:xfrm>
                <a:off x="864232" y="5429661"/>
                <a:ext cx="3572325" cy="392993"/>
              </a:xfrm>
              <a:prstGeom prst="rect">
                <a:avLst/>
              </a:prstGeom>
            </p:spPr>
            <p:txBody>
              <a:bodyPr wrap="none">
                <a:spAutoFit/>
              </a:bodyPr>
              <a:lstStyle/>
              <a:p>
                <a14:m>
                  <m:oMath xmlns:m="http://schemas.openxmlformats.org/officeDocument/2006/math">
                    <m:sSup>
                      <m:sSupPr>
                        <m:ctrlPr>
                          <a:rPr lang="en-US" b="1" i="1" smtClean="0">
                            <a:latin typeface="Cambria Math" panose="02040503050406030204" pitchFamily="18" charset="0"/>
                          </a:rPr>
                        </m:ctrlPr>
                      </m:sSupPr>
                      <m:e>
                        <m:r>
                          <a:rPr lang="es-EC" b="1" i="1">
                            <a:latin typeface="Cambria Math" panose="02040503050406030204" pitchFamily="18" charset="0"/>
                          </a:rPr>
                          <m:t>𝐯</m:t>
                        </m:r>
                      </m:e>
                      <m:sup>
                        <m:r>
                          <a:rPr lang="es-EC" b="1" i="1" smtClean="0">
                            <a:latin typeface="Cambria Math" panose="02040503050406030204" pitchFamily="18" charset="0"/>
                          </a:rPr>
                          <m:t>𝒌</m:t>
                        </m:r>
                      </m:sup>
                    </m:sSup>
                  </m:oMath>
                </a14:m>
                <a:r>
                  <a:rPr lang="en-US" dirty="0" smtClean="0"/>
                  <a:t> </a:t>
                </a:r>
                <a:r>
                  <a:rPr lang="en-US" dirty="0" err="1" smtClean="0"/>
                  <a:t>Velocidad</a:t>
                </a:r>
                <a:r>
                  <a:rPr lang="en-US" dirty="0" smtClean="0"/>
                  <a:t> del </a:t>
                </a:r>
                <a:r>
                  <a:rPr lang="en-US" dirty="0" err="1" smtClean="0"/>
                  <a:t>fluido</a:t>
                </a:r>
                <a:r>
                  <a:rPr lang="en-US" dirty="0" smtClean="0"/>
                  <a:t> continuo</a:t>
                </a:r>
                <a:endParaRPr lang="en-US" dirty="0"/>
              </a:p>
            </p:txBody>
          </p:sp>
        </mc:Choice>
        <mc:Fallback>
          <p:sp>
            <p:nvSpPr>
              <p:cNvPr id="6" name="Rectángulo 5"/>
              <p:cNvSpPr>
                <a:spLocks noRot="1" noChangeAspect="1" noMove="1" noResize="1" noEditPoints="1" noAdjustHandles="1" noChangeArrowheads="1" noChangeShapeType="1" noTextEdit="1"/>
              </p:cNvSpPr>
              <p:nvPr/>
            </p:nvSpPr>
            <p:spPr>
              <a:xfrm>
                <a:off x="864232" y="5429661"/>
                <a:ext cx="3572325" cy="392993"/>
              </a:xfrm>
              <a:prstGeom prst="rect">
                <a:avLst/>
              </a:prstGeom>
              <a:blipFill>
                <a:blip r:embed="rId5"/>
                <a:stretch>
                  <a:fillRect t="-7813" b="-2031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ángulo 6"/>
              <p:cNvSpPr/>
              <p:nvPr/>
            </p:nvSpPr>
            <p:spPr>
              <a:xfrm>
                <a:off x="828581" y="5809765"/>
                <a:ext cx="3075394" cy="369332"/>
              </a:xfrm>
              <a:prstGeom prst="rect">
                <a:avLst/>
              </a:prstGeom>
            </p:spPr>
            <p:txBody>
              <a:bodyPr wrap="none">
                <a:spAutoFit/>
              </a:bodyPr>
              <a:lstStyle/>
              <a:p>
                <a14:m>
                  <m:oMath xmlns:m="http://schemas.openxmlformats.org/officeDocument/2006/math">
                    <m:sSup>
                      <m:sSupPr>
                        <m:ctrlPr>
                          <a:rPr lang="en-US" b="1" i="1" smtClean="0">
                            <a:latin typeface="Cambria Math" panose="02040503050406030204" pitchFamily="18" charset="0"/>
                          </a:rPr>
                        </m:ctrlPr>
                      </m:sSupPr>
                      <m:e>
                        <m:r>
                          <a:rPr lang="es-EC" b="1" i="1">
                            <a:latin typeface="Cambria Math" panose="02040503050406030204" pitchFamily="18" charset="0"/>
                          </a:rPr>
                          <m:t>𝐯</m:t>
                        </m:r>
                      </m:e>
                      <m:sup>
                        <m:r>
                          <a:rPr lang="es-EC" b="1" i="1" smtClean="0">
                            <a:latin typeface="Cambria Math" panose="02040503050406030204" pitchFamily="18" charset="0"/>
                          </a:rPr>
                          <m:t>𝒑</m:t>
                        </m:r>
                      </m:sup>
                    </m:sSup>
                  </m:oMath>
                </a14:m>
                <a:r>
                  <a:rPr lang="en-US" dirty="0" smtClean="0"/>
                  <a:t> </a:t>
                </a:r>
                <a:r>
                  <a:rPr lang="en-US" dirty="0" err="1" smtClean="0"/>
                  <a:t>Velocidad</a:t>
                </a:r>
                <a:r>
                  <a:rPr lang="en-US" dirty="0" smtClean="0"/>
                  <a:t> de la </a:t>
                </a:r>
                <a:r>
                  <a:rPr lang="en-US" dirty="0" err="1" smtClean="0"/>
                  <a:t>partícula</a:t>
                </a:r>
                <a:endParaRPr lang="en-US" dirty="0"/>
              </a:p>
            </p:txBody>
          </p:sp>
        </mc:Choice>
        <mc:Fallback>
          <p:sp>
            <p:nvSpPr>
              <p:cNvPr id="7" name="Rectángulo 6"/>
              <p:cNvSpPr>
                <a:spLocks noRot="1" noChangeAspect="1" noMove="1" noResize="1" noEditPoints="1" noAdjustHandles="1" noChangeArrowheads="1" noChangeShapeType="1" noTextEdit="1"/>
              </p:cNvSpPr>
              <p:nvPr/>
            </p:nvSpPr>
            <p:spPr>
              <a:xfrm>
                <a:off x="828581" y="5809765"/>
                <a:ext cx="3075394" cy="369332"/>
              </a:xfrm>
              <a:prstGeom prst="rect">
                <a:avLst/>
              </a:prstGeom>
              <a:blipFill>
                <a:blip r:embed="rId6"/>
                <a:stretch>
                  <a:fillRect t="-9836" r="-1190" b="-2295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Rectángulo 8"/>
              <p:cNvSpPr/>
              <p:nvPr/>
            </p:nvSpPr>
            <p:spPr>
              <a:xfrm>
                <a:off x="828581" y="6130814"/>
                <a:ext cx="2493311" cy="374270"/>
              </a:xfrm>
              <a:prstGeom prst="rect">
                <a:avLst/>
              </a:prstGeom>
            </p:spPr>
            <p:txBody>
              <a:bodyPr wrap="none">
                <a:spAutoFit/>
              </a:bodyPr>
              <a:lstStyle/>
              <a:p>
                <a14:m>
                  <m:oMath xmlns:m="http://schemas.openxmlformats.org/officeDocument/2006/math">
                    <m:sSup>
                      <m:sSupPr>
                        <m:ctrlPr>
                          <a:rPr lang="en-US" i="1" smtClean="0">
                            <a:latin typeface="Cambria Math" panose="02040503050406030204" pitchFamily="18" charset="0"/>
                          </a:rPr>
                        </m:ctrlPr>
                      </m:sSupPr>
                      <m:e>
                        <m:r>
                          <a:rPr lang="es-EC" i="1">
                            <a:latin typeface="Cambria Math" panose="02040503050406030204" pitchFamily="18" charset="0"/>
                          </a:rPr>
                          <m:t>𝜌</m:t>
                        </m:r>
                      </m:e>
                      <m:sup>
                        <m:r>
                          <a:rPr lang="es-EC" b="0" i="1" smtClean="0">
                            <a:latin typeface="Cambria Math" panose="02040503050406030204" pitchFamily="18" charset="0"/>
                          </a:rPr>
                          <m:t>𝑘</m:t>
                        </m:r>
                      </m:sup>
                    </m:sSup>
                  </m:oMath>
                </a14:m>
                <a:r>
                  <a:rPr lang="en-US" dirty="0" smtClean="0"/>
                  <a:t> </a:t>
                </a:r>
                <a:r>
                  <a:rPr lang="en-US" dirty="0" err="1" smtClean="0"/>
                  <a:t>Densidad</a:t>
                </a:r>
                <a:r>
                  <a:rPr lang="en-US" dirty="0" smtClean="0"/>
                  <a:t> del </a:t>
                </a:r>
                <a:r>
                  <a:rPr lang="en-US" dirty="0" err="1" smtClean="0"/>
                  <a:t>fluido</a:t>
                </a:r>
                <a:endParaRPr lang="en-US" dirty="0"/>
              </a:p>
            </p:txBody>
          </p:sp>
        </mc:Choice>
        <mc:Fallback>
          <p:sp>
            <p:nvSpPr>
              <p:cNvPr id="9" name="Rectángulo 8"/>
              <p:cNvSpPr>
                <a:spLocks noRot="1" noChangeAspect="1" noMove="1" noResize="1" noEditPoints="1" noAdjustHandles="1" noChangeArrowheads="1" noChangeShapeType="1" noTextEdit="1"/>
              </p:cNvSpPr>
              <p:nvPr/>
            </p:nvSpPr>
            <p:spPr>
              <a:xfrm>
                <a:off x="828581" y="6130814"/>
                <a:ext cx="2493311" cy="374270"/>
              </a:xfrm>
              <a:prstGeom prst="rect">
                <a:avLst/>
              </a:prstGeom>
              <a:blipFill>
                <a:blip r:embed="rId7"/>
                <a:stretch>
                  <a:fillRect t="-9836" r="-1222" b="-2459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Rectángulo 9"/>
              <p:cNvSpPr/>
              <p:nvPr/>
            </p:nvSpPr>
            <p:spPr>
              <a:xfrm>
                <a:off x="5321481" y="4690997"/>
                <a:ext cx="2917915" cy="369332"/>
              </a:xfrm>
              <a:prstGeom prst="rect">
                <a:avLst/>
              </a:prstGeom>
            </p:spPr>
            <p:txBody>
              <a:bodyPr wrap="none">
                <a:spAutoFit/>
              </a:bodyPr>
              <a:lstStyle/>
              <a:p>
                <a14:m>
                  <m:oMath xmlns:m="http://schemas.openxmlformats.org/officeDocument/2006/math">
                    <m:sSub>
                      <m:sSubPr>
                        <m:ctrlPr>
                          <a:rPr lang="en-US" i="1">
                            <a:latin typeface="Cambria Math" panose="02040503050406030204" pitchFamily="18" charset="0"/>
                          </a:rPr>
                        </m:ctrlPr>
                      </m:sSubPr>
                      <m:e>
                        <m:r>
                          <a:rPr lang="es-EC" i="1">
                            <a:latin typeface="Cambria Math" panose="02040503050406030204" pitchFamily="18" charset="0"/>
                          </a:rPr>
                          <m:t>𝐶</m:t>
                        </m:r>
                      </m:e>
                      <m:sub>
                        <m:r>
                          <a:rPr lang="es-EC" i="1">
                            <a:latin typeface="Cambria Math" panose="02040503050406030204" pitchFamily="18" charset="0"/>
                          </a:rPr>
                          <m:t>𝐷</m:t>
                        </m:r>
                      </m:sub>
                    </m:sSub>
                  </m:oMath>
                </a14:m>
                <a:r>
                  <a:rPr lang="en-US" dirty="0" smtClean="0"/>
                  <a:t> </a:t>
                </a:r>
                <a:r>
                  <a:rPr lang="en-US" dirty="0" err="1" smtClean="0"/>
                  <a:t>Coeficiente</a:t>
                </a:r>
                <a:r>
                  <a:rPr lang="en-US" dirty="0" smtClean="0"/>
                  <a:t> de </a:t>
                </a:r>
                <a:r>
                  <a:rPr lang="en-US" dirty="0" err="1" smtClean="0"/>
                  <a:t>arrastre</a:t>
                </a:r>
                <a:endParaRPr lang="en-US" dirty="0"/>
              </a:p>
            </p:txBody>
          </p:sp>
        </mc:Choice>
        <mc:Fallback>
          <p:sp>
            <p:nvSpPr>
              <p:cNvPr id="10" name="Rectángulo 9"/>
              <p:cNvSpPr>
                <a:spLocks noRot="1" noChangeAspect="1" noMove="1" noResize="1" noEditPoints="1" noAdjustHandles="1" noChangeArrowheads="1" noChangeShapeType="1" noTextEdit="1"/>
              </p:cNvSpPr>
              <p:nvPr/>
            </p:nvSpPr>
            <p:spPr>
              <a:xfrm>
                <a:off x="5321481" y="4690997"/>
                <a:ext cx="2917915" cy="369332"/>
              </a:xfrm>
              <a:prstGeom prst="rect">
                <a:avLst/>
              </a:prstGeom>
              <a:blipFill>
                <a:blip r:embed="rId8"/>
                <a:stretch>
                  <a:fillRect t="-11667" r="-1044" b="-25000"/>
                </a:stretch>
              </a:blipFill>
            </p:spPr>
            <p:txBody>
              <a:bodyPr/>
              <a:lstStyle/>
              <a:p>
                <a:r>
                  <a:rPr lang="en-US">
                    <a:noFill/>
                  </a:rPr>
                  <a:t> </a:t>
                </a:r>
              </a:p>
            </p:txBody>
          </p:sp>
        </mc:Fallback>
      </mc:AlternateContent>
    </p:spTree>
    <p:extLst>
      <p:ext uri="{BB962C8B-B14F-4D97-AF65-F5344CB8AC3E}">
        <p14:creationId xmlns:p14="http://schemas.microsoft.com/office/powerpoint/2010/main" val="279233625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smtClean="0">
                <a:solidFill>
                  <a:schemeClr val="tx1"/>
                </a:solidFill>
              </a:rPr>
              <a:t>COEFICIENTE DE ARRASTRE</a:t>
            </a:r>
            <a:r>
              <a:rPr lang="es-EC" dirty="0" smtClean="0"/>
              <a:t/>
            </a:r>
            <a:br>
              <a:rPr lang="es-EC" dirty="0" smtClean="0"/>
            </a:br>
            <a:r>
              <a:rPr lang="es-ES_tradnl" dirty="0"/>
              <a:t>(</a:t>
            </a:r>
            <a:r>
              <a:rPr lang="es-ES_tradnl" dirty="0" err="1"/>
              <a:t>Krueger</a:t>
            </a:r>
            <a:r>
              <a:rPr lang="es-ES_tradnl" dirty="0"/>
              <a:t>, </a:t>
            </a:r>
            <a:r>
              <a:rPr lang="es-ES_tradnl" dirty="0" err="1"/>
              <a:t>Wirtz</a:t>
            </a:r>
            <a:r>
              <a:rPr lang="es-ES_tradnl" dirty="0"/>
              <a:t>, &amp; </a:t>
            </a:r>
            <a:r>
              <a:rPr lang="es-ES_tradnl" dirty="0" err="1"/>
              <a:t>Scherer</a:t>
            </a:r>
            <a:r>
              <a:rPr lang="es-ES_tradnl" dirty="0"/>
              <a:t>, 2015)</a:t>
            </a:r>
            <a:endParaRPr lang="en-US" dirty="0"/>
          </a:p>
        </p:txBody>
      </p:sp>
      <mc:AlternateContent xmlns:mc="http://schemas.openxmlformats.org/markup-compatibility/2006">
        <mc:Choice xmlns:a14="http://schemas.microsoft.com/office/drawing/2010/main" Requires="a14">
          <p:sp>
            <p:nvSpPr>
              <p:cNvPr id="3" name="Marcador de contenido 2"/>
              <p:cNvSpPr>
                <a:spLocks noGrp="1"/>
              </p:cNvSpPr>
              <p:nvPr>
                <p:ph idx="1"/>
              </p:nvPr>
            </p:nvSpPr>
            <p:spPr/>
            <p:txBody>
              <a:bodyPr>
                <a:normAutofit fontScale="92500" lnSpcReduction="20000"/>
              </a:bodyPr>
              <a:lstStyle/>
              <a:p>
                <a:r>
                  <a:rPr lang="es-EC" sz="2400" dirty="0" smtClean="0">
                    <a:solidFill>
                      <a:schemeClr val="tx1"/>
                    </a:solidFill>
                  </a:rPr>
                  <a:t>Es función del número de Reynolds de la partícula</a:t>
                </a:r>
              </a:p>
              <a:p>
                <a:pPr marL="0" indent="0">
                  <a:buNone/>
                </a:pPr>
                <a:endParaRPr lang="es-EC" sz="2400" dirty="0" smtClean="0">
                  <a:solidFill>
                    <a:schemeClr val="tx1"/>
                  </a:solidFill>
                </a:endParaRPr>
              </a:p>
              <a:p>
                <a:pPr marL="0" indent="0">
                  <a:buNone/>
                </a:pPr>
                <a14:m>
                  <m:oMathPara xmlns:m="http://schemas.openxmlformats.org/officeDocument/2006/math">
                    <m:oMathParaPr>
                      <m:jc m:val="centerGroup"/>
                    </m:oMathParaPr>
                    <m:oMath xmlns:m="http://schemas.openxmlformats.org/officeDocument/2006/math">
                      <m:sSup>
                        <m:sSupPr>
                          <m:ctrlPr>
                            <a:rPr lang="en-US" i="1" smtClean="0">
                              <a:solidFill>
                                <a:schemeClr val="tx1"/>
                              </a:solidFill>
                            </a:rPr>
                          </m:ctrlPr>
                        </m:sSupPr>
                        <m:e>
                          <m:r>
                            <m:rPr>
                              <m:sty m:val="p"/>
                            </m:rPr>
                            <a:rPr lang="es-EC">
                              <a:solidFill>
                                <a:schemeClr val="tx1"/>
                              </a:solidFill>
                            </a:rPr>
                            <m:t>Re</m:t>
                          </m:r>
                        </m:e>
                        <m:sup>
                          <m:r>
                            <m:rPr>
                              <m:sty m:val="p"/>
                            </m:rPr>
                            <a:rPr lang="es-EC">
                              <a:solidFill>
                                <a:schemeClr val="tx1"/>
                              </a:solidFill>
                            </a:rPr>
                            <m:t>p</m:t>
                          </m:r>
                        </m:sup>
                      </m:sSup>
                      <m:r>
                        <a:rPr lang="es-EC" i="1">
                          <a:solidFill>
                            <a:schemeClr val="tx1"/>
                          </a:solidFill>
                        </a:rPr>
                        <m:t>=</m:t>
                      </m:r>
                      <m:f>
                        <m:fPr>
                          <m:ctrlPr>
                            <a:rPr lang="en-US" i="1">
                              <a:solidFill>
                                <a:schemeClr val="tx1"/>
                              </a:solidFill>
                            </a:rPr>
                          </m:ctrlPr>
                        </m:fPr>
                        <m:num>
                          <m:sSup>
                            <m:sSupPr>
                              <m:ctrlPr>
                                <a:rPr lang="en-US" i="1">
                                  <a:solidFill>
                                    <a:schemeClr val="tx1"/>
                                  </a:solidFill>
                                </a:rPr>
                              </m:ctrlPr>
                            </m:sSupPr>
                            <m:e>
                              <m:r>
                                <a:rPr lang="es-EC" i="1">
                                  <a:solidFill>
                                    <a:schemeClr val="tx1"/>
                                  </a:solidFill>
                                </a:rPr>
                                <m:t>𝜌</m:t>
                              </m:r>
                            </m:e>
                            <m:sup>
                              <m:r>
                                <a:rPr lang="es-EC" b="0" i="1" smtClean="0">
                                  <a:solidFill>
                                    <a:schemeClr val="tx1"/>
                                  </a:solidFill>
                                  <a:latin typeface="Cambria Math" panose="02040503050406030204" pitchFamily="18" charset="0"/>
                                </a:rPr>
                                <m:t>𝑘</m:t>
                              </m:r>
                            </m:sup>
                          </m:sSup>
                          <m:sSub>
                            <m:sSubPr>
                              <m:ctrlPr>
                                <a:rPr lang="en-US" i="1">
                                  <a:solidFill>
                                    <a:schemeClr val="tx1"/>
                                  </a:solidFill>
                                </a:rPr>
                              </m:ctrlPr>
                            </m:sSubPr>
                            <m:e>
                              <m:r>
                                <a:rPr lang="es-EC" i="1">
                                  <a:solidFill>
                                    <a:schemeClr val="tx1"/>
                                  </a:solidFill>
                                </a:rPr>
                                <m:t>𝑑</m:t>
                              </m:r>
                            </m:e>
                            <m:sub>
                              <m:r>
                                <a:rPr lang="es-EC" i="1">
                                  <a:solidFill>
                                    <a:schemeClr val="tx1"/>
                                  </a:solidFill>
                                </a:rPr>
                                <m:t>𝑝</m:t>
                              </m:r>
                            </m:sub>
                          </m:sSub>
                          <m:d>
                            <m:dPr>
                              <m:begChr m:val="‖"/>
                              <m:endChr m:val="‖"/>
                              <m:ctrlPr>
                                <a:rPr lang="en-US" i="1">
                                  <a:solidFill>
                                    <a:schemeClr val="tx1"/>
                                  </a:solidFill>
                                </a:rPr>
                              </m:ctrlPr>
                            </m:dPr>
                            <m:e>
                              <m:sSup>
                                <m:sSupPr>
                                  <m:ctrlPr>
                                    <a:rPr lang="en-US" b="1" i="1">
                                      <a:solidFill>
                                        <a:schemeClr val="tx1"/>
                                      </a:solidFill>
                                    </a:rPr>
                                  </m:ctrlPr>
                                </m:sSupPr>
                                <m:e>
                                  <m:r>
                                    <a:rPr lang="es-EC" b="1" i="1">
                                      <a:solidFill>
                                        <a:schemeClr val="tx1"/>
                                      </a:solidFill>
                                    </a:rPr>
                                    <m:t>𝐯</m:t>
                                  </m:r>
                                </m:e>
                                <m:sup>
                                  <m:r>
                                    <a:rPr lang="es-EC" b="1" i="1">
                                      <a:solidFill>
                                        <a:schemeClr val="tx1"/>
                                      </a:solidFill>
                                    </a:rPr>
                                    <m:t>𝐟</m:t>
                                  </m:r>
                                </m:sup>
                              </m:sSup>
                              <m:r>
                                <a:rPr lang="es-EC" b="1" i="1">
                                  <a:solidFill>
                                    <a:schemeClr val="tx1"/>
                                  </a:solidFill>
                                </a:rPr>
                                <m:t>−</m:t>
                              </m:r>
                              <m:sSup>
                                <m:sSupPr>
                                  <m:ctrlPr>
                                    <a:rPr lang="en-US" b="1" i="1">
                                      <a:solidFill>
                                        <a:schemeClr val="tx1"/>
                                      </a:solidFill>
                                    </a:rPr>
                                  </m:ctrlPr>
                                </m:sSupPr>
                                <m:e>
                                  <m:r>
                                    <a:rPr lang="es-EC" b="1" i="1">
                                      <a:solidFill>
                                        <a:schemeClr val="tx1"/>
                                      </a:solidFill>
                                    </a:rPr>
                                    <m:t>𝐯</m:t>
                                  </m:r>
                                </m:e>
                                <m:sup>
                                  <m:r>
                                    <a:rPr lang="es-EC" b="1" i="1">
                                      <a:solidFill>
                                        <a:schemeClr val="tx1"/>
                                      </a:solidFill>
                                    </a:rPr>
                                    <m:t>𝐩</m:t>
                                  </m:r>
                                </m:sup>
                              </m:sSup>
                            </m:e>
                          </m:d>
                        </m:num>
                        <m:den>
                          <m:sSup>
                            <m:sSupPr>
                              <m:ctrlPr>
                                <a:rPr lang="en-US" i="1">
                                  <a:solidFill>
                                    <a:schemeClr val="tx1"/>
                                  </a:solidFill>
                                </a:rPr>
                              </m:ctrlPr>
                            </m:sSupPr>
                            <m:e>
                              <m:r>
                                <a:rPr lang="es-EC" i="1">
                                  <a:solidFill>
                                    <a:schemeClr val="tx1"/>
                                  </a:solidFill>
                                </a:rPr>
                                <m:t>𝜇</m:t>
                              </m:r>
                            </m:e>
                            <m:sup>
                              <m:r>
                                <a:rPr lang="es-EC" b="0" i="1" smtClean="0">
                                  <a:solidFill>
                                    <a:schemeClr val="tx1"/>
                                  </a:solidFill>
                                  <a:latin typeface="Cambria Math" panose="02040503050406030204" pitchFamily="18" charset="0"/>
                                </a:rPr>
                                <m:t>𝑘</m:t>
                              </m:r>
                            </m:sup>
                          </m:sSup>
                        </m:den>
                      </m:f>
                    </m:oMath>
                  </m:oMathPara>
                </a14:m>
                <a:endParaRPr lang="es-EC" sz="2400" dirty="0" smtClean="0">
                  <a:solidFill>
                    <a:schemeClr val="tx1"/>
                  </a:solidFill>
                </a:endParaRPr>
              </a:p>
              <a:p>
                <a:r>
                  <a:rPr lang="es-EC" sz="2400" dirty="0" smtClean="0"/>
                  <a:t>Para </a:t>
                </a:r>
                <a:r>
                  <a:rPr lang="es-ES_tradnl" sz="2400" dirty="0"/>
                  <a:t>Re</a:t>
                </a:r>
                <a:r>
                  <a:rPr lang="es-ES_tradnl" sz="2400" baseline="30000" dirty="0"/>
                  <a:t>p</a:t>
                </a:r>
                <a:r>
                  <a:rPr lang="es-ES_tradnl" sz="2400" dirty="0"/>
                  <a:t>≤</a:t>
                </a:r>
                <a:r>
                  <a:rPr lang="es-ES_tradnl" sz="2400" dirty="0" smtClean="0"/>
                  <a:t>2.6×10</a:t>
                </a:r>
                <a:r>
                  <a:rPr lang="es-ES_tradnl" sz="2400" baseline="30000" dirty="0" smtClean="0"/>
                  <a:t>5</a:t>
                </a:r>
              </a:p>
              <a:p>
                <a:pPr marL="0" indent="0">
                  <a:buNone/>
                </a:pPr>
                <a14:m>
                  <m:oMathPara xmlns:m="http://schemas.openxmlformats.org/officeDocument/2006/math">
                    <m:oMathParaPr>
                      <m:jc m:val="centerGroup"/>
                    </m:oMathParaPr>
                    <m:oMath xmlns:m="http://schemas.openxmlformats.org/officeDocument/2006/math">
                      <m:sSub>
                        <m:sSubPr>
                          <m:ctrlPr>
                            <a:rPr lang="en-US" i="1" smtClean="0">
                              <a:solidFill>
                                <a:schemeClr val="tx1"/>
                              </a:solidFill>
                            </a:rPr>
                          </m:ctrlPr>
                        </m:sSubPr>
                        <m:e>
                          <m:r>
                            <a:rPr lang="es-EC" i="1">
                              <a:solidFill>
                                <a:schemeClr val="tx1"/>
                              </a:solidFill>
                            </a:rPr>
                            <m:t>𝐶</m:t>
                          </m:r>
                        </m:e>
                        <m:sub>
                          <m:r>
                            <a:rPr lang="es-EC" i="1">
                              <a:solidFill>
                                <a:schemeClr val="tx1"/>
                              </a:solidFill>
                            </a:rPr>
                            <m:t>𝐷</m:t>
                          </m:r>
                        </m:sub>
                      </m:sSub>
                      <m:r>
                        <a:rPr lang="es-EC" i="1">
                          <a:solidFill>
                            <a:schemeClr val="tx1"/>
                          </a:solidFill>
                        </a:rPr>
                        <m:t>=</m:t>
                      </m:r>
                      <m:f>
                        <m:fPr>
                          <m:ctrlPr>
                            <a:rPr lang="en-US" i="1">
                              <a:solidFill>
                                <a:schemeClr val="tx1"/>
                              </a:solidFill>
                            </a:rPr>
                          </m:ctrlPr>
                        </m:fPr>
                        <m:num>
                          <m:r>
                            <a:rPr lang="es-EC" i="1">
                              <a:solidFill>
                                <a:schemeClr val="tx1"/>
                              </a:solidFill>
                            </a:rPr>
                            <m:t>24</m:t>
                          </m:r>
                        </m:num>
                        <m:den>
                          <m:sSup>
                            <m:sSupPr>
                              <m:ctrlPr>
                                <a:rPr lang="en-US" i="1">
                                  <a:solidFill>
                                    <a:schemeClr val="tx1"/>
                                  </a:solidFill>
                                </a:rPr>
                              </m:ctrlPr>
                            </m:sSupPr>
                            <m:e>
                              <m:r>
                                <m:rPr>
                                  <m:sty m:val="p"/>
                                </m:rPr>
                                <a:rPr lang="es-EC">
                                  <a:solidFill>
                                    <a:schemeClr val="tx1"/>
                                  </a:solidFill>
                                </a:rPr>
                                <m:t>Re</m:t>
                              </m:r>
                            </m:e>
                            <m:sup>
                              <m:r>
                                <m:rPr>
                                  <m:sty m:val="p"/>
                                </m:rPr>
                                <a:rPr lang="es-EC">
                                  <a:solidFill>
                                    <a:schemeClr val="tx1"/>
                                  </a:solidFill>
                                </a:rPr>
                                <m:t>p</m:t>
                              </m:r>
                            </m:sup>
                          </m:sSup>
                        </m:den>
                      </m:f>
                      <m:d>
                        <m:dPr>
                          <m:begChr m:val="["/>
                          <m:endChr m:val="]"/>
                          <m:ctrlPr>
                            <a:rPr lang="en-US" i="1">
                              <a:solidFill>
                                <a:schemeClr val="tx1"/>
                              </a:solidFill>
                            </a:rPr>
                          </m:ctrlPr>
                        </m:dPr>
                        <m:e>
                          <m:r>
                            <a:rPr lang="es-EC" i="1">
                              <a:solidFill>
                                <a:schemeClr val="tx1"/>
                              </a:solidFill>
                            </a:rPr>
                            <m:t>1+</m:t>
                          </m:r>
                          <m:r>
                            <a:rPr lang="es-EC" i="1">
                              <a:solidFill>
                                <a:schemeClr val="tx1"/>
                              </a:solidFill>
                            </a:rPr>
                            <m:t>𝐴</m:t>
                          </m:r>
                          <m:sSup>
                            <m:sSupPr>
                              <m:ctrlPr>
                                <a:rPr lang="en-US" i="1">
                                  <a:solidFill>
                                    <a:schemeClr val="tx1"/>
                                  </a:solidFill>
                                </a:rPr>
                              </m:ctrlPr>
                            </m:sSupPr>
                            <m:e>
                              <m:d>
                                <m:dPr>
                                  <m:ctrlPr>
                                    <a:rPr lang="en-US" i="1">
                                      <a:solidFill>
                                        <a:schemeClr val="tx1"/>
                                      </a:solidFill>
                                    </a:rPr>
                                  </m:ctrlPr>
                                </m:dPr>
                                <m:e>
                                  <m:sSup>
                                    <m:sSupPr>
                                      <m:ctrlPr>
                                        <a:rPr lang="en-US" i="1">
                                          <a:solidFill>
                                            <a:schemeClr val="tx1"/>
                                          </a:solidFill>
                                        </a:rPr>
                                      </m:ctrlPr>
                                    </m:sSupPr>
                                    <m:e>
                                      <m:r>
                                        <m:rPr>
                                          <m:sty m:val="p"/>
                                        </m:rPr>
                                        <a:rPr lang="es-EC">
                                          <a:solidFill>
                                            <a:schemeClr val="tx1"/>
                                          </a:solidFill>
                                        </a:rPr>
                                        <m:t>Re</m:t>
                                      </m:r>
                                    </m:e>
                                    <m:sup>
                                      <m:r>
                                        <m:rPr>
                                          <m:sty m:val="p"/>
                                        </m:rPr>
                                        <a:rPr lang="es-EC">
                                          <a:solidFill>
                                            <a:schemeClr val="tx1"/>
                                          </a:solidFill>
                                        </a:rPr>
                                        <m:t>p</m:t>
                                      </m:r>
                                    </m:sup>
                                  </m:sSup>
                                </m:e>
                              </m:d>
                            </m:e>
                            <m:sup>
                              <m:r>
                                <a:rPr lang="es-EC" i="1">
                                  <a:solidFill>
                                    <a:schemeClr val="tx1"/>
                                  </a:solidFill>
                                </a:rPr>
                                <m:t>𝐵</m:t>
                              </m:r>
                            </m:sup>
                          </m:sSup>
                        </m:e>
                      </m:d>
                      <m:r>
                        <a:rPr lang="es-EC" i="1">
                          <a:solidFill>
                            <a:schemeClr val="tx1"/>
                          </a:solidFill>
                        </a:rPr>
                        <m:t>+</m:t>
                      </m:r>
                      <m:f>
                        <m:fPr>
                          <m:ctrlPr>
                            <a:rPr lang="en-US" i="1">
                              <a:solidFill>
                                <a:schemeClr val="tx1"/>
                              </a:solidFill>
                            </a:rPr>
                          </m:ctrlPr>
                        </m:fPr>
                        <m:num>
                          <m:r>
                            <a:rPr lang="es-EC" i="1">
                              <a:solidFill>
                                <a:schemeClr val="tx1"/>
                              </a:solidFill>
                            </a:rPr>
                            <m:t>𝐶</m:t>
                          </m:r>
                          <m:sSup>
                            <m:sSupPr>
                              <m:ctrlPr>
                                <a:rPr lang="en-US" i="1">
                                  <a:solidFill>
                                    <a:schemeClr val="tx1"/>
                                  </a:solidFill>
                                </a:rPr>
                              </m:ctrlPr>
                            </m:sSupPr>
                            <m:e>
                              <m:r>
                                <a:rPr lang="es-EC">
                                  <a:solidFill>
                                    <a:schemeClr val="tx1"/>
                                  </a:solidFill>
                                </a:rPr>
                                <m:t> </m:t>
                              </m:r>
                              <m:r>
                                <m:rPr>
                                  <m:sty m:val="p"/>
                                </m:rPr>
                                <a:rPr lang="es-EC">
                                  <a:solidFill>
                                    <a:schemeClr val="tx1"/>
                                  </a:solidFill>
                                </a:rPr>
                                <m:t>Re</m:t>
                              </m:r>
                            </m:e>
                            <m:sup>
                              <m:r>
                                <m:rPr>
                                  <m:sty m:val="p"/>
                                </m:rPr>
                                <a:rPr lang="es-EC">
                                  <a:solidFill>
                                    <a:schemeClr val="tx1"/>
                                  </a:solidFill>
                                </a:rPr>
                                <m:t>p</m:t>
                              </m:r>
                            </m:sup>
                          </m:sSup>
                        </m:num>
                        <m:den>
                          <m:r>
                            <a:rPr lang="es-EC" i="1">
                              <a:solidFill>
                                <a:schemeClr val="tx1"/>
                              </a:solidFill>
                            </a:rPr>
                            <m:t>𝐷</m:t>
                          </m:r>
                          <m:r>
                            <a:rPr lang="es-EC" i="1">
                              <a:solidFill>
                                <a:schemeClr val="tx1"/>
                              </a:solidFill>
                            </a:rPr>
                            <m:t>+</m:t>
                          </m:r>
                          <m:sSup>
                            <m:sSupPr>
                              <m:ctrlPr>
                                <a:rPr lang="en-US" i="1">
                                  <a:solidFill>
                                    <a:schemeClr val="tx1"/>
                                  </a:solidFill>
                                </a:rPr>
                              </m:ctrlPr>
                            </m:sSupPr>
                            <m:e>
                              <m:r>
                                <m:rPr>
                                  <m:sty m:val="p"/>
                                </m:rPr>
                                <a:rPr lang="es-EC">
                                  <a:solidFill>
                                    <a:schemeClr val="tx1"/>
                                  </a:solidFill>
                                </a:rPr>
                                <m:t>Re</m:t>
                              </m:r>
                            </m:e>
                            <m:sup>
                              <m:r>
                                <m:rPr>
                                  <m:sty m:val="p"/>
                                </m:rPr>
                                <a:rPr lang="es-EC">
                                  <a:solidFill>
                                    <a:schemeClr val="tx1"/>
                                  </a:solidFill>
                                </a:rPr>
                                <m:t>p</m:t>
                              </m:r>
                            </m:sup>
                          </m:sSup>
                        </m:den>
                      </m:f>
                    </m:oMath>
                  </m:oMathPara>
                </a14:m>
                <a:endParaRPr lang="en-US" sz="2400" dirty="0" smtClean="0"/>
              </a:p>
              <a:p>
                <a:pPr marL="0" indent="0">
                  <a:buNone/>
                </a:pPr>
                <a:endParaRPr lang="en-US" sz="2400" dirty="0" smtClean="0"/>
              </a:p>
              <a:p>
                <a:pPr marL="0" indent="0">
                  <a:buNone/>
                </a:pPr>
                <a14:m>
                  <m:oMathPara xmlns:m="http://schemas.openxmlformats.org/officeDocument/2006/math">
                    <m:oMathParaPr>
                      <m:jc m:val="centerGroup"/>
                    </m:oMathParaPr>
                    <m:oMath xmlns:m="http://schemas.openxmlformats.org/officeDocument/2006/math">
                      <m:r>
                        <a:rPr lang="es-EC" i="1" smtClean="0">
                          <a:solidFill>
                            <a:schemeClr val="tx1"/>
                          </a:solidFill>
                        </a:rPr>
                        <m:t>𝐴</m:t>
                      </m:r>
                      <m:r>
                        <a:rPr lang="es-EC" i="1" smtClean="0">
                          <a:solidFill>
                            <a:schemeClr val="tx1"/>
                          </a:solidFill>
                        </a:rPr>
                        <m:t>=</m:t>
                      </m:r>
                      <m:r>
                        <m:rPr>
                          <m:sty m:val="p"/>
                        </m:rPr>
                        <a:rPr lang="es-EC">
                          <a:solidFill>
                            <a:schemeClr val="tx1"/>
                          </a:solidFill>
                        </a:rPr>
                        <m:t>exp</m:t>
                      </m:r>
                      <m:d>
                        <m:dPr>
                          <m:ctrlPr>
                            <a:rPr lang="en-US" i="1">
                              <a:solidFill>
                                <a:schemeClr val="tx1"/>
                              </a:solidFill>
                            </a:rPr>
                          </m:ctrlPr>
                        </m:dPr>
                        <m:e>
                          <m:r>
                            <a:rPr lang="es-EC" i="1">
                              <a:solidFill>
                                <a:schemeClr val="tx1"/>
                              </a:solidFill>
                            </a:rPr>
                            <m:t>2.3288−6.4581</m:t>
                          </m:r>
                          <m:r>
                            <a:rPr lang="es-EC" i="1">
                              <a:solidFill>
                                <a:schemeClr val="tx1"/>
                              </a:solidFill>
                            </a:rPr>
                            <m:t>𝜘</m:t>
                          </m:r>
                          <m:r>
                            <a:rPr lang="es-EC" i="1">
                              <a:solidFill>
                                <a:schemeClr val="tx1"/>
                              </a:solidFill>
                            </a:rPr>
                            <m:t>+2.4486</m:t>
                          </m:r>
                          <m:sSup>
                            <m:sSupPr>
                              <m:ctrlPr>
                                <a:rPr lang="en-US" i="1">
                                  <a:solidFill>
                                    <a:schemeClr val="tx1"/>
                                  </a:solidFill>
                                </a:rPr>
                              </m:ctrlPr>
                            </m:sSupPr>
                            <m:e>
                              <m:r>
                                <a:rPr lang="es-EC" i="1">
                                  <a:solidFill>
                                    <a:schemeClr val="tx1"/>
                                  </a:solidFill>
                                </a:rPr>
                                <m:t>𝜘</m:t>
                              </m:r>
                            </m:e>
                            <m:sup>
                              <m:r>
                                <a:rPr lang="es-EC" i="1">
                                  <a:solidFill>
                                    <a:schemeClr val="tx1"/>
                                  </a:solidFill>
                                </a:rPr>
                                <m:t>2</m:t>
                              </m:r>
                            </m:sup>
                          </m:sSup>
                        </m:e>
                      </m:d>
                    </m:oMath>
                  </m:oMathPara>
                </a14:m>
                <a:endParaRPr lang="en-US" sz="2400" dirty="0" smtClean="0">
                  <a:solidFill>
                    <a:schemeClr val="tx1"/>
                  </a:solidFill>
                </a:endParaRPr>
              </a:p>
              <a:p>
                <a:pPr marL="0" indent="0">
                  <a:buNone/>
                </a:pPr>
                <a14:m>
                  <m:oMathPara xmlns:m="http://schemas.openxmlformats.org/officeDocument/2006/math">
                    <m:oMathParaPr>
                      <m:jc m:val="centerGroup"/>
                    </m:oMathParaPr>
                    <m:oMath xmlns:m="http://schemas.openxmlformats.org/officeDocument/2006/math">
                      <m:r>
                        <a:rPr lang="es-EC" i="1">
                          <a:solidFill>
                            <a:schemeClr val="tx1"/>
                          </a:solidFill>
                        </a:rPr>
                        <m:t>𝐵</m:t>
                      </m:r>
                      <m:r>
                        <a:rPr lang="es-EC" i="1">
                          <a:solidFill>
                            <a:schemeClr val="tx1"/>
                          </a:solidFill>
                        </a:rPr>
                        <m:t>=</m:t>
                      </m:r>
                      <m:r>
                        <a:rPr lang="es-EC">
                          <a:solidFill>
                            <a:schemeClr val="tx1"/>
                          </a:solidFill>
                        </a:rPr>
                        <m:t>0.0964+0.5565</m:t>
                      </m:r>
                      <m:r>
                        <a:rPr lang="es-EC" i="1">
                          <a:solidFill>
                            <a:schemeClr val="tx1"/>
                          </a:solidFill>
                        </a:rPr>
                        <m:t>𝜘</m:t>
                      </m:r>
                    </m:oMath>
                  </m:oMathPara>
                </a14:m>
                <a:endParaRPr lang="en-US" sz="2400" dirty="0" smtClean="0">
                  <a:solidFill>
                    <a:schemeClr val="tx1"/>
                  </a:solidFill>
                </a:endParaRPr>
              </a:p>
              <a:p>
                <a:pPr marL="0" indent="0">
                  <a:buNone/>
                </a:pPr>
                <a14:m>
                  <m:oMathPara xmlns:m="http://schemas.openxmlformats.org/officeDocument/2006/math">
                    <m:oMathParaPr>
                      <m:jc m:val="centerGroup"/>
                    </m:oMathParaPr>
                    <m:oMath xmlns:m="http://schemas.openxmlformats.org/officeDocument/2006/math">
                      <m:r>
                        <a:rPr lang="es-EC" i="1">
                          <a:solidFill>
                            <a:schemeClr val="tx1"/>
                          </a:solidFill>
                        </a:rPr>
                        <m:t>𝐶</m:t>
                      </m:r>
                      <m:r>
                        <a:rPr lang="es-EC" i="1">
                          <a:solidFill>
                            <a:schemeClr val="tx1"/>
                          </a:solidFill>
                        </a:rPr>
                        <m:t>=</m:t>
                      </m:r>
                      <m:r>
                        <m:rPr>
                          <m:sty m:val="p"/>
                        </m:rPr>
                        <a:rPr lang="es-EC">
                          <a:solidFill>
                            <a:schemeClr val="tx1"/>
                          </a:solidFill>
                        </a:rPr>
                        <m:t>exp</m:t>
                      </m:r>
                      <m:d>
                        <m:dPr>
                          <m:ctrlPr>
                            <a:rPr lang="en-US" i="1">
                              <a:solidFill>
                                <a:schemeClr val="tx1"/>
                              </a:solidFill>
                            </a:rPr>
                          </m:ctrlPr>
                        </m:dPr>
                        <m:e>
                          <m:r>
                            <a:rPr lang="es-EC" i="1">
                              <a:solidFill>
                                <a:schemeClr val="tx1"/>
                              </a:solidFill>
                            </a:rPr>
                            <m:t>4.905−13.8944</m:t>
                          </m:r>
                          <m:r>
                            <a:rPr lang="es-EC" i="1">
                              <a:solidFill>
                                <a:schemeClr val="tx1"/>
                              </a:solidFill>
                            </a:rPr>
                            <m:t>𝜘</m:t>
                          </m:r>
                          <m:r>
                            <a:rPr lang="es-EC" i="1">
                              <a:solidFill>
                                <a:schemeClr val="tx1"/>
                              </a:solidFill>
                            </a:rPr>
                            <m:t>+18.4222</m:t>
                          </m:r>
                          <m:sSup>
                            <m:sSupPr>
                              <m:ctrlPr>
                                <a:rPr lang="en-US" i="1">
                                  <a:solidFill>
                                    <a:schemeClr val="tx1"/>
                                  </a:solidFill>
                                </a:rPr>
                              </m:ctrlPr>
                            </m:sSupPr>
                            <m:e>
                              <m:r>
                                <a:rPr lang="es-EC" i="1">
                                  <a:solidFill>
                                    <a:schemeClr val="tx1"/>
                                  </a:solidFill>
                                </a:rPr>
                                <m:t>𝜘</m:t>
                              </m:r>
                            </m:e>
                            <m:sup>
                              <m:r>
                                <a:rPr lang="es-EC" i="1">
                                  <a:solidFill>
                                    <a:schemeClr val="tx1"/>
                                  </a:solidFill>
                                </a:rPr>
                                <m:t>2</m:t>
                              </m:r>
                            </m:sup>
                          </m:sSup>
                          <m:r>
                            <a:rPr lang="es-EC" i="1">
                              <a:solidFill>
                                <a:schemeClr val="tx1"/>
                              </a:solidFill>
                            </a:rPr>
                            <m:t>−10.2599</m:t>
                          </m:r>
                          <m:sSup>
                            <m:sSupPr>
                              <m:ctrlPr>
                                <a:rPr lang="en-US" i="1">
                                  <a:solidFill>
                                    <a:schemeClr val="tx1"/>
                                  </a:solidFill>
                                </a:rPr>
                              </m:ctrlPr>
                            </m:sSupPr>
                            <m:e>
                              <m:r>
                                <a:rPr lang="es-EC" i="1">
                                  <a:solidFill>
                                    <a:schemeClr val="tx1"/>
                                  </a:solidFill>
                                </a:rPr>
                                <m:t>𝜘</m:t>
                              </m:r>
                            </m:e>
                            <m:sup>
                              <m:r>
                                <a:rPr lang="es-EC" i="1">
                                  <a:solidFill>
                                    <a:schemeClr val="tx1"/>
                                  </a:solidFill>
                                </a:rPr>
                                <m:t>3</m:t>
                              </m:r>
                            </m:sup>
                          </m:sSup>
                        </m:e>
                      </m:d>
                    </m:oMath>
                  </m:oMathPara>
                </a14:m>
                <a:endParaRPr lang="en-US" sz="2400" dirty="0" smtClean="0">
                  <a:solidFill>
                    <a:schemeClr val="tx1"/>
                  </a:solidFill>
                </a:endParaRPr>
              </a:p>
              <a:p>
                <a:pPr marL="0" indent="0">
                  <a:buNone/>
                </a:pPr>
                <a14:m>
                  <m:oMathPara xmlns:m="http://schemas.openxmlformats.org/officeDocument/2006/math">
                    <m:oMathParaPr>
                      <m:jc m:val="centerGroup"/>
                    </m:oMathParaPr>
                    <m:oMath xmlns:m="http://schemas.openxmlformats.org/officeDocument/2006/math">
                      <m:r>
                        <a:rPr lang="es-EC" i="1">
                          <a:solidFill>
                            <a:schemeClr val="tx1"/>
                          </a:solidFill>
                        </a:rPr>
                        <m:t>𝐷</m:t>
                      </m:r>
                      <m:r>
                        <a:rPr lang="es-EC" i="1">
                          <a:solidFill>
                            <a:schemeClr val="tx1"/>
                          </a:solidFill>
                        </a:rPr>
                        <m:t>=</m:t>
                      </m:r>
                      <m:r>
                        <m:rPr>
                          <m:sty m:val="p"/>
                        </m:rPr>
                        <a:rPr lang="es-EC">
                          <a:solidFill>
                            <a:schemeClr val="tx1"/>
                          </a:solidFill>
                        </a:rPr>
                        <m:t>exp</m:t>
                      </m:r>
                      <m:d>
                        <m:dPr>
                          <m:ctrlPr>
                            <a:rPr lang="en-US" i="1">
                              <a:solidFill>
                                <a:schemeClr val="tx1"/>
                              </a:solidFill>
                            </a:rPr>
                          </m:ctrlPr>
                        </m:dPr>
                        <m:e>
                          <m:r>
                            <a:rPr lang="es-EC" i="1">
                              <a:solidFill>
                                <a:schemeClr val="tx1"/>
                              </a:solidFill>
                            </a:rPr>
                            <m:t>1.4681+12.2584</m:t>
                          </m:r>
                          <m:r>
                            <a:rPr lang="es-EC" i="1">
                              <a:solidFill>
                                <a:schemeClr val="tx1"/>
                              </a:solidFill>
                            </a:rPr>
                            <m:t>𝜘</m:t>
                          </m:r>
                          <m:r>
                            <a:rPr lang="es-EC" i="1">
                              <a:solidFill>
                                <a:schemeClr val="tx1"/>
                              </a:solidFill>
                            </a:rPr>
                            <m:t>−20.7322</m:t>
                          </m:r>
                          <m:sSup>
                            <m:sSupPr>
                              <m:ctrlPr>
                                <a:rPr lang="en-US" i="1">
                                  <a:solidFill>
                                    <a:schemeClr val="tx1"/>
                                  </a:solidFill>
                                </a:rPr>
                              </m:ctrlPr>
                            </m:sSupPr>
                            <m:e>
                              <m:r>
                                <a:rPr lang="es-EC" i="1">
                                  <a:solidFill>
                                    <a:schemeClr val="tx1"/>
                                  </a:solidFill>
                                </a:rPr>
                                <m:t>𝜘</m:t>
                              </m:r>
                            </m:e>
                            <m:sup>
                              <m:r>
                                <a:rPr lang="es-EC" i="1">
                                  <a:solidFill>
                                    <a:schemeClr val="tx1"/>
                                  </a:solidFill>
                                </a:rPr>
                                <m:t>2</m:t>
                              </m:r>
                            </m:sup>
                          </m:sSup>
                          <m:r>
                            <a:rPr lang="es-EC" i="1">
                              <a:solidFill>
                                <a:schemeClr val="tx1"/>
                              </a:solidFill>
                            </a:rPr>
                            <m:t>+15.8855</m:t>
                          </m:r>
                          <m:sSup>
                            <m:sSupPr>
                              <m:ctrlPr>
                                <a:rPr lang="en-US" i="1">
                                  <a:solidFill>
                                    <a:schemeClr val="tx1"/>
                                  </a:solidFill>
                                </a:rPr>
                              </m:ctrlPr>
                            </m:sSupPr>
                            <m:e>
                              <m:r>
                                <a:rPr lang="es-EC" i="1">
                                  <a:solidFill>
                                    <a:schemeClr val="tx1"/>
                                  </a:solidFill>
                                </a:rPr>
                                <m:t>𝜘</m:t>
                              </m:r>
                            </m:e>
                            <m:sup>
                              <m:r>
                                <a:rPr lang="es-EC" i="1">
                                  <a:solidFill>
                                    <a:schemeClr val="tx1"/>
                                  </a:solidFill>
                                </a:rPr>
                                <m:t>3</m:t>
                              </m:r>
                            </m:sup>
                          </m:sSup>
                        </m:e>
                      </m:d>
                    </m:oMath>
                  </m:oMathPara>
                </a14:m>
                <a:endParaRPr lang="en-US" sz="2400" dirty="0">
                  <a:solidFill>
                    <a:schemeClr val="tx1"/>
                  </a:solidFill>
                </a:endParaRPr>
              </a:p>
            </p:txBody>
          </p:sp>
        </mc:Choice>
        <mc:Fallback>
          <p:sp>
            <p:nvSpPr>
              <p:cNvPr id="3" name="Marcador de contenido 2"/>
              <p:cNvSpPr>
                <a:spLocks noGrp="1" noRot="1" noChangeAspect="1" noMove="1" noResize="1" noEditPoints="1" noAdjustHandles="1" noChangeArrowheads="1" noChangeShapeType="1" noTextEdit="1"/>
              </p:cNvSpPr>
              <p:nvPr>
                <p:ph idx="1"/>
              </p:nvPr>
            </p:nvSpPr>
            <p:spPr>
              <a:blipFill>
                <a:blip r:embed="rId2"/>
                <a:stretch>
                  <a:fillRect l="-426" t="-282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ángulo 3"/>
              <p:cNvSpPr/>
              <p:nvPr/>
            </p:nvSpPr>
            <p:spPr>
              <a:xfrm>
                <a:off x="7829002" y="4742441"/>
                <a:ext cx="1248996" cy="566694"/>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𝜘</m:t>
                      </m:r>
                      <m:r>
                        <a:rPr lang="en-US" i="0">
                          <a:latin typeface="Cambria Math" panose="02040503050406030204" pitchFamily="18" charset="0"/>
                        </a:rPr>
                        <m:t>=</m:t>
                      </m:r>
                      <m:f>
                        <m:fPr>
                          <m:ctrlPr>
                            <a:rPr lang="en-US" i="1">
                              <a:latin typeface="Cambria Math" panose="02040503050406030204" pitchFamily="18" charset="0"/>
                            </a:rPr>
                          </m:ctrlPr>
                        </m:fPr>
                        <m:num>
                          <m:r>
                            <a:rPr lang="es-EC" b="0" i="1" smtClean="0">
                              <a:latin typeface="Cambria Math" panose="02040503050406030204" pitchFamily="18" charset="0"/>
                            </a:rPr>
                            <m:t>𝑠</m:t>
                          </m:r>
                        </m:num>
                        <m:den>
                          <m:r>
                            <a:rPr lang="en-US" i="1">
                              <a:latin typeface="Cambria Math" panose="02040503050406030204" pitchFamily="18" charset="0"/>
                            </a:rPr>
                            <m:t>𝑆</m:t>
                          </m:r>
                        </m:den>
                      </m:f>
                      <m:r>
                        <a:rPr lang="es-EC" b="0" i="0" smtClean="0">
                          <a:latin typeface="Cambria Math" panose="02040503050406030204" pitchFamily="18" charset="0"/>
                        </a:rPr>
                        <m:t>=1</m:t>
                      </m:r>
                    </m:oMath>
                  </m:oMathPara>
                </a14:m>
                <a:endParaRPr lang="en-US" dirty="0"/>
              </a:p>
            </p:txBody>
          </p:sp>
        </mc:Choice>
        <mc:Fallback>
          <p:sp>
            <p:nvSpPr>
              <p:cNvPr id="4" name="Rectángulo 3"/>
              <p:cNvSpPr>
                <a:spLocks noRot="1" noChangeAspect="1" noMove="1" noResize="1" noEditPoints="1" noAdjustHandles="1" noChangeArrowheads="1" noChangeShapeType="1" noTextEdit="1"/>
              </p:cNvSpPr>
              <p:nvPr/>
            </p:nvSpPr>
            <p:spPr>
              <a:xfrm>
                <a:off x="7829002" y="4742441"/>
                <a:ext cx="1248996" cy="566694"/>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70261243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smtClean="0">
                <a:solidFill>
                  <a:schemeClr val="tx1"/>
                </a:solidFill>
              </a:rPr>
              <a:t>FUERZAS VOLUMÉTRICAS</a:t>
            </a:r>
            <a:br>
              <a:rPr lang="es-EC" b="1" dirty="0" smtClean="0">
                <a:solidFill>
                  <a:schemeClr val="tx1"/>
                </a:solidFill>
              </a:rPr>
            </a:br>
            <a:r>
              <a:rPr lang="es-ES_tradnl" dirty="0"/>
              <a:t>(</a:t>
            </a:r>
            <a:r>
              <a:rPr lang="es-ES_tradnl" dirty="0" err="1"/>
              <a:t>Krueger</a:t>
            </a:r>
            <a:r>
              <a:rPr lang="es-ES_tradnl" dirty="0"/>
              <a:t>, </a:t>
            </a:r>
            <a:r>
              <a:rPr lang="es-ES_tradnl" dirty="0" err="1"/>
              <a:t>Wirtz</a:t>
            </a:r>
            <a:r>
              <a:rPr lang="es-ES_tradnl" dirty="0"/>
              <a:t>, &amp; </a:t>
            </a:r>
            <a:r>
              <a:rPr lang="es-ES_tradnl" dirty="0" err="1"/>
              <a:t>Scherer</a:t>
            </a:r>
            <a:r>
              <a:rPr lang="es-ES_tradnl" dirty="0"/>
              <a:t>, 2015)</a:t>
            </a:r>
            <a:endParaRPr lang="en-US" b="1" dirty="0">
              <a:solidFill>
                <a:schemeClr val="tx1"/>
              </a:solidFill>
            </a:endParaRPr>
          </a:p>
        </p:txBody>
      </p:sp>
      <mc:AlternateContent xmlns:mc="http://schemas.openxmlformats.org/markup-compatibility/2006">
        <mc:Choice xmlns:a14="http://schemas.microsoft.com/office/drawing/2010/main" Requires="a14">
          <p:sp>
            <p:nvSpPr>
              <p:cNvPr id="3" name="Marcador de contenido 2"/>
              <p:cNvSpPr>
                <a:spLocks noGrp="1"/>
              </p:cNvSpPr>
              <p:nvPr>
                <p:ph idx="1"/>
              </p:nvPr>
            </p:nvSpPr>
            <p:spPr/>
            <p:txBody>
              <a:bodyPr>
                <a:normAutofit/>
              </a:bodyPr>
              <a:lstStyle/>
              <a:p>
                <a:pPr marL="0" indent="0">
                  <a:buNone/>
                </a:pPr>
                <a:r>
                  <a:rPr lang="es-EC" sz="2400" b="1" dirty="0" smtClean="0">
                    <a:solidFill>
                      <a:schemeClr val="tx1"/>
                    </a:solidFill>
                  </a:rPr>
                  <a:t>FUERZA DE EMPUJE Y FLOTACIÓN</a:t>
                </a:r>
              </a:p>
              <a:p>
                <a:pPr marL="0" indent="0">
                  <a:buNone/>
                </a:pPr>
                <a:endParaRPr lang="es-EC" sz="2400" dirty="0" smtClean="0"/>
              </a:p>
              <a:p>
                <a:pPr marL="0" indent="0">
                  <a:buNone/>
                </a:pPr>
                <a14:m>
                  <m:oMathPara xmlns:m="http://schemas.openxmlformats.org/officeDocument/2006/math">
                    <m:oMathParaPr>
                      <m:jc m:val="centerGroup"/>
                    </m:oMathParaPr>
                    <m:oMath xmlns:m="http://schemas.openxmlformats.org/officeDocument/2006/math">
                      <m:sSubSup>
                        <m:sSubSupPr>
                          <m:ctrlPr>
                            <a:rPr lang="en-US" b="1" i="1" smtClean="0">
                              <a:solidFill>
                                <a:schemeClr val="tx1"/>
                              </a:solidFill>
                            </a:rPr>
                          </m:ctrlPr>
                        </m:sSubSupPr>
                        <m:e>
                          <m:r>
                            <a:rPr lang="es-EC" b="1" i="1">
                              <a:solidFill>
                                <a:schemeClr val="tx1"/>
                              </a:solidFill>
                            </a:rPr>
                            <m:t>𝐅</m:t>
                          </m:r>
                        </m:e>
                        <m:sub>
                          <m:r>
                            <a:rPr lang="es-EC" b="1" i="1">
                              <a:solidFill>
                                <a:schemeClr val="tx1"/>
                              </a:solidFill>
                            </a:rPr>
                            <m:t>𝐆𝐄</m:t>
                          </m:r>
                        </m:sub>
                        <m:sup>
                          <m:r>
                            <a:rPr lang="es-EC" b="1" i="1">
                              <a:solidFill>
                                <a:schemeClr val="tx1"/>
                              </a:solidFill>
                            </a:rPr>
                            <m:t>𝐩</m:t>
                          </m:r>
                        </m:sup>
                      </m:sSubSup>
                      <m:r>
                        <a:rPr lang="es-EC" i="1">
                          <a:solidFill>
                            <a:schemeClr val="tx1"/>
                          </a:solidFill>
                        </a:rPr>
                        <m:t>=</m:t>
                      </m:r>
                      <m:d>
                        <m:dPr>
                          <m:ctrlPr>
                            <a:rPr lang="en-US" i="1">
                              <a:solidFill>
                                <a:schemeClr val="tx1"/>
                              </a:solidFill>
                            </a:rPr>
                          </m:ctrlPr>
                        </m:dPr>
                        <m:e>
                          <m:sSup>
                            <m:sSupPr>
                              <m:ctrlPr>
                                <a:rPr lang="en-US" i="1">
                                  <a:solidFill>
                                    <a:schemeClr val="tx1"/>
                                  </a:solidFill>
                                </a:rPr>
                              </m:ctrlPr>
                            </m:sSupPr>
                            <m:e>
                              <m:r>
                                <a:rPr lang="es-EC" i="1">
                                  <a:solidFill>
                                    <a:schemeClr val="tx1"/>
                                  </a:solidFill>
                                </a:rPr>
                                <m:t>𝜌</m:t>
                              </m:r>
                            </m:e>
                            <m:sup>
                              <m:r>
                                <a:rPr lang="es-EC" i="1">
                                  <a:solidFill>
                                    <a:schemeClr val="tx1"/>
                                  </a:solidFill>
                                </a:rPr>
                                <m:t>𝑝</m:t>
                              </m:r>
                            </m:sup>
                          </m:sSup>
                          <m:sSup>
                            <m:sSupPr>
                              <m:ctrlPr>
                                <a:rPr lang="en-US" i="1">
                                  <a:solidFill>
                                    <a:schemeClr val="tx1"/>
                                  </a:solidFill>
                                </a:rPr>
                              </m:ctrlPr>
                            </m:sSupPr>
                            <m:e>
                              <m:r>
                                <a:rPr lang="es-EC" i="1">
                                  <a:solidFill>
                                    <a:schemeClr val="tx1"/>
                                  </a:solidFill>
                                </a:rPr>
                                <m:t>−</m:t>
                              </m:r>
                              <m:r>
                                <a:rPr lang="es-EC" i="1">
                                  <a:solidFill>
                                    <a:schemeClr val="tx1"/>
                                  </a:solidFill>
                                </a:rPr>
                                <m:t>𝜌</m:t>
                              </m:r>
                            </m:e>
                            <m:sup>
                              <m:r>
                                <a:rPr lang="es-EC" b="0" i="1" smtClean="0">
                                  <a:solidFill>
                                    <a:schemeClr val="tx1"/>
                                  </a:solidFill>
                                  <a:latin typeface="Cambria Math" panose="02040503050406030204" pitchFamily="18" charset="0"/>
                                </a:rPr>
                                <m:t>𝑘</m:t>
                              </m:r>
                            </m:sup>
                          </m:sSup>
                        </m:e>
                      </m:d>
                      <m:sSup>
                        <m:sSupPr>
                          <m:ctrlPr>
                            <a:rPr lang="en-US" i="1">
                              <a:solidFill>
                                <a:schemeClr val="tx1"/>
                              </a:solidFill>
                            </a:rPr>
                          </m:ctrlPr>
                        </m:sSupPr>
                        <m:e>
                          <m:r>
                            <a:rPr lang="es-EC" i="1">
                              <a:solidFill>
                                <a:schemeClr val="tx1"/>
                              </a:solidFill>
                            </a:rPr>
                            <m:t>𝑉</m:t>
                          </m:r>
                        </m:e>
                        <m:sup>
                          <m:r>
                            <a:rPr lang="es-EC" i="1">
                              <a:solidFill>
                                <a:schemeClr val="tx1"/>
                              </a:solidFill>
                            </a:rPr>
                            <m:t>𝑝</m:t>
                          </m:r>
                        </m:sup>
                      </m:sSup>
                      <m:r>
                        <a:rPr lang="es-EC" b="1" i="1">
                          <a:solidFill>
                            <a:schemeClr val="tx1"/>
                          </a:solidFill>
                        </a:rPr>
                        <m:t>𝐠</m:t>
                      </m:r>
                    </m:oMath>
                  </m:oMathPara>
                </a14:m>
                <a:endParaRPr lang="en-US" sz="2400" dirty="0" smtClean="0">
                  <a:solidFill>
                    <a:schemeClr val="tx1"/>
                  </a:solidFill>
                </a:endParaRPr>
              </a:p>
              <a:p>
                <a:pPr marL="0" indent="0">
                  <a:buNone/>
                </a:pPr>
                <a:r>
                  <a:rPr lang="es-EC" sz="2400" b="1" dirty="0" smtClean="0">
                    <a:solidFill>
                      <a:schemeClr val="tx1"/>
                    </a:solidFill>
                  </a:rPr>
                  <a:t>BALANCE COMPLETO</a:t>
                </a:r>
              </a:p>
              <a:p>
                <a:pPr marL="0" indent="0">
                  <a:buNone/>
                </a:pPr>
                <a:endParaRPr lang="es-EC" sz="2400" dirty="0" smtClean="0">
                  <a:solidFill>
                    <a:schemeClr val="tx1"/>
                  </a:solidFill>
                </a:endParaRPr>
              </a:p>
              <a:p>
                <a:pPr marL="0" indent="0">
                  <a:buNone/>
                </a:pPr>
                <a14:m>
                  <m:oMathPara xmlns:m="http://schemas.openxmlformats.org/officeDocument/2006/math">
                    <m:oMathParaPr>
                      <m:jc m:val="centerGroup"/>
                    </m:oMathParaPr>
                    <m:oMath xmlns:m="http://schemas.openxmlformats.org/officeDocument/2006/math">
                      <m:sSup>
                        <m:sSupPr>
                          <m:ctrlPr>
                            <a:rPr lang="en-US" i="1" smtClean="0">
                              <a:solidFill>
                                <a:schemeClr val="tx1"/>
                              </a:solidFill>
                            </a:rPr>
                          </m:ctrlPr>
                        </m:sSupPr>
                        <m:e>
                          <m:r>
                            <a:rPr lang="es-EC" i="1">
                              <a:solidFill>
                                <a:schemeClr val="tx1"/>
                              </a:solidFill>
                            </a:rPr>
                            <m:t>𝜌</m:t>
                          </m:r>
                        </m:e>
                        <m:sup>
                          <m:r>
                            <a:rPr lang="es-EC" i="1">
                              <a:solidFill>
                                <a:schemeClr val="tx1"/>
                              </a:solidFill>
                            </a:rPr>
                            <m:t>𝑝</m:t>
                          </m:r>
                        </m:sup>
                      </m:sSup>
                      <m:sSup>
                        <m:sSupPr>
                          <m:ctrlPr>
                            <a:rPr lang="en-US" i="1">
                              <a:solidFill>
                                <a:schemeClr val="tx1"/>
                              </a:solidFill>
                            </a:rPr>
                          </m:ctrlPr>
                        </m:sSupPr>
                        <m:e>
                          <m:r>
                            <a:rPr lang="es-EC" i="1">
                              <a:solidFill>
                                <a:schemeClr val="tx1"/>
                              </a:solidFill>
                            </a:rPr>
                            <m:t>𝑉</m:t>
                          </m:r>
                        </m:e>
                        <m:sup>
                          <m:r>
                            <a:rPr lang="es-EC" i="1">
                              <a:solidFill>
                                <a:schemeClr val="tx1"/>
                              </a:solidFill>
                            </a:rPr>
                            <m:t>𝑝</m:t>
                          </m:r>
                        </m:sup>
                      </m:sSup>
                      <m:f>
                        <m:fPr>
                          <m:ctrlPr>
                            <a:rPr lang="en-US" i="1">
                              <a:solidFill>
                                <a:schemeClr val="tx1"/>
                              </a:solidFill>
                            </a:rPr>
                          </m:ctrlPr>
                        </m:fPr>
                        <m:num>
                          <m:acc>
                            <m:accPr>
                              <m:chr m:val="̆"/>
                              <m:ctrlPr>
                                <a:rPr lang="en-US" i="1">
                                  <a:solidFill>
                                    <a:schemeClr val="tx1"/>
                                  </a:solidFill>
                                </a:rPr>
                              </m:ctrlPr>
                            </m:accPr>
                            <m:e>
                              <m:r>
                                <a:rPr lang="es-EC" i="1">
                                  <a:solidFill>
                                    <a:schemeClr val="tx1"/>
                                  </a:solidFill>
                                </a:rPr>
                                <m:t>𝐷</m:t>
                              </m:r>
                              <m:sSup>
                                <m:sSupPr>
                                  <m:ctrlPr>
                                    <a:rPr lang="en-US" b="1" i="1">
                                      <a:solidFill>
                                        <a:schemeClr val="tx1"/>
                                      </a:solidFill>
                                    </a:rPr>
                                  </m:ctrlPr>
                                </m:sSupPr>
                                <m:e>
                                  <m:r>
                                    <a:rPr lang="es-EC" b="1" i="1">
                                      <a:solidFill>
                                        <a:schemeClr val="tx1"/>
                                      </a:solidFill>
                                    </a:rPr>
                                    <m:t>𝐯</m:t>
                                  </m:r>
                                </m:e>
                                <m:sup>
                                  <m:r>
                                    <a:rPr lang="es-EC" b="1" i="1">
                                      <a:solidFill>
                                        <a:schemeClr val="tx1"/>
                                      </a:solidFill>
                                    </a:rPr>
                                    <m:t>𝐩</m:t>
                                  </m:r>
                                </m:sup>
                              </m:sSup>
                            </m:e>
                          </m:acc>
                        </m:num>
                        <m:den>
                          <m:acc>
                            <m:accPr>
                              <m:chr m:val="̆"/>
                              <m:ctrlPr>
                                <a:rPr lang="en-US" i="1">
                                  <a:solidFill>
                                    <a:schemeClr val="tx1"/>
                                  </a:solidFill>
                                </a:rPr>
                              </m:ctrlPr>
                            </m:accPr>
                            <m:e>
                              <m:r>
                                <a:rPr lang="es-EC" i="1">
                                  <a:solidFill>
                                    <a:schemeClr val="tx1"/>
                                  </a:solidFill>
                                </a:rPr>
                                <m:t>𝐷𝑡</m:t>
                              </m:r>
                            </m:e>
                          </m:acc>
                        </m:den>
                      </m:f>
                      <m:r>
                        <a:rPr lang="es-EC" i="1">
                          <a:solidFill>
                            <a:schemeClr val="tx1"/>
                          </a:solidFill>
                        </a:rPr>
                        <m:t>=</m:t>
                      </m:r>
                      <m:sSubSup>
                        <m:sSubSupPr>
                          <m:ctrlPr>
                            <a:rPr lang="en-US" b="1" i="1">
                              <a:solidFill>
                                <a:schemeClr val="tx1"/>
                              </a:solidFill>
                            </a:rPr>
                          </m:ctrlPr>
                        </m:sSubSupPr>
                        <m:e>
                          <m:r>
                            <a:rPr lang="es-EC" b="1" i="1">
                              <a:solidFill>
                                <a:schemeClr val="tx1"/>
                              </a:solidFill>
                            </a:rPr>
                            <m:t>𝐅</m:t>
                          </m:r>
                        </m:e>
                        <m:sub>
                          <m:r>
                            <a:rPr lang="es-EC" b="1" i="1">
                              <a:solidFill>
                                <a:schemeClr val="tx1"/>
                              </a:solidFill>
                            </a:rPr>
                            <m:t>𝐃</m:t>
                          </m:r>
                        </m:sub>
                        <m:sup>
                          <m:r>
                            <a:rPr lang="es-EC" b="1" i="1">
                              <a:solidFill>
                                <a:schemeClr val="tx1"/>
                              </a:solidFill>
                            </a:rPr>
                            <m:t>𝐩</m:t>
                          </m:r>
                        </m:sup>
                      </m:sSubSup>
                      <m:r>
                        <a:rPr lang="es-EC" b="1" i="1" smtClean="0">
                          <a:solidFill>
                            <a:schemeClr val="tx1"/>
                          </a:solidFill>
                          <a:latin typeface="Cambria Math" panose="02040503050406030204" pitchFamily="18" charset="0"/>
                        </a:rPr>
                        <m:t>+</m:t>
                      </m:r>
                      <m:sSubSup>
                        <m:sSubSupPr>
                          <m:ctrlPr>
                            <a:rPr lang="en-US" b="1" i="1">
                              <a:solidFill>
                                <a:schemeClr val="tx1"/>
                              </a:solidFill>
                            </a:rPr>
                          </m:ctrlPr>
                        </m:sSubSupPr>
                        <m:e>
                          <m:r>
                            <a:rPr lang="es-EC" b="1" i="1">
                              <a:solidFill>
                                <a:schemeClr val="tx1"/>
                              </a:solidFill>
                            </a:rPr>
                            <m:t>𝐅</m:t>
                          </m:r>
                        </m:e>
                        <m:sub>
                          <m:r>
                            <a:rPr lang="es-EC" b="1" i="1">
                              <a:solidFill>
                                <a:schemeClr val="tx1"/>
                              </a:solidFill>
                            </a:rPr>
                            <m:t>𝐆𝐄</m:t>
                          </m:r>
                        </m:sub>
                        <m:sup>
                          <m:r>
                            <a:rPr lang="es-EC" b="1" i="1">
                              <a:solidFill>
                                <a:schemeClr val="tx1"/>
                              </a:solidFill>
                            </a:rPr>
                            <m:t>𝐩</m:t>
                          </m:r>
                        </m:sup>
                      </m:sSubSup>
                    </m:oMath>
                  </m:oMathPara>
                </a14:m>
                <a:endParaRPr lang="en-US" sz="2400" dirty="0">
                  <a:solidFill>
                    <a:schemeClr val="tx1"/>
                  </a:solidFill>
                </a:endParaRPr>
              </a:p>
            </p:txBody>
          </p:sp>
        </mc:Choice>
        <mc:Fallback>
          <p:sp>
            <p:nvSpPr>
              <p:cNvPr id="3" name="Marcador de contenido 2"/>
              <p:cNvSpPr>
                <a:spLocks noGrp="1" noRot="1" noChangeAspect="1" noMove="1" noResize="1" noEditPoints="1" noAdjustHandles="1" noChangeArrowheads="1" noChangeShapeType="1" noTextEdit="1"/>
              </p:cNvSpPr>
              <p:nvPr>
                <p:ph idx="1"/>
              </p:nvPr>
            </p:nvSpPr>
            <p:spPr>
              <a:blipFill>
                <a:blip r:embed="rId2"/>
                <a:stretch>
                  <a:fillRect l="-1064" t="-125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ángulo 3"/>
              <p:cNvSpPr/>
              <p:nvPr/>
            </p:nvSpPr>
            <p:spPr>
              <a:xfrm>
                <a:off x="6764862" y="4215271"/>
                <a:ext cx="1248867" cy="726161"/>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bSup>
                        <m:sSubSupPr>
                          <m:ctrlPr>
                            <a:rPr lang="en-US" b="1" i="1">
                              <a:latin typeface="Cambria Math" panose="02040503050406030204" pitchFamily="18" charset="0"/>
                            </a:rPr>
                          </m:ctrlPr>
                        </m:sSubSupPr>
                        <m:e>
                          <m:r>
                            <a:rPr lang="es-EC" b="1" i="1">
                              <a:latin typeface="Cambria Math" panose="02040503050406030204" pitchFamily="18" charset="0"/>
                            </a:rPr>
                            <m:t>𝐅</m:t>
                          </m:r>
                        </m:e>
                        <m:sub>
                          <m:r>
                            <a:rPr lang="es-EC" b="1" i="1">
                              <a:latin typeface="Cambria Math" panose="02040503050406030204" pitchFamily="18" charset="0"/>
                            </a:rPr>
                            <m:t>𝐀𝐃</m:t>
                          </m:r>
                        </m:sub>
                        <m:sup>
                          <m:r>
                            <a:rPr lang="es-EC" b="1" i="1">
                              <a:latin typeface="Cambria Math" panose="02040503050406030204" pitchFamily="18" charset="0"/>
                            </a:rPr>
                            <m:t>𝐤</m:t>
                          </m:r>
                        </m:sup>
                      </m:sSubSup>
                      <m:r>
                        <a:rPr lang="es-EC" b="1" i="1" smtClean="0">
                          <a:latin typeface="Cambria Math" panose="02040503050406030204" pitchFamily="18" charset="0"/>
                        </a:rPr>
                        <m:t>=</m:t>
                      </m:r>
                      <m:sSubSup>
                        <m:sSubSupPr>
                          <m:ctrlPr>
                            <a:rPr lang="en-US" b="1" i="1">
                              <a:latin typeface="Cambria Math" panose="02040503050406030204" pitchFamily="18" charset="0"/>
                            </a:rPr>
                          </m:ctrlPr>
                        </m:sSubSupPr>
                        <m:e>
                          <m:r>
                            <a:rPr lang="es-EC" b="1" i="1">
                              <a:latin typeface="Cambria Math" panose="02040503050406030204" pitchFamily="18" charset="0"/>
                            </a:rPr>
                            <m:t>𝐅</m:t>
                          </m:r>
                        </m:e>
                        <m:sub>
                          <m:r>
                            <a:rPr lang="es-EC" b="1" i="1">
                              <a:latin typeface="Cambria Math" panose="02040503050406030204" pitchFamily="18" charset="0"/>
                            </a:rPr>
                            <m:t>𝐃</m:t>
                          </m:r>
                        </m:sub>
                        <m:sup>
                          <m:r>
                            <a:rPr lang="es-EC" b="1" i="1">
                              <a:latin typeface="Cambria Math" panose="02040503050406030204" pitchFamily="18" charset="0"/>
                            </a:rPr>
                            <m:t>𝐩</m:t>
                          </m:r>
                        </m:sup>
                      </m:sSubSup>
                    </m:oMath>
                  </m:oMathPara>
                </a14:m>
                <a:endParaRPr lang="es-EC" b="1" i="1" dirty="0" smtClean="0">
                  <a:latin typeface="Cambria Math" panose="02040503050406030204" pitchFamily="18" charset="0"/>
                </a:endParaRPr>
              </a:p>
              <a:p>
                <a14:m>
                  <m:oMathPara xmlns:m="http://schemas.openxmlformats.org/officeDocument/2006/math">
                    <m:oMathParaPr>
                      <m:jc m:val="centerGroup"/>
                    </m:oMathParaPr>
                    <m:oMath xmlns:m="http://schemas.openxmlformats.org/officeDocument/2006/math">
                      <m:sSubSup>
                        <m:sSubSupPr>
                          <m:ctrlPr>
                            <a:rPr lang="en-US" b="1" i="1">
                              <a:latin typeface="Cambria Math" panose="02040503050406030204" pitchFamily="18" charset="0"/>
                            </a:rPr>
                          </m:ctrlPr>
                        </m:sSubSupPr>
                        <m:e>
                          <m:r>
                            <a:rPr lang="es-EC" b="1" i="1">
                              <a:latin typeface="Cambria Math" panose="02040503050406030204" pitchFamily="18" charset="0"/>
                            </a:rPr>
                            <m:t>𝐅</m:t>
                          </m:r>
                        </m:e>
                        <m:sub>
                          <m:r>
                            <a:rPr lang="es-EC" b="1" i="1">
                              <a:latin typeface="Cambria Math" panose="02040503050406030204" pitchFamily="18" charset="0"/>
                            </a:rPr>
                            <m:t>𝐎𝐃</m:t>
                          </m:r>
                        </m:sub>
                        <m:sup>
                          <m:r>
                            <a:rPr lang="es-EC" b="1" i="1">
                              <a:latin typeface="Cambria Math" panose="02040503050406030204" pitchFamily="18" charset="0"/>
                            </a:rPr>
                            <m:t>𝐤</m:t>
                          </m:r>
                        </m:sup>
                      </m:sSubSup>
                      <m:r>
                        <a:rPr lang="es-EC" b="0" i="0" smtClean="0">
                          <a:latin typeface="Cambria Math" panose="02040503050406030204" pitchFamily="18" charset="0"/>
                        </a:rPr>
                        <m:t>=</m:t>
                      </m:r>
                      <m:sSubSup>
                        <m:sSubSupPr>
                          <m:ctrlPr>
                            <a:rPr lang="en-US" b="1" i="1">
                              <a:latin typeface="Cambria Math" panose="02040503050406030204" pitchFamily="18" charset="0"/>
                            </a:rPr>
                          </m:ctrlPr>
                        </m:sSubSupPr>
                        <m:e>
                          <m:r>
                            <a:rPr lang="es-EC" b="1" i="1">
                              <a:latin typeface="Cambria Math" panose="02040503050406030204" pitchFamily="18" charset="0"/>
                            </a:rPr>
                            <m:t>𝐅</m:t>
                          </m:r>
                        </m:e>
                        <m:sub>
                          <m:r>
                            <a:rPr lang="es-EC" b="1" i="1">
                              <a:latin typeface="Cambria Math" panose="02040503050406030204" pitchFamily="18" charset="0"/>
                            </a:rPr>
                            <m:t>𝐆𝐄</m:t>
                          </m:r>
                        </m:sub>
                        <m:sup>
                          <m:r>
                            <a:rPr lang="es-EC" b="1" i="1">
                              <a:latin typeface="Cambria Math" panose="02040503050406030204" pitchFamily="18" charset="0"/>
                            </a:rPr>
                            <m:t>𝐩</m:t>
                          </m:r>
                        </m:sup>
                      </m:sSubSup>
                    </m:oMath>
                  </m:oMathPara>
                </a14:m>
                <a:endParaRPr lang="en-US" dirty="0"/>
              </a:p>
            </p:txBody>
          </p:sp>
        </mc:Choice>
        <mc:Fallback>
          <p:sp>
            <p:nvSpPr>
              <p:cNvPr id="4" name="Rectángulo 3"/>
              <p:cNvSpPr>
                <a:spLocks noRot="1" noChangeAspect="1" noMove="1" noResize="1" noEditPoints="1" noAdjustHandles="1" noChangeArrowheads="1" noChangeShapeType="1" noTextEdit="1"/>
              </p:cNvSpPr>
              <p:nvPr/>
            </p:nvSpPr>
            <p:spPr>
              <a:xfrm>
                <a:off x="6764862" y="4215271"/>
                <a:ext cx="1248867" cy="726161"/>
              </a:xfrm>
              <a:prstGeom prst="rect">
                <a:avLst/>
              </a:prstGeom>
              <a:blipFill>
                <a:blip r:embed="rId3"/>
                <a:stretch>
                  <a:fillRect b="-833"/>
                </a:stretch>
              </a:blipFill>
            </p:spPr>
            <p:txBody>
              <a:bodyPr/>
              <a:lstStyle/>
              <a:p>
                <a:r>
                  <a:rPr lang="en-US">
                    <a:noFill/>
                  </a:rPr>
                  <a:t> </a:t>
                </a:r>
              </a:p>
            </p:txBody>
          </p:sp>
        </mc:Fallback>
      </mc:AlternateContent>
      <p:sp>
        <p:nvSpPr>
          <p:cNvPr id="5" name="CuadroTexto 4"/>
          <p:cNvSpPr txBox="1"/>
          <p:nvPr/>
        </p:nvSpPr>
        <p:spPr>
          <a:xfrm>
            <a:off x="6440775" y="3800416"/>
            <a:ext cx="1897039" cy="369332"/>
          </a:xfrm>
          <a:prstGeom prst="rect">
            <a:avLst/>
          </a:prstGeom>
          <a:solidFill>
            <a:schemeClr val="accent3"/>
          </a:solidFill>
        </p:spPr>
        <p:txBody>
          <a:bodyPr wrap="square" rtlCol="0">
            <a:spAutoFit/>
          </a:bodyPr>
          <a:lstStyle/>
          <a:p>
            <a:r>
              <a:rPr lang="es-EC" dirty="0" smtClean="0"/>
              <a:t>ACOPLAMIENTO</a:t>
            </a:r>
            <a:endParaRPr lang="en-US" dirty="0"/>
          </a:p>
        </p:txBody>
      </p:sp>
    </p:spTree>
    <p:extLst>
      <p:ext uri="{BB962C8B-B14F-4D97-AF65-F5344CB8AC3E}">
        <p14:creationId xmlns:p14="http://schemas.microsoft.com/office/powerpoint/2010/main" val="7681642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4"/>
          <p:cNvGraphicFramePr>
            <a:graphicFrameLocks noGrp="1"/>
          </p:cNvGraphicFramePr>
          <p:nvPr>
            <p:extLst/>
          </p:nvPr>
        </p:nvGraphicFramePr>
        <p:xfrm>
          <a:off x="551254" y="998023"/>
          <a:ext cx="9214337" cy="3568002"/>
        </p:xfrm>
        <a:graphic>
          <a:graphicData uri="http://schemas.openxmlformats.org/drawingml/2006/table">
            <a:tbl>
              <a:tblPr firstRow="1" firstCol="1" bandRow="1">
                <a:tableStyleId>{5C22544A-7EE6-4342-B048-85BDC9FD1C3A}</a:tableStyleId>
              </a:tblPr>
              <a:tblGrid>
                <a:gridCol w="1687144">
                  <a:extLst>
                    <a:ext uri="{9D8B030D-6E8A-4147-A177-3AD203B41FA5}">
                      <a16:colId xmlns:a16="http://schemas.microsoft.com/office/drawing/2014/main" val="225929351"/>
                    </a:ext>
                  </a:extLst>
                </a:gridCol>
                <a:gridCol w="2066316">
                  <a:extLst>
                    <a:ext uri="{9D8B030D-6E8A-4147-A177-3AD203B41FA5}">
                      <a16:colId xmlns:a16="http://schemas.microsoft.com/office/drawing/2014/main" val="2803771293"/>
                    </a:ext>
                  </a:extLst>
                </a:gridCol>
                <a:gridCol w="2588456">
                  <a:extLst>
                    <a:ext uri="{9D8B030D-6E8A-4147-A177-3AD203B41FA5}">
                      <a16:colId xmlns:a16="http://schemas.microsoft.com/office/drawing/2014/main" val="484697121"/>
                    </a:ext>
                  </a:extLst>
                </a:gridCol>
                <a:gridCol w="2872421">
                  <a:extLst>
                    <a:ext uri="{9D8B030D-6E8A-4147-A177-3AD203B41FA5}">
                      <a16:colId xmlns:a16="http://schemas.microsoft.com/office/drawing/2014/main" val="1598342979"/>
                    </a:ext>
                  </a:extLst>
                </a:gridCol>
              </a:tblGrid>
              <a:tr h="276162">
                <a:tc gridSpan="2">
                  <a:txBody>
                    <a:bodyPr/>
                    <a:lstStyle/>
                    <a:p>
                      <a:pPr algn="ctr">
                        <a:spcAft>
                          <a:spcPts val="0"/>
                        </a:spcAft>
                      </a:pPr>
                      <a:r>
                        <a:rPr lang="es-ES_tradnl" sz="1800" b="1" dirty="0">
                          <a:solidFill>
                            <a:schemeClr val="tx1"/>
                          </a:solidFill>
                          <a:effectLst/>
                        </a:rPr>
                        <a:t>Sistema de cultivo</a:t>
                      </a:r>
                      <a:endParaRPr lang="en-US" sz="18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hMerge="1">
                  <a:txBody>
                    <a:bodyPr/>
                    <a:lstStyle/>
                    <a:p>
                      <a:endParaRPr lang="en-US"/>
                    </a:p>
                  </a:txBody>
                  <a:tcPr/>
                </a:tc>
                <a:tc>
                  <a:txBody>
                    <a:bodyPr/>
                    <a:lstStyle/>
                    <a:p>
                      <a:pPr algn="ctr">
                        <a:spcAft>
                          <a:spcPts val="0"/>
                        </a:spcAft>
                      </a:pPr>
                      <a:r>
                        <a:rPr lang="es-ES_tradnl" sz="1800" b="1" dirty="0">
                          <a:solidFill>
                            <a:schemeClr val="tx1"/>
                          </a:solidFill>
                          <a:effectLst/>
                        </a:rPr>
                        <a:t>Ventajas</a:t>
                      </a:r>
                      <a:endParaRPr lang="en-US" sz="18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S_tradnl" sz="1800" b="1" dirty="0">
                          <a:solidFill>
                            <a:schemeClr val="tx1"/>
                          </a:solidFill>
                          <a:effectLst/>
                        </a:rPr>
                        <a:t>Desventajas</a:t>
                      </a:r>
                      <a:endParaRPr lang="en-US" sz="18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421528863"/>
                  </a:ext>
                </a:extLst>
              </a:tr>
              <a:tr h="2854110">
                <a:tc>
                  <a:txBody>
                    <a:bodyPr/>
                    <a:lstStyle/>
                    <a:p>
                      <a:pPr algn="ctr">
                        <a:spcAft>
                          <a:spcPts val="0"/>
                        </a:spcAft>
                      </a:pPr>
                      <a:r>
                        <a:rPr lang="es-ES_tradnl" sz="1800" dirty="0" smtClean="0">
                          <a:solidFill>
                            <a:schemeClr val="tx1"/>
                          </a:solidFill>
                          <a:effectLst/>
                          <a:latin typeface="+mn-lt"/>
                          <a:ea typeface="+mn-ea"/>
                        </a:rPr>
                        <a:t>Cerrado</a:t>
                      </a:r>
                      <a:endParaRPr lang="en-US" sz="18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es-ES_tradnl" sz="1800" b="1" dirty="0">
                          <a:effectLst/>
                          <a:latin typeface="+mj-lt"/>
                          <a:ea typeface="Times New Roman" panose="02020603050405020304" pitchFamily="18" charset="0"/>
                        </a:rPr>
                        <a:t>Fotobioreactores de columna vertical</a:t>
                      </a:r>
                      <a:endParaRPr lang="en-US" sz="1800" dirty="0">
                        <a:effectLst/>
                        <a:latin typeface="+mj-lt"/>
                        <a:ea typeface="Times New Roman" panose="02020603050405020304" pitchFamily="18" charset="0"/>
                      </a:endParaRPr>
                    </a:p>
                  </a:txBody>
                  <a:tcPr marL="68580" marR="68580" marT="0" marB="0" anchor="ctr"/>
                </a:tc>
                <a:tc>
                  <a:txBody>
                    <a:bodyPr/>
                    <a:lstStyle/>
                    <a:p>
                      <a:pPr>
                        <a:spcAft>
                          <a:spcPts val="0"/>
                        </a:spcAft>
                      </a:pPr>
                      <a:r>
                        <a:rPr lang="es-ES_tradnl" sz="1800" dirty="0">
                          <a:effectLst/>
                          <a:latin typeface="+mj-lt"/>
                          <a:ea typeface="Times New Roman" panose="02020603050405020304" pitchFamily="18" charset="0"/>
                        </a:rPr>
                        <a:t>Elevadas tasas de transferencia de masa, buen mezclado, bajo consumo de energía, alto potencial de escalabilidad, fácil de esterilizar, fácilmente temperado, bueno para inmovilización de algas, reducida </a:t>
                      </a:r>
                      <a:r>
                        <a:rPr lang="es-ES_tradnl" sz="1800" dirty="0" err="1">
                          <a:effectLst/>
                          <a:latin typeface="+mj-lt"/>
                          <a:ea typeface="Times New Roman" panose="02020603050405020304" pitchFamily="18" charset="0"/>
                        </a:rPr>
                        <a:t>fotoinhibición</a:t>
                      </a:r>
                      <a:r>
                        <a:rPr lang="es-ES_tradnl" sz="1800" dirty="0">
                          <a:effectLst/>
                          <a:latin typeface="+mj-lt"/>
                          <a:ea typeface="Times New Roman" panose="02020603050405020304" pitchFamily="18" charset="0"/>
                        </a:rPr>
                        <a:t> y fotooxidación.</a:t>
                      </a:r>
                      <a:endParaRPr lang="en-US" sz="1800" dirty="0">
                        <a:effectLst/>
                        <a:latin typeface="+mj-lt"/>
                        <a:ea typeface="Times New Roman" panose="02020603050405020304" pitchFamily="18" charset="0"/>
                      </a:endParaRPr>
                    </a:p>
                  </a:txBody>
                  <a:tcPr marL="68580" marR="68580" marT="0" marB="0" anchor="ctr"/>
                </a:tc>
                <a:tc>
                  <a:txBody>
                    <a:bodyPr/>
                    <a:lstStyle/>
                    <a:p>
                      <a:pPr>
                        <a:spcAft>
                          <a:spcPts val="0"/>
                        </a:spcAft>
                      </a:pPr>
                      <a:r>
                        <a:rPr lang="es-ES_tradnl" sz="1800" dirty="0">
                          <a:effectLst/>
                          <a:latin typeface="+mj-lt"/>
                          <a:ea typeface="Times New Roman" panose="02020603050405020304" pitchFamily="18" charset="0"/>
                        </a:rPr>
                        <a:t>Baja área superficial iluminada, su construcción requiere materiales sofisticados, los cultivos sufren esfuerzos cortantes.</a:t>
                      </a:r>
                      <a:endParaRPr lang="en-US" sz="1800" dirty="0">
                        <a:effectLst/>
                        <a:latin typeface="+mj-lt"/>
                        <a:ea typeface="Times New Roman" panose="02020603050405020304" pitchFamily="18" charset="0"/>
                      </a:endParaRPr>
                    </a:p>
                  </a:txBody>
                  <a:tcPr marL="68580" marR="68580" marT="0" marB="0" anchor="ctr"/>
                </a:tc>
                <a:extLst>
                  <a:ext uri="{0D108BD9-81ED-4DB2-BD59-A6C34878D82A}">
                    <a16:rowId xmlns:a16="http://schemas.microsoft.com/office/drawing/2014/main" val="2750647059"/>
                  </a:ext>
                </a:extLst>
              </a:tr>
            </a:tbl>
          </a:graphicData>
        </a:graphic>
      </p:graphicFrame>
      <p:pic>
        <p:nvPicPr>
          <p:cNvPr id="5122" name="Picture 2" descr="Resultado de imagen de fotobiorreactor de columna vertic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6548" y="3838729"/>
            <a:ext cx="4081066" cy="2747254"/>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p:cNvSpPr txBox="1"/>
          <p:nvPr/>
        </p:nvSpPr>
        <p:spPr>
          <a:xfrm>
            <a:off x="551254" y="351692"/>
            <a:ext cx="9087729" cy="646331"/>
          </a:xfrm>
          <a:prstGeom prst="rect">
            <a:avLst/>
          </a:prstGeom>
          <a:noFill/>
        </p:spPr>
        <p:txBody>
          <a:bodyPr wrap="square" rtlCol="0">
            <a:spAutoFit/>
          </a:bodyPr>
          <a:lstStyle/>
          <a:p>
            <a:r>
              <a:rPr lang="es-EC" b="1" dirty="0"/>
              <a:t>SISTEMAS DE CULTIVO </a:t>
            </a:r>
            <a:r>
              <a:rPr lang="es-EC" b="1" dirty="0" smtClean="0"/>
              <a:t>PARA </a:t>
            </a:r>
            <a:r>
              <a:rPr lang="es-EC" b="1" dirty="0"/>
              <a:t>ARTHROSPIRA </a:t>
            </a:r>
            <a:r>
              <a:rPr lang="en-US" b="1" dirty="0"/>
              <a:t>PLATENSIS</a:t>
            </a:r>
            <a:r>
              <a:rPr lang="es-EC" dirty="0"/>
              <a:t> </a:t>
            </a:r>
            <a:endParaRPr lang="es-EC" dirty="0" smtClean="0"/>
          </a:p>
          <a:p>
            <a:r>
              <a:rPr lang="es-ES_tradnl" b="1" dirty="0" smtClean="0">
                <a:solidFill>
                  <a:schemeClr val="tx1"/>
                </a:solidFill>
              </a:rPr>
              <a:t>Fuente: </a:t>
            </a:r>
            <a:r>
              <a:rPr lang="es-ES_tradnl" b="1" dirty="0" err="1" smtClean="0">
                <a:solidFill>
                  <a:schemeClr val="accent2"/>
                </a:solidFill>
              </a:rPr>
              <a:t>Ugwu</a:t>
            </a:r>
            <a:r>
              <a:rPr lang="es-ES_tradnl" b="1" dirty="0" smtClean="0">
                <a:solidFill>
                  <a:schemeClr val="accent2"/>
                </a:solidFill>
              </a:rPr>
              <a:t> et. Al 2008.</a:t>
            </a:r>
            <a:endParaRPr lang="en-US" dirty="0">
              <a:solidFill>
                <a:schemeClr val="accent2"/>
              </a:solidFill>
            </a:endParaRPr>
          </a:p>
        </p:txBody>
      </p:sp>
    </p:spTree>
    <p:extLst>
      <p:ext uri="{BB962C8B-B14F-4D97-AF65-F5344CB8AC3E}">
        <p14:creationId xmlns:p14="http://schemas.microsoft.com/office/powerpoint/2010/main" val="300828680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smtClean="0">
                <a:solidFill>
                  <a:schemeClr val="tx1"/>
                </a:solidFill>
              </a:rPr>
              <a:t>ACOPLAMIENTO TURBULENTO</a:t>
            </a:r>
            <a:br>
              <a:rPr lang="es-EC" b="1" dirty="0" smtClean="0">
                <a:solidFill>
                  <a:schemeClr val="tx1"/>
                </a:solidFill>
              </a:rPr>
            </a:br>
            <a:r>
              <a:rPr lang="es-ES_tradnl" dirty="0"/>
              <a:t>(</a:t>
            </a:r>
            <a:r>
              <a:rPr lang="es-ES_tradnl" dirty="0" err="1"/>
              <a:t>Krueger</a:t>
            </a:r>
            <a:r>
              <a:rPr lang="es-ES_tradnl" dirty="0"/>
              <a:t>, </a:t>
            </a:r>
            <a:r>
              <a:rPr lang="es-ES_tradnl" dirty="0" err="1"/>
              <a:t>Wirtz</a:t>
            </a:r>
            <a:r>
              <a:rPr lang="es-ES_tradnl" dirty="0"/>
              <a:t>, &amp; </a:t>
            </a:r>
            <a:r>
              <a:rPr lang="es-ES_tradnl" dirty="0" err="1"/>
              <a:t>Scherer</a:t>
            </a:r>
            <a:r>
              <a:rPr lang="es-ES_tradnl" dirty="0"/>
              <a:t>, 2015)</a:t>
            </a:r>
            <a:endParaRPr lang="en-US" dirty="0"/>
          </a:p>
        </p:txBody>
      </p:sp>
      <mc:AlternateContent xmlns:mc="http://schemas.openxmlformats.org/markup-compatibility/2006">
        <mc:Choice xmlns:a14="http://schemas.microsoft.com/office/drawing/2010/main" Requires="a14">
          <p:sp>
            <p:nvSpPr>
              <p:cNvPr id="3" name="Marcador de contenido 2"/>
              <p:cNvSpPr>
                <a:spLocks noGrp="1"/>
              </p:cNvSpPr>
              <p:nvPr>
                <p:ph idx="1"/>
              </p:nvPr>
            </p:nvSpPr>
            <p:spPr>
              <a:xfrm>
                <a:off x="677334" y="2160589"/>
                <a:ext cx="8596668" cy="4390336"/>
              </a:xfrm>
            </p:spPr>
            <p:txBody>
              <a:bodyPr>
                <a:normAutofit/>
              </a:bodyPr>
              <a:lstStyle/>
              <a:p>
                <a:r>
                  <a:rPr lang="es-EC" sz="2400" dirty="0" smtClean="0">
                    <a:solidFill>
                      <a:schemeClr val="tx1"/>
                    </a:solidFill>
                  </a:rPr>
                  <a:t>Se definen las fuentes o sumideros de turbulencia dadas en las ecuaciones del modelo k-</a:t>
                </a:r>
                <a:r>
                  <a:rPr lang="es-EC" sz="2400" dirty="0" smtClean="0">
                    <a:solidFill>
                      <a:schemeClr val="tx1"/>
                    </a:solidFill>
                    <a:latin typeface="Cambria Math" panose="02040503050406030204" pitchFamily="18" charset="0"/>
                    <a:ea typeface="Cambria Math" panose="02040503050406030204" pitchFamily="18" charset="0"/>
                  </a:rPr>
                  <a:t>𝜔</a:t>
                </a:r>
                <a:r>
                  <a:rPr lang="es-EC" sz="2400" dirty="0" smtClean="0">
                    <a:solidFill>
                      <a:schemeClr val="tx1"/>
                    </a:solidFill>
                  </a:rPr>
                  <a:t> SST</a:t>
                </a:r>
              </a:p>
              <a:p>
                <a:pPr marL="0" indent="0">
                  <a:buNone/>
                </a:pPr>
                <a:endParaRPr lang="es-EC" sz="2400" dirty="0" smtClean="0">
                  <a:solidFill>
                    <a:schemeClr val="tx1"/>
                  </a:solidFill>
                </a:endParaRPr>
              </a:p>
              <a:p>
                <a:pPr marL="0" indent="0">
                  <a:buNone/>
                </a:pPr>
                <a14:m>
                  <m:oMathPara xmlns:m="http://schemas.openxmlformats.org/officeDocument/2006/math">
                    <m:oMathParaPr>
                      <m:jc m:val="centerGroup"/>
                    </m:oMathParaPr>
                    <m:oMath xmlns:m="http://schemas.openxmlformats.org/officeDocument/2006/math">
                      <m:sSubSup>
                        <m:sSubSupPr>
                          <m:ctrlPr>
                            <a:rPr lang="en-US" i="1" smtClean="0">
                              <a:solidFill>
                                <a:schemeClr val="tx1"/>
                              </a:solidFill>
                            </a:rPr>
                          </m:ctrlPr>
                        </m:sSubSupPr>
                        <m:e>
                          <m:r>
                            <a:rPr lang="es-EC" b="0" i="1">
                              <a:solidFill>
                                <a:schemeClr val="tx1"/>
                              </a:solidFill>
                            </a:rPr>
                            <m:t>𝑆</m:t>
                          </m:r>
                        </m:e>
                        <m:sub>
                          <m:r>
                            <a:rPr lang="es-EC" b="0" i="1">
                              <a:solidFill>
                                <a:schemeClr val="tx1"/>
                              </a:solidFill>
                            </a:rPr>
                            <m:t>𝜔</m:t>
                          </m:r>
                        </m:sub>
                        <m:sup>
                          <m:r>
                            <a:rPr lang="es-EC" b="0" i="1">
                              <a:solidFill>
                                <a:schemeClr val="tx1"/>
                              </a:solidFill>
                            </a:rPr>
                            <m:t>𝑝</m:t>
                          </m:r>
                        </m:sup>
                      </m:sSubSup>
                      <m:r>
                        <a:rPr lang="es-EC" b="0" i="1">
                          <a:solidFill>
                            <a:schemeClr val="tx1"/>
                          </a:solidFill>
                        </a:rPr>
                        <m:t>=</m:t>
                      </m:r>
                      <m:sSub>
                        <m:sSubPr>
                          <m:ctrlPr>
                            <a:rPr lang="en-US" i="1">
                              <a:solidFill>
                                <a:schemeClr val="tx1"/>
                              </a:solidFill>
                            </a:rPr>
                          </m:ctrlPr>
                        </m:sSubPr>
                        <m:e>
                          <m:r>
                            <a:rPr lang="es-EC" b="0" i="1">
                              <a:solidFill>
                                <a:schemeClr val="tx1"/>
                              </a:solidFill>
                            </a:rPr>
                            <m:t>𝐶</m:t>
                          </m:r>
                        </m:e>
                        <m:sub>
                          <m:r>
                            <a:rPr lang="es-EC" b="0" i="1">
                              <a:solidFill>
                                <a:schemeClr val="tx1"/>
                              </a:solidFill>
                            </a:rPr>
                            <m:t>3</m:t>
                          </m:r>
                          <m:r>
                            <a:rPr lang="es-EC" b="0" i="1">
                              <a:solidFill>
                                <a:schemeClr val="tx1"/>
                              </a:solidFill>
                            </a:rPr>
                            <m:t>𝜔</m:t>
                          </m:r>
                        </m:sub>
                      </m:sSub>
                      <m:sSup>
                        <m:sSupPr>
                          <m:ctrlPr>
                            <a:rPr lang="en-US" i="1">
                              <a:solidFill>
                                <a:schemeClr val="tx1"/>
                              </a:solidFill>
                            </a:rPr>
                          </m:ctrlPr>
                        </m:sSupPr>
                        <m:e>
                          <m:r>
                            <a:rPr lang="es-EC" b="0" i="1">
                              <a:solidFill>
                                <a:schemeClr val="tx1"/>
                              </a:solidFill>
                            </a:rPr>
                            <m:t>𝜔</m:t>
                          </m:r>
                        </m:e>
                        <m:sup>
                          <m:r>
                            <a:rPr lang="es-EC" b="0" i="1">
                              <a:solidFill>
                                <a:schemeClr val="tx1"/>
                              </a:solidFill>
                            </a:rPr>
                            <m:t>𝑓</m:t>
                          </m:r>
                        </m:sup>
                      </m:sSup>
                      <m:sSubSup>
                        <m:sSubSupPr>
                          <m:ctrlPr>
                            <a:rPr lang="en-US" i="1">
                              <a:solidFill>
                                <a:schemeClr val="tx1"/>
                              </a:solidFill>
                            </a:rPr>
                          </m:ctrlPr>
                        </m:sSubSupPr>
                        <m:e>
                          <m:r>
                            <a:rPr lang="es-EC" b="0" i="1">
                              <a:solidFill>
                                <a:schemeClr val="tx1"/>
                              </a:solidFill>
                            </a:rPr>
                            <m:t>𝑆</m:t>
                          </m:r>
                        </m:e>
                        <m:sub>
                          <m:r>
                            <a:rPr lang="es-EC" b="0" i="1">
                              <a:solidFill>
                                <a:schemeClr val="tx1"/>
                              </a:solidFill>
                            </a:rPr>
                            <m:t>𝑘</m:t>
                          </m:r>
                        </m:sub>
                        <m:sup>
                          <m:r>
                            <a:rPr lang="es-EC" b="0" i="1">
                              <a:solidFill>
                                <a:schemeClr val="tx1"/>
                              </a:solidFill>
                            </a:rPr>
                            <m:t>𝑝</m:t>
                          </m:r>
                        </m:sup>
                      </m:sSubSup>
                    </m:oMath>
                  </m:oMathPara>
                </a14:m>
                <a:endParaRPr lang="en-US" sz="2400" dirty="0" smtClean="0">
                  <a:solidFill>
                    <a:schemeClr val="tx1"/>
                  </a:solidFill>
                </a:endParaRPr>
              </a:p>
              <a:p>
                <a:r>
                  <a:rPr lang="es-EC" sz="2400" dirty="0" smtClean="0">
                    <a:solidFill>
                      <a:schemeClr val="tx1"/>
                    </a:solidFill>
                  </a:rPr>
                  <a:t>El coeficiente </a:t>
                </a:r>
                <a:r>
                  <a:rPr lang="es-EC" sz="2400" dirty="0">
                    <a:solidFill>
                      <a:schemeClr val="tx1"/>
                    </a:solidFill>
                  </a:rPr>
                  <a:t>C</a:t>
                </a:r>
                <a:r>
                  <a:rPr lang="es-EC" sz="2400" baseline="-25000" dirty="0">
                    <a:solidFill>
                      <a:schemeClr val="tx1"/>
                    </a:solidFill>
                  </a:rPr>
                  <a:t>3𝜔</a:t>
                </a:r>
                <a:r>
                  <a:rPr lang="es-EC" sz="2400" dirty="0">
                    <a:solidFill>
                      <a:schemeClr val="tx1"/>
                    </a:solidFill>
                  </a:rPr>
                  <a:t> tiene un valor aproximado de </a:t>
                </a:r>
                <a:r>
                  <a:rPr lang="es-EC" sz="2400" dirty="0" smtClean="0">
                    <a:solidFill>
                      <a:schemeClr val="tx1"/>
                    </a:solidFill>
                  </a:rPr>
                  <a:t>1.8</a:t>
                </a:r>
              </a:p>
              <a:p>
                <a:endParaRPr lang="es-EC" sz="2400" dirty="0">
                  <a:solidFill>
                    <a:schemeClr val="tx1"/>
                  </a:solidFill>
                </a:endParaRPr>
              </a:p>
              <a:p>
                <a:pPr marL="0" indent="0">
                  <a:buNone/>
                </a:pPr>
                <a14:m>
                  <m:oMathPara xmlns:m="http://schemas.openxmlformats.org/officeDocument/2006/math">
                    <m:oMathParaPr>
                      <m:jc m:val="centerGroup"/>
                    </m:oMathParaPr>
                    <m:oMath xmlns:m="http://schemas.openxmlformats.org/officeDocument/2006/math">
                      <m:sSubSup>
                        <m:sSubSupPr>
                          <m:ctrlPr>
                            <a:rPr lang="en-US" i="1" smtClean="0">
                              <a:solidFill>
                                <a:schemeClr val="tx1"/>
                              </a:solidFill>
                            </a:rPr>
                          </m:ctrlPr>
                        </m:sSubSupPr>
                        <m:e>
                          <m:r>
                            <a:rPr lang="es-EC" i="1">
                              <a:solidFill>
                                <a:schemeClr val="tx1"/>
                              </a:solidFill>
                            </a:rPr>
                            <m:t>𝑆</m:t>
                          </m:r>
                        </m:e>
                        <m:sub>
                          <m:r>
                            <a:rPr lang="es-EC" i="1">
                              <a:solidFill>
                                <a:schemeClr val="tx1"/>
                              </a:solidFill>
                            </a:rPr>
                            <m:t>𝑘</m:t>
                          </m:r>
                        </m:sub>
                        <m:sup>
                          <m:r>
                            <a:rPr lang="es-EC" i="1">
                              <a:solidFill>
                                <a:schemeClr val="tx1"/>
                              </a:solidFill>
                            </a:rPr>
                            <m:t>𝑝</m:t>
                          </m:r>
                        </m:sup>
                      </m:sSubSup>
                      <m:r>
                        <a:rPr lang="es-EC" i="1">
                          <a:solidFill>
                            <a:schemeClr val="tx1"/>
                          </a:solidFill>
                        </a:rPr>
                        <m:t>=</m:t>
                      </m:r>
                      <m:f>
                        <m:fPr>
                          <m:ctrlPr>
                            <a:rPr lang="en-US" i="1">
                              <a:solidFill>
                                <a:schemeClr val="tx1"/>
                              </a:solidFill>
                            </a:rPr>
                          </m:ctrlPr>
                        </m:fPr>
                        <m:num>
                          <m:d>
                            <m:dPr>
                              <m:ctrlPr>
                                <a:rPr lang="en-US" i="1" smtClean="0">
                                  <a:solidFill>
                                    <a:schemeClr val="tx1"/>
                                  </a:solidFill>
                                  <a:latin typeface="Cambria Math" panose="02040503050406030204" pitchFamily="18" charset="0"/>
                                </a:rPr>
                              </m:ctrlPr>
                            </m:dPr>
                            <m:e>
                              <m:r>
                                <a:rPr lang="es-EC" b="0" i="1" smtClean="0">
                                  <a:solidFill>
                                    <a:schemeClr val="tx1"/>
                                  </a:solidFill>
                                  <a:latin typeface="Cambria Math" panose="02040503050406030204" pitchFamily="18" charset="0"/>
                                </a:rPr>
                                <m:t>1−</m:t>
                              </m:r>
                              <m:sSup>
                                <m:sSupPr>
                                  <m:ctrlPr>
                                    <a:rPr lang="es-EC" b="0" i="1" smtClean="0">
                                      <a:solidFill>
                                        <a:schemeClr val="tx1"/>
                                      </a:solidFill>
                                      <a:latin typeface="Cambria Math" panose="02040503050406030204" pitchFamily="18" charset="0"/>
                                    </a:rPr>
                                  </m:ctrlPr>
                                </m:sSupPr>
                                <m:e>
                                  <m:r>
                                    <a:rPr lang="es-EC" b="0" i="1" smtClean="0">
                                      <a:solidFill>
                                        <a:schemeClr val="tx1"/>
                                      </a:solidFill>
                                      <a:latin typeface="Cambria Math" panose="02040503050406030204" pitchFamily="18" charset="0"/>
                                      <a:ea typeface="Cambria Math" panose="02040503050406030204" pitchFamily="18" charset="0"/>
                                    </a:rPr>
                                    <m:t>𝛼</m:t>
                                  </m:r>
                                </m:e>
                                <m:sup>
                                  <m:r>
                                    <a:rPr lang="es-EC" b="0" i="1" smtClean="0">
                                      <a:solidFill>
                                        <a:schemeClr val="tx1"/>
                                      </a:solidFill>
                                      <a:latin typeface="Cambria Math" panose="02040503050406030204" pitchFamily="18" charset="0"/>
                                    </a:rPr>
                                    <m:t>𝑓</m:t>
                                  </m:r>
                                </m:sup>
                              </m:sSup>
                            </m:e>
                          </m:d>
                          <m:sSup>
                            <m:sSupPr>
                              <m:ctrlPr>
                                <a:rPr lang="en-US" i="1">
                                  <a:solidFill>
                                    <a:schemeClr val="tx1"/>
                                  </a:solidFill>
                                </a:rPr>
                              </m:ctrlPr>
                            </m:sSupPr>
                            <m:e>
                              <m:r>
                                <a:rPr lang="es-EC" i="1">
                                  <a:solidFill>
                                    <a:schemeClr val="tx1"/>
                                  </a:solidFill>
                                </a:rPr>
                                <m:t>𝜌</m:t>
                              </m:r>
                            </m:e>
                            <m:sup>
                              <m:r>
                                <a:rPr lang="es-EC" i="1">
                                  <a:solidFill>
                                    <a:schemeClr val="tx1"/>
                                  </a:solidFill>
                                </a:rPr>
                                <m:t>𝑝</m:t>
                              </m:r>
                            </m:sup>
                          </m:sSup>
                        </m:num>
                        <m:den>
                          <m:r>
                            <a:rPr lang="es-EC" i="1">
                              <a:solidFill>
                                <a:schemeClr val="tx1"/>
                              </a:solidFill>
                            </a:rPr>
                            <m:t>𝒯</m:t>
                          </m:r>
                          <m:sSup>
                            <m:sSupPr>
                              <m:ctrlPr>
                                <a:rPr lang="en-US" i="1">
                                  <a:solidFill>
                                    <a:schemeClr val="tx1"/>
                                  </a:solidFill>
                                </a:rPr>
                              </m:ctrlPr>
                            </m:sSupPr>
                            <m:e>
                              <m:r>
                                <a:rPr lang="es-EC" i="1">
                                  <a:solidFill>
                                    <a:schemeClr val="tx1"/>
                                  </a:solidFill>
                                </a:rPr>
                                <m:t>𝜌</m:t>
                              </m:r>
                            </m:e>
                            <m:sup>
                              <m:r>
                                <a:rPr lang="es-EC" i="1">
                                  <a:solidFill>
                                    <a:schemeClr val="tx1"/>
                                  </a:solidFill>
                                </a:rPr>
                                <m:t>𝑓</m:t>
                              </m:r>
                            </m:sup>
                          </m:sSup>
                        </m:den>
                      </m:f>
                      <m:d>
                        <m:dPr>
                          <m:ctrlPr>
                            <a:rPr lang="en-US" i="1">
                              <a:solidFill>
                                <a:schemeClr val="tx1"/>
                              </a:solidFill>
                            </a:rPr>
                          </m:ctrlPr>
                        </m:dPr>
                        <m:e>
                          <m:sSup>
                            <m:sSupPr>
                              <m:ctrlPr>
                                <a:rPr lang="en-US" b="1" i="1">
                                  <a:solidFill>
                                    <a:schemeClr val="tx1"/>
                                  </a:solidFill>
                                </a:rPr>
                              </m:ctrlPr>
                            </m:sSupPr>
                            <m:e>
                              <m:r>
                                <a:rPr lang="es-EC" b="1" i="1">
                                  <a:solidFill>
                                    <a:schemeClr val="tx1"/>
                                  </a:solidFill>
                                </a:rPr>
                                <m:t>𝐯</m:t>
                              </m:r>
                            </m:e>
                            <m:sup>
                              <m:r>
                                <a:rPr lang="es-EC" b="1" i="1">
                                  <a:solidFill>
                                    <a:schemeClr val="tx1"/>
                                  </a:solidFill>
                                </a:rPr>
                                <m:t>𝐩</m:t>
                              </m:r>
                            </m:sup>
                          </m:sSup>
                          <m:r>
                            <a:rPr lang="es-EC" b="1" i="1">
                              <a:solidFill>
                                <a:schemeClr val="tx1"/>
                              </a:solidFill>
                            </a:rPr>
                            <m:t>−</m:t>
                          </m:r>
                          <m:sSup>
                            <m:sSupPr>
                              <m:ctrlPr>
                                <a:rPr lang="en-US" b="1" i="1">
                                  <a:solidFill>
                                    <a:schemeClr val="tx1"/>
                                  </a:solidFill>
                                </a:rPr>
                              </m:ctrlPr>
                            </m:sSupPr>
                            <m:e>
                              <m:r>
                                <a:rPr lang="es-EC" b="1" i="1">
                                  <a:solidFill>
                                    <a:schemeClr val="tx1"/>
                                  </a:solidFill>
                                </a:rPr>
                                <m:t>𝐯</m:t>
                              </m:r>
                            </m:e>
                            <m:sup>
                              <m:r>
                                <a:rPr lang="es-EC" b="1" i="1">
                                  <a:solidFill>
                                    <a:schemeClr val="tx1"/>
                                  </a:solidFill>
                                </a:rPr>
                                <m:t>𝐟</m:t>
                              </m:r>
                            </m:sup>
                          </m:sSup>
                        </m:e>
                      </m:d>
                    </m:oMath>
                  </m:oMathPara>
                </a14:m>
                <a:endParaRPr lang="en-US" sz="2400" dirty="0" smtClean="0">
                  <a:solidFill>
                    <a:schemeClr val="tx1"/>
                  </a:solidFill>
                </a:endParaRPr>
              </a:p>
              <a:p>
                <a:pPr marL="0" indent="0">
                  <a:buNone/>
                </a:pPr>
                <a:endParaRPr lang="en-US" sz="2400" dirty="0" smtClean="0">
                  <a:solidFill>
                    <a:schemeClr val="tx1"/>
                  </a:solidFill>
                </a:endParaRPr>
              </a:p>
              <a:p>
                <a:pPr marL="0" indent="0">
                  <a:buNone/>
                </a:pPr>
                <a14:m>
                  <m:oMathPara xmlns:m="http://schemas.openxmlformats.org/officeDocument/2006/math">
                    <m:oMathParaPr>
                      <m:jc m:val="centerGroup"/>
                    </m:oMathParaPr>
                    <m:oMath xmlns:m="http://schemas.openxmlformats.org/officeDocument/2006/math">
                      <m:r>
                        <a:rPr lang="es-EC" i="1" smtClean="0">
                          <a:solidFill>
                            <a:schemeClr val="tx1"/>
                          </a:solidFill>
                        </a:rPr>
                        <m:t>𝒯</m:t>
                      </m:r>
                      <m:r>
                        <a:rPr lang="es-EC" i="1" smtClean="0">
                          <a:solidFill>
                            <a:schemeClr val="tx1"/>
                          </a:solidFill>
                        </a:rPr>
                        <m:t>=</m:t>
                      </m:r>
                      <m:f>
                        <m:fPr>
                          <m:ctrlPr>
                            <a:rPr lang="en-US" i="1">
                              <a:solidFill>
                                <a:schemeClr val="tx1"/>
                              </a:solidFill>
                            </a:rPr>
                          </m:ctrlPr>
                        </m:fPr>
                        <m:num>
                          <m:r>
                            <a:rPr lang="es-EC" i="1">
                              <a:solidFill>
                                <a:schemeClr val="tx1"/>
                              </a:solidFill>
                            </a:rPr>
                            <m:t>4</m:t>
                          </m:r>
                        </m:num>
                        <m:den>
                          <m:r>
                            <a:rPr lang="es-EC" i="1">
                              <a:solidFill>
                                <a:schemeClr val="tx1"/>
                              </a:solidFill>
                            </a:rPr>
                            <m:t>3</m:t>
                          </m:r>
                        </m:den>
                      </m:f>
                      <m:f>
                        <m:fPr>
                          <m:ctrlPr>
                            <a:rPr lang="en-US" i="1">
                              <a:solidFill>
                                <a:schemeClr val="tx1"/>
                              </a:solidFill>
                            </a:rPr>
                          </m:ctrlPr>
                        </m:fPr>
                        <m:num>
                          <m:sSubSup>
                            <m:sSubSupPr>
                              <m:ctrlPr>
                                <a:rPr lang="en-US" i="1">
                                  <a:solidFill>
                                    <a:schemeClr val="tx1"/>
                                  </a:solidFill>
                                </a:rPr>
                              </m:ctrlPr>
                            </m:sSubSupPr>
                            <m:e>
                              <m:r>
                                <a:rPr lang="es-EC" i="1">
                                  <a:solidFill>
                                    <a:schemeClr val="tx1"/>
                                  </a:solidFill>
                                </a:rPr>
                                <m:t>𝑑</m:t>
                              </m:r>
                            </m:e>
                            <m:sub>
                              <m:r>
                                <a:rPr lang="es-EC" i="1">
                                  <a:solidFill>
                                    <a:schemeClr val="tx1"/>
                                  </a:solidFill>
                                </a:rPr>
                                <m:t>𝑝</m:t>
                              </m:r>
                            </m:sub>
                            <m:sup>
                              <m:r>
                                <a:rPr lang="es-EC" i="1">
                                  <a:solidFill>
                                    <a:schemeClr val="tx1"/>
                                  </a:solidFill>
                                </a:rPr>
                                <m:t>3</m:t>
                              </m:r>
                            </m:sup>
                          </m:sSubSup>
                        </m:num>
                        <m:den>
                          <m:sSup>
                            <m:sSupPr>
                              <m:ctrlPr>
                                <a:rPr lang="en-US" i="1">
                                  <a:solidFill>
                                    <a:schemeClr val="tx1"/>
                                  </a:solidFill>
                                </a:rPr>
                              </m:ctrlPr>
                            </m:sSupPr>
                            <m:e>
                              <m:r>
                                <a:rPr lang="es-EC" i="1">
                                  <a:solidFill>
                                    <a:schemeClr val="tx1"/>
                                  </a:solidFill>
                                </a:rPr>
                                <m:t>𝜇</m:t>
                              </m:r>
                            </m:e>
                            <m:sup>
                              <m:r>
                                <a:rPr lang="es-EC" i="1">
                                  <a:solidFill>
                                    <a:schemeClr val="tx1"/>
                                  </a:solidFill>
                                </a:rPr>
                                <m:t>𝑓</m:t>
                              </m:r>
                            </m:sup>
                          </m:sSup>
                        </m:den>
                      </m:f>
                      <m:f>
                        <m:fPr>
                          <m:ctrlPr>
                            <a:rPr lang="en-US" i="1">
                              <a:solidFill>
                                <a:schemeClr val="tx1"/>
                              </a:solidFill>
                            </a:rPr>
                          </m:ctrlPr>
                        </m:fPr>
                        <m:num>
                          <m:sSup>
                            <m:sSupPr>
                              <m:ctrlPr>
                                <a:rPr lang="en-US" i="1">
                                  <a:solidFill>
                                    <a:schemeClr val="tx1"/>
                                  </a:solidFill>
                                </a:rPr>
                              </m:ctrlPr>
                            </m:sSupPr>
                            <m:e>
                              <m:r>
                                <a:rPr lang="es-EC" i="1">
                                  <a:solidFill>
                                    <a:schemeClr val="tx1"/>
                                  </a:solidFill>
                                </a:rPr>
                                <m:t>𝜌</m:t>
                              </m:r>
                            </m:e>
                            <m:sup>
                              <m:r>
                                <a:rPr lang="es-EC" i="1">
                                  <a:solidFill>
                                    <a:schemeClr val="tx1"/>
                                  </a:solidFill>
                                </a:rPr>
                                <m:t>𝑝</m:t>
                              </m:r>
                            </m:sup>
                          </m:sSup>
                        </m:num>
                        <m:den>
                          <m:sSub>
                            <m:sSubPr>
                              <m:ctrlPr>
                                <a:rPr lang="en-US" i="1">
                                  <a:solidFill>
                                    <a:schemeClr val="tx1"/>
                                  </a:solidFill>
                                </a:rPr>
                              </m:ctrlPr>
                            </m:sSubPr>
                            <m:e>
                              <m:r>
                                <a:rPr lang="es-EC" i="1">
                                  <a:solidFill>
                                    <a:schemeClr val="tx1"/>
                                  </a:solidFill>
                                </a:rPr>
                                <m:t>𝐶</m:t>
                              </m:r>
                            </m:e>
                            <m:sub>
                              <m:r>
                                <a:rPr lang="es-EC" i="1">
                                  <a:solidFill>
                                    <a:schemeClr val="tx1"/>
                                  </a:solidFill>
                                </a:rPr>
                                <m:t>𝐷</m:t>
                              </m:r>
                            </m:sub>
                          </m:sSub>
                        </m:den>
                      </m:f>
                      <m:f>
                        <m:fPr>
                          <m:ctrlPr>
                            <a:rPr lang="en-US" i="1">
                              <a:solidFill>
                                <a:schemeClr val="tx1"/>
                              </a:solidFill>
                            </a:rPr>
                          </m:ctrlPr>
                        </m:fPr>
                        <m:num>
                          <m:r>
                            <a:rPr lang="es-EC" i="1">
                              <a:solidFill>
                                <a:schemeClr val="tx1"/>
                              </a:solidFill>
                            </a:rPr>
                            <m:t>1</m:t>
                          </m:r>
                        </m:num>
                        <m:den>
                          <m:sSup>
                            <m:sSupPr>
                              <m:ctrlPr>
                                <a:rPr lang="en-US" i="1">
                                  <a:solidFill>
                                    <a:schemeClr val="tx1"/>
                                  </a:solidFill>
                                </a:rPr>
                              </m:ctrlPr>
                            </m:sSupPr>
                            <m:e>
                              <m:r>
                                <m:rPr>
                                  <m:sty m:val="p"/>
                                </m:rPr>
                                <a:rPr lang="es-EC">
                                  <a:solidFill>
                                    <a:schemeClr val="tx1"/>
                                  </a:solidFill>
                                </a:rPr>
                                <m:t>Re</m:t>
                              </m:r>
                            </m:e>
                            <m:sup>
                              <m:r>
                                <m:rPr>
                                  <m:sty m:val="p"/>
                                </m:rPr>
                                <a:rPr lang="es-EC">
                                  <a:solidFill>
                                    <a:schemeClr val="tx1"/>
                                  </a:solidFill>
                                </a:rPr>
                                <m:t>p</m:t>
                              </m:r>
                            </m:sup>
                          </m:sSup>
                        </m:den>
                      </m:f>
                    </m:oMath>
                  </m:oMathPara>
                </a14:m>
                <a:endParaRPr lang="en-US" sz="2400" dirty="0">
                  <a:solidFill>
                    <a:schemeClr val="tx1"/>
                  </a:solidFill>
                </a:endParaRPr>
              </a:p>
            </p:txBody>
          </p:sp>
        </mc:Choice>
        <mc:Fallback>
          <p:sp>
            <p:nvSpPr>
              <p:cNvPr id="3" name="Marcador de contenido 2"/>
              <p:cNvSpPr>
                <a:spLocks noGrp="1" noRot="1" noChangeAspect="1" noMove="1" noResize="1" noEditPoints="1" noAdjustHandles="1" noChangeArrowheads="1" noChangeShapeType="1" noTextEdit="1"/>
              </p:cNvSpPr>
              <p:nvPr>
                <p:ph idx="1"/>
              </p:nvPr>
            </p:nvSpPr>
            <p:spPr>
              <a:xfrm>
                <a:off x="677334" y="2160589"/>
                <a:ext cx="8596668" cy="4390336"/>
              </a:xfrm>
              <a:blipFill>
                <a:blip r:embed="rId2"/>
                <a:stretch>
                  <a:fillRect l="-567" t="-1110"/>
                </a:stretch>
              </a:blipFill>
            </p:spPr>
            <p:txBody>
              <a:bodyPr/>
              <a:lstStyle/>
              <a:p>
                <a:r>
                  <a:rPr lang="en-US">
                    <a:noFill/>
                  </a:rPr>
                  <a:t> </a:t>
                </a:r>
              </a:p>
            </p:txBody>
          </p:sp>
        </mc:Fallback>
      </mc:AlternateContent>
      <p:sp>
        <p:nvSpPr>
          <p:cNvPr id="4" name="CuadroTexto 3"/>
          <p:cNvSpPr txBox="1"/>
          <p:nvPr/>
        </p:nvSpPr>
        <p:spPr>
          <a:xfrm>
            <a:off x="1754086" y="5904594"/>
            <a:ext cx="2449773" cy="646331"/>
          </a:xfrm>
          <a:prstGeom prst="rect">
            <a:avLst/>
          </a:prstGeom>
          <a:noFill/>
        </p:spPr>
        <p:txBody>
          <a:bodyPr wrap="none" rtlCol="0">
            <a:spAutoFit/>
          </a:bodyPr>
          <a:lstStyle/>
          <a:p>
            <a:r>
              <a:rPr lang="es-EC" dirty="0" smtClean="0"/>
              <a:t>Tiempo de relajación </a:t>
            </a:r>
          </a:p>
          <a:p>
            <a:r>
              <a:rPr lang="es-EC" dirty="0" smtClean="0"/>
              <a:t>de la partícula</a:t>
            </a:r>
            <a:endParaRPr lang="en-US" dirty="0"/>
          </a:p>
        </p:txBody>
      </p:sp>
      <mc:AlternateContent xmlns:mc="http://schemas.openxmlformats.org/markup-compatibility/2006">
        <mc:Choice xmlns:a14="http://schemas.microsoft.com/office/drawing/2010/main" Requires="a14">
          <p:sp>
            <p:nvSpPr>
              <p:cNvPr id="5" name="Rectángulo 4"/>
              <p:cNvSpPr/>
              <p:nvPr/>
            </p:nvSpPr>
            <p:spPr>
              <a:xfrm>
                <a:off x="7521255" y="4738418"/>
                <a:ext cx="1195712" cy="43826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es-EC" i="1">
                              <a:latin typeface="Cambria Math" panose="02040503050406030204" pitchFamily="18" charset="0"/>
                            </a:rPr>
                            <m:t>𝑆</m:t>
                          </m:r>
                        </m:e>
                        <m:sub>
                          <m:sSup>
                            <m:sSupPr>
                              <m:ctrlPr>
                                <a:rPr lang="en-US" i="1">
                                  <a:latin typeface="Cambria Math" panose="02040503050406030204" pitchFamily="18" charset="0"/>
                                </a:rPr>
                              </m:ctrlPr>
                            </m:sSupPr>
                            <m:e>
                              <m:r>
                                <a:rPr lang="es-EC" i="1">
                                  <a:latin typeface="Cambria Math" panose="02040503050406030204" pitchFamily="18" charset="0"/>
                                </a:rPr>
                                <m:t>𝑘</m:t>
                              </m:r>
                            </m:e>
                            <m:sup>
                              <m:r>
                                <a:rPr lang="es-EC" i="1">
                                  <a:latin typeface="Cambria Math" panose="02040503050406030204" pitchFamily="18" charset="0"/>
                                </a:rPr>
                                <m:t>𝑘</m:t>
                              </m:r>
                            </m:sup>
                          </m:sSup>
                        </m:sub>
                        <m:sup>
                          <m:r>
                            <a:rPr lang="es-EC" i="1">
                              <a:latin typeface="Cambria Math" panose="02040503050406030204" pitchFamily="18" charset="0"/>
                            </a:rPr>
                            <m:t>𝑖𝑛𝑡</m:t>
                          </m:r>
                        </m:sup>
                      </m:sSubSup>
                      <m:r>
                        <a:rPr lang="es-EC" b="0" i="1" smtClean="0">
                          <a:latin typeface="Cambria Math" panose="02040503050406030204" pitchFamily="18" charset="0"/>
                        </a:rPr>
                        <m:t>=</m:t>
                      </m:r>
                      <m:sSubSup>
                        <m:sSubSupPr>
                          <m:ctrlPr>
                            <a:rPr lang="en-US" i="1">
                              <a:latin typeface="Cambria Math" panose="02040503050406030204" pitchFamily="18" charset="0"/>
                            </a:rPr>
                          </m:ctrlPr>
                        </m:sSubSupPr>
                        <m:e>
                          <m:r>
                            <a:rPr lang="es-EC" i="1">
                              <a:latin typeface="Cambria Math" panose="02040503050406030204" pitchFamily="18" charset="0"/>
                            </a:rPr>
                            <m:t>𝑆</m:t>
                          </m:r>
                        </m:e>
                        <m:sub>
                          <m:r>
                            <a:rPr lang="es-EC" i="1">
                              <a:latin typeface="Cambria Math" panose="02040503050406030204" pitchFamily="18" charset="0"/>
                            </a:rPr>
                            <m:t>𝑘</m:t>
                          </m:r>
                        </m:sub>
                        <m:sup>
                          <m:r>
                            <a:rPr lang="es-EC" i="1">
                              <a:latin typeface="Cambria Math" panose="02040503050406030204" pitchFamily="18" charset="0"/>
                            </a:rPr>
                            <m:t>𝑝</m:t>
                          </m:r>
                        </m:sup>
                      </m:sSubSup>
                    </m:oMath>
                  </m:oMathPara>
                </a14:m>
                <a:endParaRPr lang="en-US" dirty="0" smtClean="0"/>
              </a:p>
            </p:txBody>
          </p:sp>
        </mc:Choice>
        <mc:Fallback>
          <p:sp>
            <p:nvSpPr>
              <p:cNvPr id="5" name="Rectángulo 4"/>
              <p:cNvSpPr>
                <a:spLocks noRot="1" noChangeAspect="1" noMove="1" noResize="1" noEditPoints="1" noAdjustHandles="1" noChangeArrowheads="1" noChangeShapeType="1" noTextEdit="1"/>
              </p:cNvSpPr>
              <p:nvPr/>
            </p:nvSpPr>
            <p:spPr>
              <a:xfrm>
                <a:off x="7521255" y="4738418"/>
                <a:ext cx="1195712" cy="438262"/>
              </a:xfrm>
              <a:prstGeom prst="rect">
                <a:avLst/>
              </a:prstGeom>
              <a:blipFill>
                <a:blip r:embed="rId3"/>
                <a:stretch>
                  <a:fillRect b="-277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ángulo 5"/>
              <p:cNvSpPr/>
              <p:nvPr/>
            </p:nvSpPr>
            <p:spPr>
              <a:xfrm>
                <a:off x="7521255" y="5206409"/>
                <a:ext cx="1205908" cy="43826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es-EC" i="1">
                              <a:latin typeface="Cambria Math" panose="02040503050406030204" pitchFamily="18" charset="0"/>
                            </a:rPr>
                            <m:t>𝑆</m:t>
                          </m:r>
                        </m:e>
                        <m:sub>
                          <m:sSup>
                            <m:sSupPr>
                              <m:ctrlPr>
                                <a:rPr lang="en-US" i="1">
                                  <a:latin typeface="Cambria Math" panose="02040503050406030204" pitchFamily="18" charset="0"/>
                                </a:rPr>
                              </m:ctrlPr>
                            </m:sSupPr>
                            <m:e>
                              <m:r>
                                <a:rPr lang="es-EC" i="1">
                                  <a:latin typeface="Cambria Math" panose="02040503050406030204" pitchFamily="18" charset="0"/>
                                </a:rPr>
                                <m:t>𝜔</m:t>
                              </m:r>
                            </m:e>
                            <m:sup>
                              <m:r>
                                <a:rPr lang="es-EC" i="1">
                                  <a:latin typeface="Cambria Math" panose="02040503050406030204" pitchFamily="18" charset="0"/>
                                </a:rPr>
                                <m:t>𝑘</m:t>
                              </m:r>
                            </m:sup>
                          </m:sSup>
                        </m:sub>
                        <m:sup>
                          <m:r>
                            <a:rPr lang="es-EC" i="1">
                              <a:latin typeface="Cambria Math" panose="02040503050406030204" pitchFamily="18" charset="0"/>
                            </a:rPr>
                            <m:t>𝑖𝑛𝑡</m:t>
                          </m:r>
                        </m:sup>
                      </m:sSubSup>
                      <m:r>
                        <a:rPr lang="es-EC" b="0" i="1" smtClean="0">
                          <a:latin typeface="Cambria Math" panose="02040503050406030204" pitchFamily="18" charset="0"/>
                        </a:rPr>
                        <m:t>=</m:t>
                      </m:r>
                      <m:sSubSup>
                        <m:sSubSupPr>
                          <m:ctrlPr>
                            <a:rPr lang="en-US" i="1">
                              <a:latin typeface="Cambria Math" panose="02040503050406030204" pitchFamily="18" charset="0"/>
                            </a:rPr>
                          </m:ctrlPr>
                        </m:sSubSupPr>
                        <m:e>
                          <m:r>
                            <a:rPr lang="es-EC" i="1">
                              <a:latin typeface="Cambria Math" panose="02040503050406030204" pitchFamily="18" charset="0"/>
                            </a:rPr>
                            <m:t>𝑆</m:t>
                          </m:r>
                        </m:e>
                        <m:sub>
                          <m:r>
                            <a:rPr lang="es-EC" i="1">
                              <a:latin typeface="Cambria Math" panose="02040503050406030204" pitchFamily="18" charset="0"/>
                            </a:rPr>
                            <m:t>𝜔</m:t>
                          </m:r>
                        </m:sub>
                        <m:sup>
                          <m:r>
                            <a:rPr lang="es-EC" i="1">
                              <a:latin typeface="Cambria Math" panose="02040503050406030204" pitchFamily="18" charset="0"/>
                            </a:rPr>
                            <m:t>𝑝</m:t>
                          </m:r>
                        </m:sup>
                      </m:sSubSup>
                    </m:oMath>
                  </m:oMathPara>
                </a14:m>
                <a:endParaRPr lang="en-US" dirty="0"/>
              </a:p>
            </p:txBody>
          </p:sp>
        </mc:Choice>
        <mc:Fallback>
          <p:sp>
            <p:nvSpPr>
              <p:cNvPr id="6" name="Rectángulo 5"/>
              <p:cNvSpPr>
                <a:spLocks noRot="1" noChangeAspect="1" noMove="1" noResize="1" noEditPoints="1" noAdjustHandles="1" noChangeArrowheads="1" noChangeShapeType="1" noTextEdit="1"/>
              </p:cNvSpPr>
              <p:nvPr/>
            </p:nvSpPr>
            <p:spPr>
              <a:xfrm>
                <a:off x="7521255" y="5206409"/>
                <a:ext cx="1205908" cy="438262"/>
              </a:xfrm>
              <a:prstGeom prst="rect">
                <a:avLst/>
              </a:prstGeom>
              <a:blipFill>
                <a:blip r:embed="rId4"/>
                <a:stretch>
                  <a:fillRect/>
                </a:stretch>
              </a:blipFill>
            </p:spPr>
            <p:txBody>
              <a:bodyPr/>
              <a:lstStyle/>
              <a:p>
                <a:r>
                  <a:rPr lang="en-US">
                    <a:noFill/>
                  </a:rPr>
                  <a:t> </a:t>
                </a:r>
              </a:p>
            </p:txBody>
          </p:sp>
        </mc:Fallback>
      </mc:AlternateContent>
      <p:sp>
        <p:nvSpPr>
          <p:cNvPr id="7" name="CuadroTexto 6"/>
          <p:cNvSpPr txBox="1"/>
          <p:nvPr/>
        </p:nvSpPr>
        <p:spPr>
          <a:xfrm>
            <a:off x="7170591" y="4369086"/>
            <a:ext cx="1897039" cy="369332"/>
          </a:xfrm>
          <a:prstGeom prst="rect">
            <a:avLst/>
          </a:prstGeom>
          <a:solidFill>
            <a:schemeClr val="accent3"/>
          </a:solidFill>
        </p:spPr>
        <p:txBody>
          <a:bodyPr wrap="square" rtlCol="0">
            <a:spAutoFit/>
          </a:bodyPr>
          <a:lstStyle/>
          <a:p>
            <a:r>
              <a:rPr lang="es-EC" dirty="0" smtClean="0"/>
              <a:t>ACOPLAMIENTO</a:t>
            </a:r>
            <a:endParaRPr lang="en-US" dirty="0"/>
          </a:p>
        </p:txBody>
      </p:sp>
    </p:spTree>
    <p:extLst>
      <p:ext uri="{BB962C8B-B14F-4D97-AF65-F5344CB8AC3E}">
        <p14:creationId xmlns:p14="http://schemas.microsoft.com/office/powerpoint/2010/main" val="255897621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sultado de imagen de CIANOBACTERIAS BIODIES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9483" y="2700997"/>
            <a:ext cx="6109916" cy="3559126"/>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ctrTitle"/>
          </p:nvPr>
        </p:nvSpPr>
        <p:spPr>
          <a:xfrm>
            <a:off x="1858759" y="1167760"/>
            <a:ext cx="7766936" cy="1646302"/>
          </a:xfrm>
        </p:spPr>
        <p:txBody>
          <a:bodyPr/>
          <a:lstStyle/>
          <a:p>
            <a:r>
              <a:rPr lang="en-US" dirty="0" smtClean="0">
                <a:solidFill>
                  <a:schemeClr val="tx1"/>
                </a:solidFill>
              </a:rPr>
              <a:t/>
            </a:r>
            <a:br>
              <a:rPr lang="en-US" dirty="0" smtClean="0">
                <a:solidFill>
                  <a:schemeClr val="tx1"/>
                </a:solidFill>
              </a:rPr>
            </a:br>
            <a:r>
              <a:rPr lang="en-US" dirty="0">
                <a:solidFill>
                  <a:schemeClr val="tx1"/>
                </a:solidFill>
              </a:rPr>
              <a:t>6</a:t>
            </a:r>
            <a:r>
              <a:rPr lang="en-US" dirty="0" smtClean="0">
                <a:solidFill>
                  <a:schemeClr val="tx1"/>
                </a:solidFill>
              </a:rPr>
              <a:t>.TRANSFERENCIA DE CALOR POR RADIACIÓN</a:t>
            </a:r>
            <a:endParaRPr lang="en-US" dirty="0">
              <a:solidFill>
                <a:schemeClr val="tx1"/>
              </a:solidFill>
            </a:endParaRPr>
          </a:p>
        </p:txBody>
      </p:sp>
    </p:spTree>
    <p:extLst>
      <p:ext uri="{BB962C8B-B14F-4D97-AF65-F5344CB8AC3E}">
        <p14:creationId xmlns:p14="http://schemas.microsoft.com/office/powerpoint/2010/main" val="235033075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sultado de imagen de CIANOBACTERIAS BIODIES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9483" y="2700997"/>
            <a:ext cx="6109916" cy="3559126"/>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ctrTitle"/>
          </p:nvPr>
        </p:nvSpPr>
        <p:spPr>
          <a:xfrm>
            <a:off x="1858759" y="1167760"/>
            <a:ext cx="7766936" cy="1646302"/>
          </a:xfrm>
        </p:spPr>
        <p:txBody>
          <a:bodyPr/>
          <a:lstStyle/>
          <a:p>
            <a:r>
              <a:rPr lang="en-US" dirty="0" smtClean="0">
                <a:solidFill>
                  <a:schemeClr val="tx1"/>
                </a:solidFill>
              </a:rPr>
              <a:t/>
            </a:r>
            <a:br>
              <a:rPr lang="en-US" dirty="0" smtClean="0">
                <a:solidFill>
                  <a:schemeClr val="tx1"/>
                </a:solidFill>
              </a:rPr>
            </a:br>
            <a:r>
              <a:rPr lang="en-US" dirty="0">
                <a:solidFill>
                  <a:schemeClr val="tx1"/>
                </a:solidFill>
              </a:rPr>
              <a:t>6</a:t>
            </a:r>
            <a:r>
              <a:rPr lang="en-US" dirty="0" smtClean="0">
                <a:solidFill>
                  <a:schemeClr val="tx1"/>
                </a:solidFill>
              </a:rPr>
              <a:t>.1 SELECCIÓN DEL EMPLAZAMIENTO</a:t>
            </a:r>
            <a:endParaRPr lang="en-US" dirty="0">
              <a:solidFill>
                <a:schemeClr val="tx1"/>
              </a:solidFill>
            </a:endParaRPr>
          </a:p>
        </p:txBody>
      </p:sp>
    </p:spTree>
    <p:extLst>
      <p:ext uri="{BB962C8B-B14F-4D97-AF65-F5344CB8AC3E}">
        <p14:creationId xmlns:p14="http://schemas.microsoft.com/office/powerpoint/2010/main" val="366528833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smtClean="0">
                <a:solidFill>
                  <a:schemeClr val="tx1"/>
                </a:solidFill>
              </a:rPr>
              <a:t>TÉRMINOS ÚTILES</a:t>
            </a:r>
            <a:endParaRPr lang="en-US" b="1" dirty="0">
              <a:solidFill>
                <a:schemeClr val="tx1"/>
              </a:solidFill>
            </a:endParaRPr>
          </a:p>
        </p:txBody>
      </p:sp>
      <mc:AlternateContent xmlns:mc="http://schemas.openxmlformats.org/markup-compatibility/2006">
        <mc:Choice xmlns:a14="http://schemas.microsoft.com/office/drawing/2010/main" Requires="a14">
          <p:sp>
            <p:nvSpPr>
              <p:cNvPr id="3" name="Marcador de contenido 2"/>
              <p:cNvSpPr>
                <a:spLocks noGrp="1"/>
              </p:cNvSpPr>
              <p:nvPr>
                <p:ph idx="1"/>
              </p:nvPr>
            </p:nvSpPr>
            <p:spPr/>
            <p:txBody>
              <a:bodyPr>
                <a:normAutofit/>
              </a:bodyPr>
              <a:lstStyle/>
              <a:p>
                <a:r>
                  <a:rPr lang="es-EC" sz="2400" dirty="0" smtClean="0">
                    <a:solidFill>
                      <a:schemeClr val="tx1"/>
                    </a:solidFill>
                  </a:rPr>
                  <a:t>La </a:t>
                </a:r>
                <a:r>
                  <a:rPr lang="es-EC" sz="2400" dirty="0">
                    <a:solidFill>
                      <a:schemeClr val="tx1"/>
                    </a:solidFill>
                  </a:rPr>
                  <a:t>energía radiante Q, </a:t>
                </a:r>
                <a:endParaRPr lang="es-EC" sz="2400" dirty="0" smtClean="0">
                  <a:solidFill>
                    <a:schemeClr val="tx1"/>
                  </a:solidFill>
                </a:endParaRPr>
              </a:p>
              <a:p>
                <a:r>
                  <a:rPr lang="es-EC" sz="2400" dirty="0">
                    <a:solidFill>
                      <a:schemeClr val="tx1"/>
                    </a:solidFill>
                  </a:rPr>
                  <a:t>E</a:t>
                </a:r>
                <a:r>
                  <a:rPr lang="es-EC" sz="2400" dirty="0" smtClean="0">
                    <a:solidFill>
                      <a:schemeClr val="tx1"/>
                    </a:solidFill>
                  </a:rPr>
                  <a:t>l </a:t>
                </a:r>
                <a:r>
                  <a:rPr lang="es-EC" sz="2400" dirty="0">
                    <a:solidFill>
                      <a:schemeClr val="tx1"/>
                    </a:solidFill>
                  </a:rPr>
                  <a:t>flujo de energía radiante </a:t>
                </a:r>
                <a14:m>
                  <m:oMath xmlns:m="http://schemas.openxmlformats.org/officeDocument/2006/math">
                    <m:acc>
                      <m:accPr>
                        <m:chr m:val="̇"/>
                        <m:ctrlPr>
                          <a:rPr lang="en-US" sz="2400" i="1">
                            <a:solidFill>
                              <a:schemeClr val="tx1"/>
                            </a:solidFill>
                          </a:rPr>
                        </m:ctrlPr>
                      </m:accPr>
                      <m:e>
                        <m:r>
                          <a:rPr lang="es-EC" sz="2400" i="1">
                            <a:solidFill>
                              <a:schemeClr val="tx1"/>
                            </a:solidFill>
                          </a:rPr>
                          <m:t>𝑄</m:t>
                        </m:r>
                      </m:e>
                    </m:acc>
                  </m:oMath>
                </a14:m>
                <a:r>
                  <a:rPr lang="es-EC" sz="2400" dirty="0">
                    <a:solidFill>
                      <a:schemeClr val="tx1"/>
                    </a:solidFill>
                  </a:rPr>
                  <a:t> (Q/𝛥t</a:t>
                </a:r>
                <a:r>
                  <a:rPr lang="es-EC" sz="2400" dirty="0" smtClean="0">
                    <a:solidFill>
                      <a:schemeClr val="tx1"/>
                    </a:solidFill>
                  </a:rPr>
                  <a:t>)</a:t>
                </a:r>
              </a:p>
              <a:p>
                <a:r>
                  <a:rPr lang="es-EC" sz="2400" dirty="0" smtClean="0">
                    <a:solidFill>
                      <a:schemeClr val="tx1"/>
                    </a:solidFill>
                  </a:rPr>
                  <a:t> </a:t>
                </a:r>
                <a:r>
                  <a:rPr lang="es-EC" sz="2400" dirty="0">
                    <a:solidFill>
                      <a:schemeClr val="tx1"/>
                    </a:solidFill>
                  </a:rPr>
                  <a:t>L</a:t>
                </a:r>
                <a:r>
                  <a:rPr lang="es-EC" sz="2400" dirty="0" smtClean="0">
                    <a:solidFill>
                      <a:schemeClr val="tx1"/>
                    </a:solidFill>
                  </a:rPr>
                  <a:t>a </a:t>
                </a:r>
                <a:r>
                  <a:rPr lang="es-EC" sz="2400" dirty="0">
                    <a:solidFill>
                      <a:schemeClr val="tx1"/>
                    </a:solidFill>
                  </a:rPr>
                  <a:t>irradiación </a:t>
                </a:r>
                <a:r>
                  <a:rPr lang="es-EC" sz="2400" i="1" dirty="0">
                    <a:solidFill>
                      <a:schemeClr val="tx1"/>
                    </a:solidFill>
                  </a:rPr>
                  <a:t>G</a:t>
                </a:r>
                <a:r>
                  <a:rPr lang="es-EC" sz="2400" dirty="0">
                    <a:solidFill>
                      <a:schemeClr val="tx1"/>
                    </a:solidFill>
                  </a:rPr>
                  <a:t> definida como la cantidad de energía radiante incidente por unidad de área (Q/A) </a:t>
                </a:r>
                <a:r>
                  <a:rPr lang="es-EC" sz="2400" dirty="0" smtClean="0">
                    <a:solidFill>
                      <a:schemeClr val="tx1"/>
                    </a:solidFill>
                  </a:rPr>
                  <a:t> </a:t>
                </a:r>
              </a:p>
              <a:p>
                <a:r>
                  <a:rPr lang="es-EC" sz="2400" dirty="0">
                    <a:solidFill>
                      <a:schemeClr val="tx1"/>
                    </a:solidFill>
                  </a:rPr>
                  <a:t>L</a:t>
                </a:r>
                <a:r>
                  <a:rPr lang="es-EC" sz="2400" dirty="0" smtClean="0">
                    <a:solidFill>
                      <a:schemeClr val="tx1"/>
                    </a:solidFill>
                  </a:rPr>
                  <a:t>a </a:t>
                </a:r>
                <a:r>
                  <a:rPr lang="es-EC" sz="2400" dirty="0">
                    <a:solidFill>
                      <a:schemeClr val="tx1"/>
                    </a:solidFill>
                  </a:rPr>
                  <a:t>irradiancia </a:t>
                </a:r>
                <a:r>
                  <a:rPr lang="es-EC" sz="2400" i="1" dirty="0">
                    <a:solidFill>
                      <a:schemeClr val="tx1"/>
                    </a:solidFill>
                  </a:rPr>
                  <a:t>q</a:t>
                </a:r>
                <a:r>
                  <a:rPr lang="es-EC" sz="2400" dirty="0">
                    <a:solidFill>
                      <a:schemeClr val="tx1"/>
                    </a:solidFill>
                  </a:rPr>
                  <a:t> que representa  el flujo de energía radiante incidente por unidad de área (</a:t>
                </a:r>
                <a14:m>
                  <m:oMath xmlns:m="http://schemas.openxmlformats.org/officeDocument/2006/math">
                    <m:acc>
                      <m:accPr>
                        <m:chr m:val="̇"/>
                        <m:ctrlPr>
                          <a:rPr lang="en-US" sz="2400" i="1">
                            <a:solidFill>
                              <a:schemeClr val="tx1"/>
                            </a:solidFill>
                          </a:rPr>
                        </m:ctrlPr>
                      </m:accPr>
                      <m:e>
                        <m:r>
                          <a:rPr lang="es-EC" sz="2400" i="1">
                            <a:solidFill>
                              <a:schemeClr val="tx1"/>
                            </a:solidFill>
                          </a:rPr>
                          <m:t>𝑄</m:t>
                        </m:r>
                      </m:e>
                    </m:acc>
                  </m:oMath>
                </a14:m>
                <a:r>
                  <a:rPr lang="es-EC" sz="2400" dirty="0">
                    <a:solidFill>
                      <a:schemeClr val="tx1"/>
                    </a:solidFill>
                  </a:rPr>
                  <a:t>/A</a:t>
                </a:r>
                <a:r>
                  <a:rPr lang="es-EC" sz="2400" dirty="0" smtClean="0">
                    <a:solidFill>
                      <a:schemeClr val="tx1"/>
                    </a:solidFill>
                  </a:rPr>
                  <a:t>)</a:t>
                </a:r>
                <a:endParaRPr lang="en-US" sz="2400" dirty="0">
                  <a:solidFill>
                    <a:schemeClr val="tx1"/>
                  </a:solidFill>
                </a:endParaRPr>
              </a:p>
            </p:txBody>
          </p:sp>
        </mc:Choice>
        <mc:Fallback>
          <p:sp>
            <p:nvSpPr>
              <p:cNvPr id="3" name="Marcador de contenido 2"/>
              <p:cNvSpPr>
                <a:spLocks noGrp="1" noRot="1" noChangeAspect="1" noMove="1" noResize="1" noEditPoints="1" noAdjustHandles="1" noChangeArrowheads="1" noChangeShapeType="1" noTextEdit="1"/>
              </p:cNvSpPr>
              <p:nvPr>
                <p:ph idx="1"/>
              </p:nvPr>
            </p:nvSpPr>
            <p:spPr>
              <a:blipFill>
                <a:blip r:embed="rId2"/>
                <a:stretch>
                  <a:fillRect l="-567" t="-125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ángulo 3"/>
              <p:cNvSpPr/>
              <p:nvPr/>
            </p:nvSpPr>
            <p:spPr>
              <a:xfrm>
                <a:off x="3148563" y="5147324"/>
                <a:ext cx="4011483" cy="657681"/>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𝐺</m:t>
                      </m:r>
                      <m:r>
                        <a:rPr lang="en-US" i="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𝑄</m:t>
                          </m:r>
                        </m:num>
                        <m:den>
                          <m:r>
                            <a:rPr lang="en-US" i="1">
                              <a:latin typeface="Cambria Math" panose="02040503050406030204" pitchFamily="18" charset="0"/>
                            </a:rPr>
                            <m:t>𝐴</m:t>
                          </m:r>
                        </m:den>
                      </m:f>
                      <m:r>
                        <a:rPr lang="en-US" i="0">
                          <a:latin typeface="Cambria Math" panose="02040503050406030204" pitchFamily="18" charset="0"/>
                        </a:rPr>
                        <m:t>                 </m:t>
                      </m:r>
                      <m:r>
                        <a:rPr lang="en-US" i="1">
                          <a:latin typeface="Cambria Math" panose="02040503050406030204" pitchFamily="18" charset="0"/>
                        </a:rPr>
                        <m:t>𝑞</m:t>
                      </m:r>
                      <m:r>
                        <a:rPr lang="en-US" i="0">
                          <a:latin typeface="Cambria Math" panose="02040503050406030204" pitchFamily="18" charset="0"/>
                        </a:rPr>
                        <m:t>=</m:t>
                      </m:r>
                      <m:f>
                        <m:fPr>
                          <m:ctrlPr>
                            <a:rPr lang="en-US" i="1">
                              <a:latin typeface="Cambria Math" panose="02040503050406030204" pitchFamily="18" charset="0"/>
                            </a:rPr>
                          </m:ctrlPr>
                        </m:fPr>
                        <m:num>
                          <m:acc>
                            <m:accPr>
                              <m:chr m:val="̇"/>
                              <m:ctrlPr>
                                <a:rPr lang="en-US" i="1">
                                  <a:latin typeface="Cambria Math" panose="02040503050406030204" pitchFamily="18" charset="0"/>
                                </a:rPr>
                              </m:ctrlPr>
                            </m:accPr>
                            <m:e>
                              <m:r>
                                <a:rPr lang="en-US" i="1">
                                  <a:latin typeface="Cambria Math" panose="02040503050406030204" pitchFamily="18" charset="0"/>
                                </a:rPr>
                                <m:t>𝑄</m:t>
                              </m:r>
                            </m:e>
                          </m:acc>
                        </m:num>
                        <m:den>
                          <m:r>
                            <a:rPr lang="en-US" i="1">
                              <a:latin typeface="Cambria Math" panose="02040503050406030204" pitchFamily="18" charset="0"/>
                            </a:rPr>
                            <m:t>𝐴</m:t>
                          </m:r>
                        </m:den>
                      </m:f>
                      <m:r>
                        <a:rPr lang="en-US" i="0">
                          <a:latin typeface="Cambria Math" panose="02040503050406030204" pitchFamily="18" charset="0"/>
                        </a:rPr>
                        <m:t>               </m:t>
                      </m:r>
                      <m:r>
                        <a:rPr lang="en-US" i="1">
                          <a:latin typeface="Cambria Math" panose="02040503050406030204" pitchFamily="18" charset="0"/>
                        </a:rPr>
                        <m:t>𝐺</m:t>
                      </m:r>
                      <m:r>
                        <a:rPr lang="en-US" i="0">
                          <a:latin typeface="Cambria Math" panose="02040503050406030204" pitchFamily="18" charset="0"/>
                        </a:rPr>
                        <m:t>=</m:t>
                      </m:r>
                      <m:r>
                        <a:rPr lang="en-US" i="1">
                          <a:latin typeface="Cambria Math" panose="02040503050406030204" pitchFamily="18" charset="0"/>
                        </a:rPr>
                        <m:t>𝑞</m:t>
                      </m:r>
                      <m:r>
                        <a:rPr lang="en-US" i="0">
                          <a:latin typeface="Cambria Math" panose="02040503050406030204" pitchFamily="18" charset="0"/>
                        </a:rPr>
                        <m:t>∆</m:t>
                      </m:r>
                      <m:r>
                        <a:rPr lang="en-US" i="1">
                          <a:latin typeface="Cambria Math" panose="02040503050406030204" pitchFamily="18" charset="0"/>
                        </a:rPr>
                        <m:t>𝑡</m:t>
                      </m:r>
                    </m:oMath>
                  </m:oMathPara>
                </a14:m>
                <a:endParaRPr lang="en-US" dirty="0"/>
              </a:p>
            </p:txBody>
          </p:sp>
        </mc:Choice>
        <mc:Fallback>
          <p:sp>
            <p:nvSpPr>
              <p:cNvPr id="4" name="Rectángulo 3"/>
              <p:cNvSpPr>
                <a:spLocks noRot="1" noChangeAspect="1" noMove="1" noResize="1" noEditPoints="1" noAdjustHandles="1" noChangeArrowheads="1" noChangeShapeType="1" noTextEdit="1"/>
              </p:cNvSpPr>
              <p:nvPr/>
            </p:nvSpPr>
            <p:spPr>
              <a:xfrm>
                <a:off x="3148563" y="5147324"/>
                <a:ext cx="4011483" cy="657681"/>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16450971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smtClean="0">
                <a:solidFill>
                  <a:schemeClr val="tx1"/>
                </a:solidFill>
              </a:rPr>
              <a:t>MÉTODO CUALITATIVO. MAPAS DEL CONELEC 2008</a:t>
            </a:r>
            <a:endParaRPr lang="en-US" b="1" dirty="0">
              <a:solidFill>
                <a:schemeClr val="tx1"/>
              </a:solidFill>
            </a:endParaRPr>
          </a:p>
        </p:txBody>
      </p:sp>
      <p:pic>
        <p:nvPicPr>
          <p:cNvPr id="4" name="Imagen 3"/>
          <p:cNvPicPr/>
          <p:nvPr/>
        </p:nvPicPr>
        <p:blipFill>
          <a:blip r:embed="rId2"/>
          <a:stretch>
            <a:fillRect/>
          </a:stretch>
        </p:blipFill>
        <p:spPr>
          <a:xfrm>
            <a:off x="2240025" y="1774209"/>
            <a:ext cx="5471286" cy="4786975"/>
          </a:xfrm>
          <a:prstGeom prst="rect">
            <a:avLst/>
          </a:prstGeom>
        </p:spPr>
      </p:pic>
      <p:sp>
        <p:nvSpPr>
          <p:cNvPr id="5" name="CuadroTexto 4"/>
          <p:cNvSpPr txBox="1"/>
          <p:nvPr/>
        </p:nvSpPr>
        <p:spPr>
          <a:xfrm>
            <a:off x="7759426" y="2524836"/>
            <a:ext cx="1856095" cy="1477328"/>
          </a:xfrm>
          <a:prstGeom prst="rect">
            <a:avLst/>
          </a:prstGeom>
          <a:noFill/>
        </p:spPr>
        <p:txBody>
          <a:bodyPr wrap="square" rtlCol="0">
            <a:spAutoFit/>
          </a:bodyPr>
          <a:lstStyle/>
          <a:p>
            <a:r>
              <a:rPr lang="es-EC" dirty="0" smtClean="0"/>
              <a:t>Irradiancia difusa promedio sobre superficie horizontal para el año 2008</a:t>
            </a:r>
            <a:endParaRPr lang="en-US" dirty="0"/>
          </a:p>
        </p:txBody>
      </p:sp>
    </p:spTree>
    <p:extLst>
      <p:ext uri="{BB962C8B-B14F-4D97-AF65-F5344CB8AC3E}">
        <p14:creationId xmlns:p14="http://schemas.microsoft.com/office/powerpoint/2010/main" val="351778447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a:solidFill>
                  <a:schemeClr val="tx1"/>
                </a:solidFill>
              </a:rPr>
              <a:t>MÉTODO CUALITATIVO. MAPAS DEL CONELEC </a:t>
            </a:r>
            <a:r>
              <a:rPr lang="es-EC" b="1" dirty="0" smtClean="0">
                <a:solidFill>
                  <a:schemeClr val="tx1"/>
                </a:solidFill>
              </a:rPr>
              <a:t>2008</a:t>
            </a:r>
            <a:endParaRPr lang="en-US" dirty="0"/>
          </a:p>
        </p:txBody>
      </p:sp>
      <p:pic>
        <p:nvPicPr>
          <p:cNvPr id="4" name="Imagen 3"/>
          <p:cNvPicPr/>
          <p:nvPr/>
        </p:nvPicPr>
        <p:blipFill>
          <a:blip r:embed="rId2"/>
          <a:stretch>
            <a:fillRect/>
          </a:stretch>
        </p:blipFill>
        <p:spPr>
          <a:xfrm>
            <a:off x="1652991" y="1705971"/>
            <a:ext cx="5621266" cy="5018987"/>
          </a:xfrm>
          <a:prstGeom prst="rect">
            <a:avLst/>
          </a:prstGeom>
        </p:spPr>
      </p:pic>
      <p:sp>
        <p:nvSpPr>
          <p:cNvPr id="5" name="CuadroTexto 4"/>
          <p:cNvSpPr txBox="1"/>
          <p:nvPr/>
        </p:nvSpPr>
        <p:spPr>
          <a:xfrm>
            <a:off x="7417907" y="2524836"/>
            <a:ext cx="1856095" cy="1754326"/>
          </a:xfrm>
          <a:prstGeom prst="rect">
            <a:avLst/>
          </a:prstGeom>
          <a:noFill/>
        </p:spPr>
        <p:txBody>
          <a:bodyPr wrap="square" rtlCol="0">
            <a:spAutoFit/>
          </a:bodyPr>
          <a:lstStyle/>
          <a:p>
            <a:r>
              <a:rPr lang="es-EC" dirty="0" smtClean="0"/>
              <a:t>Irradiancia directa promedio sobre superficie horizontal para el año 2008</a:t>
            </a:r>
            <a:endParaRPr lang="en-US" dirty="0"/>
          </a:p>
        </p:txBody>
      </p:sp>
    </p:spTree>
    <p:extLst>
      <p:ext uri="{BB962C8B-B14F-4D97-AF65-F5344CB8AC3E}">
        <p14:creationId xmlns:p14="http://schemas.microsoft.com/office/powerpoint/2010/main" val="226579607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a:solidFill>
                  <a:schemeClr val="tx1"/>
                </a:solidFill>
              </a:rPr>
              <a:t>MÉTODO CUALITATIVO. MAPAS DEL CONELEC 2008</a:t>
            </a:r>
            <a:endParaRPr lang="en-US" dirty="0"/>
          </a:p>
        </p:txBody>
      </p:sp>
      <p:pic>
        <p:nvPicPr>
          <p:cNvPr id="4" name="Imagen 3"/>
          <p:cNvPicPr/>
          <p:nvPr/>
        </p:nvPicPr>
        <p:blipFill>
          <a:blip r:embed="rId2"/>
          <a:stretch>
            <a:fillRect/>
          </a:stretch>
        </p:blipFill>
        <p:spPr>
          <a:xfrm>
            <a:off x="1773914" y="1930400"/>
            <a:ext cx="5131851" cy="4535250"/>
          </a:xfrm>
          <a:prstGeom prst="rect">
            <a:avLst/>
          </a:prstGeom>
        </p:spPr>
      </p:pic>
      <p:sp>
        <p:nvSpPr>
          <p:cNvPr id="5" name="CuadroTexto 4"/>
          <p:cNvSpPr txBox="1"/>
          <p:nvPr/>
        </p:nvSpPr>
        <p:spPr>
          <a:xfrm>
            <a:off x="7074297" y="2593075"/>
            <a:ext cx="1856095" cy="1477328"/>
          </a:xfrm>
          <a:prstGeom prst="rect">
            <a:avLst/>
          </a:prstGeom>
          <a:noFill/>
        </p:spPr>
        <p:txBody>
          <a:bodyPr wrap="square" rtlCol="0">
            <a:spAutoFit/>
          </a:bodyPr>
          <a:lstStyle/>
          <a:p>
            <a:r>
              <a:rPr lang="es-EC" dirty="0" smtClean="0"/>
              <a:t>Irradiancia global promedio sobre superficie horizontal para el año 2008</a:t>
            </a:r>
            <a:endParaRPr lang="en-US" dirty="0"/>
          </a:p>
        </p:txBody>
      </p:sp>
    </p:spTree>
    <p:extLst>
      <p:ext uri="{BB962C8B-B14F-4D97-AF65-F5344CB8AC3E}">
        <p14:creationId xmlns:p14="http://schemas.microsoft.com/office/powerpoint/2010/main" val="20954363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smtClean="0">
                <a:solidFill>
                  <a:schemeClr val="tx1"/>
                </a:solidFill>
              </a:rPr>
              <a:t>SELECCIÓN DE TRES EMPLAZAMIENTOS</a:t>
            </a:r>
            <a:endParaRPr lang="en-US" b="1" dirty="0">
              <a:solidFill>
                <a:schemeClr val="tx1"/>
              </a:solidFill>
            </a:endParaRPr>
          </a:p>
        </p:txBody>
      </p:sp>
      <p:graphicFrame>
        <p:nvGraphicFramePr>
          <p:cNvPr id="4" name="Tabla 3"/>
          <p:cNvGraphicFramePr>
            <a:graphicFrameLocks noGrp="1"/>
          </p:cNvGraphicFramePr>
          <p:nvPr/>
        </p:nvGraphicFramePr>
        <p:xfrm>
          <a:off x="1160059" y="2074456"/>
          <a:ext cx="7833815" cy="2688612"/>
        </p:xfrm>
        <a:graphic>
          <a:graphicData uri="http://schemas.openxmlformats.org/drawingml/2006/table">
            <a:tbl>
              <a:tblPr firstRow="1" firstCol="1" bandRow="1">
                <a:tableStyleId>{5C22544A-7EE6-4342-B048-85BDC9FD1C3A}</a:tableStyleId>
              </a:tblPr>
              <a:tblGrid>
                <a:gridCol w="1875172">
                  <a:extLst>
                    <a:ext uri="{9D8B030D-6E8A-4147-A177-3AD203B41FA5}">
                      <a16:colId xmlns:a16="http://schemas.microsoft.com/office/drawing/2014/main" val="2757074840"/>
                    </a:ext>
                  </a:extLst>
                </a:gridCol>
                <a:gridCol w="1630702">
                  <a:extLst>
                    <a:ext uri="{9D8B030D-6E8A-4147-A177-3AD203B41FA5}">
                      <a16:colId xmlns:a16="http://schemas.microsoft.com/office/drawing/2014/main" val="3760423224"/>
                    </a:ext>
                  </a:extLst>
                </a:gridCol>
                <a:gridCol w="1442647">
                  <a:extLst>
                    <a:ext uri="{9D8B030D-6E8A-4147-A177-3AD203B41FA5}">
                      <a16:colId xmlns:a16="http://schemas.microsoft.com/office/drawing/2014/main" val="4169217061"/>
                    </a:ext>
                  </a:extLst>
                </a:gridCol>
                <a:gridCol w="1442647">
                  <a:extLst>
                    <a:ext uri="{9D8B030D-6E8A-4147-A177-3AD203B41FA5}">
                      <a16:colId xmlns:a16="http://schemas.microsoft.com/office/drawing/2014/main" val="1980937074"/>
                    </a:ext>
                  </a:extLst>
                </a:gridCol>
                <a:gridCol w="1442647">
                  <a:extLst>
                    <a:ext uri="{9D8B030D-6E8A-4147-A177-3AD203B41FA5}">
                      <a16:colId xmlns:a16="http://schemas.microsoft.com/office/drawing/2014/main" val="3192025189"/>
                    </a:ext>
                  </a:extLst>
                </a:gridCol>
              </a:tblGrid>
              <a:tr h="672153">
                <a:tc>
                  <a:txBody>
                    <a:bodyPr/>
                    <a:lstStyle/>
                    <a:p>
                      <a:pPr algn="ctr">
                        <a:lnSpc>
                          <a:spcPct val="150000"/>
                        </a:lnSpc>
                        <a:spcAft>
                          <a:spcPts val="0"/>
                        </a:spcAft>
                      </a:pPr>
                      <a:r>
                        <a:rPr lang="es-EC" sz="1800" dirty="0">
                          <a:effectLst/>
                        </a:rPr>
                        <a:t>Emplazamiento</a:t>
                      </a:r>
                      <a:endParaRPr lang="en-US" sz="1800" dirty="0">
                        <a:effectLst/>
                        <a:latin typeface="Times New Roman" panose="02020603050405020304" pitchFamily="18" charset="0"/>
                        <a:ea typeface="Times New Roman" panose="02020603050405020304" pitchFamily="18" charset="0"/>
                      </a:endParaRPr>
                    </a:p>
                  </a:txBody>
                  <a:tcPr marL="68580" marR="68580" marT="0" marB="0" anchor="ctr"/>
                </a:tc>
                <a:tc gridSpan="2">
                  <a:txBody>
                    <a:bodyPr/>
                    <a:lstStyle/>
                    <a:p>
                      <a:pPr algn="ctr">
                        <a:lnSpc>
                          <a:spcPct val="150000"/>
                        </a:lnSpc>
                        <a:spcAft>
                          <a:spcPts val="0"/>
                        </a:spcAft>
                      </a:pPr>
                      <a:r>
                        <a:rPr lang="es-EC" sz="1800">
                          <a:effectLst/>
                        </a:rPr>
                        <a:t>Latitud</a:t>
                      </a:r>
                      <a:endParaRPr lang="en-US" sz="1800">
                        <a:effectLst/>
                        <a:latin typeface="Times New Roman" panose="02020603050405020304" pitchFamily="18" charset="0"/>
                        <a:ea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algn="ctr">
                        <a:lnSpc>
                          <a:spcPct val="150000"/>
                        </a:lnSpc>
                        <a:spcAft>
                          <a:spcPts val="0"/>
                        </a:spcAft>
                      </a:pPr>
                      <a:r>
                        <a:rPr lang="es-EC" sz="1800">
                          <a:effectLst/>
                        </a:rPr>
                        <a:t>Longitud</a:t>
                      </a:r>
                      <a:endParaRPr lang="en-US" sz="1800">
                        <a:effectLst/>
                        <a:latin typeface="Times New Roman" panose="02020603050405020304" pitchFamily="18" charset="0"/>
                        <a:ea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1366718182"/>
                  </a:ext>
                </a:extLst>
              </a:tr>
              <a:tr h="672153">
                <a:tc>
                  <a:txBody>
                    <a:bodyPr/>
                    <a:lstStyle/>
                    <a:p>
                      <a:pPr algn="ctr">
                        <a:lnSpc>
                          <a:spcPct val="150000"/>
                        </a:lnSpc>
                        <a:spcAft>
                          <a:spcPts val="0"/>
                        </a:spcAft>
                      </a:pPr>
                      <a:r>
                        <a:rPr lang="es-EC" sz="1800">
                          <a:effectLst/>
                        </a:rPr>
                        <a:t>Pedernales</a:t>
                      </a:r>
                      <a:endParaRPr lang="en-US" sz="18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800" dirty="0">
                          <a:effectLst/>
                        </a:rPr>
                        <a:t>0°4’12.36’’</a:t>
                      </a:r>
                      <a:endParaRPr lang="en-US" sz="18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800" dirty="0">
                          <a:effectLst/>
                        </a:rPr>
                        <a:t>0.0701°</a:t>
                      </a:r>
                      <a:endParaRPr lang="en-US" sz="18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800">
                          <a:effectLst/>
                        </a:rPr>
                        <a:t>80°3’12.96’’</a:t>
                      </a:r>
                      <a:endParaRPr lang="en-US" sz="18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800">
                          <a:effectLst/>
                        </a:rPr>
                        <a:t>-80.0536°</a:t>
                      </a:r>
                      <a:endParaRPr lang="en-US" sz="18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732277748"/>
                  </a:ext>
                </a:extLst>
              </a:tr>
              <a:tr h="672153">
                <a:tc>
                  <a:txBody>
                    <a:bodyPr/>
                    <a:lstStyle/>
                    <a:p>
                      <a:pPr algn="ctr">
                        <a:lnSpc>
                          <a:spcPct val="150000"/>
                        </a:lnSpc>
                        <a:spcAft>
                          <a:spcPts val="0"/>
                        </a:spcAft>
                      </a:pPr>
                      <a:r>
                        <a:rPr lang="es-EC" sz="1800">
                          <a:effectLst/>
                        </a:rPr>
                        <a:t>Sangolquí</a:t>
                      </a:r>
                      <a:endParaRPr lang="en-US" sz="18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800">
                          <a:effectLst/>
                        </a:rPr>
                        <a:t>0°20</a:t>
                      </a:r>
                      <a:r>
                        <a:rPr lang="es-ES_tradnl" sz="1800">
                          <a:effectLst/>
                        </a:rPr>
                        <a:t>’4’’</a:t>
                      </a:r>
                      <a:endParaRPr lang="en-US" sz="18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800">
                          <a:effectLst/>
                        </a:rPr>
                        <a:t>-0.334444°</a:t>
                      </a:r>
                      <a:endParaRPr lang="en-US" sz="18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800" dirty="0">
                          <a:effectLst/>
                        </a:rPr>
                        <a:t>78°26</a:t>
                      </a:r>
                      <a:r>
                        <a:rPr lang="es-ES_tradnl" sz="1800" dirty="0">
                          <a:effectLst/>
                        </a:rPr>
                        <a:t>’51’’</a:t>
                      </a:r>
                      <a:endParaRPr lang="en-US" sz="18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800" dirty="0">
                          <a:effectLst/>
                        </a:rPr>
                        <a:t>-78.4475°</a:t>
                      </a:r>
                      <a:endParaRPr lang="en-US" sz="18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82932811"/>
                  </a:ext>
                </a:extLst>
              </a:tr>
              <a:tr h="672153">
                <a:tc>
                  <a:txBody>
                    <a:bodyPr/>
                    <a:lstStyle/>
                    <a:p>
                      <a:pPr algn="ctr">
                        <a:lnSpc>
                          <a:spcPct val="150000"/>
                        </a:lnSpc>
                        <a:spcAft>
                          <a:spcPts val="0"/>
                        </a:spcAft>
                      </a:pPr>
                      <a:r>
                        <a:rPr lang="es-EC" sz="1800">
                          <a:effectLst/>
                        </a:rPr>
                        <a:t>Cariamanga</a:t>
                      </a:r>
                      <a:endParaRPr lang="en-US" sz="18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800">
                          <a:effectLst/>
                        </a:rPr>
                        <a:t>4°19</a:t>
                      </a:r>
                      <a:r>
                        <a:rPr lang="es-ES_tradnl" sz="1800">
                          <a:effectLst/>
                        </a:rPr>
                        <a:t>’12’’</a:t>
                      </a:r>
                      <a:endParaRPr lang="en-US" sz="18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800">
                          <a:effectLst/>
                        </a:rPr>
                        <a:t>-4.32°</a:t>
                      </a:r>
                      <a:endParaRPr lang="en-US" sz="18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800">
                          <a:effectLst/>
                        </a:rPr>
                        <a:t>79°33</a:t>
                      </a:r>
                      <a:r>
                        <a:rPr lang="es-ES_tradnl" sz="1800">
                          <a:effectLst/>
                        </a:rPr>
                        <a:t>’36’’</a:t>
                      </a:r>
                      <a:endParaRPr lang="en-US" sz="18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800" dirty="0">
                          <a:effectLst/>
                        </a:rPr>
                        <a:t>-79.56°</a:t>
                      </a:r>
                      <a:endParaRPr lang="en-US" sz="18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306055794"/>
                  </a:ext>
                </a:extLst>
              </a:tr>
            </a:tbl>
          </a:graphicData>
        </a:graphic>
      </p:graphicFrame>
    </p:spTree>
    <p:extLst>
      <p:ext uri="{BB962C8B-B14F-4D97-AF65-F5344CB8AC3E}">
        <p14:creationId xmlns:p14="http://schemas.microsoft.com/office/powerpoint/2010/main" val="165968420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sz="3200" b="1" dirty="0" smtClean="0">
                <a:solidFill>
                  <a:schemeClr val="tx1"/>
                </a:solidFill>
              </a:rPr>
              <a:t>CÁLCULO DE LA IRRADIACIÓN PROMEDIO</a:t>
            </a:r>
            <a:endParaRPr lang="en-US" sz="3200" b="1" dirty="0">
              <a:solidFill>
                <a:schemeClr val="tx1"/>
              </a:solidFill>
            </a:endParaRPr>
          </a:p>
        </p:txBody>
      </p:sp>
      <mc:AlternateContent xmlns:mc="http://schemas.openxmlformats.org/markup-compatibility/2006">
        <mc:Choice xmlns:a14="http://schemas.microsoft.com/office/drawing/2010/main" Requires="a14">
          <p:sp>
            <p:nvSpPr>
              <p:cNvPr id="3" name="Marcador de contenido 2"/>
              <p:cNvSpPr>
                <a:spLocks noGrp="1"/>
              </p:cNvSpPr>
              <p:nvPr>
                <p:ph idx="1"/>
              </p:nvPr>
            </p:nvSpPr>
            <p:spPr>
              <a:xfrm>
                <a:off x="677334" y="1487607"/>
                <a:ext cx="8596668" cy="5370394"/>
              </a:xfrm>
            </p:spPr>
            <p:txBody>
              <a:bodyPr>
                <a:normAutofit/>
              </a:bodyPr>
              <a:lstStyle/>
              <a:p>
                <a:r>
                  <a:rPr lang="es-EC" dirty="0" smtClean="0"/>
                  <a:t>Se empleó el modelo de </a:t>
                </a:r>
                <a:r>
                  <a:rPr lang="es-EC" dirty="0" err="1" smtClean="0"/>
                  <a:t>Amstrong</a:t>
                </a:r>
                <a:r>
                  <a:rPr lang="es-EC" dirty="0" smtClean="0"/>
                  <a:t>-Page (</a:t>
                </a:r>
                <a:r>
                  <a:rPr lang="es-EC" dirty="0" err="1">
                    <a:hlinkClick r:id="rId2" action="ppaction://hlinkfile" tooltip="Dufﬁe, 2006 #1"/>
                  </a:rPr>
                  <a:t>Dufﬁe</a:t>
                </a:r>
                <a:r>
                  <a:rPr lang="es-EC" dirty="0">
                    <a:hlinkClick r:id="rId2" action="ppaction://hlinkfile" tooltip="Dufﬁe, 2006 #1"/>
                  </a:rPr>
                  <a:t> &amp; </a:t>
                </a:r>
                <a:r>
                  <a:rPr lang="es-EC" dirty="0" err="1">
                    <a:hlinkClick r:id="rId2" action="ppaction://hlinkfile" tooltip="Dufﬁe, 2006 #1"/>
                  </a:rPr>
                  <a:t>Beckman</a:t>
                </a:r>
                <a:r>
                  <a:rPr lang="es-EC" dirty="0">
                    <a:hlinkClick r:id="rId2" action="ppaction://hlinkfile" tooltip="Dufﬁe, 2006 #1"/>
                  </a:rPr>
                  <a:t>, 2006</a:t>
                </a:r>
                <a:r>
                  <a:rPr lang="es-EC" dirty="0"/>
                  <a:t>)</a:t>
                </a:r>
                <a:endParaRPr lang="es-EC" dirty="0" smtClean="0"/>
              </a:p>
              <a:p>
                <a:pPr marL="0" indent="0">
                  <a:buNone/>
                </a:pPr>
                <a:endParaRPr lang="es-EC" dirty="0" smtClean="0"/>
              </a:p>
              <a:p>
                <a:pPr marL="0" indent="0">
                  <a:buNone/>
                </a:pPr>
                <a14:m>
                  <m:oMathPara xmlns:m="http://schemas.openxmlformats.org/officeDocument/2006/math">
                    <m:oMathParaPr>
                      <m:jc m:val="centerGroup"/>
                    </m:oMathParaPr>
                    <m:oMath xmlns:m="http://schemas.openxmlformats.org/officeDocument/2006/math">
                      <m:f>
                        <m:fPr>
                          <m:ctrlPr>
                            <a:rPr lang="en-US" i="1"/>
                          </m:ctrlPr>
                        </m:fPr>
                        <m:num>
                          <m:sSub>
                            <m:sSubPr>
                              <m:ctrlPr>
                                <a:rPr lang="en-US" i="1"/>
                              </m:ctrlPr>
                            </m:sSubPr>
                            <m:e>
                              <m:r>
                                <a:rPr lang="es-EC" i="1"/>
                                <m:t>𝐺</m:t>
                              </m:r>
                            </m:e>
                            <m:sub>
                              <m:r>
                                <m:rPr>
                                  <m:sty m:val="p"/>
                                </m:rPr>
                                <a:rPr lang="es-EC"/>
                                <m:t>av</m:t>
                              </m:r>
                            </m:sub>
                          </m:sSub>
                        </m:num>
                        <m:den>
                          <m:sSub>
                            <m:sSubPr>
                              <m:ctrlPr>
                                <a:rPr lang="en-US" i="1"/>
                              </m:ctrlPr>
                            </m:sSubPr>
                            <m:e>
                              <m:d>
                                <m:dPr>
                                  <m:ctrlPr>
                                    <a:rPr lang="en-US" i="1"/>
                                  </m:ctrlPr>
                                </m:dPr>
                                <m:e>
                                  <m:sSub>
                                    <m:sSubPr>
                                      <m:ctrlPr>
                                        <a:rPr lang="en-US" i="1"/>
                                      </m:ctrlPr>
                                    </m:sSubPr>
                                    <m:e>
                                      <m:r>
                                        <a:rPr lang="es-EC" i="1"/>
                                        <m:t>𝐺</m:t>
                                      </m:r>
                                    </m:e>
                                    <m:sub>
                                      <m:r>
                                        <a:rPr lang="es-EC" i="1"/>
                                        <m:t>0 </m:t>
                                      </m:r>
                                    </m:sub>
                                  </m:sSub>
                                </m:e>
                              </m:d>
                            </m:e>
                            <m:sub>
                              <m:r>
                                <m:rPr>
                                  <m:sty m:val="p"/>
                                </m:rPr>
                                <a:rPr lang="es-EC"/>
                                <m:t>av</m:t>
                              </m:r>
                            </m:sub>
                          </m:sSub>
                        </m:den>
                      </m:f>
                      <m:r>
                        <a:rPr lang="es-EC" i="1"/>
                        <m:t>=</m:t>
                      </m:r>
                      <m:r>
                        <a:rPr lang="es-EC" i="1"/>
                        <m:t>𝑎</m:t>
                      </m:r>
                      <m:r>
                        <a:rPr lang="es-EC" i="1"/>
                        <m:t>+</m:t>
                      </m:r>
                      <m:r>
                        <a:rPr lang="es-EC" i="1"/>
                        <m:t>𝑏</m:t>
                      </m:r>
                      <m:f>
                        <m:fPr>
                          <m:ctrlPr>
                            <a:rPr lang="en-US" i="1"/>
                          </m:ctrlPr>
                        </m:fPr>
                        <m:num>
                          <m:sSub>
                            <m:sSubPr>
                              <m:ctrlPr>
                                <a:rPr lang="en-US" i="1"/>
                              </m:ctrlPr>
                            </m:sSubPr>
                            <m:e>
                              <m:r>
                                <a:rPr lang="es-EC" i="1"/>
                                <m:t>𝑛</m:t>
                              </m:r>
                            </m:e>
                            <m:sub>
                              <m:r>
                                <m:rPr>
                                  <m:sty m:val="p"/>
                                </m:rPr>
                                <a:rPr lang="es-EC"/>
                                <m:t>av</m:t>
                              </m:r>
                            </m:sub>
                          </m:sSub>
                        </m:num>
                        <m:den>
                          <m:sSub>
                            <m:sSubPr>
                              <m:ctrlPr>
                                <a:rPr lang="en-US" i="1"/>
                              </m:ctrlPr>
                            </m:sSubPr>
                            <m:e>
                              <m:r>
                                <a:rPr lang="es-EC" i="1"/>
                                <m:t>𝑁</m:t>
                              </m:r>
                            </m:e>
                            <m:sub>
                              <m:r>
                                <m:rPr>
                                  <m:sty m:val="p"/>
                                </m:rPr>
                                <a:rPr lang="es-EC"/>
                                <m:t>av</m:t>
                              </m:r>
                            </m:sub>
                          </m:sSub>
                        </m:den>
                      </m:f>
                    </m:oMath>
                  </m:oMathPara>
                </a14:m>
                <a:endParaRPr lang="es-EC" dirty="0" smtClean="0"/>
              </a:p>
              <a:p>
                <a:pPr marL="0" indent="0">
                  <a:buNone/>
                </a:pPr>
                <a:endParaRPr lang="en-US" dirty="0" smtClean="0"/>
              </a:p>
              <a:p>
                <a:pPr marL="0" indent="0">
                  <a:buNone/>
                </a:pPr>
                <a:endParaRPr lang="es-EC" dirty="0"/>
              </a:p>
              <a:p>
                <a:pPr marL="0" indent="0">
                  <a:buNone/>
                </a:pPr>
                <a:endParaRPr lang="es-EC" dirty="0"/>
              </a:p>
              <a:p>
                <a:pPr marL="0" indent="0">
                  <a:buNone/>
                </a:pPr>
                <a:endParaRPr lang="es-EC" dirty="0"/>
              </a:p>
              <a:p>
                <a:r>
                  <a:rPr lang="es-EC" dirty="0" err="1">
                    <a:solidFill>
                      <a:schemeClr val="tx1"/>
                    </a:solidFill>
                  </a:rPr>
                  <a:t>G</a:t>
                </a:r>
                <a:r>
                  <a:rPr lang="es-EC" baseline="-25000" dirty="0" err="1">
                    <a:solidFill>
                      <a:schemeClr val="tx1"/>
                    </a:solidFill>
                  </a:rPr>
                  <a:t>av</a:t>
                </a:r>
                <a:r>
                  <a:rPr lang="es-EC" dirty="0">
                    <a:solidFill>
                      <a:schemeClr val="tx1"/>
                    </a:solidFill>
                  </a:rPr>
                  <a:t> es la irradiación global sobre superficie horizontal que expresa el promedio mensual de la irradiación global </a:t>
                </a:r>
                <a:r>
                  <a:rPr lang="es-EC" dirty="0" smtClean="0">
                    <a:solidFill>
                      <a:schemeClr val="tx1"/>
                    </a:solidFill>
                  </a:rPr>
                  <a:t>diaria</a:t>
                </a:r>
              </a:p>
              <a:p>
                <a:r>
                  <a:rPr lang="es-EC" dirty="0">
                    <a:solidFill>
                      <a:schemeClr val="tx1"/>
                    </a:solidFill>
                  </a:rPr>
                  <a:t>(G</a:t>
                </a:r>
                <a:r>
                  <a:rPr lang="es-EC" baseline="-25000" dirty="0">
                    <a:solidFill>
                      <a:schemeClr val="tx1"/>
                    </a:solidFill>
                  </a:rPr>
                  <a:t>0</a:t>
                </a:r>
                <a:r>
                  <a:rPr lang="es-EC" dirty="0">
                    <a:solidFill>
                      <a:schemeClr val="tx1"/>
                    </a:solidFill>
                  </a:rPr>
                  <a:t>)</a:t>
                </a:r>
                <a:r>
                  <a:rPr lang="es-EC" baseline="-25000" dirty="0" err="1">
                    <a:solidFill>
                      <a:schemeClr val="tx1"/>
                    </a:solidFill>
                  </a:rPr>
                  <a:t>av</a:t>
                </a:r>
                <a:r>
                  <a:rPr lang="es-EC" dirty="0">
                    <a:solidFill>
                      <a:schemeClr val="tx1"/>
                    </a:solidFill>
                  </a:rPr>
                  <a:t> es la irradiación extraterrestre promediada para el intervalo de tiempo en </a:t>
                </a:r>
                <a:r>
                  <a:rPr lang="es-EC" dirty="0" smtClean="0">
                    <a:solidFill>
                      <a:schemeClr val="tx1"/>
                    </a:solidFill>
                  </a:rPr>
                  <a:t>cuestión</a:t>
                </a:r>
              </a:p>
              <a:p>
                <a:r>
                  <a:rPr lang="es-EC" dirty="0" err="1">
                    <a:solidFill>
                      <a:schemeClr val="tx1"/>
                    </a:solidFill>
                  </a:rPr>
                  <a:t>N</a:t>
                </a:r>
                <a:r>
                  <a:rPr lang="es-EC" baseline="-25000" dirty="0" err="1">
                    <a:solidFill>
                      <a:schemeClr val="tx1"/>
                    </a:solidFill>
                  </a:rPr>
                  <a:t>av</a:t>
                </a:r>
                <a:r>
                  <a:rPr lang="es-EC" dirty="0">
                    <a:solidFill>
                      <a:schemeClr val="tx1"/>
                    </a:solidFill>
                  </a:rPr>
                  <a:t> es el promedio mensual del máximo número de horas de Sol </a:t>
                </a:r>
                <a:r>
                  <a:rPr lang="es-EC" dirty="0" smtClean="0">
                    <a:solidFill>
                      <a:schemeClr val="tx1"/>
                    </a:solidFill>
                  </a:rPr>
                  <a:t>diarias</a:t>
                </a:r>
              </a:p>
              <a:p>
                <a:r>
                  <a:rPr lang="es-EC" dirty="0" err="1">
                    <a:solidFill>
                      <a:schemeClr val="tx1"/>
                    </a:solidFill>
                  </a:rPr>
                  <a:t>n</a:t>
                </a:r>
                <a:r>
                  <a:rPr lang="es-EC" baseline="-25000" dirty="0" err="1">
                    <a:solidFill>
                      <a:schemeClr val="tx1"/>
                    </a:solidFill>
                  </a:rPr>
                  <a:t>av</a:t>
                </a:r>
                <a:r>
                  <a:rPr lang="es-EC" dirty="0">
                    <a:solidFill>
                      <a:schemeClr val="tx1"/>
                    </a:solidFill>
                  </a:rPr>
                  <a:t> es el promedio mensual del número de horas de Sol diarias</a:t>
                </a:r>
                <a:endParaRPr lang="es-EC" dirty="0" smtClean="0">
                  <a:solidFill>
                    <a:schemeClr val="tx1"/>
                  </a:solidFill>
                </a:endParaRPr>
              </a:p>
              <a:p>
                <a:endParaRPr lang="en-US" dirty="0" smtClean="0"/>
              </a:p>
              <a:p>
                <a:pPr marL="0" indent="0">
                  <a:buNone/>
                </a:pPr>
                <a:endParaRPr lang="es-EC" dirty="0"/>
              </a:p>
              <a:p>
                <a:pPr marL="0" indent="0">
                  <a:buNone/>
                </a:pPr>
                <a:endParaRPr lang="en-US" dirty="0"/>
              </a:p>
            </p:txBody>
          </p:sp>
        </mc:Choice>
        <mc:Fallback>
          <p:sp>
            <p:nvSpPr>
              <p:cNvPr id="3" name="Marcador de contenido 2"/>
              <p:cNvSpPr>
                <a:spLocks noGrp="1" noRot="1" noChangeAspect="1" noMove="1" noResize="1" noEditPoints="1" noAdjustHandles="1" noChangeArrowheads="1" noChangeShapeType="1" noTextEdit="1"/>
              </p:cNvSpPr>
              <p:nvPr>
                <p:ph idx="1"/>
              </p:nvPr>
            </p:nvSpPr>
            <p:spPr>
              <a:xfrm>
                <a:off x="677334" y="1487607"/>
                <a:ext cx="8596668" cy="5370394"/>
              </a:xfrm>
              <a:blipFill>
                <a:blip r:embed="rId3"/>
                <a:stretch>
                  <a:fillRect l="-142" t="-681" r="-71"/>
                </a:stretch>
              </a:blipFill>
            </p:spPr>
            <p:txBody>
              <a:bodyPr/>
              <a:lstStyle/>
              <a:p>
                <a:r>
                  <a:rPr lang="en-US">
                    <a:noFill/>
                  </a:rPr>
                  <a:t> </a:t>
                </a:r>
              </a:p>
            </p:txBody>
          </p:sp>
        </mc:Fallback>
      </mc:AlternateContent>
      <p:graphicFrame>
        <p:nvGraphicFramePr>
          <p:cNvPr id="4" name="Tabla 3"/>
          <p:cNvGraphicFramePr>
            <a:graphicFrameLocks noGrp="1"/>
          </p:cNvGraphicFramePr>
          <p:nvPr/>
        </p:nvGraphicFramePr>
        <p:xfrm>
          <a:off x="1986193" y="2922391"/>
          <a:ext cx="5978949" cy="1371600"/>
        </p:xfrm>
        <a:graphic>
          <a:graphicData uri="http://schemas.openxmlformats.org/drawingml/2006/table">
            <a:tbl>
              <a:tblPr firstRow="1" firstCol="1" bandRow="1">
                <a:tableStyleId>{5C22544A-7EE6-4342-B048-85BDC9FD1C3A}</a:tableStyleId>
              </a:tblPr>
              <a:tblGrid>
                <a:gridCol w="1992983">
                  <a:extLst>
                    <a:ext uri="{9D8B030D-6E8A-4147-A177-3AD203B41FA5}">
                      <a16:colId xmlns:a16="http://schemas.microsoft.com/office/drawing/2014/main" val="511505742"/>
                    </a:ext>
                  </a:extLst>
                </a:gridCol>
                <a:gridCol w="1992983">
                  <a:extLst>
                    <a:ext uri="{9D8B030D-6E8A-4147-A177-3AD203B41FA5}">
                      <a16:colId xmlns:a16="http://schemas.microsoft.com/office/drawing/2014/main" val="1385895161"/>
                    </a:ext>
                  </a:extLst>
                </a:gridCol>
                <a:gridCol w="1992983">
                  <a:extLst>
                    <a:ext uri="{9D8B030D-6E8A-4147-A177-3AD203B41FA5}">
                      <a16:colId xmlns:a16="http://schemas.microsoft.com/office/drawing/2014/main" val="2828117024"/>
                    </a:ext>
                  </a:extLst>
                </a:gridCol>
              </a:tblGrid>
              <a:tr h="374851">
                <a:tc>
                  <a:txBody>
                    <a:bodyPr/>
                    <a:lstStyle/>
                    <a:p>
                      <a:pPr algn="ctr">
                        <a:lnSpc>
                          <a:spcPct val="150000"/>
                        </a:lnSpc>
                        <a:spcAft>
                          <a:spcPts val="0"/>
                        </a:spcAft>
                        <a:tabLst>
                          <a:tab pos="4626610" algn="l"/>
                        </a:tabLst>
                      </a:pPr>
                      <a:r>
                        <a:rPr lang="es-EC" sz="2000" dirty="0">
                          <a:effectLst/>
                        </a:rPr>
                        <a:t>Región</a:t>
                      </a:r>
                      <a:endParaRPr lang="en-US" sz="2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50000"/>
                        </a:lnSpc>
                        <a:spcAft>
                          <a:spcPts val="0"/>
                        </a:spcAft>
                        <a:tabLst>
                          <a:tab pos="4626610" algn="l"/>
                        </a:tabLst>
                      </a:pPr>
                      <a:r>
                        <a:rPr lang="es-EC" sz="2000" dirty="0">
                          <a:effectLst/>
                        </a:rPr>
                        <a:t>Sierra</a:t>
                      </a:r>
                      <a:endParaRPr lang="en-US" sz="2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50000"/>
                        </a:lnSpc>
                        <a:spcAft>
                          <a:spcPts val="0"/>
                        </a:spcAft>
                        <a:tabLst>
                          <a:tab pos="4626610" algn="l"/>
                        </a:tabLst>
                      </a:pPr>
                      <a:r>
                        <a:rPr lang="es-EC" sz="2000" dirty="0">
                          <a:effectLst/>
                        </a:rPr>
                        <a:t>Costa</a:t>
                      </a:r>
                      <a:endParaRPr lang="en-US" sz="2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76400425"/>
                  </a:ext>
                </a:extLst>
              </a:tr>
              <a:tr h="362086">
                <a:tc>
                  <a:txBody>
                    <a:bodyPr/>
                    <a:lstStyle/>
                    <a:p>
                      <a:pPr algn="ctr">
                        <a:lnSpc>
                          <a:spcPct val="150000"/>
                        </a:lnSpc>
                        <a:spcAft>
                          <a:spcPts val="0"/>
                        </a:spcAft>
                        <a:tabLst>
                          <a:tab pos="4626610" algn="l"/>
                        </a:tabLst>
                      </a:pPr>
                      <a:r>
                        <a:rPr lang="es-EC" sz="2000">
                          <a:effectLst/>
                        </a:rPr>
                        <a:t>a</a:t>
                      </a:r>
                      <a:endParaRPr lang="en-US" sz="20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50000"/>
                        </a:lnSpc>
                        <a:spcAft>
                          <a:spcPts val="0"/>
                        </a:spcAft>
                        <a:tabLst>
                          <a:tab pos="4626610" algn="l"/>
                        </a:tabLst>
                      </a:pPr>
                      <a:r>
                        <a:rPr lang="es-EC" sz="2000" dirty="0">
                          <a:effectLst/>
                        </a:rPr>
                        <a:t>0.25</a:t>
                      </a:r>
                      <a:endParaRPr lang="en-US" sz="2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50000"/>
                        </a:lnSpc>
                        <a:spcAft>
                          <a:spcPts val="0"/>
                        </a:spcAft>
                        <a:tabLst>
                          <a:tab pos="4626610" algn="l"/>
                        </a:tabLst>
                      </a:pPr>
                      <a:r>
                        <a:rPr lang="es-EC" sz="2000" dirty="0">
                          <a:effectLst/>
                        </a:rPr>
                        <a:t>0.28</a:t>
                      </a:r>
                      <a:endParaRPr lang="en-US" sz="2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248748129"/>
                  </a:ext>
                </a:extLst>
              </a:tr>
              <a:tr h="362086">
                <a:tc>
                  <a:txBody>
                    <a:bodyPr/>
                    <a:lstStyle/>
                    <a:p>
                      <a:pPr algn="ctr">
                        <a:lnSpc>
                          <a:spcPct val="150000"/>
                        </a:lnSpc>
                        <a:spcAft>
                          <a:spcPts val="0"/>
                        </a:spcAft>
                        <a:tabLst>
                          <a:tab pos="4626610" algn="l"/>
                        </a:tabLst>
                      </a:pPr>
                      <a:r>
                        <a:rPr lang="es-EC" sz="2000">
                          <a:effectLst/>
                        </a:rPr>
                        <a:t>b</a:t>
                      </a:r>
                      <a:endParaRPr lang="en-US" sz="20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50000"/>
                        </a:lnSpc>
                        <a:spcAft>
                          <a:spcPts val="0"/>
                        </a:spcAft>
                        <a:tabLst>
                          <a:tab pos="4626610" algn="l"/>
                        </a:tabLst>
                      </a:pPr>
                      <a:r>
                        <a:rPr lang="es-EC" sz="2000" dirty="0">
                          <a:effectLst/>
                        </a:rPr>
                        <a:t>0.45</a:t>
                      </a:r>
                      <a:endParaRPr lang="en-US" sz="2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50000"/>
                        </a:lnSpc>
                        <a:spcAft>
                          <a:spcPts val="0"/>
                        </a:spcAft>
                        <a:tabLst>
                          <a:tab pos="4626610" algn="l"/>
                        </a:tabLst>
                      </a:pPr>
                      <a:r>
                        <a:rPr lang="es-EC" sz="2000" dirty="0">
                          <a:effectLst/>
                        </a:rPr>
                        <a:t>0.54</a:t>
                      </a:r>
                      <a:endParaRPr lang="en-US" sz="2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975081015"/>
                  </a:ext>
                </a:extLst>
              </a:tr>
            </a:tbl>
          </a:graphicData>
        </a:graphic>
      </p:graphicFrame>
    </p:spTree>
    <p:extLst>
      <p:ext uri="{BB962C8B-B14F-4D97-AF65-F5344CB8AC3E}">
        <p14:creationId xmlns:p14="http://schemas.microsoft.com/office/powerpoint/2010/main" val="418304807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a:solidFill>
                  <a:schemeClr val="tx1"/>
                </a:solidFill>
              </a:rPr>
              <a:t>CÁLCULO DE LA IRRADIACIÓN PROMEDIO</a:t>
            </a:r>
            <a:endParaRPr lang="en-US" dirty="0"/>
          </a:p>
        </p:txBody>
      </p:sp>
      <p:graphicFrame>
        <p:nvGraphicFramePr>
          <p:cNvPr id="4" name="Gráfico 3"/>
          <p:cNvGraphicFramePr/>
          <p:nvPr/>
        </p:nvGraphicFramePr>
        <p:xfrm>
          <a:off x="677334" y="1719617"/>
          <a:ext cx="8289245" cy="526924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263823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4"/>
          <p:cNvGraphicFramePr>
            <a:graphicFrameLocks noGrp="1"/>
          </p:cNvGraphicFramePr>
          <p:nvPr>
            <p:extLst/>
          </p:nvPr>
        </p:nvGraphicFramePr>
        <p:xfrm>
          <a:off x="494983" y="998023"/>
          <a:ext cx="9214337" cy="3130272"/>
        </p:xfrm>
        <a:graphic>
          <a:graphicData uri="http://schemas.openxmlformats.org/drawingml/2006/table">
            <a:tbl>
              <a:tblPr firstRow="1" firstCol="1" bandRow="1">
                <a:tableStyleId>{5C22544A-7EE6-4342-B048-85BDC9FD1C3A}</a:tableStyleId>
              </a:tblPr>
              <a:tblGrid>
                <a:gridCol w="1687144">
                  <a:extLst>
                    <a:ext uri="{9D8B030D-6E8A-4147-A177-3AD203B41FA5}">
                      <a16:colId xmlns:a16="http://schemas.microsoft.com/office/drawing/2014/main" val="225929351"/>
                    </a:ext>
                  </a:extLst>
                </a:gridCol>
                <a:gridCol w="2066316">
                  <a:extLst>
                    <a:ext uri="{9D8B030D-6E8A-4147-A177-3AD203B41FA5}">
                      <a16:colId xmlns:a16="http://schemas.microsoft.com/office/drawing/2014/main" val="2803771293"/>
                    </a:ext>
                  </a:extLst>
                </a:gridCol>
                <a:gridCol w="2588456">
                  <a:extLst>
                    <a:ext uri="{9D8B030D-6E8A-4147-A177-3AD203B41FA5}">
                      <a16:colId xmlns:a16="http://schemas.microsoft.com/office/drawing/2014/main" val="484697121"/>
                    </a:ext>
                  </a:extLst>
                </a:gridCol>
                <a:gridCol w="2872421">
                  <a:extLst>
                    <a:ext uri="{9D8B030D-6E8A-4147-A177-3AD203B41FA5}">
                      <a16:colId xmlns:a16="http://schemas.microsoft.com/office/drawing/2014/main" val="1598342979"/>
                    </a:ext>
                  </a:extLst>
                </a:gridCol>
              </a:tblGrid>
              <a:tr h="276162">
                <a:tc gridSpan="2">
                  <a:txBody>
                    <a:bodyPr/>
                    <a:lstStyle/>
                    <a:p>
                      <a:pPr algn="ctr">
                        <a:spcAft>
                          <a:spcPts val="0"/>
                        </a:spcAft>
                      </a:pPr>
                      <a:r>
                        <a:rPr lang="es-ES_tradnl" sz="1800" b="1" dirty="0">
                          <a:solidFill>
                            <a:schemeClr val="tx1"/>
                          </a:solidFill>
                          <a:effectLst/>
                        </a:rPr>
                        <a:t>Sistema de cultivo</a:t>
                      </a:r>
                      <a:endParaRPr lang="en-US" sz="18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hMerge="1">
                  <a:txBody>
                    <a:bodyPr/>
                    <a:lstStyle/>
                    <a:p>
                      <a:endParaRPr lang="en-US"/>
                    </a:p>
                  </a:txBody>
                  <a:tcPr/>
                </a:tc>
                <a:tc>
                  <a:txBody>
                    <a:bodyPr/>
                    <a:lstStyle/>
                    <a:p>
                      <a:pPr algn="ctr">
                        <a:spcAft>
                          <a:spcPts val="0"/>
                        </a:spcAft>
                      </a:pPr>
                      <a:r>
                        <a:rPr lang="es-ES_tradnl" sz="1800" b="1" dirty="0">
                          <a:solidFill>
                            <a:schemeClr val="tx1"/>
                          </a:solidFill>
                          <a:effectLst/>
                        </a:rPr>
                        <a:t>Ventajas</a:t>
                      </a:r>
                      <a:endParaRPr lang="en-US" sz="18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S_tradnl" sz="1800" b="1" dirty="0">
                          <a:solidFill>
                            <a:schemeClr val="tx1"/>
                          </a:solidFill>
                          <a:effectLst/>
                        </a:rPr>
                        <a:t>Desventajas</a:t>
                      </a:r>
                      <a:endParaRPr lang="en-US" sz="18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421528863"/>
                  </a:ext>
                </a:extLst>
              </a:tr>
              <a:tr h="2854110">
                <a:tc>
                  <a:txBody>
                    <a:bodyPr/>
                    <a:lstStyle/>
                    <a:p>
                      <a:pPr algn="ctr">
                        <a:spcAft>
                          <a:spcPts val="0"/>
                        </a:spcAft>
                      </a:pPr>
                      <a:r>
                        <a:rPr lang="es-ES_tradnl" sz="1800" dirty="0" smtClean="0">
                          <a:solidFill>
                            <a:schemeClr val="tx1"/>
                          </a:solidFill>
                          <a:effectLst/>
                          <a:latin typeface="+mn-lt"/>
                          <a:ea typeface="+mn-ea"/>
                        </a:rPr>
                        <a:t>Cerrado</a:t>
                      </a:r>
                      <a:endParaRPr lang="en-US" sz="18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es-ES_tradnl" sz="1800" b="1" dirty="0">
                          <a:effectLst/>
                          <a:latin typeface="+mn-lt"/>
                          <a:ea typeface="Times New Roman" panose="02020603050405020304" pitchFamily="18" charset="0"/>
                        </a:rPr>
                        <a:t>Fotobioreactores tubulares horizontales</a:t>
                      </a:r>
                      <a:endParaRPr lang="en-US" sz="1800" dirty="0">
                        <a:effectLst/>
                        <a:latin typeface="+mn-lt"/>
                        <a:ea typeface="Times New Roman" panose="02020603050405020304" pitchFamily="18" charset="0"/>
                      </a:endParaRPr>
                    </a:p>
                  </a:txBody>
                  <a:tcPr marL="68580" marR="68580" marT="0" marB="0" anchor="ctr"/>
                </a:tc>
                <a:tc>
                  <a:txBody>
                    <a:bodyPr/>
                    <a:lstStyle/>
                    <a:p>
                      <a:pPr>
                        <a:spcAft>
                          <a:spcPts val="0"/>
                        </a:spcAft>
                      </a:pPr>
                      <a:r>
                        <a:rPr lang="es-ES_tradnl" sz="1800" dirty="0">
                          <a:effectLst/>
                          <a:latin typeface="+mn-lt"/>
                          <a:ea typeface="Times New Roman" panose="02020603050405020304" pitchFamily="18" charset="0"/>
                        </a:rPr>
                        <a:t>Gran área superficial iluminada, seguro para cultivos puertas afuera, productividades en biomasa bastante buenas, relativamente barato.</a:t>
                      </a:r>
                      <a:endParaRPr lang="en-US" sz="1800" dirty="0">
                        <a:effectLst/>
                        <a:latin typeface="+mn-lt"/>
                        <a:ea typeface="Times New Roman" panose="02020603050405020304" pitchFamily="18" charset="0"/>
                      </a:endParaRPr>
                    </a:p>
                  </a:txBody>
                  <a:tcPr marL="68580" marR="68580" marT="0" marB="0" anchor="ctr"/>
                </a:tc>
                <a:tc>
                  <a:txBody>
                    <a:bodyPr/>
                    <a:lstStyle/>
                    <a:p>
                      <a:pPr>
                        <a:spcAft>
                          <a:spcPts val="0"/>
                        </a:spcAft>
                      </a:pPr>
                      <a:r>
                        <a:rPr lang="es-ES_tradnl" sz="1800" dirty="0">
                          <a:effectLst/>
                          <a:latin typeface="+mn-lt"/>
                          <a:ea typeface="Times New Roman" panose="02020603050405020304" pitchFamily="18" charset="0"/>
                        </a:rPr>
                        <a:t>Gradientes de pH, oxígeno disuelto y CO</a:t>
                      </a:r>
                      <a:r>
                        <a:rPr lang="es-ES_tradnl" sz="1800" baseline="-25000" dirty="0">
                          <a:effectLst/>
                          <a:latin typeface="+mn-lt"/>
                          <a:ea typeface="Times New Roman" panose="02020603050405020304" pitchFamily="18" charset="0"/>
                        </a:rPr>
                        <a:t>2</a:t>
                      </a:r>
                      <a:r>
                        <a:rPr lang="es-ES_tradnl" sz="1800" dirty="0">
                          <a:effectLst/>
                          <a:latin typeface="+mn-lt"/>
                          <a:ea typeface="Times New Roman" panose="02020603050405020304" pitchFamily="18" charset="0"/>
                        </a:rPr>
                        <a:t> a lo largo de los tubos, </a:t>
                      </a:r>
                      <a:r>
                        <a:rPr lang="es-ES_tradnl" sz="1800" dirty="0" smtClean="0">
                          <a:effectLst/>
                          <a:latin typeface="+mn-lt"/>
                          <a:ea typeface="Times New Roman" panose="02020603050405020304" pitchFamily="18" charset="0"/>
                        </a:rPr>
                        <a:t>algún </a:t>
                      </a:r>
                      <a:r>
                        <a:rPr lang="es-ES_tradnl" sz="1800" dirty="0">
                          <a:effectLst/>
                          <a:latin typeface="+mn-lt"/>
                          <a:ea typeface="Times New Roman" panose="02020603050405020304" pitchFamily="18" charset="0"/>
                        </a:rPr>
                        <a:t>grado de crecimiento en las paredes, requiere un gran espacio de terreno.</a:t>
                      </a:r>
                      <a:endParaRPr lang="en-US" sz="1800"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2750647059"/>
                  </a:ext>
                </a:extLst>
              </a:tr>
            </a:tbl>
          </a:graphicData>
        </a:graphic>
      </p:graphicFrame>
      <p:pic>
        <p:nvPicPr>
          <p:cNvPr id="6150" name="Picture 6" descr="Resultado de imagen de fotobiorreactor de columna vertic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7766" y="4024767"/>
            <a:ext cx="7315200" cy="2638426"/>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p:cNvSpPr txBox="1"/>
          <p:nvPr/>
        </p:nvSpPr>
        <p:spPr>
          <a:xfrm>
            <a:off x="494983" y="351692"/>
            <a:ext cx="9087729" cy="646331"/>
          </a:xfrm>
          <a:prstGeom prst="rect">
            <a:avLst/>
          </a:prstGeom>
          <a:noFill/>
        </p:spPr>
        <p:txBody>
          <a:bodyPr wrap="square" rtlCol="0">
            <a:spAutoFit/>
          </a:bodyPr>
          <a:lstStyle/>
          <a:p>
            <a:r>
              <a:rPr lang="es-EC" b="1" dirty="0"/>
              <a:t>SISTEMAS DE CULTIVO </a:t>
            </a:r>
            <a:r>
              <a:rPr lang="es-EC" b="1" dirty="0" smtClean="0"/>
              <a:t>PARA </a:t>
            </a:r>
            <a:r>
              <a:rPr lang="es-EC" b="1" dirty="0"/>
              <a:t>ARTHROSPIRA </a:t>
            </a:r>
            <a:r>
              <a:rPr lang="en-US" b="1" dirty="0"/>
              <a:t>PLATENSIS</a:t>
            </a:r>
            <a:r>
              <a:rPr lang="es-EC" dirty="0"/>
              <a:t> </a:t>
            </a:r>
            <a:endParaRPr lang="es-EC" dirty="0" smtClean="0"/>
          </a:p>
          <a:p>
            <a:r>
              <a:rPr lang="es-ES_tradnl" b="1" dirty="0" smtClean="0">
                <a:solidFill>
                  <a:schemeClr val="tx1"/>
                </a:solidFill>
              </a:rPr>
              <a:t>Fuente: </a:t>
            </a:r>
            <a:r>
              <a:rPr lang="es-ES_tradnl" b="1" dirty="0" err="1" smtClean="0">
                <a:solidFill>
                  <a:schemeClr val="accent2"/>
                </a:solidFill>
              </a:rPr>
              <a:t>Ugwu</a:t>
            </a:r>
            <a:r>
              <a:rPr lang="es-ES_tradnl" b="1" dirty="0" smtClean="0">
                <a:solidFill>
                  <a:schemeClr val="accent2"/>
                </a:solidFill>
              </a:rPr>
              <a:t> et. Al 2008.</a:t>
            </a:r>
            <a:endParaRPr lang="en-US" dirty="0">
              <a:solidFill>
                <a:schemeClr val="accent2"/>
              </a:solidFill>
            </a:endParaRPr>
          </a:p>
        </p:txBody>
      </p:sp>
    </p:spTree>
    <p:extLst>
      <p:ext uri="{BB962C8B-B14F-4D97-AF65-F5344CB8AC3E}">
        <p14:creationId xmlns:p14="http://schemas.microsoft.com/office/powerpoint/2010/main" val="99825065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smtClean="0">
                <a:solidFill>
                  <a:schemeClr val="tx1"/>
                </a:solidFill>
              </a:rPr>
              <a:t>DECISIÓN SOBRE EL EMPLAZAMIENTO</a:t>
            </a:r>
            <a:endParaRPr lang="en-US" b="1" dirty="0">
              <a:solidFill>
                <a:schemeClr val="tx1"/>
              </a:solidFill>
            </a:endParaRPr>
          </a:p>
        </p:txBody>
      </p:sp>
      <p:graphicFrame>
        <p:nvGraphicFramePr>
          <p:cNvPr id="4" name="Tabla 3"/>
          <p:cNvGraphicFramePr>
            <a:graphicFrameLocks noGrp="1"/>
          </p:cNvGraphicFramePr>
          <p:nvPr/>
        </p:nvGraphicFramePr>
        <p:xfrm>
          <a:off x="1091821" y="2230652"/>
          <a:ext cx="7560861" cy="2736120"/>
        </p:xfrm>
        <a:graphic>
          <a:graphicData uri="http://schemas.openxmlformats.org/drawingml/2006/table">
            <a:tbl>
              <a:tblPr firstRow="1" firstCol="1" bandRow="1">
                <a:tableStyleId>{5C22544A-7EE6-4342-B048-85BDC9FD1C3A}</a:tableStyleId>
              </a:tblPr>
              <a:tblGrid>
                <a:gridCol w="2339649">
                  <a:extLst>
                    <a:ext uri="{9D8B030D-6E8A-4147-A177-3AD203B41FA5}">
                      <a16:colId xmlns:a16="http://schemas.microsoft.com/office/drawing/2014/main" val="808059286"/>
                    </a:ext>
                  </a:extLst>
                </a:gridCol>
                <a:gridCol w="2102832">
                  <a:extLst>
                    <a:ext uri="{9D8B030D-6E8A-4147-A177-3AD203B41FA5}">
                      <a16:colId xmlns:a16="http://schemas.microsoft.com/office/drawing/2014/main" val="283164807"/>
                    </a:ext>
                  </a:extLst>
                </a:gridCol>
                <a:gridCol w="1559190">
                  <a:extLst>
                    <a:ext uri="{9D8B030D-6E8A-4147-A177-3AD203B41FA5}">
                      <a16:colId xmlns:a16="http://schemas.microsoft.com/office/drawing/2014/main" val="180165909"/>
                    </a:ext>
                  </a:extLst>
                </a:gridCol>
                <a:gridCol w="1559190">
                  <a:extLst>
                    <a:ext uri="{9D8B030D-6E8A-4147-A177-3AD203B41FA5}">
                      <a16:colId xmlns:a16="http://schemas.microsoft.com/office/drawing/2014/main" val="2383832096"/>
                    </a:ext>
                  </a:extLst>
                </a:gridCol>
              </a:tblGrid>
              <a:tr h="1375149">
                <a:tc>
                  <a:txBody>
                    <a:bodyPr/>
                    <a:lstStyle/>
                    <a:p>
                      <a:pPr algn="ctr">
                        <a:lnSpc>
                          <a:spcPct val="150000"/>
                        </a:lnSpc>
                        <a:spcAft>
                          <a:spcPts val="0"/>
                        </a:spcAft>
                      </a:pPr>
                      <a:r>
                        <a:rPr lang="es-EC" sz="1800" dirty="0">
                          <a:effectLst/>
                        </a:rPr>
                        <a:t>Emplazamiento</a:t>
                      </a:r>
                      <a:endParaRPr lang="en-US" sz="18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es-EC" sz="1800" dirty="0">
                          <a:effectLst/>
                        </a:rPr>
                        <a:t>Irradiación global promedio anual</a:t>
                      </a:r>
                      <a:endParaRPr lang="en-US" sz="1800" dirty="0">
                        <a:effectLst/>
                      </a:endParaRPr>
                    </a:p>
                    <a:p>
                      <a:pPr algn="ctr">
                        <a:spcAft>
                          <a:spcPts val="0"/>
                        </a:spcAft>
                      </a:pPr>
                      <a:r>
                        <a:rPr lang="es-EC" sz="1800" dirty="0">
                          <a:effectLst/>
                        </a:rPr>
                        <a:t>Whm</a:t>
                      </a:r>
                      <a:r>
                        <a:rPr lang="es-EC" sz="1800" baseline="30000" dirty="0">
                          <a:effectLst/>
                        </a:rPr>
                        <a:t>-2</a:t>
                      </a:r>
                      <a:endParaRPr lang="en-US" sz="18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es-EC" sz="1800" dirty="0">
                          <a:effectLst/>
                        </a:rPr>
                        <a:t>Temperatura mínima promedio anual</a:t>
                      </a:r>
                      <a:endParaRPr lang="en-US" sz="1800" dirty="0">
                        <a:effectLst/>
                      </a:endParaRPr>
                    </a:p>
                    <a:p>
                      <a:pPr algn="ctr">
                        <a:spcAft>
                          <a:spcPts val="0"/>
                        </a:spcAft>
                      </a:pPr>
                      <a:r>
                        <a:rPr lang="es-EC" sz="1800" dirty="0">
                          <a:effectLst/>
                        </a:rPr>
                        <a:t>°</a:t>
                      </a:r>
                      <a:r>
                        <a:rPr lang="es-EC" sz="1800" dirty="0" smtClean="0">
                          <a:effectLst/>
                        </a:rPr>
                        <a:t>C</a:t>
                      </a:r>
                      <a:endParaRPr lang="en-US" sz="1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1800" dirty="0">
                          <a:effectLst/>
                        </a:rPr>
                        <a:t>Temperatura máxima promedio anual</a:t>
                      </a:r>
                      <a:endParaRPr lang="en-US" sz="1800" dirty="0">
                        <a:effectLst/>
                      </a:endParaRPr>
                    </a:p>
                    <a:p>
                      <a:pPr algn="ctr">
                        <a:spcAft>
                          <a:spcPts val="0"/>
                        </a:spcAft>
                      </a:pPr>
                      <a:r>
                        <a:rPr lang="es-EC" sz="1800" dirty="0">
                          <a:effectLst/>
                        </a:rPr>
                        <a:t>°</a:t>
                      </a:r>
                      <a:r>
                        <a:rPr lang="es-EC" sz="1800" dirty="0" smtClean="0">
                          <a:effectLst/>
                        </a:rPr>
                        <a:t>C</a:t>
                      </a:r>
                      <a:endParaRPr lang="en-US" sz="18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826647807"/>
                  </a:ext>
                </a:extLst>
              </a:tr>
              <a:tr h="453657">
                <a:tc>
                  <a:txBody>
                    <a:bodyPr/>
                    <a:lstStyle/>
                    <a:p>
                      <a:pPr algn="ctr">
                        <a:lnSpc>
                          <a:spcPct val="150000"/>
                        </a:lnSpc>
                        <a:spcAft>
                          <a:spcPts val="0"/>
                        </a:spcAft>
                      </a:pPr>
                      <a:r>
                        <a:rPr lang="es-EC" sz="1800" u="sng" dirty="0">
                          <a:solidFill>
                            <a:schemeClr val="tx1"/>
                          </a:solidFill>
                          <a:effectLst/>
                        </a:rPr>
                        <a:t>Pedernales</a:t>
                      </a:r>
                      <a:endParaRPr lang="en-US" sz="1800" u="sng"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800" dirty="0" smtClean="0">
                          <a:effectLst/>
                        </a:rPr>
                        <a:t>4966.42</a:t>
                      </a:r>
                      <a:endParaRPr lang="en-US" sz="18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800">
                          <a:effectLst/>
                        </a:rPr>
                        <a:t>21.3</a:t>
                      </a:r>
                      <a:endParaRPr lang="en-US"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50000"/>
                        </a:lnSpc>
                        <a:spcAft>
                          <a:spcPts val="0"/>
                        </a:spcAft>
                      </a:pPr>
                      <a:r>
                        <a:rPr lang="es-EC" sz="1800" dirty="0">
                          <a:effectLst/>
                        </a:rPr>
                        <a:t>32.9</a:t>
                      </a:r>
                      <a:endParaRPr lang="en-US" sz="18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683045589"/>
                  </a:ext>
                </a:extLst>
              </a:tr>
              <a:tr h="453657">
                <a:tc>
                  <a:txBody>
                    <a:bodyPr/>
                    <a:lstStyle/>
                    <a:p>
                      <a:pPr algn="ctr">
                        <a:lnSpc>
                          <a:spcPct val="150000"/>
                        </a:lnSpc>
                        <a:spcAft>
                          <a:spcPts val="0"/>
                        </a:spcAft>
                      </a:pPr>
                      <a:r>
                        <a:rPr lang="es-EC" sz="1800">
                          <a:effectLst/>
                        </a:rPr>
                        <a:t>Sangolquí</a:t>
                      </a:r>
                      <a:endParaRPr lang="en-US" sz="18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800" dirty="0" smtClean="0">
                          <a:effectLst/>
                        </a:rPr>
                        <a:t>4966.12</a:t>
                      </a:r>
                      <a:endParaRPr lang="en-US" sz="18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800">
                          <a:effectLst/>
                        </a:rPr>
                        <a:t>8.2</a:t>
                      </a:r>
                      <a:endParaRPr lang="en-US"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50000"/>
                        </a:lnSpc>
                        <a:spcAft>
                          <a:spcPts val="0"/>
                        </a:spcAft>
                      </a:pPr>
                      <a:r>
                        <a:rPr lang="es-EC" sz="1800" dirty="0">
                          <a:effectLst/>
                        </a:rPr>
                        <a:t>22.6</a:t>
                      </a:r>
                      <a:endParaRPr lang="en-US" sz="18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277312684"/>
                  </a:ext>
                </a:extLst>
              </a:tr>
              <a:tr h="453657">
                <a:tc>
                  <a:txBody>
                    <a:bodyPr/>
                    <a:lstStyle/>
                    <a:p>
                      <a:pPr algn="ctr">
                        <a:lnSpc>
                          <a:spcPct val="150000"/>
                        </a:lnSpc>
                        <a:spcAft>
                          <a:spcPts val="0"/>
                        </a:spcAft>
                      </a:pPr>
                      <a:r>
                        <a:rPr lang="es-EC" sz="1800">
                          <a:effectLst/>
                        </a:rPr>
                        <a:t>Cariamanga</a:t>
                      </a:r>
                      <a:endParaRPr lang="en-US" sz="18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800" dirty="0" smtClean="0">
                          <a:effectLst/>
                        </a:rPr>
                        <a:t>4949.31</a:t>
                      </a:r>
                      <a:endParaRPr lang="en-US" sz="18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800">
                          <a:effectLst/>
                        </a:rPr>
                        <a:t>11.5</a:t>
                      </a:r>
                      <a:endParaRPr lang="en-US"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50000"/>
                        </a:lnSpc>
                        <a:spcAft>
                          <a:spcPts val="0"/>
                        </a:spcAft>
                      </a:pPr>
                      <a:r>
                        <a:rPr lang="es-EC" sz="1800" dirty="0">
                          <a:effectLst/>
                        </a:rPr>
                        <a:t>23.9</a:t>
                      </a:r>
                      <a:endParaRPr lang="en-US" sz="18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27571385"/>
                  </a:ext>
                </a:extLst>
              </a:tr>
            </a:tbl>
          </a:graphicData>
        </a:graphic>
      </p:graphicFrame>
    </p:spTree>
    <p:extLst>
      <p:ext uri="{BB962C8B-B14F-4D97-AF65-F5344CB8AC3E}">
        <p14:creationId xmlns:p14="http://schemas.microsoft.com/office/powerpoint/2010/main" val="31613674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sultado de imagen de CIANOBACTERIAS BIODIES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9483" y="2700997"/>
            <a:ext cx="6109916" cy="3559126"/>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ctrTitle"/>
          </p:nvPr>
        </p:nvSpPr>
        <p:spPr>
          <a:xfrm>
            <a:off x="1858759" y="1167760"/>
            <a:ext cx="7766936" cy="1646302"/>
          </a:xfrm>
        </p:spPr>
        <p:txBody>
          <a:bodyPr/>
          <a:lstStyle/>
          <a:p>
            <a:r>
              <a:rPr lang="en-US" dirty="0" smtClean="0">
                <a:solidFill>
                  <a:schemeClr val="tx1"/>
                </a:solidFill>
              </a:rPr>
              <a:t/>
            </a:r>
            <a:br>
              <a:rPr lang="en-US" dirty="0" smtClean="0">
                <a:solidFill>
                  <a:schemeClr val="tx1"/>
                </a:solidFill>
              </a:rPr>
            </a:br>
            <a:r>
              <a:rPr lang="en-US" sz="3600" dirty="0" smtClean="0">
                <a:solidFill>
                  <a:schemeClr val="tx1"/>
                </a:solidFill>
              </a:rPr>
              <a:t>6.2 MODELO DE DISTRIBUCIÓN DE LUZ AL INTERIOR DEL FOTOBIORTEACTOR</a:t>
            </a:r>
            <a:endParaRPr lang="en-US" sz="3600" dirty="0">
              <a:solidFill>
                <a:schemeClr val="tx1"/>
              </a:solidFill>
            </a:endParaRPr>
          </a:p>
        </p:txBody>
      </p:sp>
    </p:spTree>
    <p:extLst>
      <p:ext uri="{BB962C8B-B14F-4D97-AF65-F5344CB8AC3E}">
        <p14:creationId xmlns:p14="http://schemas.microsoft.com/office/powerpoint/2010/main" val="159200066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FLUX DE FOTONES</a:t>
            </a:r>
            <a:endParaRPr lang="en-US" dirty="0"/>
          </a:p>
        </p:txBody>
      </p:sp>
      <mc:AlternateContent xmlns:mc="http://schemas.openxmlformats.org/markup-compatibility/2006">
        <mc:Choice xmlns:a14="http://schemas.microsoft.com/office/drawing/2010/main" Requires="a14">
          <p:sp>
            <p:nvSpPr>
              <p:cNvPr id="3" name="Marcador de contenido 2"/>
              <p:cNvSpPr>
                <a:spLocks noGrp="1"/>
              </p:cNvSpPr>
              <p:nvPr>
                <p:ph idx="1"/>
              </p:nvPr>
            </p:nvSpPr>
            <p:spPr>
              <a:xfrm>
                <a:off x="677334" y="2160589"/>
                <a:ext cx="8596668" cy="4199268"/>
              </a:xfrm>
            </p:spPr>
            <p:txBody>
              <a:bodyPr>
                <a:normAutofit lnSpcReduction="10000"/>
              </a:bodyPr>
              <a:lstStyle/>
              <a:p>
                <a:r>
                  <a:rPr lang="es-EC" sz="1900" dirty="0" smtClean="0"/>
                  <a:t>Cualquier valor de irradiancia puede ser convertido a Flux de fotones, definido como el número de moles de fotones por unidad de superficie de incidencia y por unidad de tiempo</a:t>
                </a:r>
              </a:p>
              <a:p>
                <a:endParaRPr lang="es-EC" sz="2400" dirty="0" smtClean="0"/>
              </a:p>
              <a:p>
                <a:endParaRPr lang="es-EC" sz="2400" dirty="0"/>
              </a:p>
              <a:p>
                <a:r>
                  <a:rPr lang="es-EC" sz="1900" i="1" dirty="0"/>
                  <a:t>N</a:t>
                </a:r>
                <a:r>
                  <a:rPr lang="es-EC" sz="1900" i="1" baseline="-25000" dirty="0"/>
                  <a:t>A</a:t>
                </a:r>
                <a:r>
                  <a:rPr lang="es-EC" sz="1900" dirty="0"/>
                  <a:t> es el número de Avogadro, equivalente a 6.022⨯10</a:t>
                </a:r>
                <a:r>
                  <a:rPr lang="es-EC" sz="1900" baseline="30000" dirty="0"/>
                  <a:t>23 </a:t>
                </a:r>
                <a:r>
                  <a:rPr lang="es-EC" sz="1900" dirty="0" smtClean="0"/>
                  <a:t>mol</a:t>
                </a:r>
                <a:r>
                  <a:rPr lang="es-EC" sz="1900" baseline="30000" dirty="0" smtClean="0"/>
                  <a:t>-1</a:t>
                </a:r>
                <a:endParaRPr lang="es-EC" sz="1900" dirty="0"/>
              </a:p>
              <a:p>
                <a14:m>
                  <m:oMath xmlns:m="http://schemas.openxmlformats.org/officeDocument/2006/math">
                    <m:r>
                      <a:rPr lang="es-EC" sz="1900" i="1"/>
                      <m:t>𝑐</m:t>
                    </m:r>
                    <m:r>
                      <a:rPr lang="es-EC" sz="1900" i="1"/>
                      <m:t>=</m:t>
                    </m:r>
                    <m:f>
                      <m:fPr>
                        <m:ctrlPr>
                          <a:rPr lang="en-US" sz="1900" i="1"/>
                        </m:ctrlPr>
                      </m:fPr>
                      <m:num>
                        <m:sSub>
                          <m:sSubPr>
                            <m:ctrlPr>
                              <a:rPr lang="en-US" sz="1900" i="1"/>
                            </m:ctrlPr>
                          </m:sSubPr>
                          <m:e>
                            <m:r>
                              <a:rPr lang="es-EC" sz="1900" i="1"/>
                              <m:t>𝑐</m:t>
                            </m:r>
                          </m:e>
                          <m:sub>
                            <m:r>
                              <a:rPr lang="es-EC" sz="1900" i="1"/>
                              <m:t>0</m:t>
                            </m:r>
                          </m:sub>
                        </m:sSub>
                      </m:num>
                      <m:den>
                        <m:r>
                          <a:rPr lang="es-EC" sz="1900" i="1"/>
                          <m:t>𝑛</m:t>
                        </m:r>
                      </m:den>
                    </m:f>
                  </m:oMath>
                </a14:m>
                <a:r>
                  <a:rPr lang="en-US" sz="1900" dirty="0" smtClean="0"/>
                  <a:t> </a:t>
                </a:r>
                <a:r>
                  <a:rPr lang="es-EC" sz="1900" dirty="0" smtClean="0"/>
                  <a:t>es la velocidad </a:t>
                </a:r>
                <a:r>
                  <a:rPr lang="es-EC" sz="1900" dirty="0"/>
                  <a:t>de la luz </a:t>
                </a:r>
                <a:r>
                  <a:rPr lang="es-EC" sz="1900" dirty="0" smtClean="0"/>
                  <a:t>(c</a:t>
                </a:r>
                <a:r>
                  <a:rPr lang="es-EC" sz="1900" baseline="-25000" dirty="0" smtClean="0"/>
                  <a:t>0</a:t>
                </a:r>
                <a:r>
                  <a:rPr lang="es-EC" sz="1900" dirty="0" smtClean="0"/>
                  <a:t>=2.9979</a:t>
                </a:r>
                <a:r>
                  <a:rPr lang="es-EC" sz="1900" dirty="0"/>
                  <a:t>⨯</a:t>
                </a:r>
                <a:r>
                  <a:rPr lang="es-EC" sz="1900" dirty="0" smtClean="0"/>
                  <a:t>10</a:t>
                </a:r>
                <a:r>
                  <a:rPr lang="es-EC" sz="1900" baseline="30000" dirty="0" smtClean="0"/>
                  <a:t>8</a:t>
                </a:r>
                <a:r>
                  <a:rPr lang="es-EC" sz="1900" dirty="0" smtClean="0"/>
                  <a:t>ms</a:t>
                </a:r>
                <a:r>
                  <a:rPr lang="es-EC" sz="1900" baseline="30000" dirty="0" smtClean="0"/>
                  <a:t>-1</a:t>
                </a:r>
                <a:r>
                  <a:rPr lang="es-EC" sz="1900" dirty="0" smtClean="0"/>
                  <a:t>) y n es el índice de refracción del medio</a:t>
                </a:r>
              </a:p>
              <a:p>
                <a:r>
                  <a:rPr lang="es-EC" sz="1900" dirty="0"/>
                  <a:t>ℏ tiene un valor equivalente de 6.6256⨯10</a:t>
                </a:r>
                <a:r>
                  <a:rPr lang="es-EC" sz="1900" baseline="30000" dirty="0"/>
                  <a:t>-34</a:t>
                </a:r>
                <a:r>
                  <a:rPr lang="es-EC" sz="1900" dirty="0"/>
                  <a:t>Js y se conoce como la constante de </a:t>
                </a:r>
                <a:r>
                  <a:rPr lang="es-EC" sz="1900" dirty="0" smtClean="0"/>
                  <a:t>Planck</a:t>
                </a:r>
              </a:p>
              <a:p>
                <a14:m>
                  <m:oMath xmlns:m="http://schemas.openxmlformats.org/officeDocument/2006/math">
                    <m:r>
                      <a:rPr lang="es-EC" sz="1900" i="1"/>
                      <m:t>𝜆</m:t>
                    </m:r>
                  </m:oMath>
                </a14:m>
                <a:r>
                  <a:rPr lang="en-US" sz="1900" dirty="0" smtClean="0"/>
                  <a:t> </a:t>
                </a:r>
                <a:r>
                  <a:rPr lang="en-US" sz="1900" dirty="0" err="1" smtClean="0"/>
                  <a:t>es</a:t>
                </a:r>
                <a:r>
                  <a:rPr lang="en-US" sz="1900" dirty="0" smtClean="0"/>
                  <a:t> la longitude de </a:t>
                </a:r>
                <a:r>
                  <a:rPr lang="en-US" sz="1900" dirty="0" err="1" smtClean="0"/>
                  <a:t>onda</a:t>
                </a:r>
                <a:r>
                  <a:rPr lang="en-US" sz="1900" dirty="0" smtClean="0"/>
                  <a:t> </a:t>
                </a:r>
                <a:r>
                  <a:rPr lang="en-US" sz="1900" dirty="0" err="1" smtClean="0"/>
                  <a:t>en</a:t>
                </a:r>
                <a:r>
                  <a:rPr lang="en-US" sz="1900" dirty="0" smtClean="0"/>
                  <a:t> metros</a:t>
                </a:r>
                <a:endParaRPr lang="en-US" sz="1900" dirty="0"/>
              </a:p>
            </p:txBody>
          </p:sp>
        </mc:Choice>
        <mc:Fallback>
          <p:sp>
            <p:nvSpPr>
              <p:cNvPr id="3" name="Marcador de contenido 2"/>
              <p:cNvSpPr>
                <a:spLocks noGrp="1" noRot="1" noChangeAspect="1" noMove="1" noResize="1" noEditPoints="1" noAdjustHandles="1" noChangeArrowheads="1" noChangeShapeType="1" noTextEdit="1"/>
              </p:cNvSpPr>
              <p:nvPr>
                <p:ph idx="1"/>
              </p:nvPr>
            </p:nvSpPr>
            <p:spPr>
              <a:xfrm>
                <a:off x="677334" y="2160589"/>
                <a:ext cx="8596668" cy="4199268"/>
              </a:xfrm>
              <a:blipFill>
                <a:blip r:embed="rId2"/>
                <a:stretch>
                  <a:fillRect l="-284" t="-1451" r="-106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ángulo 3"/>
              <p:cNvSpPr/>
              <p:nvPr/>
            </p:nvSpPr>
            <p:spPr>
              <a:xfrm>
                <a:off x="4096929" y="3182299"/>
                <a:ext cx="1405064" cy="663643"/>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b>
                        <m:sSubPr>
                          <m:ctrlPr>
                            <a:rPr lang="en-US">
                              <a:latin typeface="Cambria Math" panose="02040503050406030204" pitchFamily="18" charset="0"/>
                            </a:rPr>
                          </m:ctrlPr>
                        </m:sSubPr>
                        <m:e>
                          <m:r>
                            <a:rPr lang="en-US" i="1">
                              <a:latin typeface="Cambria Math" panose="02040503050406030204" pitchFamily="18" charset="0"/>
                            </a:rPr>
                            <m:t>𝐹</m:t>
                          </m:r>
                        </m:e>
                        <m:sub>
                          <m:r>
                            <a:rPr lang="en-US" i="1">
                              <a:latin typeface="Cambria Math" panose="02040503050406030204" pitchFamily="18" charset="0"/>
                            </a:rPr>
                            <m:t>𝑝h</m:t>
                          </m:r>
                        </m:sub>
                      </m:sSub>
                      <m:r>
                        <a:rPr lang="en-US" i="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𝑞</m:t>
                          </m:r>
                          <m:r>
                            <a:rPr lang="en-US" i="1">
                              <a:latin typeface="Cambria Math" panose="02040503050406030204" pitchFamily="18" charset="0"/>
                            </a:rPr>
                            <m:t>𝜆</m:t>
                          </m:r>
                        </m:num>
                        <m:den>
                          <m:r>
                            <a:rPr lang="en-US" i="0">
                              <a:latin typeface="Cambria Math" panose="02040503050406030204" pitchFamily="18" charset="0"/>
                            </a:rPr>
                            <m:t>ℏ</m:t>
                          </m:r>
                          <m:r>
                            <a:rPr lang="en-US" i="1">
                              <a:latin typeface="Cambria Math" panose="02040503050406030204" pitchFamily="18" charset="0"/>
                            </a:rPr>
                            <m:t>𝑐</m:t>
                          </m:r>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𝐴</m:t>
                              </m:r>
                            </m:sub>
                          </m:sSub>
                        </m:den>
                      </m:f>
                    </m:oMath>
                  </m:oMathPara>
                </a14:m>
                <a:endParaRPr lang="en-US" dirty="0"/>
              </a:p>
            </p:txBody>
          </p:sp>
        </mc:Choice>
        <mc:Fallback>
          <p:sp>
            <p:nvSpPr>
              <p:cNvPr id="4" name="Rectángulo 3"/>
              <p:cNvSpPr>
                <a:spLocks noRot="1" noChangeAspect="1" noMove="1" noResize="1" noEditPoints="1" noAdjustHandles="1" noChangeArrowheads="1" noChangeShapeType="1" noTextEdit="1"/>
              </p:cNvSpPr>
              <p:nvPr/>
            </p:nvSpPr>
            <p:spPr>
              <a:xfrm>
                <a:off x="4096929" y="3182299"/>
                <a:ext cx="1405064" cy="663643"/>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14868955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C" b="1" dirty="0" smtClean="0">
                <a:solidFill>
                  <a:schemeClr val="tx1"/>
                </a:solidFill>
              </a:rPr>
              <a:t>MODELO DE RADIACIÓN PARA UN MEDIO PARTICIPANTE</a:t>
            </a:r>
            <a:r>
              <a:rPr lang="es-EC" dirty="0" smtClean="0"/>
              <a:t/>
            </a:r>
            <a:br>
              <a:rPr lang="es-EC" dirty="0" smtClean="0"/>
            </a:br>
            <a:r>
              <a:rPr lang="es-EC" dirty="0" smtClean="0"/>
              <a:t>(Modest,2013)</a:t>
            </a:r>
            <a:endParaRPr lang="en-US" dirty="0"/>
          </a:p>
        </p:txBody>
      </p:sp>
      <mc:AlternateContent xmlns:mc="http://schemas.openxmlformats.org/markup-compatibility/2006">
        <mc:Choice xmlns:a14="http://schemas.microsoft.com/office/drawing/2010/main" Requires="a14">
          <p:sp>
            <p:nvSpPr>
              <p:cNvPr id="3" name="Marcador de contenido 2"/>
              <p:cNvSpPr>
                <a:spLocks noGrp="1"/>
              </p:cNvSpPr>
              <p:nvPr>
                <p:ph idx="1"/>
              </p:nvPr>
            </p:nvSpPr>
            <p:spPr/>
            <p:txBody>
              <a:bodyPr/>
              <a:lstStyle/>
              <a:p>
                <a:r>
                  <a:rPr lang="es-EC" sz="2400" dirty="0" smtClean="0"/>
                  <a:t>La siguiente ecuación proviene de la resolución de la ecuación de transporte </a:t>
                </a:r>
                <a:r>
                  <a:rPr lang="es-EC" sz="2400" dirty="0" err="1" smtClean="0"/>
                  <a:t>radiativo</a:t>
                </a:r>
                <a:endParaRPr lang="es-EC" sz="2400" dirty="0" smtClean="0"/>
              </a:p>
              <a:p>
                <a:pPr marL="0" indent="0">
                  <a:buNone/>
                </a:pPr>
                <a:endParaRPr lang="es-EC" sz="2400" dirty="0" smtClean="0"/>
              </a:p>
              <a:p>
                <a:pPr marL="0" indent="0">
                  <a:buNone/>
                </a:pPr>
                <a14:m>
                  <m:oMathPara xmlns:m="http://schemas.openxmlformats.org/officeDocument/2006/math">
                    <m:oMathParaPr>
                      <m:jc m:val="centerGroup"/>
                    </m:oMathParaPr>
                    <m:oMath xmlns:m="http://schemas.openxmlformats.org/officeDocument/2006/math">
                      <m:r>
                        <a:rPr lang="es-EC" b="1" i="1" smtClean="0">
                          <a:solidFill>
                            <a:schemeClr val="tx1"/>
                          </a:solidFill>
                        </a:rPr>
                        <m:t>−</m:t>
                      </m:r>
                      <m:r>
                        <a:rPr lang="es-EC" b="1" i="1" smtClean="0">
                          <a:solidFill>
                            <a:schemeClr val="tx1"/>
                          </a:solidFill>
                        </a:rPr>
                        <m:t>𝛁</m:t>
                      </m:r>
                      <m:r>
                        <a:rPr lang="es-EC" b="1" i="1" smtClean="0">
                          <a:solidFill>
                            <a:schemeClr val="tx1"/>
                          </a:solidFill>
                        </a:rPr>
                        <m:t>∙</m:t>
                      </m:r>
                      <m:sSub>
                        <m:sSubPr>
                          <m:ctrlPr>
                            <a:rPr lang="en-US" b="1" i="1">
                              <a:solidFill>
                                <a:schemeClr val="tx1"/>
                              </a:solidFill>
                            </a:rPr>
                          </m:ctrlPr>
                        </m:sSubPr>
                        <m:e>
                          <m:r>
                            <a:rPr lang="es-EC" b="1" i="1">
                              <a:solidFill>
                                <a:schemeClr val="tx1"/>
                              </a:solidFill>
                            </a:rPr>
                            <m:t>𝐪</m:t>
                          </m:r>
                        </m:e>
                        <m:sub>
                          <m:r>
                            <a:rPr lang="es-EC" b="1" i="1">
                              <a:solidFill>
                                <a:schemeClr val="tx1"/>
                              </a:solidFill>
                            </a:rPr>
                            <m:t>𝐑𝐅𝐀</m:t>
                          </m:r>
                        </m:sub>
                      </m:sSub>
                      <m:d>
                        <m:dPr>
                          <m:ctrlPr>
                            <a:rPr lang="en-US" i="1">
                              <a:solidFill>
                                <a:schemeClr val="tx1"/>
                              </a:solidFill>
                            </a:rPr>
                          </m:ctrlPr>
                        </m:dPr>
                        <m:e>
                          <m:r>
                            <a:rPr lang="es-EC" b="1" i="1">
                              <a:solidFill>
                                <a:schemeClr val="tx1"/>
                              </a:solidFill>
                            </a:rPr>
                            <m:t>𝐱</m:t>
                          </m:r>
                        </m:e>
                      </m:d>
                      <m:r>
                        <a:rPr lang="es-EC" i="1">
                          <a:solidFill>
                            <a:schemeClr val="tx1"/>
                          </a:solidFill>
                        </a:rPr>
                        <m:t>=</m:t>
                      </m:r>
                      <m:sSub>
                        <m:sSubPr>
                          <m:ctrlPr>
                            <a:rPr lang="en-US" i="1">
                              <a:solidFill>
                                <a:schemeClr val="tx1"/>
                              </a:solidFill>
                            </a:rPr>
                          </m:ctrlPr>
                        </m:sSubPr>
                        <m:e>
                          <m:r>
                            <m:rPr>
                              <m:sty m:val="p"/>
                            </m:rPr>
                            <a:rPr lang="es-EC">
                              <a:solidFill>
                                <a:schemeClr val="tx1"/>
                              </a:solidFill>
                            </a:rPr>
                            <m:t>E</m:t>
                          </m:r>
                        </m:e>
                        <m:sub>
                          <m:r>
                            <a:rPr lang="es-EC" i="1">
                              <a:solidFill>
                                <a:schemeClr val="tx1"/>
                              </a:solidFill>
                            </a:rPr>
                            <m:t>𝑎𝑏𝑠</m:t>
                          </m:r>
                        </m:sub>
                      </m:sSub>
                      <m:sSub>
                        <m:sSubPr>
                          <m:ctrlPr>
                            <a:rPr lang="en-US" i="1">
                              <a:solidFill>
                                <a:schemeClr val="tx1"/>
                              </a:solidFill>
                            </a:rPr>
                          </m:ctrlPr>
                        </m:sSubPr>
                        <m:e>
                          <m:r>
                            <a:rPr lang="es-EC" i="1">
                              <a:solidFill>
                                <a:schemeClr val="tx1"/>
                              </a:solidFill>
                            </a:rPr>
                            <m:t>𝐶</m:t>
                          </m:r>
                        </m:e>
                        <m:sub>
                          <m:r>
                            <a:rPr lang="es-EC" i="1">
                              <a:solidFill>
                                <a:schemeClr val="tx1"/>
                              </a:solidFill>
                            </a:rPr>
                            <m:t>𝐵𝑥</m:t>
                          </m:r>
                        </m:sub>
                      </m:sSub>
                      <m:sSub>
                        <m:sSubPr>
                          <m:ctrlPr>
                            <a:rPr lang="en-US" i="1">
                              <a:solidFill>
                                <a:schemeClr val="tx1"/>
                              </a:solidFill>
                            </a:rPr>
                          </m:ctrlPr>
                        </m:sSubPr>
                        <m:e>
                          <m:r>
                            <a:rPr lang="es-EC" i="1">
                              <a:solidFill>
                                <a:schemeClr val="tx1"/>
                              </a:solidFill>
                            </a:rPr>
                            <m:t> </m:t>
                          </m:r>
                          <m:r>
                            <a:rPr lang="es-EC" i="1">
                              <a:solidFill>
                                <a:schemeClr val="tx1"/>
                              </a:solidFill>
                            </a:rPr>
                            <m:t>𝑞</m:t>
                          </m:r>
                        </m:e>
                        <m:sub>
                          <m:r>
                            <a:rPr lang="es-EC" i="1">
                              <a:solidFill>
                                <a:schemeClr val="tx1"/>
                              </a:solidFill>
                            </a:rPr>
                            <m:t>𝑅𝐹𝐴</m:t>
                          </m:r>
                        </m:sub>
                      </m:sSub>
                      <m:d>
                        <m:dPr>
                          <m:ctrlPr>
                            <a:rPr lang="en-US" i="1">
                              <a:solidFill>
                                <a:schemeClr val="tx1"/>
                              </a:solidFill>
                            </a:rPr>
                          </m:ctrlPr>
                        </m:dPr>
                        <m:e>
                          <m:r>
                            <a:rPr lang="es-EC" b="1" i="1">
                              <a:solidFill>
                                <a:schemeClr val="tx1"/>
                              </a:solidFill>
                            </a:rPr>
                            <m:t>𝐱</m:t>
                          </m:r>
                        </m:e>
                      </m:d>
                    </m:oMath>
                  </m:oMathPara>
                </a14:m>
                <a:endParaRPr lang="en-US" dirty="0" smtClean="0"/>
              </a:p>
              <a:p>
                <a:pPr marL="0" indent="0">
                  <a:buNone/>
                </a:pPr>
                <a:endParaRPr lang="en-US" dirty="0" smtClean="0"/>
              </a:p>
              <a:p>
                <a:pPr marL="0" indent="0">
                  <a:buNone/>
                </a:pPr>
                <a14:m>
                  <m:oMathPara xmlns:m="http://schemas.openxmlformats.org/officeDocument/2006/math">
                    <m:oMathParaPr>
                      <m:jc m:val="centerGroup"/>
                    </m:oMathParaPr>
                    <m:oMath xmlns:m="http://schemas.openxmlformats.org/officeDocument/2006/math">
                      <m:r>
                        <a:rPr lang="es-EC" b="1" i="1" smtClean="0">
                          <a:solidFill>
                            <a:schemeClr val="tx1"/>
                          </a:solidFill>
                        </a:rPr>
                        <m:t>−</m:t>
                      </m:r>
                      <m:r>
                        <a:rPr lang="es-EC" b="1" i="1" smtClean="0">
                          <a:solidFill>
                            <a:schemeClr val="tx1"/>
                          </a:solidFill>
                        </a:rPr>
                        <m:t>𝛁</m:t>
                      </m:r>
                      <m:r>
                        <a:rPr lang="es-EC" b="1" i="1" smtClean="0">
                          <a:solidFill>
                            <a:schemeClr val="tx1"/>
                          </a:solidFill>
                        </a:rPr>
                        <m:t>∙</m:t>
                      </m:r>
                      <m:sSub>
                        <m:sSubPr>
                          <m:ctrlPr>
                            <a:rPr lang="en-US" b="1" i="1">
                              <a:solidFill>
                                <a:schemeClr val="tx1"/>
                              </a:solidFill>
                            </a:rPr>
                          </m:ctrlPr>
                        </m:sSubPr>
                        <m:e>
                          <m:r>
                            <a:rPr lang="es-EC" b="1" i="1">
                              <a:solidFill>
                                <a:schemeClr val="tx1"/>
                              </a:solidFill>
                            </a:rPr>
                            <m:t>𝐅</m:t>
                          </m:r>
                        </m:e>
                        <m:sub>
                          <m:r>
                            <a:rPr lang="es-EC" b="1" i="1">
                              <a:solidFill>
                                <a:schemeClr val="tx1"/>
                              </a:solidFill>
                            </a:rPr>
                            <m:t>𝐩𝐡</m:t>
                          </m:r>
                          <m:r>
                            <a:rPr lang="es-EC" b="1">
                              <a:solidFill>
                                <a:schemeClr val="tx1"/>
                              </a:solidFill>
                            </a:rPr>
                            <m:t>,</m:t>
                          </m:r>
                          <m:r>
                            <a:rPr lang="es-EC" b="1" i="1">
                              <a:solidFill>
                                <a:schemeClr val="tx1"/>
                              </a:solidFill>
                            </a:rPr>
                            <m:t>𝐑𝐅𝐀</m:t>
                          </m:r>
                        </m:sub>
                      </m:sSub>
                      <m:d>
                        <m:dPr>
                          <m:ctrlPr>
                            <a:rPr lang="en-US" i="1">
                              <a:solidFill>
                                <a:schemeClr val="tx1"/>
                              </a:solidFill>
                            </a:rPr>
                          </m:ctrlPr>
                        </m:dPr>
                        <m:e>
                          <m:r>
                            <a:rPr lang="es-EC" b="1" i="1">
                              <a:solidFill>
                                <a:schemeClr val="tx1"/>
                              </a:solidFill>
                            </a:rPr>
                            <m:t>𝐱</m:t>
                          </m:r>
                        </m:e>
                      </m:d>
                      <m:r>
                        <a:rPr lang="es-EC" i="1">
                          <a:solidFill>
                            <a:schemeClr val="tx1"/>
                          </a:solidFill>
                        </a:rPr>
                        <m:t>=</m:t>
                      </m:r>
                      <m:sSub>
                        <m:sSubPr>
                          <m:ctrlPr>
                            <a:rPr lang="en-US" i="1">
                              <a:solidFill>
                                <a:schemeClr val="tx1"/>
                              </a:solidFill>
                            </a:rPr>
                          </m:ctrlPr>
                        </m:sSubPr>
                        <m:e>
                          <m:r>
                            <m:rPr>
                              <m:sty m:val="p"/>
                            </m:rPr>
                            <a:rPr lang="es-EC">
                              <a:solidFill>
                                <a:schemeClr val="tx1"/>
                              </a:solidFill>
                            </a:rPr>
                            <m:t>E</m:t>
                          </m:r>
                        </m:e>
                        <m:sub>
                          <m:r>
                            <a:rPr lang="es-EC" i="1">
                              <a:solidFill>
                                <a:schemeClr val="tx1"/>
                              </a:solidFill>
                            </a:rPr>
                            <m:t>𝑎𝑏𝑠</m:t>
                          </m:r>
                        </m:sub>
                      </m:sSub>
                      <m:sSub>
                        <m:sSubPr>
                          <m:ctrlPr>
                            <a:rPr lang="en-US" i="1">
                              <a:solidFill>
                                <a:schemeClr val="tx1"/>
                              </a:solidFill>
                            </a:rPr>
                          </m:ctrlPr>
                        </m:sSubPr>
                        <m:e>
                          <m:r>
                            <a:rPr lang="es-EC" i="1">
                              <a:solidFill>
                                <a:schemeClr val="tx1"/>
                              </a:solidFill>
                            </a:rPr>
                            <m:t>𝐶</m:t>
                          </m:r>
                        </m:e>
                        <m:sub>
                          <m:r>
                            <a:rPr lang="es-EC" i="1">
                              <a:solidFill>
                                <a:schemeClr val="tx1"/>
                              </a:solidFill>
                            </a:rPr>
                            <m:t>𝐵𝑥</m:t>
                          </m:r>
                        </m:sub>
                      </m:sSub>
                      <m:sSub>
                        <m:sSubPr>
                          <m:ctrlPr>
                            <a:rPr lang="en-US" i="1">
                              <a:solidFill>
                                <a:schemeClr val="tx1"/>
                              </a:solidFill>
                            </a:rPr>
                          </m:ctrlPr>
                        </m:sSubPr>
                        <m:e>
                          <m:r>
                            <a:rPr lang="es-EC" i="1">
                              <a:solidFill>
                                <a:schemeClr val="tx1"/>
                              </a:solidFill>
                            </a:rPr>
                            <m:t> </m:t>
                          </m:r>
                          <m:r>
                            <a:rPr lang="es-EC" i="1">
                              <a:solidFill>
                                <a:schemeClr val="tx1"/>
                              </a:solidFill>
                            </a:rPr>
                            <m:t>𝐹</m:t>
                          </m:r>
                        </m:e>
                        <m:sub>
                          <m:r>
                            <a:rPr lang="es-EC" i="1">
                              <a:solidFill>
                                <a:schemeClr val="tx1"/>
                              </a:solidFill>
                            </a:rPr>
                            <m:t>𝑝h</m:t>
                          </m:r>
                          <m:r>
                            <a:rPr lang="es-EC" i="1">
                              <a:solidFill>
                                <a:schemeClr val="tx1"/>
                              </a:solidFill>
                            </a:rPr>
                            <m:t>,</m:t>
                          </m:r>
                          <m:r>
                            <a:rPr lang="es-EC" i="1">
                              <a:solidFill>
                                <a:schemeClr val="tx1"/>
                              </a:solidFill>
                            </a:rPr>
                            <m:t>𝑅𝐹𝐴</m:t>
                          </m:r>
                        </m:sub>
                      </m:sSub>
                      <m:d>
                        <m:dPr>
                          <m:ctrlPr>
                            <a:rPr lang="en-US" i="1">
                              <a:solidFill>
                                <a:schemeClr val="tx1"/>
                              </a:solidFill>
                            </a:rPr>
                          </m:ctrlPr>
                        </m:dPr>
                        <m:e>
                          <m:r>
                            <a:rPr lang="es-EC" b="1" i="1">
                              <a:solidFill>
                                <a:schemeClr val="tx1"/>
                              </a:solidFill>
                            </a:rPr>
                            <m:t>𝐱</m:t>
                          </m:r>
                        </m:e>
                      </m:d>
                    </m:oMath>
                  </m:oMathPara>
                </a14:m>
                <a:endParaRPr lang="en-US" dirty="0" smtClean="0"/>
              </a:p>
            </p:txBody>
          </p:sp>
        </mc:Choice>
        <mc:Fallback>
          <p:sp>
            <p:nvSpPr>
              <p:cNvPr id="3" name="Marcador de contenido 2"/>
              <p:cNvSpPr>
                <a:spLocks noGrp="1" noRot="1" noChangeAspect="1" noMove="1" noResize="1" noEditPoints="1" noAdjustHandles="1" noChangeArrowheads="1" noChangeShapeType="1" noTextEdit="1"/>
              </p:cNvSpPr>
              <p:nvPr>
                <p:ph idx="1"/>
              </p:nvPr>
            </p:nvSpPr>
            <p:spPr>
              <a:blipFill>
                <a:blip r:embed="rId2"/>
                <a:stretch>
                  <a:fillRect l="-567" t="-1256"/>
                </a:stretch>
              </a:blipFill>
            </p:spPr>
            <p:txBody>
              <a:bodyPr/>
              <a:lstStyle/>
              <a:p>
                <a:r>
                  <a:rPr lang="en-US">
                    <a:noFill/>
                  </a:rPr>
                  <a:t> </a:t>
                </a:r>
              </a:p>
            </p:txBody>
          </p:sp>
        </mc:Fallback>
      </mc:AlternateContent>
      <p:sp>
        <p:nvSpPr>
          <p:cNvPr id="5" name="Rectángulo 4"/>
          <p:cNvSpPr/>
          <p:nvPr/>
        </p:nvSpPr>
        <p:spPr>
          <a:xfrm>
            <a:off x="7143393" y="3431883"/>
            <a:ext cx="731290" cy="369332"/>
          </a:xfrm>
          <a:prstGeom prst="rect">
            <a:avLst/>
          </a:prstGeom>
          <a:solidFill>
            <a:schemeClr val="accent3"/>
          </a:solidFill>
        </p:spPr>
        <p:txBody>
          <a:bodyPr wrap="none">
            <a:spAutoFit/>
          </a:bodyPr>
          <a:lstStyle/>
          <a:p>
            <a:r>
              <a:rPr lang="es-EC" dirty="0">
                <a:latin typeface="Arial" panose="020B0604020202020204" pitchFamily="34" charset="0"/>
                <a:ea typeface="Times New Roman" panose="02020603050405020304" pitchFamily="18" charset="0"/>
              </a:rPr>
              <a:t>Wm</a:t>
            </a:r>
            <a:r>
              <a:rPr lang="es-EC" baseline="30000" dirty="0">
                <a:latin typeface="Arial" panose="020B0604020202020204" pitchFamily="34" charset="0"/>
                <a:ea typeface="Times New Roman" panose="02020603050405020304" pitchFamily="18" charset="0"/>
              </a:rPr>
              <a:t>-2</a:t>
            </a:r>
            <a:endParaRPr lang="en-US" dirty="0"/>
          </a:p>
        </p:txBody>
      </p:sp>
      <mc:AlternateContent xmlns:mc="http://schemas.openxmlformats.org/markup-compatibility/2006">
        <mc:Choice xmlns:a14="http://schemas.microsoft.com/office/drawing/2010/main" Requires="a14">
          <p:sp>
            <p:nvSpPr>
              <p:cNvPr id="6" name="Rectángulo 5"/>
              <p:cNvSpPr/>
              <p:nvPr/>
            </p:nvSpPr>
            <p:spPr>
              <a:xfrm>
                <a:off x="1571896" y="4716290"/>
                <a:ext cx="8094617" cy="413959"/>
              </a:xfrm>
              <a:prstGeom prst="rect">
                <a:avLst/>
              </a:prstGeom>
            </p:spPr>
            <p:txBody>
              <a:bodyPr wrap="square">
                <a:spAutoFit/>
              </a:bodyPr>
              <a:lstStyle/>
              <a:p>
                <a14:m>
                  <m:oMathPara xmlns:m="http://schemas.openxmlformats.org/officeDocument/2006/math">
                    <m:oMathParaPr>
                      <m:jc m:val="centerGroup"/>
                    </m:oMathParaPr>
                    <m:oMath xmlns:m="http://schemas.openxmlformats.org/officeDocument/2006/math">
                      <m:r>
                        <a:rPr lang="es-EC" b="1" i="1" smtClean="0">
                          <a:latin typeface="Cambria Math" panose="02040503050406030204" pitchFamily="18" charset="0"/>
                        </a:rPr>
                        <m:t>−</m:t>
                      </m:r>
                      <m:r>
                        <a:rPr lang="es-EC" b="1" i="1" smtClean="0">
                          <a:latin typeface="Cambria Math" panose="02040503050406030204" pitchFamily="18" charset="0"/>
                        </a:rPr>
                        <m:t>𝛁</m:t>
                      </m:r>
                      <m:r>
                        <a:rPr lang="es-EC" b="1" i="1" smtClean="0">
                          <a:latin typeface="Cambria Math" panose="02040503050406030204" pitchFamily="18" charset="0"/>
                        </a:rPr>
                        <m:t>∙</m:t>
                      </m:r>
                      <m:d>
                        <m:dPr>
                          <m:ctrlPr>
                            <a:rPr lang="en-US" b="1" i="1">
                              <a:latin typeface="Cambria Math" panose="02040503050406030204" pitchFamily="18" charset="0"/>
                            </a:rPr>
                          </m:ctrlPr>
                        </m:dPr>
                        <m:e>
                          <m:sSub>
                            <m:sSubPr>
                              <m:ctrlPr>
                                <a:rPr lang="en-US" b="1" i="1">
                                  <a:latin typeface="Cambria Math" panose="02040503050406030204" pitchFamily="18" charset="0"/>
                                </a:rPr>
                              </m:ctrlPr>
                            </m:sSubPr>
                            <m:e>
                              <m:r>
                                <a:rPr lang="es-EC" b="1" i="1">
                                  <a:latin typeface="Cambria Math" panose="02040503050406030204" pitchFamily="18" charset="0"/>
                                </a:rPr>
                                <m:t>𝐅</m:t>
                              </m:r>
                            </m:e>
                            <m:sub>
                              <m:r>
                                <a:rPr lang="es-EC" b="1" i="1">
                                  <a:latin typeface="Cambria Math" panose="02040503050406030204" pitchFamily="18" charset="0"/>
                                </a:rPr>
                                <m:t>𝐩𝐡𝐜</m:t>
                              </m:r>
                              <m:r>
                                <a:rPr lang="es-EC" b="1">
                                  <a:latin typeface="Cambria Math" panose="02040503050406030204" pitchFamily="18" charset="0"/>
                                </a:rPr>
                                <m:t>,</m:t>
                              </m:r>
                              <m:r>
                                <a:rPr lang="es-EC" b="1" i="1">
                                  <a:latin typeface="Cambria Math" panose="02040503050406030204" pitchFamily="18" charset="0"/>
                                </a:rPr>
                                <m:t>𝐑𝐅𝐀</m:t>
                              </m:r>
                            </m:sub>
                          </m:sSub>
                          <m:r>
                            <a:rPr lang="es-EC" b="1" i="1">
                              <a:latin typeface="Cambria Math" panose="02040503050406030204" pitchFamily="18" charset="0"/>
                            </a:rPr>
                            <m:t>+</m:t>
                          </m:r>
                          <m:sSub>
                            <m:sSubPr>
                              <m:ctrlPr>
                                <a:rPr lang="en-US" b="1" i="1">
                                  <a:latin typeface="Cambria Math" panose="02040503050406030204" pitchFamily="18" charset="0"/>
                                </a:rPr>
                              </m:ctrlPr>
                            </m:sSubPr>
                            <m:e>
                              <m:r>
                                <a:rPr lang="es-EC" b="1" i="1">
                                  <a:latin typeface="Cambria Math" panose="02040503050406030204" pitchFamily="18" charset="0"/>
                                </a:rPr>
                                <m:t>𝐅</m:t>
                              </m:r>
                            </m:e>
                            <m:sub>
                              <m:r>
                                <a:rPr lang="es-EC" b="1" i="1">
                                  <a:latin typeface="Cambria Math" panose="02040503050406030204" pitchFamily="18" charset="0"/>
                                </a:rPr>
                                <m:t>𝐩𝐡𝐝</m:t>
                              </m:r>
                              <m:r>
                                <a:rPr lang="es-EC" b="1">
                                  <a:latin typeface="Cambria Math" panose="02040503050406030204" pitchFamily="18" charset="0"/>
                                </a:rPr>
                                <m:t>,</m:t>
                              </m:r>
                              <m:r>
                                <a:rPr lang="es-EC" b="1" i="1">
                                  <a:latin typeface="Cambria Math" panose="02040503050406030204" pitchFamily="18" charset="0"/>
                                </a:rPr>
                                <m:t>𝐑𝐅𝐀</m:t>
                              </m:r>
                            </m:sub>
                          </m:sSub>
                        </m:e>
                      </m:d>
                      <m:d>
                        <m:dPr>
                          <m:ctrlPr>
                            <a:rPr lang="en-US" i="1">
                              <a:latin typeface="Cambria Math" panose="02040503050406030204" pitchFamily="18" charset="0"/>
                            </a:rPr>
                          </m:ctrlPr>
                        </m:dPr>
                        <m:e>
                          <m:r>
                            <a:rPr lang="es-EC" b="1" i="1">
                              <a:latin typeface="Cambria Math" panose="02040503050406030204" pitchFamily="18" charset="0"/>
                            </a:rPr>
                            <m:t>𝐱</m:t>
                          </m:r>
                        </m:e>
                      </m:d>
                      <m:r>
                        <a:rPr lang="es-EC" i="1">
                          <a:latin typeface="Cambria Math" panose="02040503050406030204" pitchFamily="18" charset="0"/>
                        </a:rPr>
                        <m:t>=</m:t>
                      </m:r>
                      <m:sSub>
                        <m:sSubPr>
                          <m:ctrlPr>
                            <a:rPr lang="en-US" i="1">
                              <a:latin typeface="Cambria Math" panose="02040503050406030204" pitchFamily="18" charset="0"/>
                            </a:rPr>
                          </m:ctrlPr>
                        </m:sSubPr>
                        <m:e>
                          <m:sSub>
                            <m:sSubPr>
                              <m:ctrlPr>
                                <a:rPr lang="en-US" i="1">
                                  <a:latin typeface="Cambria Math" panose="02040503050406030204" pitchFamily="18" charset="0"/>
                                </a:rPr>
                              </m:ctrlPr>
                            </m:sSubPr>
                            <m:e>
                              <m:r>
                                <m:rPr>
                                  <m:sty m:val="p"/>
                                </m:rPr>
                                <a:rPr lang="es-EC">
                                  <a:latin typeface="Cambria Math" panose="02040503050406030204" pitchFamily="18" charset="0"/>
                                </a:rPr>
                                <m:t>E</m:t>
                              </m:r>
                            </m:e>
                            <m:sub>
                              <m:r>
                                <a:rPr lang="es-EC" i="1">
                                  <a:latin typeface="Cambria Math" panose="02040503050406030204" pitchFamily="18" charset="0"/>
                                </a:rPr>
                                <m:t>𝑎𝑏𝑠</m:t>
                              </m:r>
                            </m:sub>
                          </m:sSub>
                          <m:r>
                            <a:rPr lang="es-EC" i="1">
                              <a:latin typeface="Cambria Math" panose="02040503050406030204" pitchFamily="18" charset="0"/>
                            </a:rPr>
                            <m:t>𝐶</m:t>
                          </m:r>
                        </m:e>
                        <m:sub>
                          <m:r>
                            <a:rPr lang="es-EC" i="1">
                              <a:latin typeface="Cambria Math" panose="02040503050406030204" pitchFamily="18" charset="0"/>
                            </a:rPr>
                            <m:t>𝐵𝑥</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s-EC" i="1">
                                  <a:latin typeface="Cambria Math" panose="02040503050406030204" pitchFamily="18" charset="0"/>
                                </a:rPr>
                                <m:t> </m:t>
                              </m:r>
                              <m:r>
                                <a:rPr lang="es-EC" i="1">
                                  <a:latin typeface="Cambria Math" panose="02040503050406030204" pitchFamily="18" charset="0"/>
                                </a:rPr>
                                <m:t>𝐹</m:t>
                              </m:r>
                            </m:e>
                            <m:sub>
                              <m:r>
                                <a:rPr lang="es-EC" i="1">
                                  <a:latin typeface="Cambria Math" panose="02040503050406030204" pitchFamily="18" charset="0"/>
                                </a:rPr>
                                <m:t>𝑝h𝑐</m:t>
                              </m:r>
                              <m:r>
                                <a:rPr lang="es-EC" i="1">
                                  <a:latin typeface="Cambria Math" panose="02040503050406030204" pitchFamily="18" charset="0"/>
                                </a:rPr>
                                <m:t>,</m:t>
                              </m:r>
                              <m:r>
                                <a:rPr lang="es-EC" i="1">
                                  <a:latin typeface="Cambria Math" panose="02040503050406030204" pitchFamily="18" charset="0"/>
                                </a:rPr>
                                <m:t>𝑅𝐹𝐴</m:t>
                              </m:r>
                            </m:sub>
                          </m:sSub>
                          <m:r>
                            <a:rPr lang="es-EC" i="1">
                              <a:latin typeface="Cambria Math" panose="02040503050406030204" pitchFamily="18" charset="0"/>
                            </a:rPr>
                            <m:t>+</m:t>
                          </m:r>
                          <m:sSub>
                            <m:sSubPr>
                              <m:ctrlPr>
                                <a:rPr lang="en-US" i="1">
                                  <a:latin typeface="Cambria Math" panose="02040503050406030204" pitchFamily="18" charset="0"/>
                                </a:rPr>
                              </m:ctrlPr>
                            </m:sSubPr>
                            <m:e>
                              <m:r>
                                <a:rPr lang="es-EC" i="1">
                                  <a:latin typeface="Cambria Math" panose="02040503050406030204" pitchFamily="18" charset="0"/>
                                </a:rPr>
                                <m:t> </m:t>
                              </m:r>
                              <m:r>
                                <a:rPr lang="es-EC" i="1">
                                  <a:latin typeface="Cambria Math" panose="02040503050406030204" pitchFamily="18" charset="0"/>
                                </a:rPr>
                                <m:t>𝐹</m:t>
                              </m:r>
                            </m:e>
                            <m:sub>
                              <m:r>
                                <a:rPr lang="es-EC" i="1">
                                  <a:latin typeface="Cambria Math" panose="02040503050406030204" pitchFamily="18" charset="0"/>
                                </a:rPr>
                                <m:t>𝑝h𝑑</m:t>
                              </m:r>
                              <m:r>
                                <a:rPr lang="es-EC" i="1">
                                  <a:latin typeface="Cambria Math" panose="02040503050406030204" pitchFamily="18" charset="0"/>
                                </a:rPr>
                                <m:t>,</m:t>
                              </m:r>
                              <m:r>
                                <a:rPr lang="es-EC" i="1">
                                  <a:latin typeface="Cambria Math" panose="02040503050406030204" pitchFamily="18" charset="0"/>
                                </a:rPr>
                                <m:t>𝑅𝐹𝐴</m:t>
                              </m:r>
                            </m:sub>
                          </m:sSub>
                        </m:e>
                      </m:d>
                      <m:d>
                        <m:dPr>
                          <m:ctrlPr>
                            <a:rPr lang="en-US" i="1">
                              <a:latin typeface="Cambria Math" panose="02040503050406030204" pitchFamily="18" charset="0"/>
                            </a:rPr>
                          </m:ctrlPr>
                        </m:dPr>
                        <m:e>
                          <m:r>
                            <a:rPr lang="es-EC" b="1" i="1">
                              <a:latin typeface="Cambria Math" panose="02040503050406030204" pitchFamily="18" charset="0"/>
                            </a:rPr>
                            <m:t>𝐱</m:t>
                          </m:r>
                        </m:e>
                      </m:d>
                    </m:oMath>
                  </m:oMathPara>
                </a14:m>
                <a:endParaRPr lang="en-US" dirty="0"/>
              </a:p>
            </p:txBody>
          </p:sp>
        </mc:Choice>
        <mc:Fallback>
          <p:sp>
            <p:nvSpPr>
              <p:cNvPr id="6" name="Rectángulo 5"/>
              <p:cNvSpPr>
                <a:spLocks noRot="1" noChangeAspect="1" noMove="1" noResize="1" noEditPoints="1" noAdjustHandles="1" noChangeArrowheads="1" noChangeShapeType="1" noTextEdit="1"/>
              </p:cNvSpPr>
              <p:nvPr/>
            </p:nvSpPr>
            <p:spPr>
              <a:xfrm>
                <a:off x="1571896" y="4716290"/>
                <a:ext cx="8094617" cy="413959"/>
              </a:xfrm>
              <a:prstGeom prst="rect">
                <a:avLst/>
              </a:prstGeom>
              <a:blipFill>
                <a:blip r:embed="rId3"/>
                <a:stretch>
                  <a:fillRect b="-8824"/>
                </a:stretch>
              </a:blipFill>
            </p:spPr>
            <p:txBody>
              <a:bodyPr/>
              <a:lstStyle/>
              <a:p>
                <a:r>
                  <a:rPr lang="en-US">
                    <a:noFill/>
                  </a:rPr>
                  <a:t> </a:t>
                </a:r>
              </a:p>
            </p:txBody>
          </p:sp>
        </mc:Fallback>
      </mc:AlternateContent>
      <p:sp>
        <p:nvSpPr>
          <p:cNvPr id="7" name="Rectángulo 6"/>
          <p:cNvSpPr/>
          <p:nvPr/>
        </p:nvSpPr>
        <p:spPr>
          <a:xfrm>
            <a:off x="4532842" y="5216473"/>
            <a:ext cx="1476072" cy="369332"/>
          </a:xfrm>
          <a:prstGeom prst="rect">
            <a:avLst/>
          </a:prstGeom>
          <a:solidFill>
            <a:schemeClr val="accent3"/>
          </a:solidFill>
        </p:spPr>
        <p:txBody>
          <a:bodyPr wrap="square">
            <a:spAutoFit/>
          </a:bodyPr>
          <a:lstStyle/>
          <a:p>
            <a:r>
              <a:rPr lang="es-EC" dirty="0" smtClean="0">
                <a:latin typeface="Arial" panose="020B0604020202020204" pitchFamily="34" charset="0"/>
                <a:ea typeface="Times New Roman" panose="02020603050405020304" pitchFamily="18" charset="0"/>
              </a:rPr>
              <a:t>𝜇mol m</a:t>
            </a:r>
            <a:r>
              <a:rPr lang="es-EC" baseline="30000" dirty="0" smtClean="0">
                <a:latin typeface="Arial" panose="020B0604020202020204" pitchFamily="34" charset="0"/>
                <a:ea typeface="Times New Roman" panose="02020603050405020304" pitchFamily="18" charset="0"/>
              </a:rPr>
              <a:t>-3</a:t>
            </a:r>
            <a:r>
              <a:rPr lang="es-EC" dirty="0" smtClean="0">
                <a:latin typeface="Arial" panose="020B0604020202020204" pitchFamily="34" charset="0"/>
                <a:ea typeface="Times New Roman" panose="02020603050405020304" pitchFamily="18" charset="0"/>
              </a:rPr>
              <a:t> s</a:t>
            </a:r>
            <a:r>
              <a:rPr lang="es-EC" baseline="30000" dirty="0" smtClean="0">
                <a:latin typeface="Arial" panose="020B0604020202020204" pitchFamily="34" charset="0"/>
                <a:ea typeface="Times New Roman" panose="02020603050405020304" pitchFamily="18" charset="0"/>
              </a:rPr>
              <a:t>-1</a:t>
            </a:r>
            <a:endParaRPr lang="en-US" baseline="30000" dirty="0"/>
          </a:p>
        </p:txBody>
      </p:sp>
    </p:spTree>
    <p:extLst>
      <p:ext uri="{BB962C8B-B14F-4D97-AF65-F5344CB8AC3E}">
        <p14:creationId xmlns:p14="http://schemas.microsoft.com/office/powerpoint/2010/main" val="44501842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b="1" dirty="0" smtClean="0">
                <a:solidFill>
                  <a:schemeClr val="tx1"/>
                </a:solidFill>
              </a:rPr>
              <a:t>MÉTODO DE LAS ORDENADAS DISCRETAS </a:t>
            </a:r>
            <a:endParaRPr lang="en-US" b="1" dirty="0">
              <a:solidFill>
                <a:schemeClr val="tx1"/>
              </a:solidFill>
            </a:endParaRPr>
          </a:p>
        </p:txBody>
      </p:sp>
      <p:sp>
        <p:nvSpPr>
          <p:cNvPr id="3" name="Marcador de contenido 2"/>
          <p:cNvSpPr>
            <a:spLocks noGrp="1"/>
          </p:cNvSpPr>
          <p:nvPr>
            <p:ph idx="1"/>
          </p:nvPr>
        </p:nvSpPr>
        <p:spPr/>
        <p:txBody>
          <a:bodyPr>
            <a:normAutofit/>
          </a:bodyPr>
          <a:lstStyle/>
          <a:p>
            <a:r>
              <a:rPr lang="es-EC" sz="2400" u="sng" dirty="0">
                <a:solidFill>
                  <a:schemeClr val="tx1"/>
                </a:solidFill>
              </a:rPr>
              <a:t>S</a:t>
            </a:r>
            <a:r>
              <a:rPr lang="es-EC" sz="2400" dirty="0" smtClean="0">
                <a:solidFill>
                  <a:schemeClr val="tx1"/>
                </a:solidFill>
              </a:rPr>
              <a:t>e </a:t>
            </a:r>
            <a:r>
              <a:rPr lang="es-EC" sz="2400" dirty="0">
                <a:solidFill>
                  <a:schemeClr val="tx1"/>
                </a:solidFill>
              </a:rPr>
              <a:t>basa en un esquema de volúmenes finitos, en los cuales cada octante del espacio angular 4𝜋 es </a:t>
            </a:r>
            <a:r>
              <a:rPr lang="es-EC" sz="2400" dirty="0" err="1">
                <a:solidFill>
                  <a:schemeClr val="tx1"/>
                </a:solidFill>
              </a:rPr>
              <a:t>dicretizado</a:t>
            </a:r>
            <a:r>
              <a:rPr lang="es-EC" sz="2400" dirty="0">
                <a:solidFill>
                  <a:schemeClr val="tx1"/>
                </a:solidFill>
              </a:rPr>
              <a:t> en (N</a:t>
            </a:r>
            <a:r>
              <a:rPr lang="es-EC" sz="2400" baseline="-25000" dirty="0">
                <a:solidFill>
                  <a:schemeClr val="tx1"/>
                </a:solidFill>
              </a:rPr>
              <a:t>𝜃</a:t>
            </a:r>
            <a:r>
              <a:rPr lang="es-EC" sz="2400" dirty="0" err="1">
                <a:solidFill>
                  <a:schemeClr val="tx1"/>
                </a:solidFill>
              </a:rPr>
              <a:t>xN</a:t>
            </a:r>
            <a:r>
              <a:rPr lang="es-EC" sz="2400" baseline="-25000" dirty="0">
                <a:solidFill>
                  <a:schemeClr val="tx1"/>
                </a:solidFill>
              </a:rPr>
              <a:t>𝜙</a:t>
            </a:r>
            <a:r>
              <a:rPr lang="es-EC" sz="2400" dirty="0">
                <a:solidFill>
                  <a:schemeClr val="tx1"/>
                </a:solidFill>
              </a:rPr>
              <a:t>) ángulos sólidos de extensión 𝛺, llamados ángulos de control</a:t>
            </a:r>
            <a:r>
              <a:rPr lang="es-EC" sz="2400" dirty="0" smtClean="0">
                <a:solidFill>
                  <a:schemeClr val="tx1"/>
                </a:solidFill>
              </a:rPr>
              <a:t>.</a:t>
            </a:r>
          </a:p>
          <a:p>
            <a:r>
              <a:rPr lang="es-EC" sz="2400" dirty="0">
                <a:solidFill>
                  <a:schemeClr val="tx1"/>
                </a:solidFill>
              </a:rPr>
              <a:t>El ángulo 𝜃 se conoce como ángulo </a:t>
            </a:r>
            <a:r>
              <a:rPr lang="es-EC" sz="2400" dirty="0" err="1">
                <a:solidFill>
                  <a:schemeClr val="tx1"/>
                </a:solidFill>
              </a:rPr>
              <a:t>zenital</a:t>
            </a:r>
            <a:r>
              <a:rPr lang="es-EC" sz="2400" dirty="0">
                <a:solidFill>
                  <a:schemeClr val="tx1"/>
                </a:solidFill>
              </a:rPr>
              <a:t>, mientras que 𝜙 representa al ángulo azimutal.</a:t>
            </a:r>
            <a:endParaRPr lang="es-EC" sz="2400" dirty="0" smtClean="0">
              <a:solidFill>
                <a:schemeClr val="tx1"/>
              </a:solidFill>
            </a:endParaRPr>
          </a:p>
          <a:p>
            <a:pPr marL="0" indent="0">
              <a:buNone/>
            </a:pPr>
            <a:endParaRPr lang="en-US" sz="2400" dirty="0">
              <a:solidFill>
                <a:schemeClr val="tx1"/>
              </a:solidFill>
            </a:endParaRPr>
          </a:p>
        </p:txBody>
      </p:sp>
    </p:spTree>
    <p:extLst>
      <p:ext uri="{BB962C8B-B14F-4D97-AF65-F5344CB8AC3E}">
        <p14:creationId xmlns:p14="http://schemas.microsoft.com/office/powerpoint/2010/main" val="250614735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sultado de imagen de CIANOBACTERIAS BIODIES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9483" y="2700997"/>
            <a:ext cx="6109916" cy="3559126"/>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ctrTitle"/>
          </p:nvPr>
        </p:nvSpPr>
        <p:spPr>
          <a:xfrm>
            <a:off x="1858759" y="1167760"/>
            <a:ext cx="7766936" cy="1646302"/>
          </a:xfrm>
        </p:spPr>
        <p:txBody>
          <a:bodyPr/>
          <a:lstStyle/>
          <a:p>
            <a:r>
              <a:rPr lang="en-US" dirty="0" smtClean="0">
                <a:solidFill>
                  <a:schemeClr val="tx1"/>
                </a:solidFill>
              </a:rPr>
              <a:t/>
            </a:r>
            <a:br>
              <a:rPr lang="en-US" dirty="0" smtClean="0">
                <a:solidFill>
                  <a:schemeClr val="tx1"/>
                </a:solidFill>
              </a:rPr>
            </a:br>
            <a:r>
              <a:rPr lang="en-US" sz="4000" dirty="0" smtClean="0">
                <a:solidFill>
                  <a:schemeClr val="tx1"/>
                </a:solidFill>
              </a:rPr>
              <a:t>7. RESULTADOS Y DISCUSIÓN</a:t>
            </a:r>
            <a:endParaRPr lang="en-US" sz="4000" dirty="0">
              <a:solidFill>
                <a:schemeClr val="tx1"/>
              </a:solidFill>
            </a:endParaRPr>
          </a:p>
        </p:txBody>
      </p:sp>
    </p:spTree>
    <p:extLst>
      <p:ext uri="{BB962C8B-B14F-4D97-AF65-F5344CB8AC3E}">
        <p14:creationId xmlns:p14="http://schemas.microsoft.com/office/powerpoint/2010/main" val="18693743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smtClean="0">
                <a:solidFill>
                  <a:schemeClr val="tx1"/>
                </a:solidFill>
              </a:rPr>
              <a:t>ETAPA DE PRE-PROCESAMIENTO</a:t>
            </a:r>
            <a:endParaRPr lang="en-US" b="1" dirty="0">
              <a:solidFill>
                <a:schemeClr val="tx1"/>
              </a:solidFill>
            </a:endParaRPr>
          </a:p>
        </p:txBody>
      </p:sp>
      <p:pic>
        <p:nvPicPr>
          <p:cNvPr id="4" name="Imagen 3"/>
          <p:cNvPicPr>
            <a:picLocks noChangeAspect="1"/>
          </p:cNvPicPr>
          <p:nvPr/>
        </p:nvPicPr>
        <p:blipFill>
          <a:blip r:embed="rId2"/>
          <a:stretch>
            <a:fillRect/>
          </a:stretch>
        </p:blipFill>
        <p:spPr>
          <a:xfrm>
            <a:off x="1549446" y="1891423"/>
            <a:ext cx="3022554" cy="3132688"/>
          </a:xfrm>
          <a:prstGeom prst="rect">
            <a:avLst/>
          </a:prstGeom>
        </p:spPr>
      </p:pic>
      <p:pic>
        <p:nvPicPr>
          <p:cNvPr id="5" name="Imagen 4"/>
          <p:cNvPicPr>
            <a:picLocks noChangeAspect="1"/>
          </p:cNvPicPr>
          <p:nvPr/>
        </p:nvPicPr>
        <p:blipFill>
          <a:blip r:embed="rId3"/>
          <a:stretch>
            <a:fillRect/>
          </a:stretch>
        </p:blipFill>
        <p:spPr>
          <a:xfrm>
            <a:off x="5016137" y="2235792"/>
            <a:ext cx="3935593" cy="2598977"/>
          </a:xfrm>
          <a:prstGeom prst="rect">
            <a:avLst/>
          </a:prstGeom>
        </p:spPr>
      </p:pic>
    </p:spTree>
    <p:extLst>
      <p:ext uri="{BB962C8B-B14F-4D97-AF65-F5344CB8AC3E}">
        <p14:creationId xmlns:p14="http://schemas.microsoft.com/office/powerpoint/2010/main" val="326395271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a:solidFill>
                  <a:schemeClr val="tx1"/>
                </a:solidFill>
              </a:rPr>
              <a:t>ETAPA DE PRE-PROCESAMIENTO</a:t>
            </a:r>
            <a:endParaRPr lang="en-US" dirty="0"/>
          </a:p>
        </p:txBody>
      </p:sp>
      <p:sp>
        <p:nvSpPr>
          <p:cNvPr id="7" name="Rectangle 4"/>
          <p:cNvSpPr>
            <a:spLocks noChangeArrowheads="1"/>
          </p:cNvSpPr>
          <p:nvPr/>
        </p:nvSpPr>
        <p:spPr bwMode="auto">
          <a:xfrm>
            <a:off x="1647825" y="20554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9" name="Imagen 8"/>
          <p:cNvPicPr>
            <a:picLocks noChangeAspect="1"/>
          </p:cNvPicPr>
          <p:nvPr/>
        </p:nvPicPr>
        <p:blipFill>
          <a:blip r:embed="rId3"/>
          <a:stretch>
            <a:fillRect/>
          </a:stretch>
        </p:blipFill>
        <p:spPr>
          <a:xfrm>
            <a:off x="2109558" y="1675370"/>
            <a:ext cx="1362347" cy="4459759"/>
          </a:xfrm>
          <a:prstGeom prst="rect">
            <a:avLst/>
          </a:prstGeom>
        </p:spPr>
      </p:pic>
      <p:sp>
        <p:nvSpPr>
          <p:cNvPr id="10" name="Rectangle 6"/>
          <p:cNvSpPr>
            <a:spLocks noChangeArrowheads="1"/>
          </p:cNvSpPr>
          <p:nvPr/>
        </p:nvSpPr>
        <p:spPr bwMode="auto">
          <a:xfrm>
            <a:off x="4219302" y="218050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1" name="Objeto 10"/>
          <p:cNvGraphicFramePr>
            <a:graphicFrameLocks noChangeAspect="1"/>
          </p:cNvGraphicFramePr>
          <p:nvPr>
            <p:extLst>
              <p:ext uri="{D42A27DB-BD31-4B8C-83A1-F6EECF244321}">
                <p14:modId xmlns:p14="http://schemas.microsoft.com/office/powerpoint/2010/main" val="818677336"/>
              </p:ext>
            </p:extLst>
          </p:nvPr>
        </p:nvGraphicFramePr>
        <p:xfrm>
          <a:off x="4491745" y="2564078"/>
          <a:ext cx="3161212" cy="3062424"/>
        </p:xfrm>
        <a:graphic>
          <a:graphicData uri="http://schemas.openxmlformats.org/presentationml/2006/ole">
            <mc:AlternateContent xmlns:mc="http://schemas.openxmlformats.org/markup-compatibility/2006">
              <mc:Choice xmlns:v="urn:schemas-microsoft-com:vml" Requires="v">
                <p:oleObj spid="_x0000_s6154" name="Imagen de mapa de bits" r:id="rId4" imgW="3352381" imgH="3180952" progId="Paint.Picture">
                  <p:embed/>
                </p:oleObj>
              </mc:Choice>
              <mc:Fallback>
                <p:oleObj name="Imagen de mapa de bits" r:id="rId4" imgW="3352381" imgH="3180952" progId="Paint.Picture">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1745" y="2564078"/>
                        <a:ext cx="3161212" cy="3062424"/>
                      </a:xfrm>
                      <a:prstGeom prst="rect">
                        <a:avLst/>
                      </a:prstGeom>
                      <a:noFill/>
                    </p:spPr>
                  </p:pic>
                </p:oleObj>
              </mc:Fallback>
            </mc:AlternateContent>
          </a:graphicData>
        </a:graphic>
      </p:graphicFrame>
    </p:spTree>
    <p:extLst>
      <p:ext uri="{BB962C8B-B14F-4D97-AF65-F5344CB8AC3E}">
        <p14:creationId xmlns:p14="http://schemas.microsoft.com/office/powerpoint/2010/main" val="230408356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a:solidFill>
                  <a:schemeClr val="tx1"/>
                </a:solidFill>
              </a:rPr>
              <a:t>ETAPA DE </a:t>
            </a:r>
            <a:r>
              <a:rPr lang="es-EC" b="1" dirty="0" smtClean="0">
                <a:solidFill>
                  <a:schemeClr val="tx1"/>
                </a:solidFill>
              </a:rPr>
              <a:t>PRE-PROCESAMIENTO</a:t>
            </a:r>
            <a:br>
              <a:rPr lang="es-EC" b="1" dirty="0" smtClean="0">
                <a:solidFill>
                  <a:schemeClr val="tx1"/>
                </a:solidFill>
              </a:rPr>
            </a:br>
            <a:r>
              <a:rPr lang="es-EC" b="1" dirty="0" smtClean="0">
                <a:solidFill>
                  <a:schemeClr val="tx1"/>
                </a:solidFill>
              </a:rPr>
              <a:t>ESTADÍSTICAS DEL PRIMER MALLADO</a:t>
            </a:r>
            <a:endParaRPr lang="en-US" dirty="0"/>
          </a:p>
        </p:txBody>
      </p:sp>
      <p:graphicFrame>
        <p:nvGraphicFramePr>
          <p:cNvPr id="5" name="Tabla 4"/>
          <p:cNvGraphicFramePr>
            <a:graphicFrameLocks noGrp="1"/>
          </p:cNvGraphicFramePr>
          <p:nvPr>
            <p:extLst>
              <p:ext uri="{D42A27DB-BD31-4B8C-83A1-F6EECF244321}">
                <p14:modId xmlns:p14="http://schemas.microsoft.com/office/powerpoint/2010/main" val="2484609091"/>
              </p:ext>
            </p:extLst>
          </p:nvPr>
        </p:nvGraphicFramePr>
        <p:xfrm>
          <a:off x="1711235" y="1930397"/>
          <a:ext cx="6152606" cy="3866606"/>
        </p:xfrm>
        <a:graphic>
          <a:graphicData uri="http://schemas.openxmlformats.org/drawingml/2006/table">
            <a:tbl>
              <a:tblPr firstRow="1" firstCol="1" bandRow="1">
                <a:tableStyleId>{5C22544A-7EE6-4342-B048-85BDC9FD1C3A}</a:tableStyleId>
              </a:tblPr>
              <a:tblGrid>
                <a:gridCol w="3081728">
                  <a:extLst>
                    <a:ext uri="{9D8B030D-6E8A-4147-A177-3AD203B41FA5}">
                      <a16:colId xmlns:a16="http://schemas.microsoft.com/office/drawing/2014/main" val="2065538074"/>
                    </a:ext>
                  </a:extLst>
                </a:gridCol>
                <a:gridCol w="3070878">
                  <a:extLst>
                    <a:ext uri="{9D8B030D-6E8A-4147-A177-3AD203B41FA5}">
                      <a16:colId xmlns:a16="http://schemas.microsoft.com/office/drawing/2014/main" val="3138080827"/>
                    </a:ext>
                  </a:extLst>
                </a:gridCol>
              </a:tblGrid>
              <a:tr h="368663">
                <a:tc>
                  <a:txBody>
                    <a:bodyPr/>
                    <a:lstStyle/>
                    <a:p>
                      <a:pPr algn="ctr">
                        <a:spcAft>
                          <a:spcPts val="0"/>
                        </a:spcAft>
                      </a:pPr>
                      <a:r>
                        <a:rPr lang="es-EC" sz="1800" dirty="0">
                          <a:effectLst/>
                        </a:rPr>
                        <a:t>Tamaño mínimo de la celda</a:t>
                      </a:r>
                      <a:endParaRPr lang="en-US" sz="1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1800">
                          <a:effectLst/>
                        </a:rPr>
                        <a:t>4.4478e-004m</a:t>
                      </a:r>
                      <a:endParaRPr lang="en-US" sz="18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660861818"/>
                  </a:ext>
                </a:extLst>
              </a:tr>
              <a:tr h="368663">
                <a:tc>
                  <a:txBody>
                    <a:bodyPr/>
                    <a:lstStyle/>
                    <a:p>
                      <a:pPr algn="ctr">
                        <a:spcAft>
                          <a:spcPts val="0"/>
                        </a:spcAft>
                      </a:pPr>
                      <a:r>
                        <a:rPr lang="es-EC" sz="1800" dirty="0">
                          <a:effectLst/>
                        </a:rPr>
                        <a:t>Tamaño máximo de la celda</a:t>
                      </a:r>
                      <a:endParaRPr lang="en-US" sz="1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1800">
                          <a:effectLst/>
                        </a:rPr>
                        <a:t>8.8957e-002m</a:t>
                      </a:r>
                      <a:endParaRPr lang="en-US" sz="18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40258014"/>
                  </a:ext>
                </a:extLst>
              </a:tr>
              <a:tr h="368663">
                <a:tc>
                  <a:txBody>
                    <a:bodyPr/>
                    <a:lstStyle/>
                    <a:p>
                      <a:pPr algn="ctr">
                        <a:spcAft>
                          <a:spcPts val="0"/>
                        </a:spcAft>
                      </a:pPr>
                      <a:r>
                        <a:rPr lang="es-EC" sz="1800" dirty="0">
                          <a:effectLst/>
                        </a:rPr>
                        <a:t>Tamaño máximo de la cara</a:t>
                      </a:r>
                      <a:endParaRPr lang="en-US" sz="1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1800">
                          <a:effectLst/>
                        </a:rPr>
                        <a:t>4.4478e-002m</a:t>
                      </a:r>
                      <a:endParaRPr lang="en-US" sz="18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309370425"/>
                  </a:ext>
                </a:extLst>
              </a:tr>
              <a:tr h="737325">
                <a:tc>
                  <a:txBody>
                    <a:bodyPr/>
                    <a:lstStyle/>
                    <a:p>
                      <a:pPr algn="ctr">
                        <a:spcAft>
                          <a:spcPts val="0"/>
                        </a:spcAft>
                      </a:pPr>
                      <a:r>
                        <a:rPr lang="es-EC" sz="1800" dirty="0">
                          <a:effectLst/>
                        </a:rPr>
                        <a:t>Longitud mínima de la arista</a:t>
                      </a:r>
                      <a:endParaRPr lang="en-US" sz="1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1800" dirty="0">
                          <a:effectLst/>
                        </a:rPr>
                        <a:t>1e-002m</a:t>
                      </a:r>
                      <a:endParaRPr lang="en-US" sz="18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488917748"/>
                  </a:ext>
                </a:extLst>
              </a:tr>
              <a:tr h="368663">
                <a:tc>
                  <a:txBody>
                    <a:bodyPr/>
                    <a:lstStyle/>
                    <a:p>
                      <a:pPr algn="ctr">
                        <a:spcAft>
                          <a:spcPts val="0"/>
                        </a:spcAft>
                      </a:pPr>
                      <a:r>
                        <a:rPr lang="es-EC" sz="1800" u="sng" dirty="0">
                          <a:solidFill>
                            <a:schemeClr val="tx1"/>
                          </a:solidFill>
                          <a:effectLst/>
                        </a:rPr>
                        <a:t>Número de nodos</a:t>
                      </a:r>
                      <a:endParaRPr lang="en-US" sz="1800" u="sng"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1800" u="sng" dirty="0">
                          <a:solidFill>
                            <a:schemeClr val="tx1"/>
                          </a:solidFill>
                          <a:effectLst/>
                        </a:rPr>
                        <a:t>45696</a:t>
                      </a:r>
                      <a:endParaRPr lang="en-US" sz="1800" u="sng"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7855494"/>
                  </a:ext>
                </a:extLst>
              </a:tr>
              <a:tr h="368663">
                <a:tc>
                  <a:txBody>
                    <a:bodyPr/>
                    <a:lstStyle/>
                    <a:p>
                      <a:pPr algn="ctr">
                        <a:spcAft>
                          <a:spcPts val="0"/>
                        </a:spcAft>
                      </a:pPr>
                      <a:r>
                        <a:rPr lang="es-EC" sz="1800" u="sng" dirty="0">
                          <a:solidFill>
                            <a:schemeClr val="tx1"/>
                          </a:solidFill>
                          <a:effectLst/>
                        </a:rPr>
                        <a:t>Número de elementos</a:t>
                      </a:r>
                      <a:endParaRPr lang="en-US" sz="1800" u="sng"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1800" u="sng" dirty="0">
                          <a:solidFill>
                            <a:schemeClr val="tx1"/>
                          </a:solidFill>
                          <a:effectLst/>
                        </a:rPr>
                        <a:t>38849</a:t>
                      </a:r>
                      <a:endParaRPr lang="en-US" sz="1800" u="sng"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955739256"/>
                  </a:ext>
                </a:extLst>
              </a:tr>
              <a:tr h="368663">
                <a:tc>
                  <a:txBody>
                    <a:bodyPr/>
                    <a:lstStyle/>
                    <a:p>
                      <a:pPr algn="ctr">
                        <a:spcAft>
                          <a:spcPts val="0"/>
                        </a:spcAft>
                      </a:pPr>
                      <a:r>
                        <a:rPr lang="es-EC" sz="1800">
                          <a:effectLst/>
                        </a:rPr>
                        <a:t>Inclinación mínima</a:t>
                      </a:r>
                      <a:endParaRPr lang="en-US"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S_tradnl" sz="1800" dirty="0">
                          <a:effectLst/>
                        </a:rPr>
                        <a:t>1,70300339587419E-02</a:t>
                      </a:r>
                      <a:endParaRPr lang="en-US" sz="18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396196090"/>
                  </a:ext>
                </a:extLst>
              </a:tr>
              <a:tr h="368663">
                <a:tc>
                  <a:txBody>
                    <a:bodyPr/>
                    <a:lstStyle/>
                    <a:p>
                      <a:pPr algn="ctr">
                        <a:spcAft>
                          <a:spcPts val="0"/>
                        </a:spcAft>
                      </a:pPr>
                      <a:r>
                        <a:rPr lang="es-EC" sz="1800" b="1" u="sng" dirty="0">
                          <a:solidFill>
                            <a:schemeClr val="tx1"/>
                          </a:solidFill>
                          <a:effectLst/>
                        </a:rPr>
                        <a:t>Inclinación máxima</a:t>
                      </a:r>
                      <a:endParaRPr lang="en-US" sz="1800" b="1" u="sng"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S_tradnl" sz="1800" b="1" u="sng" dirty="0">
                          <a:solidFill>
                            <a:schemeClr val="tx1"/>
                          </a:solidFill>
                          <a:effectLst/>
                        </a:rPr>
                        <a:t>0,767987561638417</a:t>
                      </a:r>
                      <a:endParaRPr lang="en-US" sz="1800" b="1" u="sng"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584057978"/>
                  </a:ext>
                </a:extLst>
              </a:tr>
              <a:tr h="368663">
                <a:tc>
                  <a:txBody>
                    <a:bodyPr/>
                    <a:lstStyle/>
                    <a:p>
                      <a:pPr algn="ctr">
                        <a:spcAft>
                          <a:spcPts val="0"/>
                        </a:spcAft>
                      </a:pPr>
                      <a:r>
                        <a:rPr lang="es-EC" sz="1800">
                          <a:effectLst/>
                        </a:rPr>
                        <a:t>Inclinación promedio</a:t>
                      </a:r>
                      <a:endParaRPr lang="en-US"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S_tradnl" sz="1800" dirty="0">
                          <a:effectLst/>
                        </a:rPr>
                        <a:t>0,255999615003582</a:t>
                      </a:r>
                      <a:endParaRPr lang="en-US" sz="18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680715129"/>
                  </a:ext>
                </a:extLst>
              </a:tr>
            </a:tbl>
          </a:graphicData>
        </a:graphic>
      </p:graphicFrame>
    </p:spTree>
    <p:extLst>
      <p:ext uri="{BB962C8B-B14F-4D97-AF65-F5344CB8AC3E}">
        <p14:creationId xmlns:p14="http://schemas.microsoft.com/office/powerpoint/2010/main" val="163559214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smtClean="0">
                <a:solidFill>
                  <a:schemeClr val="tx1"/>
                </a:solidFill>
              </a:rPr>
              <a:t>REFINAMIENTO DEL MALLADO</a:t>
            </a:r>
            <a:endParaRPr lang="en-US" b="1" dirty="0">
              <a:solidFill>
                <a:schemeClr val="tx1"/>
              </a:solidFill>
            </a:endParaRPr>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2214019" y="1750422"/>
            <a:ext cx="1365205" cy="4191545"/>
          </a:xfrm>
          <a:prstGeom prst="rect">
            <a:avLst/>
          </a:prstGeom>
          <a:noFill/>
          <a:ln>
            <a:noFill/>
          </a:ln>
        </p:spPr>
      </p:pic>
      <p:pic>
        <p:nvPicPr>
          <p:cNvPr id="5" name="Imagen 4"/>
          <p:cNvPicPr/>
          <p:nvPr/>
        </p:nvPicPr>
        <p:blipFill>
          <a:blip r:embed="rId3">
            <a:extLst>
              <a:ext uri="{28A0092B-C50C-407E-A947-70E740481C1C}">
                <a14:useLocalDpi xmlns:a14="http://schemas.microsoft.com/office/drawing/2010/main" val="0"/>
              </a:ext>
            </a:extLst>
          </a:blip>
          <a:srcRect/>
          <a:stretch>
            <a:fillRect/>
          </a:stretch>
        </p:blipFill>
        <p:spPr bwMode="auto">
          <a:xfrm>
            <a:off x="4445998" y="2349545"/>
            <a:ext cx="3143250" cy="2733675"/>
          </a:xfrm>
          <a:prstGeom prst="rect">
            <a:avLst/>
          </a:prstGeom>
          <a:noFill/>
          <a:ln>
            <a:noFill/>
          </a:ln>
        </p:spPr>
      </p:pic>
    </p:spTree>
    <p:extLst>
      <p:ext uri="{BB962C8B-B14F-4D97-AF65-F5344CB8AC3E}">
        <p14:creationId xmlns:p14="http://schemas.microsoft.com/office/powerpoint/2010/main" val="13918838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65760" y="782737"/>
            <a:ext cx="9087729" cy="646331"/>
          </a:xfrm>
          <a:prstGeom prst="rect">
            <a:avLst/>
          </a:prstGeom>
          <a:noFill/>
        </p:spPr>
        <p:txBody>
          <a:bodyPr wrap="square" rtlCol="0">
            <a:spAutoFit/>
          </a:bodyPr>
          <a:lstStyle/>
          <a:p>
            <a:r>
              <a:rPr lang="es-EC" b="1" dirty="0"/>
              <a:t>SISTEMAS DE CULTIVO </a:t>
            </a:r>
            <a:r>
              <a:rPr lang="es-EC" b="1" dirty="0" smtClean="0"/>
              <a:t>PARA </a:t>
            </a:r>
            <a:r>
              <a:rPr lang="es-EC" b="1" dirty="0"/>
              <a:t>ARTHROSPIRA </a:t>
            </a:r>
            <a:r>
              <a:rPr lang="en-US" b="1" dirty="0"/>
              <a:t>PLATENSIS</a:t>
            </a:r>
            <a:r>
              <a:rPr lang="es-EC" dirty="0"/>
              <a:t> </a:t>
            </a:r>
            <a:endParaRPr lang="es-EC" dirty="0" smtClean="0"/>
          </a:p>
          <a:p>
            <a:r>
              <a:rPr lang="es-ES_tradnl" b="1" dirty="0" smtClean="0">
                <a:solidFill>
                  <a:schemeClr val="tx1"/>
                </a:solidFill>
              </a:rPr>
              <a:t>Fuente: </a:t>
            </a:r>
            <a:r>
              <a:rPr lang="es-ES_tradnl" b="1" dirty="0" err="1" smtClean="0">
                <a:solidFill>
                  <a:schemeClr val="accent2"/>
                </a:solidFill>
              </a:rPr>
              <a:t>Ugwu</a:t>
            </a:r>
            <a:r>
              <a:rPr lang="es-ES_tradnl" b="1" dirty="0" smtClean="0">
                <a:solidFill>
                  <a:schemeClr val="accent2"/>
                </a:solidFill>
              </a:rPr>
              <a:t> et. al 2008.</a:t>
            </a:r>
            <a:endParaRPr lang="en-US" dirty="0">
              <a:solidFill>
                <a:schemeClr val="accent2"/>
              </a:solidFill>
            </a:endParaRPr>
          </a:p>
        </p:txBody>
      </p:sp>
      <p:graphicFrame>
        <p:nvGraphicFramePr>
          <p:cNvPr id="5" name="Tabla 4"/>
          <p:cNvGraphicFramePr>
            <a:graphicFrameLocks noGrp="1"/>
          </p:cNvGraphicFramePr>
          <p:nvPr>
            <p:extLst/>
          </p:nvPr>
        </p:nvGraphicFramePr>
        <p:xfrm>
          <a:off x="480915" y="1429068"/>
          <a:ext cx="9214337" cy="4665282"/>
        </p:xfrm>
        <a:graphic>
          <a:graphicData uri="http://schemas.openxmlformats.org/drawingml/2006/table">
            <a:tbl>
              <a:tblPr firstRow="1" firstCol="1" bandRow="1">
                <a:tableStyleId>{5C22544A-7EE6-4342-B048-85BDC9FD1C3A}</a:tableStyleId>
              </a:tblPr>
              <a:tblGrid>
                <a:gridCol w="1687144">
                  <a:extLst>
                    <a:ext uri="{9D8B030D-6E8A-4147-A177-3AD203B41FA5}">
                      <a16:colId xmlns:a16="http://schemas.microsoft.com/office/drawing/2014/main" val="2354055094"/>
                    </a:ext>
                  </a:extLst>
                </a:gridCol>
                <a:gridCol w="2066316">
                  <a:extLst>
                    <a:ext uri="{9D8B030D-6E8A-4147-A177-3AD203B41FA5}">
                      <a16:colId xmlns:a16="http://schemas.microsoft.com/office/drawing/2014/main" val="3735973342"/>
                    </a:ext>
                  </a:extLst>
                </a:gridCol>
                <a:gridCol w="2588456">
                  <a:extLst>
                    <a:ext uri="{9D8B030D-6E8A-4147-A177-3AD203B41FA5}">
                      <a16:colId xmlns:a16="http://schemas.microsoft.com/office/drawing/2014/main" val="679219990"/>
                    </a:ext>
                  </a:extLst>
                </a:gridCol>
                <a:gridCol w="2872421">
                  <a:extLst>
                    <a:ext uri="{9D8B030D-6E8A-4147-A177-3AD203B41FA5}">
                      <a16:colId xmlns:a16="http://schemas.microsoft.com/office/drawing/2014/main" val="3100581351"/>
                    </a:ext>
                  </a:extLst>
                </a:gridCol>
              </a:tblGrid>
              <a:tr h="276162">
                <a:tc gridSpan="2">
                  <a:txBody>
                    <a:bodyPr/>
                    <a:lstStyle/>
                    <a:p>
                      <a:pPr algn="ctr">
                        <a:spcAft>
                          <a:spcPts val="0"/>
                        </a:spcAft>
                      </a:pPr>
                      <a:r>
                        <a:rPr lang="es-ES_tradnl" sz="1800" b="1" dirty="0">
                          <a:solidFill>
                            <a:schemeClr val="tx1"/>
                          </a:solidFill>
                          <a:effectLst/>
                        </a:rPr>
                        <a:t>Sistema de cultivo</a:t>
                      </a:r>
                      <a:endParaRPr lang="en-US" sz="18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hMerge="1">
                  <a:txBody>
                    <a:bodyPr/>
                    <a:lstStyle/>
                    <a:p>
                      <a:endParaRPr lang="en-US"/>
                    </a:p>
                  </a:txBody>
                  <a:tcPr/>
                </a:tc>
                <a:tc>
                  <a:txBody>
                    <a:bodyPr/>
                    <a:lstStyle/>
                    <a:p>
                      <a:pPr algn="ctr">
                        <a:spcAft>
                          <a:spcPts val="0"/>
                        </a:spcAft>
                      </a:pPr>
                      <a:r>
                        <a:rPr lang="es-ES_tradnl" sz="1800" b="1" dirty="0">
                          <a:solidFill>
                            <a:schemeClr val="tx1"/>
                          </a:solidFill>
                          <a:effectLst/>
                        </a:rPr>
                        <a:t>Ventajas</a:t>
                      </a:r>
                      <a:endParaRPr lang="en-US" sz="18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S_tradnl" sz="1800" b="1" dirty="0">
                          <a:solidFill>
                            <a:schemeClr val="tx1"/>
                          </a:solidFill>
                          <a:effectLst/>
                        </a:rPr>
                        <a:t>Desventajas</a:t>
                      </a:r>
                      <a:endParaRPr lang="en-US" sz="18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902346637"/>
                  </a:ext>
                </a:extLst>
              </a:tr>
              <a:tr h="2854110">
                <a:tc>
                  <a:txBody>
                    <a:bodyPr/>
                    <a:lstStyle/>
                    <a:p>
                      <a:pPr algn="ctr">
                        <a:spcAft>
                          <a:spcPts val="0"/>
                        </a:spcAft>
                      </a:pPr>
                      <a:r>
                        <a:rPr lang="es-ES_tradnl" sz="1800" dirty="0" smtClean="0">
                          <a:solidFill>
                            <a:schemeClr val="tx1"/>
                          </a:solidFill>
                          <a:effectLst/>
                          <a:latin typeface="+mn-lt"/>
                          <a:ea typeface="+mn-ea"/>
                        </a:rPr>
                        <a:t>Cerrado</a:t>
                      </a:r>
                      <a:endParaRPr lang="en-US" sz="18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es-ES_tradnl" sz="1800" b="1" dirty="0">
                          <a:effectLst/>
                          <a:latin typeface="Arial" panose="020B0604020202020204" pitchFamily="34" charset="0"/>
                          <a:ea typeface="Times New Roman" panose="02020603050405020304" pitchFamily="18" charset="0"/>
                        </a:rPr>
                        <a:t>Fotobioreactores de placa plana</a:t>
                      </a:r>
                      <a:endParaRPr lang="en-US" sz="18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spcAft>
                          <a:spcPts val="0"/>
                        </a:spcAft>
                      </a:pPr>
                      <a:r>
                        <a:rPr lang="es-ES_tradnl" sz="1800">
                          <a:effectLst/>
                          <a:latin typeface="Arial" panose="020B0604020202020204" pitchFamily="34" charset="0"/>
                          <a:ea typeface="Times New Roman" panose="02020603050405020304" pitchFamily="18" charset="0"/>
                        </a:rPr>
                        <a:t>Gran área superficial iluminada, seguro para cultivos puertas afuera, bueno para inmovilización de algas, buen camino de luz (espesor del fotobioreactor hasta donde la luz puede penetrar), buenas productividades de biomasa, relativamente barato, fácil de limpiar, fácilmente temperado, baja acumulación de oxígeno.</a:t>
                      </a:r>
                      <a:endParaRPr lang="en-US" sz="18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spcAft>
                          <a:spcPts val="0"/>
                        </a:spcAft>
                      </a:pPr>
                      <a:r>
                        <a:rPr lang="es-ES_tradnl" sz="1800" dirty="0">
                          <a:effectLst/>
                          <a:latin typeface="Arial" panose="020B0604020202020204" pitchFamily="34" charset="0"/>
                          <a:ea typeface="Times New Roman" panose="02020603050405020304" pitchFamily="18" charset="0"/>
                        </a:rPr>
                        <a:t>Su escalado requiere muchos compartimientos y refuerzos estructurales, dificultad para controlar la temperatura de cultivo, algún grado de crecimiento en las paredes, posibilidad de esfuerzos cortantes para algunos tipos de cianobacterias.</a:t>
                      </a:r>
                      <a:endParaRPr lang="en-US" sz="18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4266330871"/>
                  </a:ext>
                </a:extLst>
              </a:tr>
            </a:tbl>
          </a:graphicData>
        </a:graphic>
      </p:graphicFrame>
    </p:spTree>
    <p:extLst>
      <p:ext uri="{BB962C8B-B14F-4D97-AF65-F5344CB8AC3E}">
        <p14:creationId xmlns:p14="http://schemas.microsoft.com/office/powerpoint/2010/main" val="22965341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a:solidFill>
                  <a:schemeClr val="tx1"/>
                </a:solidFill>
              </a:rPr>
              <a:t>ETAPA DE PRE-PROCESAMIENTO</a:t>
            </a:r>
            <a:br>
              <a:rPr lang="es-EC" b="1" dirty="0">
                <a:solidFill>
                  <a:schemeClr val="tx1"/>
                </a:solidFill>
              </a:rPr>
            </a:br>
            <a:r>
              <a:rPr lang="es-EC" b="1" dirty="0">
                <a:solidFill>
                  <a:schemeClr val="tx1"/>
                </a:solidFill>
              </a:rPr>
              <a:t>ESTADÍSTICAS </a:t>
            </a:r>
            <a:r>
              <a:rPr lang="es-EC" b="1" dirty="0" smtClean="0">
                <a:solidFill>
                  <a:schemeClr val="tx1"/>
                </a:solidFill>
              </a:rPr>
              <a:t>DEL MALLADO REFINADO</a:t>
            </a:r>
            <a:endParaRPr lang="en-US" dirty="0"/>
          </a:p>
        </p:txBody>
      </p:sp>
      <p:graphicFrame>
        <p:nvGraphicFramePr>
          <p:cNvPr id="4" name="Tabla 3"/>
          <p:cNvGraphicFramePr>
            <a:graphicFrameLocks noGrp="1"/>
          </p:cNvGraphicFramePr>
          <p:nvPr>
            <p:extLst>
              <p:ext uri="{D42A27DB-BD31-4B8C-83A1-F6EECF244321}">
                <p14:modId xmlns:p14="http://schemas.microsoft.com/office/powerpoint/2010/main" val="2890058212"/>
              </p:ext>
            </p:extLst>
          </p:nvPr>
        </p:nvGraphicFramePr>
        <p:xfrm>
          <a:off x="1502229" y="2103117"/>
          <a:ext cx="6792685" cy="3526978"/>
        </p:xfrm>
        <a:graphic>
          <a:graphicData uri="http://schemas.openxmlformats.org/drawingml/2006/table">
            <a:tbl>
              <a:tblPr firstRow="1" firstCol="1" bandRow="1">
                <a:tableStyleId>{5C22544A-7EE6-4342-B048-85BDC9FD1C3A}</a:tableStyleId>
              </a:tblPr>
              <a:tblGrid>
                <a:gridCol w="3489098">
                  <a:extLst>
                    <a:ext uri="{9D8B030D-6E8A-4147-A177-3AD203B41FA5}">
                      <a16:colId xmlns:a16="http://schemas.microsoft.com/office/drawing/2014/main" val="2548645524"/>
                    </a:ext>
                  </a:extLst>
                </a:gridCol>
                <a:gridCol w="3303587">
                  <a:extLst>
                    <a:ext uri="{9D8B030D-6E8A-4147-A177-3AD203B41FA5}">
                      <a16:colId xmlns:a16="http://schemas.microsoft.com/office/drawing/2014/main" val="3442408009"/>
                    </a:ext>
                  </a:extLst>
                </a:gridCol>
              </a:tblGrid>
              <a:tr h="352698">
                <a:tc>
                  <a:txBody>
                    <a:bodyPr/>
                    <a:lstStyle/>
                    <a:p>
                      <a:pPr algn="ctr">
                        <a:spcAft>
                          <a:spcPts val="0"/>
                        </a:spcAft>
                      </a:pPr>
                      <a:r>
                        <a:rPr lang="es-EC" sz="1800" dirty="0">
                          <a:effectLst/>
                        </a:rPr>
                        <a:t>Tamaño mínimo de la celda</a:t>
                      </a:r>
                      <a:endParaRPr lang="en-US" sz="1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1800">
                          <a:effectLst/>
                        </a:rPr>
                        <a:t>1.3027e-004m</a:t>
                      </a:r>
                      <a:endParaRPr lang="en-US" sz="18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755216629"/>
                  </a:ext>
                </a:extLst>
              </a:tr>
              <a:tr h="352698">
                <a:tc>
                  <a:txBody>
                    <a:bodyPr/>
                    <a:lstStyle/>
                    <a:p>
                      <a:pPr algn="ctr">
                        <a:spcAft>
                          <a:spcPts val="0"/>
                        </a:spcAft>
                      </a:pPr>
                      <a:r>
                        <a:rPr lang="es-EC" sz="1800" dirty="0">
                          <a:effectLst/>
                        </a:rPr>
                        <a:t>Tamaño máximo de la celda</a:t>
                      </a:r>
                      <a:endParaRPr lang="en-US" sz="1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1800">
                          <a:effectLst/>
                        </a:rPr>
                        <a:t>1.3027e-002m</a:t>
                      </a:r>
                      <a:endParaRPr lang="en-US" sz="18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393130163"/>
                  </a:ext>
                </a:extLst>
              </a:tr>
              <a:tr h="352698">
                <a:tc>
                  <a:txBody>
                    <a:bodyPr/>
                    <a:lstStyle/>
                    <a:p>
                      <a:pPr algn="ctr">
                        <a:spcAft>
                          <a:spcPts val="0"/>
                        </a:spcAft>
                      </a:pPr>
                      <a:r>
                        <a:rPr lang="es-EC" sz="1800" dirty="0">
                          <a:effectLst/>
                        </a:rPr>
                        <a:t>Tamaño máximo de la cara</a:t>
                      </a:r>
                      <a:endParaRPr lang="en-US" sz="1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1800">
                          <a:effectLst/>
                        </a:rPr>
                        <a:t>2.6054e-002m</a:t>
                      </a:r>
                      <a:endParaRPr lang="en-US" sz="18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930164815"/>
                  </a:ext>
                </a:extLst>
              </a:tr>
              <a:tr h="705394">
                <a:tc>
                  <a:txBody>
                    <a:bodyPr/>
                    <a:lstStyle/>
                    <a:p>
                      <a:pPr algn="ctr">
                        <a:spcAft>
                          <a:spcPts val="0"/>
                        </a:spcAft>
                      </a:pPr>
                      <a:r>
                        <a:rPr lang="es-EC" sz="1800" dirty="0">
                          <a:effectLst/>
                        </a:rPr>
                        <a:t>Longitud mínima de la arista</a:t>
                      </a:r>
                      <a:endParaRPr lang="en-US" sz="1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1800" dirty="0">
                          <a:effectLst/>
                        </a:rPr>
                        <a:t>1e-002m</a:t>
                      </a:r>
                      <a:endParaRPr lang="en-US" sz="18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674068739"/>
                  </a:ext>
                </a:extLst>
              </a:tr>
              <a:tr h="352698">
                <a:tc>
                  <a:txBody>
                    <a:bodyPr/>
                    <a:lstStyle/>
                    <a:p>
                      <a:pPr algn="ctr">
                        <a:spcAft>
                          <a:spcPts val="0"/>
                        </a:spcAft>
                      </a:pPr>
                      <a:r>
                        <a:rPr lang="es-EC" sz="1800" b="1" u="sng" dirty="0">
                          <a:solidFill>
                            <a:schemeClr val="tx1"/>
                          </a:solidFill>
                          <a:effectLst/>
                        </a:rPr>
                        <a:t>Número de nodos</a:t>
                      </a:r>
                      <a:endParaRPr lang="en-US" sz="1800" b="1" u="sng"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1800" b="1" u="sng" dirty="0">
                          <a:solidFill>
                            <a:schemeClr val="tx1"/>
                          </a:solidFill>
                          <a:effectLst/>
                        </a:rPr>
                        <a:t>108876</a:t>
                      </a:r>
                      <a:endParaRPr lang="en-US" sz="1800" b="1" u="sng"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904132945"/>
                  </a:ext>
                </a:extLst>
              </a:tr>
              <a:tr h="352698">
                <a:tc>
                  <a:txBody>
                    <a:bodyPr/>
                    <a:lstStyle/>
                    <a:p>
                      <a:pPr algn="ctr">
                        <a:spcAft>
                          <a:spcPts val="0"/>
                        </a:spcAft>
                      </a:pPr>
                      <a:r>
                        <a:rPr lang="es-EC" sz="1800" b="1" u="sng">
                          <a:solidFill>
                            <a:schemeClr val="tx1"/>
                          </a:solidFill>
                          <a:effectLst/>
                        </a:rPr>
                        <a:t>Número de elementos</a:t>
                      </a:r>
                      <a:endParaRPr lang="en-US" sz="1800" b="1" u="sng">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1800" b="1" u="sng" dirty="0">
                          <a:solidFill>
                            <a:schemeClr val="tx1"/>
                          </a:solidFill>
                          <a:effectLst/>
                        </a:rPr>
                        <a:t>95360</a:t>
                      </a:r>
                      <a:endParaRPr lang="en-US" sz="1800" b="1" u="sng"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586823309"/>
                  </a:ext>
                </a:extLst>
              </a:tr>
              <a:tr h="352698">
                <a:tc>
                  <a:txBody>
                    <a:bodyPr/>
                    <a:lstStyle/>
                    <a:p>
                      <a:pPr algn="ctr">
                        <a:spcAft>
                          <a:spcPts val="0"/>
                        </a:spcAft>
                      </a:pPr>
                      <a:r>
                        <a:rPr lang="es-EC" sz="1800">
                          <a:effectLst/>
                        </a:rPr>
                        <a:t>Inclinación mínima</a:t>
                      </a:r>
                      <a:endParaRPr lang="en-US"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S_tradnl" sz="1800" dirty="0">
                          <a:effectLst/>
                        </a:rPr>
                        <a:t>1,3057463323374E-10</a:t>
                      </a:r>
                      <a:endParaRPr lang="en-US" sz="18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668316170"/>
                  </a:ext>
                </a:extLst>
              </a:tr>
              <a:tr h="352698">
                <a:tc>
                  <a:txBody>
                    <a:bodyPr/>
                    <a:lstStyle/>
                    <a:p>
                      <a:pPr algn="ctr">
                        <a:spcAft>
                          <a:spcPts val="0"/>
                        </a:spcAft>
                      </a:pPr>
                      <a:r>
                        <a:rPr lang="es-EC" sz="1800" b="1" u="sng" dirty="0">
                          <a:solidFill>
                            <a:schemeClr val="tx1"/>
                          </a:solidFill>
                          <a:effectLst/>
                        </a:rPr>
                        <a:t>Inclinación máxima</a:t>
                      </a:r>
                      <a:endParaRPr lang="en-US" sz="1800" b="1" u="sng"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S_tradnl" sz="1800" b="1" u="sng" dirty="0">
                          <a:solidFill>
                            <a:schemeClr val="tx1"/>
                          </a:solidFill>
                          <a:effectLst/>
                        </a:rPr>
                        <a:t>0,590940884152446</a:t>
                      </a:r>
                      <a:endParaRPr lang="en-US" sz="1800" b="1" u="sng"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636042865"/>
                  </a:ext>
                </a:extLst>
              </a:tr>
              <a:tr h="352698">
                <a:tc>
                  <a:txBody>
                    <a:bodyPr/>
                    <a:lstStyle/>
                    <a:p>
                      <a:pPr algn="ctr">
                        <a:spcAft>
                          <a:spcPts val="0"/>
                        </a:spcAft>
                      </a:pPr>
                      <a:r>
                        <a:rPr lang="es-EC" sz="1800">
                          <a:effectLst/>
                        </a:rPr>
                        <a:t>Inclinación promedio</a:t>
                      </a:r>
                      <a:endParaRPr lang="en-US"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S_tradnl" sz="1800" dirty="0">
                          <a:effectLst/>
                        </a:rPr>
                        <a:t>0,112833306040029</a:t>
                      </a:r>
                      <a:endParaRPr lang="en-US" sz="18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669887211"/>
                  </a:ext>
                </a:extLst>
              </a:tr>
            </a:tbl>
          </a:graphicData>
        </a:graphic>
      </p:graphicFrame>
      <p:sp>
        <p:nvSpPr>
          <p:cNvPr id="5" name="CuadroTexto 4"/>
          <p:cNvSpPr txBox="1"/>
          <p:nvPr/>
        </p:nvSpPr>
        <p:spPr>
          <a:xfrm>
            <a:off x="1122125" y="5802812"/>
            <a:ext cx="7577738" cy="923330"/>
          </a:xfrm>
          <a:prstGeom prst="rect">
            <a:avLst/>
          </a:prstGeom>
          <a:solidFill>
            <a:schemeClr val="accent3"/>
          </a:solidFill>
        </p:spPr>
        <p:txBody>
          <a:bodyPr wrap="square" rtlCol="0">
            <a:spAutoFit/>
          </a:bodyPr>
          <a:lstStyle/>
          <a:p>
            <a:r>
              <a:rPr lang="es-EC" dirty="0" smtClean="0"/>
              <a:t>El </a:t>
            </a:r>
            <a:r>
              <a:rPr lang="es-EC" dirty="0"/>
              <a:t>número de elementos se incrementó en un 59.26%, el número de nodos aumentó en un 58.02% y la inclinación promedio disminuyó en un 55.92%, resultando en una malla de mejor calidad. </a:t>
            </a:r>
            <a:endParaRPr lang="en-US" dirty="0"/>
          </a:p>
        </p:txBody>
      </p:sp>
    </p:spTree>
    <p:extLst>
      <p:ext uri="{BB962C8B-B14F-4D97-AF65-F5344CB8AC3E}">
        <p14:creationId xmlns:p14="http://schemas.microsoft.com/office/powerpoint/2010/main" val="140244499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a:solidFill>
                  <a:schemeClr val="tx1"/>
                </a:solidFill>
              </a:rPr>
              <a:t>SUPERFICIES EN DONDE SE DEFINIRÁN LAS CONDICIONES DE FRONTERA</a:t>
            </a:r>
            <a:endParaRPr lang="en-US" dirty="0">
              <a:solidFill>
                <a:schemeClr val="tx1"/>
              </a:solidFill>
            </a:endParaRPr>
          </a:p>
        </p:txBody>
      </p:sp>
      <p:sp>
        <p:nvSpPr>
          <p:cNvPr id="16" name="Rectangle 12"/>
          <p:cNvSpPr>
            <a:spLocks noChangeArrowheads="1"/>
          </p:cNvSpPr>
          <p:nvPr/>
        </p:nvSpPr>
        <p:spPr bwMode="auto">
          <a:xfrm>
            <a:off x="2063931" y="215537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7" name="Objeto 16"/>
          <p:cNvGraphicFramePr>
            <a:graphicFrameLocks noChangeAspect="1"/>
          </p:cNvGraphicFramePr>
          <p:nvPr>
            <p:extLst>
              <p:ext uri="{D42A27DB-BD31-4B8C-83A1-F6EECF244321}">
                <p14:modId xmlns:p14="http://schemas.microsoft.com/office/powerpoint/2010/main" val="2945822178"/>
              </p:ext>
            </p:extLst>
          </p:nvPr>
        </p:nvGraphicFramePr>
        <p:xfrm>
          <a:off x="2063931" y="1930400"/>
          <a:ext cx="1606731" cy="1818730"/>
        </p:xfrm>
        <a:graphic>
          <a:graphicData uri="http://schemas.openxmlformats.org/presentationml/2006/ole">
            <mc:AlternateContent xmlns:mc="http://schemas.openxmlformats.org/markup-compatibility/2006">
              <mc:Choice xmlns:v="urn:schemas-microsoft-com:vml" Requires="v">
                <p:oleObj spid="_x0000_s9249" name="Imagen de mapa de bits" r:id="rId3" imgW="2390476" imgH="2723810" progId="Paint.Picture">
                  <p:embed/>
                </p:oleObj>
              </mc:Choice>
              <mc:Fallback>
                <p:oleObj name="Imagen de mapa de bits" r:id="rId3" imgW="2390476" imgH="2723810" progId="Paint.Picture">
                  <p:embed/>
                  <p:pic>
                    <p:nvPicPr>
                      <p:cNvPr id="0" name="Object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3931" y="1930400"/>
                        <a:ext cx="1606731" cy="1818730"/>
                      </a:xfrm>
                      <a:prstGeom prst="rect">
                        <a:avLst/>
                      </a:prstGeom>
                      <a:noFill/>
                    </p:spPr>
                  </p:pic>
                </p:oleObj>
              </mc:Fallback>
            </mc:AlternateContent>
          </a:graphicData>
        </a:graphic>
      </p:graphicFrame>
      <p:sp>
        <p:nvSpPr>
          <p:cNvPr id="18" name="Rectángulo 17"/>
          <p:cNvSpPr/>
          <p:nvPr/>
        </p:nvSpPr>
        <p:spPr>
          <a:xfrm>
            <a:off x="4111500" y="2540000"/>
            <a:ext cx="1095172" cy="369332"/>
          </a:xfrm>
          <a:prstGeom prst="rect">
            <a:avLst/>
          </a:prstGeom>
        </p:spPr>
        <p:txBody>
          <a:bodyPr wrap="none">
            <a:spAutoFit/>
          </a:bodyPr>
          <a:lstStyle/>
          <a:p>
            <a:r>
              <a:rPr lang="es-EC" smtClean="0">
                <a:latin typeface="Arial" panose="020B0604020202020204" pitchFamily="34" charset="0"/>
                <a:ea typeface="Times New Roman" panose="02020603050405020304" pitchFamily="18" charset="0"/>
              </a:rPr>
              <a:t>OUTLET</a:t>
            </a:r>
            <a:endParaRPr lang="en-US" dirty="0"/>
          </a:p>
        </p:txBody>
      </p:sp>
      <p:sp>
        <p:nvSpPr>
          <p:cNvPr id="20" name="Rectangle 14"/>
          <p:cNvSpPr>
            <a:spLocks noChangeArrowheads="1"/>
          </p:cNvSpPr>
          <p:nvPr/>
        </p:nvSpPr>
        <p:spPr bwMode="auto">
          <a:xfrm>
            <a:off x="2080667" y="3974101"/>
            <a:ext cx="1507549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21" name="Objeto 20"/>
          <p:cNvGraphicFramePr>
            <a:graphicFrameLocks noChangeAspect="1"/>
          </p:cNvGraphicFramePr>
          <p:nvPr>
            <p:extLst>
              <p:ext uri="{D42A27DB-BD31-4B8C-83A1-F6EECF244321}">
                <p14:modId xmlns:p14="http://schemas.microsoft.com/office/powerpoint/2010/main" val="2781416290"/>
              </p:ext>
            </p:extLst>
          </p:nvPr>
        </p:nvGraphicFramePr>
        <p:xfrm>
          <a:off x="2080668" y="3974101"/>
          <a:ext cx="1589994" cy="1813771"/>
        </p:xfrm>
        <a:graphic>
          <a:graphicData uri="http://schemas.openxmlformats.org/presentationml/2006/ole">
            <mc:AlternateContent xmlns:mc="http://schemas.openxmlformats.org/markup-compatibility/2006">
              <mc:Choice xmlns:v="urn:schemas-microsoft-com:vml" Requires="v">
                <p:oleObj spid="_x0000_s9250" name="Imagen de mapa de bits" r:id="rId5" imgW="2381582" imgH="2704762" progId="Paint.Picture">
                  <p:embed/>
                </p:oleObj>
              </mc:Choice>
              <mc:Fallback>
                <p:oleObj name="Imagen de mapa de bits" r:id="rId5" imgW="2381582" imgH="2704762" progId="Paint.Picture">
                  <p:embed/>
                  <p:pic>
                    <p:nvPicPr>
                      <p:cNvPr id="0" name="Object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80668" y="3974101"/>
                        <a:ext cx="1589994" cy="1813771"/>
                      </a:xfrm>
                      <a:prstGeom prst="rect">
                        <a:avLst/>
                      </a:prstGeom>
                      <a:noFill/>
                    </p:spPr>
                  </p:pic>
                </p:oleObj>
              </mc:Fallback>
            </mc:AlternateContent>
          </a:graphicData>
        </a:graphic>
      </p:graphicFrame>
      <p:sp>
        <p:nvSpPr>
          <p:cNvPr id="22" name="Rectángulo 21"/>
          <p:cNvSpPr/>
          <p:nvPr/>
        </p:nvSpPr>
        <p:spPr>
          <a:xfrm>
            <a:off x="4192740" y="4774696"/>
            <a:ext cx="932691" cy="369332"/>
          </a:xfrm>
          <a:prstGeom prst="rect">
            <a:avLst/>
          </a:prstGeom>
        </p:spPr>
        <p:txBody>
          <a:bodyPr wrap="none">
            <a:spAutoFit/>
          </a:bodyPr>
          <a:lstStyle/>
          <a:p>
            <a:r>
              <a:rPr lang="es-EC" dirty="0">
                <a:latin typeface="Arial" panose="020B0604020202020204" pitchFamily="34" charset="0"/>
                <a:ea typeface="Times New Roman" panose="02020603050405020304" pitchFamily="18" charset="0"/>
              </a:rPr>
              <a:t>WALL1</a:t>
            </a:r>
            <a:endParaRPr lang="en-US" dirty="0"/>
          </a:p>
        </p:txBody>
      </p:sp>
      <p:sp>
        <p:nvSpPr>
          <p:cNvPr id="23" name="Rectangle 16"/>
          <p:cNvSpPr>
            <a:spLocks noChangeArrowheads="1"/>
          </p:cNvSpPr>
          <p:nvPr/>
        </p:nvSpPr>
        <p:spPr bwMode="auto">
          <a:xfrm>
            <a:off x="5847604" y="1930399"/>
            <a:ext cx="1440417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24" name="Objeto 23"/>
          <p:cNvGraphicFramePr>
            <a:graphicFrameLocks noChangeAspect="1"/>
          </p:cNvGraphicFramePr>
          <p:nvPr>
            <p:extLst>
              <p:ext uri="{D42A27DB-BD31-4B8C-83A1-F6EECF244321}">
                <p14:modId xmlns:p14="http://schemas.microsoft.com/office/powerpoint/2010/main" val="2733581183"/>
              </p:ext>
            </p:extLst>
          </p:nvPr>
        </p:nvGraphicFramePr>
        <p:xfrm>
          <a:off x="5847604" y="1905062"/>
          <a:ext cx="1582530" cy="1818728"/>
        </p:xfrm>
        <a:graphic>
          <a:graphicData uri="http://schemas.openxmlformats.org/presentationml/2006/ole">
            <mc:AlternateContent xmlns:mc="http://schemas.openxmlformats.org/markup-compatibility/2006">
              <mc:Choice xmlns:v="urn:schemas-microsoft-com:vml" Requires="v">
                <p:oleObj spid="_x0000_s9251" name="Imagen de mapa de bits" r:id="rId7" imgW="2238687" imgH="2629267" progId="Paint.Picture">
                  <p:embed/>
                </p:oleObj>
              </mc:Choice>
              <mc:Fallback>
                <p:oleObj name="Imagen de mapa de bits" r:id="rId7" imgW="2238687" imgH="2629267" progId="Paint.Picture">
                  <p:embed/>
                  <p:pic>
                    <p:nvPicPr>
                      <p:cNvPr id="0" name="Object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47604" y="1905062"/>
                        <a:ext cx="1582530" cy="1818728"/>
                      </a:xfrm>
                      <a:prstGeom prst="rect">
                        <a:avLst/>
                      </a:prstGeom>
                      <a:noFill/>
                    </p:spPr>
                  </p:pic>
                </p:oleObj>
              </mc:Fallback>
            </mc:AlternateContent>
          </a:graphicData>
        </a:graphic>
      </p:graphicFrame>
      <p:sp>
        <p:nvSpPr>
          <p:cNvPr id="25" name="Rectángulo 24"/>
          <p:cNvSpPr/>
          <p:nvPr/>
        </p:nvSpPr>
        <p:spPr>
          <a:xfrm>
            <a:off x="7604720" y="2447957"/>
            <a:ext cx="932691" cy="369332"/>
          </a:xfrm>
          <a:prstGeom prst="rect">
            <a:avLst/>
          </a:prstGeom>
        </p:spPr>
        <p:txBody>
          <a:bodyPr wrap="none">
            <a:spAutoFit/>
          </a:bodyPr>
          <a:lstStyle/>
          <a:p>
            <a:r>
              <a:rPr lang="es-EC" dirty="0">
                <a:latin typeface="Arial" panose="020B0604020202020204" pitchFamily="34" charset="0"/>
                <a:ea typeface="Times New Roman" panose="02020603050405020304" pitchFamily="18" charset="0"/>
              </a:rPr>
              <a:t>WALL3</a:t>
            </a:r>
            <a:endParaRPr lang="en-US" dirty="0"/>
          </a:p>
        </p:txBody>
      </p:sp>
      <p:sp>
        <p:nvSpPr>
          <p:cNvPr id="26" name="Rectangle 18"/>
          <p:cNvSpPr>
            <a:spLocks noChangeArrowheads="1"/>
          </p:cNvSpPr>
          <p:nvPr/>
        </p:nvSpPr>
        <p:spPr bwMode="auto">
          <a:xfrm>
            <a:off x="5847604" y="4147176"/>
            <a:ext cx="1511670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27" name="Objeto 26"/>
          <p:cNvGraphicFramePr>
            <a:graphicFrameLocks noChangeAspect="1"/>
          </p:cNvGraphicFramePr>
          <p:nvPr>
            <p:extLst>
              <p:ext uri="{D42A27DB-BD31-4B8C-83A1-F6EECF244321}">
                <p14:modId xmlns:p14="http://schemas.microsoft.com/office/powerpoint/2010/main" val="790387412"/>
              </p:ext>
            </p:extLst>
          </p:nvPr>
        </p:nvGraphicFramePr>
        <p:xfrm>
          <a:off x="5847604" y="3957241"/>
          <a:ext cx="1582530" cy="1818729"/>
        </p:xfrm>
        <a:graphic>
          <a:graphicData uri="http://schemas.openxmlformats.org/presentationml/2006/ole">
            <mc:AlternateContent xmlns:mc="http://schemas.openxmlformats.org/markup-compatibility/2006">
              <mc:Choice xmlns:v="urn:schemas-microsoft-com:vml" Requires="v">
                <p:oleObj spid="_x0000_s9252" name="Imagen de mapa de bits" r:id="rId9" imgW="2419048" imgH="2771429" progId="Paint.Picture">
                  <p:embed/>
                </p:oleObj>
              </mc:Choice>
              <mc:Fallback>
                <p:oleObj name="Imagen de mapa de bits" r:id="rId9" imgW="2419048" imgH="2771429" progId="Paint.Picture">
                  <p:embed/>
                  <p:pic>
                    <p:nvPicPr>
                      <p:cNvPr id="0" name="Object 1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47604" y="3957241"/>
                        <a:ext cx="1582530" cy="1818729"/>
                      </a:xfrm>
                      <a:prstGeom prst="rect">
                        <a:avLst/>
                      </a:prstGeom>
                      <a:noFill/>
                    </p:spPr>
                  </p:pic>
                </p:oleObj>
              </mc:Fallback>
            </mc:AlternateContent>
          </a:graphicData>
        </a:graphic>
      </p:graphicFrame>
      <p:sp>
        <p:nvSpPr>
          <p:cNvPr id="28" name="Rectángulo 27"/>
          <p:cNvSpPr/>
          <p:nvPr/>
        </p:nvSpPr>
        <p:spPr>
          <a:xfrm>
            <a:off x="7693585" y="4588598"/>
            <a:ext cx="932691" cy="369332"/>
          </a:xfrm>
          <a:prstGeom prst="rect">
            <a:avLst/>
          </a:prstGeom>
        </p:spPr>
        <p:txBody>
          <a:bodyPr wrap="none">
            <a:spAutoFit/>
          </a:bodyPr>
          <a:lstStyle/>
          <a:p>
            <a:r>
              <a:rPr lang="es-EC" dirty="0">
                <a:latin typeface="Arial" panose="020B0604020202020204" pitchFamily="34" charset="0"/>
                <a:ea typeface="Times New Roman" panose="02020603050405020304" pitchFamily="18" charset="0"/>
              </a:rPr>
              <a:t>WALL2</a:t>
            </a:r>
            <a:endParaRPr lang="en-US" dirty="0"/>
          </a:p>
        </p:txBody>
      </p:sp>
    </p:spTree>
    <p:extLst>
      <p:ext uri="{BB962C8B-B14F-4D97-AF65-F5344CB8AC3E}">
        <p14:creationId xmlns:p14="http://schemas.microsoft.com/office/powerpoint/2010/main" val="121214649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a:solidFill>
                  <a:schemeClr val="tx1"/>
                </a:solidFill>
              </a:rPr>
              <a:t>SUPERFICIES EN DONDE SE DEFINIRÁN LAS CONDICIONES DE FRONTERA</a:t>
            </a:r>
            <a:endParaRPr lang="en-US" dirty="0"/>
          </a:p>
        </p:txBody>
      </p:sp>
      <p:sp>
        <p:nvSpPr>
          <p:cNvPr id="4" name="Rectangle 2"/>
          <p:cNvSpPr>
            <a:spLocks noChangeArrowheads="1"/>
          </p:cNvSpPr>
          <p:nvPr/>
        </p:nvSpPr>
        <p:spPr bwMode="auto">
          <a:xfrm>
            <a:off x="1410789" y="2076994"/>
            <a:ext cx="1497353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5" name="Objeto 4"/>
          <p:cNvGraphicFramePr>
            <a:graphicFrameLocks noChangeAspect="1"/>
          </p:cNvGraphicFramePr>
          <p:nvPr>
            <p:extLst>
              <p:ext uri="{D42A27DB-BD31-4B8C-83A1-F6EECF244321}">
                <p14:modId xmlns:p14="http://schemas.microsoft.com/office/powerpoint/2010/main" val="776395634"/>
              </p:ext>
            </p:extLst>
          </p:nvPr>
        </p:nvGraphicFramePr>
        <p:xfrm>
          <a:off x="954740" y="1836529"/>
          <a:ext cx="1889719" cy="2171766"/>
        </p:xfrm>
        <a:graphic>
          <a:graphicData uri="http://schemas.openxmlformats.org/presentationml/2006/ole">
            <mc:AlternateContent xmlns:mc="http://schemas.openxmlformats.org/markup-compatibility/2006">
              <mc:Choice xmlns:v="urn:schemas-microsoft-com:vml" Requires="v">
                <p:oleObj spid="_x0000_s10256" name="Imagen de mapa de bits" r:id="rId3" imgW="2324424" imgH="2685714" progId="Paint.Picture">
                  <p:embed/>
                </p:oleObj>
              </mc:Choice>
              <mc:Fallback>
                <p:oleObj name="Imagen de mapa de bits" r:id="rId3" imgW="2324424" imgH="2685714" progId="Paint.Picture">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740" y="1836529"/>
                        <a:ext cx="1889719" cy="2171766"/>
                      </a:xfrm>
                      <a:prstGeom prst="rect">
                        <a:avLst/>
                      </a:prstGeom>
                      <a:noFill/>
                    </p:spPr>
                  </p:pic>
                </p:oleObj>
              </mc:Fallback>
            </mc:AlternateContent>
          </a:graphicData>
        </a:graphic>
      </p:graphicFrame>
      <p:sp>
        <p:nvSpPr>
          <p:cNvPr id="6" name="Rectángulo 5"/>
          <p:cNvSpPr/>
          <p:nvPr/>
        </p:nvSpPr>
        <p:spPr>
          <a:xfrm>
            <a:off x="3209183" y="2733346"/>
            <a:ext cx="932691" cy="369332"/>
          </a:xfrm>
          <a:prstGeom prst="rect">
            <a:avLst/>
          </a:prstGeom>
        </p:spPr>
        <p:txBody>
          <a:bodyPr wrap="none">
            <a:spAutoFit/>
          </a:bodyPr>
          <a:lstStyle/>
          <a:p>
            <a:r>
              <a:rPr lang="es-EC" dirty="0">
                <a:latin typeface="Arial" panose="020B0604020202020204" pitchFamily="34" charset="0"/>
                <a:ea typeface="Times New Roman" panose="02020603050405020304" pitchFamily="18" charset="0"/>
              </a:rPr>
              <a:t>WALL4</a:t>
            </a:r>
            <a:endParaRPr lang="en-US" dirty="0"/>
          </a:p>
        </p:txBody>
      </p:sp>
      <p:sp>
        <p:nvSpPr>
          <p:cNvPr id="7" name="Rectangle 4"/>
          <p:cNvSpPr>
            <a:spLocks noChangeArrowheads="1"/>
          </p:cNvSpPr>
          <p:nvPr/>
        </p:nvSpPr>
        <p:spPr bwMode="auto">
          <a:xfrm>
            <a:off x="716883" y="448913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Objeto 7"/>
          <p:cNvGraphicFramePr>
            <a:graphicFrameLocks noChangeAspect="1"/>
          </p:cNvGraphicFramePr>
          <p:nvPr>
            <p:extLst>
              <p:ext uri="{D42A27DB-BD31-4B8C-83A1-F6EECF244321}">
                <p14:modId xmlns:p14="http://schemas.microsoft.com/office/powerpoint/2010/main" val="1767588109"/>
              </p:ext>
            </p:extLst>
          </p:nvPr>
        </p:nvGraphicFramePr>
        <p:xfrm>
          <a:off x="677334" y="4177283"/>
          <a:ext cx="2562225" cy="819150"/>
        </p:xfrm>
        <a:graphic>
          <a:graphicData uri="http://schemas.openxmlformats.org/presentationml/2006/ole">
            <mc:AlternateContent xmlns:mc="http://schemas.openxmlformats.org/markup-compatibility/2006">
              <mc:Choice xmlns:v="urn:schemas-microsoft-com:vml" Requires="v">
                <p:oleObj spid="_x0000_s10257" name="Imagen de mapa de bits" r:id="rId5" imgW="2542857" imgH="800212" progId="Paint.Picture">
                  <p:embed/>
                </p:oleObj>
              </mc:Choice>
              <mc:Fallback>
                <p:oleObj name="Imagen de mapa de bits" r:id="rId5" imgW="2542857" imgH="800212" progId="Paint.Picture">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334" y="4177283"/>
                        <a:ext cx="2562225" cy="819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Rectángulo 8"/>
          <p:cNvSpPr/>
          <p:nvPr/>
        </p:nvSpPr>
        <p:spPr>
          <a:xfrm>
            <a:off x="3341655" y="4435264"/>
            <a:ext cx="800219" cy="369332"/>
          </a:xfrm>
          <a:prstGeom prst="rect">
            <a:avLst/>
          </a:prstGeom>
        </p:spPr>
        <p:txBody>
          <a:bodyPr wrap="square">
            <a:spAutoFit/>
          </a:bodyPr>
          <a:lstStyle/>
          <a:p>
            <a:r>
              <a:rPr lang="es-EC" dirty="0">
                <a:latin typeface="Arial" panose="020B0604020202020204" pitchFamily="34" charset="0"/>
                <a:ea typeface="Times New Roman" panose="02020603050405020304" pitchFamily="18" charset="0"/>
              </a:rPr>
              <a:t>BASE</a:t>
            </a:r>
            <a:endParaRPr lang="en-US" dirty="0"/>
          </a:p>
        </p:txBody>
      </p:sp>
      <p:sp>
        <p:nvSpPr>
          <p:cNvPr id="10" name="Rectangle 6"/>
          <p:cNvSpPr>
            <a:spLocks noChangeArrowheads="1"/>
          </p:cNvSpPr>
          <p:nvPr/>
        </p:nvSpPr>
        <p:spPr bwMode="auto">
          <a:xfrm flipV="1">
            <a:off x="5795681" y="2716962"/>
            <a:ext cx="1244052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11" name="Objeto 10"/>
          <p:cNvGraphicFramePr>
            <a:graphicFrameLocks noChangeAspect="1"/>
          </p:cNvGraphicFramePr>
          <p:nvPr>
            <p:extLst>
              <p:ext uri="{D42A27DB-BD31-4B8C-83A1-F6EECF244321}">
                <p14:modId xmlns:p14="http://schemas.microsoft.com/office/powerpoint/2010/main" val="3262245485"/>
              </p:ext>
            </p:extLst>
          </p:nvPr>
        </p:nvGraphicFramePr>
        <p:xfrm>
          <a:off x="4975668" y="1947195"/>
          <a:ext cx="2703520" cy="2061100"/>
        </p:xfrm>
        <a:graphic>
          <a:graphicData uri="http://schemas.openxmlformats.org/presentationml/2006/ole">
            <mc:AlternateContent xmlns:mc="http://schemas.openxmlformats.org/markup-compatibility/2006">
              <mc:Choice xmlns:v="urn:schemas-microsoft-com:vml" Requires="v">
                <p:oleObj spid="_x0000_s10258" name="Imagen de mapa de bits" r:id="rId7" imgW="3419952" imgH="2723810" progId="Paint.Picture">
                  <p:embed/>
                </p:oleObj>
              </mc:Choice>
              <mc:Fallback>
                <p:oleObj name="Imagen de mapa de bits" r:id="rId7" imgW="3419952" imgH="2723810" progId="Paint.Picture">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75668" y="1947195"/>
                        <a:ext cx="2703520" cy="2061100"/>
                      </a:xfrm>
                      <a:prstGeom prst="rect">
                        <a:avLst/>
                      </a:prstGeom>
                      <a:noFill/>
                    </p:spPr>
                  </p:pic>
                </p:oleObj>
              </mc:Fallback>
            </mc:AlternateContent>
          </a:graphicData>
        </a:graphic>
      </p:graphicFrame>
      <p:sp>
        <p:nvSpPr>
          <p:cNvPr id="12" name="Rectángulo 11"/>
          <p:cNvSpPr/>
          <p:nvPr/>
        </p:nvSpPr>
        <p:spPr>
          <a:xfrm>
            <a:off x="7679188" y="2608413"/>
            <a:ext cx="1971437" cy="369332"/>
          </a:xfrm>
          <a:prstGeom prst="rect">
            <a:avLst/>
          </a:prstGeom>
        </p:spPr>
        <p:txBody>
          <a:bodyPr wrap="none">
            <a:spAutoFit/>
          </a:bodyPr>
          <a:lstStyle/>
          <a:p>
            <a:r>
              <a:rPr lang="es-EC" dirty="0">
                <a:latin typeface="Arial" panose="020B0604020202020204" pitchFamily="34" charset="0"/>
                <a:ea typeface="Times New Roman" panose="02020603050405020304" pitchFamily="18" charset="0"/>
              </a:rPr>
              <a:t>INTERIOR WALL</a:t>
            </a:r>
            <a:endParaRPr lang="en-US" dirty="0"/>
          </a:p>
        </p:txBody>
      </p:sp>
      <p:sp>
        <p:nvSpPr>
          <p:cNvPr id="13" name="Rectangle 8"/>
          <p:cNvSpPr>
            <a:spLocks noChangeArrowheads="1"/>
          </p:cNvSpPr>
          <p:nvPr/>
        </p:nvSpPr>
        <p:spPr bwMode="auto">
          <a:xfrm>
            <a:off x="4975669" y="4168726"/>
            <a:ext cx="1806433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14" name="Objeto 13"/>
          <p:cNvGraphicFramePr>
            <a:graphicFrameLocks noChangeAspect="1"/>
          </p:cNvGraphicFramePr>
          <p:nvPr>
            <p:extLst>
              <p:ext uri="{D42A27DB-BD31-4B8C-83A1-F6EECF244321}">
                <p14:modId xmlns:p14="http://schemas.microsoft.com/office/powerpoint/2010/main" val="2142877953"/>
              </p:ext>
            </p:extLst>
          </p:nvPr>
        </p:nvGraphicFramePr>
        <p:xfrm>
          <a:off x="4975668" y="4168727"/>
          <a:ext cx="2850777" cy="1764095"/>
        </p:xfrm>
        <a:graphic>
          <a:graphicData uri="http://schemas.openxmlformats.org/presentationml/2006/ole">
            <mc:AlternateContent xmlns:mc="http://schemas.openxmlformats.org/markup-compatibility/2006">
              <mc:Choice xmlns:v="urn:schemas-microsoft-com:vml" Requires="v">
                <p:oleObj spid="_x0000_s10259" name="Imagen de mapa de bits" r:id="rId9" imgW="4210638" imgH="2666667" progId="Paint.Picture">
                  <p:embed/>
                </p:oleObj>
              </mc:Choice>
              <mc:Fallback>
                <p:oleObj name="Imagen de mapa de bits" r:id="rId9" imgW="4210638" imgH="2666667" progId="Paint.Picture">
                  <p:embed/>
                  <p:pic>
                    <p:nvPicPr>
                      <p:cNvPr id="0"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75668" y="4168727"/>
                        <a:ext cx="2850777" cy="1764095"/>
                      </a:xfrm>
                      <a:prstGeom prst="rect">
                        <a:avLst/>
                      </a:prstGeom>
                      <a:noFill/>
                    </p:spPr>
                  </p:pic>
                </p:oleObj>
              </mc:Fallback>
            </mc:AlternateContent>
          </a:graphicData>
        </a:graphic>
      </p:graphicFrame>
      <p:sp>
        <p:nvSpPr>
          <p:cNvPr id="15" name="Rectángulo 14"/>
          <p:cNvSpPr/>
          <p:nvPr/>
        </p:nvSpPr>
        <p:spPr>
          <a:xfrm>
            <a:off x="7907574" y="4730261"/>
            <a:ext cx="1979966" cy="369332"/>
          </a:xfrm>
          <a:prstGeom prst="rect">
            <a:avLst/>
          </a:prstGeom>
        </p:spPr>
        <p:txBody>
          <a:bodyPr wrap="none">
            <a:spAutoFit/>
          </a:bodyPr>
          <a:lstStyle/>
          <a:p>
            <a:r>
              <a:rPr lang="es-EC" dirty="0">
                <a:latin typeface="Arial" panose="020B0604020202020204" pitchFamily="34" charset="0"/>
                <a:ea typeface="Times New Roman" panose="02020603050405020304" pitchFamily="18" charset="0"/>
              </a:rPr>
              <a:t>SPARGER WALL</a:t>
            </a:r>
            <a:endParaRPr lang="en-US" dirty="0"/>
          </a:p>
        </p:txBody>
      </p:sp>
      <p:sp>
        <p:nvSpPr>
          <p:cNvPr id="16" name="Rectangle 10"/>
          <p:cNvSpPr>
            <a:spLocks noChangeArrowheads="1"/>
          </p:cNvSpPr>
          <p:nvPr/>
        </p:nvSpPr>
        <p:spPr bwMode="auto">
          <a:xfrm>
            <a:off x="954740" y="53947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7" name="Objeto 16"/>
          <p:cNvGraphicFramePr>
            <a:graphicFrameLocks noChangeAspect="1"/>
          </p:cNvGraphicFramePr>
          <p:nvPr>
            <p:extLst>
              <p:ext uri="{D42A27DB-BD31-4B8C-83A1-F6EECF244321}">
                <p14:modId xmlns:p14="http://schemas.microsoft.com/office/powerpoint/2010/main" val="637633145"/>
              </p:ext>
            </p:extLst>
          </p:nvPr>
        </p:nvGraphicFramePr>
        <p:xfrm>
          <a:off x="833716" y="5165421"/>
          <a:ext cx="2138084" cy="1391982"/>
        </p:xfrm>
        <a:graphic>
          <a:graphicData uri="http://schemas.openxmlformats.org/presentationml/2006/ole">
            <mc:AlternateContent xmlns:mc="http://schemas.openxmlformats.org/markup-compatibility/2006">
              <mc:Choice xmlns:v="urn:schemas-microsoft-com:vml" Requires="v">
                <p:oleObj spid="_x0000_s10260" name="Imagen de mapa de bits" r:id="rId11" imgW="2324424" imgH="1523810" progId="Paint.Picture">
                  <p:embed/>
                </p:oleObj>
              </mc:Choice>
              <mc:Fallback>
                <p:oleObj name="Imagen de mapa de bits" r:id="rId11" imgW="2324424" imgH="1523810" progId="Paint.Picture">
                  <p:embed/>
                  <p:pic>
                    <p:nvPicPr>
                      <p:cNvPr id="0" name="Object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33716" y="5165421"/>
                        <a:ext cx="2138084" cy="1391982"/>
                      </a:xfrm>
                      <a:prstGeom prst="rect">
                        <a:avLst/>
                      </a:prstGeom>
                      <a:noFill/>
                    </p:spPr>
                  </p:pic>
                </p:oleObj>
              </mc:Fallback>
            </mc:AlternateContent>
          </a:graphicData>
        </a:graphic>
      </p:graphicFrame>
      <p:sp>
        <p:nvSpPr>
          <p:cNvPr id="18" name="Rectángulo 17"/>
          <p:cNvSpPr/>
          <p:nvPr/>
        </p:nvSpPr>
        <p:spPr>
          <a:xfrm>
            <a:off x="3135042" y="5640296"/>
            <a:ext cx="838691" cy="369332"/>
          </a:xfrm>
          <a:prstGeom prst="rect">
            <a:avLst/>
          </a:prstGeom>
        </p:spPr>
        <p:txBody>
          <a:bodyPr wrap="none">
            <a:spAutoFit/>
          </a:bodyPr>
          <a:lstStyle/>
          <a:p>
            <a:r>
              <a:rPr lang="es-EC" dirty="0">
                <a:latin typeface="Arial" panose="020B0604020202020204" pitchFamily="34" charset="0"/>
                <a:ea typeface="Times New Roman" panose="02020603050405020304" pitchFamily="18" charset="0"/>
              </a:rPr>
              <a:t>INLET</a:t>
            </a:r>
            <a:endParaRPr lang="en-US" dirty="0"/>
          </a:p>
        </p:txBody>
      </p:sp>
    </p:spTree>
    <p:extLst>
      <p:ext uri="{BB962C8B-B14F-4D97-AF65-F5344CB8AC3E}">
        <p14:creationId xmlns:p14="http://schemas.microsoft.com/office/powerpoint/2010/main" val="215719957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C" b="1" dirty="0" smtClean="0">
                <a:solidFill>
                  <a:schemeClr val="tx1"/>
                </a:solidFill>
              </a:rPr>
              <a:t>ETAPA DE PROCESAMIENTO</a:t>
            </a:r>
            <a:br>
              <a:rPr lang="es-EC" b="1" dirty="0" smtClean="0">
                <a:solidFill>
                  <a:schemeClr val="tx1"/>
                </a:solidFill>
              </a:rPr>
            </a:br>
            <a:r>
              <a:rPr lang="es-EC" b="1" dirty="0" smtClean="0">
                <a:solidFill>
                  <a:schemeClr val="tx1"/>
                </a:solidFill>
              </a:rPr>
              <a:t>METODOLOGÍA DE LOS EXPERIMENTOS NUMÉRICOS</a:t>
            </a:r>
            <a:endParaRPr lang="en-US" b="1" dirty="0">
              <a:solidFill>
                <a:schemeClr val="tx1"/>
              </a:solidFill>
            </a:endParaRPr>
          </a:p>
        </p:txBody>
      </p:sp>
      <p:graphicFrame>
        <p:nvGraphicFramePr>
          <p:cNvPr id="4" name="Tabla 3"/>
          <p:cNvGraphicFramePr>
            <a:graphicFrameLocks noGrp="1"/>
          </p:cNvGraphicFramePr>
          <p:nvPr>
            <p:extLst>
              <p:ext uri="{D42A27DB-BD31-4B8C-83A1-F6EECF244321}">
                <p14:modId xmlns:p14="http://schemas.microsoft.com/office/powerpoint/2010/main" val="1902079381"/>
              </p:ext>
            </p:extLst>
          </p:nvPr>
        </p:nvGraphicFramePr>
        <p:xfrm>
          <a:off x="585175" y="2325185"/>
          <a:ext cx="8297569" cy="3588646"/>
        </p:xfrm>
        <a:graphic>
          <a:graphicData uri="http://schemas.openxmlformats.org/drawingml/2006/table">
            <a:tbl>
              <a:tblPr firstRow="1" firstCol="1" bandRow="1">
                <a:tableStyleId>{5C22544A-7EE6-4342-B048-85BDC9FD1C3A}</a:tableStyleId>
              </a:tblPr>
              <a:tblGrid>
                <a:gridCol w="2765207">
                  <a:extLst>
                    <a:ext uri="{9D8B030D-6E8A-4147-A177-3AD203B41FA5}">
                      <a16:colId xmlns:a16="http://schemas.microsoft.com/office/drawing/2014/main" val="3190520899"/>
                    </a:ext>
                  </a:extLst>
                </a:gridCol>
                <a:gridCol w="2766181">
                  <a:extLst>
                    <a:ext uri="{9D8B030D-6E8A-4147-A177-3AD203B41FA5}">
                      <a16:colId xmlns:a16="http://schemas.microsoft.com/office/drawing/2014/main" val="897178717"/>
                    </a:ext>
                  </a:extLst>
                </a:gridCol>
                <a:gridCol w="2766181">
                  <a:extLst>
                    <a:ext uri="{9D8B030D-6E8A-4147-A177-3AD203B41FA5}">
                      <a16:colId xmlns:a16="http://schemas.microsoft.com/office/drawing/2014/main" val="3751447753"/>
                    </a:ext>
                  </a:extLst>
                </a:gridCol>
              </a:tblGrid>
              <a:tr h="425578">
                <a:tc>
                  <a:txBody>
                    <a:bodyPr/>
                    <a:lstStyle/>
                    <a:p>
                      <a:pPr algn="ctr">
                        <a:spcAft>
                          <a:spcPts val="0"/>
                        </a:spcAft>
                      </a:pPr>
                      <a:r>
                        <a:rPr lang="es-EC" sz="2000" dirty="0">
                          <a:effectLst/>
                        </a:rPr>
                        <a:t>HORA</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es-EC" sz="2000">
                          <a:effectLst/>
                        </a:rPr>
                        <a:t>Modo Estacionario</a:t>
                      </a:r>
                      <a:endParaRPr lang="en-US" sz="2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es-EC" sz="2000" dirty="0">
                          <a:effectLst/>
                        </a:rPr>
                        <a:t>Modo </a:t>
                      </a:r>
                      <a:r>
                        <a:rPr lang="es-EC" sz="2000" dirty="0" smtClean="0">
                          <a:effectLst/>
                        </a:rPr>
                        <a:t>Transitorio</a:t>
                      </a:r>
                    </a:p>
                    <a:p>
                      <a:pPr algn="ctr">
                        <a:spcAft>
                          <a:spcPts val="0"/>
                        </a:spcAft>
                      </a:pPr>
                      <a:r>
                        <a:rPr lang="es-EC" sz="2000" dirty="0" smtClean="0">
                          <a:effectLst/>
                        </a:rPr>
                        <a:t> </a:t>
                      </a:r>
                      <a:r>
                        <a:rPr lang="es-EC" sz="2000" dirty="0">
                          <a:effectLst/>
                        </a:rPr>
                        <a:t>(5 min)</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316565144"/>
                  </a:ext>
                </a:extLst>
              </a:tr>
              <a:tr h="425578">
                <a:tc>
                  <a:txBody>
                    <a:bodyPr/>
                    <a:lstStyle/>
                    <a:p>
                      <a:pPr algn="ctr">
                        <a:spcAft>
                          <a:spcPts val="0"/>
                        </a:spcAft>
                      </a:pPr>
                      <a:r>
                        <a:rPr lang="es-EC" sz="2000" dirty="0">
                          <a:effectLst/>
                        </a:rPr>
                        <a:t>08:00</a:t>
                      </a:r>
                      <a:endParaRPr lang="en-US" sz="2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2000" dirty="0">
                          <a:effectLst/>
                        </a:rPr>
                        <a:t>08E</a:t>
                      </a:r>
                      <a:endParaRPr lang="en-US" sz="2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2000">
                          <a:effectLst/>
                        </a:rPr>
                        <a:t> </a:t>
                      </a:r>
                      <a:endParaRPr lang="en-US" sz="20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02592838"/>
                  </a:ext>
                </a:extLst>
              </a:tr>
              <a:tr h="425578">
                <a:tc>
                  <a:txBody>
                    <a:bodyPr/>
                    <a:lstStyle/>
                    <a:p>
                      <a:pPr algn="ctr">
                        <a:spcAft>
                          <a:spcPts val="0"/>
                        </a:spcAft>
                      </a:pPr>
                      <a:r>
                        <a:rPr lang="es-EC" sz="2000">
                          <a:effectLst/>
                        </a:rPr>
                        <a:t>10:00</a:t>
                      </a:r>
                      <a:endParaRPr lang="en-US" sz="20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2000" dirty="0">
                          <a:effectLst/>
                        </a:rPr>
                        <a:t>10E</a:t>
                      </a:r>
                      <a:endParaRPr lang="en-US" sz="2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2000">
                          <a:effectLst/>
                        </a:rPr>
                        <a:t> </a:t>
                      </a:r>
                      <a:endParaRPr lang="en-US" sz="20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268175711"/>
                  </a:ext>
                </a:extLst>
              </a:tr>
              <a:tr h="425578">
                <a:tc>
                  <a:txBody>
                    <a:bodyPr/>
                    <a:lstStyle/>
                    <a:p>
                      <a:pPr algn="ctr">
                        <a:spcAft>
                          <a:spcPts val="0"/>
                        </a:spcAft>
                      </a:pPr>
                      <a:r>
                        <a:rPr lang="es-EC" sz="2000">
                          <a:effectLst/>
                        </a:rPr>
                        <a:t>11:00</a:t>
                      </a:r>
                      <a:endParaRPr lang="en-US" sz="20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2000" dirty="0">
                          <a:effectLst/>
                        </a:rPr>
                        <a:t>11E</a:t>
                      </a:r>
                      <a:endParaRPr lang="en-US" sz="2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2000">
                          <a:effectLst/>
                        </a:rPr>
                        <a:t> </a:t>
                      </a:r>
                      <a:endParaRPr lang="en-US" sz="20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716892573"/>
                  </a:ext>
                </a:extLst>
              </a:tr>
              <a:tr h="425578">
                <a:tc>
                  <a:txBody>
                    <a:bodyPr/>
                    <a:lstStyle/>
                    <a:p>
                      <a:pPr algn="ctr">
                        <a:spcAft>
                          <a:spcPts val="0"/>
                        </a:spcAft>
                      </a:pPr>
                      <a:r>
                        <a:rPr lang="es-EC" sz="2000">
                          <a:effectLst/>
                        </a:rPr>
                        <a:t>12:00</a:t>
                      </a:r>
                      <a:endParaRPr lang="en-US" sz="20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2000" dirty="0">
                          <a:effectLst/>
                        </a:rPr>
                        <a:t>12E</a:t>
                      </a:r>
                      <a:endParaRPr lang="en-US" sz="2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2000" dirty="0">
                          <a:effectLst/>
                        </a:rPr>
                        <a:t>12T</a:t>
                      </a:r>
                      <a:endParaRPr lang="en-US" sz="2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519876741"/>
                  </a:ext>
                </a:extLst>
              </a:tr>
              <a:tr h="425578">
                <a:tc>
                  <a:txBody>
                    <a:bodyPr/>
                    <a:lstStyle/>
                    <a:p>
                      <a:pPr algn="ctr">
                        <a:spcAft>
                          <a:spcPts val="0"/>
                        </a:spcAft>
                      </a:pPr>
                      <a:r>
                        <a:rPr lang="es-EC" sz="2000">
                          <a:effectLst/>
                        </a:rPr>
                        <a:t>13:00</a:t>
                      </a:r>
                      <a:endParaRPr lang="en-US" sz="20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2000">
                          <a:effectLst/>
                        </a:rPr>
                        <a:t>13E</a:t>
                      </a:r>
                      <a:endParaRPr lang="en-US" sz="20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2000" dirty="0">
                          <a:effectLst/>
                        </a:rPr>
                        <a:t> </a:t>
                      </a:r>
                      <a:endParaRPr lang="en-US" sz="2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312312216"/>
                  </a:ext>
                </a:extLst>
              </a:tr>
              <a:tr h="425578">
                <a:tc>
                  <a:txBody>
                    <a:bodyPr/>
                    <a:lstStyle/>
                    <a:p>
                      <a:pPr algn="ctr">
                        <a:spcAft>
                          <a:spcPts val="0"/>
                        </a:spcAft>
                      </a:pPr>
                      <a:r>
                        <a:rPr lang="es-EC" sz="2000">
                          <a:effectLst/>
                        </a:rPr>
                        <a:t>14:00</a:t>
                      </a:r>
                      <a:endParaRPr lang="en-US" sz="20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2000">
                          <a:effectLst/>
                        </a:rPr>
                        <a:t>14E</a:t>
                      </a:r>
                      <a:endParaRPr lang="en-US" sz="20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2000" dirty="0">
                          <a:effectLst/>
                        </a:rPr>
                        <a:t> </a:t>
                      </a:r>
                      <a:endParaRPr lang="en-US" sz="2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106265548"/>
                  </a:ext>
                </a:extLst>
              </a:tr>
              <a:tr h="425578">
                <a:tc>
                  <a:txBody>
                    <a:bodyPr/>
                    <a:lstStyle/>
                    <a:p>
                      <a:pPr algn="ctr">
                        <a:spcAft>
                          <a:spcPts val="0"/>
                        </a:spcAft>
                      </a:pPr>
                      <a:r>
                        <a:rPr lang="es-EC" sz="2000">
                          <a:effectLst/>
                        </a:rPr>
                        <a:t>16:00</a:t>
                      </a:r>
                      <a:endParaRPr lang="en-US" sz="20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2000">
                          <a:effectLst/>
                        </a:rPr>
                        <a:t>16E</a:t>
                      </a:r>
                      <a:endParaRPr lang="en-US" sz="20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2000" dirty="0">
                          <a:effectLst/>
                        </a:rPr>
                        <a:t> </a:t>
                      </a:r>
                      <a:endParaRPr lang="en-US" sz="2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664602542"/>
                  </a:ext>
                </a:extLst>
              </a:tr>
            </a:tbl>
          </a:graphicData>
        </a:graphic>
      </p:graphicFrame>
      <p:sp>
        <p:nvSpPr>
          <p:cNvPr id="5" name="CuadroTexto 4"/>
          <p:cNvSpPr txBox="1"/>
          <p:nvPr/>
        </p:nvSpPr>
        <p:spPr>
          <a:xfrm>
            <a:off x="2547257" y="6204857"/>
            <a:ext cx="4258492" cy="369332"/>
          </a:xfrm>
          <a:prstGeom prst="rect">
            <a:avLst/>
          </a:prstGeom>
          <a:noFill/>
        </p:spPr>
        <p:txBody>
          <a:bodyPr wrap="square" rtlCol="0">
            <a:spAutoFit/>
          </a:bodyPr>
          <a:lstStyle/>
          <a:p>
            <a:r>
              <a:rPr lang="es-EC" dirty="0" smtClean="0"/>
              <a:t>20 DE MARZO DE 2016: EQUINOCCIO</a:t>
            </a:r>
            <a:endParaRPr lang="en-US" dirty="0"/>
          </a:p>
        </p:txBody>
      </p:sp>
    </p:spTree>
    <p:extLst>
      <p:ext uri="{BB962C8B-B14F-4D97-AF65-F5344CB8AC3E}">
        <p14:creationId xmlns:p14="http://schemas.microsoft.com/office/powerpoint/2010/main" val="113239500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smtClean="0">
                <a:solidFill>
                  <a:schemeClr val="tx1"/>
                </a:solidFill>
              </a:rPr>
              <a:t>POSICIÓN DEL FOTOBIOREACTOR</a:t>
            </a:r>
            <a:endParaRPr lang="en-US" b="1" dirty="0">
              <a:solidFill>
                <a:schemeClr val="tx1"/>
              </a:solidFill>
            </a:endParaRPr>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341585" y="1580606"/>
            <a:ext cx="8697286" cy="3955506"/>
          </a:xfrm>
          <a:prstGeom prst="rect">
            <a:avLst/>
          </a:prstGeom>
          <a:noFill/>
          <a:ln>
            <a:noFill/>
          </a:ln>
        </p:spPr>
      </p:pic>
    </p:spTree>
    <p:extLst>
      <p:ext uri="{BB962C8B-B14F-4D97-AF65-F5344CB8AC3E}">
        <p14:creationId xmlns:p14="http://schemas.microsoft.com/office/powerpoint/2010/main" val="33646351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es-EC" sz="2800" b="1" dirty="0">
                <a:solidFill>
                  <a:schemeClr val="tx1"/>
                </a:solidFill>
              </a:rPr>
              <a:t>Irradiancia normal directa y difusa, determinadas con la calculadora solar de FLUENT, para Pedernales Latitud 0.0701° Longitud -80.0536</a:t>
            </a:r>
            <a:r>
              <a:rPr lang="es-EC" sz="2800" b="1" dirty="0" smtClean="0">
                <a:solidFill>
                  <a:schemeClr val="tx1"/>
                </a:solidFill>
              </a:rPr>
              <a:t>° </a:t>
            </a:r>
            <a:r>
              <a:rPr lang="en-US" sz="2800" b="1" dirty="0"/>
              <a:t/>
            </a:r>
            <a:br>
              <a:rPr lang="en-US" sz="2800" b="1" dirty="0"/>
            </a:br>
            <a:endParaRPr lang="en-US" sz="2800" dirty="0"/>
          </a:p>
        </p:txBody>
      </p:sp>
      <p:graphicFrame>
        <p:nvGraphicFramePr>
          <p:cNvPr id="4" name="Tabla 3"/>
          <p:cNvGraphicFramePr>
            <a:graphicFrameLocks noGrp="1"/>
          </p:cNvGraphicFramePr>
          <p:nvPr>
            <p:extLst>
              <p:ext uri="{D42A27DB-BD31-4B8C-83A1-F6EECF244321}">
                <p14:modId xmlns:p14="http://schemas.microsoft.com/office/powerpoint/2010/main" val="2643233108"/>
              </p:ext>
            </p:extLst>
          </p:nvPr>
        </p:nvGraphicFramePr>
        <p:xfrm>
          <a:off x="404947" y="2129246"/>
          <a:ext cx="8621486" cy="4184039"/>
        </p:xfrm>
        <a:graphic>
          <a:graphicData uri="http://schemas.openxmlformats.org/drawingml/2006/table">
            <a:tbl>
              <a:tblPr firstRow="1" firstCol="1" bandRow="1">
                <a:tableStyleId>{5C22544A-7EE6-4342-B048-85BDC9FD1C3A}</a:tableStyleId>
              </a:tblPr>
              <a:tblGrid>
                <a:gridCol w="1758250">
                  <a:extLst>
                    <a:ext uri="{9D8B030D-6E8A-4147-A177-3AD203B41FA5}">
                      <a16:colId xmlns:a16="http://schemas.microsoft.com/office/drawing/2014/main" val="6436882"/>
                    </a:ext>
                  </a:extLst>
                </a:gridCol>
                <a:gridCol w="1990662">
                  <a:extLst>
                    <a:ext uri="{9D8B030D-6E8A-4147-A177-3AD203B41FA5}">
                      <a16:colId xmlns:a16="http://schemas.microsoft.com/office/drawing/2014/main" val="1002835286"/>
                    </a:ext>
                  </a:extLst>
                </a:gridCol>
                <a:gridCol w="1990662">
                  <a:extLst>
                    <a:ext uri="{9D8B030D-6E8A-4147-A177-3AD203B41FA5}">
                      <a16:colId xmlns:a16="http://schemas.microsoft.com/office/drawing/2014/main" val="2335926780"/>
                    </a:ext>
                  </a:extLst>
                </a:gridCol>
                <a:gridCol w="1440956">
                  <a:extLst>
                    <a:ext uri="{9D8B030D-6E8A-4147-A177-3AD203B41FA5}">
                      <a16:colId xmlns:a16="http://schemas.microsoft.com/office/drawing/2014/main" val="767041324"/>
                    </a:ext>
                  </a:extLst>
                </a:gridCol>
                <a:gridCol w="1440956">
                  <a:extLst>
                    <a:ext uri="{9D8B030D-6E8A-4147-A177-3AD203B41FA5}">
                      <a16:colId xmlns:a16="http://schemas.microsoft.com/office/drawing/2014/main" val="3662651695"/>
                    </a:ext>
                  </a:extLst>
                </a:gridCol>
              </a:tblGrid>
              <a:tr h="1120724">
                <a:tc>
                  <a:txBody>
                    <a:bodyPr/>
                    <a:lstStyle/>
                    <a:p>
                      <a:pPr algn="ctr">
                        <a:spcAft>
                          <a:spcPts val="0"/>
                        </a:spcAft>
                      </a:pPr>
                      <a:r>
                        <a:rPr lang="es-EC" sz="1800" dirty="0">
                          <a:effectLst/>
                        </a:rPr>
                        <a:t>HORA</a:t>
                      </a:r>
                      <a:endParaRPr lang="en-US" sz="18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es-EC" sz="1800" dirty="0">
                          <a:effectLst/>
                        </a:rPr>
                        <a:t>Irradiancia Normal Directa</a:t>
                      </a:r>
                      <a:endParaRPr lang="en-US" sz="1800" dirty="0">
                        <a:effectLst/>
                      </a:endParaRPr>
                    </a:p>
                    <a:p>
                      <a:pPr algn="ctr">
                        <a:spcAft>
                          <a:spcPts val="0"/>
                        </a:spcAft>
                      </a:pPr>
                      <a:r>
                        <a:rPr lang="es-EC" sz="1800" dirty="0">
                          <a:effectLst/>
                        </a:rPr>
                        <a:t>Wm</a:t>
                      </a:r>
                      <a:r>
                        <a:rPr lang="es-EC" sz="1800" baseline="30000" dirty="0">
                          <a:effectLst/>
                        </a:rPr>
                        <a:t>-2</a:t>
                      </a:r>
                      <a:endParaRPr lang="en-US" sz="18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es-EC" sz="1800">
                          <a:effectLst/>
                        </a:rPr>
                        <a:t>Irradiancia Difusa</a:t>
                      </a:r>
                      <a:endParaRPr lang="en-US" sz="1800">
                        <a:effectLst/>
                      </a:endParaRPr>
                    </a:p>
                    <a:p>
                      <a:pPr algn="ctr">
                        <a:spcAft>
                          <a:spcPts val="0"/>
                        </a:spcAft>
                      </a:pPr>
                      <a:r>
                        <a:rPr lang="es-EC" sz="1800">
                          <a:effectLst/>
                        </a:rPr>
                        <a:t>Wm</a:t>
                      </a:r>
                      <a:r>
                        <a:rPr lang="es-EC" sz="1800" baseline="30000">
                          <a:effectLst/>
                        </a:rPr>
                        <a:t>-2</a:t>
                      </a:r>
                      <a:endParaRPr lang="en-US" sz="18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es-EC" sz="1800">
                          <a:effectLst/>
                        </a:rPr>
                        <a:t>Irradiancia Total</a:t>
                      </a:r>
                      <a:endParaRPr lang="en-US" sz="1800">
                        <a:effectLst/>
                      </a:endParaRPr>
                    </a:p>
                    <a:p>
                      <a:pPr algn="ctr">
                        <a:spcAft>
                          <a:spcPts val="0"/>
                        </a:spcAft>
                      </a:pPr>
                      <a:r>
                        <a:rPr lang="es-EC" sz="1800">
                          <a:effectLst/>
                        </a:rPr>
                        <a:t>Wm</a:t>
                      </a:r>
                      <a:r>
                        <a:rPr lang="es-EC" sz="1800" baseline="30000">
                          <a:effectLst/>
                        </a:rPr>
                        <a:t>-2</a:t>
                      </a:r>
                      <a:endParaRPr lang="en-US" sz="18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es-EC" sz="1800">
                          <a:effectLst/>
                        </a:rPr>
                        <a:t>Fracción Difusa</a:t>
                      </a:r>
                      <a:endParaRPr lang="en-US" sz="18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917064189"/>
                  </a:ext>
                </a:extLst>
              </a:tr>
              <a:tr h="373575">
                <a:tc>
                  <a:txBody>
                    <a:bodyPr/>
                    <a:lstStyle/>
                    <a:p>
                      <a:pPr algn="ctr">
                        <a:spcAft>
                          <a:spcPts val="0"/>
                        </a:spcAft>
                      </a:pPr>
                      <a:r>
                        <a:rPr lang="es-EC" sz="1800">
                          <a:effectLst/>
                        </a:rPr>
                        <a:t>08:00</a:t>
                      </a:r>
                      <a:endParaRPr lang="en-US"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1800" dirty="0">
                          <a:effectLst/>
                        </a:rPr>
                        <a:t>798.775</a:t>
                      </a:r>
                      <a:endParaRPr lang="en-US" sz="1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1800" dirty="0">
                          <a:effectLst/>
                        </a:rPr>
                        <a:t>162.025</a:t>
                      </a:r>
                      <a:endParaRPr lang="en-US" sz="1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1800">
                          <a:effectLst/>
                        </a:rPr>
                        <a:t>960.800</a:t>
                      </a:r>
                      <a:endParaRPr lang="en-US"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S_tradnl" sz="1800">
                          <a:effectLst/>
                        </a:rPr>
                        <a:t>0.1686</a:t>
                      </a:r>
                      <a:endParaRPr lang="en-US" sz="18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442132921"/>
                  </a:ext>
                </a:extLst>
              </a:tr>
              <a:tr h="373575">
                <a:tc>
                  <a:txBody>
                    <a:bodyPr/>
                    <a:lstStyle/>
                    <a:p>
                      <a:pPr algn="ctr">
                        <a:spcAft>
                          <a:spcPts val="0"/>
                        </a:spcAft>
                      </a:pPr>
                      <a:r>
                        <a:rPr lang="es-EC" sz="1800">
                          <a:effectLst/>
                        </a:rPr>
                        <a:t>10:00</a:t>
                      </a:r>
                      <a:endParaRPr lang="en-US"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1800">
                          <a:effectLst/>
                        </a:rPr>
                        <a:t>977.192</a:t>
                      </a:r>
                      <a:endParaRPr lang="en-US"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1800" dirty="0">
                          <a:effectLst/>
                        </a:rPr>
                        <a:t>217.879</a:t>
                      </a:r>
                      <a:endParaRPr lang="en-US" sz="1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1800">
                          <a:effectLst/>
                        </a:rPr>
                        <a:t>1195.071</a:t>
                      </a:r>
                      <a:endParaRPr lang="en-US"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S_tradnl" sz="1800">
                          <a:effectLst/>
                        </a:rPr>
                        <a:t>0.1823</a:t>
                      </a:r>
                      <a:endParaRPr lang="en-US" sz="18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045584794"/>
                  </a:ext>
                </a:extLst>
              </a:tr>
              <a:tr h="373575">
                <a:tc>
                  <a:txBody>
                    <a:bodyPr/>
                    <a:lstStyle/>
                    <a:p>
                      <a:pPr algn="ctr">
                        <a:spcAft>
                          <a:spcPts val="0"/>
                        </a:spcAft>
                      </a:pPr>
                      <a:r>
                        <a:rPr lang="es-EC" sz="1800">
                          <a:effectLst/>
                        </a:rPr>
                        <a:t>11:00</a:t>
                      </a:r>
                      <a:endParaRPr lang="en-US"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1800">
                          <a:effectLst/>
                        </a:rPr>
                        <a:t>1003.800</a:t>
                      </a:r>
                      <a:endParaRPr lang="en-US"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1800" dirty="0">
                          <a:effectLst/>
                        </a:rPr>
                        <a:t>244.718</a:t>
                      </a:r>
                      <a:endParaRPr lang="en-US" sz="1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1800">
                          <a:effectLst/>
                        </a:rPr>
                        <a:t>1248.518</a:t>
                      </a:r>
                      <a:endParaRPr lang="en-US"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S_tradnl" sz="1800">
                          <a:effectLst/>
                        </a:rPr>
                        <a:t>0.1960</a:t>
                      </a:r>
                      <a:endParaRPr lang="en-US" sz="18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924266200"/>
                  </a:ext>
                </a:extLst>
              </a:tr>
              <a:tr h="373575">
                <a:tc>
                  <a:txBody>
                    <a:bodyPr/>
                    <a:lstStyle/>
                    <a:p>
                      <a:pPr algn="ctr">
                        <a:spcAft>
                          <a:spcPts val="0"/>
                        </a:spcAft>
                      </a:pPr>
                      <a:r>
                        <a:rPr lang="es-EC" sz="1800">
                          <a:effectLst/>
                        </a:rPr>
                        <a:t>12:00</a:t>
                      </a:r>
                      <a:endParaRPr lang="en-US"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1800">
                          <a:effectLst/>
                        </a:rPr>
                        <a:t>1014.86</a:t>
                      </a:r>
                      <a:endParaRPr lang="en-US"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1800" dirty="0">
                          <a:effectLst/>
                        </a:rPr>
                        <a:t>223.070</a:t>
                      </a:r>
                      <a:endParaRPr lang="en-US" sz="1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1800">
                          <a:effectLst/>
                        </a:rPr>
                        <a:t>1237.930</a:t>
                      </a:r>
                      <a:endParaRPr lang="en-US"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S_tradnl" sz="1800">
                          <a:effectLst/>
                        </a:rPr>
                        <a:t>0.1802</a:t>
                      </a:r>
                      <a:endParaRPr lang="en-US" sz="18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375649254"/>
                  </a:ext>
                </a:extLst>
              </a:tr>
              <a:tr h="373575">
                <a:tc>
                  <a:txBody>
                    <a:bodyPr/>
                    <a:lstStyle/>
                    <a:p>
                      <a:pPr algn="ctr">
                        <a:spcAft>
                          <a:spcPts val="0"/>
                        </a:spcAft>
                      </a:pPr>
                      <a:r>
                        <a:rPr lang="es-EC" sz="1800">
                          <a:effectLst/>
                        </a:rPr>
                        <a:t>13:00</a:t>
                      </a:r>
                      <a:endParaRPr lang="en-US"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1800">
                          <a:effectLst/>
                        </a:rPr>
                        <a:t>1014.42</a:t>
                      </a:r>
                      <a:endParaRPr lang="en-US"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1800">
                          <a:effectLst/>
                        </a:rPr>
                        <a:t>223.466</a:t>
                      </a:r>
                      <a:endParaRPr lang="en-US"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1800" dirty="0">
                          <a:effectLst/>
                        </a:rPr>
                        <a:t>1237.886</a:t>
                      </a:r>
                      <a:endParaRPr lang="en-US" sz="1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S_tradnl" sz="1800">
                          <a:effectLst/>
                        </a:rPr>
                        <a:t>0.1805</a:t>
                      </a:r>
                      <a:endParaRPr lang="en-US" sz="18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048047273"/>
                  </a:ext>
                </a:extLst>
              </a:tr>
              <a:tr h="373575">
                <a:tc>
                  <a:txBody>
                    <a:bodyPr/>
                    <a:lstStyle/>
                    <a:p>
                      <a:pPr algn="ctr">
                        <a:spcAft>
                          <a:spcPts val="0"/>
                        </a:spcAft>
                      </a:pPr>
                      <a:r>
                        <a:rPr lang="es-EC" sz="1800">
                          <a:effectLst/>
                        </a:rPr>
                        <a:t>14:00</a:t>
                      </a:r>
                      <a:endParaRPr lang="en-US"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1800">
                          <a:effectLst/>
                        </a:rPr>
                        <a:t>1002.33</a:t>
                      </a:r>
                      <a:endParaRPr lang="en-US"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1800">
                          <a:effectLst/>
                        </a:rPr>
                        <a:t>224.513</a:t>
                      </a:r>
                      <a:endParaRPr lang="en-US"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1800" dirty="0">
                          <a:effectLst/>
                        </a:rPr>
                        <a:t>1226.843</a:t>
                      </a:r>
                      <a:endParaRPr lang="en-US" sz="1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S_tradnl" sz="1800">
                          <a:effectLst/>
                        </a:rPr>
                        <a:t>0.1830</a:t>
                      </a:r>
                      <a:endParaRPr lang="en-US" sz="18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410900870"/>
                  </a:ext>
                </a:extLst>
              </a:tr>
              <a:tr h="373575">
                <a:tc>
                  <a:txBody>
                    <a:bodyPr/>
                    <a:lstStyle/>
                    <a:p>
                      <a:pPr algn="ctr">
                        <a:spcAft>
                          <a:spcPts val="0"/>
                        </a:spcAft>
                      </a:pPr>
                      <a:r>
                        <a:rPr lang="es-EC" sz="1800">
                          <a:effectLst/>
                        </a:rPr>
                        <a:t>16:00</a:t>
                      </a:r>
                      <a:endParaRPr lang="en-US"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1800">
                          <a:effectLst/>
                        </a:rPr>
                        <a:t>916.155</a:t>
                      </a:r>
                      <a:endParaRPr lang="en-US"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1800">
                          <a:effectLst/>
                        </a:rPr>
                        <a:t>197.303</a:t>
                      </a:r>
                      <a:endParaRPr lang="en-US"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1800" dirty="0">
                          <a:effectLst/>
                        </a:rPr>
                        <a:t>1113.458</a:t>
                      </a:r>
                      <a:endParaRPr lang="en-US" sz="1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S_tradnl" sz="1800" dirty="0">
                          <a:effectLst/>
                        </a:rPr>
                        <a:t>0.1772</a:t>
                      </a:r>
                      <a:endParaRPr lang="en-US" sz="18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558977117"/>
                  </a:ext>
                </a:extLst>
              </a:tr>
              <a:tr h="448290">
                <a:tc>
                  <a:txBody>
                    <a:bodyPr/>
                    <a:lstStyle/>
                    <a:p>
                      <a:pPr algn="ctr">
                        <a:spcAft>
                          <a:spcPts val="0"/>
                        </a:spcAft>
                      </a:pPr>
                      <a:r>
                        <a:rPr lang="es-EC" sz="1800">
                          <a:effectLst/>
                        </a:rPr>
                        <a:t>PROMEDIO</a:t>
                      </a:r>
                      <a:endParaRPr lang="en-US"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S_tradnl" sz="1800">
                          <a:effectLst/>
                        </a:rPr>
                        <a:t>923.981</a:t>
                      </a:r>
                      <a:endParaRPr lang="en-US"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1800">
                          <a:effectLst/>
                        </a:rPr>
                        <a:t>213.282</a:t>
                      </a:r>
                      <a:endParaRPr lang="en-US"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1800">
                          <a:effectLst/>
                        </a:rPr>
                        <a:t>1171.501</a:t>
                      </a:r>
                      <a:endParaRPr lang="en-US"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S_tradnl" sz="1800" dirty="0">
                          <a:effectLst/>
                        </a:rPr>
                        <a:t>0.1821</a:t>
                      </a:r>
                      <a:endParaRPr lang="en-US" sz="18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529837524"/>
                  </a:ext>
                </a:extLst>
              </a:tr>
            </a:tbl>
          </a:graphicData>
        </a:graphic>
      </p:graphicFrame>
    </p:spTree>
    <p:extLst>
      <p:ext uri="{BB962C8B-B14F-4D97-AF65-F5344CB8AC3E}">
        <p14:creationId xmlns:p14="http://schemas.microsoft.com/office/powerpoint/2010/main" val="96628415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es-EC" sz="2800" b="1" dirty="0">
                <a:solidFill>
                  <a:schemeClr val="tx1"/>
                </a:solidFill>
              </a:rPr>
              <a:t>Irradiancia normal directa y difusa, determinadas con la calculadora solar de FLUENT, para Pedernales Latitud 0.0701° Longitud -80.0536° </a:t>
            </a:r>
            <a:r>
              <a:rPr lang="en-US" sz="2800" b="1" dirty="0"/>
              <a:t/>
            </a:r>
            <a:br>
              <a:rPr lang="en-US" sz="2800" b="1" dirty="0"/>
            </a:br>
            <a:endParaRPr lang="en-US" sz="2800" dirty="0"/>
          </a:p>
        </p:txBody>
      </p:sp>
      <p:graphicFrame>
        <p:nvGraphicFramePr>
          <p:cNvPr id="4" name="Tabla 3"/>
          <p:cNvGraphicFramePr>
            <a:graphicFrameLocks noGrp="1"/>
          </p:cNvGraphicFramePr>
          <p:nvPr>
            <p:extLst>
              <p:ext uri="{D42A27DB-BD31-4B8C-83A1-F6EECF244321}">
                <p14:modId xmlns:p14="http://schemas.microsoft.com/office/powerpoint/2010/main" val="397258572"/>
              </p:ext>
            </p:extLst>
          </p:nvPr>
        </p:nvGraphicFramePr>
        <p:xfrm>
          <a:off x="873277" y="2312127"/>
          <a:ext cx="7944153" cy="3746431"/>
        </p:xfrm>
        <a:graphic>
          <a:graphicData uri="http://schemas.openxmlformats.org/drawingml/2006/table">
            <a:tbl>
              <a:tblPr firstRow="1" firstCol="1" bandRow="1">
                <a:tableStyleId>{5C22544A-7EE6-4342-B048-85BDC9FD1C3A}</a:tableStyleId>
              </a:tblPr>
              <a:tblGrid>
                <a:gridCol w="1620115">
                  <a:extLst>
                    <a:ext uri="{9D8B030D-6E8A-4147-A177-3AD203B41FA5}">
                      <a16:colId xmlns:a16="http://schemas.microsoft.com/office/drawing/2014/main" val="743918531"/>
                    </a:ext>
                  </a:extLst>
                </a:gridCol>
                <a:gridCol w="1834269">
                  <a:extLst>
                    <a:ext uri="{9D8B030D-6E8A-4147-A177-3AD203B41FA5}">
                      <a16:colId xmlns:a16="http://schemas.microsoft.com/office/drawing/2014/main" val="302706664"/>
                    </a:ext>
                  </a:extLst>
                </a:gridCol>
                <a:gridCol w="1834269">
                  <a:extLst>
                    <a:ext uri="{9D8B030D-6E8A-4147-A177-3AD203B41FA5}">
                      <a16:colId xmlns:a16="http://schemas.microsoft.com/office/drawing/2014/main" val="900245872"/>
                    </a:ext>
                  </a:extLst>
                </a:gridCol>
                <a:gridCol w="1327750">
                  <a:extLst>
                    <a:ext uri="{9D8B030D-6E8A-4147-A177-3AD203B41FA5}">
                      <a16:colId xmlns:a16="http://schemas.microsoft.com/office/drawing/2014/main" val="202431169"/>
                    </a:ext>
                  </a:extLst>
                </a:gridCol>
                <a:gridCol w="1327750">
                  <a:extLst>
                    <a:ext uri="{9D8B030D-6E8A-4147-A177-3AD203B41FA5}">
                      <a16:colId xmlns:a16="http://schemas.microsoft.com/office/drawing/2014/main" val="972348975"/>
                    </a:ext>
                  </a:extLst>
                </a:gridCol>
              </a:tblGrid>
              <a:tr h="1440935">
                <a:tc>
                  <a:txBody>
                    <a:bodyPr/>
                    <a:lstStyle/>
                    <a:p>
                      <a:pPr algn="ctr">
                        <a:spcAft>
                          <a:spcPts val="0"/>
                        </a:spcAft>
                      </a:pPr>
                      <a:r>
                        <a:rPr lang="es-EC" sz="1800" dirty="0">
                          <a:effectLst/>
                        </a:rPr>
                        <a:t>HORA</a:t>
                      </a:r>
                      <a:endParaRPr lang="en-US" sz="18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es-EC" sz="1800" dirty="0">
                          <a:effectLst/>
                        </a:rPr>
                        <a:t>Difusa sobre Superficie Vertical</a:t>
                      </a:r>
                      <a:endParaRPr lang="en-US" sz="1800" dirty="0">
                        <a:effectLst/>
                      </a:endParaRPr>
                    </a:p>
                    <a:p>
                      <a:pPr algn="ctr">
                        <a:spcAft>
                          <a:spcPts val="0"/>
                        </a:spcAft>
                      </a:pPr>
                      <a:r>
                        <a:rPr lang="es-EC" sz="1800" dirty="0">
                          <a:effectLst/>
                        </a:rPr>
                        <a:t>Wm</a:t>
                      </a:r>
                      <a:r>
                        <a:rPr lang="es-EC" sz="1800" baseline="30000" dirty="0">
                          <a:effectLst/>
                        </a:rPr>
                        <a:t>-2</a:t>
                      </a:r>
                      <a:endParaRPr lang="en-US" sz="18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es-EC" sz="1800" dirty="0">
                          <a:effectLst/>
                        </a:rPr>
                        <a:t> Difusa sobre Superficie Horizontal</a:t>
                      </a:r>
                      <a:endParaRPr lang="en-US" sz="1800" dirty="0">
                        <a:effectLst/>
                      </a:endParaRPr>
                    </a:p>
                    <a:p>
                      <a:pPr algn="ctr">
                        <a:spcAft>
                          <a:spcPts val="0"/>
                        </a:spcAft>
                      </a:pPr>
                      <a:r>
                        <a:rPr lang="es-EC" sz="1800" dirty="0">
                          <a:effectLst/>
                        </a:rPr>
                        <a:t>Wm</a:t>
                      </a:r>
                      <a:r>
                        <a:rPr lang="es-EC" sz="1800" baseline="30000" dirty="0">
                          <a:effectLst/>
                        </a:rPr>
                        <a:t>-2</a:t>
                      </a:r>
                      <a:endParaRPr lang="en-US" sz="18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es-EC" sz="1800">
                          <a:effectLst/>
                        </a:rPr>
                        <a:t>Difusa reflejada desde el Suelo</a:t>
                      </a:r>
                      <a:endParaRPr lang="en-US" sz="1800">
                        <a:effectLst/>
                      </a:endParaRPr>
                    </a:p>
                    <a:p>
                      <a:pPr algn="ctr">
                        <a:spcAft>
                          <a:spcPts val="0"/>
                        </a:spcAft>
                      </a:pPr>
                      <a:r>
                        <a:rPr lang="es-EC" sz="1800">
                          <a:effectLst/>
                        </a:rPr>
                        <a:t>Wm</a:t>
                      </a:r>
                      <a:r>
                        <a:rPr lang="es-EC" sz="1800" baseline="30000">
                          <a:effectLst/>
                        </a:rPr>
                        <a:t>-2</a:t>
                      </a:r>
                      <a:endParaRPr lang="en-US" sz="18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es-EC" sz="1800">
                          <a:effectLst/>
                        </a:rPr>
                        <a:t>Difusa Total</a:t>
                      </a:r>
                      <a:endParaRPr lang="en-US" sz="1800">
                        <a:effectLst/>
                      </a:endParaRPr>
                    </a:p>
                    <a:p>
                      <a:pPr algn="ctr">
                        <a:spcAft>
                          <a:spcPts val="0"/>
                        </a:spcAft>
                      </a:pPr>
                      <a:r>
                        <a:rPr lang="es-EC" sz="1800">
                          <a:effectLst/>
                        </a:rPr>
                        <a:t>Wm</a:t>
                      </a:r>
                      <a:r>
                        <a:rPr lang="es-EC" sz="1800" baseline="30000">
                          <a:effectLst/>
                        </a:rPr>
                        <a:t>-2</a:t>
                      </a:r>
                      <a:endParaRPr lang="en-US" sz="18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01474031"/>
                  </a:ext>
                </a:extLst>
              </a:tr>
              <a:tr h="288187">
                <a:tc>
                  <a:txBody>
                    <a:bodyPr/>
                    <a:lstStyle/>
                    <a:p>
                      <a:pPr algn="ctr">
                        <a:spcAft>
                          <a:spcPts val="0"/>
                        </a:spcAft>
                      </a:pPr>
                      <a:r>
                        <a:rPr lang="es-EC" sz="1800">
                          <a:effectLst/>
                        </a:rPr>
                        <a:t>08:00</a:t>
                      </a:r>
                      <a:endParaRPr lang="en-US"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1800">
                          <a:effectLst/>
                        </a:rPr>
                        <a:t>68.616</a:t>
                      </a:r>
                      <a:endParaRPr lang="en-US"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1800" dirty="0">
                          <a:effectLst/>
                        </a:rPr>
                        <a:t>56.399</a:t>
                      </a:r>
                      <a:endParaRPr lang="en-US" sz="1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1800" dirty="0">
                          <a:effectLst/>
                        </a:rPr>
                        <a:t>37.010</a:t>
                      </a:r>
                      <a:endParaRPr lang="en-US" sz="1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1800">
                          <a:effectLst/>
                        </a:rPr>
                        <a:t>162.025</a:t>
                      </a:r>
                      <a:endParaRPr lang="en-US" sz="18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601493874"/>
                  </a:ext>
                </a:extLst>
              </a:tr>
              <a:tr h="288187">
                <a:tc>
                  <a:txBody>
                    <a:bodyPr/>
                    <a:lstStyle/>
                    <a:p>
                      <a:pPr algn="ctr">
                        <a:spcAft>
                          <a:spcPts val="0"/>
                        </a:spcAft>
                      </a:pPr>
                      <a:r>
                        <a:rPr lang="es-EC" sz="1800">
                          <a:effectLst/>
                        </a:rPr>
                        <a:t>10:00</a:t>
                      </a:r>
                      <a:endParaRPr lang="en-US"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1800">
                          <a:effectLst/>
                        </a:rPr>
                        <a:t>63.834</a:t>
                      </a:r>
                      <a:endParaRPr lang="en-US"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1800">
                          <a:effectLst/>
                        </a:rPr>
                        <a:t>68.997</a:t>
                      </a:r>
                      <a:endParaRPr lang="en-US"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1800" dirty="0">
                          <a:effectLst/>
                        </a:rPr>
                        <a:t>85.048</a:t>
                      </a:r>
                      <a:endParaRPr lang="en-US" sz="1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1800">
                          <a:effectLst/>
                        </a:rPr>
                        <a:t>217.879</a:t>
                      </a:r>
                      <a:endParaRPr lang="en-US" sz="18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04483886"/>
                  </a:ext>
                </a:extLst>
              </a:tr>
              <a:tr h="288187">
                <a:tc>
                  <a:txBody>
                    <a:bodyPr/>
                    <a:lstStyle/>
                    <a:p>
                      <a:pPr algn="ctr">
                        <a:spcAft>
                          <a:spcPts val="0"/>
                        </a:spcAft>
                      </a:pPr>
                      <a:r>
                        <a:rPr lang="es-EC" sz="1800">
                          <a:effectLst/>
                        </a:rPr>
                        <a:t>11:00</a:t>
                      </a:r>
                      <a:endParaRPr lang="en-US"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1800">
                          <a:effectLst/>
                        </a:rPr>
                        <a:t>53.619</a:t>
                      </a:r>
                      <a:endParaRPr lang="en-US"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1800">
                          <a:effectLst/>
                        </a:rPr>
                        <a:t>70.875</a:t>
                      </a:r>
                      <a:endParaRPr lang="en-US"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1800">
                          <a:effectLst/>
                        </a:rPr>
                        <a:t>100.224</a:t>
                      </a:r>
                      <a:endParaRPr lang="en-US"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1800" dirty="0">
                          <a:effectLst/>
                        </a:rPr>
                        <a:t>244.718</a:t>
                      </a:r>
                      <a:endParaRPr lang="en-US" sz="18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410093489"/>
                  </a:ext>
                </a:extLst>
              </a:tr>
              <a:tr h="288187">
                <a:tc>
                  <a:txBody>
                    <a:bodyPr/>
                    <a:lstStyle/>
                    <a:p>
                      <a:pPr algn="ctr">
                        <a:spcAft>
                          <a:spcPts val="0"/>
                        </a:spcAft>
                      </a:pPr>
                      <a:r>
                        <a:rPr lang="es-EC" sz="1800">
                          <a:effectLst/>
                        </a:rPr>
                        <a:t>12:00</a:t>
                      </a:r>
                      <a:endParaRPr lang="en-US"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1800">
                          <a:effectLst/>
                        </a:rPr>
                        <a:t>43.497</a:t>
                      </a:r>
                      <a:endParaRPr lang="en-US"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1800">
                          <a:effectLst/>
                        </a:rPr>
                        <a:t>71.656</a:t>
                      </a:r>
                      <a:endParaRPr lang="en-US"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1800">
                          <a:effectLst/>
                        </a:rPr>
                        <a:t>107.917</a:t>
                      </a:r>
                      <a:endParaRPr lang="en-US"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1800" dirty="0">
                          <a:effectLst/>
                        </a:rPr>
                        <a:t>223.070</a:t>
                      </a:r>
                      <a:endParaRPr lang="en-US" sz="18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154667373"/>
                  </a:ext>
                </a:extLst>
              </a:tr>
              <a:tr h="288187">
                <a:tc>
                  <a:txBody>
                    <a:bodyPr/>
                    <a:lstStyle/>
                    <a:p>
                      <a:pPr algn="ctr">
                        <a:spcAft>
                          <a:spcPts val="0"/>
                        </a:spcAft>
                      </a:pPr>
                      <a:r>
                        <a:rPr lang="es-EC" sz="1800">
                          <a:effectLst/>
                        </a:rPr>
                        <a:t>13:00</a:t>
                      </a:r>
                      <a:endParaRPr lang="en-US"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1800">
                          <a:effectLst/>
                        </a:rPr>
                        <a:t>44.248</a:t>
                      </a:r>
                      <a:endParaRPr lang="en-US"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1800">
                          <a:effectLst/>
                        </a:rPr>
                        <a:t>71.625</a:t>
                      </a:r>
                      <a:endParaRPr lang="en-US"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1800">
                          <a:effectLst/>
                        </a:rPr>
                        <a:t>107.593</a:t>
                      </a:r>
                      <a:endParaRPr lang="en-US"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1800" dirty="0">
                          <a:effectLst/>
                        </a:rPr>
                        <a:t>223.466</a:t>
                      </a:r>
                      <a:endParaRPr lang="en-US" sz="18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628522221"/>
                  </a:ext>
                </a:extLst>
              </a:tr>
              <a:tr h="288187">
                <a:tc>
                  <a:txBody>
                    <a:bodyPr/>
                    <a:lstStyle/>
                    <a:p>
                      <a:pPr algn="ctr">
                        <a:spcAft>
                          <a:spcPts val="0"/>
                        </a:spcAft>
                      </a:pPr>
                      <a:r>
                        <a:rPr lang="es-EC" sz="1800">
                          <a:effectLst/>
                        </a:rPr>
                        <a:t>14:00</a:t>
                      </a:r>
                      <a:endParaRPr lang="en-US"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1800">
                          <a:effectLst/>
                        </a:rPr>
                        <a:t>54.465</a:t>
                      </a:r>
                      <a:endParaRPr lang="en-US"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1800">
                          <a:effectLst/>
                        </a:rPr>
                        <a:t>70.772</a:t>
                      </a:r>
                      <a:endParaRPr lang="en-US"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1800">
                          <a:effectLst/>
                        </a:rPr>
                        <a:t>99.276</a:t>
                      </a:r>
                      <a:endParaRPr lang="en-US"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1800" dirty="0">
                          <a:effectLst/>
                        </a:rPr>
                        <a:t>224.513</a:t>
                      </a:r>
                      <a:endParaRPr lang="en-US" sz="18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232395699"/>
                  </a:ext>
                </a:extLst>
              </a:tr>
              <a:tr h="288187">
                <a:tc>
                  <a:txBody>
                    <a:bodyPr/>
                    <a:lstStyle/>
                    <a:p>
                      <a:pPr algn="ctr">
                        <a:spcAft>
                          <a:spcPts val="0"/>
                        </a:spcAft>
                      </a:pPr>
                      <a:r>
                        <a:rPr lang="es-EC" sz="1800">
                          <a:effectLst/>
                        </a:rPr>
                        <a:t>16:00</a:t>
                      </a:r>
                      <a:endParaRPr lang="en-US"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1800">
                          <a:effectLst/>
                        </a:rPr>
                        <a:t>71.123</a:t>
                      </a:r>
                      <a:endParaRPr lang="en-US"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1800">
                          <a:effectLst/>
                        </a:rPr>
                        <a:t>64.687</a:t>
                      </a:r>
                      <a:endParaRPr lang="en-US"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1800">
                          <a:effectLst/>
                        </a:rPr>
                        <a:t>61.493</a:t>
                      </a:r>
                      <a:endParaRPr lang="en-US"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1800" dirty="0">
                          <a:effectLst/>
                        </a:rPr>
                        <a:t>197.303</a:t>
                      </a:r>
                      <a:endParaRPr lang="en-US" sz="18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586858211"/>
                  </a:ext>
                </a:extLst>
              </a:tr>
              <a:tr h="288187">
                <a:tc>
                  <a:txBody>
                    <a:bodyPr/>
                    <a:lstStyle/>
                    <a:p>
                      <a:pPr algn="ctr">
                        <a:spcAft>
                          <a:spcPts val="0"/>
                        </a:spcAft>
                      </a:pPr>
                      <a:r>
                        <a:rPr lang="es-EC" sz="1800">
                          <a:effectLst/>
                        </a:rPr>
                        <a:t>PROMEDIO</a:t>
                      </a:r>
                      <a:endParaRPr lang="en-US"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S_tradnl" sz="1800">
                          <a:effectLst/>
                        </a:rPr>
                        <a:t>57.057</a:t>
                      </a:r>
                      <a:endParaRPr lang="en-US"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1800">
                          <a:effectLst/>
                        </a:rPr>
                        <a:t>67.859</a:t>
                      </a:r>
                      <a:endParaRPr lang="en-US"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1800">
                          <a:effectLst/>
                        </a:rPr>
                        <a:t>85.509</a:t>
                      </a:r>
                      <a:endParaRPr lang="en-US"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1800" dirty="0">
                          <a:effectLst/>
                        </a:rPr>
                        <a:t>213.282</a:t>
                      </a:r>
                      <a:endParaRPr lang="en-US" sz="18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295501696"/>
                  </a:ext>
                </a:extLst>
              </a:tr>
            </a:tbl>
          </a:graphicData>
        </a:graphic>
      </p:graphicFrame>
    </p:spTree>
    <p:extLst>
      <p:ext uri="{BB962C8B-B14F-4D97-AF65-F5344CB8AC3E}">
        <p14:creationId xmlns:p14="http://schemas.microsoft.com/office/powerpoint/2010/main" val="11351079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12333" y="387531"/>
            <a:ext cx="8596668" cy="1320800"/>
          </a:xfrm>
        </p:spPr>
        <p:txBody>
          <a:bodyPr/>
          <a:lstStyle/>
          <a:p>
            <a:r>
              <a:rPr lang="es-EC" b="1" dirty="0" smtClean="0">
                <a:solidFill>
                  <a:schemeClr val="tx1"/>
                </a:solidFill>
              </a:rPr>
              <a:t>MATERIALES</a:t>
            </a:r>
            <a:endParaRPr lang="en-US" b="1" dirty="0">
              <a:solidFill>
                <a:schemeClr val="tx1"/>
              </a:solidFill>
            </a:endParaRPr>
          </a:p>
        </p:txBody>
      </p:sp>
      <p:graphicFrame>
        <p:nvGraphicFramePr>
          <p:cNvPr id="4" name="Tabla 3"/>
          <p:cNvGraphicFramePr>
            <a:graphicFrameLocks noGrp="1"/>
          </p:cNvGraphicFramePr>
          <p:nvPr>
            <p:extLst>
              <p:ext uri="{D42A27DB-BD31-4B8C-83A1-F6EECF244321}">
                <p14:modId xmlns:p14="http://schemas.microsoft.com/office/powerpoint/2010/main" val="3165147377"/>
              </p:ext>
            </p:extLst>
          </p:nvPr>
        </p:nvGraphicFramePr>
        <p:xfrm>
          <a:off x="677334" y="1047931"/>
          <a:ext cx="8466666" cy="4963546"/>
        </p:xfrm>
        <a:graphic>
          <a:graphicData uri="http://schemas.openxmlformats.org/drawingml/2006/table">
            <a:tbl>
              <a:tblPr firstRow="1" firstCol="1" bandRow="1">
                <a:tableStyleId>{5C22544A-7EE6-4342-B048-85BDC9FD1C3A}</a:tableStyleId>
              </a:tblPr>
              <a:tblGrid>
                <a:gridCol w="1996815">
                  <a:extLst>
                    <a:ext uri="{9D8B030D-6E8A-4147-A177-3AD203B41FA5}">
                      <a16:colId xmlns:a16="http://schemas.microsoft.com/office/drawing/2014/main" val="1723927708"/>
                    </a:ext>
                  </a:extLst>
                </a:gridCol>
                <a:gridCol w="1492429">
                  <a:extLst>
                    <a:ext uri="{9D8B030D-6E8A-4147-A177-3AD203B41FA5}">
                      <a16:colId xmlns:a16="http://schemas.microsoft.com/office/drawing/2014/main" val="2903046376"/>
                    </a:ext>
                  </a:extLst>
                </a:gridCol>
                <a:gridCol w="1922938">
                  <a:extLst>
                    <a:ext uri="{9D8B030D-6E8A-4147-A177-3AD203B41FA5}">
                      <a16:colId xmlns:a16="http://schemas.microsoft.com/office/drawing/2014/main" val="3612317237"/>
                    </a:ext>
                  </a:extLst>
                </a:gridCol>
                <a:gridCol w="3054484">
                  <a:extLst>
                    <a:ext uri="{9D8B030D-6E8A-4147-A177-3AD203B41FA5}">
                      <a16:colId xmlns:a16="http://schemas.microsoft.com/office/drawing/2014/main" val="1814071067"/>
                    </a:ext>
                  </a:extLst>
                </a:gridCol>
              </a:tblGrid>
              <a:tr h="191475">
                <a:tc>
                  <a:txBody>
                    <a:bodyPr/>
                    <a:lstStyle/>
                    <a:p>
                      <a:pPr algn="ctr">
                        <a:spcAft>
                          <a:spcPts val="0"/>
                        </a:spcAft>
                      </a:pPr>
                      <a:r>
                        <a:rPr lang="es-EC" sz="1600">
                          <a:effectLst/>
                        </a:rPr>
                        <a:t>Material</a:t>
                      </a:r>
                      <a:endParaRPr lang="en-US" sz="16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es-EC" sz="1600">
                          <a:effectLst/>
                        </a:rPr>
                        <a:t>Tipo</a:t>
                      </a:r>
                      <a:endParaRPr lang="en-US" sz="16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es-EC" sz="1600">
                          <a:effectLst/>
                        </a:rPr>
                        <a:t>Representa</a:t>
                      </a:r>
                      <a:endParaRPr lang="en-US" sz="16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es-EC" sz="1600">
                          <a:effectLst/>
                        </a:rPr>
                        <a:t>Observaciones</a:t>
                      </a:r>
                      <a:endParaRPr lang="en-US" sz="16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896531993"/>
                  </a:ext>
                </a:extLst>
              </a:tr>
              <a:tr h="574426">
                <a:tc>
                  <a:txBody>
                    <a:bodyPr/>
                    <a:lstStyle/>
                    <a:p>
                      <a:pPr algn="ctr">
                        <a:spcAft>
                          <a:spcPts val="0"/>
                        </a:spcAft>
                      </a:pPr>
                      <a:r>
                        <a:rPr lang="es-EC" sz="1600" dirty="0">
                          <a:effectLst/>
                        </a:rPr>
                        <a:t>Agua</a:t>
                      </a:r>
                      <a:endParaRPr lang="en-US" sz="16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es-EC" sz="1600">
                          <a:effectLst/>
                        </a:rPr>
                        <a:t>Líquido</a:t>
                      </a:r>
                      <a:endParaRPr lang="en-US" sz="16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spcAft>
                          <a:spcPts val="0"/>
                        </a:spcAft>
                      </a:pPr>
                      <a:r>
                        <a:rPr lang="es-EC" sz="1600">
                          <a:effectLst/>
                        </a:rPr>
                        <a:t>Contenido dentro del fotobioreactor</a:t>
                      </a:r>
                      <a:endParaRPr lang="en-US" sz="16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spcAft>
                          <a:spcPts val="0"/>
                        </a:spcAft>
                      </a:pPr>
                      <a:r>
                        <a:rPr lang="es-EC" sz="1600">
                          <a:effectLst/>
                        </a:rPr>
                        <a:t>Las propiedades físicas son establecidas por FLUENT.</a:t>
                      </a:r>
                      <a:endParaRPr lang="en-US" sz="16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835847690"/>
                  </a:ext>
                </a:extLst>
              </a:tr>
              <a:tr h="574426">
                <a:tc>
                  <a:txBody>
                    <a:bodyPr/>
                    <a:lstStyle/>
                    <a:p>
                      <a:pPr algn="ctr">
                        <a:spcAft>
                          <a:spcPts val="0"/>
                        </a:spcAft>
                      </a:pPr>
                      <a:r>
                        <a:rPr lang="es-EC" sz="1600" dirty="0">
                          <a:effectLst/>
                        </a:rPr>
                        <a:t>Aire</a:t>
                      </a:r>
                      <a:endParaRPr lang="en-US" sz="16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es-EC" sz="1600">
                          <a:effectLst/>
                        </a:rPr>
                        <a:t>Gas </a:t>
                      </a:r>
                      <a:endParaRPr lang="en-US" sz="16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spcAft>
                          <a:spcPts val="0"/>
                        </a:spcAft>
                      </a:pPr>
                      <a:r>
                        <a:rPr lang="es-EC" sz="1600">
                          <a:effectLst/>
                        </a:rPr>
                        <a:t>Fase dispersa que entrará desde el sparger</a:t>
                      </a:r>
                      <a:endParaRPr lang="en-US" sz="16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spcAft>
                          <a:spcPts val="0"/>
                        </a:spcAft>
                      </a:pPr>
                      <a:r>
                        <a:rPr lang="es-EC" sz="1600">
                          <a:effectLst/>
                        </a:rPr>
                        <a:t>Las propiedades físicas son establecidas por FLUENT.</a:t>
                      </a:r>
                      <a:endParaRPr lang="en-US" sz="16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804349079"/>
                  </a:ext>
                </a:extLst>
              </a:tr>
              <a:tr h="957376">
                <a:tc>
                  <a:txBody>
                    <a:bodyPr/>
                    <a:lstStyle/>
                    <a:p>
                      <a:pPr algn="ctr">
                        <a:spcAft>
                          <a:spcPts val="0"/>
                        </a:spcAft>
                      </a:pPr>
                      <a:r>
                        <a:rPr lang="es-EC" sz="1600" dirty="0">
                          <a:effectLst/>
                        </a:rPr>
                        <a:t>Acero</a:t>
                      </a:r>
                      <a:endParaRPr lang="en-US" sz="1600" dirty="0">
                        <a:effectLst/>
                      </a:endParaRPr>
                    </a:p>
                    <a:p>
                      <a:pPr algn="ctr">
                        <a:spcAft>
                          <a:spcPts val="0"/>
                        </a:spcAft>
                      </a:pPr>
                      <a:r>
                        <a:rPr lang="es-EC" sz="1600" dirty="0">
                          <a:effectLst/>
                        </a:rPr>
                        <a:t>inoxidable</a:t>
                      </a:r>
                      <a:endParaRPr lang="en-US" sz="16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es-EC" sz="1600">
                          <a:effectLst/>
                        </a:rPr>
                        <a:t>Sólido</a:t>
                      </a:r>
                      <a:endParaRPr lang="en-US" sz="16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spcAft>
                          <a:spcPts val="0"/>
                        </a:spcAft>
                      </a:pPr>
                      <a:r>
                        <a:rPr lang="es-EC" sz="1600">
                          <a:effectLst/>
                        </a:rPr>
                        <a:t>Pared del sparger</a:t>
                      </a:r>
                      <a:endParaRPr lang="en-US" sz="16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spcAft>
                          <a:spcPts val="0"/>
                        </a:spcAft>
                      </a:pPr>
                      <a:r>
                        <a:rPr lang="es-EC" sz="1600">
                          <a:effectLst/>
                        </a:rPr>
                        <a:t>Las propiedades físicas son establecidas por FLUENT, salvo la emisividad cuyo valor es de 0.30</a:t>
                      </a:r>
                      <a:r>
                        <a:rPr lang="es-EC" sz="1600" baseline="30000">
                          <a:effectLst/>
                        </a:rPr>
                        <a:t>1</a:t>
                      </a:r>
                      <a:r>
                        <a:rPr lang="es-EC" sz="1600">
                          <a:effectLst/>
                        </a:rPr>
                        <a:t>.</a:t>
                      </a:r>
                      <a:endParaRPr lang="en-US" sz="16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4185342622"/>
                  </a:ext>
                </a:extLst>
              </a:tr>
              <a:tr h="2106226">
                <a:tc>
                  <a:txBody>
                    <a:bodyPr/>
                    <a:lstStyle/>
                    <a:p>
                      <a:pPr algn="ctr">
                        <a:spcAft>
                          <a:spcPts val="0"/>
                        </a:spcAft>
                      </a:pPr>
                      <a:r>
                        <a:rPr lang="es-EC" sz="1600" dirty="0">
                          <a:effectLst/>
                        </a:rPr>
                        <a:t>Vidrio semitransparente</a:t>
                      </a:r>
                      <a:endParaRPr lang="en-US" sz="16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es-EC" sz="1600" dirty="0">
                          <a:effectLst/>
                        </a:rPr>
                        <a:t>Sólido</a:t>
                      </a:r>
                      <a:endParaRPr lang="en-US" sz="16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spcAft>
                          <a:spcPts val="0"/>
                        </a:spcAft>
                      </a:pPr>
                      <a:r>
                        <a:rPr lang="es-EC" sz="1600" dirty="0">
                          <a:effectLst/>
                        </a:rPr>
                        <a:t>Paredes que recubren el dominio del fluido</a:t>
                      </a:r>
                      <a:endParaRPr lang="en-US" sz="16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spcAft>
                          <a:spcPts val="0"/>
                        </a:spcAft>
                      </a:pPr>
                      <a:r>
                        <a:rPr lang="es-EC" sz="1600" dirty="0">
                          <a:effectLst/>
                        </a:rPr>
                        <a:t>Conductividad térmica</a:t>
                      </a:r>
                      <a:r>
                        <a:rPr lang="es-EC" sz="1600" baseline="30000" dirty="0">
                          <a:effectLst/>
                        </a:rPr>
                        <a:t>2</a:t>
                      </a:r>
                      <a:r>
                        <a:rPr lang="es-EC" sz="1600" dirty="0">
                          <a:effectLst/>
                        </a:rPr>
                        <a:t>:</a:t>
                      </a:r>
                      <a:endParaRPr lang="en-US" sz="1600" dirty="0">
                        <a:effectLst/>
                      </a:endParaRPr>
                    </a:p>
                    <a:p>
                      <a:pPr>
                        <a:spcAft>
                          <a:spcPts val="0"/>
                        </a:spcAft>
                      </a:pPr>
                      <a:r>
                        <a:rPr lang="es-EC" sz="1600" dirty="0">
                          <a:effectLst/>
                        </a:rPr>
                        <a:t>1.5 Wm</a:t>
                      </a:r>
                      <a:r>
                        <a:rPr lang="es-EC" sz="1600" baseline="30000" dirty="0">
                          <a:effectLst/>
                        </a:rPr>
                        <a:t>-1</a:t>
                      </a:r>
                      <a:r>
                        <a:rPr lang="es-EC" sz="1600" dirty="0">
                          <a:effectLst/>
                        </a:rPr>
                        <a:t>K</a:t>
                      </a:r>
                      <a:r>
                        <a:rPr lang="es-EC" sz="1600" baseline="30000" dirty="0">
                          <a:effectLst/>
                        </a:rPr>
                        <a:t>-1</a:t>
                      </a:r>
                      <a:endParaRPr lang="en-US" sz="1600" dirty="0">
                        <a:effectLst/>
                      </a:endParaRPr>
                    </a:p>
                    <a:p>
                      <a:pPr>
                        <a:spcAft>
                          <a:spcPts val="0"/>
                        </a:spcAft>
                      </a:pPr>
                      <a:r>
                        <a:rPr lang="es-EC" sz="1600" dirty="0">
                          <a:effectLst/>
                        </a:rPr>
                        <a:t>Calor específico:</a:t>
                      </a:r>
                      <a:endParaRPr lang="en-US" sz="1600" dirty="0">
                        <a:effectLst/>
                      </a:endParaRPr>
                    </a:p>
                    <a:p>
                      <a:pPr>
                        <a:spcAft>
                          <a:spcPts val="0"/>
                        </a:spcAft>
                      </a:pPr>
                      <a:r>
                        <a:rPr lang="es-EC" sz="1600" dirty="0">
                          <a:effectLst/>
                        </a:rPr>
                        <a:t>786 J kg</a:t>
                      </a:r>
                      <a:r>
                        <a:rPr lang="es-EC" sz="1600" baseline="30000" dirty="0">
                          <a:effectLst/>
                        </a:rPr>
                        <a:t>-1</a:t>
                      </a:r>
                      <a:r>
                        <a:rPr lang="es-EC" sz="1600" dirty="0">
                          <a:effectLst/>
                        </a:rPr>
                        <a:t>K</a:t>
                      </a:r>
                      <a:r>
                        <a:rPr lang="es-EC" sz="1600" baseline="30000" dirty="0">
                          <a:effectLst/>
                        </a:rPr>
                        <a:t>-1</a:t>
                      </a:r>
                      <a:endParaRPr lang="en-US" sz="1600" dirty="0">
                        <a:effectLst/>
                      </a:endParaRPr>
                    </a:p>
                    <a:p>
                      <a:pPr>
                        <a:spcAft>
                          <a:spcPts val="0"/>
                        </a:spcAft>
                      </a:pPr>
                      <a:r>
                        <a:rPr lang="es-EC" sz="1600" dirty="0">
                          <a:effectLst/>
                        </a:rPr>
                        <a:t>Densidad:</a:t>
                      </a:r>
                      <a:endParaRPr lang="en-US" sz="1600" dirty="0">
                        <a:effectLst/>
                      </a:endParaRPr>
                    </a:p>
                    <a:p>
                      <a:pPr>
                        <a:spcAft>
                          <a:spcPts val="0"/>
                        </a:spcAft>
                      </a:pPr>
                      <a:r>
                        <a:rPr lang="es-EC" sz="1600" dirty="0">
                          <a:effectLst/>
                        </a:rPr>
                        <a:t>2650 Kg m</a:t>
                      </a:r>
                      <a:r>
                        <a:rPr lang="es-EC" sz="1600" baseline="30000" dirty="0">
                          <a:effectLst/>
                        </a:rPr>
                        <a:t>-3</a:t>
                      </a:r>
                      <a:endParaRPr lang="en-US" sz="1600" dirty="0">
                        <a:effectLst/>
                      </a:endParaRPr>
                    </a:p>
                    <a:p>
                      <a:pPr>
                        <a:spcAft>
                          <a:spcPts val="0"/>
                        </a:spcAft>
                      </a:pPr>
                      <a:r>
                        <a:rPr lang="es-EC" sz="1600" dirty="0">
                          <a:effectLst/>
                        </a:rPr>
                        <a:t>Coeficiente de absorción:</a:t>
                      </a:r>
                      <a:endParaRPr lang="en-US" sz="1600" dirty="0">
                        <a:effectLst/>
                      </a:endParaRPr>
                    </a:p>
                    <a:p>
                      <a:pPr>
                        <a:spcAft>
                          <a:spcPts val="0"/>
                        </a:spcAft>
                      </a:pPr>
                      <a:r>
                        <a:rPr lang="es-EC" sz="1600" dirty="0">
                          <a:effectLst/>
                        </a:rPr>
                        <a:t>106m</a:t>
                      </a:r>
                      <a:r>
                        <a:rPr lang="es-EC" sz="1600" baseline="30000" dirty="0">
                          <a:effectLst/>
                        </a:rPr>
                        <a:t>-1</a:t>
                      </a:r>
                      <a:endParaRPr lang="en-US" sz="1600" dirty="0">
                        <a:effectLst/>
                      </a:endParaRPr>
                    </a:p>
                    <a:p>
                      <a:pPr>
                        <a:spcAft>
                          <a:spcPts val="0"/>
                        </a:spcAft>
                      </a:pPr>
                      <a:r>
                        <a:rPr lang="es-EC" sz="1600" dirty="0" err="1">
                          <a:effectLst/>
                        </a:rPr>
                        <a:t>Emisividad</a:t>
                      </a:r>
                      <a:endParaRPr lang="en-US" sz="1600" dirty="0">
                        <a:effectLst/>
                      </a:endParaRPr>
                    </a:p>
                    <a:p>
                      <a:pPr>
                        <a:spcAft>
                          <a:spcPts val="0"/>
                        </a:spcAft>
                      </a:pPr>
                      <a:r>
                        <a:rPr lang="es-EC" sz="1600" dirty="0">
                          <a:effectLst/>
                        </a:rPr>
                        <a:t>0.9</a:t>
                      </a:r>
                      <a:r>
                        <a:rPr lang="es-EC" sz="1600" baseline="30000" dirty="0">
                          <a:effectLst/>
                        </a:rPr>
                        <a:t>2</a:t>
                      </a:r>
                      <a:endParaRPr lang="en-US" sz="16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263895517"/>
                  </a:ext>
                </a:extLst>
              </a:tr>
            </a:tbl>
          </a:graphicData>
        </a:graphic>
      </p:graphicFrame>
      <p:sp>
        <p:nvSpPr>
          <p:cNvPr id="5" name="CuadroTexto 4"/>
          <p:cNvSpPr txBox="1"/>
          <p:nvPr/>
        </p:nvSpPr>
        <p:spPr>
          <a:xfrm>
            <a:off x="677334" y="6025546"/>
            <a:ext cx="6596742" cy="646331"/>
          </a:xfrm>
          <a:prstGeom prst="rect">
            <a:avLst/>
          </a:prstGeom>
          <a:noFill/>
        </p:spPr>
        <p:txBody>
          <a:bodyPr wrap="square" rtlCol="0">
            <a:spAutoFit/>
          </a:bodyPr>
          <a:lstStyle/>
          <a:p>
            <a:r>
              <a:rPr lang="es-EC" baseline="30000" dirty="0"/>
              <a:t>1</a:t>
            </a:r>
            <a:r>
              <a:rPr lang="es-EC" dirty="0"/>
              <a:t>(</a:t>
            </a:r>
            <a:r>
              <a:rPr lang="es-EC" dirty="0">
                <a:hlinkClick r:id="rId2" tooltip="Bergman, 2011 #11"/>
              </a:rPr>
              <a:t>Bergman, </a:t>
            </a:r>
            <a:r>
              <a:rPr lang="es-EC" dirty="0" err="1">
                <a:hlinkClick r:id="rId2" tooltip="Bergman, 2011 #11"/>
              </a:rPr>
              <a:t>Incropera</a:t>
            </a:r>
            <a:r>
              <a:rPr lang="es-EC" dirty="0">
                <a:hlinkClick r:id="rId2" tooltip="Bergman, 2011 #11"/>
              </a:rPr>
              <a:t>, </a:t>
            </a:r>
            <a:r>
              <a:rPr lang="es-EC" dirty="0" err="1">
                <a:hlinkClick r:id="rId2" tooltip="Bergman, 2011 #11"/>
              </a:rPr>
              <a:t>DeWitt</a:t>
            </a:r>
            <a:r>
              <a:rPr lang="es-EC" dirty="0">
                <a:hlinkClick r:id="rId2" tooltip="Bergman, 2011 #11"/>
              </a:rPr>
              <a:t>, &amp; </a:t>
            </a:r>
            <a:r>
              <a:rPr lang="es-EC" dirty="0" err="1">
                <a:hlinkClick r:id="rId2" tooltip="Bergman, 2011 #11"/>
              </a:rPr>
              <a:t>Lavine</a:t>
            </a:r>
            <a:r>
              <a:rPr lang="es-EC" dirty="0">
                <a:hlinkClick r:id="rId2" tooltip="Bergman, 2011 #11"/>
              </a:rPr>
              <a:t>, 2011</a:t>
            </a:r>
            <a:r>
              <a:rPr lang="es-EC" dirty="0"/>
              <a:t>)</a:t>
            </a:r>
            <a:endParaRPr lang="en-US" dirty="0"/>
          </a:p>
          <a:p>
            <a:r>
              <a:rPr lang="es-EC" baseline="30000" dirty="0"/>
              <a:t>2</a:t>
            </a:r>
            <a:r>
              <a:rPr lang="es-EC" dirty="0"/>
              <a:t>(</a:t>
            </a:r>
            <a:r>
              <a:rPr lang="es-EC" dirty="0" err="1">
                <a:hlinkClick r:id="rId3" tooltip="Moghimi, 2015 #10"/>
              </a:rPr>
              <a:t>Moghimi</a:t>
            </a:r>
            <a:r>
              <a:rPr lang="es-EC" dirty="0">
                <a:hlinkClick r:id="rId3" tooltip="Moghimi, 2015 #10"/>
              </a:rPr>
              <a:t> et al., 2015a</a:t>
            </a:r>
            <a:r>
              <a:rPr lang="es-EC" dirty="0"/>
              <a:t>, </a:t>
            </a:r>
            <a:r>
              <a:rPr lang="es-EC" dirty="0">
                <a:hlinkClick r:id="rId4" tooltip="Moghimi, 2015 #9"/>
              </a:rPr>
              <a:t>2015b</a:t>
            </a:r>
            <a:r>
              <a:rPr lang="es-EC" dirty="0"/>
              <a:t>)</a:t>
            </a:r>
            <a:endParaRPr lang="en-US" dirty="0"/>
          </a:p>
        </p:txBody>
      </p:sp>
    </p:spTree>
    <p:extLst>
      <p:ext uri="{BB962C8B-B14F-4D97-AF65-F5344CB8AC3E}">
        <p14:creationId xmlns:p14="http://schemas.microsoft.com/office/powerpoint/2010/main" val="248340018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smtClean="0">
                <a:solidFill>
                  <a:schemeClr val="tx1"/>
                </a:solidFill>
              </a:rPr>
              <a:t>CONDICIONES DE FRONTERA PARA LOS EXPERIMENTOS </a:t>
            </a:r>
            <a:r>
              <a:rPr lang="es-EC" b="1" dirty="0">
                <a:solidFill>
                  <a:schemeClr val="tx1"/>
                </a:solidFill>
              </a:rPr>
              <a:t>08E, 10E, 14E y </a:t>
            </a:r>
            <a:r>
              <a:rPr lang="es-EC" b="1" dirty="0" smtClean="0">
                <a:solidFill>
                  <a:schemeClr val="tx1"/>
                </a:solidFill>
              </a:rPr>
              <a:t>16E</a:t>
            </a:r>
            <a:endParaRPr lang="en-US" b="1" dirty="0">
              <a:solidFill>
                <a:schemeClr val="tx1"/>
              </a:solidFill>
            </a:endParaRPr>
          </a:p>
        </p:txBody>
      </p:sp>
      <p:graphicFrame>
        <p:nvGraphicFramePr>
          <p:cNvPr id="5" name="Tabla 4"/>
          <p:cNvGraphicFramePr>
            <a:graphicFrameLocks noGrp="1"/>
          </p:cNvGraphicFramePr>
          <p:nvPr>
            <p:extLst>
              <p:ext uri="{D42A27DB-BD31-4B8C-83A1-F6EECF244321}">
                <p14:modId xmlns:p14="http://schemas.microsoft.com/office/powerpoint/2010/main" val="2069906744"/>
              </p:ext>
            </p:extLst>
          </p:nvPr>
        </p:nvGraphicFramePr>
        <p:xfrm>
          <a:off x="431074" y="1930398"/>
          <a:ext cx="8582296" cy="4497497"/>
        </p:xfrm>
        <a:graphic>
          <a:graphicData uri="http://schemas.openxmlformats.org/drawingml/2006/table">
            <a:tbl>
              <a:tblPr firstRow="1" firstCol="1" bandRow="1">
                <a:tableStyleId>{5C22544A-7EE6-4342-B048-85BDC9FD1C3A}</a:tableStyleId>
              </a:tblPr>
              <a:tblGrid>
                <a:gridCol w="2082100">
                  <a:extLst>
                    <a:ext uri="{9D8B030D-6E8A-4147-A177-3AD203B41FA5}">
                      <a16:colId xmlns:a16="http://schemas.microsoft.com/office/drawing/2014/main" val="1152485069"/>
                    </a:ext>
                  </a:extLst>
                </a:gridCol>
                <a:gridCol w="1105237">
                  <a:extLst>
                    <a:ext uri="{9D8B030D-6E8A-4147-A177-3AD203B41FA5}">
                      <a16:colId xmlns:a16="http://schemas.microsoft.com/office/drawing/2014/main" val="540603249"/>
                    </a:ext>
                  </a:extLst>
                </a:gridCol>
                <a:gridCol w="1968482">
                  <a:extLst>
                    <a:ext uri="{9D8B030D-6E8A-4147-A177-3AD203B41FA5}">
                      <a16:colId xmlns:a16="http://schemas.microsoft.com/office/drawing/2014/main" val="901604972"/>
                    </a:ext>
                  </a:extLst>
                </a:gridCol>
                <a:gridCol w="2082100">
                  <a:extLst>
                    <a:ext uri="{9D8B030D-6E8A-4147-A177-3AD203B41FA5}">
                      <a16:colId xmlns:a16="http://schemas.microsoft.com/office/drawing/2014/main" val="311181189"/>
                    </a:ext>
                  </a:extLst>
                </a:gridCol>
                <a:gridCol w="1344377">
                  <a:extLst>
                    <a:ext uri="{9D8B030D-6E8A-4147-A177-3AD203B41FA5}">
                      <a16:colId xmlns:a16="http://schemas.microsoft.com/office/drawing/2014/main" val="4156163992"/>
                    </a:ext>
                  </a:extLst>
                </a:gridCol>
              </a:tblGrid>
              <a:tr h="657981">
                <a:tc>
                  <a:txBody>
                    <a:bodyPr/>
                    <a:lstStyle/>
                    <a:p>
                      <a:pPr algn="ctr">
                        <a:spcAft>
                          <a:spcPts val="0"/>
                        </a:spcAft>
                      </a:pPr>
                      <a:r>
                        <a:rPr lang="es-EC" sz="1600" dirty="0">
                          <a:solidFill>
                            <a:schemeClr val="tx1"/>
                          </a:solidFill>
                          <a:effectLst/>
                        </a:rPr>
                        <a:t>Modelo</a:t>
                      </a:r>
                      <a:endParaRPr lang="en-US" sz="16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es-EC" sz="1600" dirty="0">
                          <a:solidFill>
                            <a:schemeClr val="tx1"/>
                          </a:solidFill>
                          <a:effectLst/>
                        </a:rPr>
                        <a:t>Condición en FLUENT</a:t>
                      </a:r>
                      <a:endParaRPr lang="en-US" sz="16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es-EC" sz="1600" dirty="0">
                          <a:solidFill>
                            <a:schemeClr val="tx1"/>
                          </a:solidFill>
                          <a:effectLst/>
                        </a:rPr>
                        <a:t>Fases/ Zona</a:t>
                      </a:r>
                      <a:endParaRPr lang="en-US" sz="16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es-EC" sz="1600" dirty="0">
                          <a:solidFill>
                            <a:schemeClr val="tx1"/>
                          </a:solidFill>
                          <a:effectLst/>
                        </a:rPr>
                        <a:t>Especificaciones</a:t>
                      </a:r>
                      <a:endParaRPr lang="en-US" sz="16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es-EC" sz="1600" dirty="0">
                          <a:solidFill>
                            <a:schemeClr val="tx1"/>
                          </a:solidFill>
                          <a:effectLst/>
                        </a:rPr>
                        <a:t>Valor</a:t>
                      </a:r>
                      <a:endParaRPr lang="en-US" sz="16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675078138"/>
                  </a:ext>
                </a:extLst>
              </a:tr>
              <a:tr h="328991">
                <a:tc rowSpan="10">
                  <a:txBody>
                    <a:bodyPr/>
                    <a:lstStyle/>
                    <a:p>
                      <a:pPr algn="ctr">
                        <a:spcAft>
                          <a:spcPts val="0"/>
                        </a:spcAft>
                      </a:pPr>
                      <a:r>
                        <a:rPr lang="es-EC" sz="1600">
                          <a:effectLst/>
                        </a:rPr>
                        <a:t>Conservación de la masa, cantidad de movimiento lineal y energía</a:t>
                      </a:r>
                      <a:endParaRPr lang="en-US" sz="1600">
                        <a:effectLst/>
                        <a:latin typeface="Times New Roman" panose="02020603050405020304" pitchFamily="18" charset="0"/>
                        <a:ea typeface="Times New Roman" panose="02020603050405020304" pitchFamily="18" charset="0"/>
                      </a:endParaRPr>
                    </a:p>
                  </a:txBody>
                  <a:tcPr marL="68580" marR="68580" marT="0" marB="0" anchor="ctr"/>
                </a:tc>
                <a:tc rowSpan="9">
                  <a:txBody>
                    <a:bodyPr/>
                    <a:lstStyle/>
                    <a:p>
                      <a:pPr algn="ctr">
                        <a:spcAft>
                          <a:spcPts val="0"/>
                        </a:spcAft>
                      </a:pPr>
                      <a:r>
                        <a:rPr lang="es-EC" sz="1600">
                          <a:effectLst/>
                        </a:rPr>
                        <a:t>Inlet</a:t>
                      </a:r>
                      <a:endParaRPr lang="en-US" sz="1600">
                        <a:effectLst/>
                        <a:latin typeface="Times New Roman" panose="02020603050405020304" pitchFamily="18" charset="0"/>
                        <a:ea typeface="Times New Roman" panose="02020603050405020304" pitchFamily="18" charset="0"/>
                      </a:endParaRPr>
                    </a:p>
                  </a:txBody>
                  <a:tcPr marL="68580" marR="68580" marT="0" marB="0" anchor="ctr"/>
                </a:tc>
                <a:tc rowSpan="4">
                  <a:txBody>
                    <a:bodyPr/>
                    <a:lstStyle/>
                    <a:p>
                      <a:pPr algn="ctr">
                        <a:spcAft>
                          <a:spcPts val="0"/>
                        </a:spcAft>
                      </a:pPr>
                      <a:r>
                        <a:rPr lang="es-EC" sz="1600" dirty="0">
                          <a:effectLst/>
                        </a:rPr>
                        <a:t>Mixture</a:t>
                      </a:r>
                      <a:endParaRPr lang="en-US" sz="16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spcAft>
                          <a:spcPts val="0"/>
                        </a:spcAft>
                      </a:pPr>
                      <a:r>
                        <a:rPr lang="es-EC" sz="1600">
                          <a:effectLst/>
                        </a:rPr>
                        <a:t>Intensidad de turbulencia </a:t>
                      </a:r>
                      <a:endParaRPr lang="en-US" sz="16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spcAft>
                          <a:spcPts val="0"/>
                        </a:spcAft>
                      </a:pPr>
                      <a:r>
                        <a:rPr lang="es-EC" sz="1600">
                          <a:effectLst/>
                        </a:rPr>
                        <a:t>5%</a:t>
                      </a:r>
                      <a:endParaRPr lang="en-US" sz="16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871109326"/>
                  </a:ext>
                </a:extLst>
              </a:tr>
              <a:tr h="328991">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spcAft>
                          <a:spcPts val="0"/>
                        </a:spcAft>
                      </a:pPr>
                      <a:r>
                        <a:rPr lang="es-EC" sz="1600">
                          <a:effectLst/>
                        </a:rPr>
                        <a:t>Diámetro hidráulico </a:t>
                      </a:r>
                      <a:endParaRPr lang="en-US" sz="16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spcAft>
                          <a:spcPts val="0"/>
                        </a:spcAft>
                      </a:pPr>
                      <a:r>
                        <a:rPr lang="es-EC" sz="1600">
                          <a:effectLst/>
                        </a:rPr>
                        <a:t>0.1267m</a:t>
                      </a:r>
                      <a:endParaRPr lang="en-US" sz="16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307752684"/>
                  </a:ext>
                </a:extLst>
              </a:tr>
              <a:tr h="328991">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spcAft>
                          <a:spcPts val="0"/>
                        </a:spcAft>
                      </a:pPr>
                      <a:r>
                        <a:rPr lang="es-EC" sz="1600" dirty="0">
                          <a:effectLst/>
                        </a:rPr>
                        <a:t>Presión manométrica </a:t>
                      </a:r>
                      <a:endParaRPr lang="en-US" sz="16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spcAft>
                          <a:spcPts val="0"/>
                        </a:spcAft>
                      </a:pPr>
                      <a:r>
                        <a:rPr lang="es-EC" sz="1600">
                          <a:effectLst/>
                        </a:rPr>
                        <a:t>0 Pa</a:t>
                      </a:r>
                      <a:endParaRPr lang="en-US" sz="16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575497766"/>
                  </a:ext>
                </a:extLst>
              </a:tr>
              <a:tr h="328991">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spcAft>
                          <a:spcPts val="0"/>
                        </a:spcAft>
                      </a:pPr>
                      <a:r>
                        <a:rPr lang="es-EC" sz="1600" dirty="0" err="1">
                          <a:effectLst/>
                        </a:rPr>
                        <a:t>Emisividad</a:t>
                      </a:r>
                      <a:r>
                        <a:rPr lang="es-EC" sz="1600" dirty="0">
                          <a:effectLst/>
                        </a:rPr>
                        <a:t> </a:t>
                      </a:r>
                      <a:endParaRPr lang="en-US" sz="16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spcAft>
                          <a:spcPts val="0"/>
                        </a:spcAft>
                      </a:pPr>
                      <a:r>
                        <a:rPr lang="es-EC" sz="1600">
                          <a:effectLst/>
                        </a:rPr>
                        <a:t>0.95</a:t>
                      </a:r>
                      <a:endParaRPr lang="en-US" sz="16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680195744"/>
                  </a:ext>
                </a:extLst>
              </a:tr>
              <a:tr h="328991">
                <a:tc vMerge="1">
                  <a:txBody>
                    <a:bodyPr/>
                    <a:lstStyle/>
                    <a:p>
                      <a:endParaRPr lang="en-US"/>
                    </a:p>
                  </a:txBody>
                  <a:tcPr/>
                </a:tc>
                <a:tc vMerge="1">
                  <a:txBody>
                    <a:bodyPr/>
                    <a:lstStyle/>
                    <a:p>
                      <a:endParaRPr lang="en-US"/>
                    </a:p>
                  </a:txBody>
                  <a:tcPr/>
                </a:tc>
                <a:tc rowSpan="2">
                  <a:txBody>
                    <a:bodyPr/>
                    <a:lstStyle/>
                    <a:p>
                      <a:pPr algn="ctr">
                        <a:spcAft>
                          <a:spcPts val="0"/>
                        </a:spcAft>
                      </a:pPr>
                      <a:r>
                        <a:rPr lang="es-EC" sz="1600">
                          <a:effectLst/>
                        </a:rPr>
                        <a:t>Liquid</a:t>
                      </a:r>
                      <a:endParaRPr lang="en-US" sz="16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spcAft>
                          <a:spcPts val="0"/>
                        </a:spcAft>
                      </a:pPr>
                      <a:r>
                        <a:rPr lang="es-EC" sz="1600" dirty="0">
                          <a:effectLst/>
                        </a:rPr>
                        <a:t>Velocidad del líquido </a:t>
                      </a:r>
                      <a:endParaRPr lang="en-US" sz="16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spcAft>
                          <a:spcPts val="0"/>
                        </a:spcAft>
                      </a:pPr>
                      <a:r>
                        <a:rPr lang="es-EC" sz="1600" dirty="0">
                          <a:effectLst/>
                        </a:rPr>
                        <a:t>0 ms</a:t>
                      </a:r>
                      <a:r>
                        <a:rPr lang="es-EC" sz="1600" baseline="30000" dirty="0">
                          <a:effectLst/>
                        </a:rPr>
                        <a:t>-1</a:t>
                      </a:r>
                      <a:endParaRPr lang="en-US" sz="16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269046099"/>
                  </a:ext>
                </a:extLst>
              </a:tr>
              <a:tr h="328991">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spcAft>
                          <a:spcPts val="0"/>
                        </a:spcAft>
                      </a:pPr>
                      <a:r>
                        <a:rPr lang="es-EC" sz="1600">
                          <a:effectLst/>
                        </a:rPr>
                        <a:t>Temperatura del líquido</a:t>
                      </a:r>
                      <a:endParaRPr lang="en-US" sz="16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spcAft>
                          <a:spcPts val="0"/>
                        </a:spcAft>
                      </a:pPr>
                      <a:r>
                        <a:rPr lang="es-EC" sz="1600" dirty="0">
                          <a:effectLst/>
                        </a:rPr>
                        <a:t>24°C</a:t>
                      </a:r>
                      <a:endParaRPr lang="en-US" sz="16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558960691"/>
                  </a:ext>
                </a:extLst>
              </a:tr>
              <a:tr h="328991">
                <a:tc vMerge="1">
                  <a:txBody>
                    <a:bodyPr/>
                    <a:lstStyle/>
                    <a:p>
                      <a:endParaRPr lang="en-US"/>
                    </a:p>
                  </a:txBody>
                  <a:tcPr/>
                </a:tc>
                <a:tc vMerge="1">
                  <a:txBody>
                    <a:bodyPr/>
                    <a:lstStyle/>
                    <a:p>
                      <a:endParaRPr lang="en-US"/>
                    </a:p>
                  </a:txBody>
                  <a:tcPr/>
                </a:tc>
                <a:tc rowSpan="3">
                  <a:txBody>
                    <a:bodyPr/>
                    <a:lstStyle/>
                    <a:p>
                      <a:pPr algn="ctr">
                        <a:spcAft>
                          <a:spcPts val="0"/>
                        </a:spcAft>
                      </a:pPr>
                      <a:r>
                        <a:rPr lang="es-EC" sz="1600">
                          <a:effectLst/>
                        </a:rPr>
                        <a:t>Gas</a:t>
                      </a:r>
                      <a:endParaRPr lang="en-US" sz="16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spcAft>
                          <a:spcPts val="0"/>
                        </a:spcAft>
                      </a:pPr>
                      <a:r>
                        <a:rPr lang="es-EC" sz="1600">
                          <a:effectLst/>
                        </a:rPr>
                        <a:t>Velocidad del gas</a:t>
                      </a:r>
                      <a:endParaRPr lang="en-US" sz="16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spcAft>
                          <a:spcPts val="0"/>
                        </a:spcAft>
                      </a:pPr>
                      <a:r>
                        <a:rPr lang="es-EC" sz="1600" dirty="0">
                          <a:effectLst/>
                        </a:rPr>
                        <a:t>0.2ms</a:t>
                      </a:r>
                      <a:r>
                        <a:rPr lang="es-EC" sz="1600" baseline="30000" dirty="0">
                          <a:effectLst/>
                        </a:rPr>
                        <a:t>-1</a:t>
                      </a:r>
                      <a:endParaRPr lang="en-US" sz="16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398088527"/>
                  </a:ext>
                </a:extLst>
              </a:tr>
              <a:tr h="328991">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spcAft>
                          <a:spcPts val="0"/>
                        </a:spcAft>
                      </a:pPr>
                      <a:r>
                        <a:rPr lang="es-EC" sz="1600">
                          <a:effectLst/>
                        </a:rPr>
                        <a:t>Temperatura del gas</a:t>
                      </a:r>
                      <a:endParaRPr lang="en-US" sz="16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spcAft>
                          <a:spcPts val="0"/>
                        </a:spcAft>
                      </a:pPr>
                      <a:r>
                        <a:rPr lang="es-EC" sz="1600" dirty="0">
                          <a:effectLst/>
                        </a:rPr>
                        <a:t>24°C</a:t>
                      </a:r>
                      <a:endParaRPr lang="en-US" sz="16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173997554"/>
                  </a:ext>
                </a:extLst>
              </a:tr>
              <a:tr h="328991">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spcAft>
                          <a:spcPts val="0"/>
                        </a:spcAft>
                      </a:pPr>
                      <a:r>
                        <a:rPr lang="es-EC" sz="1600">
                          <a:effectLst/>
                        </a:rPr>
                        <a:t>Fracción volumétrica de gas</a:t>
                      </a:r>
                      <a:endParaRPr lang="en-US" sz="16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spcAft>
                          <a:spcPts val="0"/>
                        </a:spcAft>
                      </a:pPr>
                      <a:r>
                        <a:rPr lang="es-EC" sz="1600" dirty="0">
                          <a:effectLst/>
                        </a:rPr>
                        <a:t>0.3</a:t>
                      </a:r>
                      <a:endParaRPr lang="en-US" sz="16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014395647"/>
                  </a:ext>
                </a:extLst>
              </a:tr>
              <a:tr h="328991">
                <a:tc vMerge="1">
                  <a:txBody>
                    <a:bodyPr/>
                    <a:lstStyle/>
                    <a:p>
                      <a:endParaRPr lang="en-US"/>
                    </a:p>
                  </a:txBody>
                  <a:tcPr/>
                </a:tc>
                <a:tc>
                  <a:txBody>
                    <a:bodyPr/>
                    <a:lstStyle/>
                    <a:p>
                      <a:pPr algn="ctr">
                        <a:spcAft>
                          <a:spcPts val="0"/>
                        </a:spcAft>
                      </a:pPr>
                      <a:r>
                        <a:rPr lang="es-EC" sz="1600">
                          <a:effectLst/>
                        </a:rPr>
                        <a:t>Outlet</a:t>
                      </a:r>
                      <a:endParaRPr lang="en-US" sz="16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es-EC" sz="1600">
                          <a:effectLst/>
                        </a:rPr>
                        <a:t>Mixture, líquid, gas</a:t>
                      </a:r>
                      <a:endParaRPr lang="en-US" sz="16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spcAft>
                          <a:spcPts val="0"/>
                        </a:spcAft>
                      </a:pPr>
                      <a:r>
                        <a:rPr lang="es-EC" sz="1600">
                          <a:effectLst/>
                        </a:rPr>
                        <a:t>Tipo</a:t>
                      </a:r>
                      <a:endParaRPr lang="en-US" sz="16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spcAft>
                          <a:spcPts val="0"/>
                        </a:spcAft>
                      </a:pPr>
                      <a:r>
                        <a:rPr lang="es-EC" sz="1600" dirty="0" err="1">
                          <a:effectLst/>
                        </a:rPr>
                        <a:t>Degassing</a:t>
                      </a:r>
                      <a:endParaRPr lang="en-US" sz="16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843993910"/>
                  </a:ext>
                </a:extLst>
              </a:tr>
            </a:tbl>
          </a:graphicData>
        </a:graphic>
      </p:graphicFrame>
    </p:spTree>
    <p:extLst>
      <p:ext uri="{BB962C8B-B14F-4D97-AF65-F5344CB8AC3E}">
        <p14:creationId xmlns:p14="http://schemas.microsoft.com/office/powerpoint/2010/main" val="368735802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a:solidFill>
                  <a:schemeClr val="tx1"/>
                </a:solidFill>
              </a:rPr>
              <a:t>CONDICIONES DE FRONTERA PARA LOS EXPERIMENTOS 08E, 10E, 14E y 16E</a:t>
            </a:r>
            <a:endParaRPr lang="en-US" dirty="0"/>
          </a:p>
        </p:txBody>
      </p:sp>
      <p:graphicFrame>
        <p:nvGraphicFramePr>
          <p:cNvPr id="4" name="Tabla 3"/>
          <p:cNvGraphicFramePr>
            <a:graphicFrameLocks noGrp="1"/>
          </p:cNvGraphicFramePr>
          <p:nvPr>
            <p:extLst>
              <p:ext uri="{D42A27DB-BD31-4B8C-83A1-F6EECF244321}">
                <p14:modId xmlns:p14="http://schemas.microsoft.com/office/powerpoint/2010/main" val="2660275223"/>
              </p:ext>
            </p:extLst>
          </p:nvPr>
        </p:nvGraphicFramePr>
        <p:xfrm>
          <a:off x="677334" y="1930400"/>
          <a:ext cx="8257661" cy="4774945"/>
        </p:xfrm>
        <a:graphic>
          <a:graphicData uri="http://schemas.openxmlformats.org/drawingml/2006/table">
            <a:tbl>
              <a:tblPr firstRow="1" firstCol="1" bandRow="1">
                <a:tableStyleId>{5C22544A-7EE6-4342-B048-85BDC9FD1C3A}</a:tableStyleId>
              </a:tblPr>
              <a:tblGrid>
                <a:gridCol w="2003342">
                  <a:extLst>
                    <a:ext uri="{9D8B030D-6E8A-4147-A177-3AD203B41FA5}">
                      <a16:colId xmlns:a16="http://schemas.microsoft.com/office/drawing/2014/main" val="1894369087"/>
                    </a:ext>
                  </a:extLst>
                </a:gridCol>
                <a:gridCol w="1159804">
                  <a:extLst>
                    <a:ext uri="{9D8B030D-6E8A-4147-A177-3AD203B41FA5}">
                      <a16:colId xmlns:a16="http://schemas.microsoft.com/office/drawing/2014/main" val="4064439975"/>
                    </a:ext>
                  </a:extLst>
                </a:gridCol>
                <a:gridCol w="1319349">
                  <a:extLst>
                    <a:ext uri="{9D8B030D-6E8A-4147-A177-3AD203B41FA5}">
                      <a16:colId xmlns:a16="http://schemas.microsoft.com/office/drawing/2014/main" val="3301995320"/>
                    </a:ext>
                  </a:extLst>
                </a:gridCol>
                <a:gridCol w="1750422">
                  <a:extLst>
                    <a:ext uri="{9D8B030D-6E8A-4147-A177-3AD203B41FA5}">
                      <a16:colId xmlns:a16="http://schemas.microsoft.com/office/drawing/2014/main" val="2071145374"/>
                    </a:ext>
                  </a:extLst>
                </a:gridCol>
                <a:gridCol w="2024744">
                  <a:extLst>
                    <a:ext uri="{9D8B030D-6E8A-4147-A177-3AD203B41FA5}">
                      <a16:colId xmlns:a16="http://schemas.microsoft.com/office/drawing/2014/main" val="724325424"/>
                    </a:ext>
                  </a:extLst>
                </a:gridCol>
              </a:tblGrid>
              <a:tr h="400253">
                <a:tc>
                  <a:txBody>
                    <a:bodyPr/>
                    <a:lstStyle/>
                    <a:p>
                      <a:pPr algn="ctr">
                        <a:spcAft>
                          <a:spcPts val="0"/>
                        </a:spcAft>
                      </a:pPr>
                      <a:r>
                        <a:rPr lang="es-EC" sz="1400" dirty="0">
                          <a:effectLst/>
                        </a:rPr>
                        <a:t>Modelo</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es-EC" sz="1400" dirty="0">
                          <a:effectLst/>
                        </a:rPr>
                        <a:t>Condición en FLUENT</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es-EC" sz="1400" dirty="0">
                          <a:effectLst/>
                        </a:rPr>
                        <a:t>Fases/ Zona</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es-EC" sz="1400" dirty="0">
                          <a:effectLst/>
                        </a:rPr>
                        <a:t>Especificaciones</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es-EC" sz="1400" dirty="0">
                          <a:effectLst/>
                        </a:rPr>
                        <a:t>Valor</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970326633"/>
                  </a:ext>
                </a:extLst>
              </a:tr>
              <a:tr h="200127">
                <a:tc rowSpan="16">
                  <a:txBody>
                    <a:bodyPr/>
                    <a:lstStyle/>
                    <a:p>
                      <a:pPr algn="ctr">
                        <a:spcAft>
                          <a:spcPts val="0"/>
                        </a:spcAft>
                      </a:pPr>
                      <a:r>
                        <a:rPr lang="es-EC" sz="1400">
                          <a:effectLst/>
                        </a:rPr>
                        <a:t>Conservación de la energía y ecuación de transporte radiativo.</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rowSpan="16">
                  <a:txBody>
                    <a:bodyPr/>
                    <a:lstStyle/>
                    <a:p>
                      <a:pPr algn="ctr">
                        <a:spcAft>
                          <a:spcPts val="0"/>
                        </a:spcAft>
                      </a:pPr>
                      <a:r>
                        <a:rPr lang="es-EC" sz="1400" dirty="0">
                          <a:effectLst/>
                        </a:rPr>
                        <a:t>Wall</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tc rowSpan="2">
                  <a:txBody>
                    <a:bodyPr/>
                    <a:lstStyle/>
                    <a:p>
                      <a:pPr algn="ctr">
                        <a:spcAft>
                          <a:spcPts val="0"/>
                        </a:spcAft>
                      </a:pPr>
                      <a:r>
                        <a:rPr lang="es-EC" sz="1400">
                          <a:effectLst/>
                        </a:rPr>
                        <a:t>Wall1</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spcAft>
                          <a:spcPts val="0"/>
                        </a:spcAft>
                      </a:pPr>
                      <a:r>
                        <a:rPr lang="es-EC" sz="1400">
                          <a:effectLst/>
                        </a:rPr>
                        <a:t>Flujo de calor</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spcAft>
                          <a:spcPts val="0"/>
                        </a:spcAft>
                      </a:pPr>
                      <a:r>
                        <a:rPr lang="es-EC" sz="1400" dirty="0">
                          <a:effectLst/>
                        </a:rPr>
                        <a:t>0 Wm</a:t>
                      </a:r>
                      <a:r>
                        <a:rPr lang="es-EC" sz="1400" baseline="30000" dirty="0">
                          <a:effectLst/>
                        </a:rPr>
                        <a:t>-2</a:t>
                      </a:r>
                      <a:endParaRPr lang="en-US" sz="1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727478955"/>
                  </a:ext>
                </a:extLst>
              </a:tr>
              <a:tr h="400253">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spcAft>
                          <a:spcPts val="0"/>
                        </a:spcAft>
                      </a:pPr>
                      <a:r>
                        <a:rPr lang="es-EC" sz="1400">
                          <a:effectLst/>
                        </a:rPr>
                        <a:t>Superficie</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spcAft>
                          <a:spcPts val="0"/>
                        </a:spcAft>
                      </a:pPr>
                      <a:r>
                        <a:rPr lang="es-EC" sz="1400">
                          <a:effectLst/>
                        </a:rPr>
                        <a:t>Semitransparente</a:t>
                      </a:r>
                      <a:endParaRPr lang="en-US" sz="1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898133131"/>
                  </a:ext>
                </a:extLst>
              </a:tr>
              <a:tr h="200127">
                <a:tc vMerge="1">
                  <a:txBody>
                    <a:bodyPr/>
                    <a:lstStyle/>
                    <a:p>
                      <a:endParaRPr lang="en-US"/>
                    </a:p>
                  </a:txBody>
                  <a:tcPr/>
                </a:tc>
                <a:tc vMerge="1">
                  <a:txBody>
                    <a:bodyPr/>
                    <a:lstStyle/>
                    <a:p>
                      <a:endParaRPr lang="en-US"/>
                    </a:p>
                  </a:txBody>
                  <a:tcPr/>
                </a:tc>
                <a:tc rowSpan="2">
                  <a:txBody>
                    <a:bodyPr/>
                    <a:lstStyle/>
                    <a:p>
                      <a:pPr algn="ctr">
                        <a:spcAft>
                          <a:spcPts val="0"/>
                        </a:spcAft>
                      </a:pPr>
                      <a:r>
                        <a:rPr lang="es-EC" sz="1400" dirty="0">
                          <a:effectLst/>
                        </a:rPr>
                        <a:t>Wall2</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spcAft>
                          <a:spcPts val="0"/>
                        </a:spcAft>
                      </a:pPr>
                      <a:r>
                        <a:rPr lang="es-EC" sz="1400">
                          <a:effectLst/>
                        </a:rPr>
                        <a:t>Flujo de calor</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spcAft>
                          <a:spcPts val="0"/>
                        </a:spcAft>
                      </a:pPr>
                      <a:r>
                        <a:rPr lang="es-EC" sz="1400">
                          <a:effectLst/>
                        </a:rPr>
                        <a:t>0 Wm</a:t>
                      </a:r>
                      <a:r>
                        <a:rPr lang="es-EC" sz="1400" baseline="30000">
                          <a:effectLst/>
                        </a:rPr>
                        <a:t>-2</a:t>
                      </a:r>
                      <a:endParaRPr lang="en-US" sz="1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535135283"/>
                  </a:ext>
                </a:extLst>
              </a:tr>
              <a:tr h="400253">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spcAft>
                          <a:spcPts val="0"/>
                        </a:spcAft>
                      </a:pPr>
                      <a:r>
                        <a:rPr lang="es-EC" sz="1400">
                          <a:effectLst/>
                        </a:rPr>
                        <a:t>Superficie</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spcAft>
                          <a:spcPts val="0"/>
                        </a:spcAft>
                      </a:pPr>
                      <a:r>
                        <a:rPr lang="es-EC" sz="1400" dirty="0">
                          <a:effectLst/>
                        </a:rPr>
                        <a:t>Semitransparente</a:t>
                      </a:r>
                      <a:endParaRPr lang="en-US" sz="1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7384397"/>
                  </a:ext>
                </a:extLst>
              </a:tr>
              <a:tr h="200127">
                <a:tc vMerge="1">
                  <a:txBody>
                    <a:bodyPr/>
                    <a:lstStyle/>
                    <a:p>
                      <a:endParaRPr lang="en-US"/>
                    </a:p>
                  </a:txBody>
                  <a:tcPr/>
                </a:tc>
                <a:tc vMerge="1">
                  <a:txBody>
                    <a:bodyPr/>
                    <a:lstStyle/>
                    <a:p>
                      <a:endParaRPr lang="en-US"/>
                    </a:p>
                  </a:txBody>
                  <a:tcPr/>
                </a:tc>
                <a:tc rowSpan="2">
                  <a:txBody>
                    <a:bodyPr/>
                    <a:lstStyle/>
                    <a:p>
                      <a:pPr algn="ctr">
                        <a:spcAft>
                          <a:spcPts val="0"/>
                        </a:spcAft>
                      </a:pPr>
                      <a:r>
                        <a:rPr lang="es-EC" sz="1400" dirty="0">
                          <a:effectLst/>
                        </a:rPr>
                        <a:t>Wall3</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spcAft>
                          <a:spcPts val="0"/>
                        </a:spcAft>
                      </a:pPr>
                      <a:r>
                        <a:rPr lang="es-EC" sz="1400">
                          <a:effectLst/>
                        </a:rPr>
                        <a:t>Flujo de calor</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spcAft>
                          <a:spcPts val="0"/>
                        </a:spcAft>
                      </a:pPr>
                      <a:r>
                        <a:rPr lang="es-EC" sz="1400">
                          <a:effectLst/>
                        </a:rPr>
                        <a:t>0 Wm</a:t>
                      </a:r>
                      <a:r>
                        <a:rPr lang="es-EC" sz="1400" baseline="30000">
                          <a:effectLst/>
                        </a:rPr>
                        <a:t>-2</a:t>
                      </a:r>
                      <a:endParaRPr lang="en-US" sz="1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437751542"/>
                  </a:ext>
                </a:extLst>
              </a:tr>
              <a:tr h="400253">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spcAft>
                          <a:spcPts val="0"/>
                        </a:spcAft>
                      </a:pPr>
                      <a:r>
                        <a:rPr lang="es-EC" sz="1400">
                          <a:effectLst/>
                        </a:rPr>
                        <a:t>Radiación</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spcAft>
                          <a:spcPts val="0"/>
                        </a:spcAft>
                      </a:pPr>
                      <a:r>
                        <a:rPr lang="es-EC" sz="1400">
                          <a:effectLst/>
                        </a:rPr>
                        <a:t>Semitransparente</a:t>
                      </a:r>
                      <a:endParaRPr lang="en-US" sz="1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227495593"/>
                  </a:ext>
                </a:extLst>
              </a:tr>
              <a:tr h="200127">
                <a:tc vMerge="1">
                  <a:txBody>
                    <a:bodyPr/>
                    <a:lstStyle/>
                    <a:p>
                      <a:endParaRPr lang="en-US"/>
                    </a:p>
                  </a:txBody>
                  <a:tcPr/>
                </a:tc>
                <a:tc vMerge="1">
                  <a:txBody>
                    <a:bodyPr/>
                    <a:lstStyle/>
                    <a:p>
                      <a:endParaRPr lang="en-US"/>
                    </a:p>
                  </a:txBody>
                  <a:tcPr/>
                </a:tc>
                <a:tc rowSpan="2">
                  <a:txBody>
                    <a:bodyPr/>
                    <a:lstStyle/>
                    <a:p>
                      <a:pPr algn="ctr">
                        <a:spcAft>
                          <a:spcPts val="0"/>
                        </a:spcAft>
                      </a:pPr>
                      <a:r>
                        <a:rPr lang="es-EC" sz="1400">
                          <a:effectLst/>
                        </a:rPr>
                        <a:t>Wall4</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spcAft>
                          <a:spcPts val="0"/>
                        </a:spcAft>
                      </a:pPr>
                      <a:r>
                        <a:rPr lang="es-EC" sz="1400" dirty="0">
                          <a:effectLst/>
                        </a:rPr>
                        <a:t>Flujo de calor</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spcAft>
                          <a:spcPts val="0"/>
                        </a:spcAft>
                      </a:pPr>
                      <a:r>
                        <a:rPr lang="es-EC" sz="1400">
                          <a:effectLst/>
                        </a:rPr>
                        <a:t>0 Wm</a:t>
                      </a:r>
                      <a:r>
                        <a:rPr lang="es-EC" sz="1400" baseline="30000">
                          <a:effectLst/>
                        </a:rPr>
                        <a:t>-2</a:t>
                      </a:r>
                      <a:endParaRPr lang="en-US" sz="1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84889932"/>
                  </a:ext>
                </a:extLst>
              </a:tr>
              <a:tr h="400253">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spcAft>
                          <a:spcPts val="0"/>
                        </a:spcAft>
                      </a:pPr>
                      <a:r>
                        <a:rPr lang="es-EC" sz="1400" dirty="0">
                          <a:effectLst/>
                        </a:rPr>
                        <a:t>Superficie </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spcAft>
                          <a:spcPts val="0"/>
                        </a:spcAft>
                      </a:pPr>
                      <a:r>
                        <a:rPr lang="es-EC" sz="1400">
                          <a:effectLst/>
                        </a:rPr>
                        <a:t>Semitransparente</a:t>
                      </a:r>
                      <a:endParaRPr lang="en-US" sz="1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000104962"/>
                  </a:ext>
                </a:extLst>
              </a:tr>
              <a:tr h="200127">
                <a:tc vMerge="1">
                  <a:txBody>
                    <a:bodyPr/>
                    <a:lstStyle/>
                    <a:p>
                      <a:endParaRPr lang="en-US"/>
                    </a:p>
                  </a:txBody>
                  <a:tcPr/>
                </a:tc>
                <a:tc vMerge="1">
                  <a:txBody>
                    <a:bodyPr/>
                    <a:lstStyle/>
                    <a:p>
                      <a:endParaRPr lang="en-US"/>
                    </a:p>
                  </a:txBody>
                  <a:tcPr/>
                </a:tc>
                <a:tc rowSpan="2">
                  <a:txBody>
                    <a:bodyPr/>
                    <a:lstStyle/>
                    <a:p>
                      <a:pPr algn="ctr">
                        <a:spcAft>
                          <a:spcPts val="0"/>
                        </a:spcAft>
                      </a:pPr>
                      <a:r>
                        <a:rPr lang="es-EC" sz="1400">
                          <a:effectLst/>
                        </a:rPr>
                        <a:t>Interior wall</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spcAft>
                          <a:spcPts val="0"/>
                        </a:spcAft>
                      </a:pPr>
                      <a:r>
                        <a:rPr lang="es-EC" sz="1400" dirty="0">
                          <a:effectLst/>
                        </a:rPr>
                        <a:t>Flujo de calor</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spcAft>
                          <a:spcPts val="0"/>
                        </a:spcAft>
                      </a:pPr>
                      <a:r>
                        <a:rPr lang="es-EC" sz="1400">
                          <a:effectLst/>
                        </a:rPr>
                        <a:t>0 Wm</a:t>
                      </a:r>
                      <a:r>
                        <a:rPr lang="es-EC" sz="1400" baseline="30000">
                          <a:effectLst/>
                        </a:rPr>
                        <a:t>-2</a:t>
                      </a:r>
                      <a:endParaRPr lang="en-US" sz="1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267730775"/>
                  </a:ext>
                </a:extLst>
              </a:tr>
              <a:tr h="400253">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spcAft>
                          <a:spcPts val="0"/>
                        </a:spcAft>
                      </a:pPr>
                      <a:r>
                        <a:rPr lang="es-EC" sz="1400" dirty="0">
                          <a:effectLst/>
                        </a:rPr>
                        <a:t>Superficie </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spcAft>
                          <a:spcPts val="0"/>
                        </a:spcAft>
                      </a:pPr>
                      <a:r>
                        <a:rPr lang="es-EC" sz="1400">
                          <a:effectLst/>
                        </a:rPr>
                        <a:t>Semitransparente</a:t>
                      </a:r>
                      <a:endParaRPr lang="en-US" sz="1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176719157"/>
                  </a:ext>
                </a:extLst>
              </a:tr>
              <a:tr h="200127">
                <a:tc vMerge="1">
                  <a:txBody>
                    <a:bodyPr/>
                    <a:lstStyle/>
                    <a:p>
                      <a:endParaRPr lang="en-US"/>
                    </a:p>
                  </a:txBody>
                  <a:tcPr/>
                </a:tc>
                <a:tc vMerge="1">
                  <a:txBody>
                    <a:bodyPr/>
                    <a:lstStyle/>
                    <a:p>
                      <a:endParaRPr lang="en-US"/>
                    </a:p>
                  </a:txBody>
                  <a:tcPr/>
                </a:tc>
                <a:tc rowSpan="3">
                  <a:txBody>
                    <a:bodyPr/>
                    <a:lstStyle/>
                    <a:p>
                      <a:pPr algn="ctr">
                        <a:spcAft>
                          <a:spcPts val="0"/>
                        </a:spcAft>
                      </a:pPr>
                      <a:r>
                        <a:rPr lang="es-EC" sz="1400">
                          <a:effectLst/>
                        </a:rPr>
                        <a:t>Sparger wall</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spcAft>
                          <a:spcPts val="0"/>
                        </a:spcAft>
                      </a:pPr>
                      <a:r>
                        <a:rPr lang="es-EC" sz="1400">
                          <a:effectLst/>
                        </a:rPr>
                        <a:t>Flujo de calor</a:t>
                      </a:r>
                      <a:endParaRPr lang="en-US" sz="14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es-EC" sz="1400" dirty="0">
                          <a:effectLst/>
                        </a:rPr>
                        <a:t>0 Wm</a:t>
                      </a:r>
                      <a:r>
                        <a:rPr lang="es-EC" sz="1400" baseline="30000" dirty="0">
                          <a:effectLst/>
                        </a:rPr>
                        <a:t>-2</a:t>
                      </a:r>
                      <a:endParaRPr lang="en-US" sz="1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798617668"/>
                  </a:ext>
                </a:extLst>
              </a:tr>
              <a:tr h="200127">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spcAft>
                          <a:spcPts val="0"/>
                        </a:spcAft>
                      </a:pPr>
                      <a:r>
                        <a:rPr lang="es-EC" sz="1400">
                          <a:effectLst/>
                        </a:rPr>
                        <a:t>Superficie </a:t>
                      </a:r>
                      <a:endParaRPr lang="en-US" sz="14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es-EC" sz="1400" dirty="0">
                          <a:effectLst/>
                        </a:rPr>
                        <a:t>Opaca</a:t>
                      </a:r>
                      <a:endParaRPr lang="en-US" sz="1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94866129"/>
                  </a:ext>
                </a:extLst>
              </a:tr>
              <a:tr h="200127">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spcAft>
                          <a:spcPts val="0"/>
                        </a:spcAft>
                      </a:pPr>
                      <a:r>
                        <a:rPr lang="es-EC" sz="1400">
                          <a:effectLst/>
                        </a:rPr>
                        <a:t>Emisividad</a:t>
                      </a:r>
                      <a:endParaRPr lang="en-US" sz="14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es-EC" sz="1400" dirty="0">
                          <a:effectLst/>
                        </a:rPr>
                        <a:t>0.3</a:t>
                      </a:r>
                      <a:endParaRPr lang="en-US" sz="1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659713563"/>
                  </a:ext>
                </a:extLst>
              </a:tr>
              <a:tr h="200127">
                <a:tc vMerge="1">
                  <a:txBody>
                    <a:bodyPr/>
                    <a:lstStyle/>
                    <a:p>
                      <a:endParaRPr lang="en-US"/>
                    </a:p>
                  </a:txBody>
                  <a:tcPr/>
                </a:tc>
                <a:tc vMerge="1">
                  <a:txBody>
                    <a:bodyPr/>
                    <a:lstStyle/>
                    <a:p>
                      <a:endParaRPr lang="en-US"/>
                    </a:p>
                  </a:txBody>
                  <a:tcPr/>
                </a:tc>
                <a:tc rowSpan="3">
                  <a:txBody>
                    <a:bodyPr/>
                    <a:lstStyle/>
                    <a:p>
                      <a:pPr algn="ctr">
                        <a:spcAft>
                          <a:spcPts val="0"/>
                        </a:spcAft>
                      </a:pPr>
                      <a:r>
                        <a:rPr lang="es-EC" sz="1400">
                          <a:effectLst/>
                        </a:rPr>
                        <a:t>Base</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spcAft>
                          <a:spcPts val="0"/>
                        </a:spcAft>
                      </a:pPr>
                      <a:r>
                        <a:rPr lang="es-EC" sz="1400">
                          <a:effectLst/>
                        </a:rPr>
                        <a:t>Flujo de calor</a:t>
                      </a:r>
                      <a:endParaRPr lang="en-US" sz="14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es-EC" sz="1400" dirty="0">
                          <a:effectLst/>
                        </a:rPr>
                        <a:t>0 Wm</a:t>
                      </a:r>
                      <a:r>
                        <a:rPr lang="es-EC" sz="1400" baseline="30000" dirty="0">
                          <a:effectLst/>
                        </a:rPr>
                        <a:t>-2</a:t>
                      </a:r>
                      <a:endParaRPr lang="en-US" sz="1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576486721"/>
                  </a:ext>
                </a:extLst>
              </a:tr>
              <a:tr h="200127">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spcAft>
                          <a:spcPts val="0"/>
                        </a:spcAft>
                      </a:pPr>
                      <a:r>
                        <a:rPr lang="es-EC" sz="1400">
                          <a:effectLst/>
                        </a:rPr>
                        <a:t>Superficie </a:t>
                      </a:r>
                      <a:endParaRPr lang="en-US" sz="14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es-EC" sz="1400" dirty="0">
                          <a:effectLst/>
                        </a:rPr>
                        <a:t>Opaca</a:t>
                      </a:r>
                      <a:endParaRPr lang="en-US" sz="1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037466858"/>
                  </a:ext>
                </a:extLst>
              </a:tr>
              <a:tr h="200127">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spcAft>
                          <a:spcPts val="0"/>
                        </a:spcAft>
                      </a:pPr>
                      <a:r>
                        <a:rPr lang="es-EC" sz="1400">
                          <a:effectLst/>
                        </a:rPr>
                        <a:t>Emisividad</a:t>
                      </a:r>
                      <a:endParaRPr lang="en-US" sz="14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es-EC" sz="1400" dirty="0">
                          <a:effectLst/>
                        </a:rPr>
                        <a:t>0.9</a:t>
                      </a:r>
                      <a:endParaRPr lang="en-US" sz="1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553059905"/>
                  </a:ext>
                </a:extLst>
              </a:tr>
            </a:tbl>
          </a:graphicData>
        </a:graphic>
      </p:graphicFrame>
    </p:spTree>
    <p:extLst>
      <p:ext uri="{BB962C8B-B14F-4D97-AF65-F5344CB8AC3E}">
        <p14:creationId xmlns:p14="http://schemas.microsoft.com/office/powerpoint/2010/main" val="42476388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pPr algn="ctr"/>
            <a:r>
              <a:rPr lang="es-EC" sz="2800" dirty="0" smtClean="0">
                <a:solidFill>
                  <a:schemeClr val="tx1"/>
                </a:solidFill>
              </a:rPr>
              <a:t>FOTOBIOREACTOR DE PLACA </a:t>
            </a:r>
            <a:r>
              <a:rPr lang="es-EC" sz="2800" dirty="0">
                <a:solidFill>
                  <a:schemeClr val="tx1"/>
                </a:solidFill>
              </a:rPr>
              <a:t>PLANA </a:t>
            </a:r>
            <a:r>
              <a:rPr lang="es-EC" sz="2800" dirty="0" smtClean="0">
                <a:solidFill>
                  <a:schemeClr val="tx1"/>
                </a:solidFill>
              </a:rPr>
              <a:t>PARA CULTIVO DE </a:t>
            </a:r>
            <a:r>
              <a:rPr lang="es-EC" sz="2800" dirty="0">
                <a:solidFill>
                  <a:schemeClr val="tx1"/>
                </a:solidFill>
              </a:rPr>
              <a:t>ARTHROSPIRA PLATENSIS </a:t>
            </a:r>
            <a:r>
              <a:rPr lang="es-EC" sz="2800" dirty="0" smtClean="0">
                <a:solidFill>
                  <a:schemeClr val="tx1"/>
                </a:solidFill>
              </a:rPr>
              <a:t/>
            </a:r>
            <a:br>
              <a:rPr lang="es-EC" sz="2800" dirty="0" smtClean="0">
                <a:solidFill>
                  <a:schemeClr val="tx1"/>
                </a:solidFill>
              </a:rPr>
            </a:br>
            <a:r>
              <a:rPr lang="es-EC" sz="2800" dirty="0" smtClean="0">
                <a:solidFill>
                  <a:schemeClr val="tx1"/>
                </a:solidFill>
              </a:rPr>
              <a:t>Fuente: </a:t>
            </a:r>
            <a:r>
              <a:rPr lang="es-EC" sz="2800" dirty="0" err="1" smtClean="0">
                <a:solidFill>
                  <a:schemeClr val="accent2"/>
                </a:solidFill>
              </a:rPr>
              <a:t>Ugwu</a:t>
            </a:r>
            <a:r>
              <a:rPr lang="es-EC" sz="2800" dirty="0" smtClean="0">
                <a:solidFill>
                  <a:schemeClr val="accent2"/>
                </a:solidFill>
              </a:rPr>
              <a:t> et. </a:t>
            </a:r>
            <a:r>
              <a:rPr lang="es-EC" sz="2800" dirty="0">
                <a:solidFill>
                  <a:schemeClr val="accent2"/>
                </a:solidFill>
              </a:rPr>
              <a:t>a</a:t>
            </a:r>
            <a:r>
              <a:rPr lang="es-EC" sz="2800" dirty="0" smtClean="0">
                <a:solidFill>
                  <a:schemeClr val="accent2"/>
                </a:solidFill>
              </a:rPr>
              <a:t>l 2008</a:t>
            </a:r>
            <a:r>
              <a:rPr lang="es-EC" sz="2800" dirty="0">
                <a:solidFill>
                  <a:schemeClr val="tx1"/>
                </a:solidFill>
              </a:rPr>
              <a:t>)</a:t>
            </a:r>
            <a:endParaRPr lang="en-US" sz="2800" dirty="0">
              <a:solidFill>
                <a:schemeClr val="tx1"/>
              </a:solidFill>
            </a:endParaRPr>
          </a:p>
        </p:txBody>
      </p:sp>
      <p:pic>
        <p:nvPicPr>
          <p:cNvPr id="7170" name="Picture 2" descr="Resultado de imagen de fotobiorreactor de placa pla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8348" y="2633337"/>
            <a:ext cx="4220309" cy="2813539"/>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Resultado de imagen de fotobiorreactor de placa pla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7397" y="2180491"/>
            <a:ext cx="4064732" cy="3719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47184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a:solidFill>
                  <a:schemeClr val="tx1"/>
                </a:solidFill>
              </a:rPr>
              <a:t>CONDICIONES DE FRONTERA PARA LOS EXPERIMENTOS </a:t>
            </a:r>
            <a:r>
              <a:rPr lang="es-EC" b="1" dirty="0">
                <a:solidFill>
                  <a:schemeClr val="tx1"/>
                </a:solidFill>
              </a:rPr>
              <a:t>11E, 12E y 13E</a:t>
            </a:r>
            <a:endParaRPr lang="en-US" dirty="0">
              <a:solidFill>
                <a:schemeClr val="tx1"/>
              </a:solidFill>
            </a:endParaRPr>
          </a:p>
        </p:txBody>
      </p:sp>
      <p:graphicFrame>
        <p:nvGraphicFramePr>
          <p:cNvPr id="6" name="Tabla 5"/>
          <p:cNvGraphicFramePr>
            <a:graphicFrameLocks noGrp="1"/>
          </p:cNvGraphicFramePr>
          <p:nvPr>
            <p:extLst>
              <p:ext uri="{D42A27DB-BD31-4B8C-83A1-F6EECF244321}">
                <p14:modId xmlns:p14="http://schemas.microsoft.com/office/powerpoint/2010/main" val="3067685149"/>
              </p:ext>
            </p:extLst>
          </p:nvPr>
        </p:nvGraphicFramePr>
        <p:xfrm>
          <a:off x="783773" y="2194555"/>
          <a:ext cx="8268789" cy="4170320"/>
        </p:xfrm>
        <a:graphic>
          <a:graphicData uri="http://schemas.openxmlformats.org/drawingml/2006/table">
            <a:tbl>
              <a:tblPr firstRow="1" firstCol="1" bandRow="1">
                <a:tableStyleId>{5C22544A-7EE6-4342-B048-85BDC9FD1C3A}</a:tableStyleId>
              </a:tblPr>
              <a:tblGrid>
                <a:gridCol w="2017037">
                  <a:extLst>
                    <a:ext uri="{9D8B030D-6E8A-4147-A177-3AD203B41FA5}">
                      <a16:colId xmlns:a16="http://schemas.microsoft.com/office/drawing/2014/main" val="1280384442"/>
                    </a:ext>
                  </a:extLst>
                </a:gridCol>
                <a:gridCol w="1065796">
                  <a:extLst>
                    <a:ext uri="{9D8B030D-6E8A-4147-A177-3AD203B41FA5}">
                      <a16:colId xmlns:a16="http://schemas.microsoft.com/office/drawing/2014/main" val="2294730201"/>
                    </a:ext>
                  </a:extLst>
                </a:gridCol>
                <a:gridCol w="1896306">
                  <a:extLst>
                    <a:ext uri="{9D8B030D-6E8A-4147-A177-3AD203B41FA5}">
                      <a16:colId xmlns:a16="http://schemas.microsoft.com/office/drawing/2014/main" val="4188774832"/>
                    </a:ext>
                  </a:extLst>
                </a:gridCol>
                <a:gridCol w="2017037">
                  <a:extLst>
                    <a:ext uri="{9D8B030D-6E8A-4147-A177-3AD203B41FA5}">
                      <a16:colId xmlns:a16="http://schemas.microsoft.com/office/drawing/2014/main" val="600642797"/>
                    </a:ext>
                  </a:extLst>
                </a:gridCol>
                <a:gridCol w="1272613">
                  <a:extLst>
                    <a:ext uri="{9D8B030D-6E8A-4147-A177-3AD203B41FA5}">
                      <a16:colId xmlns:a16="http://schemas.microsoft.com/office/drawing/2014/main" val="2677584035"/>
                    </a:ext>
                  </a:extLst>
                </a:gridCol>
              </a:tblGrid>
              <a:tr h="642257">
                <a:tc>
                  <a:txBody>
                    <a:bodyPr/>
                    <a:lstStyle/>
                    <a:p>
                      <a:pPr algn="ctr">
                        <a:spcAft>
                          <a:spcPts val="0"/>
                        </a:spcAft>
                      </a:pPr>
                      <a:r>
                        <a:rPr lang="es-EC" sz="1400" dirty="0">
                          <a:effectLst/>
                        </a:rPr>
                        <a:t>Modelo</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es-EC" sz="1400" dirty="0">
                          <a:effectLst/>
                        </a:rPr>
                        <a:t>Condición en FLUENT</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es-EC" sz="1400" dirty="0">
                          <a:effectLst/>
                        </a:rPr>
                        <a:t>Fases/ Zona</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es-EC" sz="1400" dirty="0">
                          <a:effectLst/>
                        </a:rPr>
                        <a:t>Especificaciones</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es-EC" sz="1400" dirty="0">
                          <a:effectLst/>
                        </a:rPr>
                        <a:t>Valor</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259613525"/>
                  </a:ext>
                </a:extLst>
              </a:tr>
              <a:tr h="321129">
                <a:tc rowSpan="10">
                  <a:txBody>
                    <a:bodyPr/>
                    <a:lstStyle/>
                    <a:p>
                      <a:pPr algn="ctr">
                        <a:spcAft>
                          <a:spcPts val="0"/>
                        </a:spcAft>
                      </a:pPr>
                      <a:r>
                        <a:rPr lang="es-EC" sz="1400">
                          <a:effectLst/>
                        </a:rPr>
                        <a:t>Conservación de la masa, cantidad de movimiento lineal y energía</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rowSpan="9">
                  <a:txBody>
                    <a:bodyPr/>
                    <a:lstStyle/>
                    <a:p>
                      <a:pPr algn="ctr">
                        <a:spcAft>
                          <a:spcPts val="0"/>
                        </a:spcAft>
                      </a:pPr>
                      <a:r>
                        <a:rPr lang="es-EC" sz="1400">
                          <a:effectLst/>
                        </a:rPr>
                        <a:t>Inlet</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rowSpan="4">
                  <a:txBody>
                    <a:bodyPr/>
                    <a:lstStyle/>
                    <a:p>
                      <a:pPr algn="ctr">
                        <a:spcAft>
                          <a:spcPts val="0"/>
                        </a:spcAft>
                      </a:pPr>
                      <a:r>
                        <a:rPr lang="es-EC" sz="1400" dirty="0">
                          <a:effectLst/>
                        </a:rPr>
                        <a:t>Mixture</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spcAft>
                          <a:spcPts val="0"/>
                        </a:spcAft>
                      </a:pPr>
                      <a:r>
                        <a:rPr lang="es-EC" sz="1400">
                          <a:effectLst/>
                        </a:rPr>
                        <a:t>Intensidad de turbulencia </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spcAft>
                          <a:spcPts val="0"/>
                        </a:spcAft>
                      </a:pPr>
                      <a:r>
                        <a:rPr lang="es-EC" sz="1400">
                          <a:effectLst/>
                        </a:rPr>
                        <a:t>5%</a:t>
                      </a:r>
                      <a:endParaRPr lang="en-US" sz="1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999237140"/>
                  </a:ext>
                </a:extLst>
              </a:tr>
              <a:tr h="321129">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spcAft>
                          <a:spcPts val="0"/>
                        </a:spcAft>
                      </a:pPr>
                      <a:r>
                        <a:rPr lang="es-EC" sz="1400">
                          <a:effectLst/>
                        </a:rPr>
                        <a:t>Diámetro hidráulico </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spcAft>
                          <a:spcPts val="0"/>
                        </a:spcAft>
                      </a:pPr>
                      <a:r>
                        <a:rPr lang="es-EC" sz="1400">
                          <a:effectLst/>
                        </a:rPr>
                        <a:t>0.1267m</a:t>
                      </a:r>
                      <a:endParaRPr lang="en-US" sz="1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359724187"/>
                  </a:ext>
                </a:extLst>
              </a:tr>
              <a:tr h="321129">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spcAft>
                          <a:spcPts val="0"/>
                        </a:spcAft>
                      </a:pPr>
                      <a:r>
                        <a:rPr lang="es-EC" sz="1400" dirty="0">
                          <a:effectLst/>
                        </a:rPr>
                        <a:t>Presión manométrica </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spcAft>
                          <a:spcPts val="0"/>
                        </a:spcAft>
                      </a:pPr>
                      <a:r>
                        <a:rPr lang="es-EC" sz="1400">
                          <a:effectLst/>
                        </a:rPr>
                        <a:t>0 Pa</a:t>
                      </a:r>
                      <a:endParaRPr lang="en-US" sz="1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022205820"/>
                  </a:ext>
                </a:extLst>
              </a:tr>
              <a:tr h="321129">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spcAft>
                          <a:spcPts val="0"/>
                        </a:spcAft>
                      </a:pPr>
                      <a:r>
                        <a:rPr lang="es-EC" sz="1400" dirty="0" err="1">
                          <a:effectLst/>
                        </a:rPr>
                        <a:t>Emisividad</a:t>
                      </a:r>
                      <a:r>
                        <a:rPr lang="es-EC" sz="1400" dirty="0">
                          <a:effectLst/>
                        </a:rPr>
                        <a:t> </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spcAft>
                          <a:spcPts val="0"/>
                        </a:spcAft>
                      </a:pPr>
                      <a:r>
                        <a:rPr lang="es-EC" sz="1400">
                          <a:effectLst/>
                        </a:rPr>
                        <a:t>0.95</a:t>
                      </a:r>
                      <a:endParaRPr lang="en-US" sz="1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574430645"/>
                  </a:ext>
                </a:extLst>
              </a:tr>
              <a:tr h="321129">
                <a:tc vMerge="1">
                  <a:txBody>
                    <a:bodyPr/>
                    <a:lstStyle/>
                    <a:p>
                      <a:endParaRPr lang="en-US"/>
                    </a:p>
                  </a:txBody>
                  <a:tcPr/>
                </a:tc>
                <a:tc vMerge="1">
                  <a:txBody>
                    <a:bodyPr/>
                    <a:lstStyle/>
                    <a:p>
                      <a:endParaRPr lang="en-US"/>
                    </a:p>
                  </a:txBody>
                  <a:tcPr/>
                </a:tc>
                <a:tc rowSpan="2">
                  <a:txBody>
                    <a:bodyPr/>
                    <a:lstStyle/>
                    <a:p>
                      <a:pPr algn="ctr">
                        <a:spcAft>
                          <a:spcPts val="0"/>
                        </a:spcAft>
                      </a:pPr>
                      <a:r>
                        <a:rPr lang="es-EC" sz="1400">
                          <a:effectLst/>
                        </a:rPr>
                        <a:t>Liquid</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spcAft>
                          <a:spcPts val="0"/>
                        </a:spcAft>
                      </a:pPr>
                      <a:r>
                        <a:rPr lang="es-EC" sz="1400" dirty="0">
                          <a:effectLst/>
                        </a:rPr>
                        <a:t>Velocidad del líquido </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spcAft>
                          <a:spcPts val="0"/>
                        </a:spcAft>
                      </a:pPr>
                      <a:r>
                        <a:rPr lang="es-EC" sz="1400">
                          <a:effectLst/>
                        </a:rPr>
                        <a:t>0 ms</a:t>
                      </a:r>
                      <a:r>
                        <a:rPr lang="es-EC" sz="1400" baseline="30000">
                          <a:effectLst/>
                        </a:rPr>
                        <a:t>-1</a:t>
                      </a:r>
                      <a:endParaRPr lang="en-US" sz="1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164036127"/>
                  </a:ext>
                </a:extLst>
              </a:tr>
              <a:tr h="321129">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spcAft>
                          <a:spcPts val="0"/>
                        </a:spcAft>
                      </a:pPr>
                      <a:r>
                        <a:rPr lang="es-EC" sz="1400" dirty="0">
                          <a:effectLst/>
                        </a:rPr>
                        <a:t>Temperatura del líquido</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spcAft>
                          <a:spcPts val="0"/>
                        </a:spcAft>
                      </a:pPr>
                      <a:r>
                        <a:rPr lang="es-EC" sz="1400">
                          <a:effectLst/>
                        </a:rPr>
                        <a:t>27°C</a:t>
                      </a:r>
                      <a:endParaRPr lang="en-US" sz="1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150211804"/>
                  </a:ext>
                </a:extLst>
              </a:tr>
              <a:tr h="321129">
                <a:tc vMerge="1">
                  <a:txBody>
                    <a:bodyPr/>
                    <a:lstStyle/>
                    <a:p>
                      <a:endParaRPr lang="en-US"/>
                    </a:p>
                  </a:txBody>
                  <a:tcPr/>
                </a:tc>
                <a:tc vMerge="1">
                  <a:txBody>
                    <a:bodyPr/>
                    <a:lstStyle/>
                    <a:p>
                      <a:endParaRPr lang="en-US"/>
                    </a:p>
                  </a:txBody>
                  <a:tcPr/>
                </a:tc>
                <a:tc rowSpan="3">
                  <a:txBody>
                    <a:bodyPr/>
                    <a:lstStyle/>
                    <a:p>
                      <a:pPr algn="ctr">
                        <a:spcAft>
                          <a:spcPts val="0"/>
                        </a:spcAft>
                      </a:pPr>
                      <a:r>
                        <a:rPr lang="es-EC" sz="1400">
                          <a:effectLst/>
                        </a:rPr>
                        <a:t>Gas</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spcAft>
                          <a:spcPts val="0"/>
                        </a:spcAft>
                      </a:pPr>
                      <a:r>
                        <a:rPr lang="es-EC" sz="1400" dirty="0">
                          <a:effectLst/>
                        </a:rPr>
                        <a:t>Velocidad del gas</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spcAft>
                          <a:spcPts val="0"/>
                        </a:spcAft>
                      </a:pPr>
                      <a:r>
                        <a:rPr lang="es-EC" sz="1400">
                          <a:effectLst/>
                        </a:rPr>
                        <a:t>0.2ms</a:t>
                      </a:r>
                      <a:r>
                        <a:rPr lang="es-EC" sz="1400" baseline="30000">
                          <a:effectLst/>
                        </a:rPr>
                        <a:t>-1</a:t>
                      </a:r>
                      <a:endParaRPr lang="en-US" sz="1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188286629"/>
                  </a:ext>
                </a:extLst>
              </a:tr>
              <a:tr h="321129">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spcAft>
                          <a:spcPts val="0"/>
                        </a:spcAft>
                      </a:pPr>
                      <a:r>
                        <a:rPr lang="es-EC" sz="1400" dirty="0">
                          <a:effectLst/>
                        </a:rPr>
                        <a:t>Temperatura del gas</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spcAft>
                          <a:spcPts val="0"/>
                        </a:spcAft>
                      </a:pPr>
                      <a:r>
                        <a:rPr lang="es-EC" sz="1400" dirty="0">
                          <a:effectLst/>
                        </a:rPr>
                        <a:t>24°C</a:t>
                      </a:r>
                      <a:endParaRPr lang="en-US" sz="1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206047339"/>
                  </a:ext>
                </a:extLst>
              </a:tr>
              <a:tr h="321129">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spcAft>
                          <a:spcPts val="0"/>
                        </a:spcAft>
                      </a:pPr>
                      <a:r>
                        <a:rPr lang="es-EC" sz="1400">
                          <a:effectLst/>
                        </a:rPr>
                        <a:t>Fracción volumétrica de gas</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spcAft>
                          <a:spcPts val="0"/>
                        </a:spcAft>
                      </a:pPr>
                      <a:r>
                        <a:rPr lang="es-EC" sz="1400" dirty="0">
                          <a:effectLst/>
                        </a:rPr>
                        <a:t>0.3</a:t>
                      </a:r>
                      <a:endParaRPr lang="en-US" sz="1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940617693"/>
                  </a:ext>
                </a:extLst>
              </a:tr>
              <a:tr h="321129">
                <a:tc vMerge="1">
                  <a:txBody>
                    <a:bodyPr/>
                    <a:lstStyle/>
                    <a:p>
                      <a:endParaRPr lang="en-US"/>
                    </a:p>
                  </a:txBody>
                  <a:tcPr/>
                </a:tc>
                <a:tc>
                  <a:txBody>
                    <a:bodyPr/>
                    <a:lstStyle/>
                    <a:p>
                      <a:pPr algn="ctr">
                        <a:spcAft>
                          <a:spcPts val="0"/>
                        </a:spcAft>
                      </a:pPr>
                      <a:r>
                        <a:rPr lang="es-EC" sz="1400">
                          <a:effectLst/>
                        </a:rPr>
                        <a:t>Outlet</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es-EC" sz="1400">
                          <a:effectLst/>
                        </a:rPr>
                        <a:t>Mixture, líquid, gas</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spcAft>
                          <a:spcPts val="0"/>
                        </a:spcAft>
                      </a:pPr>
                      <a:r>
                        <a:rPr lang="es-EC" sz="1400">
                          <a:effectLst/>
                        </a:rPr>
                        <a:t>Tipo</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spcAft>
                          <a:spcPts val="0"/>
                        </a:spcAft>
                      </a:pPr>
                      <a:r>
                        <a:rPr lang="es-EC" sz="1400" dirty="0" err="1">
                          <a:effectLst/>
                        </a:rPr>
                        <a:t>Degassing</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271098649"/>
                  </a:ext>
                </a:extLst>
              </a:tr>
            </a:tbl>
          </a:graphicData>
        </a:graphic>
      </p:graphicFrame>
    </p:spTree>
    <p:extLst>
      <p:ext uri="{BB962C8B-B14F-4D97-AF65-F5344CB8AC3E}">
        <p14:creationId xmlns:p14="http://schemas.microsoft.com/office/powerpoint/2010/main" val="57276760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a:solidFill>
                  <a:schemeClr val="tx1"/>
                </a:solidFill>
              </a:rPr>
              <a:t>CONDICIONES DE FRONTERA PARA LOS EXPERIMENTOS 11E, 12E y 13E</a:t>
            </a:r>
            <a:endParaRPr lang="en-US" dirty="0"/>
          </a:p>
        </p:txBody>
      </p:sp>
      <p:graphicFrame>
        <p:nvGraphicFramePr>
          <p:cNvPr id="4" name="Tabla 3"/>
          <p:cNvGraphicFramePr>
            <a:graphicFrameLocks noGrp="1"/>
          </p:cNvGraphicFramePr>
          <p:nvPr>
            <p:extLst>
              <p:ext uri="{D42A27DB-BD31-4B8C-83A1-F6EECF244321}">
                <p14:modId xmlns:p14="http://schemas.microsoft.com/office/powerpoint/2010/main" val="3913600560"/>
              </p:ext>
            </p:extLst>
          </p:nvPr>
        </p:nvGraphicFramePr>
        <p:xfrm>
          <a:off x="677334" y="1810956"/>
          <a:ext cx="8336036" cy="4814700"/>
        </p:xfrm>
        <a:graphic>
          <a:graphicData uri="http://schemas.openxmlformats.org/drawingml/2006/table">
            <a:tbl>
              <a:tblPr firstRow="1" firstCol="1" bandRow="1">
                <a:tableStyleId>{5C22544A-7EE6-4342-B048-85BDC9FD1C3A}</a:tableStyleId>
              </a:tblPr>
              <a:tblGrid>
                <a:gridCol w="2033441">
                  <a:extLst>
                    <a:ext uri="{9D8B030D-6E8A-4147-A177-3AD203B41FA5}">
                      <a16:colId xmlns:a16="http://schemas.microsoft.com/office/drawing/2014/main" val="2875865574"/>
                    </a:ext>
                  </a:extLst>
                </a:gridCol>
                <a:gridCol w="1090516">
                  <a:extLst>
                    <a:ext uri="{9D8B030D-6E8A-4147-A177-3AD203B41FA5}">
                      <a16:colId xmlns:a16="http://schemas.microsoft.com/office/drawing/2014/main" val="4169531688"/>
                    </a:ext>
                  </a:extLst>
                </a:gridCol>
                <a:gridCol w="1214846">
                  <a:extLst>
                    <a:ext uri="{9D8B030D-6E8A-4147-A177-3AD203B41FA5}">
                      <a16:colId xmlns:a16="http://schemas.microsoft.com/office/drawing/2014/main" val="1953827919"/>
                    </a:ext>
                  </a:extLst>
                </a:gridCol>
                <a:gridCol w="2142309">
                  <a:extLst>
                    <a:ext uri="{9D8B030D-6E8A-4147-A177-3AD203B41FA5}">
                      <a16:colId xmlns:a16="http://schemas.microsoft.com/office/drawing/2014/main" val="2649520138"/>
                    </a:ext>
                  </a:extLst>
                </a:gridCol>
                <a:gridCol w="1854924">
                  <a:extLst>
                    <a:ext uri="{9D8B030D-6E8A-4147-A177-3AD203B41FA5}">
                      <a16:colId xmlns:a16="http://schemas.microsoft.com/office/drawing/2014/main" val="2178533450"/>
                    </a:ext>
                  </a:extLst>
                </a:gridCol>
              </a:tblGrid>
              <a:tr h="408204">
                <a:tc>
                  <a:txBody>
                    <a:bodyPr/>
                    <a:lstStyle/>
                    <a:p>
                      <a:pPr algn="ctr">
                        <a:spcAft>
                          <a:spcPts val="0"/>
                        </a:spcAft>
                      </a:pPr>
                      <a:r>
                        <a:rPr lang="es-EC" sz="1400" dirty="0">
                          <a:effectLst/>
                        </a:rPr>
                        <a:t>Modelo</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es-EC" sz="1400" dirty="0">
                          <a:effectLst/>
                        </a:rPr>
                        <a:t>Condición en FLUENT</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es-EC" sz="1400" dirty="0">
                          <a:effectLst/>
                        </a:rPr>
                        <a:t>Fases/ Zona</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es-EC" sz="1400" dirty="0">
                          <a:effectLst/>
                        </a:rPr>
                        <a:t>Especificaciones</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es-EC" sz="1400" dirty="0">
                          <a:effectLst/>
                        </a:rPr>
                        <a:t>Valor</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15639296"/>
                  </a:ext>
                </a:extLst>
              </a:tr>
              <a:tr h="204102">
                <a:tc rowSpan="16">
                  <a:txBody>
                    <a:bodyPr/>
                    <a:lstStyle/>
                    <a:p>
                      <a:pPr algn="ctr">
                        <a:spcAft>
                          <a:spcPts val="0"/>
                        </a:spcAft>
                      </a:pPr>
                      <a:r>
                        <a:rPr lang="es-EC" sz="1400">
                          <a:effectLst/>
                        </a:rPr>
                        <a:t>Conservación de la energía y ecuación de transporte radiativo.</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rowSpan="16">
                  <a:txBody>
                    <a:bodyPr/>
                    <a:lstStyle/>
                    <a:p>
                      <a:pPr algn="ctr">
                        <a:spcAft>
                          <a:spcPts val="0"/>
                        </a:spcAft>
                      </a:pPr>
                      <a:r>
                        <a:rPr lang="es-EC" sz="1400">
                          <a:effectLst/>
                        </a:rPr>
                        <a:t>Wall</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rowSpan="2">
                  <a:txBody>
                    <a:bodyPr/>
                    <a:lstStyle/>
                    <a:p>
                      <a:pPr algn="ctr">
                        <a:spcAft>
                          <a:spcPts val="0"/>
                        </a:spcAft>
                      </a:pPr>
                      <a:r>
                        <a:rPr lang="es-EC" sz="1400" dirty="0">
                          <a:effectLst/>
                        </a:rPr>
                        <a:t>Wall1</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spcAft>
                          <a:spcPts val="0"/>
                        </a:spcAft>
                      </a:pPr>
                      <a:r>
                        <a:rPr lang="es-EC" sz="1400">
                          <a:effectLst/>
                        </a:rPr>
                        <a:t>Flujo de calor</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spcAft>
                          <a:spcPts val="0"/>
                        </a:spcAft>
                      </a:pPr>
                      <a:r>
                        <a:rPr lang="es-EC" sz="1400" dirty="0">
                          <a:effectLst/>
                        </a:rPr>
                        <a:t>0 Wm</a:t>
                      </a:r>
                      <a:r>
                        <a:rPr lang="es-EC" sz="1400" baseline="30000" dirty="0">
                          <a:effectLst/>
                        </a:rPr>
                        <a:t>-2</a:t>
                      </a:r>
                      <a:endParaRPr lang="en-US" sz="1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664453691"/>
                  </a:ext>
                </a:extLst>
              </a:tr>
              <a:tr h="408204">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spcAft>
                          <a:spcPts val="0"/>
                        </a:spcAft>
                      </a:pPr>
                      <a:r>
                        <a:rPr lang="es-EC" sz="1400" dirty="0">
                          <a:effectLst/>
                        </a:rPr>
                        <a:t>Superficie</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spcAft>
                          <a:spcPts val="0"/>
                        </a:spcAft>
                      </a:pPr>
                      <a:r>
                        <a:rPr lang="es-EC" sz="1400">
                          <a:effectLst/>
                        </a:rPr>
                        <a:t>Semitransparente</a:t>
                      </a:r>
                      <a:endParaRPr lang="en-US" sz="1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503433575"/>
                  </a:ext>
                </a:extLst>
              </a:tr>
              <a:tr h="204102">
                <a:tc vMerge="1">
                  <a:txBody>
                    <a:bodyPr/>
                    <a:lstStyle/>
                    <a:p>
                      <a:endParaRPr lang="en-US"/>
                    </a:p>
                  </a:txBody>
                  <a:tcPr/>
                </a:tc>
                <a:tc vMerge="1">
                  <a:txBody>
                    <a:bodyPr/>
                    <a:lstStyle/>
                    <a:p>
                      <a:endParaRPr lang="en-US"/>
                    </a:p>
                  </a:txBody>
                  <a:tcPr/>
                </a:tc>
                <a:tc rowSpan="2">
                  <a:txBody>
                    <a:bodyPr/>
                    <a:lstStyle/>
                    <a:p>
                      <a:pPr algn="ctr">
                        <a:spcAft>
                          <a:spcPts val="0"/>
                        </a:spcAft>
                      </a:pPr>
                      <a:r>
                        <a:rPr lang="es-EC" sz="1400" dirty="0">
                          <a:effectLst/>
                        </a:rPr>
                        <a:t>Wall2</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spcAft>
                          <a:spcPts val="0"/>
                        </a:spcAft>
                      </a:pPr>
                      <a:r>
                        <a:rPr lang="es-EC" sz="1400">
                          <a:effectLst/>
                        </a:rPr>
                        <a:t>Flujo de calor</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spcAft>
                          <a:spcPts val="0"/>
                        </a:spcAft>
                      </a:pPr>
                      <a:r>
                        <a:rPr lang="es-EC" sz="1400">
                          <a:effectLst/>
                        </a:rPr>
                        <a:t>0 Wm</a:t>
                      </a:r>
                      <a:r>
                        <a:rPr lang="es-EC" sz="1400" baseline="30000">
                          <a:effectLst/>
                        </a:rPr>
                        <a:t>-2</a:t>
                      </a:r>
                      <a:endParaRPr lang="en-US" sz="1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443283457"/>
                  </a:ext>
                </a:extLst>
              </a:tr>
              <a:tr h="408204">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spcAft>
                          <a:spcPts val="0"/>
                        </a:spcAft>
                      </a:pPr>
                      <a:r>
                        <a:rPr lang="es-EC" sz="1400" dirty="0">
                          <a:effectLst/>
                        </a:rPr>
                        <a:t>Superficie</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spcAft>
                          <a:spcPts val="0"/>
                        </a:spcAft>
                      </a:pPr>
                      <a:r>
                        <a:rPr lang="es-EC" sz="1400">
                          <a:effectLst/>
                        </a:rPr>
                        <a:t>Semitransparente</a:t>
                      </a:r>
                      <a:endParaRPr lang="en-US" sz="1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213534370"/>
                  </a:ext>
                </a:extLst>
              </a:tr>
              <a:tr h="204102">
                <a:tc vMerge="1">
                  <a:txBody>
                    <a:bodyPr/>
                    <a:lstStyle/>
                    <a:p>
                      <a:endParaRPr lang="en-US"/>
                    </a:p>
                  </a:txBody>
                  <a:tcPr/>
                </a:tc>
                <a:tc vMerge="1">
                  <a:txBody>
                    <a:bodyPr/>
                    <a:lstStyle/>
                    <a:p>
                      <a:endParaRPr lang="en-US"/>
                    </a:p>
                  </a:txBody>
                  <a:tcPr/>
                </a:tc>
                <a:tc rowSpan="2">
                  <a:txBody>
                    <a:bodyPr/>
                    <a:lstStyle/>
                    <a:p>
                      <a:pPr algn="ctr">
                        <a:spcAft>
                          <a:spcPts val="0"/>
                        </a:spcAft>
                      </a:pPr>
                      <a:r>
                        <a:rPr lang="es-EC" sz="1400">
                          <a:effectLst/>
                        </a:rPr>
                        <a:t>Wall3</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spcAft>
                          <a:spcPts val="0"/>
                        </a:spcAft>
                      </a:pPr>
                      <a:r>
                        <a:rPr lang="es-EC" sz="1400" dirty="0">
                          <a:effectLst/>
                        </a:rPr>
                        <a:t>Flujo de calor</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spcAft>
                          <a:spcPts val="0"/>
                        </a:spcAft>
                      </a:pPr>
                      <a:r>
                        <a:rPr lang="es-EC" sz="1400">
                          <a:effectLst/>
                        </a:rPr>
                        <a:t>0 Wm</a:t>
                      </a:r>
                      <a:r>
                        <a:rPr lang="es-EC" sz="1400" baseline="30000">
                          <a:effectLst/>
                        </a:rPr>
                        <a:t>-2</a:t>
                      </a:r>
                      <a:endParaRPr lang="en-US" sz="1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142871482"/>
                  </a:ext>
                </a:extLst>
              </a:tr>
              <a:tr h="408204">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spcAft>
                          <a:spcPts val="0"/>
                        </a:spcAft>
                      </a:pPr>
                      <a:r>
                        <a:rPr lang="es-EC" sz="1400" dirty="0">
                          <a:effectLst/>
                        </a:rPr>
                        <a:t>Radiación</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spcAft>
                          <a:spcPts val="0"/>
                        </a:spcAft>
                      </a:pPr>
                      <a:r>
                        <a:rPr lang="es-EC" sz="1400">
                          <a:effectLst/>
                        </a:rPr>
                        <a:t>Semitransparente</a:t>
                      </a:r>
                      <a:endParaRPr lang="en-US" sz="1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090299164"/>
                  </a:ext>
                </a:extLst>
              </a:tr>
              <a:tr h="204102">
                <a:tc vMerge="1">
                  <a:txBody>
                    <a:bodyPr/>
                    <a:lstStyle/>
                    <a:p>
                      <a:endParaRPr lang="en-US"/>
                    </a:p>
                  </a:txBody>
                  <a:tcPr/>
                </a:tc>
                <a:tc vMerge="1">
                  <a:txBody>
                    <a:bodyPr/>
                    <a:lstStyle/>
                    <a:p>
                      <a:endParaRPr lang="en-US"/>
                    </a:p>
                  </a:txBody>
                  <a:tcPr/>
                </a:tc>
                <a:tc rowSpan="2">
                  <a:txBody>
                    <a:bodyPr/>
                    <a:lstStyle/>
                    <a:p>
                      <a:pPr algn="ctr">
                        <a:spcAft>
                          <a:spcPts val="0"/>
                        </a:spcAft>
                      </a:pPr>
                      <a:r>
                        <a:rPr lang="es-EC" sz="1400">
                          <a:effectLst/>
                        </a:rPr>
                        <a:t>Wall4</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spcAft>
                          <a:spcPts val="0"/>
                        </a:spcAft>
                      </a:pPr>
                      <a:r>
                        <a:rPr lang="es-EC" sz="1400" dirty="0">
                          <a:effectLst/>
                        </a:rPr>
                        <a:t>Flujo de calor</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spcAft>
                          <a:spcPts val="0"/>
                        </a:spcAft>
                      </a:pPr>
                      <a:r>
                        <a:rPr lang="es-EC" sz="1400">
                          <a:effectLst/>
                        </a:rPr>
                        <a:t>0 Wm</a:t>
                      </a:r>
                      <a:r>
                        <a:rPr lang="es-EC" sz="1400" baseline="30000">
                          <a:effectLst/>
                        </a:rPr>
                        <a:t>-2</a:t>
                      </a:r>
                      <a:endParaRPr lang="en-US" sz="1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932262291"/>
                  </a:ext>
                </a:extLst>
              </a:tr>
              <a:tr h="408204">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spcAft>
                          <a:spcPts val="0"/>
                        </a:spcAft>
                      </a:pPr>
                      <a:r>
                        <a:rPr lang="es-EC" sz="1400" dirty="0">
                          <a:effectLst/>
                        </a:rPr>
                        <a:t>Superficie </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spcAft>
                          <a:spcPts val="0"/>
                        </a:spcAft>
                      </a:pPr>
                      <a:r>
                        <a:rPr lang="es-EC" sz="1400">
                          <a:effectLst/>
                        </a:rPr>
                        <a:t>Semitransparente</a:t>
                      </a:r>
                      <a:endParaRPr lang="en-US" sz="1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965201545"/>
                  </a:ext>
                </a:extLst>
              </a:tr>
              <a:tr h="204102">
                <a:tc vMerge="1">
                  <a:txBody>
                    <a:bodyPr/>
                    <a:lstStyle/>
                    <a:p>
                      <a:endParaRPr lang="en-US"/>
                    </a:p>
                  </a:txBody>
                  <a:tcPr/>
                </a:tc>
                <a:tc vMerge="1">
                  <a:txBody>
                    <a:bodyPr/>
                    <a:lstStyle/>
                    <a:p>
                      <a:endParaRPr lang="en-US"/>
                    </a:p>
                  </a:txBody>
                  <a:tcPr/>
                </a:tc>
                <a:tc rowSpan="2">
                  <a:txBody>
                    <a:bodyPr/>
                    <a:lstStyle/>
                    <a:p>
                      <a:pPr algn="ctr">
                        <a:spcAft>
                          <a:spcPts val="0"/>
                        </a:spcAft>
                      </a:pPr>
                      <a:r>
                        <a:rPr lang="es-EC" sz="1400">
                          <a:effectLst/>
                        </a:rPr>
                        <a:t>Interior wall</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spcAft>
                          <a:spcPts val="0"/>
                        </a:spcAft>
                      </a:pPr>
                      <a:r>
                        <a:rPr lang="es-EC" sz="1400" dirty="0">
                          <a:effectLst/>
                        </a:rPr>
                        <a:t>Flujo de calor</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spcAft>
                          <a:spcPts val="0"/>
                        </a:spcAft>
                      </a:pPr>
                      <a:r>
                        <a:rPr lang="es-EC" sz="1400">
                          <a:effectLst/>
                        </a:rPr>
                        <a:t>0 Wm</a:t>
                      </a:r>
                      <a:r>
                        <a:rPr lang="es-EC" sz="1400" baseline="30000">
                          <a:effectLst/>
                        </a:rPr>
                        <a:t>-2</a:t>
                      </a:r>
                      <a:endParaRPr lang="en-US" sz="1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115434879"/>
                  </a:ext>
                </a:extLst>
              </a:tr>
              <a:tr h="408204">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spcAft>
                          <a:spcPts val="0"/>
                        </a:spcAft>
                      </a:pPr>
                      <a:r>
                        <a:rPr lang="es-EC" sz="1400">
                          <a:effectLst/>
                        </a:rPr>
                        <a:t>Superficie </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spcAft>
                          <a:spcPts val="0"/>
                        </a:spcAft>
                      </a:pPr>
                      <a:r>
                        <a:rPr lang="es-EC" sz="1400" dirty="0">
                          <a:effectLst/>
                        </a:rPr>
                        <a:t>Semitransparente</a:t>
                      </a:r>
                      <a:endParaRPr lang="en-US" sz="1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506433913"/>
                  </a:ext>
                </a:extLst>
              </a:tr>
              <a:tr h="204102">
                <a:tc vMerge="1">
                  <a:txBody>
                    <a:bodyPr/>
                    <a:lstStyle/>
                    <a:p>
                      <a:endParaRPr lang="en-US"/>
                    </a:p>
                  </a:txBody>
                  <a:tcPr/>
                </a:tc>
                <a:tc vMerge="1">
                  <a:txBody>
                    <a:bodyPr/>
                    <a:lstStyle/>
                    <a:p>
                      <a:endParaRPr lang="en-US"/>
                    </a:p>
                  </a:txBody>
                  <a:tcPr/>
                </a:tc>
                <a:tc rowSpan="3">
                  <a:txBody>
                    <a:bodyPr/>
                    <a:lstStyle/>
                    <a:p>
                      <a:pPr algn="ctr">
                        <a:spcAft>
                          <a:spcPts val="0"/>
                        </a:spcAft>
                      </a:pPr>
                      <a:r>
                        <a:rPr lang="es-EC" sz="1400">
                          <a:effectLst/>
                        </a:rPr>
                        <a:t>Sparger wall</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spcAft>
                          <a:spcPts val="0"/>
                        </a:spcAft>
                      </a:pPr>
                      <a:r>
                        <a:rPr lang="es-EC" sz="1400">
                          <a:effectLst/>
                        </a:rPr>
                        <a:t>Flujo de calor</a:t>
                      </a:r>
                      <a:endParaRPr lang="en-US" sz="14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es-EC" sz="1400" dirty="0">
                          <a:effectLst/>
                        </a:rPr>
                        <a:t>0 Wm</a:t>
                      </a:r>
                      <a:r>
                        <a:rPr lang="es-EC" sz="1400" baseline="30000" dirty="0">
                          <a:effectLst/>
                        </a:rPr>
                        <a:t>-2</a:t>
                      </a:r>
                      <a:endParaRPr lang="en-US" sz="1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304315159"/>
                  </a:ext>
                </a:extLst>
              </a:tr>
              <a:tr h="204102">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spcAft>
                          <a:spcPts val="0"/>
                        </a:spcAft>
                      </a:pPr>
                      <a:r>
                        <a:rPr lang="es-EC" sz="1400">
                          <a:effectLst/>
                        </a:rPr>
                        <a:t>Superficie </a:t>
                      </a:r>
                      <a:endParaRPr lang="en-US" sz="14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es-EC" sz="1400" dirty="0">
                          <a:effectLst/>
                        </a:rPr>
                        <a:t>Opaca</a:t>
                      </a:r>
                      <a:endParaRPr lang="en-US" sz="1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863816632"/>
                  </a:ext>
                </a:extLst>
              </a:tr>
              <a:tr h="204102">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spcAft>
                          <a:spcPts val="0"/>
                        </a:spcAft>
                      </a:pPr>
                      <a:r>
                        <a:rPr lang="es-EC" sz="1400">
                          <a:effectLst/>
                        </a:rPr>
                        <a:t>Emisividad</a:t>
                      </a:r>
                      <a:endParaRPr lang="en-US" sz="14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es-EC" sz="1400" dirty="0">
                          <a:effectLst/>
                        </a:rPr>
                        <a:t>0.3</a:t>
                      </a:r>
                      <a:endParaRPr lang="en-US" sz="1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786055205"/>
                  </a:ext>
                </a:extLst>
              </a:tr>
              <a:tr h="204102">
                <a:tc vMerge="1">
                  <a:txBody>
                    <a:bodyPr/>
                    <a:lstStyle/>
                    <a:p>
                      <a:endParaRPr lang="en-US"/>
                    </a:p>
                  </a:txBody>
                  <a:tcPr/>
                </a:tc>
                <a:tc vMerge="1">
                  <a:txBody>
                    <a:bodyPr/>
                    <a:lstStyle/>
                    <a:p>
                      <a:endParaRPr lang="en-US"/>
                    </a:p>
                  </a:txBody>
                  <a:tcPr/>
                </a:tc>
                <a:tc rowSpan="3">
                  <a:txBody>
                    <a:bodyPr/>
                    <a:lstStyle/>
                    <a:p>
                      <a:pPr algn="ctr">
                        <a:spcAft>
                          <a:spcPts val="0"/>
                        </a:spcAft>
                      </a:pPr>
                      <a:r>
                        <a:rPr lang="es-EC" sz="1400">
                          <a:effectLst/>
                        </a:rPr>
                        <a:t>Base</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spcAft>
                          <a:spcPts val="0"/>
                        </a:spcAft>
                      </a:pPr>
                      <a:r>
                        <a:rPr lang="es-EC" sz="1400">
                          <a:effectLst/>
                        </a:rPr>
                        <a:t>Flujo de calor</a:t>
                      </a:r>
                      <a:endParaRPr lang="en-US" sz="14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es-EC" sz="1400" dirty="0">
                          <a:effectLst/>
                        </a:rPr>
                        <a:t>0 Wm</a:t>
                      </a:r>
                      <a:r>
                        <a:rPr lang="es-EC" sz="1400" baseline="30000" dirty="0">
                          <a:effectLst/>
                        </a:rPr>
                        <a:t>-2</a:t>
                      </a:r>
                      <a:endParaRPr lang="en-US" sz="1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016213771"/>
                  </a:ext>
                </a:extLst>
              </a:tr>
              <a:tr h="204102">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spcAft>
                          <a:spcPts val="0"/>
                        </a:spcAft>
                      </a:pPr>
                      <a:r>
                        <a:rPr lang="es-EC" sz="1400">
                          <a:effectLst/>
                        </a:rPr>
                        <a:t>Superficie </a:t>
                      </a:r>
                      <a:endParaRPr lang="en-US" sz="14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es-EC" sz="1400" dirty="0">
                          <a:effectLst/>
                        </a:rPr>
                        <a:t>Opaca</a:t>
                      </a:r>
                      <a:endParaRPr lang="en-US" sz="1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421785403"/>
                  </a:ext>
                </a:extLst>
              </a:tr>
              <a:tr h="204102">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spcAft>
                          <a:spcPts val="0"/>
                        </a:spcAft>
                      </a:pPr>
                      <a:r>
                        <a:rPr lang="es-EC" sz="1400">
                          <a:effectLst/>
                        </a:rPr>
                        <a:t>Emisividad</a:t>
                      </a:r>
                      <a:endParaRPr lang="en-US" sz="14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es-EC" sz="1400" dirty="0">
                          <a:effectLst/>
                        </a:rPr>
                        <a:t>0.9</a:t>
                      </a:r>
                      <a:endParaRPr lang="en-US" sz="1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21407375"/>
                  </a:ext>
                </a:extLst>
              </a:tr>
            </a:tbl>
          </a:graphicData>
        </a:graphic>
      </p:graphicFrame>
    </p:spTree>
    <p:extLst>
      <p:ext uri="{BB962C8B-B14F-4D97-AF65-F5344CB8AC3E}">
        <p14:creationId xmlns:p14="http://schemas.microsoft.com/office/powerpoint/2010/main" val="361273472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smtClean="0">
                <a:solidFill>
                  <a:schemeClr val="tx1"/>
                </a:solidFill>
              </a:rPr>
              <a:t>CONDICIONES INICIALES PARA LOS EXPERIMENTOS </a:t>
            </a:r>
            <a:r>
              <a:rPr lang="es-EC" b="1" dirty="0">
                <a:solidFill>
                  <a:schemeClr val="tx1"/>
                </a:solidFill>
              </a:rPr>
              <a:t>08E, 10E, 14E y 16E</a:t>
            </a:r>
            <a:endParaRPr lang="en-US" b="1" dirty="0">
              <a:solidFill>
                <a:schemeClr val="tx1"/>
              </a:solidFill>
            </a:endParaRPr>
          </a:p>
        </p:txBody>
      </p:sp>
      <p:graphicFrame>
        <p:nvGraphicFramePr>
          <p:cNvPr id="6" name="Tabla 5"/>
          <p:cNvGraphicFramePr>
            <a:graphicFrameLocks noGrp="1"/>
          </p:cNvGraphicFramePr>
          <p:nvPr>
            <p:extLst>
              <p:ext uri="{D42A27DB-BD31-4B8C-83A1-F6EECF244321}">
                <p14:modId xmlns:p14="http://schemas.microsoft.com/office/powerpoint/2010/main" val="4096461698"/>
              </p:ext>
            </p:extLst>
          </p:nvPr>
        </p:nvGraphicFramePr>
        <p:xfrm>
          <a:off x="770709" y="1930397"/>
          <a:ext cx="7772400" cy="4300588"/>
        </p:xfrm>
        <a:graphic>
          <a:graphicData uri="http://schemas.openxmlformats.org/drawingml/2006/table">
            <a:tbl>
              <a:tblPr firstRow="1" firstCol="1" bandRow="1">
                <a:tableStyleId>{5C22544A-7EE6-4342-B048-85BDC9FD1C3A}</a:tableStyleId>
              </a:tblPr>
              <a:tblGrid>
                <a:gridCol w="2761151">
                  <a:extLst>
                    <a:ext uri="{9D8B030D-6E8A-4147-A177-3AD203B41FA5}">
                      <a16:colId xmlns:a16="http://schemas.microsoft.com/office/drawing/2014/main" val="1417142305"/>
                    </a:ext>
                  </a:extLst>
                </a:gridCol>
                <a:gridCol w="2733823">
                  <a:extLst>
                    <a:ext uri="{9D8B030D-6E8A-4147-A177-3AD203B41FA5}">
                      <a16:colId xmlns:a16="http://schemas.microsoft.com/office/drawing/2014/main" val="2603139427"/>
                    </a:ext>
                  </a:extLst>
                </a:gridCol>
                <a:gridCol w="2277426">
                  <a:extLst>
                    <a:ext uri="{9D8B030D-6E8A-4147-A177-3AD203B41FA5}">
                      <a16:colId xmlns:a16="http://schemas.microsoft.com/office/drawing/2014/main" val="4020206421"/>
                    </a:ext>
                  </a:extLst>
                </a:gridCol>
              </a:tblGrid>
              <a:tr h="307185">
                <a:tc>
                  <a:txBody>
                    <a:bodyPr/>
                    <a:lstStyle/>
                    <a:p>
                      <a:pPr algn="ctr">
                        <a:spcAft>
                          <a:spcPts val="0"/>
                        </a:spcAft>
                      </a:pPr>
                      <a:r>
                        <a:rPr lang="es-EC" sz="1600" dirty="0">
                          <a:effectLst/>
                        </a:rPr>
                        <a:t>Modelo</a:t>
                      </a:r>
                      <a:endParaRPr lang="en-US" sz="1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1600">
                          <a:effectLst/>
                        </a:rPr>
                        <a:t>Parámetro</a:t>
                      </a:r>
                      <a:endParaRPr lang="en-US" sz="16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es-EC" sz="1600">
                          <a:effectLst/>
                        </a:rPr>
                        <a:t>Valor</a:t>
                      </a:r>
                      <a:endParaRPr lang="en-US" sz="16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772867608"/>
                  </a:ext>
                </a:extLst>
              </a:tr>
              <a:tr h="307185">
                <a:tc rowSpan="10">
                  <a:txBody>
                    <a:bodyPr/>
                    <a:lstStyle/>
                    <a:p>
                      <a:pPr algn="ctr">
                        <a:spcAft>
                          <a:spcPts val="0"/>
                        </a:spcAft>
                      </a:pPr>
                      <a:r>
                        <a:rPr lang="es-EC" sz="1600" dirty="0">
                          <a:effectLst/>
                        </a:rPr>
                        <a:t>Conservación de masa, cantidad de movimiento lineal</a:t>
                      </a:r>
                      <a:endParaRPr lang="en-US" sz="16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es-EC" sz="1600">
                          <a:effectLst/>
                        </a:rPr>
                        <a:t>Velocidad del líquido en x</a:t>
                      </a:r>
                      <a:endParaRPr lang="en-US" sz="16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es-EC" sz="1600">
                          <a:effectLst/>
                        </a:rPr>
                        <a:t>0ms</a:t>
                      </a:r>
                      <a:r>
                        <a:rPr lang="es-EC" sz="1600" baseline="30000">
                          <a:effectLst/>
                        </a:rPr>
                        <a:t>-1</a:t>
                      </a:r>
                      <a:endParaRPr lang="en-US" sz="16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543570556"/>
                  </a:ext>
                </a:extLst>
              </a:tr>
              <a:tr h="307185">
                <a:tc vMerge="1">
                  <a:txBody>
                    <a:bodyPr/>
                    <a:lstStyle/>
                    <a:p>
                      <a:endParaRPr lang="en-US"/>
                    </a:p>
                  </a:txBody>
                  <a:tcPr/>
                </a:tc>
                <a:tc>
                  <a:txBody>
                    <a:bodyPr/>
                    <a:lstStyle/>
                    <a:p>
                      <a:pPr algn="ctr">
                        <a:spcAft>
                          <a:spcPts val="0"/>
                        </a:spcAft>
                      </a:pPr>
                      <a:r>
                        <a:rPr lang="es-EC" sz="1600" dirty="0">
                          <a:effectLst/>
                        </a:rPr>
                        <a:t>Velocidad del líquido en y</a:t>
                      </a:r>
                      <a:endParaRPr lang="en-US" sz="16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es-EC" sz="1600">
                          <a:effectLst/>
                        </a:rPr>
                        <a:t>0ms</a:t>
                      </a:r>
                      <a:r>
                        <a:rPr lang="es-EC" sz="1600" baseline="30000">
                          <a:effectLst/>
                        </a:rPr>
                        <a:t>-1</a:t>
                      </a:r>
                      <a:endParaRPr lang="en-US" sz="16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648594330"/>
                  </a:ext>
                </a:extLst>
              </a:tr>
              <a:tr h="307185">
                <a:tc vMerge="1">
                  <a:txBody>
                    <a:bodyPr/>
                    <a:lstStyle/>
                    <a:p>
                      <a:endParaRPr lang="en-US"/>
                    </a:p>
                  </a:txBody>
                  <a:tcPr/>
                </a:tc>
                <a:tc>
                  <a:txBody>
                    <a:bodyPr/>
                    <a:lstStyle/>
                    <a:p>
                      <a:pPr algn="ctr">
                        <a:spcAft>
                          <a:spcPts val="0"/>
                        </a:spcAft>
                      </a:pPr>
                      <a:r>
                        <a:rPr lang="es-EC" sz="1600" dirty="0">
                          <a:effectLst/>
                        </a:rPr>
                        <a:t>Velocidad del líquido en z</a:t>
                      </a:r>
                      <a:endParaRPr lang="en-US" sz="16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es-EC" sz="1600">
                          <a:effectLst/>
                        </a:rPr>
                        <a:t>0ms</a:t>
                      </a:r>
                      <a:r>
                        <a:rPr lang="es-EC" sz="1600" baseline="30000">
                          <a:effectLst/>
                        </a:rPr>
                        <a:t>-1</a:t>
                      </a:r>
                      <a:endParaRPr lang="en-US" sz="16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198186175"/>
                  </a:ext>
                </a:extLst>
              </a:tr>
              <a:tr h="307185">
                <a:tc vMerge="1">
                  <a:txBody>
                    <a:bodyPr/>
                    <a:lstStyle/>
                    <a:p>
                      <a:endParaRPr lang="en-US"/>
                    </a:p>
                  </a:txBody>
                  <a:tcPr/>
                </a:tc>
                <a:tc>
                  <a:txBody>
                    <a:bodyPr/>
                    <a:lstStyle/>
                    <a:p>
                      <a:pPr algn="ctr">
                        <a:spcAft>
                          <a:spcPts val="0"/>
                        </a:spcAft>
                      </a:pPr>
                      <a:r>
                        <a:rPr lang="es-EC" sz="1600" dirty="0">
                          <a:effectLst/>
                        </a:rPr>
                        <a:t>Velocidad del gas en x</a:t>
                      </a:r>
                      <a:endParaRPr lang="en-US" sz="16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es-EC" sz="1600">
                          <a:effectLst/>
                        </a:rPr>
                        <a:t>0ms</a:t>
                      </a:r>
                      <a:r>
                        <a:rPr lang="es-EC" sz="1600" baseline="30000">
                          <a:effectLst/>
                        </a:rPr>
                        <a:t>-1</a:t>
                      </a:r>
                      <a:endParaRPr lang="en-US" sz="16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618279415"/>
                  </a:ext>
                </a:extLst>
              </a:tr>
              <a:tr h="307185">
                <a:tc vMerge="1">
                  <a:txBody>
                    <a:bodyPr/>
                    <a:lstStyle/>
                    <a:p>
                      <a:endParaRPr lang="en-US"/>
                    </a:p>
                  </a:txBody>
                  <a:tcPr/>
                </a:tc>
                <a:tc>
                  <a:txBody>
                    <a:bodyPr/>
                    <a:lstStyle/>
                    <a:p>
                      <a:pPr algn="ctr">
                        <a:spcAft>
                          <a:spcPts val="0"/>
                        </a:spcAft>
                      </a:pPr>
                      <a:r>
                        <a:rPr lang="es-EC" sz="1600" dirty="0">
                          <a:effectLst/>
                        </a:rPr>
                        <a:t>Velocidad del gas en y</a:t>
                      </a:r>
                      <a:endParaRPr lang="en-US" sz="16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es-EC" sz="1600">
                          <a:effectLst/>
                        </a:rPr>
                        <a:t>0.2ms</a:t>
                      </a:r>
                      <a:r>
                        <a:rPr lang="es-EC" sz="1600" baseline="30000">
                          <a:effectLst/>
                        </a:rPr>
                        <a:t>-1</a:t>
                      </a:r>
                      <a:endParaRPr lang="en-US" sz="16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124639588"/>
                  </a:ext>
                </a:extLst>
              </a:tr>
              <a:tr h="307185">
                <a:tc vMerge="1">
                  <a:txBody>
                    <a:bodyPr/>
                    <a:lstStyle/>
                    <a:p>
                      <a:endParaRPr lang="en-US"/>
                    </a:p>
                  </a:txBody>
                  <a:tcPr/>
                </a:tc>
                <a:tc>
                  <a:txBody>
                    <a:bodyPr/>
                    <a:lstStyle/>
                    <a:p>
                      <a:pPr algn="ctr">
                        <a:spcAft>
                          <a:spcPts val="0"/>
                        </a:spcAft>
                      </a:pPr>
                      <a:r>
                        <a:rPr lang="es-EC" sz="1600" dirty="0">
                          <a:effectLst/>
                        </a:rPr>
                        <a:t>Velocidad del gas en z</a:t>
                      </a:r>
                      <a:endParaRPr lang="en-US" sz="16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es-EC" sz="1600">
                          <a:effectLst/>
                        </a:rPr>
                        <a:t>0ms</a:t>
                      </a:r>
                      <a:r>
                        <a:rPr lang="es-EC" sz="1600" baseline="30000">
                          <a:effectLst/>
                        </a:rPr>
                        <a:t>-1</a:t>
                      </a:r>
                      <a:endParaRPr lang="en-US" sz="16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205218764"/>
                  </a:ext>
                </a:extLst>
              </a:tr>
              <a:tr h="307185">
                <a:tc vMerge="1">
                  <a:txBody>
                    <a:bodyPr/>
                    <a:lstStyle/>
                    <a:p>
                      <a:endParaRPr lang="en-US"/>
                    </a:p>
                  </a:txBody>
                  <a:tcPr/>
                </a:tc>
                <a:tc>
                  <a:txBody>
                    <a:bodyPr/>
                    <a:lstStyle/>
                    <a:p>
                      <a:pPr algn="ctr">
                        <a:spcAft>
                          <a:spcPts val="0"/>
                        </a:spcAft>
                      </a:pPr>
                      <a:r>
                        <a:rPr lang="es-EC" sz="1600" dirty="0">
                          <a:effectLst/>
                        </a:rPr>
                        <a:t>Fracción inicial de gas</a:t>
                      </a:r>
                      <a:endParaRPr lang="en-US" sz="16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es-EC" sz="1600" dirty="0">
                          <a:effectLst/>
                        </a:rPr>
                        <a:t>0</a:t>
                      </a:r>
                      <a:endParaRPr lang="en-US" sz="16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860234681"/>
                  </a:ext>
                </a:extLst>
              </a:tr>
              <a:tr h="307185">
                <a:tc vMerge="1">
                  <a:txBody>
                    <a:bodyPr/>
                    <a:lstStyle/>
                    <a:p>
                      <a:endParaRPr lang="en-US"/>
                    </a:p>
                  </a:txBody>
                  <a:tcPr/>
                </a:tc>
                <a:tc>
                  <a:txBody>
                    <a:bodyPr/>
                    <a:lstStyle/>
                    <a:p>
                      <a:pPr algn="ctr">
                        <a:spcAft>
                          <a:spcPts val="0"/>
                        </a:spcAft>
                      </a:pPr>
                      <a:r>
                        <a:rPr lang="es-EC" sz="1600">
                          <a:effectLst/>
                        </a:rPr>
                        <a:t>Energía cinética turbulenta</a:t>
                      </a:r>
                      <a:endParaRPr lang="en-US" sz="16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es-EC" sz="1600" dirty="0">
                          <a:effectLst/>
                        </a:rPr>
                        <a:t>1</a:t>
                      </a:r>
                      <a:endParaRPr lang="en-US" sz="16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233462430"/>
                  </a:ext>
                </a:extLst>
              </a:tr>
              <a:tr h="614368">
                <a:tc vMerge="1">
                  <a:txBody>
                    <a:bodyPr/>
                    <a:lstStyle/>
                    <a:p>
                      <a:endParaRPr lang="en-US"/>
                    </a:p>
                  </a:txBody>
                  <a:tcPr/>
                </a:tc>
                <a:tc>
                  <a:txBody>
                    <a:bodyPr/>
                    <a:lstStyle/>
                    <a:p>
                      <a:pPr algn="ctr">
                        <a:spcAft>
                          <a:spcPts val="0"/>
                        </a:spcAft>
                      </a:pPr>
                      <a:r>
                        <a:rPr lang="es-EC" sz="1600">
                          <a:effectLst/>
                        </a:rPr>
                        <a:t>Tasa de disipación de la energía cinética turbulenta</a:t>
                      </a:r>
                      <a:endParaRPr lang="en-US" sz="16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es-EC" sz="1600" dirty="0">
                          <a:effectLst/>
                        </a:rPr>
                        <a:t>1</a:t>
                      </a:r>
                      <a:endParaRPr lang="en-US" sz="16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369096512"/>
                  </a:ext>
                </a:extLst>
              </a:tr>
              <a:tr h="307185">
                <a:tc vMerge="1">
                  <a:txBody>
                    <a:bodyPr/>
                    <a:lstStyle/>
                    <a:p>
                      <a:endParaRPr lang="en-US"/>
                    </a:p>
                  </a:txBody>
                  <a:tcPr/>
                </a:tc>
                <a:tc>
                  <a:txBody>
                    <a:bodyPr/>
                    <a:lstStyle/>
                    <a:p>
                      <a:pPr algn="ctr">
                        <a:spcAft>
                          <a:spcPts val="0"/>
                        </a:spcAft>
                      </a:pPr>
                      <a:r>
                        <a:rPr lang="es-EC" sz="1600">
                          <a:effectLst/>
                        </a:rPr>
                        <a:t>Presión manométrica</a:t>
                      </a:r>
                      <a:endParaRPr lang="en-US" sz="16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es-EC" sz="1600" dirty="0">
                          <a:effectLst/>
                        </a:rPr>
                        <a:t>0Pa</a:t>
                      </a:r>
                      <a:endParaRPr lang="en-US" sz="16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588714919"/>
                  </a:ext>
                </a:extLst>
              </a:tr>
              <a:tr h="307185">
                <a:tc rowSpan="2">
                  <a:txBody>
                    <a:bodyPr/>
                    <a:lstStyle/>
                    <a:p>
                      <a:pPr algn="ctr">
                        <a:spcAft>
                          <a:spcPts val="0"/>
                        </a:spcAft>
                      </a:pPr>
                      <a:r>
                        <a:rPr lang="es-EC" sz="1600">
                          <a:effectLst/>
                        </a:rPr>
                        <a:t>Conservación de la energía</a:t>
                      </a:r>
                      <a:endParaRPr lang="en-US" sz="16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es-EC" sz="1600">
                          <a:effectLst/>
                        </a:rPr>
                        <a:t>Temperatura del líquido</a:t>
                      </a:r>
                      <a:endParaRPr lang="en-US" sz="16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es-EC" sz="1600" dirty="0">
                          <a:effectLst/>
                        </a:rPr>
                        <a:t>24°C</a:t>
                      </a:r>
                      <a:endParaRPr lang="en-US" sz="16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145747633"/>
                  </a:ext>
                </a:extLst>
              </a:tr>
              <a:tr h="307185">
                <a:tc vMerge="1">
                  <a:txBody>
                    <a:bodyPr/>
                    <a:lstStyle/>
                    <a:p>
                      <a:endParaRPr lang="en-US"/>
                    </a:p>
                  </a:txBody>
                  <a:tcPr/>
                </a:tc>
                <a:tc>
                  <a:txBody>
                    <a:bodyPr/>
                    <a:lstStyle/>
                    <a:p>
                      <a:pPr algn="ctr">
                        <a:spcAft>
                          <a:spcPts val="0"/>
                        </a:spcAft>
                      </a:pPr>
                      <a:r>
                        <a:rPr lang="es-EC" sz="1600">
                          <a:effectLst/>
                        </a:rPr>
                        <a:t>Temperatura del gas</a:t>
                      </a:r>
                      <a:endParaRPr lang="en-US" sz="16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es-EC" sz="1600" dirty="0">
                          <a:effectLst/>
                        </a:rPr>
                        <a:t>24°C</a:t>
                      </a:r>
                      <a:endParaRPr lang="en-US" sz="16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149444378"/>
                  </a:ext>
                </a:extLst>
              </a:tr>
            </a:tbl>
          </a:graphicData>
        </a:graphic>
      </p:graphicFrame>
    </p:spTree>
    <p:extLst>
      <p:ext uri="{BB962C8B-B14F-4D97-AF65-F5344CB8AC3E}">
        <p14:creationId xmlns:p14="http://schemas.microsoft.com/office/powerpoint/2010/main" val="39969271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a:solidFill>
                  <a:schemeClr val="tx1"/>
                </a:solidFill>
              </a:rPr>
              <a:t>CONDICIONES INICIALES PARA LOS EXPERIMENTOS </a:t>
            </a:r>
            <a:r>
              <a:rPr lang="es-EC" b="1" dirty="0">
                <a:solidFill>
                  <a:schemeClr val="tx1"/>
                </a:solidFill>
              </a:rPr>
              <a:t>11E, 12E y 13E</a:t>
            </a:r>
            <a:endParaRPr lang="en-US" dirty="0">
              <a:solidFill>
                <a:schemeClr val="tx1"/>
              </a:solidFill>
            </a:endParaRPr>
          </a:p>
        </p:txBody>
      </p:sp>
      <p:graphicFrame>
        <p:nvGraphicFramePr>
          <p:cNvPr id="4" name="Tabla 3"/>
          <p:cNvGraphicFramePr>
            <a:graphicFrameLocks noGrp="1"/>
          </p:cNvGraphicFramePr>
          <p:nvPr>
            <p:extLst>
              <p:ext uri="{D42A27DB-BD31-4B8C-83A1-F6EECF244321}">
                <p14:modId xmlns:p14="http://schemas.microsoft.com/office/powerpoint/2010/main" val="683669966"/>
              </p:ext>
            </p:extLst>
          </p:nvPr>
        </p:nvGraphicFramePr>
        <p:xfrm>
          <a:off x="873738" y="1930400"/>
          <a:ext cx="7564868" cy="4169956"/>
        </p:xfrm>
        <a:graphic>
          <a:graphicData uri="http://schemas.openxmlformats.org/drawingml/2006/table">
            <a:tbl>
              <a:tblPr firstRow="1" firstCol="1" bandRow="1">
                <a:tableStyleId>{5C22544A-7EE6-4342-B048-85BDC9FD1C3A}</a:tableStyleId>
              </a:tblPr>
              <a:tblGrid>
                <a:gridCol w="2690209">
                  <a:extLst>
                    <a:ext uri="{9D8B030D-6E8A-4147-A177-3AD203B41FA5}">
                      <a16:colId xmlns:a16="http://schemas.microsoft.com/office/drawing/2014/main" val="818177796"/>
                    </a:ext>
                  </a:extLst>
                </a:gridCol>
                <a:gridCol w="2662410">
                  <a:extLst>
                    <a:ext uri="{9D8B030D-6E8A-4147-A177-3AD203B41FA5}">
                      <a16:colId xmlns:a16="http://schemas.microsoft.com/office/drawing/2014/main" val="3733501201"/>
                    </a:ext>
                  </a:extLst>
                </a:gridCol>
                <a:gridCol w="2212249">
                  <a:extLst>
                    <a:ext uri="{9D8B030D-6E8A-4147-A177-3AD203B41FA5}">
                      <a16:colId xmlns:a16="http://schemas.microsoft.com/office/drawing/2014/main" val="3298798103"/>
                    </a:ext>
                  </a:extLst>
                </a:gridCol>
              </a:tblGrid>
              <a:tr h="297854">
                <a:tc>
                  <a:txBody>
                    <a:bodyPr/>
                    <a:lstStyle/>
                    <a:p>
                      <a:pPr algn="ctr">
                        <a:spcAft>
                          <a:spcPts val="0"/>
                        </a:spcAft>
                      </a:pPr>
                      <a:r>
                        <a:rPr lang="es-EC" sz="1600" dirty="0">
                          <a:effectLst/>
                        </a:rPr>
                        <a:t>Modelo</a:t>
                      </a:r>
                      <a:endParaRPr lang="en-US" sz="1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1600">
                          <a:effectLst/>
                        </a:rPr>
                        <a:t>Parámetro</a:t>
                      </a:r>
                      <a:endParaRPr lang="en-US" sz="16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es-EC" sz="1600">
                          <a:effectLst/>
                        </a:rPr>
                        <a:t>Valor</a:t>
                      </a:r>
                      <a:endParaRPr lang="en-US" sz="16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596149244"/>
                  </a:ext>
                </a:extLst>
              </a:tr>
              <a:tr h="297854">
                <a:tc rowSpan="10">
                  <a:txBody>
                    <a:bodyPr/>
                    <a:lstStyle/>
                    <a:p>
                      <a:pPr algn="ctr">
                        <a:spcAft>
                          <a:spcPts val="0"/>
                        </a:spcAft>
                      </a:pPr>
                      <a:r>
                        <a:rPr lang="es-EC" sz="1600" dirty="0">
                          <a:effectLst/>
                        </a:rPr>
                        <a:t>Conservación de masa, cantidad de movimiento lineal</a:t>
                      </a:r>
                      <a:endParaRPr lang="en-US" sz="16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es-EC" sz="1600" dirty="0">
                          <a:effectLst/>
                        </a:rPr>
                        <a:t>Velocidad del líquido en x</a:t>
                      </a:r>
                      <a:endParaRPr lang="en-US" sz="16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es-EC" sz="1600">
                          <a:effectLst/>
                        </a:rPr>
                        <a:t>0ms</a:t>
                      </a:r>
                      <a:r>
                        <a:rPr lang="es-EC" sz="1600" baseline="30000">
                          <a:effectLst/>
                        </a:rPr>
                        <a:t>-1</a:t>
                      </a:r>
                      <a:endParaRPr lang="en-US" sz="16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786925185"/>
                  </a:ext>
                </a:extLst>
              </a:tr>
              <a:tr h="297854">
                <a:tc vMerge="1">
                  <a:txBody>
                    <a:bodyPr/>
                    <a:lstStyle/>
                    <a:p>
                      <a:endParaRPr lang="en-US"/>
                    </a:p>
                  </a:txBody>
                  <a:tcPr/>
                </a:tc>
                <a:tc>
                  <a:txBody>
                    <a:bodyPr/>
                    <a:lstStyle/>
                    <a:p>
                      <a:pPr algn="ctr">
                        <a:spcAft>
                          <a:spcPts val="0"/>
                        </a:spcAft>
                      </a:pPr>
                      <a:r>
                        <a:rPr lang="es-EC" sz="1600" dirty="0">
                          <a:effectLst/>
                        </a:rPr>
                        <a:t>Velocidad del líquido en y</a:t>
                      </a:r>
                      <a:endParaRPr lang="en-US" sz="16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es-EC" sz="1600">
                          <a:effectLst/>
                        </a:rPr>
                        <a:t>0ms</a:t>
                      </a:r>
                      <a:r>
                        <a:rPr lang="es-EC" sz="1600" baseline="30000">
                          <a:effectLst/>
                        </a:rPr>
                        <a:t>-1</a:t>
                      </a:r>
                      <a:endParaRPr lang="en-US" sz="16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484432716"/>
                  </a:ext>
                </a:extLst>
              </a:tr>
              <a:tr h="297854">
                <a:tc vMerge="1">
                  <a:txBody>
                    <a:bodyPr/>
                    <a:lstStyle/>
                    <a:p>
                      <a:endParaRPr lang="en-US"/>
                    </a:p>
                  </a:txBody>
                  <a:tcPr/>
                </a:tc>
                <a:tc>
                  <a:txBody>
                    <a:bodyPr/>
                    <a:lstStyle/>
                    <a:p>
                      <a:pPr algn="ctr">
                        <a:spcAft>
                          <a:spcPts val="0"/>
                        </a:spcAft>
                      </a:pPr>
                      <a:r>
                        <a:rPr lang="es-EC" sz="1600" dirty="0">
                          <a:effectLst/>
                        </a:rPr>
                        <a:t>Velocidad del líquido en z</a:t>
                      </a:r>
                      <a:endParaRPr lang="en-US" sz="16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es-EC" sz="1600">
                          <a:effectLst/>
                        </a:rPr>
                        <a:t>0ms</a:t>
                      </a:r>
                      <a:r>
                        <a:rPr lang="es-EC" sz="1600" baseline="30000">
                          <a:effectLst/>
                        </a:rPr>
                        <a:t>-1</a:t>
                      </a:r>
                      <a:endParaRPr lang="en-US" sz="16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971598158"/>
                  </a:ext>
                </a:extLst>
              </a:tr>
              <a:tr h="297854">
                <a:tc vMerge="1">
                  <a:txBody>
                    <a:bodyPr/>
                    <a:lstStyle/>
                    <a:p>
                      <a:endParaRPr lang="en-US"/>
                    </a:p>
                  </a:txBody>
                  <a:tcPr/>
                </a:tc>
                <a:tc>
                  <a:txBody>
                    <a:bodyPr/>
                    <a:lstStyle/>
                    <a:p>
                      <a:pPr algn="ctr">
                        <a:spcAft>
                          <a:spcPts val="0"/>
                        </a:spcAft>
                      </a:pPr>
                      <a:r>
                        <a:rPr lang="es-EC" sz="1600" dirty="0">
                          <a:effectLst/>
                        </a:rPr>
                        <a:t>Velocidad del gas en x</a:t>
                      </a:r>
                      <a:endParaRPr lang="en-US" sz="16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es-EC" sz="1600">
                          <a:effectLst/>
                        </a:rPr>
                        <a:t>0ms</a:t>
                      </a:r>
                      <a:r>
                        <a:rPr lang="es-EC" sz="1600" baseline="30000">
                          <a:effectLst/>
                        </a:rPr>
                        <a:t>-1</a:t>
                      </a:r>
                      <a:endParaRPr lang="en-US" sz="16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748188280"/>
                  </a:ext>
                </a:extLst>
              </a:tr>
              <a:tr h="297854">
                <a:tc vMerge="1">
                  <a:txBody>
                    <a:bodyPr/>
                    <a:lstStyle/>
                    <a:p>
                      <a:endParaRPr lang="en-US"/>
                    </a:p>
                  </a:txBody>
                  <a:tcPr/>
                </a:tc>
                <a:tc>
                  <a:txBody>
                    <a:bodyPr/>
                    <a:lstStyle/>
                    <a:p>
                      <a:pPr algn="ctr">
                        <a:spcAft>
                          <a:spcPts val="0"/>
                        </a:spcAft>
                      </a:pPr>
                      <a:r>
                        <a:rPr lang="es-EC" sz="1600" dirty="0">
                          <a:effectLst/>
                        </a:rPr>
                        <a:t>Velocidad del gas en y</a:t>
                      </a:r>
                      <a:endParaRPr lang="en-US" sz="16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es-EC" sz="1600">
                          <a:effectLst/>
                        </a:rPr>
                        <a:t>0.2ms</a:t>
                      </a:r>
                      <a:r>
                        <a:rPr lang="es-EC" sz="1600" baseline="30000">
                          <a:effectLst/>
                        </a:rPr>
                        <a:t>-1</a:t>
                      </a:r>
                      <a:endParaRPr lang="en-US" sz="16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531815610"/>
                  </a:ext>
                </a:extLst>
              </a:tr>
              <a:tr h="297854">
                <a:tc vMerge="1">
                  <a:txBody>
                    <a:bodyPr/>
                    <a:lstStyle/>
                    <a:p>
                      <a:endParaRPr lang="en-US"/>
                    </a:p>
                  </a:txBody>
                  <a:tcPr/>
                </a:tc>
                <a:tc>
                  <a:txBody>
                    <a:bodyPr/>
                    <a:lstStyle/>
                    <a:p>
                      <a:pPr algn="ctr">
                        <a:spcAft>
                          <a:spcPts val="0"/>
                        </a:spcAft>
                      </a:pPr>
                      <a:r>
                        <a:rPr lang="es-EC" sz="1600" dirty="0">
                          <a:effectLst/>
                        </a:rPr>
                        <a:t>Velocidad del gas en z</a:t>
                      </a:r>
                      <a:endParaRPr lang="en-US" sz="16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es-EC" sz="1600">
                          <a:effectLst/>
                        </a:rPr>
                        <a:t>0ms</a:t>
                      </a:r>
                      <a:r>
                        <a:rPr lang="es-EC" sz="1600" baseline="30000">
                          <a:effectLst/>
                        </a:rPr>
                        <a:t>-1</a:t>
                      </a:r>
                      <a:endParaRPr lang="en-US" sz="16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090560341"/>
                  </a:ext>
                </a:extLst>
              </a:tr>
              <a:tr h="297854">
                <a:tc vMerge="1">
                  <a:txBody>
                    <a:bodyPr/>
                    <a:lstStyle/>
                    <a:p>
                      <a:endParaRPr lang="en-US"/>
                    </a:p>
                  </a:txBody>
                  <a:tcPr/>
                </a:tc>
                <a:tc>
                  <a:txBody>
                    <a:bodyPr/>
                    <a:lstStyle/>
                    <a:p>
                      <a:pPr algn="ctr">
                        <a:spcAft>
                          <a:spcPts val="0"/>
                        </a:spcAft>
                      </a:pPr>
                      <a:r>
                        <a:rPr lang="es-EC" sz="1600" dirty="0">
                          <a:effectLst/>
                        </a:rPr>
                        <a:t>Fracción inicial de gas</a:t>
                      </a:r>
                      <a:endParaRPr lang="en-US" sz="16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es-EC" sz="1600">
                          <a:effectLst/>
                        </a:rPr>
                        <a:t>0</a:t>
                      </a:r>
                      <a:endParaRPr lang="en-US" sz="16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925924843"/>
                  </a:ext>
                </a:extLst>
              </a:tr>
              <a:tr h="297854">
                <a:tc vMerge="1">
                  <a:txBody>
                    <a:bodyPr/>
                    <a:lstStyle/>
                    <a:p>
                      <a:endParaRPr lang="en-US"/>
                    </a:p>
                  </a:txBody>
                  <a:tcPr/>
                </a:tc>
                <a:tc>
                  <a:txBody>
                    <a:bodyPr/>
                    <a:lstStyle/>
                    <a:p>
                      <a:pPr algn="ctr">
                        <a:spcAft>
                          <a:spcPts val="0"/>
                        </a:spcAft>
                      </a:pPr>
                      <a:r>
                        <a:rPr lang="es-EC" sz="1600" dirty="0">
                          <a:effectLst/>
                        </a:rPr>
                        <a:t>Energía cinética turbulenta</a:t>
                      </a:r>
                      <a:endParaRPr lang="en-US" sz="16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es-EC" sz="1600" dirty="0">
                          <a:effectLst/>
                        </a:rPr>
                        <a:t>1</a:t>
                      </a:r>
                      <a:endParaRPr lang="en-US" sz="16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825614055"/>
                  </a:ext>
                </a:extLst>
              </a:tr>
              <a:tr h="595708">
                <a:tc vMerge="1">
                  <a:txBody>
                    <a:bodyPr/>
                    <a:lstStyle/>
                    <a:p>
                      <a:endParaRPr lang="en-US"/>
                    </a:p>
                  </a:txBody>
                  <a:tcPr/>
                </a:tc>
                <a:tc>
                  <a:txBody>
                    <a:bodyPr/>
                    <a:lstStyle/>
                    <a:p>
                      <a:pPr algn="ctr">
                        <a:spcAft>
                          <a:spcPts val="0"/>
                        </a:spcAft>
                      </a:pPr>
                      <a:r>
                        <a:rPr lang="es-EC" sz="1600">
                          <a:effectLst/>
                        </a:rPr>
                        <a:t>Tasa de disipación de la energía cinética turbulenta</a:t>
                      </a:r>
                      <a:endParaRPr lang="en-US" sz="16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es-EC" sz="1600" dirty="0">
                          <a:effectLst/>
                        </a:rPr>
                        <a:t>1</a:t>
                      </a:r>
                      <a:endParaRPr lang="en-US" sz="16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20657015"/>
                  </a:ext>
                </a:extLst>
              </a:tr>
              <a:tr h="297854">
                <a:tc vMerge="1">
                  <a:txBody>
                    <a:bodyPr/>
                    <a:lstStyle/>
                    <a:p>
                      <a:endParaRPr lang="en-US"/>
                    </a:p>
                  </a:txBody>
                  <a:tcPr/>
                </a:tc>
                <a:tc>
                  <a:txBody>
                    <a:bodyPr/>
                    <a:lstStyle/>
                    <a:p>
                      <a:pPr algn="ctr">
                        <a:spcAft>
                          <a:spcPts val="0"/>
                        </a:spcAft>
                      </a:pPr>
                      <a:r>
                        <a:rPr lang="es-EC" sz="1600">
                          <a:effectLst/>
                        </a:rPr>
                        <a:t>Presión manométrica</a:t>
                      </a:r>
                      <a:endParaRPr lang="en-US" sz="16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es-EC" sz="1600" dirty="0">
                          <a:effectLst/>
                        </a:rPr>
                        <a:t>0Pa</a:t>
                      </a:r>
                      <a:endParaRPr lang="en-US" sz="16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250688578"/>
                  </a:ext>
                </a:extLst>
              </a:tr>
              <a:tr h="297854">
                <a:tc rowSpan="2">
                  <a:txBody>
                    <a:bodyPr/>
                    <a:lstStyle/>
                    <a:p>
                      <a:pPr algn="ctr">
                        <a:spcAft>
                          <a:spcPts val="0"/>
                        </a:spcAft>
                      </a:pPr>
                      <a:r>
                        <a:rPr lang="es-EC" sz="1600">
                          <a:effectLst/>
                        </a:rPr>
                        <a:t>Conservación de la energía</a:t>
                      </a:r>
                      <a:endParaRPr lang="en-US" sz="16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es-EC" sz="1600">
                          <a:effectLst/>
                        </a:rPr>
                        <a:t>Temperatura del líquido</a:t>
                      </a:r>
                      <a:endParaRPr lang="en-US" sz="16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es-EC" sz="1600" dirty="0">
                          <a:effectLst/>
                        </a:rPr>
                        <a:t>27°C</a:t>
                      </a:r>
                      <a:endParaRPr lang="en-US" sz="16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310911697"/>
                  </a:ext>
                </a:extLst>
              </a:tr>
              <a:tr h="297854">
                <a:tc vMerge="1">
                  <a:txBody>
                    <a:bodyPr/>
                    <a:lstStyle/>
                    <a:p>
                      <a:endParaRPr lang="en-US"/>
                    </a:p>
                  </a:txBody>
                  <a:tcPr/>
                </a:tc>
                <a:tc>
                  <a:txBody>
                    <a:bodyPr/>
                    <a:lstStyle/>
                    <a:p>
                      <a:pPr algn="ctr">
                        <a:spcAft>
                          <a:spcPts val="0"/>
                        </a:spcAft>
                      </a:pPr>
                      <a:r>
                        <a:rPr lang="es-EC" sz="1600">
                          <a:effectLst/>
                        </a:rPr>
                        <a:t>Temperatura del gas</a:t>
                      </a:r>
                      <a:endParaRPr lang="en-US" sz="16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es-EC" sz="1600" dirty="0">
                          <a:effectLst/>
                        </a:rPr>
                        <a:t>24°C</a:t>
                      </a:r>
                      <a:endParaRPr lang="en-US" sz="16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219782788"/>
                  </a:ext>
                </a:extLst>
              </a:tr>
            </a:tbl>
          </a:graphicData>
        </a:graphic>
      </p:graphicFrame>
    </p:spTree>
    <p:extLst>
      <p:ext uri="{BB962C8B-B14F-4D97-AF65-F5344CB8AC3E}">
        <p14:creationId xmlns:p14="http://schemas.microsoft.com/office/powerpoint/2010/main" val="65899397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p:txBody>
          <a:bodyPr/>
          <a:lstStyle/>
          <a:p>
            <a:r>
              <a:rPr lang="es-EC" b="1" dirty="0" smtClean="0">
                <a:solidFill>
                  <a:schemeClr val="tx1"/>
                </a:solidFill>
              </a:rPr>
              <a:t>ETAPA DE POS-PROCESAMIENTO</a:t>
            </a:r>
            <a:endParaRPr lang="en-US" b="1" dirty="0">
              <a:solidFill>
                <a:schemeClr val="tx1"/>
              </a:solidFill>
            </a:endParaRPr>
          </a:p>
        </p:txBody>
      </p:sp>
    </p:spTree>
    <p:extLst>
      <p:ext uri="{BB962C8B-B14F-4D97-AF65-F5344CB8AC3E}">
        <p14:creationId xmlns:p14="http://schemas.microsoft.com/office/powerpoint/2010/main" val="18768933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b="1" dirty="0">
                <a:solidFill>
                  <a:schemeClr val="tx1"/>
                </a:solidFill>
              </a:rPr>
              <a:t>CONTORNOS DE FRACCIONES VOLUMÉTRICAS DE LÍQUIDO</a:t>
            </a:r>
            <a:r>
              <a:rPr lang="en-US" dirty="0"/>
              <a:t> </a:t>
            </a:r>
            <a:r>
              <a:rPr lang="en-US" b="1" dirty="0" smtClean="0">
                <a:solidFill>
                  <a:schemeClr val="tx1"/>
                </a:solidFill>
              </a:rPr>
              <a:t>08:00</a:t>
            </a:r>
            <a:endParaRPr lang="en-US" b="1" dirty="0">
              <a:solidFill>
                <a:schemeClr val="tx1"/>
              </a:solidFill>
            </a:endParaRPr>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677333" y="1695268"/>
            <a:ext cx="8205409" cy="4992915"/>
          </a:xfrm>
          <a:prstGeom prst="rect">
            <a:avLst/>
          </a:prstGeom>
          <a:noFill/>
          <a:ln>
            <a:noFill/>
          </a:ln>
        </p:spPr>
      </p:pic>
    </p:spTree>
    <p:extLst>
      <p:ext uri="{BB962C8B-B14F-4D97-AF65-F5344CB8AC3E}">
        <p14:creationId xmlns:p14="http://schemas.microsoft.com/office/powerpoint/2010/main" val="226967615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b="1" dirty="0">
                <a:solidFill>
                  <a:schemeClr val="tx1"/>
                </a:solidFill>
              </a:rPr>
              <a:t>CONTORNOS DE FRACCIONES VOLUMÉTRICAS DE LÍQUIDO</a:t>
            </a:r>
            <a:r>
              <a:rPr lang="en-US" dirty="0"/>
              <a:t> </a:t>
            </a:r>
            <a:r>
              <a:rPr lang="en-US" b="1" dirty="0" smtClean="0">
                <a:solidFill>
                  <a:schemeClr val="tx1"/>
                </a:solidFill>
              </a:rPr>
              <a:t>10:00</a:t>
            </a:r>
            <a:endParaRPr lang="en-US" dirty="0"/>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677334" y="1765917"/>
            <a:ext cx="8035592" cy="4935329"/>
          </a:xfrm>
          <a:prstGeom prst="rect">
            <a:avLst/>
          </a:prstGeom>
          <a:noFill/>
          <a:ln>
            <a:noFill/>
          </a:ln>
        </p:spPr>
      </p:pic>
    </p:spTree>
    <p:extLst>
      <p:ext uri="{BB962C8B-B14F-4D97-AF65-F5344CB8AC3E}">
        <p14:creationId xmlns:p14="http://schemas.microsoft.com/office/powerpoint/2010/main" val="166281638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b="1" dirty="0">
                <a:solidFill>
                  <a:schemeClr val="tx1"/>
                </a:solidFill>
              </a:rPr>
              <a:t>CONTORNOS DE FRACCIONES VOLUMÉTRICAS DE LÍQUIDO</a:t>
            </a:r>
            <a:r>
              <a:rPr lang="en-US" dirty="0"/>
              <a:t> </a:t>
            </a:r>
            <a:r>
              <a:rPr lang="en-US" b="1" dirty="0" smtClean="0">
                <a:solidFill>
                  <a:schemeClr val="tx1"/>
                </a:solidFill>
              </a:rPr>
              <a:t>11:00</a:t>
            </a:r>
            <a:endParaRPr lang="en-US" dirty="0"/>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677334" y="1762623"/>
            <a:ext cx="8270723" cy="4873308"/>
          </a:xfrm>
          <a:prstGeom prst="rect">
            <a:avLst/>
          </a:prstGeom>
          <a:noFill/>
          <a:ln>
            <a:noFill/>
          </a:ln>
        </p:spPr>
      </p:pic>
    </p:spTree>
    <p:extLst>
      <p:ext uri="{BB962C8B-B14F-4D97-AF65-F5344CB8AC3E}">
        <p14:creationId xmlns:p14="http://schemas.microsoft.com/office/powerpoint/2010/main" val="19114395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b="1" dirty="0">
                <a:solidFill>
                  <a:schemeClr val="tx1"/>
                </a:solidFill>
              </a:rPr>
              <a:t>CONTORNOS DE FRACCIONES VOLUMÉTRICAS DE LÍQUIDO</a:t>
            </a:r>
            <a:r>
              <a:rPr lang="en-US" dirty="0"/>
              <a:t> </a:t>
            </a:r>
            <a:r>
              <a:rPr lang="en-US" b="1" dirty="0" smtClean="0">
                <a:solidFill>
                  <a:schemeClr val="tx1"/>
                </a:solidFill>
              </a:rPr>
              <a:t>12:00</a:t>
            </a:r>
            <a:endParaRPr lang="en-US" dirty="0"/>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677334" y="1789610"/>
            <a:ext cx="8153157" cy="4885509"/>
          </a:xfrm>
          <a:prstGeom prst="rect">
            <a:avLst/>
          </a:prstGeom>
          <a:noFill/>
          <a:ln>
            <a:noFill/>
          </a:ln>
        </p:spPr>
      </p:pic>
    </p:spTree>
    <p:extLst>
      <p:ext uri="{BB962C8B-B14F-4D97-AF65-F5344CB8AC3E}">
        <p14:creationId xmlns:p14="http://schemas.microsoft.com/office/powerpoint/2010/main" val="114883122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b="1" dirty="0">
                <a:solidFill>
                  <a:schemeClr val="tx1"/>
                </a:solidFill>
              </a:rPr>
              <a:t>CONTORNOS DE FRACCIONES VOLUMÉTRICAS DE LÍQUIDO</a:t>
            </a:r>
            <a:r>
              <a:rPr lang="en-US" dirty="0"/>
              <a:t> </a:t>
            </a:r>
            <a:r>
              <a:rPr lang="en-US" b="1" dirty="0" smtClean="0">
                <a:solidFill>
                  <a:schemeClr val="tx1"/>
                </a:solidFill>
              </a:rPr>
              <a:t>13:00</a:t>
            </a:r>
            <a:endParaRPr lang="en-US" dirty="0"/>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677334" y="1827937"/>
            <a:ext cx="8231535" cy="4899434"/>
          </a:xfrm>
          <a:prstGeom prst="rect">
            <a:avLst/>
          </a:prstGeom>
          <a:noFill/>
          <a:ln>
            <a:noFill/>
          </a:ln>
        </p:spPr>
      </p:pic>
    </p:spTree>
    <p:extLst>
      <p:ext uri="{BB962C8B-B14F-4D97-AF65-F5344CB8AC3E}">
        <p14:creationId xmlns:p14="http://schemas.microsoft.com/office/powerpoint/2010/main" val="2892299214"/>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a">
  <a:themeElements>
    <a:clrScheme name="Face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351</TotalTime>
  <Words>5293</Words>
  <Application>Microsoft Office PowerPoint</Application>
  <PresentationFormat>Panorámica</PresentationFormat>
  <Paragraphs>1340</Paragraphs>
  <Slides>164</Slides>
  <Notes>1</Notes>
  <HiddenSlides>0</HiddenSlides>
  <MMClips>4</MMClips>
  <ScaleCrop>false</ScaleCrop>
  <HeadingPairs>
    <vt:vector size="8" baseType="variant">
      <vt:variant>
        <vt:lpstr>Fuentes usadas</vt:lpstr>
      </vt:variant>
      <vt:variant>
        <vt:i4>6</vt:i4>
      </vt:variant>
      <vt:variant>
        <vt:lpstr>Tema</vt:lpstr>
      </vt:variant>
      <vt:variant>
        <vt:i4>1</vt:i4>
      </vt:variant>
      <vt:variant>
        <vt:lpstr>Servidores OLE incrustados</vt:lpstr>
      </vt:variant>
      <vt:variant>
        <vt:i4>1</vt:i4>
      </vt:variant>
      <vt:variant>
        <vt:lpstr>Títulos de diapositiva</vt:lpstr>
      </vt:variant>
      <vt:variant>
        <vt:i4>164</vt:i4>
      </vt:variant>
    </vt:vector>
  </HeadingPairs>
  <TitlesOfParts>
    <vt:vector size="172" baseType="lpstr">
      <vt:lpstr>Arial</vt:lpstr>
      <vt:lpstr>Calibri</vt:lpstr>
      <vt:lpstr>Cambria Math</vt:lpstr>
      <vt:lpstr>Times New Roman</vt:lpstr>
      <vt:lpstr>Trebuchet MS</vt:lpstr>
      <vt:lpstr>Wingdings 3</vt:lpstr>
      <vt:lpstr>Faceta</vt:lpstr>
      <vt:lpstr>Imagen de pincel</vt:lpstr>
      <vt:lpstr>DESARROLLO DE UN MODELO MATEMÁTICO DE UN FOTOBIOREACTOR SOLAR DE PLACA PLANA PARA LA PRODUCCIÓN DE SPIRULINA PLATENSIS</vt:lpstr>
      <vt:lpstr> 1.INTRODUCCIÓN</vt:lpstr>
      <vt:lpstr>IMPORTANCIA A NIVEL COMERCIAL ARTHROSPIRA “SPIRULINA” PLATENSIS</vt:lpstr>
      <vt:lpstr>IMPORTANCIA A NIVEL COMERCIAL ARTHROSPIRA “SPIRULINA” PLATENSIS</vt:lpstr>
      <vt:lpstr>SISTEMAS DE CULTIVO PARA LA  ARTHROSPIRA PLATENSIS  Fuente: Bitog et. Al 2011.</vt:lpstr>
      <vt:lpstr>Presentación de PowerPoint</vt:lpstr>
      <vt:lpstr>Presentación de PowerPoint</vt:lpstr>
      <vt:lpstr>Presentación de PowerPoint</vt:lpstr>
      <vt:lpstr>FOTOBIOREACTOR DE PLACA PLANA PARA CULTIVO DE ARTHROSPIRA PLATENSIS  Fuente: Ugwu et. al 2008)</vt:lpstr>
      <vt:lpstr>Interacción entre la dinámica de fluidos, cinética de crecimiento y la transferencia de luz mediante radiación térmica. Adaptado de Posten 2009. </vt:lpstr>
      <vt:lpstr>MODELO MATEMÁTICO</vt:lpstr>
      <vt:lpstr>OBJETIVO GENERAL</vt:lpstr>
      <vt:lpstr>OBJETIVOS ESPECÍFICOS</vt:lpstr>
      <vt:lpstr>APORTE DE ESTE TRABAJO</vt:lpstr>
      <vt:lpstr> 2.CONDICIONES DE CRECIMEINTO DE LA ARTHROSPIRA PLATENSIS</vt:lpstr>
      <vt:lpstr>LA ARTHROSPIRA PLATENSIS: UNA CIANOBACTERIA</vt:lpstr>
      <vt:lpstr>LA ARTHROSPIRA PLATENSIS: CARACTERÍSTICAS MORFOLÓGICAS</vt:lpstr>
      <vt:lpstr>LA ARTHROSPIRA PLATENSIS: CARACTERÍSTICAS MORFOLÓGICAS</vt:lpstr>
      <vt:lpstr>LA ARTHROSPIRA PLATENSIS: CARACTERÍSTICAS MORFOLÓGICAS</vt:lpstr>
      <vt:lpstr>CONDICIONES DE CRECIMIENTO DE LA ARTHROSPIRA PLATENSIS </vt:lpstr>
      <vt:lpstr>CONDICIONES DE CRECIMIENTO DE LA ARTHROSPIRA PLATENSIS </vt:lpstr>
      <vt:lpstr>CONDICIONES DE CRECIMIENTO DE LA ARTHROSPIRA PLATENSIS </vt:lpstr>
      <vt:lpstr>CONDICIONES DE CRECIMIENTO DE LA ARTHROSPIRA PLATENSIS </vt:lpstr>
      <vt:lpstr> 3.FOTOBIOREACTOR DE PLACA PLANA PARA ESTE ESTUDIO</vt:lpstr>
      <vt:lpstr>FOTOBIOREACTOR DE PLACA PLANA: CONTENIDO INTERIOR</vt:lpstr>
      <vt:lpstr>ESQUEMA DEL FOTOBIOREACTOR DE PLACA PLANA</vt:lpstr>
      <vt:lpstr>DIMENSIONES DEL FOTOBIOREACTOR DE PLACA PLANA Fuente: Reyna-Velarde et. al 2010.</vt:lpstr>
      <vt:lpstr>¿QUÉ DEBE GARANTIZAR EL EQUIPO?</vt:lpstr>
      <vt:lpstr> 4. MODELO MATEMÁTICO DE LA FASE CONTINUA</vt:lpstr>
      <vt:lpstr>ECUACIONES EFECTIVAS DE CONSERVACIÓN</vt:lpstr>
      <vt:lpstr>ECUACIONES EFECTIVAS DE CONSERVACIÓN</vt:lpstr>
      <vt:lpstr>CONSIDERACIONES Y SIMPLIFICACIONES (Yeoh &amp; Tu, 2009)</vt:lpstr>
      <vt:lpstr>CONSIDERACIONES Y SIMPLIFICACIONES (Yeoh &amp; Tu, 2009)</vt:lpstr>
      <vt:lpstr>CONSIDERACIONES Y SIMPLIFICACIONES (Yeoh &amp; Tu, 2009)</vt:lpstr>
      <vt:lpstr>CONSIDERACIONES Y SIMPLIFICACIONES (Olivella &amp; de Saracíbar Bosch, 2002)</vt:lpstr>
      <vt:lpstr>CONSIDERACIONES Y SIMPLIFICACIONES </vt:lpstr>
      <vt:lpstr>CONSIDERACIONES Y SIMPLIFICACIONES </vt:lpstr>
      <vt:lpstr>ECUACIONES CONSTITUTIVAS</vt:lpstr>
      <vt:lpstr>PROBLEMA DE CIERRE</vt:lpstr>
      <vt:lpstr>PROBLEMA DE CIERRE</vt:lpstr>
      <vt:lpstr>PROBLEMA DE CIERRE</vt:lpstr>
      <vt:lpstr>MODELOS DE TURBULENCIA (McCabe et al., 2007) </vt:lpstr>
      <vt:lpstr>MODELOS DE TURBULENCIA (Andersson et al., 2011)</vt:lpstr>
      <vt:lpstr>MODELO DE DIFUSIVIDAD DE REMOLINO</vt:lpstr>
      <vt:lpstr>MODELO DE DIFUSIVIDAD DE REMOLINO (Yeoh &amp; Tu, 2009)</vt:lpstr>
      <vt:lpstr>MODELO DE DIFUSIVIDAD DE REMOLINO (Yeoh &amp; Tu, 2009)</vt:lpstr>
      <vt:lpstr>MODELO k-𝜔 DE TRANSPORTE DE ESFUERZO CORTANTE (SST) (Menter, 1994)</vt:lpstr>
      <vt:lpstr>MODELO k-𝜔 DE TRANSPORTE DE ESFUERZO CORTANTE (SST) (Menter, 1994)</vt:lpstr>
      <vt:lpstr>MODELO k-𝜔 DE TRANSPORTE DE ESFUERZO CORTANTE (SST) (Menter, 1994)</vt:lpstr>
      <vt:lpstr>MODELO k-𝜔 DE TRANSPORTE DE ESFUERZO CORTANTE (SST) (Menter, 1994)</vt:lpstr>
      <vt:lpstr>MODELO k-𝜔 DE TRANSPORTE DE ESFUERZO CORTANTE (SST) (Menter, 1994)</vt:lpstr>
      <vt:lpstr>MODELO k-𝜔 DE TRANSPORTE DE ESFUERZO CORTANTE (SST) (Menter, 1994)</vt:lpstr>
      <vt:lpstr> 5. MODELO MATEMÁTICO DE LA FASE DISPERSA</vt:lpstr>
      <vt:lpstr>MODELO MATEMÁTICO PARA LA FASE DISPERSA (AIRE)</vt:lpstr>
      <vt:lpstr>MODELO MATEMÁTICO PARA LA FASE DISPERSA (AIRE)</vt:lpstr>
      <vt:lpstr>MODELO MATEMÁTICO PARA LA FASE DISPERSA (AIRE)</vt:lpstr>
      <vt:lpstr>FUERZAS SUPERCIALES</vt:lpstr>
      <vt:lpstr>COEFICIENTE DE ARRASTRE (Krueger, Wirtz, &amp; Scherer, 2015)</vt:lpstr>
      <vt:lpstr>FUERZAS VOLUMÉTRICAS (Krueger, Wirtz, &amp; Scherer, 2015)</vt:lpstr>
      <vt:lpstr>ACOPLAMIENTO TURBULENTO (Krueger, Wirtz, &amp; Scherer, 2015)</vt:lpstr>
      <vt:lpstr> 6.TRANSFERENCIA DE CALOR POR RADIACIÓN</vt:lpstr>
      <vt:lpstr> 6.1 SELECCIÓN DEL EMPLAZAMIENTO</vt:lpstr>
      <vt:lpstr>TÉRMINOS ÚTILES</vt:lpstr>
      <vt:lpstr>MÉTODO CUALITATIVO. MAPAS DEL CONELEC 2008</vt:lpstr>
      <vt:lpstr>MÉTODO CUALITATIVO. MAPAS DEL CONELEC 2008</vt:lpstr>
      <vt:lpstr>MÉTODO CUALITATIVO. MAPAS DEL CONELEC 2008</vt:lpstr>
      <vt:lpstr>SELECCIÓN DE TRES EMPLAZAMIENTOS</vt:lpstr>
      <vt:lpstr>CÁLCULO DE LA IRRADIACIÓN PROMEDIO</vt:lpstr>
      <vt:lpstr>CÁLCULO DE LA IRRADIACIÓN PROMEDIO</vt:lpstr>
      <vt:lpstr>DECISIÓN SOBRE EL EMPLAZAMIENTO</vt:lpstr>
      <vt:lpstr> 6.2 MODELO DE DISTRIBUCIÓN DE LUZ AL INTERIOR DEL FOTOBIORTEACTOR</vt:lpstr>
      <vt:lpstr>FLUX DE FOTONES</vt:lpstr>
      <vt:lpstr>MODELO DE RADIACIÓN PARA UN MEDIO PARTICIPANTE (Modest,2013)</vt:lpstr>
      <vt:lpstr>MÉTODO DE LAS ORDENADAS DISCRETAS </vt:lpstr>
      <vt:lpstr> 7. RESULTADOS Y DISCUSIÓN</vt:lpstr>
      <vt:lpstr>ETAPA DE PRE-PROCESAMIENTO</vt:lpstr>
      <vt:lpstr>ETAPA DE PRE-PROCESAMIENTO</vt:lpstr>
      <vt:lpstr>ETAPA DE PRE-PROCESAMIENTO ESTADÍSTICAS DEL PRIMER MALLADO</vt:lpstr>
      <vt:lpstr>REFINAMIENTO DEL MALLADO</vt:lpstr>
      <vt:lpstr>ETAPA DE PRE-PROCESAMIENTO ESTADÍSTICAS DEL MALLADO REFINADO</vt:lpstr>
      <vt:lpstr>SUPERFICIES EN DONDE SE DEFINIRÁN LAS CONDICIONES DE FRONTERA</vt:lpstr>
      <vt:lpstr>SUPERFICIES EN DONDE SE DEFINIRÁN LAS CONDICIONES DE FRONTERA</vt:lpstr>
      <vt:lpstr>ETAPA DE PROCESAMIENTO METODOLOGÍA DE LOS EXPERIMENTOS NUMÉRICOS</vt:lpstr>
      <vt:lpstr>POSICIÓN DEL FOTOBIOREACTOR</vt:lpstr>
      <vt:lpstr>Irradiancia normal directa y difusa, determinadas con la calculadora solar de FLUENT, para Pedernales Latitud 0.0701° Longitud -80.0536°  </vt:lpstr>
      <vt:lpstr>Irradiancia normal directa y difusa, determinadas con la calculadora solar de FLUENT, para Pedernales Latitud 0.0701° Longitud -80.0536°  </vt:lpstr>
      <vt:lpstr>MATERIALES</vt:lpstr>
      <vt:lpstr>CONDICIONES DE FRONTERA PARA LOS EXPERIMENTOS 08E, 10E, 14E y 16E</vt:lpstr>
      <vt:lpstr>CONDICIONES DE FRONTERA PARA LOS EXPERIMENTOS 08E, 10E, 14E y 16E</vt:lpstr>
      <vt:lpstr>CONDICIONES DE FRONTERA PARA LOS EXPERIMENTOS 11E, 12E y 13E</vt:lpstr>
      <vt:lpstr>CONDICIONES DE FRONTERA PARA LOS EXPERIMENTOS 11E, 12E y 13E</vt:lpstr>
      <vt:lpstr>CONDICIONES INICIALES PARA LOS EXPERIMENTOS 08E, 10E, 14E y 16E</vt:lpstr>
      <vt:lpstr>CONDICIONES INICIALES PARA LOS EXPERIMENTOS 11E, 12E y 13E</vt:lpstr>
      <vt:lpstr>ETAPA DE POS-PROCESAMIENTO</vt:lpstr>
      <vt:lpstr>CONTORNOS DE FRACCIONES VOLUMÉTRICAS DE LÍQUIDO 08:00</vt:lpstr>
      <vt:lpstr>CONTORNOS DE FRACCIONES VOLUMÉTRICAS DE LÍQUIDO 10:00</vt:lpstr>
      <vt:lpstr>CONTORNOS DE FRACCIONES VOLUMÉTRICAS DE LÍQUIDO 11:00</vt:lpstr>
      <vt:lpstr>CONTORNOS DE FRACCIONES VOLUMÉTRICAS DE LÍQUIDO 12:00</vt:lpstr>
      <vt:lpstr>CONTORNOS DE FRACCIONES VOLUMÉTRICAS DE LÍQUIDO 13:00</vt:lpstr>
      <vt:lpstr>CONTORNOS DE FRACCIONES VOLUMÉTRICAS DE LÍQUIDO 14:00</vt:lpstr>
      <vt:lpstr>CONTORNOS DE FRACCIONES VOLUMÉTRICAS DE LÍQUIDO 16:00</vt:lpstr>
      <vt:lpstr>ANÁLISIS DE LOS RESULTADOS</vt:lpstr>
      <vt:lpstr>VIDEO FRACCIÓN VOLUMÉTRICA DE LÍQUIDO A LAS 13h00 </vt:lpstr>
      <vt:lpstr>CONTORNOS DE VELOCIDAD DEL LÍQUIDO 08:00</vt:lpstr>
      <vt:lpstr>CONTORNOS DE VELOCIDAD DEL LÍQUIDO 10:00</vt:lpstr>
      <vt:lpstr>CONTORNOS DE VELOCIDAD DEL LÍQUIDO 11:00</vt:lpstr>
      <vt:lpstr>CONTORNOS DE VELOCIDAD DEL LÍQUIDO 12:00</vt:lpstr>
      <vt:lpstr>CONTORNOS DE VELOCIDAD DEL LÍQUIDO 13:00</vt:lpstr>
      <vt:lpstr>CONTORNOS DE VELOCIDAD DEL LÍQUIDO 14:00</vt:lpstr>
      <vt:lpstr>CONTORNOS DE VELOCIDAD DEL LÍQUIDO 16:00</vt:lpstr>
      <vt:lpstr>ANÁLISIS DE LOS RESULTADOS</vt:lpstr>
      <vt:lpstr>ANÁLISIS DE LOS RESULTADOS</vt:lpstr>
      <vt:lpstr>ANÁLISIS DE LOS RESULTADOS</vt:lpstr>
      <vt:lpstr>VIDEO CONTORNOS DE VELOCIDAD DE LÍQUIDO A LAS 13h00 </vt:lpstr>
      <vt:lpstr>CONTORNOS DE IRRADIANCIA TOTAL INCIDENTE 08:00</vt:lpstr>
      <vt:lpstr>CONTORNOS DE DISTRIBUCIÓN DE LUZ SOLAR ENTRE 400-700nm 08:00</vt:lpstr>
      <vt:lpstr>CONTORNOS DE IRRADIANCIA TOTAL INCIDENTE 10:00</vt:lpstr>
      <vt:lpstr>CONTORNOS DE DISTRIBUCIÓN DE LUZ SOLAR ENTRE 400-700nm 10:00</vt:lpstr>
      <vt:lpstr>CONTORNOS DE IRRADIANCIA TOTAL INCIDENTE 11:00</vt:lpstr>
      <vt:lpstr>CONTORNOS DE DISTRIBUCIÓN DE LUZ SOLAR ENTRE 400-700nm 11:00</vt:lpstr>
      <vt:lpstr>CONTORNOS DE IRRADIANCIA TOTAL INCIDENTE 12:00</vt:lpstr>
      <vt:lpstr>CONTORNOS DE DISTRIBUCIÓN DE LUZ SOLAR ENTRE 400-700nm 12:00</vt:lpstr>
      <vt:lpstr>CONTORNOS DE IRRADIANCIA TOTAL INCIDENTE 13:00</vt:lpstr>
      <vt:lpstr>CONTORNOS DE DISTRIBUCIÓN DE LUZ SOLAR ENTRE 400-700nm 13:00</vt:lpstr>
      <vt:lpstr>CONTORNOS DE IRRADIANCIA TOTAL INCIDENTE 14:00</vt:lpstr>
      <vt:lpstr>CONTORNOS DE DISTRIBUCIÓN DE LUZ SOLAR ENTRE 400-700nm 14:00</vt:lpstr>
      <vt:lpstr>CONTORNOS DE IRRADIANCIA TOTAL INCIDENTE 16:00</vt:lpstr>
      <vt:lpstr>CONTORNOS DE DISTRIBUCIÓN DE LUZ SOLAR ENTRE 400-700nm 16:00</vt:lpstr>
      <vt:lpstr>VIDEO CONTORNOS DE IRRADIANCIA 11:00</vt:lpstr>
      <vt:lpstr>CONTORNOS DE TEMPERATURA 08:00</vt:lpstr>
      <vt:lpstr>CONTORNOS DE TEMPERATURA 10:00</vt:lpstr>
      <vt:lpstr>CONTORNOS DE TEMPERATURA 11:00</vt:lpstr>
      <vt:lpstr>CONTORNOS DE TEMPERATURA 12:00</vt:lpstr>
      <vt:lpstr>CONTORNOS DE TEMPERATURA 13:00</vt:lpstr>
      <vt:lpstr>CONTORNOS DE TEMPERATURA 14:00</vt:lpstr>
      <vt:lpstr>CONTORNOS DE TEMPERATURA 16:00</vt:lpstr>
      <vt:lpstr>VIDEO DE LOS CONTORNOS DE TEMPERATURA 11:00</vt:lpstr>
      <vt:lpstr>DETERMINACIÓN DE LA CINÉTICA DE CRECIMIENTO DE LA ARTHROSPIRA PLATENSIS</vt:lpstr>
      <vt:lpstr>IRRADIANCIA TOTAL ENTRE 400nm Y 700nm  EN LA RAMA IZQUIERDA (VERDE CLARO) Y DERECHA (VERDE OSCURO) DEL FOTOBIOREACTOR </vt:lpstr>
      <vt:lpstr>FLUX DE FOTONES</vt:lpstr>
      <vt:lpstr>CONCENTRACIÓN DE BIOMASA EN EL FOTOBIOREACTOR (Pilon, Berberoğlu, &amp; Kandilian, 2011)</vt:lpstr>
      <vt:lpstr>CONCENTRACIÓN DE BIOMASA EN EL FOTOBIOREACTOR</vt:lpstr>
      <vt:lpstr>CONCENTRACIÓN DE BIOMASA EN EL FOTOBIOREACTOR</vt:lpstr>
      <vt:lpstr>CONCENTRACIÓN DE BIOMASA EN EL FOTOBIOREACTOR</vt:lpstr>
      <vt:lpstr>CINÉTICA DE CRECIMIENTO DE LA ARTHROSPIRA PLATENSIS</vt:lpstr>
      <vt:lpstr>CINÉTICA DE CRECIMIENTO DE LA ARTHROSPIRA PLATENSIS</vt:lpstr>
      <vt:lpstr>CINÉTICA DE CRECIMIENTO DE LA ARTHROSPIRA PLATENSIS</vt:lpstr>
      <vt:lpstr>VALIDACIÓN Y CONVERGENCIA DE LOS MODELOS MATEMÁTICOS</vt:lpstr>
      <vt:lpstr>VALIDACIÓN Y CONVERGENCIA DE LOS MODELOS MATEMÁTICOS</vt:lpstr>
      <vt:lpstr>MODELO DE DOS FLUXES  (J Pruvost et al., 2011)</vt:lpstr>
      <vt:lpstr>MODELO DE DOS FLUXES (J Pruvost et al., 2011)</vt:lpstr>
      <vt:lpstr>MODELO DE DOS FLUXES (J Pruvost et al., 2011)</vt:lpstr>
      <vt:lpstr>CÁLCULO DEL ÁNGULO DE INCIDENCIA</vt:lpstr>
      <vt:lpstr>COMPARACIÓN DE RESULTADOS</vt:lpstr>
      <vt:lpstr>COMPARACIÓN DE RESULTADOS</vt:lpstr>
      <vt:lpstr>COMPARACIÓN DE RESULTADOS</vt:lpstr>
      <vt:lpstr>PRUEBA DE CONVERGENCIA DEL MODELO 08:00</vt:lpstr>
      <vt:lpstr>PRUEBA DE CONVERGENCIA DEL MODELO 10:00</vt:lpstr>
      <vt:lpstr>PRUEBA DE CONVERGENCIA DEL MODELO 11:00</vt:lpstr>
      <vt:lpstr>PRUEBA DE CONVERGENCIA DEL MODELO 12:00</vt:lpstr>
      <vt:lpstr>PRUEBA DE CONVERGENCIA DEL MODELO 13:00</vt:lpstr>
      <vt:lpstr>PRUEBA DE CONVERGENCIA DEL MODELO 14:00</vt:lpstr>
      <vt:lpstr>PRUEBA DE CONVERGENCIA DEL MODELO 16:00</vt:lpstr>
      <vt:lpstr>GRACIAS POR SU ATENCIÓN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DESARROLLO DE UN MODELO MATEMÁTICO DE UN FOTOBIOREACTOR SOLAR DE PLACA PLANA PARA LA PRODUCCIÓN DE SPIRULINA PLATENSIS</dc:title>
  <dc:creator>Microsoft</dc:creator>
  <cp:lastModifiedBy>Microsoft</cp:lastModifiedBy>
  <cp:revision>32</cp:revision>
  <dcterms:created xsi:type="dcterms:W3CDTF">2016-08-31T23:29:35Z</dcterms:created>
  <dcterms:modified xsi:type="dcterms:W3CDTF">2016-09-01T05:21:05Z</dcterms:modified>
</cp:coreProperties>
</file>