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5" r:id="rId17"/>
    <p:sldId id="276" r:id="rId18"/>
    <p:sldId id="278" r:id="rId19"/>
    <p:sldId id="279" r:id="rId20"/>
    <p:sldId id="280" r:id="rId21"/>
    <p:sldId id="281" r:id="rId22"/>
    <p:sldId id="283" r:id="rId23"/>
    <p:sldId id="282" r:id="rId24"/>
    <p:sldId id="285" r:id="rId25"/>
    <p:sldId id="287" r:id="rId26"/>
    <p:sldId id="286" r:id="rId27"/>
    <p:sldId id="288" r:id="rId28"/>
    <p:sldId id="290" r:id="rId29"/>
    <p:sldId id="291" r:id="rId30"/>
    <p:sldId id="293" r:id="rId31"/>
    <p:sldId id="294" r:id="rId32"/>
    <p:sldId id="295" r:id="rId33"/>
    <p:sldId id="297" r:id="rId34"/>
    <p:sldId id="299" r:id="rId35"/>
    <p:sldId id="298" r:id="rId36"/>
    <p:sldId id="300" r:id="rId37"/>
    <p:sldId id="301" r:id="rId38"/>
    <p:sldId id="302" r:id="rId39"/>
    <p:sldId id="303" r:id="rId40"/>
    <p:sldId id="304" r:id="rId41"/>
    <p:sldId id="306" r:id="rId42"/>
    <p:sldId id="307" r:id="rId43"/>
    <p:sldId id="284" r:id="rId4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62" autoAdjust="0"/>
  </p:normalViewPr>
  <p:slideViewPr>
    <p:cSldViewPr>
      <p:cViewPr>
        <p:scale>
          <a:sx n="70" d="100"/>
          <a:sy n="70" d="100"/>
        </p:scale>
        <p:origin x="-1386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30B797-03C0-451A-8D82-1972AF9E8027}" type="doc">
      <dgm:prSet loTypeId="urn:microsoft.com/office/officeart/2005/8/layout/cycle6" loCatId="cycle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B5B21C02-F0A2-4E6F-B8ED-7F17CF242D4C}">
      <dgm:prSet phldrT="[Texto]" custT="1"/>
      <dgm:spPr/>
      <dgm:t>
        <a:bodyPr/>
        <a:lstStyle/>
        <a:p>
          <a:r>
            <a:rPr lang="es-EC" sz="1800" dirty="0" smtClean="0">
              <a:solidFill>
                <a:srgbClr val="00B0F0"/>
              </a:solidFill>
            </a:rPr>
            <a:t>1. Aplicación:</a:t>
          </a:r>
        </a:p>
        <a:p>
          <a:r>
            <a:rPr lang="es-EC" sz="1800" dirty="0" smtClean="0"/>
            <a:t>Solución fertilizante  + adherente</a:t>
          </a:r>
          <a:endParaRPr lang="es-EC" sz="1800" dirty="0"/>
        </a:p>
      </dgm:t>
    </dgm:pt>
    <dgm:pt modelId="{9C55823B-90BC-4B99-A2FE-539F26A3CB57}" type="parTrans" cxnId="{D7124C4B-CD5E-4071-A5CA-E817DE42662F}">
      <dgm:prSet/>
      <dgm:spPr/>
      <dgm:t>
        <a:bodyPr/>
        <a:lstStyle/>
        <a:p>
          <a:endParaRPr lang="es-EC"/>
        </a:p>
      </dgm:t>
    </dgm:pt>
    <dgm:pt modelId="{B69373C6-E022-4842-8719-70F916A98596}" type="sibTrans" cxnId="{D7124C4B-CD5E-4071-A5CA-E817DE42662F}">
      <dgm:prSet/>
      <dgm:spPr/>
      <dgm:t>
        <a:bodyPr/>
        <a:lstStyle/>
        <a:p>
          <a:endParaRPr lang="es-EC"/>
        </a:p>
      </dgm:t>
    </dgm:pt>
    <dgm:pt modelId="{1ED1A0E4-2BFC-4286-A4B6-5777FE75C61C}">
      <dgm:prSet phldrT="[Texto]" custT="1"/>
      <dgm:spPr/>
      <dgm:t>
        <a:bodyPr/>
        <a:lstStyle/>
        <a:p>
          <a:r>
            <a:rPr lang="es-EC" sz="1600" dirty="0" smtClean="0">
              <a:solidFill>
                <a:srgbClr val="00B0F0"/>
              </a:solidFill>
            </a:rPr>
            <a:t>2. Penetración:</a:t>
          </a:r>
        </a:p>
        <a:p>
          <a:r>
            <a:rPr lang="es-EC" sz="1600" dirty="0" smtClean="0"/>
            <a:t>Por medio de los </a:t>
          </a:r>
          <a:r>
            <a:rPr lang="es-EC" sz="1600" b="1" dirty="0" smtClean="0">
              <a:solidFill>
                <a:srgbClr val="92D050"/>
              </a:solidFill>
            </a:rPr>
            <a:t>poros </a:t>
          </a:r>
          <a:r>
            <a:rPr lang="es-EC" sz="1600" b="1" dirty="0" err="1" smtClean="0">
              <a:solidFill>
                <a:srgbClr val="92D050"/>
              </a:solidFill>
            </a:rPr>
            <a:t>hidrofílicos</a:t>
          </a:r>
          <a:r>
            <a:rPr lang="es-EC" sz="1600" b="1" dirty="0" smtClean="0">
              <a:solidFill>
                <a:srgbClr val="92D050"/>
              </a:solidFill>
            </a:rPr>
            <a:t> </a:t>
          </a:r>
          <a:r>
            <a:rPr lang="es-EC" sz="1600" dirty="0" smtClean="0"/>
            <a:t>de la cutícula</a:t>
          </a:r>
          <a:endParaRPr lang="es-EC" sz="1600" dirty="0"/>
        </a:p>
      </dgm:t>
    </dgm:pt>
    <dgm:pt modelId="{08028540-8817-42E5-B504-AAAF7D2D73C3}" type="parTrans" cxnId="{62F20B5C-286D-4D36-9E9A-086CF4138E13}">
      <dgm:prSet/>
      <dgm:spPr/>
      <dgm:t>
        <a:bodyPr/>
        <a:lstStyle/>
        <a:p>
          <a:endParaRPr lang="es-EC"/>
        </a:p>
      </dgm:t>
    </dgm:pt>
    <dgm:pt modelId="{6C58C51C-7A39-4BFD-9DD3-A896DC01391D}" type="sibTrans" cxnId="{62F20B5C-286D-4D36-9E9A-086CF4138E13}">
      <dgm:prSet/>
      <dgm:spPr/>
      <dgm:t>
        <a:bodyPr/>
        <a:lstStyle/>
        <a:p>
          <a:endParaRPr lang="es-EC"/>
        </a:p>
      </dgm:t>
    </dgm:pt>
    <dgm:pt modelId="{F783FCB8-F725-48D7-AD95-34882116A350}">
      <dgm:prSet phldrT="[Texto]" custT="1"/>
      <dgm:spPr/>
      <dgm:t>
        <a:bodyPr/>
        <a:lstStyle/>
        <a:p>
          <a:r>
            <a:rPr lang="es-EC" sz="1400" dirty="0" smtClean="0">
              <a:solidFill>
                <a:srgbClr val="00B0F0"/>
              </a:solidFill>
            </a:rPr>
            <a:t>3. Entrada a </a:t>
          </a:r>
          <a:r>
            <a:rPr lang="es-EC" sz="1400" dirty="0" err="1" smtClean="0">
              <a:solidFill>
                <a:srgbClr val="00B0F0"/>
              </a:solidFill>
            </a:rPr>
            <a:t>apoplasto</a:t>
          </a:r>
          <a:r>
            <a:rPr lang="es-EC" sz="1400" dirty="0" smtClean="0">
              <a:solidFill>
                <a:srgbClr val="00B0F0"/>
              </a:solidFill>
            </a:rPr>
            <a:t>:</a:t>
          </a:r>
        </a:p>
        <a:p>
          <a:r>
            <a:rPr lang="es-EC" sz="1400" dirty="0" smtClean="0"/>
            <a:t>Formación de </a:t>
          </a:r>
          <a:r>
            <a:rPr lang="es-EC" sz="1400" b="1" dirty="0" err="1" smtClean="0">
              <a:solidFill>
                <a:srgbClr val="92D050"/>
              </a:solidFill>
            </a:rPr>
            <a:t>fitolitos</a:t>
          </a:r>
          <a:r>
            <a:rPr lang="es-EC" sz="1400" dirty="0" smtClean="0">
              <a:solidFill>
                <a:srgbClr val="92D050"/>
              </a:solidFill>
            </a:rPr>
            <a:t> </a:t>
          </a:r>
          <a:r>
            <a:rPr lang="es-EC" sz="1400" dirty="0" smtClean="0"/>
            <a:t>al perder agua por transpiración</a:t>
          </a:r>
        </a:p>
        <a:p>
          <a:r>
            <a:rPr lang="es-EC" sz="1400" dirty="0" smtClean="0"/>
            <a:t>La </a:t>
          </a:r>
          <a:r>
            <a:rPr lang="es-EC" sz="1400" b="1" dirty="0" smtClean="0">
              <a:solidFill>
                <a:srgbClr val="FFFF00"/>
              </a:solidFill>
            </a:rPr>
            <a:t>concentración de pH </a:t>
          </a:r>
          <a:r>
            <a:rPr lang="es-EC" sz="1400" dirty="0" smtClean="0"/>
            <a:t>del </a:t>
          </a:r>
          <a:r>
            <a:rPr lang="es-EC" sz="1400" dirty="0" err="1" smtClean="0"/>
            <a:t>apoplasto</a:t>
          </a:r>
          <a:r>
            <a:rPr lang="es-EC" sz="1400" dirty="0" smtClean="0"/>
            <a:t> es determinante para el </a:t>
          </a:r>
          <a:r>
            <a:rPr lang="es-EC" sz="1400" b="0" dirty="0" smtClean="0"/>
            <a:t>paso de los nutrientes al </a:t>
          </a:r>
          <a:r>
            <a:rPr lang="es-EC" sz="1400" b="0" dirty="0" err="1" smtClean="0"/>
            <a:t>simplasto</a:t>
          </a:r>
          <a:endParaRPr lang="es-EC" sz="1400" b="0" dirty="0" smtClean="0"/>
        </a:p>
        <a:p>
          <a:endParaRPr lang="es-EC" sz="1400" dirty="0"/>
        </a:p>
      </dgm:t>
    </dgm:pt>
    <dgm:pt modelId="{7490EBC2-6152-4D6F-A214-7A80D7EAD88F}" type="parTrans" cxnId="{0121E725-81B7-4F45-9B91-15BDB694E225}">
      <dgm:prSet/>
      <dgm:spPr/>
      <dgm:t>
        <a:bodyPr/>
        <a:lstStyle/>
        <a:p>
          <a:endParaRPr lang="es-EC"/>
        </a:p>
      </dgm:t>
    </dgm:pt>
    <dgm:pt modelId="{76A8CAE1-8C5A-40C6-A20A-67A4092F8FB5}" type="sibTrans" cxnId="{0121E725-81B7-4F45-9B91-15BDB694E225}">
      <dgm:prSet/>
      <dgm:spPr/>
      <dgm:t>
        <a:bodyPr/>
        <a:lstStyle/>
        <a:p>
          <a:endParaRPr lang="es-EC"/>
        </a:p>
      </dgm:t>
    </dgm:pt>
    <dgm:pt modelId="{BB413D62-34F4-4CA6-BD27-A785C6F33885}">
      <dgm:prSet phldrT="[Texto]" custT="1"/>
      <dgm:spPr/>
      <dgm:t>
        <a:bodyPr/>
        <a:lstStyle/>
        <a:p>
          <a:r>
            <a:rPr lang="es-EC" sz="1400" dirty="0" smtClean="0">
              <a:solidFill>
                <a:srgbClr val="00B0F0"/>
              </a:solidFill>
            </a:rPr>
            <a:t>4. Absorción a </a:t>
          </a:r>
          <a:r>
            <a:rPr lang="es-EC" sz="1400" dirty="0" err="1" smtClean="0">
              <a:solidFill>
                <a:srgbClr val="00B0F0"/>
              </a:solidFill>
            </a:rPr>
            <a:t>simplasto</a:t>
          </a:r>
          <a:r>
            <a:rPr lang="es-EC" sz="1400" dirty="0" smtClean="0">
              <a:solidFill>
                <a:srgbClr val="00B0F0"/>
              </a:solidFill>
            </a:rPr>
            <a:t>: </a:t>
          </a:r>
        </a:p>
        <a:p>
          <a:r>
            <a:rPr lang="es-EC" sz="1400" dirty="0" smtClean="0">
              <a:solidFill>
                <a:schemeClr val="tx1"/>
              </a:solidFill>
            </a:rPr>
            <a:t>Regulada por humedad, temperatura, luz, </a:t>
          </a:r>
          <a:r>
            <a:rPr lang="es-EC" sz="1400" b="1" dirty="0" smtClean="0">
              <a:solidFill>
                <a:srgbClr val="FFFF00"/>
              </a:solidFill>
            </a:rPr>
            <a:t>energía y proteínas de transporte</a:t>
          </a:r>
          <a:r>
            <a:rPr lang="es-EC" sz="1400" dirty="0" smtClean="0">
              <a:solidFill>
                <a:schemeClr val="tx1"/>
              </a:solidFill>
            </a:rPr>
            <a:t>.</a:t>
          </a:r>
        </a:p>
      </dgm:t>
    </dgm:pt>
    <dgm:pt modelId="{C4AA0DB5-CA58-4901-B1E6-A61BB47C5AF3}" type="parTrans" cxnId="{47FD56CB-C004-4062-B3DC-22DA09C73922}">
      <dgm:prSet/>
      <dgm:spPr/>
      <dgm:t>
        <a:bodyPr/>
        <a:lstStyle/>
        <a:p>
          <a:endParaRPr lang="es-EC"/>
        </a:p>
      </dgm:t>
    </dgm:pt>
    <dgm:pt modelId="{DDC9E705-ED84-4B7F-B73E-28B5498E11A2}" type="sibTrans" cxnId="{47FD56CB-C004-4062-B3DC-22DA09C73922}">
      <dgm:prSet/>
      <dgm:spPr/>
      <dgm:t>
        <a:bodyPr/>
        <a:lstStyle/>
        <a:p>
          <a:endParaRPr lang="es-EC"/>
        </a:p>
      </dgm:t>
    </dgm:pt>
    <dgm:pt modelId="{5BBE79F8-297D-4DCE-B653-5FD95B5E7E33}">
      <dgm:prSet phldrT="[Texto]" custT="1"/>
      <dgm:spPr/>
      <dgm:t>
        <a:bodyPr/>
        <a:lstStyle/>
        <a:p>
          <a:r>
            <a:rPr lang="es-EC" sz="1400" dirty="0" smtClean="0">
              <a:solidFill>
                <a:srgbClr val="00B0F0"/>
              </a:solidFill>
            </a:rPr>
            <a:t>5. Distribución: </a:t>
          </a:r>
        </a:p>
        <a:p>
          <a:r>
            <a:rPr lang="es-EC" sz="1400" dirty="0" smtClean="0"/>
            <a:t>Acumulado en hojas no se </a:t>
          </a:r>
          <a:r>
            <a:rPr lang="es-EC" sz="1400" b="1" dirty="0" smtClean="0">
              <a:solidFill>
                <a:srgbClr val="00B0F0"/>
              </a:solidFill>
            </a:rPr>
            <a:t>redistribuye</a:t>
          </a:r>
          <a:r>
            <a:rPr lang="es-EC" sz="1400" dirty="0" smtClean="0"/>
            <a:t> en los tejidos en crecimiento debido a su naturaleza química como </a:t>
          </a:r>
          <a:r>
            <a:rPr lang="es-EC" sz="1400" b="1" dirty="0" smtClean="0">
              <a:solidFill>
                <a:srgbClr val="00B0F0"/>
              </a:solidFill>
            </a:rPr>
            <a:t>elemento inmóvil</a:t>
          </a:r>
          <a:r>
            <a:rPr lang="es-EC" sz="1400" dirty="0" smtClean="0"/>
            <a:t>.</a:t>
          </a:r>
        </a:p>
        <a:p>
          <a:endParaRPr lang="es-EC" sz="1400" dirty="0"/>
        </a:p>
      </dgm:t>
    </dgm:pt>
    <dgm:pt modelId="{918DA6FE-D45A-4E4C-BD96-192D57FD9680}" type="parTrans" cxnId="{ABA162DA-C1D0-4DF6-BFFD-E8AC0A63B9AD}">
      <dgm:prSet/>
      <dgm:spPr/>
      <dgm:t>
        <a:bodyPr/>
        <a:lstStyle/>
        <a:p>
          <a:endParaRPr lang="es-EC"/>
        </a:p>
      </dgm:t>
    </dgm:pt>
    <dgm:pt modelId="{E9A2A62A-32F8-4319-9D29-195070EC583C}" type="sibTrans" cxnId="{ABA162DA-C1D0-4DF6-BFFD-E8AC0A63B9AD}">
      <dgm:prSet/>
      <dgm:spPr/>
      <dgm:t>
        <a:bodyPr/>
        <a:lstStyle/>
        <a:p>
          <a:endParaRPr lang="es-EC"/>
        </a:p>
      </dgm:t>
    </dgm:pt>
    <dgm:pt modelId="{7FE7C55F-F7FE-48C0-AB48-F364947D68DC}" type="pres">
      <dgm:prSet presAssocID="{EF30B797-03C0-451A-8D82-1972AF9E802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010C1C4-D4AC-409D-9849-69FD2071089A}" type="pres">
      <dgm:prSet presAssocID="{B5B21C02-F0A2-4E6F-B8ED-7F17CF242D4C}" presName="node" presStyleLbl="node1" presStyleIdx="0" presStyleCnt="5" custScaleX="11999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F7170E-2934-49D0-82A6-A3F78B187311}" type="pres">
      <dgm:prSet presAssocID="{B5B21C02-F0A2-4E6F-B8ED-7F17CF242D4C}" presName="spNode" presStyleCnt="0"/>
      <dgm:spPr/>
    </dgm:pt>
    <dgm:pt modelId="{56961B61-1948-43C1-82DA-97EA54B1DE23}" type="pres">
      <dgm:prSet presAssocID="{B69373C6-E022-4842-8719-70F916A98596}" presName="sibTrans" presStyleLbl="sibTrans1D1" presStyleIdx="0" presStyleCnt="5"/>
      <dgm:spPr/>
      <dgm:t>
        <a:bodyPr/>
        <a:lstStyle/>
        <a:p>
          <a:endParaRPr lang="es-ES"/>
        </a:p>
      </dgm:t>
    </dgm:pt>
    <dgm:pt modelId="{293A619A-B406-4EFF-BDEE-B18BDCF95D2C}" type="pres">
      <dgm:prSet presAssocID="{1ED1A0E4-2BFC-4286-A4B6-5777FE75C61C}" presName="node" presStyleLbl="node1" presStyleIdx="1" presStyleCnt="5" custScaleX="98962" custRadScaleRad="113939" custRadScaleInc="94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459CAC-EC07-41F4-AE6C-31C4F99BCD2B}" type="pres">
      <dgm:prSet presAssocID="{1ED1A0E4-2BFC-4286-A4B6-5777FE75C61C}" presName="spNode" presStyleCnt="0"/>
      <dgm:spPr/>
    </dgm:pt>
    <dgm:pt modelId="{1B81FF96-5D0E-4939-963D-B1E04516AD50}" type="pres">
      <dgm:prSet presAssocID="{6C58C51C-7A39-4BFD-9DD3-A896DC01391D}" presName="sibTrans" presStyleLbl="sibTrans1D1" presStyleIdx="1" presStyleCnt="5"/>
      <dgm:spPr/>
      <dgm:t>
        <a:bodyPr/>
        <a:lstStyle/>
        <a:p>
          <a:endParaRPr lang="es-ES"/>
        </a:p>
      </dgm:t>
    </dgm:pt>
    <dgm:pt modelId="{DC94D91A-B766-4F42-A99E-1CA0B908B950}" type="pres">
      <dgm:prSet presAssocID="{F783FCB8-F725-48D7-AD95-34882116A350}" presName="node" presStyleLbl="node1" presStyleIdx="2" presStyleCnt="5" custScaleX="183411" custScaleY="11936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10AAE7-2E78-4536-897E-59343BB7066E}" type="pres">
      <dgm:prSet presAssocID="{F783FCB8-F725-48D7-AD95-34882116A350}" presName="spNode" presStyleCnt="0"/>
      <dgm:spPr/>
    </dgm:pt>
    <dgm:pt modelId="{8AC8AE67-B996-43CD-9C12-3DA3880C370E}" type="pres">
      <dgm:prSet presAssocID="{76A8CAE1-8C5A-40C6-A20A-67A4092F8FB5}" presName="sibTrans" presStyleLbl="sibTrans1D1" presStyleIdx="2" presStyleCnt="5"/>
      <dgm:spPr/>
      <dgm:t>
        <a:bodyPr/>
        <a:lstStyle/>
        <a:p>
          <a:endParaRPr lang="es-ES"/>
        </a:p>
      </dgm:t>
    </dgm:pt>
    <dgm:pt modelId="{66A3CB7E-111E-4E47-9327-F241EDC3ADA9}" type="pres">
      <dgm:prSet presAssocID="{BB413D62-34F4-4CA6-BD27-A785C6F33885}" presName="node" presStyleLbl="node1" presStyleIdx="3" presStyleCnt="5" custScaleX="145725" custScaleY="70418" custRadScaleRad="114306" custRadScaleInc="420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092F3D-DC13-44BE-86C8-74E2E06CDC70}" type="pres">
      <dgm:prSet presAssocID="{BB413D62-34F4-4CA6-BD27-A785C6F33885}" presName="spNode" presStyleCnt="0"/>
      <dgm:spPr/>
    </dgm:pt>
    <dgm:pt modelId="{074A39E4-79F5-40BB-AAA4-3884958463E7}" type="pres">
      <dgm:prSet presAssocID="{DDC9E705-ED84-4B7F-B73E-28B5498E11A2}" presName="sibTrans" presStyleLbl="sibTrans1D1" presStyleIdx="3" presStyleCnt="5"/>
      <dgm:spPr/>
      <dgm:t>
        <a:bodyPr/>
        <a:lstStyle/>
        <a:p>
          <a:endParaRPr lang="es-ES"/>
        </a:p>
      </dgm:t>
    </dgm:pt>
    <dgm:pt modelId="{82C08B08-EAA5-404F-B621-69E30BC2DBB1}" type="pres">
      <dgm:prSet presAssocID="{5BBE79F8-297D-4DCE-B653-5FD95B5E7E33}" presName="node" presStyleLbl="node1" presStyleIdx="4" presStyleCnt="5" custScaleY="123051" custRadScaleRad="110398" custRadScaleInc="-72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AE666D-41CD-44E5-8CC6-6A5019B43D26}" type="pres">
      <dgm:prSet presAssocID="{5BBE79F8-297D-4DCE-B653-5FD95B5E7E33}" presName="spNode" presStyleCnt="0"/>
      <dgm:spPr/>
    </dgm:pt>
    <dgm:pt modelId="{4A0E2B9E-7B24-469E-AB91-E1C5418A62F3}" type="pres">
      <dgm:prSet presAssocID="{E9A2A62A-32F8-4319-9D29-195070EC583C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0121E725-81B7-4F45-9B91-15BDB694E225}" srcId="{EF30B797-03C0-451A-8D82-1972AF9E8027}" destId="{F783FCB8-F725-48D7-AD95-34882116A350}" srcOrd="2" destOrd="0" parTransId="{7490EBC2-6152-4D6F-A214-7A80D7EAD88F}" sibTransId="{76A8CAE1-8C5A-40C6-A20A-67A4092F8FB5}"/>
    <dgm:cxn modelId="{08789F1F-E7A2-403B-8E3F-A9D5222F0897}" type="presOf" srcId="{1ED1A0E4-2BFC-4286-A4B6-5777FE75C61C}" destId="{293A619A-B406-4EFF-BDEE-B18BDCF95D2C}" srcOrd="0" destOrd="0" presId="urn:microsoft.com/office/officeart/2005/8/layout/cycle6"/>
    <dgm:cxn modelId="{47FD56CB-C004-4062-B3DC-22DA09C73922}" srcId="{EF30B797-03C0-451A-8D82-1972AF9E8027}" destId="{BB413D62-34F4-4CA6-BD27-A785C6F33885}" srcOrd="3" destOrd="0" parTransId="{C4AA0DB5-CA58-4901-B1E6-A61BB47C5AF3}" sibTransId="{DDC9E705-ED84-4B7F-B73E-28B5498E11A2}"/>
    <dgm:cxn modelId="{2E8BA28B-0538-4C66-9181-E41FE8645381}" type="presOf" srcId="{B69373C6-E022-4842-8719-70F916A98596}" destId="{56961B61-1948-43C1-82DA-97EA54B1DE23}" srcOrd="0" destOrd="0" presId="urn:microsoft.com/office/officeart/2005/8/layout/cycle6"/>
    <dgm:cxn modelId="{29DD78FB-565D-4F6F-B5F1-5175C8F10FEF}" type="presOf" srcId="{F783FCB8-F725-48D7-AD95-34882116A350}" destId="{DC94D91A-B766-4F42-A99E-1CA0B908B950}" srcOrd="0" destOrd="0" presId="urn:microsoft.com/office/officeart/2005/8/layout/cycle6"/>
    <dgm:cxn modelId="{3C0A8C55-DD56-44B1-AF1A-B27BFFD46A90}" type="presOf" srcId="{B5B21C02-F0A2-4E6F-B8ED-7F17CF242D4C}" destId="{B010C1C4-D4AC-409D-9849-69FD2071089A}" srcOrd="0" destOrd="0" presId="urn:microsoft.com/office/officeart/2005/8/layout/cycle6"/>
    <dgm:cxn modelId="{33DDED35-353A-4392-A0D6-F84B3C10B5D2}" type="presOf" srcId="{5BBE79F8-297D-4DCE-B653-5FD95B5E7E33}" destId="{82C08B08-EAA5-404F-B621-69E30BC2DBB1}" srcOrd="0" destOrd="0" presId="urn:microsoft.com/office/officeart/2005/8/layout/cycle6"/>
    <dgm:cxn modelId="{7884976D-C975-4A47-B533-E1E27F9A8997}" type="presOf" srcId="{DDC9E705-ED84-4B7F-B73E-28B5498E11A2}" destId="{074A39E4-79F5-40BB-AAA4-3884958463E7}" srcOrd="0" destOrd="0" presId="urn:microsoft.com/office/officeart/2005/8/layout/cycle6"/>
    <dgm:cxn modelId="{DC02FBA9-742E-4A33-BA18-79C3A2DB5908}" type="presOf" srcId="{BB413D62-34F4-4CA6-BD27-A785C6F33885}" destId="{66A3CB7E-111E-4E47-9327-F241EDC3ADA9}" srcOrd="0" destOrd="0" presId="urn:microsoft.com/office/officeart/2005/8/layout/cycle6"/>
    <dgm:cxn modelId="{ABA162DA-C1D0-4DF6-BFFD-E8AC0A63B9AD}" srcId="{EF30B797-03C0-451A-8D82-1972AF9E8027}" destId="{5BBE79F8-297D-4DCE-B653-5FD95B5E7E33}" srcOrd="4" destOrd="0" parTransId="{918DA6FE-D45A-4E4C-BD96-192D57FD9680}" sibTransId="{E9A2A62A-32F8-4319-9D29-195070EC583C}"/>
    <dgm:cxn modelId="{472FD366-E244-476E-98A2-38DDD5FD0C77}" type="presOf" srcId="{E9A2A62A-32F8-4319-9D29-195070EC583C}" destId="{4A0E2B9E-7B24-469E-AB91-E1C5418A62F3}" srcOrd="0" destOrd="0" presId="urn:microsoft.com/office/officeart/2005/8/layout/cycle6"/>
    <dgm:cxn modelId="{2CD61022-8DAA-4362-A1AF-82A3EFFE67F2}" type="presOf" srcId="{6C58C51C-7A39-4BFD-9DD3-A896DC01391D}" destId="{1B81FF96-5D0E-4939-963D-B1E04516AD50}" srcOrd="0" destOrd="0" presId="urn:microsoft.com/office/officeart/2005/8/layout/cycle6"/>
    <dgm:cxn modelId="{213722C0-3736-4FFB-BB57-6BAB68D87997}" type="presOf" srcId="{76A8CAE1-8C5A-40C6-A20A-67A4092F8FB5}" destId="{8AC8AE67-B996-43CD-9C12-3DA3880C370E}" srcOrd="0" destOrd="0" presId="urn:microsoft.com/office/officeart/2005/8/layout/cycle6"/>
    <dgm:cxn modelId="{D7124C4B-CD5E-4071-A5CA-E817DE42662F}" srcId="{EF30B797-03C0-451A-8D82-1972AF9E8027}" destId="{B5B21C02-F0A2-4E6F-B8ED-7F17CF242D4C}" srcOrd="0" destOrd="0" parTransId="{9C55823B-90BC-4B99-A2FE-539F26A3CB57}" sibTransId="{B69373C6-E022-4842-8719-70F916A98596}"/>
    <dgm:cxn modelId="{62F20B5C-286D-4D36-9E9A-086CF4138E13}" srcId="{EF30B797-03C0-451A-8D82-1972AF9E8027}" destId="{1ED1A0E4-2BFC-4286-A4B6-5777FE75C61C}" srcOrd="1" destOrd="0" parTransId="{08028540-8817-42E5-B504-AAAF7D2D73C3}" sibTransId="{6C58C51C-7A39-4BFD-9DD3-A896DC01391D}"/>
    <dgm:cxn modelId="{0988A5C6-B876-4E09-8EEB-014E42335DAB}" type="presOf" srcId="{EF30B797-03C0-451A-8D82-1972AF9E8027}" destId="{7FE7C55F-F7FE-48C0-AB48-F364947D68DC}" srcOrd="0" destOrd="0" presId="urn:microsoft.com/office/officeart/2005/8/layout/cycle6"/>
    <dgm:cxn modelId="{6C113A5D-AFAD-44F9-8DB9-492DD8888F6B}" type="presParOf" srcId="{7FE7C55F-F7FE-48C0-AB48-F364947D68DC}" destId="{B010C1C4-D4AC-409D-9849-69FD2071089A}" srcOrd="0" destOrd="0" presId="urn:microsoft.com/office/officeart/2005/8/layout/cycle6"/>
    <dgm:cxn modelId="{5B2A07DD-D7DC-4EF3-9726-239096DB4FA6}" type="presParOf" srcId="{7FE7C55F-F7FE-48C0-AB48-F364947D68DC}" destId="{D7F7170E-2934-49D0-82A6-A3F78B187311}" srcOrd="1" destOrd="0" presId="urn:microsoft.com/office/officeart/2005/8/layout/cycle6"/>
    <dgm:cxn modelId="{F978BD5D-67C0-46C5-AA7E-6843CC552FB6}" type="presParOf" srcId="{7FE7C55F-F7FE-48C0-AB48-F364947D68DC}" destId="{56961B61-1948-43C1-82DA-97EA54B1DE23}" srcOrd="2" destOrd="0" presId="urn:microsoft.com/office/officeart/2005/8/layout/cycle6"/>
    <dgm:cxn modelId="{64FFCDEE-9D0D-4884-97FD-8E2C057136BC}" type="presParOf" srcId="{7FE7C55F-F7FE-48C0-AB48-F364947D68DC}" destId="{293A619A-B406-4EFF-BDEE-B18BDCF95D2C}" srcOrd="3" destOrd="0" presId="urn:microsoft.com/office/officeart/2005/8/layout/cycle6"/>
    <dgm:cxn modelId="{930D938B-A47A-4B96-9576-3824D9694718}" type="presParOf" srcId="{7FE7C55F-F7FE-48C0-AB48-F364947D68DC}" destId="{0C459CAC-EC07-41F4-AE6C-31C4F99BCD2B}" srcOrd="4" destOrd="0" presId="urn:microsoft.com/office/officeart/2005/8/layout/cycle6"/>
    <dgm:cxn modelId="{C4ED1406-60D4-4869-ACD3-C524609EB540}" type="presParOf" srcId="{7FE7C55F-F7FE-48C0-AB48-F364947D68DC}" destId="{1B81FF96-5D0E-4939-963D-B1E04516AD50}" srcOrd="5" destOrd="0" presId="urn:microsoft.com/office/officeart/2005/8/layout/cycle6"/>
    <dgm:cxn modelId="{FD741675-E63A-44E6-9B56-C7033C78D23B}" type="presParOf" srcId="{7FE7C55F-F7FE-48C0-AB48-F364947D68DC}" destId="{DC94D91A-B766-4F42-A99E-1CA0B908B950}" srcOrd="6" destOrd="0" presId="urn:microsoft.com/office/officeart/2005/8/layout/cycle6"/>
    <dgm:cxn modelId="{0B563D2E-9E51-44B4-A9B5-CA87F8D341AA}" type="presParOf" srcId="{7FE7C55F-F7FE-48C0-AB48-F364947D68DC}" destId="{8610AAE7-2E78-4536-897E-59343BB7066E}" srcOrd="7" destOrd="0" presId="urn:microsoft.com/office/officeart/2005/8/layout/cycle6"/>
    <dgm:cxn modelId="{1D727008-CFD0-427E-8250-C6059EBC81BF}" type="presParOf" srcId="{7FE7C55F-F7FE-48C0-AB48-F364947D68DC}" destId="{8AC8AE67-B996-43CD-9C12-3DA3880C370E}" srcOrd="8" destOrd="0" presId="urn:microsoft.com/office/officeart/2005/8/layout/cycle6"/>
    <dgm:cxn modelId="{158C6F21-6017-4927-BD0E-D8D537AB84F4}" type="presParOf" srcId="{7FE7C55F-F7FE-48C0-AB48-F364947D68DC}" destId="{66A3CB7E-111E-4E47-9327-F241EDC3ADA9}" srcOrd="9" destOrd="0" presId="urn:microsoft.com/office/officeart/2005/8/layout/cycle6"/>
    <dgm:cxn modelId="{1757BB3A-253E-4003-9785-6384270C27BD}" type="presParOf" srcId="{7FE7C55F-F7FE-48C0-AB48-F364947D68DC}" destId="{B4092F3D-DC13-44BE-86C8-74E2E06CDC70}" srcOrd="10" destOrd="0" presId="urn:microsoft.com/office/officeart/2005/8/layout/cycle6"/>
    <dgm:cxn modelId="{4499FF3E-A3C1-48B4-9023-5108F7FCD670}" type="presParOf" srcId="{7FE7C55F-F7FE-48C0-AB48-F364947D68DC}" destId="{074A39E4-79F5-40BB-AAA4-3884958463E7}" srcOrd="11" destOrd="0" presId="urn:microsoft.com/office/officeart/2005/8/layout/cycle6"/>
    <dgm:cxn modelId="{327D47EF-B68F-457A-8293-CD2209C63B9D}" type="presParOf" srcId="{7FE7C55F-F7FE-48C0-AB48-F364947D68DC}" destId="{82C08B08-EAA5-404F-B621-69E30BC2DBB1}" srcOrd="12" destOrd="0" presId="urn:microsoft.com/office/officeart/2005/8/layout/cycle6"/>
    <dgm:cxn modelId="{47B2DDA8-F73A-4FDC-A3FD-D1D484D2160C}" type="presParOf" srcId="{7FE7C55F-F7FE-48C0-AB48-F364947D68DC}" destId="{E4AE666D-41CD-44E5-8CC6-6A5019B43D26}" srcOrd="13" destOrd="0" presId="urn:microsoft.com/office/officeart/2005/8/layout/cycle6"/>
    <dgm:cxn modelId="{82988BCC-08AF-4840-8B92-9FAC7D1B3364}" type="presParOf" srcId="{7FE7C55F-F7FE-48C0-AB48-F364947D68DC}" destId="{4A0E2B9E-7B24-469E-AB91-E1C5418A62F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0C1C4-D4AC-409D-9849-69FD2071089A}">
      <dsp:nvSpPr>
        <dsp:cNvPr id="0" name=""/>
        <dsp:cNvSpPr/>
      </dsp:nvSpPr>
      <dsp:spPr>
        <a:xfrm>
          <a:off x="3031922" y="-20249"/>
          <a:ext cx="2696281" cy="146049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rgbClr val="00B0F0"/>
              </a:solidFill>
            </a:rPr>
            <a:t>1. Aplicación: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Solución fertilizante  + adherente</a:t>
          </a:r>
          <a:endParaRPr lang="es-EC" sz="1800" kern="1200" dirty="0"/>
        </a:p>
      </dsp:txBody>
      <dsp:txXfrm>
        <a:off x="3103218" y="51047"/>
        <a:ext cx="2553689" cy="1317905"/>
      </dsp:txXfrm>
    </dsp:sp>
    <dsp:sp modelId="{56961B61-1948-43C1-82DA-97EA54B1DE23}">
      <dsp:nvSpPr>
        <dsp:cNvPr id="0" name=""/>
        <dsp:cNvSpPr/>
      </dsp:nvSpPr>
      <dsp:spPr>
        <a:xfrm>
          <a:off x="2127416" y="959181"/>
          <a:ext cx="5837306" cy="5837306"/>
        </a:xfrm>
        <a:custGeom>
          <a:avLst/>
          <a:gdLst/>
          <a:ahLst/>
          <a:cxnLst/>
          <a:rect l="0" t="0" r="0" b="0"/>
          <a:pathLst>
            <a:path>
              <a:moveTo>
                <a:pt x="3618476" y="85142"/>
              </a:moveTo>
              <a:arcTo wR="2918653" hR="2918653" stAng="17032400" swAng="213805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3A619A-B406-4EFF-BDEE-B18BDCF95D2C}">
      <dsp:nvSpPr>
        <dsp:cNvPr id="0" name=""/>
        <dsp:cNvSpPr/>
      </dsp:nvSpPr>
      <dsp:spPr>
        <a:xfrm>
          <a:off x="6469109" y="1996496"/>
          <a:ext cx="2223596" cy="146049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rgbClr val="00B0F0"/>
              </a:solidFill>
            </a:rPr>
            <a:t>2. Penetración: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Por medio de los </a:t>
          </a:r>
          <a:r>
            <a:rPr lang="es-EC" sz="1600" b="1" kern="1200" dirty="0" smtClean="0">
              <a:solidFill>
                <a:srgbClr val="92D050"/>
              </a:solidFill>
            </a:rPr>
            <a:t>poros </a:t>
          </a:r>
          <a:r>
            <a:rPr lang="es-EC" sz="1600" b="1" kern="1200" dirty="0" err="1" smtClean="0">
              <a:solidFill>
                <a:srgbClr val="92D050"/>
              </a:solidFill>
            </a:rPr>
            <a:t>hidrofílicos</a:t>
          </a:r>
          <a:r>
            <a:rPr lang="es-EC" sz="1600" b="1" kern="1200" dirty="0" smtClean="0">
              <a:solidFill>
                <a:srgbClr val="92D050"/>
              </a:solidFill>
            </a:rPr>
            <a:t> </a:t>
          </a:r>
          <a:r>
            <a:rPr lang="es-EC" sz="1600" kern="1200" dirty="0" smtClean="0"/>
            <a:t>de la cutícula</a:t>
          </a:r>
          <a:endParaRPr lang="es-EC" sz="1600" kern="1200" dirty="0"/>
        </a:p>
      </dsp:txBody>
      <dsp:txXfrm>
        <a:off x="6540405" y="2067792"/>
        <a:ext cx="2081004" cy="1317905"/>
      </dsp:txXfrm>
    </dsp:sp>
    <dsp:sp modelId="{1B81FF96-5D0E-4939-963D-B1E04516AD50}">
      <dsp:nvSpPr>
        <dsp:cNvPr id="0" name=""/>
        <dsp:cNvSpPr/>
      </dsp:nvSpPr>
      <dsp:spPr>
        <a:xfrm>
          <a:off x="1889187" y="154272"/>
          <a:ext cx="5837306" cy="5837306"/>
        </a:xfrm>
        <a:custGeom>
          <a:avLst/>
          <a:gdLst/>
          <a:ahLst/>
          <a:cxnLst/>
          <a:rect l="0" t="0" r="0" b="0"/>
          <a:pathLst>
            <a:path>
              <a:moveTo>
                <a:pt x="5809435" y="3321040"/>
              </a:moveTo>
              <a:arcTo wR="2918653" hR="2918653" stAng="475468" swAng="2172040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94D91A-B766-4F42-A99E-1CA0B908B950}">
      <dsp:nvSpPr>
        <dsp:cNvPr id="0" name=""/>
        <dsp:cNvSpPr/>
      </dsp:nvSpPr>
      <dsp:spPr>
        <a:xfrm>
          <a:off x="4035054" y="5118201"/>
          <a:ext cx="4121098" cy="174338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rgbClr val="00B0F0"/>
              </a:solidFill>
            </a:rPr>
            <a:t>3. Entrada a </a:t>
          </a:r>
          <a:r>
            <a:rPr lang="es-EC" sz="1400" kern="1200" dirty="0" err="1" smtClean="0">
              <a:solidFill>
                <a:srgbClr val="00B0F0"/>
              </a:solidFill>
            </a:rPr>
            <a:t>apoplasto</a:t>
          </a:r>
          <a:r>
            <a:rPr lang="es-EC" sz="1400" kern="1200" dirty="0" smtClean="0">
              <a:solidFill>
                <a:srgbClr val="00B0F0"/>
              </a:solidFill>
            </a:rPr>
            <a:t>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Formación de </a:t>
          </a:r>
          <a:r>
            <a:rPr lang="es-EC" sz="1400" b="1" kern="1200" dirty="0" err="1" smtClean="0">
              <a:solidFill>
                <a:srgbClr val="92D050"/>
              </a:solidFill>
            </a:rPr>
            <a:t>fitolitos</a:t>
          </a:r>
          <a:r>
            <a:rPr lang="es-EC" sz="1400" kern="1200" dirty="0" smtClean="0">
              <a:solidFill>
                <a:srgbClr val="92D050"/>
              </a:solidFill>
            </a:rPr>
            <a:t> </a:t>
          </a:r>
          <a:r>
            <a:rPr lang="es-EC" sz="1400" kern="1200" dirty="0" smtClean="0"/>
            <a:t>al perder agua por transpiración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La </a:t>
          </a:r>
          <a:r>
            <a:rPr lang="es-EC" sz="1400" b="1" kern="1200" dirty="0" smtClean="0">
              <a:solidFill>
                <a:srgbClr val="FFFF00"/>
              </a:solidFill>
            </a:rPr>
            <a:t>concentración de pH </a:t>
          </a:r>
          <a:r>
            <a:rPr lang="es-EC" sz="1400" kern="1200" dirty="0" smtClean="0"/>
            <a:t>del </a:t>
          </a:r>
          <a:r>
            <a:rPr lang="es-EC" sz="1400" kern="1200" dirty="0" err="1" smtClean="0"/>
            <a:t>apoplasto</a:t>
          </a:r>
          <a:r>
            <a:rPr lang="es-EC" sz="1400" kern="1200" dirty="0" smtClean="0"/>
            <a:t> es determinante para el </a:t>
          </a:r>
          <a:r>
            <a:rPr lang="es-EC" sz="1400" b="0" kern="1200" dirty="0" smtClean="0"/>
            <a:t>paso de los nutrientes al </a:t>
          </a:r>
          <a:r>
            <a:rPr lang="es-EC" sz="1400" b="0" kern="1200" dirty="0" err="1" smtClean="0"/>
            <a:t>simplasto</a:t>
          </a:r>
          <a:endParaRPr lang="es-EC" sz="1400" b="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/>
        </a:p>
      </dsp:txBody>
      <dsp:txXfrm>
        <a:off x="4120159" y="5203306"/>
        <a:ext cx="3950888" cy="1573171"/>
      </dsp:txXfrm>
    </dsp:sp>
    <dsp:sp modelId="{8AC8AE67-B996-43CD-9C12-3DA3880C370E}">
      <dsp:nvSpPr>
        <dsp:cNvPr id="0" name=""/>
        <dsp:cNvSpPr/>
      </dsp:nvSpPr>
      <dsp:spPr>
        <a:xfrm>
          <a:off x="542822" y="746451"/>
          <a:ext cx="5837306" cy="5837306"/>
        </a:xfrm>
        <a:custGeom>
          <a:avLst/>
          <a:gdLst/>
          <a:ahLst/>
          <a:cxnLst/>
          <a:rect l="0" t="0" r="0" b="0"/>
          <a:pathLst>
            <a:path>
              <a:moveTo>
                <a:pt x="3478243" y="5783159"/>
              </a:moveTo>
              <a:arcTo wR="2918653" hR="2918653" stAng="4736778" swAng="1663256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A3CB7E-111E-4E47-9327-F241EDC3ADA9}">
      <dsp:nvSpPr>
        <dsp:cNvPr id="0" name=""/>
        <dsp:cNvSpPr/>
      </dsp:nvSpPr>
      <dsp:spPr>
        <a:xfrm>
          <a:off x="339779" y="5428558"/>
          <a:ext cx="3274324" cy="102845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rgbClr val="00B0F0"/>
              </a:solidFill>
            </a:rPr>
            <a:t>4. Absorción a </a:t>
          </a:r>
          <a:r>
            <a:rPr lang="es-EC" sz="1400" kern="1200" dirty="0" err="1" smtClean="0">
              <a:solidFill>
                <a:srgbClr val="00B0F0"/>
              </a:solidFill>
            </a:rPr>
            <a:t>simplasto</a:t>
          </a:r>
          <a:r>
            <a:rPr lang="es-EC" sz="1400" kern="1200" dirty="0" smtClean="0">
              <a:solidFill>
                <a:srgbClr val="00B0F0"/>
              </a:solidFill>
            </a:rPr>
            <a:t>: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Regulada por humedad, temperatura, luz, </a:t>
          </a:r>
          <a:r>
            <a:rPr lang="es-EC" sz="1400" b="1" kern="1200" dirty="0" smtClean="0">
              <a:solidFill>
                <a:srgbClr val="FFFF00"/>
              </a:solidFill>
            </a:rPr>
            <a:t>energía y proteínas de transporte</a:t>
          </a:r>
          <a:r>
            <a:rPr lang="es-EC" sz="1400" kern="1200" dirty="0" smtClean="0">
              <a:solidFill>
                <a:schemeClr val="tx1"/>
              </a:solidFill>
            </a:rPr>
            <a:t>.</a:t>
          </a:r>
        </a:p>
      </dsp:txBody>
      <dsp:txXfrm>
        <a:off x="389984" y="5478763"/>
        <a:ext cx="3173914" cy="928043"/>
      </dsp:txXfrm>
    </dsp:sp>
    <dsp:sp modelId="{074A39E4-79F5-40BB-AAA4-3884958463E7}">
      <dsp:nvSpPr>
        <dsp:cNvPr id="0" name=""/>
        <dsp:cNvSpPr/>
      </dsp:nvSpPr>
      <dsp:spPr>
        <a:xfrm>
          <a:off x="1144134" y="990105"/>
          <a:ext cx="5837306" cy="5837306"/>
        </a:xfrm>
        <a:custGeom>
          <a:avLst/>
          <a:gdLst/>
          <a:ahLst/>
          <a:cxnLst/>
          <a:rect l="0" t="0" r="0" b="0"/>
          <a:pathLst>
            <a:path>
              <a:moveTo>
                <a:pt x="417335" y="4422629"/>
              </a:moveTo>
              <a:arcTo wR="2918653" hR="2918653" stAng="8938957" swAng="217363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08B08-EAA5-404F-B621-69E30BC2DBB1}">
      <dsp:nvSpPr>
        <dsp:cNvPr id="0" name=""/>
        <dsp:cNvSpPr/>
      </dsp:nvSpPr>
      <dsp:spPr>
        <a:xfrm>
          <a:off x="163270" y="1828159"/>
          <a:ext cx="2246919" cy="179715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rgbClr val="00B0F0"/>
              </a:solidFill>
            </a:rPr>
            <a:t>5. Distribución: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Acumulado en hojas no se </a:t>
          </a:r>
          <a:r>
            <a:rPr lang="es-EC" sz="1400" b="1" kern="1200" dirty="0" smtClean="0">
              <a:solidFill>
                <a:srgbClr val="00B0F0"/>
              </a:solidFill>
            </a:rPr>
            <a:t>redistribuye</a:t>
          </a:r>
          <a:r>
            <a:rPr lang="es-EC" sz="1400" kern="1200" dirty="0" smtClean="0"/>
            <a:t> en los tejidos en crecimiento debido a su naturaleza química como </a:t>
          </a:r>
          <a:r>
            <a:rPr lang="es-EC" sz="1400" b="1" kern="1200" dirty="0" smtClean="0">
              <a:solidFill>
                <a:srgbClr val="00B0F0"/>
              </a:solidFill>
            </a:rPr>
            <a:t>elemento inmóvil</a:t>
          </a:r>
          <a:r>
            <a:rPr lang="es-EC" sz="1400" kern="1200" dirty="0" smtClean="0"/>
            <a:t>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/>
        </a:p>
      </dsp:txBody>
      <dsp:txXfrm>
        <a:off x="251000" y="1915889"/>
        <a:ext cx="2071459" cy="1621697"/>
      </dsp:txXfrm>
    </dsp:sp>
    <dsp:sp modelId="{4A0E2B9E-7B24-469E-AB91-E1C5418A62F3}">
      <dsp:nvSpPr>
        <dsp:cNvPr id="0" name=""/>
        <dsp:cNvSpPr/>
      </dsp:nvSpPr>
      <dsp:spPr>
        <a:xfrm>
          <a:off x="891224" y="934422"/>
          <a:ext cx="5837306" cy="5837306"/>
        </a:xfrm>
        <a:custGeom>
          <a:avLst/>
          <a:gdLst/>
          <a:ahLst/>
          <a:cxnLst/>
          <a:rect l="0" t="0" r="0" b="0"/>
          <a:pathLst>
            <a:path>
              <a:moveTo>
                <a:pt x="827409" y="882667"/>
              </a:moveTo>
              <a:arcTo wR="2918653" hR="2918653" stAng="13453976" swAng="180034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758E-3048-41FC-90DD-9DB58FB8B13B}" type="datetimeFigureOut">
              <a:rPr lang="es-EC" smtClean="0"/>
              <a:t>09/03/2017</a:t>
            </a:fld>
            <a:endParaRPr lang="es-EC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AC6A-D47F-4E59-9D02-CD6A90ECA3C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758E-3048-41FC-90DD-9DB58FB8B13B}" type="datetimeFigureOut">
              <a:rPr lang="es-EC" smtClean="0"/>
              <a:t>09/03/2017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AC6A-D47F-4E59-9D02-CD6A90ECA3C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758E-3048-41FC-90DD-9DB58FB8B13B}" type="datetimeFigureOut">
              <a:rPr lang="es-EC" smtClean="0"/>
              <a:t>09/03/2017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AC6A-D47F-4E59-9D02-CD6A90ECA3C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758E-3048-41FC-90DD-9DB58FB8B13B}" type="datetimeFigureOut">
              <a:rPr lang="es-EC" smtClean="0"/>
              <a:t>09/03/2017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AC6A-D47F-4E59-9D02-CD6A90ECA3C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758E-3048-41FC-90DD-9DB58FB8B13B}" type="datetimeFigureOut">
              <a:rPr lang="es-EC" smtClean="0"/>
              <a:t>09/03/2017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AC6A-D47F-4E59-9D02-CD6A90ECA3C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758E-3048-41FC-90DD-9DB58FB8B13B}" type="datetimeFigureOut">
              <a:rPr lang="es-EC" smtClean="0"/>
              <a:t>09/03/2017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AC6A-D47F-4E59-9D02-CD6A90ECA3C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758E-3048-41FC-90DD-9DB58FB8B13B}" type="datetimeFigureOut">
              <a:rPr lang="es-EC" smtClean="0"/>
              <a:t>09/03/2017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AC6A-D47F-4E59-9D02-CD6A90ECA3C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758E-3048-41FC-90DD-9DB58FB8B13B}" type="datetimeFigureOut">
              <a:rPr lang="es-EC" smtClean="0"/>
              <a:t>09/03/2017</a:t>
            </a:fld>
            <a:endParaRPr lang="es-EC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10AC6A-D47F-4E59-9D02-CD6A90ECA3CD}" type="slidenum">
              <a:rPr lang="es-EC" smtClean="0"/>
              <a:t>‹Nº›</a:t>
            </a:fld>
            <a:endParaRPr lang="es-EC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758E-3048-41FC-90DD-9DB58FB8B13B}" type="datetimeFigureOut">
              <a:rPr lang="es-EC" smtClean="0"/>
              <a:t>09/03/2017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AC6A-D47F-4E59-9D02-CD6A90ECA3C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758E-3048-41FC-90DD-9DB58FB8B13B}" type="datetimeFigureOut">
              <a:rPr lang="es-EC" smtClean="0"/>
              <a:t>09/03/2017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A10AC6A-D47F-4E59-9D02-CD6A90ECA3C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9BFD758E-3048-41FC-90DD-9DB58FB8B13B}" type="datetimeFigureOut">
              <a:rPr lang="es-EC" smtClean="0"/>
              <a:t>09/03/2017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AC6A-D47F-4E59-9D02-CD6A90ECA3CD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BFD758E-3048-41FC-90DD-9DB58FB8B13B}" type="datetimeFigureOut">
              <a:rPr lang="es-EC" smtClean="0"/>
              <a:t>09/03/2017</a:t>
            </a:fld>
            <a:endParaRPr lang="es-EC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A10AC6A-D47F-4E59-9D02-CD6A90ECA3CD}" type="slidenum">
              <a:rPr lang="es-EC" smtClean="0"/>
              <a:t>‹Nº›</a:t>
            </a:fld>
            <a:endParaRPr lang="es-EC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90461" y="1958975"/>
            <a:ext cx="7772400" cy="1398017"/>
          </a:xfrm>
        </p:spPr>
        <p:txBody>
          <a:bodyPr>
            <a:noAutofit/>
          </a:bodyPr>
          <a:lstStyle/>
          <a:p>
            <a:pPr algn="ctr"/>
            <a:r>
              <a:rPr lang="es-EC" sz="2400" b="1" dirty="0">
                <a:ln w="5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DEPARTAMENTO DE CIENCIAS DE LA VIDA Y LA AGRICULTURA</a:t>
            </a:r>
            <a:r>
              <a:rPr lang="es-EC" sz="2400" dirty="0">
                <a:ln w="5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C" sz="2400" dirty="0">
                <a:ln w="5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C" sz="2400" b="1" dirty="0">
                <a:ln w="5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CARRERA DE INGENIERÍA </a:t>
            </a:r>
            <a:r>
              <a:rPr lang="es-EC" sz="2400" b="1" dirty="0" smtClean="0">
                <a:ln w="5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AGROPECUARIA</a:t>
            </a:r>
            <a:endParaRPr lang="es-EC" sz="2400" dirty="0">
              <a:ln w="5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4174232"/>
            <a:ext cx="9144000" cy="2279104"/>
          </a:xfrm>
        </p:spPr>
        <p:txBody>
          <a:bodyPr>
            <a:normAutofit/>
          </a:bodyPr>
          <a:lstStyle/>
          <a:p>
            <a:pPr algn="ctr"/>
            <a:r>
              <a:rPr lang="es-EC" sz="2400" b="1" dirty="0">
                <a:solidFill>
                  <a:schemeClr val="tx1"/>
                </a:solidFill>
              </a:rPr>
              <a:t>TRABAJO DE TITULACIÓN, PREVIO A LA OBTENCIÓN DEL TÍTULO DE INGENIERO </a:t>
            </a:r>
            <a:r>
              <a:rPr lang="es-EC" sz="2400" b="1" dirty="0" smtClean="0">
                <a:solidFill>
                  <a:schemeClr val="tx1"/>
                </a:solidFill>
              </a:rPr>
              <a:t>AGROPECUARIO</a:t>
            </a:r>
          </a:p>
          <a:p>
            <a:pPr algn="ctr"/>
            <a:endParaRPr lang="es-EC" sz="2400" b="1" dirty="0">
              <a:solidFill>
                <a:schemeClr val="tx1"/>
              </a:solidFill>
            </a:endParaRPr>
          </a:p>
          <a:p>
            <a:pPr algn="ctr"/>
            <a:r>
              <a:rPr lang="es-EC" sz="2400" b="1" dirty="0" smtClean="0">
                <a:solidFill>
                  <a:schemeClr val="tx1"/>
                </a:solidFill>
              </a:rPr>
              <a:t>09 de Marzo 2017</a:t>
            </a:r>
          </a:p>
          <a:p>
            <a:pPr algn="ctr"/>
            <a:r>
              <a:rPr lang="es-EC" sz="2400" b="1" dirty="0"/>
              <a:t>Santo Domingo - Ecuador</a:t>
            </a:r>
          </a:p>
          <a:p>
            <a:pPr algn="ctr"/>
            <a:endParaRPr lang="es-EC" sz="2400" dirty="0">
              <a:solidFill>
                <a:schemeClr val="tx1"/>
              </a:solidFill>
            </a:endParaRPr>
          </a:p>
          <a:p>
            <a:pPr algn="ctr"/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331640" y="157381"/>
            <a:ext cx="6480720" cy="160177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026" name="Picture 2" descr="Resultado de imagen para esp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7381"/>
            <a:ext cx="6202010" cy="160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77152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Mazorca negra </a:t>
            </a:r>
            <a:r>
              <a:rPr lang="es-EC" sz="2400" dirty="0" smtClean="0"/>
              <a:t>(</a:t>
            </a:r>
            <a:r>
              <a:rPr lang="es-EC" sz="2400" i="1" dirty="0" err="1"/>
              <a:t>Phytophthora</a:t>
            </a:r>
            <a:r>
              <a:rPr lang="es-EC" sz="2400" i="1" dirty="0"/>
              <a:t> </a:t>
            </a:r>
            <a:r>
              <a:rPr lang="es-EC" sz="2400" i="1" dirty="0" err="1"/>
              <a:t>sp</a:t>
            </a:r>
            <a:r>
              <a:rPr lang="es-EC" sz="2400" i="1" dirty="0" smtClean="0"/>
              <a:t>.)</a:t>
            </a:r>
            <a:endParaRPr lang="es-EC" sz="2400" dirty="0"/>
          </a:p>
        </p:txBody>
      </p:sp>
      <p:sp>
        <p:nvSpPr>
          <p:cNvPr id="5" name="4 Rectángulo"/>
          <p:cNvSpPr/>
          <p:nvPr/>
        </p:nvSpPr>
        <p:spPr>
          <a:xfrm>
            <a:off x="529549" y="1268760"/>
            <a:ext cx="3384376" cy="864096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ysClr val="windowText" lastClr="000000"/>
                </a:solidFill>
              </a:rPr>
              <a:t>Origen: África a partir de la llegada del cultivo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4283968" y="1196752"/>
            <a:ext cx="4058046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>
                <a:solidFill>
                  <a:schemeClr val="bg1"/>
                </a:solidFill>
              </a:rPr>
              <a:t>La enfermedad es de rápida progresión y amenaza a mazorcas de distinta edad</a:t>
            </a:r>
            <a:r>
              <a:rPr lang="es-EC" sz="12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s-EC" sz="1200" dirty="0" smtClean="0">
                <a:solidFill>
                  <a:schemeClr val="bg1"/>
                </a:solidFill>
              </a:rPr>
              <a:t>A </a:t>
            </a:r>
            <a:r>
              <a:rPr lang="es-EC" sz="1200" dirty="0">
                <a:solidFill>
                  <a:schemeClr val="bg1"/>
                </a:solidFill>
              </a:rPr>
              <a:t>partir de tres días de su colonización y maduración, pueden producir esporas viables e infectar nuevos frutos (CATIE, 2009).</a:t>
            </a:r>
          </a:p>
        </p:txBody>
      </p:sp>
      <p:pic>
        <p:nvPicPr>
          <p:cNvPr id="11268" name="Picture 4" descr="Resultado de imagen para mazorca negra cacao distribu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95" y="2852936"/>
            <a:ext cx="4536521" cy="336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52936"/>
            <a:ext cx="3781246" cy="304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9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Escoba de bruja </a:t>
            </a:r>
            <a:r>
              <a:rPr lang="es-EC" sz="2700" dirty="0" smtClean="0"/>
              <a:t>(</a:t>
            </a:r>
            <a:r>
              <a:rPr lang="es-EC" sz="2700" i="1" dirty="0" err="1"/>
              <a:t>Moniliophthora</a:t>
            </a:r>
            <a:r>
              <a:rPr lang="es-EC" sz="2700" i="1" dirty="0"/>
              <a:t> perniciosa </a:t>
            </a:r>
            <a:r>
              <a:rPr lang="es-EC" sz="2700" dirty="0"/>
              <a:t>(</a:t>
            </a:r>
            <a:r>
              <a:rPr lang="es-EC" sz="2700" dirty="0" err="1"/>
              <a:t>Stahel</a:t>
            </a:r>
            <a:r>
              <a:rPr lang="es-EC" sz="2700" dirty="0"/>
              <a:t>) </a:t>
            </a:r>
            <a:r>
              <a:rPr lang="es-EC" sz="2700" dirty="0" err="1"/>
              <a:t>Aime</a:t>
            </a:r>
            <a:r>
              <a:rPr lang="es-EC" sz="2700" dirty="0"/>
              <a:t> y </a:t>
            </a:r>
            <a:r>
              <a:rPr lang="es-EC" sz="2700" dirty="0" smtClean="0"/>
              <a:t>Phillips-Mora)</a:t>
            </a:r>
            <a:endParaRPr lang="es-EC" sz="2700" dirty="0"/>
          </a:p>
        </p:txBody>
      </p:sp>
      <p:pic>
        <p:nvPicPr>
          <p:cNvPr id="4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34686"/>
            <a:ext cx="5616624" cy="343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83568" y="1700808"/>
            <a:ext cx="3384376" cy="1152128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ysClr val="windowText" lastClr="000000"/>
                </a:solidFill>
              </a:rPr>
              <a:t>Origen: Altos del río Amazonas</a:t>
            </a:r>
          </a:p>
          <a:p>
            <a:pPr algn="ctr"/>
            <a:r>
              <a:rPr lang="es-EC" sz="1400" dirty="0" smtClean="0">
                <a:solidFill>
                  <a:sysClr val="windowText" lastClr="000000"/>
                </a:solidFill>
              </a:rPr>
              <a:t>En Ecuador: Aparece en 1917, y genera 40% de pérdidas en 5 años (SENASICA, 2013).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4932040" y="1556792"/>
            <a:ext cx="3384376" cy="1440160"/>
          </a:xfrm>
          <a:prstGeom prst="round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600" dirty="0" smtClean="0">
                <a:solidFill>
                  <a:sysClr val="windowText" lastClr="000000"/>
                </a:solidFill>
              </a:rPr>
              <a:t>Causa </a:t>
            </a:r>
            <a:r>
              <a:rPr lang="es-EC" sz="1600" dirty="0">
                <a:solidFill>
                  <a:sysClr val="windowText" lastClr="000000"/>
                </a:solidFill>
              </a:rPr>
              <a:t>el crecimiento anormal de brotes tiernos, sean estos cojinetes florales, </a:t>
            </a:r>
            <a:r>
              <a:rPr lang="es-EC" sz="1600" dirty="0" smtClean="0">
                <a:solidFill>
                  <a:sysClr val="windowText" lastClr="000000"/>
                </a:solidFill>
              </a:rPr>
              <a:t>brotes, </a:t>
            </a:r>
            <a:r>
              <a:rPr lang="es-EC" sz="1600" dirty="0">
                <a:solidFill>
                  <a:sysClr val="windowText" lastClr="000000"/>
                </a:solidFill>
              </a:rPr>
              <a:t>mazorcas y </a:t>
            </a:r>
            <a:r>
              <a:rPr lang="es-EC" sz="1600" dirty="0" smtClean="0">
                <a:solidFill>
                  <a:sysClr val="windowText" lastClr="000000"/>
                </a:solidFill>
              </a:rPr>
              <a:t>granos</a:t>
            </a:r>
            <a:r>
              <a:rPr lang="es-EC" sz="1600" dirty="0">
                <a:solidFill>
                  <a:sysClr val="windowText" lastClr="000000"/>
                </a:solidFill>
              </a:rPr>
              <a:t> (Pico et al., 2012).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6012160" y="3356992"/>
            <a:ext cx="2952328" cy="1368152"/>
          </a:xfrm>
          <a:prstGeom prst="round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600" dirty="0" smtClean="0">
                <a:solidFill>
                  <a:sysClr val="windowText" lastClr="000000"/>
                </a:solidFill>
              </a:rPr>
              <a:t>La </a:t>
            </a:r>
            <a:r>
              <a:rPr lang="es-EC" sz="1600" dirty="0">
                <a:solidFill>
                  <a:sysClr val="windowText" lastClr="000000"/>
                </a:solidFill>
              </a:rPr>
              <a:t>incidencia de escoba de bruja aumenta con el incremento de la actividad </a:t>
            </a:r>
            <a:r>
              <a:rPr lang="es-EC" sz="1600" dirty="0" err="1">
                <a:solidFill>
                  <a:sysClr val="windowText" lastClr="000000"/>
                </a:solidFill>
              </a:rPr>
              <a:t>meristemática</a:t>
            </a:r>
            <a:r>
              <a:rPr lang="es-EC" sz="1600" dirty="0">
                <a:solidFill>
                  <a:sysClr val="windowText" lastClr="000000"/>
                </a:solidFill>
              </a:rPr>
              <a:t> (SENASICA, 2013).</a:t>
            </a:r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4283968" y="2276872"/>
            <a:ext cx="504056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7308304" y="3068960"/>
            <a:ext cx="0" cy="21602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Resultado de imagen para cacao enfer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69160"/>
            <a:ext cx="3193470" cy="195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7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err="1" smtClean="0"/>
              <a:t>Cherelle</a:t>
            </a:r>
            <a:r>
              <a:rPr lang="es-EC" dirty="0" smtClean="0"/>
              <a:t> wilt </a:t>
            </a:r>
            <a:r>
              <a:rPr lang="es-EC" sz="2800" dirty="0" smtClean="0"/>
              <a:t>(Marchitez de </a:t>
            </a:r>
            <a:r>
              <a:rPr lang="es-EC" sz="2800" dirty="0" err="1"/>
              <a:t>c</a:t>
            </a:r>
            <a:r>
              <a:rPr lang="es-EC" sz="2800" dirty="0" err="1" smtClean="0"/>
              <a:t>herel</a:t>
            </a:r>
            <a:r>
              <a:rPr lang="es-EC" sz="2800" dirty="0" smtClean="0"/>
              <a:t>)</a:t>
            </a:r>
            <a:endParaRPr lang="es-EC" sz="2800" dirty="0"/>
          </a:p>
        </p:txBody>
      </p:sp>
      <p:sp>
        <p:nvSpPr>
          <p:cNvPr id="4" name="3 Rectángulo"/>
          <p:cNvSpPr/>
          <p:nvPr/>
        </p:nvSpPr>
        <p:spPr>
          <a:xfrm>
            <a:off x="683568" y="1484784"/>
            <a:ext cx="3744416" cy="1152128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dirty="0" smtClean="0">
                <a:solidFill>
                  <a:schemeClr val="bg1"/>
                </a:solidFill>
              </a:rPr>
              <a:t>Aún </a:t>
            </a:r>
            <a:r>
              <a:rPr lang="es-EC" sz="1400" dirty="0">
                <a:solidFill>
                  <a:schemeClr val="bg1"/>
                </a:solidFill>
              </a:rPr>
              <a:t>no se define con exactitud un organismo como agente causal, sin embargo se considera que este problema es debido a un desequilibrio </a:t>
            </a:r>
            <a:r>
              <a:rPr lang="es-EC" sz="1400" dirty="0" smtClean="0">
                <a:solidFill>
                  <a:schemeClr val="bg1"/>
                </a:solidFill>
              </a:rPr>
              <a:t>fisiológico</a:t>
            </a:r>
            <a:r>
              <a:rPr lang="es-EC" sz="1400" dirty="0">
                <a:solidFill>
                  <a:schemeClr val="bg1"/>
                </a:solidFill>
              </a:rPr>
              <a:t> (</a:t>
            </a:r>
            <a:r>
              <a:rPr lang="es-EC" sz="1400" dirty="0" err="1">
                <a:solidFill>
                  <a:schemeClr val="bg1"/>
                </a:solidFill>
              </a:rPr>
              <a:t>McKelvie</a:t>
            </a:r>
            <a:r>
              <a:rPr lang="es-EC" sz="1400" dirty="0">
                <a:solidFill>
                  <a:schemeClr val="bg1"/>
                </a:solidFill>
              </a:rPr>
              <a:t>, 2016).</a:t>
            </a:r>
            <a:endParaRPr lang="es-EC" sz="1400" dirty="0" smtClean="0">
              <a:solidFill>
                <a:schemeClr val="bg1"/>
              </a:solidFill>
            </a:endParaRPr>
          </a:p>
        </p:txBody>
      </p:sp>
      <p:pic>
        <p:nvPicPr>
          <p:cNvPr id="15362" name="Picture 2" descr="Resultado de imagen para cherelle wi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437112"/>
            <a:ext cx="261071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5040052" y="3573016"/>
            <a:ext cx="1944216" cy="2088232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ysClr val="windowText" lastClr="000000"/>
                </a:solidFill>
              </a:rPr>
              <a:t>La enfermedad genera pérdidas del 70% en plantaciones con deficiente manejo agronómico (Reyes et. al., 1965).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3347864" y="5877272"/>
            <a:ext cx="5328592" cy="720080"/>
          </a:xfrm>
          <a:prstGeom prst="roundRect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ysClr val="windowText" lastClr="000000"/>
                </a:solidFill>
              </a:rPr>
              <a:t>Se </a:t>
            </a:r>
            <a:r>
              <a:rPr lang="es-EC" sz="1400" dirty="0">
                <a:solidFill>
                  <a:sysClr val="windowText" lastClr="000000"/>
                </a:solidFill>
              </a:rPr>
              <a:t>recomienda manejar planes de fertilización adecuados, y evitar el uso excesivo de compuestos </a:t>
            </a:r>
            <a:r>
              <a:rPr lang="es-EC" sz="1400" dirty="0" err="1" smtClean="0">
                <a:solidFill>
                  <a:sysClr val="windowText" lastClr="000000"/>
                </a:solidFill>
              </a:rPr>
              <a:t>fitohormonales</a:t>
            </a:r>
            <a:r>
              <a:rPr lang="es-EC" sz="1400" dirty="0" smtClean="0">
                <a:solidFill>
                  <a:sysClr val="windowText" lastClr="000000"/>
                </a:solidFill>
              </a:rPr>
              <a:t> (Batista, 2009).</a:t>
            </a:r>
            <a:endParaRPr lang="es-EC" sz="1400" dirty="0">
              <a:solidFill>
                <a:sysClr val="windowText" lastClr="00000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3568" y="2794481"/>
            <a:ext cx="3744416" cy="1152128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bg1"/>
                </a:solidFill>
              </a:rPr>
              <a:t>También se postula que esta influenciado por cuestiones climáticas (precipitación y temperatura).</a:t>
            </a:r>
          </a:p>
        </p:txBody>
      </p:sp>
      <p:pic>
        <p:nvPicPr>
          <p:cNvPr id="15364" name="Picture 4" descr="Resultado de imagen para cherelle wi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1938073" cy="12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sultado de imagen para cherelle wi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51" y="2636912"/>
            <a:ext cx="1623294" cy="162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Flecha curvada hacia arriba"/>
          <p:cNvSpPr/>
          <p:nvPr/>
        </p:nvSpPr>
        <p:spPr>
          <a:xfrm rot="8498562">
            <a:off x="3870379" y="5017625"/>
            <a:ext cx="864096" cy="360040"/>
          </a:xfrm>
          <a:prstGeom prst="curvedUp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0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88640"/>
            <a:ext cx="7467600" cy="1143000"/>
          </a:xfrm>
        </p:spPr>
        <p:txBody>
          <a:bodyPr/>
          <a:lstStyle/>
          <a:p>
            <a:r>
              <a:rPr lang="es-EC" dirty="0" smtClean="0"/>
              <a:t>Silicio en la naturaleza</a:t>
            </a:r>
            <a:endParaRPr lang="es-EC" dirty="0"/>
          </a:p>
        </p:txBody>
      </p:sp>
      <p:pic>
        <p:nvPicPr>
          <p:cNvPr id="4" name="Picture 6" descr="Resultado de imagen para silicio tabla period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04628"/>
            <a:ext cx="1403648" cy="164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843808" y="1360612"/>
            <a:ext cx="2304256" cy="556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ysClr val="windowText" lastClr="000000"/>
                </a:solidFill>
              </a:rPr>
              <a:t>2do elemento mas abundante</a:t>
            </a:r>
            <a:endParaRPr lang="es-EC" dirty="0">
              <a:solidFill>
                <a:sysClr val="windowText" lastClr="0000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820282" y="2117329"/>
            <a:ext cx="2304256" cy="66359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ysClr val="windowText" lastClr="000000"/>
                </a:solidFill>
              </a:rPr>
              <a:t>28% de la corteza terrestre</a:t>
            </a:r>
            <a:endParaRPr lang="es-EC" dirty="0">
              <a:solidFill>
                <a:sysClr val="windowText" lastClr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820282" y="2893964"/>
            <a:ext cx="2304256" cy="60704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ysClr val="windowText" lastClr="000000"/>
                </a:solidFill>
              </a:rPr>
              <a:t>Esencial en algas y diatomeas (H</a:t>
            </a:r>
            <a:r>
              <a:rPr lang="es-EC" sz="1200" dirty="0" smtClean="0">
                <a:solidFill>
                  <a:sysClr val="windowText" lastClr="000000"/>
                </a:solidFill>
              </a:rPr>
              <a:t>4</a:t>
            </a:r>
            <a:r>
              <a:rPr lang="es-EC" dirty="0" smtClean="0">
                <a:solidFill>
                  <a:sysClr val="windowText" lastClr="000000"/>
                </a:solidFill>
              </a:rPr>
              <a:t>SiO</a:t>
            </a:r>
            <a:r>
              <a:rPr lang="es-EC" sz="1200" dirty="0" smtClean="0">
                <a:solidFill>
                  <a:sysClr val="windowText" lastClr="000000"/>
                </a:solidFill>
              </a:rPr>
              <a:t>4</a:t>
            </a:r>
            <a:r>
              <a:rPr lang="es-EC" dirty="0" smtClean="0">
                <a:solidFill>
                  <a:sysClr val="windowText" lastClr="000000"/>
                </a:solidFill>
              </a:rPr>
              <a:t>)</a:t>
            </a:r>
            <a:endParaRPr lang="es-EC" dirty="0">
              <a:solidFill>
                <a:sysClr val="windowText" lastClr="00000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43608" y="3654152"/>
            <a:ext cx="3960440" cy="1080120"/>
          </a:xfrm>
          <a:prstGeom prst="rect">
            <a:avLst/>
          </a:pr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ysClr val="windowText" lastClr="000000"/>
                </a:solidFill>
              </a:rPr>
              <a:t>Fuerte afinidad con el Oxígeno = SiO</a:t>
            </a:r>
            <a:r>
              <a:rPr lang="es-EC" sz="1400" dirty="0" smtClean="0">
                <a:solidFill>
                  <a:sysClr val="windowText" lastClr="000000"/>
                </a:solidFill>
              </a:rPr>
              <a:t>2</a:t>
            </a:r>
            <a:r>
              <a:rPr lang="es-EC" dirty="0" smtClean="0">
                <a:solidFill>
                  <a:sysClr val="windowText" lastClr="000000"/>
                </a:solidFill>
              </a:rPr>
              <a:t> + metales </a:t>
            </a:r>
            <a:r>
              <a:rPr lang="es-EC" dirty="0">
                <a:solidFill>
                  <a:sysClr val="windowText" lastClr="000000"/>
                </a:solidFill>
              </a:rPr>
              <a:t>(Al, Fe, Mn, Mg, entre otros).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67545" y="5008754"/>
            <a:ext cx="5424840" cy="17326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ysClr val="windowText" lastClr="000000"/>
                </a:solidFill>
              </a:rPr>
              <a:t>Se considera al silicio como el elemento más importante del siglo XXI, ya que es fundamental en la fabricación industrial. </a:t>
            </a:r>
            <a:endParaRPr lang="es-EC" sz="1600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es-EC" sz="1600" dirty="0">
                <a:solidFill>
                  <a:sysClr val="windowText" lastClr="000000"/>
                </a:solidFill>
              </a:rPr>
              <a:t>Debido a su alta composición en la corteza terrestre, se ha considerado como el elemento más “renovable” o “sostenible” (Álvarez y Osorio, 2014).</a:t>
            </a:r>
          </a:p>
        </p:txBody>
      </p:sp>
      <p:pic>
        <p:nvPicPr>
          <p:cNvPr id="16386" name="Picture 2" descr="Resultado de imagen para silicio amorfo estructu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530" y="4113076"/>
            <a:ext cx="2730304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5502637" y="1250074"/>
            <a:ext cx="3240360" cy="25202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dirty="0">
                <a:solidFill>
                  <a:sysClr val="windowText" lastClr="000000"/>
                </a:solidFill>
              </a:rPr>
              <a:t>Investigaciones recientes, señalan al silicio como un elemento benéfico en la agricultura, puesto que en cultivos como arroz, caña de azúcar y demás gramíneas, han alcanzado buenos resultados (SEPHU, 2009).</a:t>
            </a:r>
          </a:p>
          <a:p>
            <a:pPr algn="ctr"/>
            <a:endParaRPr lang="es-EC" dirty="0">
              <a:solidFill>
                <a:sysClr val="windowText" lastClr="000000"/>
              </a:solidFill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2195736" y="180882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>
            <a:off x="2221412" y="245104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2195736" y="3101766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angular"/>
          <p:cNvCxnSpPr/>
          <p:nvPr/>
        </p:nvCxnSpPr>
        <p:spPr>
          <a:xfrm>
            <a:off x="5124538" y="4365104"/>
            <a:ext cx="1031638" cy="369168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43408"/>
            <a:ext cx="7467600" cy="1143000"/>
          </a:xfrm>
        </p:spPr>
        <p:txBody>
          <a:bodyPr/>
          <a:lstStyle/>
          <a:p>
            <a:r>
              <a:rPr lang="es-EC" dirty="0" smtClean="0"/>
              <a:t>Silicio en el suelo</a:t>
            </a:r>
            <a:endParaRPr lang="es-EC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735" y="692696"/>
            <a:ext cx="5969495" cy="383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83" y="4725144"/>
            <a:ext cx="4336005" cy="207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 descr="Resultado de imagen para silicio en el sue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81777"/>
            <a:ext cx="3560218" cy="208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ultado de imagen para silicio tabla period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84" y="692696"/>
            <a:ext cx="1051143" cy="122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54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Silicio en las plantas</a:t>
            </a:r>
            <a:endParaRPr lang="es-EC" dirty="0"/>
          </a:p>
        </p:txBody>
      </p:sp>
      <p:pic>
        <p:nvPicPr>
          <p:cNvPr id="4" name="Picture 6" descr="Resultado de imagen para silicio tabla period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857" y="0"/>
            <a:ext cx="1051143" cy="122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172"/>
            <a:ext cx="3975386" cy="299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283968" y="4509121"/>
            <a:ext cx="4780092" cy="22675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Muchos organismos fotosintéticos, bacterias, algas y plantas acumulan </a:t>
            </a:r>
            <a:r>
              <a:rPr lang="es-EC" sz="1400" dirty="0" smtClean="0">
                <a:solidFill>
                  <a:schemeClr val="bg1"/>
                </a:solidFill>
              </a:rPr>
              <a:t>sílice (</a:t>
            </a:r>
            <a:r>
              <a:rPr lang="es-EC" sz="1400" dirty="0" err="1" smtClean="0">
                <a:solidFill>
                  <a:schemeClr val="bg1"/>
                </a:solidFill>
              </a:rPr>
              <a:t>fitolitos</a:t>
            </a:r>
            <a:r>
              <a:rPr lang="es-EC" sz="1400" dirty="0" smtClean="0">
                <a:solidFill>
                  <a:schemeClr val="bg1"/>
                </a:solidFill>
              </a:rPr>
              <a:t> y ópalo) a </a:t>
            </a:r>
            <a:r>
              <a:rPr lang="es-EC" sz="1400" dirty="0">
                <a:solidFill>
                  <a:schemeClr val="bg1"/>
                </a:solidFill>
              </a:rPr>
              <a:t>través del proceso de </a:t>
            </a:r>
            <a:r>
              <a:rPr lang="es-EC" sz="1400" dirty="0" err="1" smtClean="0">
                <a:solidFill>
                  <a:schemeClr val="bg1"/>
                </a:solidFill>
              </a:rPr>
              <a:t>biosilicificación</a:t>
            </a:r>
            <a:r>
              <a:rPr lang="es-EC" sz="1400" dirty="0" smtClean="0">
                <a:solidFill>
                  <a:schemeClr val="bg1"/>
                </a:solidFill>
              </a:rPr>
              <a:t> (Quero</a:t>
            </a:r>
            <a:r>
              <a:rPr lang="es-EC" sz="1400" dirty="0">
                <a:solidFill>
                  <a:schemeClr val="bg1"/>
                </a:solidFill>
              </a:rPr>
              <a:t>, 2009</a:t>
            </a:r>
            <a:r>
              <a:rPr lang="es-EC" sz="1400" dirty="0" smtClean="0">
                <a:solidFill>
                  <a:schemeClr val="bg1"/>
                </a:solidFill>
              </a:rPr>
              <a:t>).</a:t>
            </a:r>
          </a:p>
          <a:p>
            <a:pPr algn="just"/>
            <a:endParaRPr lang="es-EC" sz="14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Jones y </a:t>
            </a:r>
            <a:r>
              <a:rPr lang="es-EC" sz="1400" dirty="0" err="1">
                <a:solidFill>
                  <a:schemeClr val="bg1"/>
                </a:solidFill>
              </a:rPr>
              <a:t>Handreck</a:t>
            </a:r>
            <a:r>
              <a:rPr lang="es-EC" sz="1400" dirty="0">
                <a:solidFill>
                  <a:schemeClr val="bg1"/>
                </a:solidFill>
              </a:rPr>
              <a:t> (1967), </a:t>
            </a:r>
            <a:r>
              <a:rPr lang="es-EC" sz="1400" dirty="0" smtClean="0">
                <a:solidFill>
                  <a:schemeClr val="bg1"/>
                </a:solidFill>
              </a:rPr>
              <a:t>dividieron </a:t>
            </a:r>
            <a:r>
              <a:rPr lang="es-EC" sz="1400" dirty="0">
                <a:solidFill>
                  <a:schemeClr val="bg1"/>
                </a:solidFill>
              </a:rPr>
              <a:t>en tres grupos de acuerdo a los contenidos de silicio. Los valores más altos son de 10 a 15% </a:t>
            </a:r>
            <a:r>
              <a:rPr lang="es-EC" sz="1400" dirty="0" smtClean="0">
                <a:solidFill>
                  <a:schemeClr val="bg1"/>
                </a:solidFill>
              </a:rPr>
              <a:t>gramíneas </a:t>
            </a:r>
            <a:r>
              <a:rPr lang="es-EC" sz="1400" dirty="0">
                <a:solidFill>
                  <a:schemeClr val="bg1"/>
                </a:solidFill>
              </a:rPr>
              <a:t>de zonas húmedas; entre 1-3% </a:t>
            </a:r>
            <a:r>
              <a:rPr lang="es-EC" sz="1400" dirty="0" smtClean="0">
                <a:solidFill>
                  <a:schemeClr val="bg1"/>
                </a:solidFill>
              </a:rPr>
              <a:t>gramíneas </a:t>
            </a:r>
            <a:r>
              <a:rPr lang="es-EC" sz="1400" dirty="0">
                <a:solidFill>
                  <a:schemeClr val="bg1"/>
                </a:solidFill>
              </a:rPr>
              <a:t>de </a:t>
            </a:r>
            <a:r>
              <a:rPr lang="es-EC" sz="1400" dirty="0" smtClean="0">
                <a:solidFill>
                  <a:schemeClr val="bg1"/>
                </a:solidFill>
              </a:rPr>
              <a:t>zonas secas, </a:t>
            </a:r>
            <a:r>
              <a:rPr lang="es-EC" sz="1400" dirty="0">
                <a:solidFill>
                  <a:schemeClr val="bg1"/>
                </a:solidFill>
              </a:rPr>
              <a:t>y la mayoría de las dicotiledóneas que tienen menos del 1% (Álvarez y Osorio, 2014).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6" y="1371172"/>
            <a:ext cx="3881415" cy="400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Elipse"/>
          <p:cNvSpPr/>
          <p:nvPr/>
        </p:nvSpPr>
        <p:spPr>
          <a:xfrm>
            <a:off x="1187624" y="2132856"/>
            <a:ext cx="648072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Elipse"/>
          <p:cNvSpPr/>
          <p:nvPr/>
        </p:nvSpPr>
        <p:spPr>
          <a:xfrm>
            <a:off x="1187624" y="4725144"/>
            <a:ext cx="648072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4837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-85402"/>
            <a:ext cx="7467600" cy="850106"/>
          </a:xfrm>
        </p:spPr>
        <p:txBody>
          <a:bodyPr/>
          <a:lstStyle/>
          <a:p>
            <a:r>
              <a:rPr lang="es-EC" dirty="0" smtClean="0"/>
              <a:t>Absorción foliar de silicio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161577" y="980728"/>
            <a:ext cx="2970263" cy="345638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Alrededor de 1850 se demostró que las plantas podían absorber nutrientes a través de </a:t>
            </a:r>
            <a:r>
              <a:rPr lang="es-EC" sz="1400" b="1" dirty="0" smtClean="0">
                <a:solidFill>
                  <a:schemeClr val="bg1"/>
                </a:solidFill>
              </a:rPr>
              <a:t>poros </a:t>
            </a:r>
            <a:r>
              <a:rPr lang="es-EC" sz="1400" b="1" dirty="0" err="1">
                <a:solidFill>
                  <a:schemeClr val="bg1"/>
                </a:solidFill>
              </a:rPr>
              <a:t>hidrofilitos</a:t>
            </a:r>
            <a:r>
              <a:rPr lang="es-EC" sz="1400" dirty="0">
                <a:solidFill>
                  <a:schemeClr val="bg1"/>
                </a:solidFill>
              </a:rPr>
              <a:t> que se encuentran en el haz y envés de las hojas</a:t>
            </a:r>
            <a:r>
              <a:rPr lang="es-EC" sz="14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Se sostiene que la fertilización vía foliar es </a:t>
            </a:r>
            <a:r>
              <a:rPr lang="es-EC" sz="1400" b="1" dirty="0">
                <a:solidFill>
                  <a:schemeClr val="bg1"/>
                </a:solidFill>
              </a:rPr>
              <a:t>menos contaminante</a:t>
            </a:r>
            <a:r>
              <a:rPr lang="es-EC" sz="1400" dirty="0">
                <a:solidFill>
                  <a:schemeClr val="bg1"/>
                </a:solidFill>
              </a:rPr>
              <a:t> y de más rápida asimilación frente a la fertilización </a:t>
            </a:r>
            <a:r>
              <a:rPr lang="es-EC" sz="1400" dirty="0" smtClean="0">
                <a:solidFill>
                  <a:schemeClr val="bg1"/>
                </a:solidFill>
              </a:rPr>
              <a:t>edáfica</a:t>
            </a:r>
            <a:endParaRPr lang="es-EC" sz="1400" dirty="0">
              <a:solidFill>
                <a:schemeClr val="bg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>
                <a:solidFill>
                  <a:schemeClr val="bg1"/>
                </a:solidFill>
              </a:rPr>
              <a:t>P</a:t>
            </a:r>
            <a:r>
              <a:rPr lang="es-EC" sz="1400" dirty="0" smtClean="0">
                <a:solidFill>
                  <a:schemeClr val="bg1"/>
                </a:solidFill>
              </a:rPr>
              <a:t>resenta </a:t>
            </a:r>
            <a:r>
              <a:rPr lang="es-EC" sz="1400" dirty="0">
                <a:solidFill>
                  <a:schemeClr val="bg1"/>
                </a:solidFill>
              </a:rPr>
              <a:t>limitantes en nutrientes que tienen que ser aplicados en </a:t>
            </a:r>
            <a:r>
              <a:rPr lang="es-EC" sz="1400" b="1" dirty="0">
                <a:solidFill>
                  <a:schemeClr val="bg1"/>
                </a:solidFill>
              </a:rPr>
              <a:t>grandes cantidades</a:t>
            </a:r>
            <a:r>
              <a:rPr lang="es-EC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7308304" y="2321926"/>
            <a:ext cx="1584176" cy="6480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ysClr val="windowText" lastClr="000000"/>
                </a:solidFill>
              </a:rPr>
              <a:t>fuerza mecánica</a:t>
            </a:r>
            <a:endParaRPr lang="es-EC" dirty="0">
              <a:solidFill>
                <a:sysClr val="windowText" lastClr="00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519191" y="2236441"/>
            <a:ext cx="1584176" cy="81904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ysClr val="windowText" lastClr="000000"/>
                </a:solidFill>
              </a:rPr>
              <a:t>Defensa de predadores y hongos</a:t>
            </a:r>
            <a:endParaRPr lang="es-EC" dirty="0">
              <a:solidFill>
                <a:sysClr val="windowText" lastClr="000000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1863385" y="4797152"/>
            <a:ext cx="1584176" cy="64807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Regulación metabólica</a:t>
            </a:r>
            <a:endParaRPr lang="es-EC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3779912" y="2321925"/>
            <a:ext cx="1584176" cy="64807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Rigidez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0484" name="Picture 4" descr="Resultado de imagen para silicio en hoj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280" y="3209469"/>
            <a:ext cx="5333999" cy="356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1863385" y="5805264"/>
            <a:ext cx="1584176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Regulación térmica</a:t>
            </a:r>
            <a:endParaRPr lang="es-EC" dirty="0">
              <a:solidFill>
                <a:schemeClr val="bg1"/>
              </a:solidFill>
            </a:endParaRPr>
          </a:p>
        </p:txBody>
      </p:sp>
      <p:cxnSp>
        <p:nvCxnSpPr>
          <p:cNvPr id="13" name="12 Conector recto"/>
          <p:cNvCxnSpPr>
            <a:stCxn id="12" idx="2"/>
          </p:cNvCxnSpPr>
          <p:nvPr/>
        </p:nvCxnSpPr>
        <p:spPr>
          <a:xfrm>
            <a:off x="4572000" y="2969997"/>
            <a:ext cx="0" cy="2394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>
            <a:stCxn id="10" idx="2"/>
            <a:endCxn id="20484" idx="0"/>
          </p:cNvCxnSpPr>
          <p:nvPr/>
        </p:nvCxnSpPr>
        <p:spPr>
          <a:xfrm>
            <a:off x="6311279" y="3055482"/>
            <a:ext cx="1" cy="1539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>
            <a:stCxn id="8" idx="2"/>
          </p:cNvCxnSpPr>
          <p:nvPr/>
        </p:nvCxnSpPr>
        <p:spPr>
          <a:xfrm>
            <a:off x="8100392" y="2969998"/>
            <a:ext cx="0" cy="239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>
            <a:stCxn id="11" idx="3"/>
          </p:cNvCxnSpPr>
          <p:nvPr/>
        </p:nvCxnSpPr>
        <p:spPr>
          <a:xfrm>
            <a:off x="3447561" y="5121188"/>
            <a:ext cx="1967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>
            <a:stCxn id="14" idx="3"/>
          </p:cNvCxnSpPr>
          <p:nvPr/>
        </p:nvCxnSpPr>
        <p:spPr>
          <a:xfrm>
            <a:off x="3447561" y="6129300"/>
            <a:ext cx="1967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187367414"/>
              </p:ext>
            </p:extLst>
          </p:nvPr>
        </p:nvGraphicFramePr>
        <p:xfrm>
          <a:off x="0" y="16666"/>
          <a:ext cx="8748464" cy="6841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510" name="Picture 6" descr="Resultado de imagen para poros hidrofílicos en hoja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9"/>
          <a:stretch/>
        </p:blipFill>
        <p:spPr bwMode="auto">
          <a:xfrm>
            <a:off x="2582451" y="2276872"/>
            <a:ext cx="3717741" cy="273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0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43408"/>
            <a:ext cx="7467600" cy="1143000"/>
          </a:xfrm>
        </p:spPr>
        <p:txBody>
          <a:bodyPr/>
          <a:lstStyle/>
          <a:p>
            <a:r>
              <a:rPr lang="es-EC" dirty="0" smtClean="0"/>
              <a:t>Silicio en la agricultura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7931224" cy="5400600"/>
          </a:xfrm>
        </p:spPr>
        <p:txBody>
          <a:bodyPr>
            <a:noAutofit/>
          </a:bodyPr>
          <a:lstStyle/>
          <a:p>
            <a:pPr algn="just"/>
            <a:r>
              <a:rPr lang="es-EC" sz="1900" dirty="0"/>
              <a:t>Todas las plantas que crecen en suelo contienen cantidades significativas de Si en sus </a:t>
            </a:r>
            <a:r>
              <a:rPr lang="es-EC" sz="1900" dirty="0" smtClean="0"/>
              <a:t>tejidos.</a:t>
            </a:r>
          </a:p>
          <a:p>
            <a:pPr algn="just"/>
            <a:r>
              <a:rPr lang="es-EC" sz="1900" dirty="0">
                <a:solidFill>
                  <a:srgbClr val="FFC000"/>
                </a:solidFill>
              </a:rPr>
              <a:t>Las gramíneas y ciperáceas presentan alta acumulación de silicio</a:t>
            </a:r>
            <a:r>
              <a:rPr lang="es-EC" sz="1900" dirty="0" smtClean="0">
                <a:solidFill>
                  <a:srgbClr val="FFC000"/>
                </a:solidFill>
              </a:rPr>
              <a:t>.</a:t>
            </a:r>
          </a:p>
          <a:p>
            <a:pPr algn="just"/>
            <a:r>
              <a:rPr lang="es-EC" sz="1900" dirty="0"/>
              <a:t>El silicio es el único elemento que no es tóxico para las plantas; no provoca daños cuando está acumulado en exceso, debido a sus propiedades de no disociarse a pH fisiológico (Álvarez y Osorio, 2014</a:t>
            </a:r>
            <a:r>
              <a:rPr lang="es-EC" sz="1900" dirty="0" smtClean="0"/>
              <a:t>).</a:t>
            </a:r>
          </a:p>
          <a:p>
            <a:pPr algn="just"/>
            <a:r>
              <a:rPr lang="es-EC" sz="1900" dirty="0" smtClean="0">
                <a:solidFill>
                  <a:srgbClr val="00B050"/>
                </a:solidFill>
              </a:rPr>
              <a:t>El silicio </a:t>
            </a:r>
            <a:r>
              <a:rPr lang="es-EC" sz="1900" dirty="0">
                <a:solidFill>
                  <a:srgbClr val="00B050"/>
                </a:solidFill>
              </a:rPr>
              <a:t>soluble (silicato de potasio) aplicado al suelo, </a:t>
            </a:r>
            <a:r>
              <a:rPr lang="es-EC" sz="1900" dirty="0" smtClean="0">
                <a:solidFill>
                  <a:srgbClr val="00B050"/>
                </a:solidFill>
              </a:rPr>
              <a:t>consiguió un </a:t>
            </a:r>
            <a:r>
              <a:rPr lang="es-EC" sz="1900" dirty="0">
                <a:solidFill>
                  <a:srgbClr val="00B050"/>
                </a:solidFill>
              </a:rPr>
              <a:t>efecto inhibitorio del 100% sobre el crecimiento </a:t>
            </a:r>
            <a:r>
              <a:rPr lang="es-EC" sz="1900" dirty="0" err="1">
                <a:solidFill>
                  <a:srgbClr val="00B050"/>
                </a:solidFill>
              </a:rPr>
              <a:t>micelial</a:t>
            </a:r>
            <a:r>
              <a:rPr lang="es-EC" sz="1900" dirty="0">
                <a:solidFill>
                  <a:srgbClr val="00B050"/>
                </a:solidFill>
              </a:rPr>
              <a:t>, en el manejo de </a:t>
            </a:r>
            <a:r>
              <a:rPr lang="es-EC" sz="1900" i="1" dirty="0" err="1">
                <a:solidFill>
                  <a:srgbClr val="00B050"/>
                </a:solidFill>
              </a:rPr>
              <a:t>Phytoptora</a:t>
            </a:r>
            <a:r>
              <a:rPr lang="es-EC" sz="1900" i="1" dirty="0">
                <a:solidFill>
                  <a:srgbClr val="00B050"/>
                </a:solidFill>
              </a:rPr>
              <a:t> </a:t>
            </a:r>
            <a:r>
              <a:rPr lang="es-EC" sz="1900" i="1" dirty="0" err="1">
                <a:solidFill>
                  <a:srgbClr val="00B050"/>
                </a:solidFill>
              </a:rPr>
              <a:t>cinnamomi</a:t>
            </a:r>
            <a:r>
              <a:rPr lang="es-EC" sz="1900" dirty="0">
                <a:solidFill>
                  <a:srgbClr val="00B050"/>
                </a:solidFill>
              </a:rPr>
              <a:t> en aguacate (</a:t>
            </a:r>
            <a:r>
              <a:rPr lang="es-EC" sz="1900" i="1" dirty="0" err="1">
                <a:solidFill>
                  <a:srgbClr val="00B050"/>
                </a:solidFill>
              </a:rPr>
              <a:t>Persea</a:t>
            </a:r>
            <a:r>
              <a:rPr lang="es-EC" sz="1900" i="1" dirty="0">
                <a:solidFill>
                  <a:srgbClr val="00B050"/>
                </a:solidFill>
              </a:rPr>
              <a:t> ameri</a:t>
            </a:r>
            <a:r>
              <a:rPr lang="es-EC" sz="1900" dirty="0">
                <a:solidFill>
                  <a:srgbClr val="00B050"/>
                </a:solidFill>
              </a:rPr>
              <a:t>cana M</a:t>
            </a:r>
            <a:r>
              <a:rPr lang="es-EC" sz="1900" dirty="0" smtClean="0">
                <a:solidFill>
                  <a:srgbClr val="00B050"/>
                </a:solidFill>
              </a:rPr>
              <a:t>.) </a:t>
            </a:r>
            <a:r>
              <a:rPr lang="es-EC" sz="2000" dirty="0" err="1"/>
              <a:t>Bekker</a:t>
            </a:r>
            <a:r>
              <a:rPr lang="es-EC" sz="2000" dirty="0"/>
              <a:t> T.F. et al, (2007)</a:t>
            </a:r>
            <a:endParaRPr lang="es-EC" sz="1900" dirty="0" smtClean="0">
              <a:solidFill>
                <a:srgbClr val="00B050"/>
              </a:solidFill>
            </a:endParaRPr>
          </a:p>
          <a:p>
            <a:pPr algn="just"/>
            <a:r>
              <a:rPr lang="es-EC" sz="1900" dirty="0" err="1" smtClean="0"/>
              <a:t>Gatarayiha</a:t>
            </a:r>
            <a:r>
              <a:rPr lang="es-EC" sz="1900" dirty="0" smtClean="0"/>
              <a:t> y </a:t>
            </a:r>
            <a:r>
              <a:rPr lang="es-EC" sz="1900" dirty="0" err="1" smtClean="0"/>
              <a:t>Laing</a:t>
            </a:r>
            <a:r>
              <a:rPr lang="es-EC" sz="1900" dirty="0" smtClean="0"/>
              <a:t> (2011)</a:t>
            </a:r>
            <a:r>
              <a:rPr lang="es-EC" sz="1900" dirty="0" smtClean="0">
                <a:solidFill>
                  <a:srgbClr val="00B050"/>
                </a:solidFill>
              </a:rPr>
              <a:t>, </a:t>
            </a:r>
            <a:r>
              <a:rPr lang="es-EC" sz="1900" dirty="0">
                <a:solidFill>
                  <a:srgbClr val="00B050"/>
                </a:solidFill>
              </a:rPr>
              <a:t>asumen una posible sinergia entre </a:t>
            </a:r>
            <a:r>
              <a:rPr lang="es-EC" sz="1900" i="1" dirty="0" err="1">
                <a:solidFill>
                  <a:srgbClr val="00B050"/>
                </a:solidFill>
              </a:rPr>
              <a:t>Beauveria</a:t>
            </a:r>
            <a:r>
              <a:rPr lang="es-EC" sz="1900" i="1" dirty="0">
                <a:solidFill>
                  <a:srgbClr val="00B050"/>
                </a:solidFill>
              </a:rPr>
              <a:t> </a:t>
            </a:r>
            <a:r>
              <a:rPr lang="es-EC" sz="1900" i="1" dirty="0" err="1">
                <a:solidFill>
                  <a:srgbClr val="00B050"/>
                </a:solidFill>
              </a:rPr>
              <a:t>bassiana</a:t>
            </a:r>
            <a:r>
              <a:rPr lang="es-EC" sz="1900" i="1" dirty="0">
                <a:solidFill>
                  <a:srgbClr val="00B050"/>
                </a:solidFill>
              </a:rPr>
              <a:t> </a:t>
            </a:r>
            <a:r>
              <a:rPr lang="es-EC" sz="1900" dirty="0">
                <a:solidFill>
                  <a:srgbClr val="00B050"/>
                </a:solidFill>
              </a:rPr>
              <a:t>(</a:t>
            </a:r>
            <a:r>
              <a:rPr lang="es-EC" sz="1900" dirty="0" err="1">
                <a:solidFill>
                  <a:srgbClr val="00B050"/>
                </a:solidFill>
              </a:rPr>
              <a:t>Bals</a:t>
            </a:r>
            <a:r>
              <a:rPr lang="es-EC" sz="1900" dirty="0">
                <a:solidFill>
                  <a:srgbClr val="00B050"/>
                </a:solidFill>
              </a:rPr>
              <a:t>) y el elemento silicio para el control de araña roja (</a:t>
            </a:r>
            <a:r>
              <a:rPr lang="es-EC" sz="1900" i="1" dirty="0" err="1">
                <a:solidFill>
                  <a:srgbClr val="00B050"/>
                </a:solidFill>
              </a:rPr>
              <a:t>Tetranychus</a:t>
            </a:r>
            <a:r>
              <a:rPr lang="es-EC" sz="1900" i="1" dirty="0">
                <a:solidFill>
                  <a:srgbClr val="00B050"/>
                </a:solidFill>
              </a:rPr>
              <a:t> </a:t>
            </a:r>
            <a:r>
              <a:rPr lang="es-EC" sz="1900" i="1" dirty="0" err="1">
                <a:solidFill>
                  <a:srgbClr val="00B050"/>
                </a:solidFill>
              </a:rPr>
              <a:t>urticae</a:t>
            </a:r>
            <a:r>
              <a:rPr lang="es-EC" sz="1900" dirty="0">
                <a:solidFill>
                  <a:srgbClr val="00B050"/>
                </a:solidFill>
              </a:rPr>
              <a:t> Koch) en </a:t>
            </a:r>
            <a:r>
              <a:rPr lang="es-EC" sz="1900" dirty="0" smtClean="0">
                <a:solidFill>
                  <a:srgbClr val="00B050"/>
                </a:solidFill>
              </a:rPr>
              <a:t>berenjena. </a:t>
            </a:r>
          </a:p>
          <a:p>
            <a:pPr algn="just"/>
            <a:r>
              <a:rPr lang="es-EC" sz="1900" dirty="0">
                <a:solidFill>
                  <a:srgbClr val="00B050"/>
                </a:solidFill>
              </a:rPr>
              <a:t> </a:t>
            </a:r>
            <a:r>
              <a:rPr lang="es-EC" sz="1900" dirty="0" err="1"/>
              <a:t>Kablan</a:t>
            </a:r>
            <a:r>
              <a:rPr lang="es-EC" sz="1900" dirty="0"/>
              <a:t> et al (2012)</a:t>
            </a:r>
            <a:r>
              <a:rPr lang="es-EC" sz="1900" dirty="0">
                <a:solidFill>
                  <a:srgbClr val="00B050"/>
                </a:solidFill>
              </a:rPr>
              <a:t>, demostró que el silicio podía ayudar a manejar la </a:t>
            </a:r>
            <a:r>
              <a:rPr lang="es-EC" sz="1900" dirty="0" err="1">
                <a:solidFill>
                  <a:srgbClr val="00B050"/>
                </a:solidFill>
              </a:rPr>
              <a:t>sigatoka</a:t>
            </a:r>
            <a:r>
              <a:rPr lang="es-EC" sz="1900" dirty="0">
                <a:solidFill>
                  <a:srgbClr val="00B050"/>
                </a:solidFill>
              </a:rPr>
              <a:t> negra en banano. </a:t>
            </a:r>
          </a:p>
        </p:txBody>
      </p:sp>
    </p:spTree>
    <p:extLst>
      <p:ext uri="{BB962C8B-B14F-4D97-AF65-F5344CB8AC3E}">
        <p14:creationId xmlns:p14="http://schemas.microsoft.com/office/powerpoint/2010/main" val="36933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99392"/>
            <a:ext cx="7467600" cy="1143000"/>
          </a:xfrm>
        </p:spPr>
        <p:txBody>
          <a:bodyPr/>
          <a:lstStyle/>
          <a:p>
            <a:r>
              <a:rPr lang="es-EC" dirty="0" smtClean="0"/>
              <a:t>METODOLOGÍA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3178696" cy="4785395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es-EC" sz="1600" u="sng" dirty="0" smtClean="0"/>
              <a:t>Ubicación política:</a:t>
            </a:r>
          </a:p>
          <a:p>
            <a:pPr marL="36576" indent="0">
              <a:buNone/>
            </a:pPr>
            <a:r>
              <a:rPr lang="es-EC" sz="1600" dirty="0" smtClean="0">
                <a:solidFill>
                  <a:srgbClr val="00B050"/>
                </a:solidFill>
              </a:rPr>
              <a:t>Provincia</a:t>
            </a:r>
            <a:r>
              <a:rPr lang="es-EC" sz="1600" dirty="0">
                <a:solidFill>
                  <a:srgbClr val="00B050"/>
                </a:solidFill>
              </a:rPr>
              <a:t>: </a:t>
            </a:r>
            <a:r>
              <a:rPr lang="es-EC" sz="1600" dirty="0"/>
              <a:t>Santo Domingo de los </a:t>
            </a:r>
            <a:r>
              <a:rPr lang="es-EC" sz="1600" dirty="0" err="1"/>
              <a:t>Tsáchilas</a:t>
            </a:r>
            <a:r>
              <a:rPr lang="es-EC" sz="1600" dirty="0"/>
              <a:t> </a:t>
            </a:r>
          </a:p>
          <a:p>
            <a:pPr marL="36576" indent="0">
              <a:buNone/>
            </a:pPr>
            <a:r>
              <a:rPr lang="es-EC" sz="1600" dirty="0">
                <a:solidFill>
                  <a:srgbClr val="00B050"/>
                </a:solidFill>
              </a:rPr>
              <a:t>Cantón:</a:t>
            </a:r>
            <a:r>
              <a:rPr lang="es-EC" sz="1600" dirty="0"/>
              <a:t> </a:t>
            </a:r>
            <a:r>
              <a:rPr lang="es-EC" sz="1600" dirty="0" smtClean="0"/>
              <a:t>Santo </a:t>
            </a:r>
            <a:r>
              <a:rPr lang="es-EC" sz="1600" dirty="0"/>
              <a:t>Domingo </a:t>
            </a:r>
          </a:p>
          <a:p>
            <a:pPr marL="36576" indent="0">
              <a:buNone/>
            </a:pPr>
            <a:r>
              <a:rPr lang="es-EC" sz="1600" dirty="0">
                <a:solidFill>
                  <a:srgbClr val="00B050"/>
                </a:solidFill>
              </a:rPr>
              <a:t>Parroquia: </a:t>
            </a:r>
            <a:r>
              <a:rPr lang="es-EC" sz="1600" dirty="0"/>
              <a:t>Luz de América</a:t>
            </a:r>
          </a:p>
          <a:p>
            <a:pPr marL="36576" indent="0">
              <a:buNone/>
            </a:pPr>
            <a:r>
              <a:rPr lang="es-EC" sz="1600" dirty="0">
                <a:solidFill>
                  <a:srgbClr val="00B050"/>
                </a:solidFill>
              </a:rPr>
              <a:t>Sector:</a:t>
            </a:r>
            <a:r>
              <a:rPr lang="es-EC" sz="1600" dirty="0"/>
              <a:t> </a:t>
            </a:r>
            <a:r>
              <a:rPr lang="es-EC" sz="1600" dirty="0" smtClean="0"/>
              <a:t>San </a:t>
            </a:r>
            <a:r>
              <a:rPr lang="es-EC" sz="1600" dirty="0"/>
              <a:t>Andrés </a:t>
            </a:r>
            <a:r>
              <a:rPr lang="es-EC" sz="1600" dirty="0" smtClean="0"/>
              <a:t>2</a:t>
            </a:r>
          </a:p>
          <a:p>
            <a:pPr marL="36576" indent="0">
              <a:buNone/>
            </a:pPr>
            <a:endParaRPr lang="es-EC" sz="1600" dirty="0"/>
          </a:p>
          <a:p>
            <a:pPr marL="36576" indent="0">
              <a:buNone/>
            </a:pPr>
            <a:r>
              <a:rPr lang="es-EC" sz="1600" u="sng" dirty="0" smtClean="0"/>
              <a:t>Ubicación geográfica:</a:t>
            </a:r>
          </a:p>
          <a:p>
            <a:pPr marL="36576" indent="0">
              <a:buNone/>
            </a:pPr>
            <a:r>
              <a:rPr lang="es-EC" sz="1600" dirty="0" smtClean="0">
                <a:solidFill>
                  <a:srgbClr val="00B050"/>
                </a:solidFill>
              </a:rPr>
              <a:t>Coordenadas</a:t>
            </a:r>
            <a:r>
              <a:rPr lang="es-EC" sz="1600" dirty="0">
                <a:solidFill>
                  <a:srgbClr val="00B050"/>
                </a:solidFill>
              </a:rPr>
              <a:t>: </a:t>
            </a:r>
            <a:r>
              <a:rPr lang="es-EC" sz="1600" dirty="0"/>
              <a:t>UTM de la parcela </a:t>
            </a:r>
          </a:p>
          <a:p>
            <a:pPr marL="36576" indent="0">
              <a:buNone/>
            </a:pPr>
            <a:r>
              <a:rPr lang="es-EC" sz="1600" dirty="0">
                <a:solidFill>
                  <a:srgbClr val="00B050"/>
                </a:solidFill>
              </a:rPr>
              <a:t>Norte:</a:t>
            </a:r>
            <a:r>
              <a:rPr lang="es-EC" sz="1600" dirty="0"/>
              <a:t> </a:t>
            </a:r>
            <a:r>
              <a:rPr lang="es-EC" sz="1600" dirty="0" smtClean="0"/>
              <a:t>9959169</a:t>
            </a:r>
            <a:endParaRPr lang="es-EC" sz="1600" dirty="0"/>
          </a:p>
          <a:p>
            <a:pPr marL="36576" indent="0">
              <a:buNone/>
            </a:pPr>
            <a:r>
              <a:rPr lang="es-EC" sz="1600" dirty="0">
                <a:solidFill>
                  <a:srgbClr val="00B050"/>
                </a:solidFill>
              </a:rPr>
              <a:t>Este:</a:t>
            </a:r>
            <a:r>
              <a:rPr lang="es-EC" sz="1600" dirty="0"/>
              <a:t> </a:t>
            </a:r>
            <a:r>
              <a:rPr lang="es-EC" sz="1600" dirty="0" smtClean="0"/>
              <a:t>692480</a:t>
            </a:r>
            <a:endParaRPr lang="es-EC" sz="1600" dirty="0"/>
          </a:p>
          <a:p>
            <a:pPr marL="36576" indent="0">
              <a:buNone/>
            </a:pPr>
            <a:r>
              <a:rPr lang="es-EC" sz="1600" dirty="0">
                <a:solidFill>
                  <a:srgbClr val="00B050"/>
                </a:solidFill>
              </a:rPr>
              <a:t>Elevación:</a:t>
            </a:r>
            <a:r>
              <a:rPr lang="es-EC" sz="1600" dirty="0"/>
              <a:t> 344 </a:t>
            </a:r>
            <a:r>
              <a:rPr lang="es-EC" sz="1600" dirty="0" err="1" smtClean="0"/>
              <a:t>m.s.n.m</a:t>
            </a:r>
            <a:endParaRPr lang="es-EC" sz="1600" dirty="0" smtClean="0"/>
          </a:p>
          <a:p>
            <a:pPr marL="36576" indent="0">
              <a:buNone/>
            </a:pPr>
            <a:endParaRPr lang="es-EC" sz="1600" dirty="0"/>
          </a:p>
          <a:p>
            <a:pPr marL="36576" indent="0">
              <a:buNone/>
            </a:pPr>
            <a:r>
              <a:rPr lang="es-EC" sz="1600" u="sng" dirty="0" smtClean="0"/>
              <a:t>Ubicación ecológica:</a:t>
            </a:r>
          </a:p>
          <a:p>
            <a:pPr marL="36576" indent="0">
              <a:buNone/>
            </a:pPr>
            <a:r>
              <a:rPr lang="es-EC" sz="1600" dirty="0" smtClean="0">
                <a:solidFill>
                  <a:srgbClr val="00B050"/>
                </a:solidFill>
              </a:rPr>
              <a:t>Zona </a:t>
            </a:r>
            <a:r>
              <a:rPr lang="es-EC" sz="1600" dirty="0">
                <a:solidFill>
                  <a:srgbClr val="00B050"/>
                </a:solidFill>
              </a:rPr>
              <a:t>de vida: </a:t>
            </a:r>
            <a:r>
              <a:rPr lang="es-EC" sz="1600" dirty="0" err="1"/>
              <a:t>dhT</a:t>
            </a:r>
            <a:r>
              <a:rPr lang="es-EC" sz="1600" dirty="0"/>
              <a:t> Bosque Húmedo Tropical </a:t>
            </a:r>
          </a:p>
          <a:p>
            <a:pPr marL="36576" indent="0">
              <a:buNone/>
            </a:pPr>
            <a:r>
              <a:rPr lang="es-EC" sz="1600" dirty="0">
                <a:solidFill>
                  <a:srgbClr val="00B050"/>
                </a:solidFill>
              </a:rPr>
              <a:t>Altitud:</a:t>
            </a:r>
            <a:r>
              <a:rPr lang="es-EC" sz="1600" dirty="0"/>
              <a:t> 344 m</a:t>
            </a:r>
          </a:p>
          <a:p>
            <a:pPr marL="36576" indent="0">
              <a:buNone/>
            </a:pPr>
            <a:r>
              <a:rPr lang="es-EC" sz="1600" dirty="0">
                <a:solidFill>
                  <a:srgbClr val="00B050"/>
                </a:solidFill>
              </a:rPr>
              <a:t>Temperatura: </a:t>
            </a:r>
            <a:r>
              <a:rPr lang="es-EC" sz="1600" dirty="0"/>
              <a:t>24,1 </a:t>
            </a:r>
            <a:r>
              <a:rPr lang="es-EC" sz="1600" dirty="0" err="1"/>
              <a:t>ºC</a:t>
            </a:r>
            <a:r>
              <a:rPr lang="es-EC" sz="1600" dirty="0"/>
              <a:t>.</a:t>
            </a:r>
          </a:p>
          <a:p>
            <a:pPr marL="36576" indent="0">
              <a:buNone/>
            </a:pPr>
            <a:r>
              <a:rPr lang="es-EC" sz="1600" dirty="0">
                <a:solidFill>
                  <a:srgbClr val="00B050"/>
                </a:solidFill>
              </a:rPr>
              <a:t>Precipitación:</a:t>
            </a:r>
            <a:r>
              <a:rPr lang="es-EC" sz="1600" dirty="0"/>
              <a:t> 3 213 mm</a:t>
            </a:r>
          </a:p>
          <a:p>
            <a:pPr marL="36576" indent="0">
              <a:buNone/>
            </a:pPr>
            <a:endParaRPr lang="es-EC" sz="1600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7302" t="13312" r="25339" b="5520"/>
          <a:stretch/>
        </p:blipFill>
        <p:spPr bwMode="auto">
          <a:xfrm>
            <a:off x="3923928" y="980728"/>
            <a:ext cx="4945757" cy="345638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/>
          <a:srcRect l="11865" t="30519" r="36475" b="30520"/>
          <a:stretch/>
        </p:blipFill>
        <p:spPr bwMode="auto">
          <a:xfrm>
            <a:off x="4565406" y="4725144"/>
            <a:ext cx="3960441" cy="175003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7 Rectángulo"/>
          <p:cNvSpPr/>
          <p:nvPr/>
        </p:nvSpPr>
        <p:spPr>
          <a:xfrm>
            <a:off x="5652120" y="2427932"/>
            <a:ext cx="1095375" cy="561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cxnSp>
        <p:nvCxnSpPr>
          <p:cNvPr id="9" name="8 Conector recto"/>
          <p:cNvCxnSpPr/>
          <p:nvPr/>
        </p:nvCxnSpPr>
        <p:spPr>
          <a:xfrm flipH="1">
            <a:off x="4565406" y="2989907"/>
            <a:ext cx="1086714" cy="17352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6747495" y="2989907"/>
            <a:ext cx="1778352" cy="17352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Elipse"/>
          <p:cNvSpPr/>
          <p:nvPr/>
        </p:nvSpPr>
        <p:spPr>
          <a:xfrm>
            <a:off x="5796136" y="5949280"/>
            <a:ext cx="403671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273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TEMA: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 algn="ctr">
              <a:buNone/>
            </a:pPr>
            <a:r>
              <a:rPr lang="es-EC" b="1" dirty="0"/>
              <a:t>EFECTO DE UN COMPUESTO A BASE DE SILICIO, SOBRE EL MANEJO FITOSANITARIO DEL CULTIVO DE CACAO </a:t>
            </a:r>
            <a:r>
              <a:rPr lang="es-EC" b="1" dirty="0" smtClean="0"/>
              <a:t>CCN-51</a:t>
            </a:r>
          </a:p>
          <a:p>
            <a:pPr marL="36576" indent="0" algn="ctr">
              <a:buNone/>
            </a:pPr>
            <a:endParaRPr lang="es-EC" b="1" dirty="0"/>
          </a:p>
          <a:p>
            <a:pPr marL="36576" indent="0" algn="ctr">
              <a:buNone/>
            </a:pPr>
            <a:r>
              <a:rPr lang="es-EC" b="1" dirty="0" smtClean="0"/>
              <a:t>Presentado por:</a:t>
            </a:r>
          </a:p>
          <a:p>
            <a:pPr marL="36576" indent="0" algn="ctr">
              <a:buNone/>
            </a:pPr>
            <a:r>
              <a:rPr lang="es-EC" b="1" dirty="0" smtClean="0"/>
              <a:t>Santiago Bustos C.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801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8288" y="125760"/>
            <a:ext cx="7467600" cy="1143000"/>
          </a:xfrm>
        </p:spPr>
        <p:txBody>
          <a:bodyPr/>
          <a:lstStyle/>
          <a:p>
            <a:r>
              <a:rPr lang="es-EC" dirty="0" smtClean="0"/>
              <a:t>Materiales</a:t>
            </a:r>
            <a:endParaRPr lang="es-EC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99" y="1844824"/>
            <a:ext cx="604749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3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71400"/>
            <a:ext cx="7467600" cy="1143000"/>
          </a:xfrm>
        </p:spPr>
        <p:txBody>
          <a:bodyPr>
            <a:normAutofit/>
          </a:bodyPr>
          <a:lstStyle/>
          <a:p>
            <a:r>
              <a:rPr lang="es-EC" dirty="0" smtClean="0"/>
              <a:t>Métodos</a:t>
            </a:r>
            <a:endParaRPr lang="es-EC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68083" y="952128"/>
            <a:ext cx="3657600" cy="4781128"/>
          </a:xfrm>
        </p:spPr>
        <p:txBody>
          <a:bodyPr>
            <a:normAutofit/>
          </a:bodyPr>
          <a:lstStyle/>
          <a:p>
            <a:pPr algn="just"/>
            <a:r>
              <a:rPr lang="es-EC" sz="1600" dirty="0" smtClean="0">
                <a:solidFill>
                  <a:srgbClr val="00B050"/>
                </a:solidFill>
              </a:rPr>
              <a:t>Factor de estudio: </a:t>
            </a:r>
            <a:r>
              <a:rPr lang="es-EC" sz="1600" dirty="0" smtClean="0"/>
              <a:t>el </a:t>
            </a:r>
            <a:r>
              <a:rPr lang="es-EC" sz="1600" dirty="0"/>
              <a:t>fertilizante foliar </a:t>
            </a:r>
            <a:r>
              <a:rPr lang="es-EC" sz="1600" dirty="0" err="1"/>
              <a:t>Fitosil</a:t>
            </a:r>
            <a:r>
              <a:rPr lang="es-EC" sz="1600" dirty="0"/>
              <a:t>, aplicado en 4 niveles cuantitativos sobre una plantación de cacao ramilla CCN-51 de 5 años de </a:t>
            </a:r>
            <a:r>
              <a:rPr lang="es-EC" sz="1600" dirty="0" smtClean="0"/>
              <a:t>edad.</a:t>
            </a:r>
          </a:p>
          <a:p>
            <a:pPr algn="just"/>
            <a:endParaRPr lang="es-EC" sz="1600" dirty="0"/>
          </a:p>
          <a:p>
            <a:pPr algn="just"/>
            <a:endParaRPr lang="es-EC" sz="1600" dirty="0" smtClean="0"/>
          </a:p>
          <a:p>
            <a:pPr algn="just"/>
            <a:endParaRPr lang="es-EC" sz="1600" dirty="0"/>
          </a:p>
          <a:p>
            <a:pPr algn="just"/>
            <a:endParaRPr lang="es-EC" sz="1600" dirty="0" smtClean="0"/>
          </a:p>
          <a:p>
            <a:pPr algn="just"/>
            <a:endParaRPr lang="es-EC" sz="1600" dirty="0"/>
          </a:p>
          <a:p>
            <a:pPr algn="just"/>
            <a:endParaRPr lang="es-EC" sz="1600" dirty="0" smtClean="0"/>
          </a:p>
          <a:p>
            <a:pPr algn="just"/>
            <a:endParaRPr lang="es-EC" sz="1600" dirty="0" smtClean="0">
              <a:solidFill>
                <a:srgbClr val="00B050"/>
              </a:solidFill>
            </a:endParaRPr>
          </a:p>
          <a:p>
            <a:pPr algn="just"/>
            <a:r>
              <a:rPr lang="es-EC" sz="1600" dirty="0" smtClean="0">
                <a:solidFill>
                  <a:srgbClr val="00B050"/>
                </a:solidFill>
              </a:rPr>
              <a:t>Tipo </a:t>
            </a:r>
            <a:r>
              <a:rPr lang="es-EC" sz="1600" dirty="0">
                <a:solidFill>
                  <a:srgbClr val="00B050"/>
                </a:solidFill>
              </a:rPr>
              <a:t>de diseño:</a:t>
            </a:r>
            <a:r>
              <a:rPr lang="es-EC" sz="1600" dirty="0"/>
              <a:t> </a:t>
            </a:r>
            <a:r>
              <a:rPr lang="es-EC" sz="1600" dirty="0" smtClean="0"/>
              <a:t>DBCA</a:t>
            </a:r>
            <a:endParaRPr lang="es-EC" sz="1600" dirty="0"/>
          </a:p>
          <a:p>
            <a:r>
              <a:rPr lang="es-EC" sz="1600" dirty="0">
                <a:solidFill>
                  <a:srgbClr val="00B050"/>
                </a:solidFill>
              </a:rPr>
              <a:t>Repeticiones:</a:t>
            </a:r>
            <a:r>
              <a:rPr lang="es-EC" sz="1600" dirty="0"/>
              <a:t> </a:t>
            </a:r>
            <a:r>
              <a:rPr lang="es-EC" sz="1600" dirty="0" smtClean="0"/>
              <a:t>4/tratamiento</a:t>
            </a:r>
            <a:endParaRPr lang="es-EC" sz="1600" dirty="0"/>
          </a:p>
          <a:p>
            <a:pPr algn="just"/>
            <a:endParaRPr lang="es-EC" sz="1600" dirty="0"/>
          </a:p>
          <a:p>
            <a:endParaRPr lang="es-EC" sz="1600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s-EC" dirty="0" smtClean="0"/>
          </a:p>
          <a:p>
            <a:endParaRPr lang="es-EC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3024336" cy="179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3 Marcador de contenido"/>
          <p:cNvSpPr txBox="1">
            <a:spLocks/>
          </p:cNvSpPr>
          <p:nvPr/>
        </p:nvSpPr>
        <p:spPr>
          <a:xfrm>
            <a:off x="4391443" y="498934"/>
            <a:ext cx="3204893" cy="50691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just">
              <a:buNone/>
            </a:pPr>
            <a:endParaRPr lang="es-EC" sz="1600" dirty="0" smtClean="0"/>
          </a:p>
          <a:p>
            <a:pPr algn="just"/>
            <a:r>
              <a:rPr lang="es-EC" sz="1600" dirty="0" smtClean="0">
                <a:solidFill>
                  <a:srgbClr val="00B050"/>
                </a:solidFill>
              </a:rPr>
              <a:t>Coeficiente de variación</a:t>
            </a:r>
            <a:r>
              <a:rPr lang="es-EC" sz="1600" dirty="0" smtClean="0"/>
              <a:t>:</a:t>
            </a:r>
          </a:p>
          <a:p>
            <a:pPr algn="just"/>
            <a:endParaRPr lang="es-EC" sz="1600" dirty="0"/>
          </a:p>
          <a:p>
            <a:pPr marL="36576" indent="0" algn="just">
              <a:buNone/>
            </a:pPr>
            <a:endParaRPr lang="es-EC" sz="1600" dirty="0" smtClean="0"/>
          </a:p>
          <a:p>
            <a:pPr algn="just"/>
            <a:r>
              <a:rPr lang="es-EC" sz="1600" dirty="0" smtClean="0">
                <a:solidFill>
                  <a:srgbClr val="00B050"/>
                </a:solidFill>
              </a:rPr>
              <a:t>Análisis funcional:</a:t>
            </a:r>
            <a:r>
              <a:rPr lang="es-EC" sz="1600" dirty="0" smtClean="0"/>
              <a:t> Duncan a 0,05% de nivel de significancia.</a:t>
            </a:r>
          </a:p>
          <a:p>
            <a:pPr algn="just"/>
            <a:endParaRPr lang="es-EC" sz="1600" dirty="0" smtClean="0"/>
          </a:p>
          <a:p>
            <a:endParaRPr lang="es-EC" sz="1600" dirty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59" y="4941168"/>
            <a:ext cx="2942042" cy="167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336" y="1172792"/>
            <a:ext cx="1113896" cy="52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493" y="2997251"/>
            <a:ext cx="3542915" cy="386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773501" y="2627620"/>
            <a:ext cx="3398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solidFill>
                  <a:srgbClr val="00B050"/>
                </a:solidFill>
              </a:rPr>
              <a:t>Croquis del ensayo</a:t>
            </a:r>
            <a:endParaRPr lang="es-EC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48805"/>
            <a:ext cx="39624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Variables a medir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/>
              <a:t>Mazorcas sanas</a:t>
            </a:r>
          </a:p>
          <a:p>
            <a:r>
              <a:rPr lang="es-EC" sz="2000" dirty="0" smtClean="0"/>
              <a:t>Chereles sanos</a:t>
            </a:r>
          </a:p>
          <a:p>
            <a:r>
              <a:rPr lang="es-EC" sz="2000" dirty="0" smtClean="0"/>
              <a:t>Incidencia de moniliasis (%)</a:t>
            </a:r>
          </a:p>
          <a:p>
            <a:r>
              <a:rPr lang="es-EC" sz="2000" dirty="0" smtClean="0"/>
              <a:t>Incidencia de mazorca negra (%)</a:t>
            </a:r>
          </a:p>
          <a:p>
            <a:r>
              <a:rPr lang="es-EC" sz="2000" dirty="0" smtClean="0"/>
              <a:t>Incidencia de </a:t>
            </a:r>
            <a:r>
              <a:rPr lang="es-EC" sz="2000" dirty="0" err="1" smtClean="0"/>
              <a:t>cherelle</a:t>
            </a:r>
            <a:r>
              <a:rPr lang="es-EC" sz="2000" dirty="0" smtClean="0"/>
              <a:t> wilt (%)</a:t>
            </a:r>
            <a:endParaRPr lang="es-EC" sz="2000" dirty="0"/>
          </a:p>
        </p:txBody>
      </p:sp>
      <p:sp>
        <p:nvSpPr>
          <p:cNvPr id="5" name="4 CuadroTexto"/>
          <p:cNvSpPr txBox="1"/>
          <p:nvPr/>
        </p:nvSpPr>
        <p:spPr>
          <a:xfrm>
            <a:off x="6012160" y="2431921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solidFill>
                  <a:schemeClr val="bg1"/>
                </a:solidFill>
              </a:rPr>
              <a:t>12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012160" y="2647945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solidFill>
                  <a:schemeClr val="bg1"/>
                </a:solidFill>
              </a:rPr>
              <a:t>T4R1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668344" y="2431921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solidFill>
                  <a:schemeClr val="bg1"/>
                </a:solidFill>
              </a:rPr>
              <a:t>_/_/_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668344" y="2647945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solidFill>
                  <a:schemeClr val="bg1"/>
                </a:solidFill>
              </a:rPr>
              <a:t>0000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236296" y="3007985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solidFill>
                  <a:schemeClr val="bg1"/>
                </a:solidFill>
              </a:rPr>
              <a:t>34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236296" y="3224009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solidFill>
                  <a:schemeClr val="bg1"/>
                </a:solidFill>
              </a:rPr>
              <a:t>12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08304" y="3440033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308304" y="3656057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7308304" y="3872081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08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Métodos específicos del experimento</a:t>
            </a:r>
            <a:endParaRPr lang="es-EC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48172"/>
            <a:ext cx="3624638" cy="2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92416"/>
            <a:ext cx="1373088" cy="244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91" y="1588804"/>
            <a:ext cx="1609597" cy="9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82" y="1588804"/>
            <a:ext cx="1375120" cy="244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67" y="5497735"/>
            <a:ext cx="1723720" cy="96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50"/>
          <a:stretch/>
        </p:blipFill>
        <p:spPr bwMode="auto">
          <a:xfrm>
            <a:off x="4041960" y="4366074"/>
            <a:ext cx="1265437" cy="176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66" y="2980665"/>
            <a:ext cx="1292122" cy="229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72835" y="3789040"/>
            <a:ext cx="3279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1. Preparación de la parcela</a:t>
            </a:r>
            <a:endParaRPr lang="es-EC" sz="16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948264" y="6467327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/>
              <a:t>3. Fertilización</a:t>
            </a:r>
            <a:endParaRPr lang="es-EC" sz="16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356295" y="4036207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/>
              <a:t>2. Podas</a:t>
            </a:r>
            <a:endParaRPr lang="es-EC" sz="16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646873" y="613118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6. Medición y podas quincenales</a:t>
            </a:r>
            <a:endParaRPr lang="es-EC" sz="14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935871" y="6165304"/>
            <a:ext cx="1572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5. Aplicación de tratamientos cada 21 días</a:t>
            </a:r>
            <a:endParaRPr lang="es-EC" sz="14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-212712" y="5947974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/>
              <a:t>7. Cosecha</a:t>
            </a:r>
            <a:endParaRPr lang="es-EC" sz="1600" dirty="0"/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74" y="4563550"/>
            <a:ext cx="889094" cy="158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77" y="4563550"/>
            <a:ext cx="1737609" cy="97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5" y="4898561"/>
            <a:ext cx="1865623" cy="104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5076056" y="5589240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/>
              <a:t>4. </a:t>
            </a:r>
            <a:r>
              <a:rPr lang="es-EC" sz="1600" dirty="0"/>
              <a:t>I</a:t>
            </a:r>
            <a:r>
              <a:rPr lang="es-EC" sz="1600" dirty="0" smtClean="0"/>
              <a:t>nstalación</a:t>
            </a:r>
            <a:endParaRPr lang="es-EC" sz="1600" dirty="0"/>
          </a:p>
        </p:txBody>
      </p:sp>
      <p:cxnSp>
        <p:nvCxnSpPr>
          <p:cNvPr id="8" name="7 Conector recto de flecha"/>
          <p:cNvCxnSpPr>
            <a:stCxn id="26626" idx="3"/>
          </p:cNvCxnSpPr>
          <p:nvPr/>
        </p:nvCxnSpPr>
        <p:spPr>
          <a:xfrm>
            <a:off x="3948166" y="2767602"/>
            <a:ext cx="263794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 flipH="1" flipV="1">
            <a:off x="3569330" y="5378257"/>
            <a:ext cx="354598" cy="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>
            <a:off x="7222994" y="3429000"/>
            <a:ext cx="263794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>
          <a:xfrm flipH="1" flipV="1">
            <a:off x="2135215" y="5353854"/>
            <a:ext cx="354598" cy="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flipH="1">
            <a:off x="5467677" y="5947974"/>
            <a:ext cx="354598" cy="1679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 flipV="1">
            <a:off x="7164288" y="5947974"/>
            <a:ext cx="233573" cy="11223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52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162272"/>
            <a:ext cx="7467600" cy="1143000"/>
          </a:xfrm>
        </p:spPr>
        <p:txBody>
          <a:bodyPr/>
          <a:lstStyle/>
          <a:p>
            <a:r>
              <a:rPr lang="es-EC" dirty="0" smtClean="0"/>
              <a:t>RESULTADOS</a:t>
            </a:r>
            <a:endParaRPr lang="es-EC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18207"/>
            <a:ext cx="577716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11560" y="1124744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solidFill>
                  <a:srgbClr val="00B050"/>
                </a:solidFill>
              </a:rPr>
              <a:t>Primer análisis de suelos  (16-Mayo-2016)</a:t>
            </a:r>
            <a:endParaRPr lang="es-EC" sz="2000" dirty="0">
              <a:solidFill>
                <a:srgbClr val="00B050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6372200" y="3573016"/>
            <a:ext cx="648072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Elipse"/>
          <p:cNvSpPr/>
          <p:nvPr/>
        </p:nvSpPr>
        <p:spPr>
          <a:xfrm>
            <a:off x="6444208" y="2852936"/>
            <a:ext cx="648072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Elipse"/>
          <p:cNvSpPr/>
          <p:nvPr/>
        </p:nvSpPr>
        <p:spPr>
          <a:xfrm>
            <a:off x="6444208" y="3140968"/>
            <a:ext cx="648072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Elipse"/>
          <p:cNvSpPr/>
          <p:nvPr/>
        </p:nvSpPr>
        <p:spPr>
          <a:xfrm>
            <a:off x="6372200" y="4293096"/>
            <a:ext cx="648072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Elipse"/>
          <p:cNvSpPr/>
          <p:nvPr/>
        </p:nvSpPr>
        <p:spPr>
          <a:xfrm>
            <a:off x="6372200" y="4581128"/>
            <a:ext cx="648072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Elipse"/>
          <p:cNvSpPr/>
          <p:nvPr/>
        </p:nvSpPr>
        <p:spPr>
          <a:xfrm>
            <a:off x="6372200" y="3861048"/>
            <a:ext cx="648072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Elipse"/>
          <p:cNvSpPr/>
          <p:nvPr/>
        </p:nvSpPr>
        <p:spPr>
          <a:xfrm>
            <a:off x="6444208" y="6021288"/>
            <a:ext cx="648072" cy="28803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844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88640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solidFill>
                  <a:srgbClr val="00B050"/>
                </a:solidFill>
              </a:rPr>
              <a:t>Primer análisis foliar (16.05.2016)</a:t>
            </a:r>
            <a:endParaRPr lang="es-EC" sz="2000" dirty="0">
              <a:solidFill>
                <a:srgbClr val="00B05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904576" cy="41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Elipse"/>
          <p:cNvSpPr/>
          <p:nvPr/>
        </p:nvSpPr>
        <p:spPr>
          <a:xfrm>
            <a:off x="7308304" y="3068960"/>
            <a:ext cx="576064" cy="28803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Elipse"/>
          <p:cNvSpPr/>
          <p:nvPr/>
        </p:nvSpPr>
        <p:spPr>
          <a:xfrm>
            <a:off x="7236296" y="5013176"/>
            <a:ext cx="648072" cy="28803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1932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8" y="1772816"/>
            <a:ext cx="468715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703" y="1124744"/>
            <a:ext cx="4161512" cy="279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372" y="4077072"/>
            <a:ext cx="4174124" cy="257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467544" y="18864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solidFill>
                  <a:srgbClr val="00B050"/>
                </a:solidFill>
              </a:rPr>
              <a:t>Segundo análisis de suelos (28.12.2016)</a:t>
            </a:r>
            <a:endParaRPr lang="es-EC" sz="2000" dirty="0">
              <a:solidFill>
                <a:srgbClr val="00B050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3995936" y="2564904"/>
            <a:ext cx="504056" cy="28803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Elipse"/>
          <p:cNvSpPr/>
          <p:nvPr/>
        </p:nvSpPr>
        <p:spPr>
          <a:xfrm>
            <a:off x="3923928" y="2348880"/>
            <a:ext cx="576064" cy="28803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Elipse"/>
          <p:cNvSpPr/>
          <p:nvPr/>
        </p:nvSpPr>
        <p:spPr>
          <a:xfrm>
            <a:off x="3995936" y="3717032"/>
            <a:ext cx="504056" cy="28803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Elipse"/>
          <p:cNvSpPr/>
          <p:nvPr/>
        </p:nvSpPr>
        <p:spPr>
          <a:xfrm>
            <a:off x="3995936" y="2780928"/>
            <a:ext cx="504056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Elipse"/>
          <p:cNvSpPr/>
          <p:nvPr/>
        </p:nvSpPr>
        <p:spPr>
          <a:xfrm>
            <a:off x="3995936" y="2996952"/>
            <a:ext cx="504056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Elipse"/>
          <p:cNvSpPr/>
          <p:nvPr/>
        </p:nvSpPr>
        <p:spPr>
          <a:xfrm>
            <a:off x="3995936" y="3212976"/>
            <a:ext cx="504056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Elipse"/>
          <p:cNvSpPr/>
          <p:nvPr/>
        </p:nvSpPr>
        <p:spPr>
          <a:xfrm>
            <a:off x="3995936" y="3501008"/>
            <a:ext cx="504056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823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18864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solidFill>
                  <a:srgbClr val="00B050"/>
                </a:solidFill>
              </a:rPr>
              <a:t>Segundo análisis foliar (28.12.2016)</a:t>
            </a:r>
            <a:endParaRPr lang="es-EC" sz="2000" dirty="0">
              <a:solidFill>
                <a:srgbClr val="00B05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148218" cy="411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3974388" y="4797152"/>
            <a:ext cx="4198012" cy="43204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191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570250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98" y="4581128"/>
            <a:ext cx="5769818" cy="20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948264" y="4471952"/>
            <a:ext cx="18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sng" dirty="0" smtClean="0"/>
              <a:t>Cacao:</a:t>
            </a:r>
          </a:p>
          <a:p>
            <a:r>
              <a:rPr lang="es-EC" dirty="0" smtClean="0"/>
              <a:t>Concentración de Silicio en tejidos = 0,1-0,16%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7100664" y="1484784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u="sng" dirty="0" smtClean="0"/>
              <a:t>Silicio: </a:t>
            </a:r>
            <a:r>
              <a:rPr lang="es-EC" dirty="0" smtClean="0"/>
              <a:t>Alta </a:t>
            </a:r>
            <a:r>
              <a:rPr lang="es-EC" dirty="0" err="1" smtClean="0"/>
              <a:t>variablidad</a:t>
            </a:r>
            <a:r>
              <a:rPr lang="es-EC" dirty="0" smtClean="0"/>
              <a:t> en los contenidos del suelo</a:t>
            </a:r>
          </a:p>
        </p:txBody>
      </p:sp>
    </p:spTree>
    <p:extLst>
      <p:ext uri="{BB962C8B-B14F-4D97-AF65-F5344CB8AC3E}">
        <p14:creationId xmlns:p14="http://schemas.microsoft.com/office/powerpoint/2010/main" val="4595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1151"/>
            <a:ext cx="4527157" cy="300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110" y="3573016"/>
            <a:ext cx="4676775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547664" y="1164212"/>
            <a:ext cx="18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u="sng" dirty="0" smtClean="0"/>
              <a:t>Fósforo:</a:t>
            </a:r>
            <a:r>
              <a:rPr lang="es-EC" b="1" dirty="0" smtClean="0"/>
              <a:t> </a:t>
            </a:r>
            <a:r>
              <a:rPr lang="es-EC" dirty="0" smtClean="0"/>
              <a:t>disminuye a medida que incrementa la dosis de silicio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700064" y="4386927"/>
            <a:ext cx="18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u="sng" dirty="0" smtClean="0"/>
              <a:t>Potasio:</a:t>
            </a:r>
            <a:r>
              <a:rPr lang="es-EC" b="1" dirty="0" smtClean="0"/>
              <a:t> </a:t>
            </a:r>
            <a:r>
              <a:rPr lang="es-EC" dirty="0" smtClean="0"/>
              <a:t>Consumo regular en todos los tratamientos</a:t>
            </a:r>
          </a:p>
        </p:txBody>
      </p:sp>
    </p:spTree>
    <p:extLst>
      <p:ext uri="{BB962C8B-B14F-4D97-AF65-F5344CB8AC3E}">
        <p14:creationId xmlns:p14="http://schemas.microsoft.com/office/powerpoint/2010/main" val="33602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INTRODUCCIÓN</a:t>
            </a:r>
            <a:endParaRPr lang="es-EC" dirty="0"/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23" y="2650919"/>
            <a:ext cx="2522745" cy="183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08964"/>
            <a:ext cx="1641335" cy="795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Resultado de imagen para cacao ccn 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925" y="1431941"/>
            <a:ext cx="2122271" cy="225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5119" y="1484784"/>
            <a:ext cx="3181350" cy="9361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Cacao nacional</a:t>
            </a:r>
            <a:r>
              <a:rPr lang="es-EC" dirty="0" smtClean="0">
                <a:solidFill>
                  <a:schemeClr val="bg1"/>
                </a:solidFill>
              </a:rPr>
              <a:t>: productora exclusiva de cacao arriba y reconocido mundialmente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178398" y="404664"/>
            <a:ext cx="3181350" cy="93610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Cacao CCN-51</a:t>
            </a:r>
            <a:r>
              <a:rPr lang="es-EC" dirty="0" smtClean="0">
                <a:solidFill>
                  <a:schemeClr val="bg1"/>
                </a:solidFill>
              </a:rPr>
              <a:t>: tolerante a problemas patológicos y alto rendimiento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2056" name="Picture 8" descr="Resultado de imagen para chocolates semielaborad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653" y="3198366"/>
            <a:ext cx="1322444" cy="734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8" name="Picture 10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80" y="3140969"/>
            <a:ext cx="1182221" cy="79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5 Flecha curvada hacia arriba"/>
          <p:cNvSpPr/>
          <p:nvPr/>
        </p:nvSpPr>
        <p:spPr>
          <a:xfrm>
            <a:off x="4045116" y="2564904"/>
            <a:ext cx="1318972" cy="418042"/>
          </a:xfrm>
          <a:prstGeom prst="curvedUp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0" y="5229200"/>
            <a:ext cx="4464496" cy="11883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bg1"/>
                </a:solidFill>
              </a:rPr>
              <a:t>Superficie sembrada = 584 303 has (2016)</a:t>
            </a:r>
          </a:p>
          <a:p>
            <a:pPr algn="ctr"/>
            <a:r>
              <a:rPr lang="es-EC" sz="1400" dirty="0" smtClean="0">
                <a:solidFill>
                  <a:schemeClr val="bg1"/>
                </a:solidFill>
              </a:rPr>
              <a:t>Rendimiento = 0,56 Tm/ha</a:t>
            </a:r>
          </a:p>
          <a:p>
            <a:pPr algn="ctr"/>
            <a:r>
              <a:rPr lang="es-EC" sz="1400" dirty="0" smtClean="0">
                <a:solidFill>
                  <a:schemeClr val="bg1"/>
                </a:solidFill>
              </a:rPr>
              <a:t>Población beneficiada = 10 000 familias</a:t>
            </a:r>
          </a:p>
          <a:p>
            <a:pPr algn="ctr"/>
            <a:endParaRPr lang="es-EC" sz="1400" dirty="0">
              <a:solidFill>
                <a:schemeClr val="bg1"/>
              </a:solidFill>
            </a:endParaRPr>
          </a:p>
          <a:p>
            <a:pPr algn="ctr"/>
            <a:r>
              <a:rPr lang="es-EC" sz="1400" dirty="0" smtClean="0">
                <a:solidFill>
                  <a:schemeClr val="bg1"/>
                </a:solidFill>
              </a:rPr>
              <a:t>Fuente: MAGAP (2016)</a:t>
            </a:r>
            <a:endParaRPr lang="es-EC" sz="1400" dirty="0">
              <a:solidFill>
                <a:schemeClr val="bg1"/>
              </a:solidFill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965" y="4219741"/>
            <a:ext cx="4712586" cy="260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81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Mazorcas sanas</a:t>
            </a:r>
            <a:endParaRPr lang="es-EC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1934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6012160" y="3212976"/>
            <a:ext cx="2304256" cy="72008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835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96044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57" y="692696"/>
            <a:ext cx="4257773" cy="283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1" y="4278002"/>
            <a:ext cx="4051631" cy="238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68" y="3645024"/>
            <a:ext cx="4272837" cy="247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Flecha curvada hacia abajo"/>
          <p:cNvSpPr/>
          <p:nvPr/>
        </p:nvSpPr>
        <p:spPr>
          <a:xfrm rot="5400000">
            <a:off x="3001972" y="2947148"/>
            <a:ext cx="1368152" cy="891696"/>
          </a:xfrm>
          <a:prstGeom prst="curved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71600" y="2733823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u="sng" dirty="0" smtClean="0"/>
              <a:t>T3 (1,5 L/ha):</a:t>
            </a:r>
            <a:r>
              <a:rPr lang="es-EC" b="1" dirty="0" smtClean="0"/>
              <a:t> </a:t>
            </a:r>
            <a:r>
              <a:rPr lang="es-EC" dirty="0" smtClean="0"/>
              <a:t>Mayor promedio.</a:t>
            </a:r>
          </a:p>
        </p:txBody>
      </p:sp>
    </p:spTree>
    <p:extLst>
      <p:ext uri="{BB962C8B-B14F-4D97-AF65-F5344CB8AC3E}">
        <p14:creationId xmlns:p14="http://schemas.microsoft.com/office/powerpoint/2010/main" val="194540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Chereles sanos</a:t>
            </a:r>
            <a:endParaRPr lang="es-EC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09722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5076056" y="3140968"/>
            <a:ext cx="1728192" cy="57606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83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-171400"/>
            <a:ext cx="7470648" cy="1143000"/>
          </a:xfrm>
        </p:spPr>
        <p:txBody>
          <a:bodyPr/>
          <a:lstStyle/>
          <a:p>
            <a:r>
              <a:rPr lang="es-EC" dirty="0" smtClean="0"/>
              <a:t>Incidencia de Moniliasis</a:t>
            </a:r>
            <a:endParaRPr lang="es-EC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60" y="836712"/>
            <a:ext cx="794517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26069"/>
            <a:ext cx="46863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436096" y="3737930"/>
            <a:ext cx="21602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u="sng" dirty="0" smtClean="0"/>
              <a:t>Moniliasis:</a:t>
            </a:r>
            <a:r>
              <a:rPr lang="es-EC" sz="1600" b="1" dirty="0" smtClean="0"/>
              <a:t> </a:t>
            </a:r>
            <a:r>
              <a:rPr lang="es-EC" sz="1600" dirty="0"/>
              <a:t>96% de los porcentajes de incidencia, son dependientes del tratamiento aplicado y el manejo </a:t>
            </a:r>
            <a:r>
              <a:rPr lang="es-EC" sz="1600" dirty="0" smtClean="0"/>
              <a:t>agronómico (Ayala y Navia, 2010).</a:t>
            </a:r>
          </a:p>
        </p:txBody>
      </p:sp>
    </p:spTree>
    <p:extLst>
      <p:ext uri="{BB962C8B-B14F-4D97-AF65-F5344CB8AC3E}">
        <p14:creationId xmlns:p14="http://schemas.microsoft.com/office/powerpoint/2010/main" val="234912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162272"/>
            <a:ext cx="7470648" cy="1143000"/>
          </a:xfrm>
        </p:spPr>
        <p:txBody>
          <a:bodyPr/>
          <a:lstStyle/>
          <a:p>
            <a:r>
              <a:rPr lang="es-EC" dirty="0" smtClean="0"/>
              <a:t>Incidencia de Mazorca negra</a:t>
            </a:r>
            <a:endParaRPr lang="es-EC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8246589" cy="292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78" y="4018127"/>
            <a:ext cx="4296679" cy="284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87624" y="4018127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u="sng" dirty="0" smtClean="0"/>
              <a:t>Mazorca negra:</a:t>
            </a:r>
            <a:r>
              <a:rPr lang="es-EC" sz="1600" b="1" dirty="0" smtClean="0"/>
              <a:t> </a:t>
            </a:r>
            <a:r>
              <a:rPr lang="es-EC" sz="1600" dirty="0"/>
              <a:t>el 60% del ataque de la enfermedad es dependiente de factores externos como la variación climática (precipitación y temperatura).</a:t>
            </a:r>
            <a:endParaRPr lang="es-EC" sz="1600" dirty="0" smtClean="0"/>
          </a:p>
        </p:txBody>
      </p:sp>
    </p:spTree>
    <p:extLst>
      <p:ext uri="{BB962C8B-B14F-4D97-AF65-F5344CB8AC3E}">
        <p14:creationId xmlns:p14="http://schemas.microsoft.com/office/powerpoint/2010/main" val="303426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90264"/>
            <a:ext cx="7470648" cy="1143000"/>
          </a:xfrm>
        </p:spPr>
        <p:txBody>
          <a:bodyPr/>
          <a:lstStyle/>
          <a:p>
            <a:r>
              <a:rPr lang="es-EC" dirty="0" smtClean="0"/>
              <a:t>Incidencia de </a:t>
            </a:r>
            <a:r>
              <a:rPr lang="es-EC" dirty="0" err="1" smtClean="0"/>
              <a:t>Cherelle</a:t>
            </a:r>
            <a:r>
              <a:rPr lang="es-EC" dirty="0" smtClean="0"/>
              <a:t> Wilt</a:t>
            </a:r>
            <a:endParaRPr lang="es-EC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00325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83" y="4114770"/>
            <a:ext cx="4296320" cy="274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87624" y="4091588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u="sng" dirty="0" err="1" smtClean="0"/>
              <a:t>Cherelle</a:t>
            </a:r>
            <a:r>
              <a:rPr lang="es-EC" sz="1600" b="1" u="sng" dirty="0" smtClean="0"/>
              <a:t> wilt:</a:t>
            </a:r>
            <a:r>
              <a:rPr lang="es-EC" sz="1600" b="1" dirty="0" smtClean="0"/>
              <a:t> </a:t>
            </a:r>
            <a:r>
              <a:rPr lang="es-EC" sz="1600" dirty="0"/>
              <a:t>81% de los chereles afectados se debe a factores independientes al tratamiento aplicado. </a:t>
            </a:r>
            <a:endParaRPr lang="es-EC" sz="1600" dirty="0" smtClean="0"/>
          </a:p>
        </p:txBody>
      </p:sp>
    </p:spTree>
    <p:extLst>
      <p:ext uri="{BB962C8B-B14F-4D97-AF65-F5344CB8AC3E}">
        <p14:creationId xmlns:p14="http://schemas.microsoft.com/office/powerpoint/2010/main" val="3616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99392"/>
            <a:ext cx="7470648" cy="1143000"/>
          </a:xfrm>
        </p:spPr>
        <p:txBody>
          <a:bodyPr>
            <a:noAutofit/>
          </a:bodyPr>
          <a:lstStyle/>
          <a:p>
            <a:r>
              <a:rPr lang="es-EC" sz="3600" dirty="0" smtClean="0"/>
              <a:t>Mazorcas enfermas vs Temperatura</a:t>
            </a:r>
            <a:endParaRPr lang="es-EC" sz="36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67793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3059832" y="4005064"/>
            <a:ext cx="1872208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5" name="4 Conector recto de flecha"/>
          <p:cNvCxnSpPr/>
          <p:nvPr/>
        </p:nvCxnSpPr>
        <p:spPr>
          <a:xfrm flipV="1">
            <a:off x="3995936" y="2996952"/>
            <a:ext cx="0" cy="43204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Elipse"/>
          <p:cNvSpPr/>
          <p:nvPr/>
        </p:nvSpPr>
        <p:spPr>
          <a:xfrm>
            <a:off x="2942417" y="1916832"/>
            <a:ext cx="1872208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Elipse"/>
          <p:cNvSpPr/>
          <p:nvPr/>
        </p:nvSpPr>
        <p:spPr>
          <a:xfrm>
            <a:off x="5076056" y="4077072"/>
            <a:ext cx="1872208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6012160" y="2933328"/>
            <a:ext cx="0" cy="49567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Elipse"/>
          <p:cNvSpPr/>
          <p:nvPr/>
        </p:nvSpPr>
        <p:spPr>
          <a:xfrm>
            <a:off x="5076056" y="3561381"/>
            <a:ext cx="1872208" cy="50405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558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90264"/>
            <a:ext cx="7470648" cy="1143000"/>
          </a:xfrm>
        </p:spPr>
        <p:txBody>
          <a:bodyPr/>
          <a:lstStyle/>
          <a:p>
            <a:r>
              <a:rPr lang="es-EC" dirty="0" smtClean="0"/>
              <a:t>Chereles vs Temperatura</a:t>
            </a:r>
            <a:endParaRPr lang="es-EC" dirty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859887" cy="525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3707904" y="5805264"/>
            <a:ext cx="2808312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Elipse"/>
          <p:cNvSpPr/>
          <p:nvPr/>
        </p:nvSpPr>
        <p:spPr>
          <a:xfrm>
            <a:off x="4644008" y="5229200"/>
            <a:ext cx="792088" cy="57606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7" name="6 Conector recto de flecha"/>
          <p:cNvCxnSpPr/>
          <p:nvPr/>
        </p:nvCxnSpPr>
        <p:spPr>
          <a:xfrm flipV="1">
            <a:off x="4478806" y="5085184"/>
            <a:ext cx="0" cy="43204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6012160" y="5157192"/>
            <a:ext cx="0" cy="43204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Elipse"/>
          <p:cNvSpPr/>
          <p:nvPr/>
        </p:nvSpPr>
        <p:spPr>
          <a:xfrm>
            <a:off x="3347864" y="2636912"/>
            <a:ext cx="1488190" cy="93610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729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Producción vs Precipitación</a:t>
            </a:r>
            <a:endParaRPr lang="es-EC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97509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8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Tratamientos vs Costo/beneficio</a:t>
            </a:r>
            <a:endParaRPr lang="es-EC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3600"/>
            <a:ext cx="7406758" cy="345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2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6" y="2420888"/>
            <a:ext cx="7542687" cy="43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936663" y="476672"/>
            <a:ext cx="4608512" cy="15195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 smtClean="0">
                <a:solidFill>
                  <a:schemeClr val="bg1"/>
                </a:solidFill>
              </a:rPr>
              <a:t>Ecuador ocupa el </a:t>
            </a:r>
            <a:r>
              <a:rPr lang="es-EC" sz="1500" b="1" dirty="0" smtClean="0">
                <a:solidFill>
                  <a:schemeClr val="bg1"/>
                </a:solidFill>
              </a:rPr>
              <a:t>séptimo puesto como PPMC</a:t>
            </a:r>
            <a:r>
              <a:rPr lang="es-EC" sz="1500" dirty="0" smtClean="0">
                <a:solidFill>
                  <a:schemeClr val="bg1"/>
                </a:solidFill>
              </a:rPr>
              <a:t>, siendo </a:t>
            </a:r>
            <a:r>
              <a:rPr lang="es-EC" sz="1500" b="1" dirty="0" smtClean="0">
                <a:solidFill>
                  <a:schemeClr val="bg1"/>
                </a:solidFill>
              </a:rPr>
              <a:t>el primero en el mercado del cacao fino y de aroma</a:t>
            </a:r>
            <a:r>
              <a:rPr lang="es-EC" sz="1500" dirty="0" smtClean="0">
                <a:solidFill>
                  <a:schemeClr val="bg1"/>
                </a:solidFill>
              </a:rPr>
              <a:t> (90% participación)</a:t>
            </a:r>
          </a:p>
          <a:p>
            <a:pPr algn="ctr"/>
            <a:endParaRPr lang="es-EC" sz="1500" dirty="0">
              <a:solidFill>
                <a:schemeClr val="bg1"/>
              </a:solidFill>
            </a:endParaRPr>
          </a:p>
          <a:p>
            <a:pPr algn="ctr"/>
            <a:r>
              <a:rPr lang="es-EC" sz="1500" dirty="0" smtClean="0">
                <a:solidFill>
                  <a:schemeClr val="bg1"/>
                </a:solidFill>
              </a:rPr>
              <a:t>Fuente: PROECUADOR (2016)</a:t>
            </a:r>
            <a:endParaRPr lang="es-EC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9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CONCLUSIONES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5184576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es-EC" dirty="0"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tiene un efecto positivo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en la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sanidad de la mazorca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de cacao.</a:t>
            </a:r>
          </a:p>
          <a:p>
            <a:pPr lvl="0" algn="just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dosis de 1,5 L/ha resultó ser el tratamiento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con mayor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número de mazorcas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sanas.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cacao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es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una especie no acumuladora de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Si, sus contenidos en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hojas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están en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del rango de 0,1-0,5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%.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s-EC" dirty="0"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ensayo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se realizó en la época seca del año, con altas variaciones de precipitación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de Sept. a Nov.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siendo 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curioso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el comportamiento que presentaron las enfermedades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nivel regional, ya que en determinadas temporadas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tenia 0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% de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moniliasis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y mazorca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negra, lo que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permitió determinar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claramente el efecto del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Si sobre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una enfermedad específica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s-EC" dirty="0">
                <a:latin typeface="Times New Roman" pitchFamily="18" charset="0"/>
                <a:cs typeface="Times New Roman" pitchFamily="18" charset="0"/>
              </a:rPr>
              <a:t>La afectación de </a:t>
            </a:r>
            <a:r>
              <a:rPr lang="es-EC" dirty="0" err="1">
                <a:latin typeface="Times New Roman" pitchFamily="18" charset="0"/>
                <a:cs typeface="Times New Roman" pitchFamily="18" charset="0"/>
              </a:rPr>
              <a:t>cherelle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err="1">
                <a:latin typeface="Times New Roman" pitchFamily="18" charset="0"/>
                <a:cs typeface="Times New Roman" pitchFamily="18" charset="0"/>
              </a:rPr>
              <a:t>wilt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 es provocada por los cambios bruscos de temperatura. En los meses de Sept.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a Dic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. los promedios de temperatura variaron de 22 y 25ºC, y  18ºC en las noches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73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CONCLUSIONES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7931224" cy="4641379"/>
          </a:xfrm>
        </p:spPr>
        <p:txBody>
          <a:bodyPr>
            <a:normAutofit fontScale="92500"/>
          </a:bodyPr>
          <a:lstStyle/>
          <a:p>
            <a:pPr lvl="0" algn="just"/>
            <a:r>
              <a:rPr lang="es-EC" dirty="0">
                <a:latin typeface="Times New Roman" pitchFamily="18" charset="0"/>
                <a:cs typeface="Times New Roman" pitchFamily="18" charset="0"/>
              </a:rPr>
              <a:t>El Si no contrarresta la viabilidad de patógenos, pero sin duda su acumulación en tejidos </a:t>
            </a:r>
            <a:r>
              <a:rPr lang="es-EC" dirty="0" err="1">
                <a:latin typeface="Times New Roman" pitchFamily="18" charset="0"/>
                <a:cs typeface="Times New Roman" pitchFamily="18" charset="0"/>
              </a:rPr>
              <a:t>epidermales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 contribuyen a la formación de mecanismos de defensa.</a:t>
            </a:r>
          </a:p>
          <a:p>
            <a:pPr lvl="0" algn="just"/>
            <a:r>
              <a:rPr lang="es-EC" dirty="0">
                <a:latin typeface="Times New Roman" pitchFamily="18" charset="0"/>
                <a:cs typeface="Times New Roman" pitchFamily="18" charset="0"/>
              </a:rPr>
              <a:t>El Si mejoró la movilidad de fósforo y potasio.</a:t>
            </a:r>
          </a:p>
          <a:p>
            <a:pPr algn="just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En el costo/beneficio la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aplicación de </a:t>
            </a:r>
            <a:r>
              <a:rPr lang="es-EC" dirty="0" err="1">
                <a:latin typeface="Times New Roman" pitchFamily="18" charset="0"/>
                <a:cs typeface="Times New Roman" pitchFamily="18" charset="0"/>
              </a:rPr>
              <a:t>fitosil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1,5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L/ha. El análisis estadístico no diferenció el número adicional de mazorcas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del 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T3 sobre T0 y los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otros tratamientos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, pero el análisis económico nos muestra la importancia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para el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agricultor.</a:t>
            </a:r>
          </a:p>
        </p:txBody>
      </p:sp>
    </p:spTree>
    <p:extLst>
      <p:ext uri="{BB962C8B-B14F-4D97-AF65-F5344CB8AC3E}">
        <p14:creationId xmlns:p14="http://schemas.microsoft.com/office/powerpoint/2010/main" val="20061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4525963"/>
          </a:xfrm>
        </p:spPr>
        <p:txBody>
          <a:bodyPr/>
          <a:lstStyle/>
          <a:p>
            <a:pPr lvl="0" algn="just"/>
            <a:r>
              <a:rPr lang="es-EC" dirty="0">
                <a:latin typeface="Times New Roman" pitchFamily="18" charset="0"/>
                <a:cs typeface="Times New Roman" pitchFamily="18" charset="0"/>
              </a:rPr>
              <a:t>Evaluar los efectos relacionados a la aplicación foliar de silicio en el cultivo de cacao durante la época lluviosa.</a:t>
            </a:r>
          </a:p>
          <a:p>
            <a:pPr lvl="0" algn="just"/>
            <a:r>
              <a:rPr lang="es-EC" dirty="0">
                <a:latin typeface="Times New Roman" pitchFamily="18" charset="0"/>
                <a:cs typeface="Times New Roman" pitchFamily="18" charset="0"/>
              </a:rPr>
              <a:t>La aplicación de silicio en cacao debe ser aplicada en forma complementaria, tanto por vía foliar y edáfica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Se recomienda la dosis mensual de 1,5 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fitosil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/ha 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1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332656"/>
            <a:ext cx="7467600" cy="1143000"/>
          </a:xfrm>
        </p:spPr>
        <p:txBody>
          <a:bodyPr/>
          <a:lstStyle/>
          <a:p>
            <a:pPr algn="ctr"/>
            <a:r>
              <a:rPr lang="es-EC" dirty="0" smtClean="0"/>
              <a:t>GRACIAS POR SU ATENCIÓN</a:t>
            </a:r>
            <a:endParaRPr lang="es-EC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209884" cy="2368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680" y="4048982"/>
            <a:ext cx="4041865" cy="227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7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122" name="Picture 2" descr="Resultado de imagen para cacao enfer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57967"/>
            <a:ext cx="2643039" cy="1875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cacao escoba de bruj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284" y="2063837"/>
            <a:ext cx="2359812" cy="176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cacao mazorca neg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36487"/>
            <a:ext cx="2743699" cy="1824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188640"/>
            <a:ext cx="7641232" cy="19442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b="1" dirty="0" smtClean="0">
                <a:solidFill>
                  <a:schemeClr val="bg1"/>
                </a:solidFill>
              </a:rPr>
              <a:t>Enfermedades limitantes de la producción: </a:t>
            </a:r>
          </a:p>
          <a:p>
            <a:pPr algn="ctr"/>
            <a:endParaRPr lang="es-EC" sz="1500" dirty="0">
              <a:solidFill>
                <a:schemeClr val="bg1"/>
              </a:solidFill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es-EC" sz="1500" b="1" dirty="0" smtClean="0">
                <a:solidFill>
                  <a:schemeClr val="bg1"/>
                </a:solidFill>
              </a:rPr>
              <a:t>Moniliasis</a:t>
            </a:r>
            <a:r>
              <a:rPr lang="es-EC" sz="1500" dirty="0" smtClean="0">
                <a:solidFill>
                  <a:schemeClr val="bg1"/>
                </a:solidFill>
              </a:rPr>
              <a:t> </a:t>
            </a:r>
            <a:r>
              <a:rPr lang="es-EC" sz="1500" dirty="0" smtClean="0">
                <a:solidFill>
                  <a:schemeClr val="tx1"/>
                </a:solidFill>
              </a:rPr>
              <a:t>(</a:t>
            </a:r>
            <a:r>
              <a:rPr lang="es-EC" sz="1600" i="1" dirty="0" err="1"/>
              <a:t>Moniliophthora</a:t>
            </a:r>
            <a:r>
              <a:rPr lang="es-EC" sz="1600" i="1" dirty="0"/>
              <a:t> </a:t>
            </a:r>
            <a:r>
              <a:rPr lang="es-EC" sz="1600" i="1" dirty="0" err="1"/>
              <a:t>roreri</a:t>
            </a:r>
            <a:r>
              <a:rPr lang="es-EC" sz="1600" dirty="0"/>
              <a:t> </a:t>
            </a:r>
            <a:r>
              <a:rPr lang="es-EC" sz="1600" dirty="0" err="1"/>
              <a:t>Cif</a:t>
            </a:r>
            <a:r>
              <a:rPr lang="es-EC" sz="1600" dirty="0"/>
              <a:t> &amp; </a:t>
            </a:r>
            <a:r>
              <a:rPr lang="es-EC" sz="1600" dirty="0" smtClean="0"/>
              <a:t>Par)</a:t>
            </a:r>
            <a:endParaRPr lang="es-EC" sz="1500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es-EC" sz="1500" b="1" dirty="0" smtClean="0">
                <a:solidFill>
                  <a:schemeClr val="bg1"/>
                </a:solidFill>
              </a:rPr>
              <a:t>Mazorca negra </a:t>
            </a:r>
            <a:r>
              <a:rPr lang="es-EC" sz="1500" dirty="0" smtClean="0">
                <a:solidFill>
                  <a:schemeClr val="tx1"/>
                </a:solidFill>
              </a:rPr>
              <a:t>(</a:t>
            </a:r>
            <a:r>
              <a:rPr lang="es-EC" sz="1600" i="1" dirty="0" err="1"/>
              <a:t>Phytophthora</a:t>
            </a:r>
            <a:r>
              <a:rPr lang="es-EC" sz="1600" i="1" dirty="0"/>
              <a:t> </a:t>
            </a:r>
            <a:r>
              <a:rPr lang="es-EC" sz="1600" i="1" dirty="0" err="1"/>
              <a:t>sp</a:t>
            </a:r>
            <a:r>
              <a:rPr lang="es-EC" sz="1600" i="1" dirty="0" smtClean="0"/>
              <a:t>.)</a:t>
            </a:r>
            <a:endParaRPr lang="es-EC" sz="1500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es-EC" sz="1500" b="1" dirty="0" smtClean="0">
                <a:solidFill>
                  <a:schemeClr val="bg1"/>
                </a:solidFill>
              </a:rPr>
              <a:t>Escoba de bruja</a:t>
            </a:r>
            <a:r>
              <a:rPr lang="es-EC" sz="1500" dirty="0" smtClean="0">
                <a:solidFill>
                  <a:schemeClr val="bg1"/>
                </a:solidFill>
              </a:rPr>
              <a:t> </a:t>
            </a:r>
            <a:r>
              <a:rPr lang="es-EC" sz="1500" dirty="0" smtClean="0">
                <a:solidFill>
                  <a:schemeClr val="tx1"/>
                </a:solidFill>
              </a:rPr>
              <a:t>(</a:t>
            </a:r>
            <a:r>
              <a:rPr lang="es-EC" sz="1600" i="1" dirty="0" err="1"/>
              <a:t>Moniliophthora</a:t>
            </a:r>
            <a:r>
              <a:rPr lang="es-EC" sz="1600" i="1" dirty="0"/>
              <a:t> perniciosa</a:t>
            </a:r>
            <a:r>
              <a:rPr lang="es-EC" sz="1600" dirty="0"/>
              <a:t> </a:t>
            </a:r>
            <a:r>
              <a:rPr lang="es-EC" sz="1600" dirty="0" err="1"/>
              <a:t>Aime</a:t>
            </a:r>
            <a:r>
              <a:rPr lang="es-EC" sz="1600" dirty="0"/>
              <a:t> &amp; </a:t>
            </a:r>
            <a:r>
              <a:rPr lang="es-EC" sz="1600" dirty="0" smtClean="0"/>
              <a:t>Phillips-Mora)</a:t>
            </a:r>
          </a:p>
          <a:p>
            <a:pPr marL="285750" indent="-285750" algn="ctr">
              <a:buFont typeface="Arial" pitchFamily="34" charset="0"/>
              <a:buChar char="•"/>
            </a:pPr>
            <a:endParaRPr lang="es-EC" sz="1600" dirty="0">
              <a:solidFill>
                <a:schemeClr val="bg1"/>
              </a:solidFill>
            </a:endParaRPr>
          </a:p>
          <a:p>
            <a:pPr algn="ctr"/>
            <a:r>
              <a:rPr lang="es-EC" sz="1600" dirty="0" smtClean="0">
                <a:solidFill>
                  <a:schemeClr val="bg1"/>
                </a:solidFill>
              </a:rPr>
              <a:t>Representan hasta el 60% de la pérdida de producción </a:t>
            </a:r>
            <a:r>
              <a:rPr lang="es-EC" sz="1600" dirty="0">
                <a:solidFill>
                  <a:schemeClr val="bg1"/>
                </a:solidFill>
              </a:rPr>
              <a:t>(Pico et al., 2012)</a:t>
            </a:r>
            <a:endParaRPr lang="es-EC" sz="1500" dirty="0" smtClean="0">
              <a:solidFill>
                <a:schemeClr val="bg1"/>
              </a:solidFill>
            </a:endParaRPr>
          </a:p>
          <a:p>
            <a:pPr algn="ctr"/>
            <a:endParaRPr lang="es-EC" sz="1500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89062" y="3717032"/>
            <a:ext cx="4706127" cy="15121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b="1" dirty="0" smtClean="0">
                <a:solidFill>
                  <a:schemeClr val="bg1"/>
                </a:solidFill>
              </a:rPr>
              <a:t>Problemática en métodos de control: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s-EC" sz="1500" dirty="0" smtClean="0">
                <a:solidFill>
                  <a:schemeClr val="bg1"/>
                </a:solidFill>
              </a:rPr>
              <a:t>Cultural (Manejo cultural deficiente)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s-EC" sz="1500" dirty="0" smtClean="0">
                <a:solidFill>
                  <a:schemeClr val="bg1"/>
                </a:solidFill>
              </a:rPr>
              <a:t>Químico (uso descontrolado de pesticidas)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s-EC" sz="1500" dirty="0" smtClean="0">
                <a:solidFill>
                  <a:schemeClr val="bg1"/>
                </a:solidFill>
              </a:rPr>
              <a:t>Biológico (Falta de conocimiento)</a:t>
            </a:r>
            <a:endParaRPr lang="es-EC" sz="1500" dirty="0">
              <a:solidFill>
                <a:schemeClr val="bg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67543" y="5085184"/>
            <a:ext cx="8568953" cy="6372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600" dirty="0">
                <a:solidFill>
                  <a:schemeClr val="bg1"/>
                </a:solidFill>
              </a:rPr>
              <a:t>Entonces compartiendo la idea mencionada por </a:t>
            </a:r>
            <a:r>
              <a:rPr lang="es-EC" sz="1600" dirty="0" err="1">
                <a:solidFill>
                  <a:schemeClr val="bg1"/>
                </a:solidFill>
              </a:rPr>
              <a:t>Magdama</a:t>
            </a:r>
            <a:r>
              <a:rPr lang="es-EC" sz="1600" dirty="0">
                <a:solidFill>
                  <a:schemeClr val="bg1"/>
                </a:solidFill>
              </a:rPr>
              <a:t> (2010), queda como opción alcanzar una productividad aceptable, bajo la presión de las enfermedades fitopatológicas.</a:t>
            </a:r>
            <a:endParaRPr lang="es-EC" sz="1500" dirty="0">
              <a:solidFill>
                <a:schemeClr val="bg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64254" y="5878597"/>
            <a:ext cx="2446329" cy="9794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500" dirty="0" smtClean="0">
                <a:solidFill>
                  <a:schemeClr val="bg1"/>
                </a:solidFill>
              </a:rPr>
              <a:t>Nuevas alternativas en pro del medio ambiente y la salud del productor.</a:t>
            </a:r>
            <a:endParaRPr lang="es-EC" sz="1500" dirty="0">
              <a:solidFill>
                <a:schemeClr val="bg1"/>
              </a:solidFill>
            </a:endParaRPr>
          </a:p>
        </p:txBody>
      </p:sp>
      <p:sp>
        <p:nvSpPr>
          <p:cNvPr id="5" name="4 Flecha curvada hacia arriba"/>
          <p:cNvSpPr/>
          <p:nvPr/>
        </p:nvSpPr>
        <p:spPr>
          <a:xfrm rot="5400000">
            <a:off x="-252536" y="5805264"/>
            <a:ext cx="864096" cy="432048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" name="6 Flecha derecha"/>
          <p:cNvSpPr/>
          <p:nvPr/>
        </p:nvSpPr>
        <p:spPr>
          <a:xfrm>
            <a:off x="3276508" y="6237312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"/>
          <p:cNvSpPr/>
          <p:nvPr/>
        </p:nvSpPr>
        <p:spPr>
          <a:xfrm>
            <a:off x="3976477" y="5878597"/>
            <a:ext cx="2446329" cy="97940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500" dirty="0" smtClean="0">
                <a:solidFill>
                  <a:schemeClr val="bg1"/>
                </a:solidFill>
              </a:rPr>
              <a:t>Se hacen válidos todos los intentos por encontrar una agricultura mas ecológica</a:t>
            </a:r>
            <a:endParaRPr lang="es-EC" sz="1500" dirty="0">
              <a:solidFill>
                <a:schemeClr val="bg1"/>
              </a:solidFill>
            </a:endParaRPr>
          </a:p>
        </p:txBody>
      </p:sp>
      <p:pic>
        <p:nvPicPr>
          <p:cNvPr id="5128" name="Picture 8" descr="Resultado de imagen para ecolog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52" y="5931599"/>
            <a:ext cx="887144" cy="82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40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51520" y="404664"/>
            <a:ext cx="3528392" cy="97940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500" dirty="0" smtClean="0">
                <a:solidFill>
                  <a:schemeClr val="bg1"/>
                </a:solidFill>
              </a:rPr>
              <a:t>Se hace énfasis en sustancias que mejoren la respuesta inmune de la planta.</a:t>
            </a:r>
            <a:endParaRPr lang="es-EC" sz="1500" dirty="0">
              <a:solidFill>
                <a:schemeClr val="bg1"/>
              </a:solidFill>
            </a:endParaRPr>
          </a:p>
        </p:txBody>
      </p:sp>
      <p:sp>
        <p:nvSpPr>
          <p:cNvPr id="5" name="4 Elipse"/>
          <p:cNvSpPr/>
          <p:nvPr/>
        </p:nvSpPr>
        <p:spPr>
          <a:xfrm>
            <a:off x="4283968" y="410292"/>
            <a:ext cx="2088232" cy="1152128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ysClr val="windowText" lastClr="000000"/>
                </a:solidFill>
              </a:rPr>
              <a:t>Silicio (</a:t>
            </a:r>
            <a:r>
              <a:rPr lang="es-EC" b="1" dirty="0" smtClean="0">
                <a:solidFill>
                  <a:sysClr val="windowText" lastClr="000000"/>
                </a:solidFill>
              </a:rPr>
              <a:t>Si</a:t>
            </a:r>
            <a:r>
              <a:rPr lang="es-EC" dirty="0" smtClean="0">
                <a:solidFill>
                  <a:sysClr val="windowText" lastClr="000000"/>
                </a:solidFill>
              </a:rPr>
              <a:t>) = Activador natural</a:t>
            </a:r>
            <a:endParaRPr lang="es-EC" dirty="0">
              <a:solidFill>
                <a:sysClr val="windowText" lastClr="00000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03548" y="2060848"/>
            <a:ext cx="4824536" cy="15121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solidFill>
                  <a:schemeClr val="bg1"/>
                </a:solidFill>
              </a:rPr>
              <a:t>Muchas </a:t>
            </a:r>
            <a:r>
              <a:rPr lang="es-EC" dirty="0">
                <a:solidFill>
                  <a:schemeClr val="bg1"/>
                </a:solidFill>
              </a:rPr>
              <a:t>investigaciones lo señalan como compuesto estructural de las paredes celulares, reforzando el tejido epidérmico de hojas y </a:t>
            </a:r>
            <a:r>
              <a:rPr lang="es-EC" dirty="0" smtClean="0">
                <a:solidFill>
                  <a:schemeClr val="bg1"/>
                </a:solidFill>
              </a:rPr>
              <a:t>raíces (SEPHU, 2009).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6150" name="Picture 6" descr="Resultado de imagen para silicio tabla period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3" y="22258"/>
            <a:ext cx="1403648" cy="164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para silicio en paredes celula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02" y="4221088"/>
            <a:ext cx="3931828" cy="253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 redondeado"/>
          <p:cNvSpPr/>
          <p:nvPr/>
        </p:nvSpPr>
        <p:spPr>
          <a:xfrm>
            <a:off x="5724128" y="2348880"/>
            <a:ext cx="3168352" cy="230425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600" dirty="0" smtClean="0">
                <a:solidFill>
                  <a:schemeClr val="bg1"/>
                </a:solidFill>
              </a:rPr>
              <a:t>El 2do elemento mas abundante de la corteza terrestre. Quizás por eso aún no es considerado como un elemento esencial en organismos fotosintéticos (Quero, 2008).</a:t>
            </a:r>
            <a:endParaRPr lang="es-EC" sz="1600" dirty="0">
              <a:solidFill>
                <a:schemeClr val="bg1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5868144" y="5229200"/>
            <a:ext cx="2880320" cy="15258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schemeClr val="bg1"/>
                </a:solidFill>
              </a:rPr>
              <a:t>La aplicación de silicio soluble genera indirectamente un control ante patógenos en cacao</a:t>
            </a:r>
            <a:endParaRPr lang="es-EC" sz="1600" b="1" dirty="0">
              <a:solidFill>
                <a:schemeClr val="bg1"/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3851920" y="779175"/>
            <a:ext cx="288032" cy="23037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Flecha abajo"/>
          <p:cNvSpPr/>
          <p:nvPr/>
        </p:nvSpPr>
        <p:spPr>
          <a:xfrm>
            <a:off x="2915816" y="3789040"/>
            <a:ext cx="288032" cy="288032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lecha abajo"/>
          <p:cNvSpPr/>
          <p:nvPr/>
        </p:nvSpPr>
        <p:spPr>
          <a:xfrm>
            <a:off x="7092280" y="4797152"/>
            <a:ext cx="288032" cy="288032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10 Conector recto de flecha"/>
          <p:cNvCxnSpPr/>
          <p:nvPr/>
        </p:nvCxnSpPr>
        <p:spPr>
          <a:xfrm flipH="1">
            <a:off x="4427984" y="1562420"/>
            <a:ext cx="453746" cy="35441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6156176" y="1562420"/>
            <a:ext cx="648072" cy="50681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9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88640"/>
            <a:ext cx="7467600" cy="820688"/>
          </a:xfrm>
        </p:spPr>
        <p:txBody>
          <a:bodyPr/>
          <a:lstStyle/>
          <a:p>
            <a:pPr marL="36576" indent="0">
              <a:buNone/>
            </a:pPr>
            <a:r>
              <a:rPr lang="es-EC" dirty="0" smtClean="0"/>
              <a:t>El cacao en Ecuador</a:t>
            </a:r>
            <a:endParaRPr lang="es-EC" dirty="0"/>
          </a:p>
        </p:txBody>
      </p:sp>
      <p:pic>
        <p:nvPicPr>
          <p:cNvPr id="8196" name="Picture 4" descr="Resultado de imagen para el cacao en el ecua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50" y="1301225"/>
            <a:ext cx="4908123" cy="37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323528" y="836712"/>
            <a:ext cx="3456384" cy="266429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s-EC" dirty="0" smtClean="0">
                <a:solidFill>
                  <a:sysClr val="windowText" lastClr="000000"/>
                </a:solidFill>
              </a:rPr>
              <a:t>Ecuador es el primer productor mundial (70%) de cacao nacional fino y de aroma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s-EC" dirty="0" smtClean="0">
                <a:solidFill>
                  <a:sysClr val="windowText" lastClr="000000"/>
                </a:solidFill>
              </a:rPr>
              <a:t>Gran demanda por parte de EE UU y Europa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s-EC" dirty="0" smtClean="0">
                <a:solidFill>
                  <a:sysClr val="windowText" lastClr="000000"/>
                </a:solidFill>
              </a:rPr>
              <a:t>En 2015 generó USD $ </a:t>
            </a:r>
            <a:r>
              <a:rPr lang="es-EC" dirty="0">
                <a:solidFill>
                  <a:sysClr val="windowText" lastClr="000000"/>
                </a:solidFill>
              </a:rPr>
              <a:t>700 millones para la economía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539552" y="3717032"/>
            <a:ext cx="3024336" cy="144298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>
                <a:solidFill>
                  <a:sysClr val="windowText" lastClr="000000"/>
                </a:solidFill>
              </a:rPr>
              <a:t>87</a:t>
            </a:r>
            <a:r>
              <a:rPr lang="es-EC" dirty="0">
                <a:solidFill>
                  <a:sysClr val="windowText" lastClr="000000"/>
                </a:solidFill>
              </a:rPr>
              <a:t>% </a:t>
            </a:r>
            <a:r>
              <a:rPr lang="es-EC" dirty="0" smtClean="0">
                <a:solidFill>
                  <a:sysClr val="windowText" lastClr="000000"/>
                </a:solidFill>
              </a:rPr>
              <a:t>grano seco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dirty="0" smtClean="0">
                <a:solidFill>
                  <a:sysClr val="windowText" lastClr="000000"/>
                </a:solidFill>
              </a:rPr>
              <a:t>12</a:t>
            </a:r>
            <a:r>
              <a:rPr lang="es-EC" dirty="0">
                <a:solidFill>
                  <a:sysClr val="windowText" lastClr="000000"/>
                </a:solidFill>
              </a:rPr>
              <a:t>% como producto semielaborado de </a:t>
            </a:r>
            <a:r>
              <a:rPr lang="es-EC" dirty="0" smtClean="0">
                <a:solidFill>
                  <a:sysClr val="windowText" lastClr="000000"/>
                </a:solidFill>
              </a:rPr>
              <a:t>cacao</a:t>
            </a:r>
            <a:endParaRPr lang="es-EC" dirty="0">
              <a:solidFill>
                <a:sysClr val="windowText" lastClr="000000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2051720" y="3430063"/>
            <a:ext cx="1944216" cy="5029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ysClr val="windowText" lastClr="000000"/>
                </a:solidFill>
              </a:rPr>
              <a:t>ANECACAO (2015)</a:t>
            </a:r>
            <a:endParaRPr lang="es-EC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0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147248" cy="1301006"/>
          </a:xfrm>
        </p:spPr>
        <p:txBody>
          <a:bodyPr>
            <a:normAutofit/>
          </a:bodyPr>
          <a:lstStyle/>
          <a:p>
            <a:r>
              <a:rPr lang="es-EC" dirty="0" smtClean="0"/>
              <a:t>Moniliasis </a:t>
            </a:r>
            <a:r>
              <a:rPr lang="es-EC" sz="2400" dirty="0" smtClean="0"/>
              <a:t>(</a:t>
            </a:r>
            <a:r>
              <a:rPr lang="es-EC" sz="2400" i="1" dirty="0" err="1"/>
              <a:t>Moniliophthora</a:t>
            </a:r>
            <a:r>
              <a:rPr lang="es-EC" sz="2400" i="1" dirty="0"/>
              <a:t> </a:t>
            </a:r>
            <a:r>
              <a:rPr lang="es-EC" sz="2400" i="1" dirty="0" err="1"/>
              <a:t>roreri</a:t>
            </a:r>
            <a:r>
              <a:rPr lang="es-EC" sz="2400" i="1" dirty="0"/>
              <a:t> </a:t>
            </a:r>
            <a:r>
              <a:rPr lang="es-EC" sz="2400" dirty="0"/>
              <a:t>(</a:t>
            </a:r>
            <a:r>
              <a:rPr lang="es-EC" sz="2400" dirty="0" err="1"/>
              <a:t>Cif</a:t>
            </a:r>
            <a:r>
              <a:rPr lang="es-EC" sz="2400" dirty="0"/>
              <a:t>. &amp; Par.) </a:t>
            </a:r>
            <a:r>
              <a:rPr lang="es-EC" sz="2400" dirty="0" smtClean="0"/>
              <a:t>Evans)</a:t>
            </a:r>
            <a:endParaRPr lang="es-EC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2955123" cy="406799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29549" y="1268760"/>
            <a:ext cx="3384376" cy="864096"/>
          </a:xfrm>
          <a:prstGeom prst="rect">
            <a:avLst/>
          </a:prstGeom>
          <a:solidFill>
            <a:srgbClr val="00B05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ysClr val="windowText" lastClr="000000"/>
                </a:solidFill>
              </a:rPr>
              <a:t>Primer reporte: Quevedo - Ecuador (1916)</a:t>
            </a:r>
          </a:p>
          <a:p>
            <a:pPr algn="ctr"/>
            <a:r>
              <a:rPr lang="es-EC" sz="1400" dirty="0" smtClean="0">
                <a:solidFill>
                  <a:sysClr val="windowText" lastClr="000000"/>
                </a:solidFill>
              </a:rPr>
              <a:t>Segundo reporte: Colombia (1817)</a:t>
            </a:r>
            <a:endParaRPr lang="es-EC" sz="1400" dirty="0">
              <a:solidFill>
                <a:sysClr val="windowText" lastClr="000000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25923" y="2276872"/>
            <a:ext cx="4058046" cy="720080"/>
          </a:xfrm>
          <a:prstGeom prst="round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>
                <a:solidFill>
                  <a:schemeClr val="bg1"/>
                </a:solidFill>
              </a:rPr>
              <a:t>Los esporas o semillas del hongo, son las únicas estructuras hasta ahora conocidas, capaces de causar infección (FHIA, 2012</a:t>
            </a:r>
            <a:r>
              <a:rPr lang="es-EC" sz="1200" dirty="0" smtClean="0">
                <a:solidFill>
                  <a:schemeClr val="bg1"/>
                </a:solidFill>
              </a:rPr>
              <a:t>).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7" name="6 Flecha curvada hacia arriba"/>
          <p:cNvSpPr/>
          <p:nvPr/>
        </p:nvSpPr>
        <p:spPr>
          <a:xfrm rot="5400000">
            <a:off x="-206126" y="955130"/>
            <a:ext cx="864096" cy="339227"/>
          </a:xfrm>
          <a:prstGeom prst="curved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076056" y="5120730"/>
            <a:ext cx="3888432" cy="1731446"/>
          </a:xfrm>
          <a:prstGeom prst="round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 smtClean="0">
                <a:solidFill>
                  <a:schemeClr val="bg1"/>
                </a:solidFill>
              </a:rPr>
              <a:t>Favorecido </a:t>
            </a:r>
            <a:r>
              <a:rPr lang="es-EC" sz="1400" dirty="0">
                <a:solidFill>
                  <a:schemeClr val="bg1"/>
                </a:solidFill>
              </a:rPr>
              <a:t>por climas donde las condiciones de </a:t>
            </a:r>
            <a:r>
              <a:rPr lang="es-EC" sz="1400" dirty="0" smtClean="0">
                <a:solidFill>
                  <a:schemeClr val="bg1"/>
                </a:solidFill>
              </a:rPr>
              <a:t>HR son elevadas.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 smtClean="0">
                <a:solidFill>
                  <a:schemeClr val="bg1"/>
                </a:solidFill>
              </a:rPr>
              <a:t>La </a:t>
            </a:r>
            <a:r>
              <a:rPr lang="es-EC" sz="1400" dirty="0">
                <a:solidFill>
                  <a:schemeClr val="bg1"/>
                </a:solidFill>
              </a:rPr>
              <a:t>germinación de esporas se favorece en ambientes con altas precipitaciones y temperaturas que oscilan entre 22 y 30ºC</a:t>
            </a:r>
            <a:r>
              <a:rPr lang="es-EC" sz="14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dirty="0" smtClean="0">
                <a:solidFill>
                  <a:schemeClr val="bg1"/>
                </a:solidFill>
              </a:rPr>
              <a:t> Un fruto infectado produce 6 </a:t>
            </a:r>
            <a:r>
              <a:rPr lang="es-EC" sz="1400" dirty="0">
                <a:solidFill>
                  <a:schemeClr val="bg1"/>
                </a:solidFill>
              </a:rPr>
              <a:t>a 7 billones de </a:t>
            </a:r>
            <a:r>
              <a:rPr lang="es-EC" sz="1400" dirty="0" err="1">
                <a:solidFill>
                  <a:schemeClr val="bg1"/>
                </a:solidFill>
              </a:rPr>
              <a:t>conidias</a:t>
            </a:r>
            <a:r>
              <a:rPr lang="es-EC" sz="1400" dirty="0">
                <a:solidFill>
                  <a:schemeClr val="bg1"/>
                </a:solidFill>
              </a:rPr>
              <a:t> durante 20 </a:t>
            </a:r>
            <a:r>
              <a:rPr lang="es-EC" sz="1400" dirty="0" smtClean="0">
                <a:solidFill>
                  <a:schemeClr val="bg1"/>
                </a:solidFill>
              </a:rPr>
              <a:t>períodos</a:t>
            </a:r>
            <a:endParaRPr lang="es-EC" sz="1400" dirty="0">
              <a:solidFill>
                <a:schemeClr val="bg1"/>
              </a:solidFill>
            </a:endParaRPr>
          </a:p>
        </p:txBody>
      </p:sp>
      <p:pic>
        <p:nvPicPr>
          <p:cNvPr id="9220" name="Picture 4" descr="Resultado de imagen para moniliasis cacao distribuc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" y="3261618"/>
            <a:ext cx="4683641" cy="340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Flecha curvada hacia abajo"/>
          <p:cNvSpPr/>
          <p:nvPr/>
        </p:nvSpPr>
        <p:spPr>
          <a:xfrm rot="5400000">
            <a:off x="4214560" y="1873328"/>
            <a:ext cx="1008111" cy="426849"/>
          </a:xfrm>
          <a:prstGeom prst="curved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9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3816423" cy="359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69125"/>
            <a:ext cx="5832648" cy="294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34" y="188640"/>
            <a:ext cx="4187238" cy="351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86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o">
  <a:themeElements>
    <a:clrScheme name="Técnico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écnico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2236</TotalTime>
  <Words>1948</Words>
  <Application>Microsoft Office PowerPoint</Application>
  <PresentationFormat>Presentación en pantalla (4:3)</PresentationFormat>
  <Paragraphs>205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Técnico</vt:lpstr>
      <vt:lpstr>DEPARTAMENTO DE CIENCIAS DE LA VIDA Y LA AGRICULTURA CARRERA DE INGENIERÍA AGROPECUARIA</vt:lpstr>
      <vt:lpstr>TEMA: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Moniliasis (Moniliophthora roreri (Cif. &amp; Par.) Evans)</vt:lpstr>
      <vt:lpstr>Presentación de PowerPoint</vt:lpstr>
      <vt:lpstr>Mazorca negra (Phytophthora sp.)</vt:lpstr>
      <vt:lpstr>Escoba de bruja (Moniliophthora perniciosa (Stahel) Aime y Phillips-Mora)</vt:lpstr>
      <vt:lpstr>Cherelle wilt (Marchitez de cherel)</vt:lpstr>
      <vt:lpstr>Silicio en la naturaleza</vt:lpstr>
      <vt:lpstr>Silicio en el suelo</vt:lpstr>
      <vt:lpstr>Silicio en las plantas</vt:lpstr>
      <vt:lpstr>Absorción foliar de silicio</vt:lpstr>
      <vt:lpstr>Presentación de PowerPoint</vt:lpstr>
      <vt:lpstr>Silicio en la agricultura</vt:lpstr>
      <vt:lpstr>METODOLOGÍA</vt:lpstr>
      <vt:lpstr>Materiales</vt:lpstr>
      <vt:lpstr>Métodos</vt:lpstr>
      <vt:lpstr>Variables a medir</vt:lpstr>
      <vt:lpstr>Métodos específicos del experimento</vt:lpstr>
      <vt:lpstr>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Mazorcas sanas</vt:lpstr>
      <vt:lpstr>Presentación de PowerPoint</vt:lpstr>
      <vt:lpstr>Chereles sanos</vt:lpstr>
      <vt:lpstr>Incidencia de Moniliasis</vt:lpstr>
      <vt:lpstr>Incidencia de Mazorca negra</vt:lpstr>
      <vt:lpstr>Incidencia de Cherelle Wilt</vt:lpstr>
      <vt:lpstr>Mazorcas enfermas vs Temperatura</vt:lpstr>
      <vt:lpstr>Chereles vs Temperatura</vt:lpstr>
      <vt:lpstr>Producción vs Precipitación</vt:lpstr>
      <vt:lpstr>Tratamientos vs Costo/beneficio</vt:lpstr>
      <vt:lpstr>CONCLUSIONES</vt:lpstr>
      <vt:lpstr>CONCLUSIONES</vt:lpstr>
      <vt:lpstr>RECOMENDACIONES</vt:lpstr>
      <vt:lpstr>GRACIAS POR SU ATENCIÓN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CIENCIAS DE LA VIDA Y LA AGRICULTURA CARRERA DE INGENIERÍA AGROPECUARIA</dc:title>
  <dc:creator>Usuario</dc:creator>
  <cp:lastModifiedBy>Usuario</cp:lastModifiedBy>
  <cp:revision>88</cp:revision>
  <dcterms:created xsi:type="dcterms:W3CDTF">2017-03-08T00:48:09Z</dcterms:created>
  <dcterms:modified xsi:type="dcterms:W3CDTF">2017-03-09T19:13:46Z</dcterms:modified>
</cp:coreProperties>
</file>