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Lst>
  <p:notesMasterIdLst>
    <p:notesMasterId r:id="rId28"/>
  </p:notesMasterIdLst>
  <p:sldIdLst>
    <p:sldId id="257" r:id="rId3"/>
    <p:sldId id="259" r:id="rId4"/>
    <p:sldId id="260" r:id="rId5"/>
    <p:sldId id="261" r:id="rId6"/>
    <p:sldId id="263" r:id="rId7"/>
    <p:sldId id="264" r:id="rId8"/>
    <p:sldId id="265" r:id="rId9"/>
    <p:sldId id="282" r:id="rId10"/>
    <p:sldId id="266" r:id="rId11"/>
    <p:sldId id="267" r:id="rId12"/>
    <p:sldId id="268" r:id="rId13"/>
    <p:sldId id="269" r:id="rId14"/>
    <p:sldId id="270" r:id="rId15"/>
    <p:sldId id="271" r:id="rId16"/>
    <p:sldId id="272" r:id="rId17"/>
    <p:sldId id="273" r:id="rId18"/>
    <p:sldId id="274" r:id="rId19"/>
    <p:sldId id="275" r:id="rId20"/>
    <p:sldId id="276" r:id="rId21"/>
    <p:sldId id="283" r:id="rId22"/>
    <p:sldId id="277" r:id="rId23"/>
    <p:sldId id="280" r:id="rId24"/>
    <p:sldId id="278" r:id="rId25"/>
    <p:sldId id="279" r:id="rId26"/>
    <p:sldId id="281"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0099"/>
    <a:srgbClr val="FFCCFF"/>
    <a:srgbClr val="FFFFCC"/>
    <a:srgbClr val="FFCCCC"/>
    <a:srgbClr val="CCFFFF"/>
    <a:srgbClr val="99FFCC"/>
    <a:srgbClr val="CCECFF"/>
    <a:srgbClr val="00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p:scale>
          <a:sx n="77" d="100"/>
          <a:sy n="77" d="100"/>
        </p:scale>
        <p:origin x="-117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C:\Users\Usuario\Dropbox\TESIS\TESIS\CAPITULOS\estados%20viteseg.xlsx" TargetMode="External"/><Relationship Id="rId1" Type="http://schemas.openxmlformats.org/officeDocument/2006/relationships/image" Target="../media/image15.jpeg"/></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ropbox\TESIS\TESIS\CAPITULOS\Graficos%20PI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ropbox\TESIS\TESIS\CAPITULOS\Graficos%20PI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ropbox\TESIS\TESIS\CAPITULOS\Graficos%20PI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ropbox\TESIS\TESIS\CAPITULOS\estados%20vitese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TASA DE VARIACIÓN DEL PIB</a:t>
            </a:r>
          </a:p>
        </c:rich>
      </c:tx>
      <c:layout/>
      <c:overlay val="0"/>
    </c:title>
    <c:autoTitleDeleted val="0"/>
    <c:plotArea>
      <c:layout/>
      <c:lineChart>
        <c:grouping val="stacked"/>
        <c:varyColors val="0"/>
        <c:ser>
          <c:idx val="0"/>
          <c:order val="0"/>
          <c:tx>
            <c:strRef>
              <c:f>PIB!$E$31</c:f>
              <c:strCache>
                <c:ptCount val="1"/>
                <c:pt idx="0">
                  <c:v>VARIACION DEL PIB</c:v>
                </c:pt>
              </c:strCache>
            </c:strRef>
          </c:tx>
          <c:dLbls>
            <c:dLbl>
              <c:idx val="0"/>
              <c:layout>
                <c:manualLayout>
                  <c:x val="-4.6009380600223165E-2"/>
                  <c:y val="-6.4411687044153385E-2"/>
                </c:manualLayout>
              </c:layout>
              <c:showLegendKey val="0"/>
              <c:showVal val="1"/>
              <c:showCatName val="0"/>
              <c:showSerName val="0"/>
              <c:showPercent val="0"/>
              <c:showBubbleSize val="0"/>
            </c:dLbl>
            <c:dLbl>
              <c:idx val="1"/>
              <c:layout>
                <c:manualLayout>
                  <c:x val="-1.5336460200074387E-2"/>
                  <c:y val="-3.2205843522076623E-2"/>
                </c:manualLayout>
              </c:layout>
              <c:showLegendKey val="0"/>
              <c:showVal val="1"/>
              <c:showCatName val="0"/>
              <c:showSerName val="0"/>
              <c:showPercent val="0"/>
              <c:showBubbleSize val="0"/>
            </c:dLbl>
            <c:dLbl>
              <c:idx val="9"/>
              <c:layout>
                <c:manualLayout>
                  <c:x val="-0.10479914470050831"/>
                  <c:y val="-5.2334495723374702E-2"/>
                </c:manualLayout>
              </c:layout>
              <c:showLegendKey val="0"/>
              <c:showVal val="1"/>
              <c:showCatName val="0"/>
              <c:showSerName val="0"/>
              <c:showPercent val="0"/>
              <c:showBubbleSize val="0"/>
            </c:dLbl>
            <c:dLbl>
              <c:idx val="10"/>
              <c:layout>
                <c:manualLayout>
                  <c:x val="-1.2780383500061896E-2"/>
                  <c:y val="-3.7130390896037466E-2"/>
                </c:manualLayout>
              </c:layout>
              <c:showLegendKey val="0"/>
              <c:showVal val="1"/>
              <c:showCatName val="0"/>
              <c:showSerName val="0"/>
              <c:showPercent val="0"/>
              <c:showBubbleSize val="0"/>
            </c:dLbl>
            <c:dLbl>
              <c:idx val="11"/>
              <c:layout>
                <c:manualLayout>
                  <c:x val="-2.3004690300111583E-2"/>
                  <c:y val="-8.7286020590555902E-2"/>
                </c:manualLayout>
              </c:layout>
              <c:showLegendKey val="0"/>
              <c:showVal val="1"/>
              <c:showCatName val="0"/>
              <c:showSerName val="0"/>
              <c:showPercent val="0"/>
              <c:showBubbleSize val="0"/>
            </c:dLbl>
            <c:dLbl>
              <c:idx val="12"/>
              <c:layout>
                <c:manualLayout>
                  <c:x val="-0.10224306800049592"/>
                  <c:y val="2.0128652201297934E-2"/>
                </c:manualLayout>
              </c:layout>
              <c:showLegendKey val="0"/>
              <c:showVal val="1"/>
              <c:showCatName val="0"/>
              <c:showSerName val="0"/>
              <c:showPercent val="0"/>
              <c:showBubbleSize val="0"/>
            </c:dLbl>
            <c:dLbl>
              <c:idx val="13"/>
              <c:layout>
                <c:manualLayout>
                  <c:x val="-1.2780383500061989E-2"/>
                  <c:y val="-7.2746329627968828E-2"/>
                </c:manualLayout>
              </c:layout>
              <c:showLegendKey val="0"/>
              <c:showVal val="1"/>
              <c:showCatName val="0"/>
              <c:showSerName val="0"/>
              <c:showPercent val="0"/>
              <c:showBubbleSize val="0"/>
            </c:dLbl>
            <c:spPr>
              <a:solidFill>
                <a:schemeClr val="lt1"/>
              </a:solidFill>
              <a:ln w="25400" cap="flat" cmpd="sng" algn="ctr">
                <a:solidFill>
                  <a:schemeClr val="accent3"/>
                </a:solidFill>
                <a:prstDash val="solid"/>
              </a:ln>
              <a:effectLst/>
            </c:spPr>
            <c:showLegendKey val="0"/>
            <c:showVal val="1"/>
            <c:showCatName val="0"/>
            <c:showSerName val="0"/>
            <c:showPercent val="0"/>
            <c:showBubbleSize val="0"/>
            <c:showLeaderLines val="0"/>
          </c:dLbls>
          <c:cat>
            <c:numRef>
              <c:f>PIB!$B$33:$B$46</c:f>
              <c:numCache>
                <c:formatCode>0</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PIB!$E$33:$E$46</c:f>
              <c:numCache>
                <c:formatCode>0.0%</c:formatCode>
                <c:ptCount val="14"/>
                <c:pt idx="0">
                  <c:v>4.0156298995849327E-2</c:v>
                </c:pt>
                <c:pt idx="1">
                  <c:v>4.0967766588535674E-2</c:v>
                </c:pt>
                <c:pt idx="2">
                  <c:v>2.7228773369547363E-2</c:v>
                </c:pt>
                <c:pt idx="3">
                  <c:v>8.2110209173403795E-2</c:v>
                </c:pt>
                <c:pt idx="4">
                  <c:v>5.2913082669940194E-2</c:v>
                </c:pt>
                <c:pt idx="5">
                  <c:v>4.4035264338318642E-2</c:v>
                </c:pt>
                <c:pt idx="6">
                  <c:v>2.1900639722454034E-2</c:v>
                </c:pt>
                <c:pt idx="7">
                  <c:v>6.3571305999083241E-2</c:v>
                </c:pt>
                <c:pt idx="8">
                  <c:v>5.6649159210009998E-3</c:v>
                </c:pt>
                <c:pt idx="9">
                  <c:v>3.5252986689402702E-2</c:v>
                </c:pt>
                <c:pt idx="10">
                  <c:v>7.7930042206187544E-2</c:v>
                </c:pt>
                <c:pt idx="11">
                  <c:v>5.1359611196796932E-2</c:v>
                </c:pt>
                <c:pt idx="12">
                  <c:v>4.4828728170400366E-2</c:v>
                </c:pt>
                <c:pt idx="13">
                  <c:v>3.9530143988618954E-2</c:v>
                </c:pt>
              </c:numCache>
            </c:numRef>
          </c:val>
          <c:smooth val="0"/>
        </c:ser>
        <c:dLbls>
          <c:showLegendKey val="0"/>
          <c:showVal val="1"/>
          <c:showCatName val="0"/>
          <c:showSerName val="0"/>
          <c:showPercent val="0"/>
          <c:showBubbleSize val="0"/>
        </c:dLbls>
        <c:marker val="1"/>
        <c:smooth val="0"/>
        <c:axId val="39758464"/>
        <c:axId val="40662528"/>
      </c:lineChart>
      <c:catAx>
        <c:axId val="39758464"/>
        <c:scaling>
          <c:orientation val="minMax"/>
        </c:scaling>
        <c:delete val="0"/>
        <c:axPos val="b"/>
        <c:numFmt formatCode="0" sourceLinked="1"/>
        <c:majorTickMark val="none"/>
        <c:minorTickMark val="none"/>
        <c:tickLblPos val="nextTo"/>
        <c:crossAx val="40662528"/>
        <c:crosses val="autoZero"/>
        <c:auto val="1"/>
        <c:lblAlgn val="ctr"/>
        <c:lblOffset val="100"/>
        <c:noMultiLvlLbl val="0"/>
      </c:catAx>
      <c:valAx>
        <c:axId val="40662528"/>
        <c:scaling>
          <c:orientation val="minMax"/>
        </c:scaling>
        <c:delete val="1"/>
        <c:axPos val="l"/>
        <c:numFmt formatCode="0.0%" sourceLinked="1"/>
        <c:majorTickMark val="none"/>
        <c:minorTickMark val="none"/>
        <c:tickLblPos val="nextTo"/>
        <c:crossAx val="39758464"/>
        <c:crosses val="autoZero"/>
        <c:crossBetween val="between"/>
      </c:valAx>
      <c:spPr>
        <a:solidFill>
          <a:schemeClr val="lt1"/>
        </a:solidFill>
        <a:ln w="25400" cap="flat" cmpd="sng" algn="ctr">
          <a:solidFill>
            <a:schemeClr val="accent3"/>
          </a:solidFill>
          <a:prstDash val="solid"/>
        </a:ln>
        <a:effectLst/>
      </c:spPr>
    </c:plotArea>
    <c:plotVisOnly val="1"/>
    <c:dispBlanksAs val="zero"/>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sz="800">
          <a:solidFill>
            <a:schemeClr val="dk1"/>
          </a:solidFill>
          <a:latin typeface="+mn-lt"/>
          <a:ea typeface="+mn-ea"/>
          <a:cs typeface="+mn-cs"/>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PARTICIPACIÓN EN EL ACTIVO</a:t>
            </a:r>
          </a:p>
        </c:rich>
      </c:tx>
      <c:overlay val="0"/>
    </c:title>
    <c:autoTitleDeleted val="0"/>
    <c:plotArea>
      <c:layout/>
      <c:barChart>
        <c:barDir val="bar"/>
        <c:grouping val="stacked"/>
        <c:varyColors val="0"/>
        <c:ser>
          <c:idx val="0"/>
          <c:order val="0"/>
          <c:tx>
            <c:strRef>
              <c:f>'AV BG'!$A$47</c:f>
              <c:strCache>
                <c:ptCount val="1"/>
                <c:pt idx="0">
                  <c:v>ACTIVO CORRIENTE</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BG'!$C$47;'AV BG'!$E$47;'AV BG'!$G$47;'AV BG'!$I$47;'AV BG'!$K$47)</c:f>
              <c:numCache>
                <c:formatCode>0%</c:formatCode>
                <c:ptCount val="5"/>
                <c:pt idx="0">
                  <c:v>1</c:v>
                </c:pt>
                <c:pt idx="1">
                  <c:v>1</c:v>
                </c:pt>
                <c:pt idx="2">
                  <c:v>0.11317713799205462</c:v>
                </c:pt>
                <c:pt idx="3">
                  <c:v>0.75028327590129462</c:v>
                </c:pt>
                <c:pt idx="4">
                  <c:v>0.56514579452678892</c:v>
                </c:pt>
              </c:numCache>
            </c:numRef>
          </c:val>
        </c:ser>
        <c:ser>
          <c:idx val="1"/>
          <c:order val="1"/>
          <c:tx>
            <c:strRef>
              <c:f>'AV BG'!$A$48</c:f>
              <c:strCache>
                <c:ptCount val="1"/>
                <c:pt idx="0">
                  <c:v>ACTIVO NO CORRIENTE</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BG'!$C$48;'AV BG'!$E$48;'AV BG'!$G$48;'AV BG'!$I$48;'AV BG'!$K$48)</c:f>
              <c:numCache>
                <c:formatCode>General</c:formatCode>
                <c:ptCount val="5"/>
                <c:pt idx="2" formatCode="0%">
                  <c:v>0.88682286200794536</c:v>
                </c:pt>
                <c:pt idx="3" formatCode="0%">
                  <c:v>0.24971672409870549</c:v>
                </c:pt>
                <c:pt idx="4" formatCode="0%">
                  <c:v>0.43485420547321108</c:v>
                </c:pt>
              </c:numCache>
            </c:numRef>
          </c:val>
        </c:ser>
        <c:dLbls>
          <c:showLegendKey val="0"/>
          <c:showVal val="1"/>
          <c:showCatName val="0"/>
          <c:showSerName val="0"/>
          <c:showPercent val="0"/>
          <c:showBubbleSize val="0"/>
        </c:dLbls>
        <c:gapWidth val="95"/>
        <c:overlap val="100"/>
        <c:axId val="76474624"/>
        <c:axId val="76476416"/>
      </c:barChart>
      <c:catAx>
        <c:axId val="76474624"/>
        <c:scaling>
          <c:orientation val="minMax"/>
        </c:scaling>
        <c:delete val="0"/>
        <c:axPos val="l"/>
        <c:numFmt formatCode="General" sourceLinked="1"/>
        <c:majorTickMark val="none"/>
        <c:minorTickMark val="none"/>
        <c:tickLblPos val="nextTo"/>
        <c:crossAx val="76476416"/>
        <c:crosses val="autoZero"/>
        <c:auto val="1"/>
        <c:lblAlgn val="ctr"/>
        <c:lblOffset val="100"/>
        <c:noMultiLvlLbl val="0"/>
      </c:catAx>
      <c:valAx>
        <c:axId val="76476416"/>
        <c:scaling>
          <c:orientation val="minMax"/>
        </c:scaling>
        <c:delete val="1"/>
        <c:axPos val="b"/>
        <c:numFmt formatCode="0%" sourceLinked="1"/>
        <c:majorTickMark val="out"/>
        <c:minorTickMark val="none"/>
        <c:tickLblPos val="nextTo"/>
        <c:crossAx val="76474624"/>
        <c:crosses val="autoZero"/>
        <c:crossBetween val="between"/>
      </c:valAx>
      <c:spPr>
        <a:solidFill>
          <a:schemeClr val="bg2"/>
        </a:solidFill>
      </c:spPr>
    </c:plotArea>
    <c:legend>
      <c:legendPos val="t"/>
      <c:overlay val="0"/>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PARTICIPACIÓN EN EL PASIVO</a:t>
            </a:r>
          </a:p>
        </c:rich>
      </c:tx>
      <c:overlay val="0"/>
    </c:title>
    <c:autoTitleDeleted val="0"/>
    <c:plotArea>
      <c:layout/>
      <c:barChart>
        <c:barDir val="bar"/>
        <c:grouping val="stacked"/>
        <c:varyColors val="0"/>
        <c:ser>
          <c:idx val="0"/>
          <c:order val="0"/>
          <c:tx>
            <c:strRef>
              <c:f>'AV BG'!$A$52</c:f>
              <c:strCache>
                <c:ptCount val="1"/>
                <c:pt idx="0">
                  <c:v>PASIVO CORRIENTE</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BG'!$C$52;'AV BG'!$E$52;'AV BG'!$G$52;'AV BG'!$I$52;'AV BG'!$K$52)</c:f>
              <c:numCache>
                <c:formatCode>0%</c:formatCode>
                <c:ptCount val="5"/>
                <c:pt idx="0">
                  <c:v>0.39351973349748148</c:v>
                </c:pt>
                <c:pt idx="1">
                  <c:v>0.15665112322844674</c:v>
                </c:pt>
                <c:pt idx="2">
                  <c:v>0.25811315601355361</c:v>
                </c:pt>
                <c:pt idx="3">
                  <c:v>9.2494030212396827E-2</c:v>
                </c:pt>
                <c:pt idx="4">
                  <c:v>0.25438512721658557</c:v>
                </c:pt>
              </c:numCache>
            </c:numRef>
          </c:val>
        </c:ser>
        <c:ser>
          <c:idx val="1"/>
          <c:order val="1"/>
          <c:tx>
            <c:strRef>
              <c:f>'AV BG'!$A$53</c:f>
              <c:strCache>
                <c:ptCount val="1"/>
                <c:pt idx="0">
                  <c:v>PASIVO A LARGO PLAZO</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BG'!$C$53;'AV BG'!$E$53;'AV BG'!$G$53;'AV BG'!$I$53;'AV BG'!$K$53)</c:f>
              <c:numCache>
                <c:formatCode>0%</c:formatCode>
                <c:ptCount val="5"/>
                <c:pt idx="0">
                  <c:v>0</c:v>
                </c:pt>
                <c:pt idx="1">
                  <c:v>0.23275931378431217</c:v>
                </c:pt>
                <c:pt idx="2">
                  <c:v>0.43997920565459775</c:v>
                </c:pt>
                <c:pt idx="3">
                  <c:v>0</c:v>
                </c:pt>
                <c:pt idx="4">
                  <c:v>0</c:v>
                </c:pt>
              </c:numCache>
            </c:numRef>
          </c:val>
        </c:ser>
        <c:dLbls>
          <c:showLegendKey val="0"/>
          <c:showVal val="1"/>
          <c:showCatName val="0"/>
          <c:showSerName val="0"/>
          <c:showPercent val="0"/>
          <c:showBubbleSize val="0"/>
        </c:dLbls>
        <c:gapWidth val="95"/>
        <c:overlap val="100"/>
        <c:axId val="76781440"/>
        <c:axId val="76782976"/>
      </c:barChart>
      <c:catAx>
        <c:axId val="76781440"/>
        <c:scaling>
          <c:orientation val="minMax"/>
        </c:scaling>
        <c:delete val="0"/>
        <c:axPos val="l"/>
        <c:numFmt formatCode="General" sourceLinked="1"/>
        <c:majorTickMark val="none"/>
        <c:minorTickMark val="none"/>
        <c:tickLblPos val="nextTo"/>
        <c:crossAx val="76782976"/>
        <c:crosses val="autoZero"/>
        <c:auto val="1"/>
        <c:lblAlgn val="ctr"/>
        <c:lblOffset val="100"/>
        <c:noMultiLvlLbl val="0"/>
      </c:catAx>
      <c:valAx>
        <c:axId val="76782976"/>
        <c:scaling>
          <c:orientation val="minMax"/>
        </c:scaling>
        <c:delete val="1"/>
        <c:axPos val="b"/>
        <c:numFmt formatCode="0%" sourceLinked="1"/>
        <c:majorTickMark val="out"/>
        <c:minorTickMark val="none"/>
        <c:tickLblPos val="nextTo"/>
        <c:crossAx val="76781440"/>
        <c:crosses val="autoZero"/>
        <c:crossBetween val="between"/>
      </c:valAx>
      <c:spPr>
        <a:solidFill>
          <a:srgbClr val="FFFFCC"/>
        </a:solidFill>
      </c:spPr>
    </c:plotArea>
    <c:legend>
      <c:legendPos val="t"/>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sz="1000">
          <a:solidFill>
            <a:schemeClr val="dk1"/>
          </a:solidFill>
          <a:latin typeface="+mn-lt"/>
          <a:ea typeface="+mn-ea"/>
          <a:cs typeface="+mn-cs"/>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'AV ER'!$A$8</c:f>
              <c:strCache>
                <c:ptCount val="1"/>
                <c:pt idx="0">
                  <c:v>TOTAL INGRESOS</c:v>
                </c:pt>
              </c:strCache>
            </c:strRef>
          </c:tx>
          <c:invertIfNegative val="0"/>
          <c:dLbls>
            <c:txPr>
              <a:bodyPr/>
              <a:lstStyle/>
              <a:p>
                <a:pPr>
                  <a:defRPr sz="800"/>
                </a:pPr>
                <a:endParaRPr lang="es-EC"/>
              </a:p>
            </c:txPr>
            <c:showLegendKey val="0"/>
            <c:showVal val="1"/>
            <c:showCatName val="0"/>
            <c:showSerName val="0"/>
            <c:showPercent val="0"/>
            <c:showBubbleSize val="0"/>
            <c:showLeaderLines val="0"/>
          </c:dLbls>
          <c:cat>
            <c:numRef>
              <c:f>'AV ER'!$M$3:$Q$3</c:f>
              <c:numCache>
                <c:formatCode>General</c:formatCode>
                <c:ptCount val="5"/>
                <c:pt idx="0">
                  <c:v>2010</c:v>
                </c:pt>
                <c:pt idx="1">
                  <c:v>2011</c:v>
                </c:pt>
                <c:pt idx="2">
                  <c:v>2012</c:v>
                </c:pt>
                <c:pt idx="3">
                  <c:v>2013</c:v>
                </c:pt>
                <c:pt idx="4">
                  <c:v>2014</c:v>
                </c:pt>
              </c:numCache>
            </c:numRef>
          </c:cat>
          <c:val>
            <c:numRef>
              <c:f>('AV ER'!$C$8;'AV ER'!$E$8;'AV ER'!$G$8;'AV ER'!$I$8;'AV ER'!$K$8)</c:f>
              <c:numCache>
                <c:formatCode>0%</c:formatCode>
                <c:ptCount val="5"/>
                <c:pt idx="0">
                  <c:v>1</c:v>
                </c:pt>
                <c:pt idx="1">
                  <c:v>1</c:v>
                </c:pt>
                <c:pt idx="2">
                  <c:v>1</c:v>
                </c:pt>
                <c:pt idx="3">
                  <c:v>1</c:v>
                </c:pt>
                <c:pt idx="4">
                  <c:v>1</c:v>
                </c:pt>
              </c:numCache>
            </c:numRef>
          </c:val>
        </c:ser>
        <c:ser>
          <c:idx val="1"/>
          <c:order val="1"/>
          <c:tx>
            <c:strRef>
              <c:f>'AV ER'!$A$42</c:f>
              <c:strCache>
                <c:ptCount val="1"/>
                <c:pt idx="0">
                  <c:v>UTILIDAD NETA DEL EJERCICIO</c:v>
                </c:pt>
              </c:strCache>
            </c:strRef>
          </c:tx>
          <c:invertIfNegative val="0"/>
          <c:dLbls>
            <c:txPr>
              <a:bodyPr/>
              <a:lstStyle/>
              <a:p>
                <a:pPr>
                  <a:defRPr sz="800"/>
                </a:pPr>
                <a:endParaRPr lang="es-EC"/>
              </a:p>
            </c:txPr>
            <c:showLegendKey val="0"/>
            <c:showVal val="1"/>
            <c:showCatName val="0"/>
            <c:showSerName val="0"/>
            <c:showPercent val="0"/>
            <c:showBubbleSize val="0"/>
            <c:showLeaderLines val="0"/>
          </c:dLbls>
          <c:cat>
            <c:numRef>
              <c:f>'AV ER'!$M$3:$Q$3</c:f>
              <c:numCache>
                <c:formatCode>General</c:formatCode>
                <c:ptCount val="5"/>
                <c:pt idx="0">
                  <c:v>2010</c:v>
                </c:pt>
                <c:pt idx="1">
                  <c:v>2011</c:v>
                </c:pt>
                <c:pt idx="2">
                  <c:v>2012</c:v>
                </c:pt>
                <c:pt idx="3">
                  <c:v>2013</c:v>
                </c:pt>
                <c:pt idx="4">
                  <c:v>2014</c:v>
                </c:pt>
              </c:numCache>
            </c:numRef>
          </c:cat>
          <c:val>
            <c:numRef>
              <c:f>('AV ER'!$C$42;'AV ER'!$E$42;'AV ER'!$G$42;'AV ER'!$I$42;'AV ER'!$K$42)</c:f>
              <c:numCache>
                <c:formatCode>0%</c:formatCode>
                <c:ptCount val="5"/>
                <c:pt idx="0">
                  <c:v>2.3492548949229065E-2</c:v>
                </c:pt>
                <c:pt idx="1">
                  <c:v>3.3383019020048102E-2</c:v>
                </c:pt>
                <c:pt idx="2">
                  <c:v>1.034205263256094E-2</c:v>
                </c:pt>
                <c:pt idx="3">
                  <c:v>1.8858286521832152E-2</c:v>
                </c:pt>
                <c:pt idx="4">
                  <c:v>1.6517657999654021E-2</c:v>
                </c:pt>
              </c:numCache>
            </c:numRef>
          </c:val>
        </c:ser>
        <c:dLbls>
          <c:showLegendKey val="0"/>
          <c:showVal val="1"/>
          <c:showCatName val="0"/>
          <c:showSerName val="0"/>
          <c:showPercent val="0"/>
          <c:showBubbleSize val="0"/>
        </c:dLbls>
        <c:gapWidth val="75"/>
        <c:overlap val="100"/>
        <c:axId val="76839936"/>
        <c:axId val="76854016"/>
      </c:barChart>
      <c:catAx>
        <c:axId val="76839936"/>
        <c:scaling>
          <c:orientation val="minMax"/>
        </c:scaling>
        <c:delete val="0"/>
        <c:axPos val="l"/>
        <c:numFmt formatCode="General" sourceLinked="1"/>
        <c:majorTickMark val="none"/>
        <c:minorTickMark val="none"/>
        <c:tickLblPos val="nextTo"/>
        <c:crossAx val="76854016"/>
        <c:crosses val="autoZero"/>
        <c:auto val="1"/>
        <c:lblAlgn val="ctr"/>
        <c:lblOffset val="100"/>
        <c:noMultiLvlLbl val="0"/>
      </c:catAx>
      <c:valAx>
        <c:axId val="76854016"/>
        <c:scaling>
          <c:orientation val="minMax"/>
        </c:scaling>
        <c:delete val="0"/>
        <c:axPos val="b"/>
        <c:numFmt formatCode="0%" sourceLinked="1"/>
        <c:majorTickMark val="none"/>
        <c:minorTickMark val="none"/>
        <c:tickLblPos val="nextTo"/>
        <c:crossAx val="76839936"/>
        <c:crosses val="autoZero"/>
        <c:crossBetween val="between"/>
      </c:valAx>
      <c:spPr>
        <a:blipFill>
          <a:blip xmlns:r="http://schemas.openxmlformats.org/officeDocument/2006/relationships" r:embed="rId1"/>
          <a:tile tx="0" ty="0" sx="100000" sy="100000" flip="none" algn="tl"/>
        </a:blipFill>
      </c:spPr>
    </c:plotArea>
    <c:legend>
      <c:legendPos val="b"/>
      <c:overlay val="0"/>
      <c:txPr>
        <a:bodyPr/>
        <a:lstStyle/>
        <a:p>
          <a:pPr>
            <a:defRPr sz="800"/>
          </a:pPr>
          <a:endParaRPr lang="es-EC"/>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s-EC"/>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3"/>
          <c:order val="0"/>
          <c:tx>
            <c:strRef>
              <c:f>'AV ER'!$A$8</c:f>
              <c:strCache>
                <c:ptCount val="1"/>
                <c:pt idx="0">
                  <c:v>TOTAL INGRESOS</c:v>
                </c:pt>
              </c:strCache>
            </c:strRef>
          </c:tx>
          <c:invertIfNegative val="0"/>
          <c:cat>
            <c:numRef>
              <c:f>'AV ER'!$M$3:$Q$3</c:f>
              <c:numCache>
                <c:formatCode>General</c:formatCode>
                <c:ptCount val="5"/>
                <c:pt idx="0">
                  <c:v>2010</c:v>
                </c:pt>
                <c:pt idx="1">
                  <c:v>2011</c:v>
                </c:pt>
                <c:pt idx="2">
                  <c:v>2012</c:v>
                </c:pt>
                <c:pt idx="3">
                  <c:v>2013</c:v>
                </c:pt>
                <c:pt idx="4">
                  <c:v>2014</c:v>
                </c:pt>
              </c:numCache>
            </c:numRef>
          </c:cat>
          <c:val>
            <c:numRef>
              <c:f>('AV ER'!$C$8;'AV ER'!$E$8;'AV ER'!$G$8;'AV ER'!$I$8;'AV ER'!$K$8)</c:f>
              <c:numCache>
                <c:formatCode>0%</c:formatCode>
                <c:ptCount val="5"/>
                <c:pt idx="0">
                  <c:v>1</c:v>
                </c:pt>
                <c:pt idx="1">
                  <c:v>1</c:v>
                </c:pt>
                <c:pt idx="2">
                  <c:v>1</c:v>
                </c:pt>
                <c:pt idx="3">
                  <c:v>1</c:v>
                </c:pt>
                <c:pt idx="4">
                  <c:v>1</c:v>
                </c:pt>
              </c:numCache>
            </c:numRef>
          </c:val>
        </c:ser>
        <c:ser>
          <c:idx val="0"/>
          <c:order val="1"/>
          <c:tx>
            <c:strRef>
              <c:f>'AV ER'!$A$10</c:f>
              <c:strCache>
                <c:ptCount val="1"/>
                <c:pt idx="0">
                  <c:v>GASTOS DE VENTAS</c:v>
                </c:pt>
              </c:strCache>
            </c:strRef>
          </c:tx>
          <c:invertIfNegative val="0"/>
          <c:cat>
            <c:numRef>
              <c:f>'AV ER'!$M$3:$Q$3</c:f>
              <c:numCache>
                <c:formatCode>General</c:formatCode>
                <c:ptCount val="5"/>
                <c:pt idx="0">
                  <c:v>2010</c:v>
                </c:pt>
                <c:pt idx="1">
                  <c:v>2011</c:v>
                </c:pt>
                <c:pt idx="2">
                  <c:v>2012</c:v>
                </c:pt>
                <c:pt idx="3">
                  <c:v>2013</c:v>
                </c:pt>
                <c:pt idx="4">
                  <c:v>2014</c:v>
                </c:pt>
              </c:numCache>
            </c:numRef>
          </c:cat>
          <c:val>
            <c:numRef>
              <c:f>('AV ER'!$C$10;'AV ER'!$E$10;'AV ER'!$G$10;'AV ER'!$I$10;'AV ER'!$K$10)</c:f>
              <c:numCache>
                <c:formatCode>0%</c:formatCode>
                <c:ptCount val="5"/>
                <c:pt idx="0">
                  <c:v>0.81485221718368717</c:v>
                </c:pt>
                <c:pt idx="1">
                  <c:v>0.65934138523720598</c:v>
                </c:pt>
                <c:pt idx="2">
                  <c:v>0.84233113225326506</c:v>
                </c:pt>
                <c:pt idx="3">
                  <c:v>0.81313402816978486</c:v>
                </c:pt>
                <c:pt idx="4">
                  <c:v>0.93050346711854859</c:v>
                </c:pt>
              </c:numCache>
            </c:numRef>
          </c:val>
        </c:ser>
        <c:ser>
          <c:idx val="1"/>
          <c:order val="2"/>
          <c:tx>
            <c:strRef>
              <c:f>'AV ER'!$A$30</c:f>
              <c:strCache>
                <c:ptCount val="1"/>
                <c:pt idx="0">
                  <c:v>GASTOS ADMINISTRATIVOS</c:v>
                </c:pt>
              </c:strCache>
            </c:strRef>
          </c:tx>
          <c:invertIfNegative val="0"/>
          <c:cat>
            <c:numRef>
              <c:f>'AV ER'!$M$3:$Q$3</c:f>
              <c:numCache>
                <c:formatCode>General</c:formatCode>
                <c:ptCount val="5"/>
                <c:pt idx="0">
                  <c:v>2010</c:v>
                </c:pt>
                <c:pt idx="1">
                  <c:v>2011</c:v>
                </c:pt>
                <c:pt idx="2">
                  <c:v>2012</c:v>
                </c:pt>
                <c:pt idx="3">
                  <c:v>2013</c:v>
                </c:pt>
                <c:pt idx="4">
                  <c:v>2014</c:v>
                </c:pt>
              </c:numCache>
            </c:numRef>
          </c:cat>
          <c:val>
            <c:numRef>
              <c:f>('AV ER'!$C$30;'AV ER'!$E$30;'AV ER'!$G$30;'AV ER'!$I$30;'AV ER'!$K$30)</c:f>
              <c:numCache>
                <c:formatCode>0%</c:formatCode>
                <c:ptCount val="5"/>
                <c:pt idx="0">
                  <c:v>0</c:v>
                </c:pt>
                <c:pt idx="1">
                  <c:v>0</c:v>
                </c:pt>
                <c:pt idx="2">
                  <c:v>2.603314843725011E-2</c:v>
                </c:pt>
                <c:pt idx="3">
                  <c:v>1.878546332111131E-2</c:v>
                </c:pt>
                <c:pt idx="4">
                  <c:v>3.3666102621701062E-2</c:v>
                </c:pt>
              </c:numCache>
            </c:numRef>
          </c:val>
        </c:ser>
        <c:ser>
          <c:idx val="2"/>
          <c:order val="3"/>
          <c:tx>
            <c:strRef>
              <c:f>'AV ER'!$A$35</c:f>
              <c:strCache>
                <c:ptCount val="1"/>
                <c:pt idx="0">
                  <c:v>OTROS GASTOS </c:v>
                </c:pt>
              </c:strCache>
            </c:strRef>
          </c:tx>
          <c:invertIfNegative val="0"/>
          <c:dLbls>
            <c:dLbl>
              <c:idx val="4"/>
              <c:layout>
                <c:manualLayout>
                  <c:x val="2.5789807786734942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'AV ER'!$M$3:$Q$3</c:f>
              <c:numCache>
                <c:formatCode>General</c:formatCode>
                <c:ptCount val="5"/>
                <c:pt idx="0">
                  <c:v>2010</c:v>
                </c:pt>
                <c:pt idx="1">
                  <c:v>2011</c:v>
                </c:pt>
                <c:pt idx="2">
                  <c:v>2012</c:v>
                </c:pt>
                <c:pt idx="3">
                  <c:v>2013</c:v>
                </c:pt>
                <c:pt idx="4">
                  <c:v>2014</c:v>
                </c:pt>
              </c:numCache>
            </c:numRef>
          </c:cat>
          <c:val>
            <c:numRef>
              <c:f>('AV ER'!$C$35;'AV ER'!$E$35;'AV ER'!$G$35;'AV ER'!$I$35;'AV ER'!$K$35)</c:f>
              <c:numCache>
                <c:formatCode>0%</c:formatCode>
                <c:ptCount val="5"/>
                <c:pt idx="0">
                  <c:v>0.14829672564105154</c:v>
                </c:pt>
                <c:pt idx="1">
                  <c:v>0.28898211473175972</c:v>
                </c:pt>
                <c:pt idx="2">
                  <c:v>0.11583426379755062</c:v>
                </c:pt>
                <c:pt idx="3">
                  <c:v>0.1396366378139873</c:v>
                </c:pt>
                <c:pt idx="4">
                  <c:v>1.0916920249233681E-2</c:v>
                </c:pt>
              </c:numCache>
            </c:numRef>
          </c:val>
        </c:ser>
        <c:dLbls>
          <c:showLegendKey val="0"/>
          <c:showVal val="1"/>
          <c:showCatName val="0"/>
          <c:showSerName val="0"/>
          <c:showPercent val="0"/>
          <c:showBubbleSize val="0"/>
        </c:dLbls>
        <c:gapWidth val="75"/>
        <c:overlap val="100"/>
        <c:axId val="76873088"/>
        <c:axId val="77166464"/>
      </c:barChart>
      <c:catAx>
        <c:axId val="76873088"/>
        <c:scaling>
          <c:orientation val="minMax"/>
        </c:scaling>
        <c:delete val="0"/>
        <c:axPos val="l"/>
        <c:numFmt formatCode="General" sourceLinked="1"/>
        <c:majorTickMark val="none"/>
        <c:minorTickMark val="none"/>
        <c:tickLblPos val="nextTo"/>
        <c:crossAx val="77166464"/>
        <c:crosses val="autoZero"/>
        <c:auto val="1"/>
        <c:lblAlgn val="ctr"/>
        <c:lblOffset val="100"/>
        <c:noMultiLvlLbl val="0"/>
      </c:catAx>
      <c:valAx>
        <c:axId val="77166464"/>
        <c:scaling>
          <c:orientation val="minMax"/>
        </c:scaling>
        <c:delete val="0"/>
        <c:axPos val="b"/>
        <c:numFmt formatCode="0%" sourceLinked="1"/>
        <c:majorTickMark val="none"/>
        <c:minorTickMark val="none"/>
        <c:tickLblPos val="nextTo"/>
        <c:crossAx val="76873088"/>
        <c:crosses val="autoZero"/>
        <c:crossBetween val="between"/>
      </c:valAx>
      <c:spPr>
        <a:solidFill>
          <a:srgbClr val="FFFFCC"/>
        </a:solidFill>
      </c:spPr>
    </c:plotArea>
    <c:legend>
      <c:legendPos val="b"/>
      <c:layout>
        <c:manualLayout>
          <c:xMode val="edge"/>
          <c:yMode val="edge"/>
          <c:x val="5.1405991276952896E-2"/>
          <c:y val="0.85686582745302542"/>
          <c:w val="0.89203005588874729"/>
          <c:h val="0.11801643728328949"/>
        </c:manualLayout>
      </c:layout>
      <c:overlay val="0"/>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EVOLUCIÓN ANUAL DE LA INFLACIÓN</a:t>
            </a:r>
          </a:p>
        </c:rich>
      </c:tx>
      <c:layout/>
      <c:overlay val="0"/>
    </c:title>
    <c:autoTitleDeleted val="0"/>
    <c:plotArea>
      <c:layout/>
      <c:lineChart>
        <c:grouping val="stacked"/>
        <c:varyColors val="0"/>
        <c:ser>
          <c:idx val="0"/>
          <c:order val="0"/>
          <c:tx>
            <c:strRef>
              <c:f>INFLACION!$B$1</c:f>
              <c:strCache>
                <c:ptCount val="1"/>
                <c:pt idx="0">
                  <c:v>INFLACIÓN</c:v>
                </c:pt>
              </c:strCache>
            </c:strRef>
          </c:tx>
          <c:dLbls>
            <c:dLbl>
              <c:idx val="2"/>
              <c:layout>
                <c:manualLayout>
                  <c:x val="-1.6666666666666666E-2"/>
                  <c:y val="-6.9444444444444448E-2"/>
                </c:manualLayout>
              </c:layout>
              <c:showLegendKey val="0"/>
              <c:showVal val="1"/>
              <c:showCatName val="0"/>
              <c:showSerName val="0"/>
              <c:showPercent val="0"/>
              <c:showBubbleSize val="0"/>
            </c:dLbl>
            <c:dLbl>
              <c:idx val="3"/>
              <c:layout>
                <c:manualLayout>
                  <c:x val="-4.7222222222222172E-2"/>
                  <c:y val="5.0925925925925923E-2"/>
                </c:manualLayout>
              </c:layout>
              <c:showLegendKey val="0"/>
              <c:showVal val="1"/>
              <c:showCatName val="0"/>
              <c:showSerName val="0"/>
              <c:showPercent val="0"/>
              <c:showBubbleSize val="0"/>
            </c:dLbl>
            <c:dLbl>
              <c:idx val="4"/>
              <c:layout>
                <c:manualLayout>
                  <c:x val="-5.5555555555555552E-2"/>
                  <c:y val="-6.0185185185185182E-2"/>
                </c:manualLayout>
              </c:layout>
              <c:showLegendKey val="0"/>
              <c:showVal val="1"/>
              <c:showCatName val="0"/>
              <c:showSerName val="0"/>
              <c:showPercent val="0"/>
              <c:showBubbleSize val="0"/>
            </c:dLbl>
            <c:dLbl>
              <c:idx val="5"/>
              <c:layout>
                <c:manualLayout>
                  <c:x val="-1.6666666666666666E-2"/>
                  <c:y val="-7.8703703703703706E-2"/>
                </c:manualLayout>
              </c:layout>
              <c:showLegendKey val="0"/>
              <c:showVal val="1"/>
              <c:showCatName val="0"/>
              <c:showSerName val="0"/>
              <c:showPercent val="0"/>
              <c:showBubbleSize val="0"/>
            </c:dLbl>
            <c:dLbl>
              <c:idx val="6"/>
              <c:layout>
                <c:manualLayout>
                  <c:x val="-5.2777777777777778E-2"/>
                  <c:y val="6.4814814814814811E-2"/>
                </c:manualLayout>
              </c:layout>
              <c:showLegendKey val="0"/>
              <c:showVal val="1"/>
              <c:showCatName val="0"/>
              <c:showSerName val="0"/>
              <c:showPercent val="0"/>
              <c:showBubbleSize val="0"/>
            </c:dLbl>
            <c:dLbl>
              <c:idx val="7"/>
              <c:layout>
                <c:manualLayout>
                  <c:x val="-3.888888888888889E-2"/>
                  <c:y val="-7.870370370370379E-2"/>
                </c:manualLayout>
              </c:layout>
              <c:showLegendKey val="0"/>
              <c:showVal val="1"/>
              <c:showCatName val="0"/>
              <c:showSerName val="0"/>
              <c:showPercent val="0"/>
              <c:showBubbleSize val="0"/>
            </c:dLbl>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showLegendKey val="0"/>
            <c:showVal val="1"/>
            <c:showCatName val="0"/>
            <c:showSerName val="0"/>
            <c:showPercent val="0"/>
            <c:showBubbleSize val="0"/>
            <c:showLeaderLines val="0"/>
          </c:dLbls>
          <c:cat>
            <c:numRef>
              <c:f>INFLACION!$A$2:$A$9</c:f>
              <c:numCache>
                <c:formatCode>General</c:formatCode>
                <c:ptCount val="8"/>
                <c:pt idx="0">
                  <c:v>2007</c:v>
                </c:pt>
                <c:pt idx="1">
                  <c:v>2008</c:v>
                </c:pt>
                <c:pt idx="2">
                  <c:v>2009</c:v>
                </c:pt>
                <c:pt idx="3">
                  <c:v>2010</c:v>
                </c:pt>
                <c:pt idx="4">
                  <c:v>2011</c:v>
                </c:pt>
                <c:pt idx="5">
                  <c:v>2012</c:v>
                </c:pt>
                <c:pt idx="6">
                  <c:v>2013</c:v>
                </c:pt>
                <c:pt idx="7">
                  <c:v>2014</c:v>
                </c:pt>
              </c:numCache>
            </c:numRef>
          </c:cat>
          <c:val>
            <c:numRef>
              <c:f>INFLACION!$B$2:$B$9</c:f>
              <c:numCache>
                <c:formatCode>_(* #,##0.00_);_(* \(#,##0.00\);_(* "-"??_);_(@_)</c:formatCode>
                <c:ptCount val="8"/>
                <c:pt idx="0">
                  <c:v>3.32</c:v>
                </c:pt>
                <c:pt idx="1">
                  <c:v>8.83</c:v>
                </c:pt>
                <c:pt idx="2">
                  <c:v>4.3099999999999996</c:v>
                </c:pt>
                <c:pt idx="3">
                  <c:v>3.33</c:v>
                </c:pt>
                <c:pt idx="4">
                  <c:v>5.41</c:v>
                </c:pt>
                <c:pt idx="5">
                  <c:v>4.16</c:v>
                </c:pt>
                <c:pt idx="6">
                  <c:v>2.7</c:v>
                </c:pt>
                <c:pt idx="7">
                  <c:v>3.67</c:v>
                </c:pt>
              </c:numCache>
            </c:numRef>
          </c:val>
          <c:smooth val="0"/>
        </c:ser>
        <c:dLbls>
          <c:showLegendKey val="0"/>
          <c:showVal val="1"/>
          <c:showCatName val="0"/>
          <c:showSerName val="0"/>
          <c:showPercent val="0"/>
          <c:showBubbleSize val="0"/>
        </c:dLbls>
        <c:marker val="1"/>
        <c:smooth val="0"/>
        <c:axId val="71463296"/>
        <c:axId val="71465984"/>
      </c:lineChart>
      <c:catAx>
        <c:axId val="71463296"/>
        <c:scaling>
          <c:orientation val="minMax"/>
        </c:scaling>
        <c:delete val="0"/>
        <c:axPos val="b"/>
        <c:numFmt formatCode="General" sourceLinked="1"/>
        <c:majorTickMark val="none"/>
        <c:minorTickMark val="none"/>
        <c:tickLblPos val="nextTo"/>
        <c:crossAx val="71465984"/>
        <c:crosses val="autoZero"/>
        <c:auto val="1"/>
        <c:lblAlgn val="ctr"/>
        <c:lblOffset val="100"/>
        <c:noMultiLvlLbl val="0"/>
      </c:catAx>
      <c:valAx>
        <c:axId val="71465984"/>
        <c:scaling>
          <c:orientation val="minMax"/>
        </c:scaling>
        <c:delete val="1"/>
        <c:axPos val="l"/>
        <c:numFmt formatCode="_(* #,##0.00_);_(* \(#,##0.00\);_(* &quot;-&quot;??_);_(@_)" sourceLinked="1"/>
        <c:majorTickMark val="none"/>
        <c:minorTickMark val="none"/>
        <c:tickLblPos val="nextTo"/>
        <c:crossAx val="71463296"/>
        <c:crosses val="autoZero"/>
        <c:crossBetween val="between"/>
      </c:valAx>
      <c:spPr>
        <a:solidFill>
          <a:schemeClr val="lt1"/>
        </a:solidFill>
        <a:ln w="25400" cap="flat" cmpd="sng" algn="ctr">
          <a:solidFill>
            <a:schemeClr val="accent2"/>
          </a:solidFill>
          <a:prstDash val="solid"/>
        </a:ln>
        <a:effectLst/>
      </c:spPr>
    </c:plotArea>
    <c:plotVisOnly val="1"/>
    <c:dispBlanksAs val="gap"/>
    <c:showDLblsOverMax val="0"/>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dirty="0"/>
              <a:t>RIESGO </a:t>
            </a:r>
            <a:r>
              <a:rPr lang="en-US" dirty="0" smtClean="0"/>
              <a:t>PAÍS </a:t>
            </a:r>
            <a:r>
              <a:rPr lang="en-US" dirty="0"/>
              <a:t>PUNTOS</a:t>
            </a:r>
          </a:p>
        </c:rich>
      </c:tx>
      <c:layout/>
      <c:overlay val="0"/>
    </c:title>
    <c:autoTitleDeleted val="0"/>
    <c:plotArea>
      <c:layout/>
      <c:lineChart>
        <c:grouping val="stacked"/>
        <c:varyColors val="0"/>
        <c:ser>
          <c:idx val="0"/>
          <c:order val="0"/>
          <c:tx>
            <c:strRef>
              <c:f>'RIESGO PAIS'!$C$2</c:f>
              <c:strCache>
                <c:ptCount val="1"/>
                <c:pt idx="0">
                  <c:v>RIESGO PAIS PUNTOS</c:v>
                </c:pt>
              </c:strCache>
            </c:strRef>
          </c:tx>
          <c:dLbls>
            <c:dLbl>
              <c:idx val="3"/>
              <c:layout>
                <c:manualLayout>
                  <c:x val="-1.1502496099467244E-2"/>
                  <c:y val="4.8501555382735255E-2"/>
                </c:manualLayout>
              </c:layout>
              <c:showLegendKey val="0"/>
              <c:showVal val="1"/>
              <c:showCatName val="0"/>
              <c:showSerName val="0"/>
              <c:showPercent val="0"/>
              <c:showBubbleSize val="0"/>
            </c:dLbl>
            <c:dLbl>
              <c:idx val="4"/>
              <c:layout>
                <c:manualLayout>
                  <c:x val="-5.7511725750278957E-3"/>
                  <c:y val="-4.4092323075213866E-2"/>
                </c:manualLayout>
              </c:layout>
              <c:showLegendKey val="0"/>
              <c:showVal val="1"/>
              <c:showCatName val="0"/>
              <c:showSerName val="0"/>
              <c:showPercent val="0"/>
              <c:showBubbleSize val="0"/>
            </c:dLbl>
            <c:dLbl>
              <c:idx val="5"/>
              <c:layout>
                <c:manualLayout>
                  <c:x val="0"/>
                  <c:y val="3.0864626152649705E-2"/>
                </c:manualLayout>
              </c:layout>
              <c:showLegendKey val="0"/>
              <c:showVal val="1"/>
              <c:showCatName val="0"/>
              <c:showSerName val="0"/>
              <c:showPercent val="0"/>
              <c:showBubbleSize val="0"/>
            </c:dLbl>
            <c:dLbl>
              <c:idx val="6"/>
              <c:layout>
                <c:manualLayout>
                  <c:x val="-1.5336460200074387E-2"/>
                  <c:y val="-3.527385846017117E-2"/>
                </c:manualLayout>
              </c:layout>
              <c:showLegendKey val="0"/>
              <c:showVal val="1"/>
              <c:showCatName val="0"/>
              <c:showSerName val="0"/>
              <c:showPercent val="0"/>
              <c:showBubbleSize val="0"/>
            </c:dLbl>
            <c:dLbl>
              <c:idx val="9"/>
              <c:layout>
                <c:manualLayout>
                  <c:x val="1.9170575250093687E-3"/>
                  <c:y val="3.9683090767692476E-2"/>
                </c:manualLayout>
              </c:layout>
              <c:showLegendKey val="0"/>
              <c:showVal val="1"/>
              <c:showCatName val="0"/>
              <c:showSerName val="0"/>
              <c:showPercent val="0"/>
              <c:showBubbleSize val="0"/>
            </c:dLbl>
            <c:dLbl>
              <c:idx val="10"/>
              <c:layout>
                <c:manualLayout>
                  <c:x val="-1.9170575250092984E-3"/>
                  <c:y val="-6.6138484612820791E-2"/>
                </c:manualLayout>
              </c:layout>
              <c:showLegendKey val="0"/>
              <c:showVal val="1"/>
              <c:showCatName val="0"/>
              <c:showSerName val="0"/>
              <c:showPercent val="0"/>
              <c:showBubbleSize val="0"/>
            </c:dLbl>
            <c:dLbl>
              <c:idx val="11"/>
              <c:layout>
                <c:manualLayout>
                  <c:x val="-5.7511725750278957E-3"/>
                  <c:y val="4.8501555382735255E-2"/>
                </c:manualLayout>
              </c:layout>
              <c:showLegendKey val="0"/>
              <c:showVal val="1"/>
              <c:showCatName val="0"/>
              <c:showSerName val="0"/>
              <c:showPercent val="0"/>
              <c:showBubbleSize val="0"/>
            </c:dLbl>
            <c:dLbl>
              <c:idx val="12"/>
              <c:layout>
                <c:manualLayout>
                  <c:x val="0"/>
                  <c:y val="-5.3589131122183005E-2"/>
                </c:manualLayout>
              </c:layout>
              <c:showLegendKey val="0"/>
              <c:showVal val="1"/>
              <c:showCatName val="0"/>
              <c:showSerName val="0"/>
              <c:showPercent val="0"/>
              <c:showBubbleSize val="0"/>
            </c:dLbl>
            <c:dLbl>
              <c:idx val="13"/>
              <c:layout>
                <c:manualLayout>
                  <c:x val="2.8677933707457223E-3"/>
                  <c:y val="3.1656026823230467E-2"/>
                </c:manualLayout>
              </c:layout>
              <c:showLegendKey val="0"/>
              <c:showVal val="1"/>
              <c:showCatName val="0"/>
              <c:showSerName val="0"/>
              <c:showPercent val="0"/>
              <c:showBubbleSize val="0"/>
            </c:dLbl>
            <c:dLbl>
              <c:idx val="14"/>
              <c:layout>
                <c:manualLayout>
                  <c:x val="7.1694834268640432E-3"/>
                  <c:y val="2.7133737277054686E-2"/>
                </c:manualLayout>
              </c:layout>
              <c:showLegendKey val="0"/>
              <c:showVal val="1"/>
              <c:showCatName val="0"/>
              <c:showSerName val="0"/>
              <c:showPercent val="0"/>
              <c:showBubbleSize val="0"/>
            </c:dLbl>
            <c:dLbl>
              <c:idx val="15"/>
              <c:layout>
                <c:manualLayout>
                  <c:x val="-2.1087632775102283E-2"/>
                  <c:y val="-7.9366181535384883E-2"/>
                </c:manualLayout>
              </c:layout>
              <c:showLegendKey val="0"/>
              <c:showVal val="1"/>
              <c:showCatName val="0"/>
              <c:showSerName val="0"/>
              <c:showPercent val="0"/>
              <c:showBubbleSize val="0"/>
            </c:dLbl>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s-EC"/>
              </a:p>
            </c:txPr>
            <c:showLegendKey val="0"/>
            <c:showVal val="1"/>
            <c:showCatName val="0"/>
            <c:showSerName val="0"/>
            <c:showPercent val="0"/>
            <c:showBubbleSize val="0"/>
            <c:showLeaderLines val="0"/>
          </c:dLbls>
          <c:cat>
            <c:numRef>
              <c:f>'RIESGO PAIS'!$B$3:$B$18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'RIESGO PAIS'!$C$3:$C$18</c:f>
              <c:numCache>
                <c:formatCode>General</c:formatCode>
                <c:ptCount val="16"/>
                <c:pt idx="0">
                  <c:v>3744</c:v>
                </c:pt>
                <c:pt idx="1">
                  <c:v>1186</c:v>
                </c:pt>
                <c:pt idx="2">
                  <c:v>1796</c:v>
                </c:pt>
                <c:pt idx="3">
                  <c:v>840</c:v>
                </c:pt>
                <c:pt idx="4">
                  <c:v>690</c:v>
                </c:pt>
                <c:pt idx="5">
                  <c:v>669</c:v>
                </c:pt>
                <c:pt idx="6">
                  <c:v>920</c:v>
                </c:pt>
                <c:pt idx="7">
                  <c:v>614</c:v>
                </c:pt>
                <c:pt idx="8">
                  <c:v>4720</c:v>
                </c:pt>
                <c:pt idx="9">
                  <c:v>775</c:v>
                </c:pt>
                <c:pt idx="10">
                  <c:v>896</c:v>
                </c:pt>
                <c:pt idx="11">
                  <c:v>846</c:v>
                </c:pt>
                <c:pt idx="12">
                  <c:v>826</c:v>
                </c:pt>
                <c:pt idx="13">
                  <c:v>530</c:v>
                </c:pt>
                <c:pt idx="14">
                  <c:v>883</c:v>
                </c:pt>
                <c:pt idx="15">
                  <c:v>1494</c:v>
                </c:pt>
              </c:numCache>
            </c:numRef>
          </c:val>
          <c:smooth val="0"/>
        </c:ser>
        <c:dLbls>
          <c:showLegendKey val="0"/>
          <c:showVal val="1"/>
          <c:showCatName val="0"/>
          <c:showSerName val="0"/>
          <c:showPercent val="0"/>
          <c:showBubbleSize val="0"/>
        </c:dLbls>
        <c:marker val="1"/>
        <c:smooth val="0"/>
        <c:axId val="71499136"/>
        <c:axId val="72055040"/>
      </c:lineChart>
      <c:catAx>
        <c:axId val="71499136"/>
        <c:scaling>
          <c:orientation val="minMax"/>
        </c:scaling>
        <c:delete val="0"/>
        <c:axPos val="b"/>
        <c:numFmt formatCode="General" sourceLinked="1"/>
        <c:majorTickMark val="none"/>
        <c:minorTickMark val="none"/>
        <c:tickLblPos val="nextTo"/>
        <c:txPr>
          <a:bodyPr rot="-960000"/>
          <a:lstStyle/>
          <a:p>
            <a:pPr>
              <a:defRPr/>
            </a:pPr>
            <a:endParaRPr lang="es-EC"/>
          </a:p>
        </c:txPr>
        <c:crossAx val="72055040"/>
        <c:crosses val="autoZero"/>
        <c:auto val="1"/>
        <c:lblAlgn val="ctr"/>
        <c:lblOffset val="100"/>
        <c:noMultiLvlLbl val="0"/>
      </c:catAx>
      <c:valAx>
        <c:axId val="72055040"/>
        <c:scaling>
          <c:orientation val="minMax"/>
        </c:scaling>
        <c:delete val="1"/>
        <c:axPos val="l"/>
        <c:numFmt formatCode="General" sourceLinked="1"/>
        <c:majorTickMark val="none"/>
        <c:minorTickMark val="none"/>
        <c:tickLblPos val="nextTo"/>
        <c:crossAx val="71499136"/>
        <c:crosses val="autoZero"/>
        <c:crossBetween val="between"/>
      </c:valAx>
      <c:spPr>
        <a:solidFill>
          <a:schemeClr val="lt1"/>
        </a:solidFill>
        <a:ln w="25400" cap="flat" cmpd="sng" algn="ctr">
          <a:solidFill>
            <a:schemeClr val="accent4"/>
          </a:solidFill>
          <a:prstDash val="solid"/>
        </a:ln>
        <a:effectLst/>
      </c:spPr>
    </c:plotArea>
    <c:plotVisOnly val="1"/>
    <c:dispBlanksAs val="zero"/>
    <c:showDLblsOverMax val="0"/>
  </c:chart>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PEA!$A$1</c:f>
              <c:strCache>
                <c:ptCount val="1"/>
                <c:pt idx="0">
                  <c:v>POBLACION CON EMPLEO POR  RAMA DE ACTIVIDAD </c:v>
                </c:pt>
              </c:strCache>
            </c:strRef>
          </c:tx>
          <c:invertIfNegative val="0"/>
          <c:dLbls>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s-EC"/>
              </a:p>
            </c:txPr>
            <c:showLegendKey val="0"/>
            <c:showVal val="1"/>
            <c:showCatName val="0"/>
            <c:showSerName val="0"/>
            <c:showPercent val="0"/>
            <c:showBubbleSize val="0"/>
            <c:showLeaderLines val="0"/>
          </c:dLbls>
          <c:cat>
            <c:strRef>
              <c:f>PEA!$A$4:$A$19</c:f>
              <c:strCache>
                <c:ptCount val="15"/>
                <c:pt idx="0">
                  <c:v>Administración pública, defesa y seguridad social</c:v>
                </c:pt>
                <c:pt idx="1">
                  <c:v>Petróleo y Minas</c:v>
                </c:pt>
                <c:pt idx="2">
                  <c:v>Transporte y Almacenamiento</c:v>
                </c:pt>
                <c:pt idx="3">
                  <c:v>Construcción</c:v>
                </c:pt>
                <c:pt idx="4">
                  <c:v>Enseñanza</c:v>
                </c:pt>
                <c:pt idx="5">
                  <c:v>Hoteles y Restaurantes</c:v>
                </c:pt>
                <c:pt idx="6">
                  <c:v>Agricultura, ganadería caza y silvicultura y pesca</c:v>
                </c:pt>
                <c:pt idx="7">
                  <c:v>Manufactureras (incluye refinación petróleo)</c:v>
                </c:pt>
                <c:pt idx="8">
                  <c:v>Comercio, reparación vehículos</c:v>
                </c:pt>
                <c:pt idx="9">
                  <c:v>Suministros de Electricidad, gas, aire acondicionado</c:v>
                </c:pt>
                <c:pt idx="10">
                  <c:v>Correo y Comunicaciones</c:v>
                </c:pt>
                <c:pt idx="11">
                  <c:v>Actividades financieras y de seguros</c:v>
                </c:pt>
                <c:pt idx="12">
                  <c:v>Actividades profesionales, técnicas y administrativas</c:v>
                </c:pt>
                <c:pt idx="13">
                  <c:v>Actividades en hogares privados con servicio domestico</c:v>
                </c:pt>
                <c:pt idx="14">
                  <c:v>Otros Servicios</c:v>
                </c:pt>
              </c:strCache>
            </c:strRef>
          </c:cat>
          <c:val>
            <c:numRef>
              <c:f>PEA!$F$4:$F$19</c:f>
              <c:numCache>
                <c:formatCode>0.00%</c:formatCode>
                <c:ptCount val="15"/>
                <c:pt idx="0">
                  <c:v>4.3999999999999997E-2</c:v>
                </c:pt>
                <c:pt idx="1">
                  <c:v>8.0000000000000002E-3</c:v>
                </c:pt>
                <c:pt idx="2">
                  <c:v>5.8999999999999997E-2</c:v>
                </c:pt>
                <c:pt idx="3">
                  <c:v>7.3999999999999996E-2</c:v>
                </c:pt>
                <c:pt idx="4">
                  <c:v>6.8000000000000005E-2</c:v>
                </c:pt>
                <c:pt idx="5">
                  <c:v>5.5E-2</c:v>
                </c:pt>
                <c:pt idx="6">
                  <c:v>0.24399999999999999</c:v>
                </c:pt>
                <c:pt idx="7">
                  <c:v>0.113</c:v>
                </c:pt>
                <c:pt idx="8">
                  <c:v>0.189</c:v>
                </c:pt>
                <c:pt idx="9">
                  <c:v>0.01</c:v>
                </c:pt>
                <c:pt idx="10">
                  <c:v>1.2E-2</c:v>
                </c:pt>
                <c:pt idx="11">
                  <c:v>0.01</c:v>
                </c:pt>
                <c:pt idx="12">
                  <c:v>4.2999999999999997E-2</c:v>
                </c:pt>
                <c:pt idx="13">
                  <c:v>3.3000000000000002E-2</c:v>
                </c:pt>
                <c:pt idx="14">
                  <c:v>3.7999999999999999E-2</c:v>
                </c:pt>
              </c:numCache>
            </c:numRef>
          </c:val>
        </c:ser>
        <c:dLbls>
          <c:showLegendKey val="0"/>
          <c:showVal val="1"/>
          <c:showCatName val="0"/>
          <c:showSerName val="0"/>
          <c:showPercent val="0"/>
          <c:showBubbleSize val="0"/>
        </c:dLbls>
        <c:gapWidth val="150"/>
        <c:shape val="box"/>
        <c:axId val="39923072"/>
        <c:axId val="39938304"/>
        <c:axId val="0"/>
      </c:bar3DChart>
      <c:catAx>
        <c:axId val="39923072"/>
        <c:scaling>
          <c:orientation val="minMax"/>
        </c:scaling>
        <c:delete val="0"/>
        <c:axPos val="l"/>
        <c:majorTickMark val="none"/>
        <c:minorTickMark val="none"/>
        <c:tickLblPos val="nextTo"/>
        <c:crossAx val="39938304"/>
        <c:crosses val="autoZero"/>
        <c:auto val="1"/>
        <c:lblAlgn val="ctr"/>
        <c:lblOffset val="100"/>
        <c:noMultiLvlLbl val="0"/>
      </c:catAx>
      <c:valAx>
        <c:axId val="39938304"/>
        <c:scaling>
          <c:orientation val="minMax"/>
        </c:scaling>
        <c:delete val="1"/>
        <c:axPos val="b"/>
        <c:numFmt formatCode="0.00%" sourceLinked="1"/>
        <c:majorTickMark val="out"/>
        <c:minorTickMark val="none"/>
        <c:tickLblPos val="nextTo"/>
        <c:crossAx val="39923072"/>
        <c:crosses val="autoZero"/>
        <c:crossBetween val="between"/>
      </c:valAx>
      <c:spPr>
        <a:solidFill>
          <a:schemeClr val="lt1"/>
        </a:solidFill>
        <a:ln w="25400" cap="flat" cmpd="sng" algn="ctr">
          <a:solidFill>
            <a:schemeClr val="accent5"/>
          </a:solidFill>
          <a:prstDash val="solid"/>
        </a:ln>
        <a:effectLst/>
      </c:spPr>
    </c:plotArea>
    <c:legend>
      <c:legendPos val="t"/>
      <c:layout/>
      <c:overlay val="0"/>
      <c:txPr>
        <a:bodyPr/>
        <a:lstStyle/>
        <a:p>
          <a:pPr>
            <a:defRPr sz="1200" b="1"/>
          </a:pPr>
          <a:endParaRPr lang="es-EC"/>
        </a:p>
      </c:txPr>
    </c:legend>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65188663247943E-2"/>
          <c:y val="0.24436018949995911"/>
          <c:w val="0.96596382078404541"/>
          <c:h val="0.72609586892725642"/>
        </c:manualLayout>
      </c:layout>
      <c:barChart>
        <c:barDir val="bar"/>
        <c:grouping val="clustered"/>
        <c:varyColors val="0"/>
        <c:ser>
          <c:idx val="0"/>
          <c:order val="0"/>
          <c:tx>
            <c:strRef>
              <c:f>'GRAF. AH'!$A$8</c:f>
              <c:strCache>
                <c:ptCount val="1"/>
                <c:pt idx="0">
                  <c:v>ACTIVO CORRIENTE</c:v>
                </c:pt>
              </c:strCache>
            </c:strRef>
          </c:tx>
          <c:invertIfNegative val="0"/>
          <c:dLbls>
            <c:dLbl>
              <c:idx val="1"/>
              <c:layout>
                <c:manualLayout>
                  <c:x val="-0.14923534137232616"/>
                  <c:y val="-9.2825943316239713E-3"/>
                </c:manualLayout>
              </c:layout>
              <c:showLegendKey val="0"/>
              <c:showVal val="1"/>
              <c:showCatName val="0"/>
              <c:showSerName val="0"/>
              <c:showPercent val="0"/>
              <c:showBubbleSize val="0"/>
            </c:dLbl>
            <c:txPr>
              <a:bodyPr/>
              <a:lstStyle/>
              <a:p>
                <a:pPr>
                  <a:defRPr sz="800" b="0"/>
                </a:pPr>
                <a:endParaRPr lang="es-EC"/>
              </a:p>
            </c:txPr>
            <c:showLegendKey val="0"/>
            <c:showVal val="1"/>
            <c:showCatName val="0"/>
            <c:showSerName val="0"/>
            <c:showPercent val="0"/>
            <c:showBubbleSize val="0"/>
            <c:showLeaderLines val="0"/>
          </c:dLbls>
          <c:cat>
            <c:strRef>
              <c:f>'GRAF. AH'!$O$3:$R$3</c:f>
              <c:strCache>
                <c:ptCount val="4"/>
                <c:pt idx="0">
                  <c:v>2010-2011</c:v>
                </c:pt>
                <c:pt idx="1">
                  <c:v>2011-2012</c:v>
                </c:pt>
                <c:pt idx="2">
                  <c:v>2012-2013</c:v>
                </c:pt>
                <c:pt idx="3">
                  <c:v>2013-2014</c:v>
                </c:pt>
              </c:strCache>
            </c:strRef>
          </c:cat>
          <c:val>
            <c:numRef>
              <c:f>('GRAF. AH'!$H$8;'GRAF. AH'!$J$8;'GRAF. AH'!$L$8;'GRAF. AH'!$N$8)</c:f>
              <c:numCache>
                <c:formatCode>_(* #,##0.00_);_(* \(#,##0.00\);_(* "-"??_);_(@_)</c:formatCode>
                <c:ptCount val="4"/>
                <c:pt idx="0">
                  <c:v>57.013123833811029</c:v>
                </c:pt>
                <c:pt idx="1">
                  <c:v>-87.360995905996404</c:v>
                </c:pt>
                <c:pt idx="2">
                  <c:v>1655.3066088765725</c:v>
                </c:pt>
                <c:pt idx="3">
                  <c:v>13.271918120939057</c:v>
                </c:pt>
              </c:numCache>
            </c:numRef>
          </c:val>
        </c:ser>
        <c:ser>
          <c:idx val="1"/>
          <c:order val="1"/>
          <c:tx>
            <c:strRef>
              <c:f>'GRAF. AH'!$A$17</c:f>
              <c:strCache>
                <c:ptCount val="1"/>
                <c:pt idx="0">
                  <c:v>ACTIVO NO CORRIENTE</c:v>
                </c:pt>
              </c:strCache>
            </c:strRef>
          </c:tx>
          <c:invertIfNegative val="0"/>
          <c:dLbls>
            <c:dLbl>
              <c:idx val="2"/>
              <c:layout>
                <c:manualLayout>
                  <c:x val="-9.0820697180579637E-3"/>
                  <c:y val="-5.023507394244309E-3"/>
                </c:manualLayout>
              </c:layout>
              <c:showLegendKey val="0"/>
              <c:showVal val="1"/>
              <c:showCatName val="0"/>
              <c:showSerName val="0"/>
              <c:showPercent val="0"/>
              <c:showBubbleSize val="0"/>
            </c:dLbl>
            <c:txPr>
              <a:bodyPr/>
              <a:lstStyle/>
              <a:p>
                <a:pPr>
                  <a:defRPr sz="800" b="0"/>
                </a:pPr>
                <a:endParaRPr lang="es-EC"/>
              </a:p>
            </c:txPr>
            <c:showLegendKey val="0"/>
            <c:showVal val="1"/>
            <c:showCatName val="0"/>
            <c:showSerName val="0"/>
            <c:showPercent val="0"/>
            <c:showBubbleSize val="0"/>
            <c:showLeaderLines val="0"/>
          </c:dLbls>
          <c:cat>
            <c:strRef>
              <c:f>'GRAF. AH'!$O$3:$R$3</c:f>
              <c:strCache>
                <c:ptCount val="4"/>
                <c:pt idx="0">
                  <c:v>2010-2011</c:v>
                </c:pt>
                <c:pt idx="1">
                  <c:v>2011-2012</c:v>
                </c:pt>
                <c:pt idx="2">
                  <c:v>2012-2013</c:v>
                </c:pt>
                <c:pt idx="3">
                  <c:v>2013-2014</c:v>
                </c:pt>
              </c:strCache>
            </c:strRef>
          </c:cat>
          <c:val>
            <c:numRef>
              <c:f>('GRAF. AH'!$H$17;'GRAF. AH'!$J$17;'GRAF. AH'!$L$17;'GRAF. AH'!$N$17)</c:f>
              <c:numCache>
                <c:formatCode>_(* #,##0.00_);_(* \(#,##0.00\);_(* "-"??_);_(@_)</c:formatCode>
                <c:ptCount val="4"/>
                <c:pt idx="0">
                  <c:v>0</c:v>
                </c:pt>
                <c:pt idx="1">
                  <c:v>0</c:v>
                </c:pt>
                <c:pt idx="2">
                  <c:v>49.117005399759897</c:v>
                </c:pt>
                <c:pt idx="3">
                  <c:v>161.86838273091831</c:v>
                </c:pt>
              </c:numCache>
            </c:numRef>
          </c:val>
        </c:ser>
        <c:ser>
          <c:idx val="2"/>
          <c:order val="2"/>
          <c:tx>
            <c:strRef>
              <c:f>'GRAF. AH'!$A$26</c:f>
              <c:strCache>
                <c:ptCount val="1"/>
                <c:pt idx="0">
                  <c:v>TOTAL ACTIVOS</c:v>
                </c:pt>
              </c:strCache>
            </c:strRef>
          </c:tx>
          <c:invertIfNegative val="0"/>
          <c:dLbls>
            <c:dLbl>
              <c:idx val="1"/>
              <c:layout>
                <c:manualLayout>
                  <c:x val="4.2730294923251952E-7"/>
                  <c:y val="-4.177167449230787E-2"/>
                </c:manualLayout>
              </c:layout>
              <c:showLegendKey val="0"/>
              <c:showVal val="1"/>
              <c:showCatName val="0"/>
              <c:showSerName val="0"/>
              <c:showPercent val="0"/>
              <c:showBubbleSize val="0"/>
            </c:dLbl>
            <c:txPr>
              <a:bodyPr/>
              <a:lstStyle/>
              <a:p>
                <a:pPr>
                  <a:defRPr sz="800" b="0"/>
                </a:pPr>
                <a:endParaRPr lang="es-EC"/>
              </a:p>
            </c:txPr>
            <c:showLegendKey val="0"/>
            <c:showVal val="1"/>
            <c:showCatName val="0"/>
            <c:showSerName val="0"/>
            <c:showPercent val="0"/>
            <c:showBubbleSize val="0"/>
            <c:showLeaderLines val="0"/>
          </c:dLbls>
          <c:cat>
            <c:strRef>
              <c:f>'GRAF. AH'!$O$3:$R$3</c:f>
              <c:strCache>
                <c:ptCount val="4"/>
                <c:pt idx="0">
                  <c:v>2010-2011</c:v>
                </c:pt>
                <c:pt idx="1">
                  <c:v>2011-2012</c:v>
                </c:pt>
                <c:pt idx="2">
                  <c:v>2012-2013</c:v>
                </c:pt>
                <c:pt idx="3">
                  <c:v>2013-2014</c:v>
                </c:pt>
              </c:strCache>
            </c:strRef>
          </c:cat>
          <c:val>
            <c:numRef>
              <c:f>('GRAF. AH'!$H$26;'GRAF. AH'!$J$26;'GRAF. AH'!$L$26;'GRAF. AH'!$N$26)</c:f>
              <c:numCache>
                <c:formatCode>_(* #,##0.00_);_(* \(#,##0.00\);_(* "-"??_);_(@_)</c:formatCode>
                <c:ptCount val="4"/>
                <c:pt idx="0">
                  <c:v>57.013123833811029</c:v>
                </c:pt>
                <c:pt idx="1">
                  <c:v>-37.843231177039982</c:v>
                </c:pt>
                <c:pt idx="2">
                  <c:v>375.72080669952425</c:v>
                </c:pt>
                <c:pt idx="3">
                  <c:v>50.378940475992309</c:v>
                </c:pt>
              </c:numCache>
            </c:numRef>
          </c:val>
        </c:ser>
        <c:dLbls>
          <c:showLegendKey val="0"/>
          <c:showVal val="1"/>
          <c:showCatName val="0"/>
          <c:showSerName val="0"/>
          <c:showPercent val="0"/>
          <c:showBubbleSize val="0"/>
        </c:dLbls>
        <c:gapWidth val="150"/>
        <c:overlap val="-25"/>
        <c:axId val="39999360"/>
        <c:axId val="40000896"/>
      </c:barChart>
      <c:catAx>
        <c:axId val="39999360"/>
        <c:scaling>
          <c:orientation val="minMax"/>
        </c:scaling>
        <c:delete val="0"/>
        <c:axPos val="l"/>
        <c:numFmt formatCode="General" sourceLinked="1"/>
        <c:majorTickMark val="none"/>
        <c:minorTickMark val="none"/>
        <c:tickLblPos val="nextTo"/>
        <c:txPr>
          <a:bodyPr/>
          <a:lstStyle/>
          <a:p>
            <a:pPr>
              <a:defRPr sz="800" b="0">
                <a:solidFill>
                  <a:srgbClr val="000099"/>
                </a:solidFill>
              </a:defRPr>
            </a:pPr>
            <a:endParaRPr lang="es-EC"/>
          </a:p>
        </c:txPr>
        <c:crossAx val="40000896"/>
        <c:crosses val="autoZero"/>
        <c:auto val="1"/>
        <c:lblAlgn val="ctr"/>
        <c:lblOffset val="100"/>
        <c:noMultiLvlLbl val="0"/>
      </c:catAx>
      <c:valAx>
        <c:axId val="40000896"/>
        <c:scaling>
          <c:orientation val="minMax"/>
        </c:scaling>
        <c:delete val="1"/>
        <c:axPos val="b"/>
        <c:numFmt formatCode="_(* #,##0.00_);_(* \(#,##0.00\);_(* &quot;-&quot;??_);_(@_)" sourceLinked="1"/>
        <c:majorTickMark val="none"/>
        <c:minorTickMark val="none"/>
        <c:tickLblPos val="nextTo"/>
        <c:crossAx val="39999360"/>
        <c:crosses val="autoZero"/>
        <c:crossBetween val="between"/>
      </c:valAx>
      <c:spPr>
        <a:solidFill>
          <a:schemeClr val="lt1"/>
        </a:solidFill>
        <a:ln w="25400" cap="flat" cmpd="sng" algn="ctr">
          <a:solidFill>
            <a:schemeClr val="accent5"/>
          </a:solidFill>
          <a:prstDash val="solid"/>
        </a:ln>
        <a:effectLst/>
      </c:spPr>
    </c:plotArea>
    <c:legend>
      <c:legendPos val="t"/>
      <c:layout>
        <c:manualLayout>
          <c:xMode val="edge"/>
          <c:yMode val="edge"/>
          <c:x val="1.6390417808207894E-2"/>
          <c:y val="0.13787831850772853"/>
          <c:w val="0.98167358355534751"/>
          <c:h val="0.1606876174794262"/>
        </c:manualLayout>
      </c:layout>
      <c:overlay val="0"/>
      <c:txPr>
        <a:bodyPr/>
        <a:lstStyle/>
        <a:p>
          <a:pPr>
            <a:defRPr b="0"/>
          </a:pPr>
          <a:endParaRPr lang="es-EC"/>
        </a:p>
      </c:txPr>
    </c:legend>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2822790645094013"/>
          <c:y val="6.4193459912015777E-2"/>
          <c:w val="0.67025739830077358"/>
          <c:h val="0.55908980033296585"/>
        </c:manualLayout>
      </c:layout>
      <c:bar3DChart>
        <c:barDir val="col"/>
        <c:grouping val="clustered"/>
        <c:varyColors val="0"/>
        <c:ser>
          <c:idx val="0"/>
          <c:order val="0"/>
          <c:tx>
            <c:strRef>
              <c:f>'GRAF. AH'!$A$28</c:f>
              <c:strCache>
                <c:ptCount val="1"/>
                <c:pt idx="0">
                  <c:v>PASIVO CORRIENTE</c:v>
                </c:pt>
              </c:strCache>
            </c:strRef>
          </c:tx>
          <c:invertIfNegative val="0"/>
          <c:cat>
            <c:strRef>
              <c:f>'GRAF. AH'!$O$3:$R$3</c:f>
              <c:strCache>
                <c:ptCount val="4"/>
                <c:pt idx="0">
                  <c:v>2010-2011</c:v>
                </c:pt>
                <c:pt idx="1">
                  <c:v>2011-2012</c:v>
                </c:pt>
                <c:pt idx="2">
                  <c:v>2012-2013</c:v>
                </c:pt>
                <c:pt idx="3">
                  <c:v>2013-2014</c:v>
                </c:pt>
              </c:strCache>
            </c:strRef>
          </c:cat>
          <c:val>
            <c:numRef>
              <c:f>('GRAF. AH'!$H$28;'GRAF. AH'!$J$28;'GRAF. AH'!$L$28;'GRAF. AH'!$N$28)</c:f>
              <c:numCache>
                <c:formatCode>_(* #,##0.00_);_(* \(#,##0.00\);_(* "-"??_);_(@_)</c:formatCode>
                <c:ptCount val="4"/>
                <c:pt idx="0">
                  <c:v>-37.496699360996288</c:v>
                </c:pt>
                <c:pt idx="1">
                  <c:v>2.4153509905103703</c:v>
                </c:pt>
                <c:pt idx="2">
                  <c:v>70.473041154171341</c:v>
                </c:pt>
                <c:pt idx="3">
                  <c:v>313.58524237549659</c:v>
                </c:pt>
              </c:numCache>
            </c:numRef>
          </c:val>
        </c:ser>
        <c:ser>
          <c:idx val="1"/>
          <c:order val="1"/>
          <c:tx>
            <c:strRef>
              <c:f>'GRAF. AH'!$A$35</c:f>
              <c:strCache>
                <c:ptCount val="1"/>
                <c:pt idx="0">
                  <c:v>PASIVO A LARGO PLAZO</c:v>
                </c:pt>
              </c:strCache>
            </c:strRef>
          </c:tx>
          <c:invertIfNegative val="0"/>
          <c:cat>
            <c:strRef>
              <c:f>'GRAF. AH'!$O$3:$R$3</c:f>
              <c:strCache>
                <c:ptCount val="4"/>
                <c:pt idx="0">
                  <c:v>2010-2011</c:v>
                </c:pt>
                <c:pt idx="1">
                  <c:v>2011-2012</c:v>
                </c:pt>
                <c:pt idx="2">
                  <c:v>2012-2013</c:v>
                </c:pt>
                <c:pt idx="3">
                  <c:v>2013-2014</c:v>
                </c:pt>
              </c:strCache>
            </c:strRef>
          </c:cat>
          <c:val>
            <c:numRef>
              <c:f>'GRAF. AH'!$H$35:$N$35</c:f>
              <c:numCache>
                <c:formatCode>_(* #,##0.00_);_(* \(#,##0.00\);_(* "-"??_);_(@_)</c:formatCode>
                <c:ptCount val="4"/>
                <c:pt idx="0">
                  <c:v>0</c:v>
                </c:pt>
                <c:pt idx="1">
                  <c:v>17.493411233048732</c:v>
                </c:pt>
                <c:pt idx="2">
                  <c:v>-100</c:v>
                </c:pt>
                <c:pt idx="3">
                  <c:v>0</c:v>
                </c:pt>
              </c:numCache>
            </c:numRef>
          </c:val>
        </c:ser>
        <c:ser>
          <c:idx val="2"/>
          <c:order val="2"/>
          <c:tx>
            <c:strRef>
              <c:f>'GRAF. AH'!$A$37</c:f>
              <c:strCache>
                <c:ptCount val="1"/>
                <c:pt idx="0">
                  <c:v>TOTAL PASIVO</c:v>
                </c:pt>
              </c:strCache>
            </c:strRef>
          </c:tx>
          <c:invertIfNegative val="0"/>
          <c:cat>
            <c:strRef>
              <c:f>'GRAF. AH'!$O$3:$R$3</c:f>
              <c:strCache>
                <c:ptCount val="4"/>
                <c:pt idx="0">
                  <c:v>2010-2011</c:v>
                </c:pt>
                <c:pt idx="1">
                  <c:v>2011-2012</c:v>
                </c:pt>
                <c:pt idx="2">
                  <c:v>2012-2013</c:v>
                </c:pt>
                <c:pt idx="3">
                  <c:v>2013-2014</c:v>
                </c:pt>
              </c:strCache>
            </c:strRef>
          </c:cat>
          <c:val>
            <c:numRef>
              <c:f>'GRAF. AH'!$H$37:$N$37</c:f>
              <c:numCache>
                <c:formatCode>_(* #,##0.00_);_(* \(#,##0.00\);_(* "-"??_);_(@_)</c:formatCode>
                <c:ptCount val="4"/>
                <c:pt idx="0">
                  <c:v>55.373527587668249</c:v>
                </c:pt>
                <c:pt idx="1">
                  <c:v>11.427844292370075</c:v>
                </c:pt>
                <c:pt idx="2">
                  <c:v>-36.969179031859596</c:v>
                </c:pt>
                <c:pt idx="3">
                  <c:v>313.58524237549659</c:v>
                </c:pt>
              </c:numCache>
            </c:numRef>
          </c:val>
        </c:ser>
        <c:dLbls>
          <c:showLegendKey val="0"/>
          <c:showVal val="0"/>
          <c:showCatName val="0"/>
          <c:showSerName val="0"/>
          <c:showPercent val="0"/>
          <c:showBubbleSize val="0"/>
        </c:dLbls>
        <c:gapWidth val="150"/>
        <c:shape val="box"/>
        <c:axId val="40039552"/>
        <c:axId val="40041088"/>
        <c:axId val="0"/>
      </c:bar3DChart>
      <c:catAx>
        <c:axId val="40039552"/>
        <c:scaling>
          <c:orientation val="minMax"/>
        </c:scaling>
        <c:delete val="0"/>
        <c:axPos val="b"/>
        <c:majorTickMark val="none"/>
        <c:minorTickMark val="none"/>
        <c:tickLblPos val="nextTo"/>
        <c:crossAx val="40041088"/>
        <c:crosses val="autoZero"/>
        <c:auto val="1"/>
        <c:lblAlgn val="ctr"/>
        <c:lblOffset val="100"/>
        <c:noMultiLvlLbl val="0"/>
      </c:catAx>
      <c:valAx>
        <c:axId val="40041088"/>
        <c:scaling>
          <c:orientation val="minMax"/>
        </c:scaling>
        <c:delete val="0"/>
        <c:axPos val="l"/>
        <c:majorGridlines/>
        <c:numFmt formatCode="_(* #,##0.00_);_(* \(#,##0.00\);_(* &quot;-&quot;??_);_(@_)" sourceLinked="1"/>
        <c:majorTickMark val="none"/>
        <c:minorTickMark val="none"/>
        <c:tickLblPos val="nextTo"/>
        <c:crossAx val="40039552"/>
        <c:crosses val="autoZero"/>
        <c:crossBetween val="between"/>
      </c:valAx>
      <c:dTable>
        <c:showHorzBorder val="1"/>
        <c:showVertBorder val="1"/>
        <c:showOutline val="1"/>
        <c:showKeys val="1"/>
        <c:txPr>
          <a:bodyPr/>
          <a:lstStyle/>
          <a:p>
            <a:pPr rtl="0">
              <a:defRPr sz="700" b="0"/>
            </a:pPr>
            <a:endParaRPr lang="es-EC"/>
          </a:p>
        </c:txPr>
      </c:dTable>
      <c:spPr>
        <a:solidFill>
          <a:schemeClr val="lt1"/>
        </a:solidFill>
        <a:ln w="25400" cap="flat" cmpd="sng" algn="ctr">
          <a:solidFill>
            <a:schemeClr val="accent5"/>
          </a:solidFill>
          <a:prstDash val="solid"/>
        </a:ln>
        <a:effectLst/>
      </c:spPr>
    </c:plotArea>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'AH E.R'!$A$10</c:f>
              <c:strCache>
                <c:ptCount val="1"/>
                <c:pt idx="0">
                  <c:v>TOTAL INGRESOS</c:v>
                </c:pt>
              </c:strCache>
            </c:strRef>
          </c:tx>
          <c:invertIfNegative val="0"/>
          <c:dLbls>
            <c:txPr>
              <a:bodyPr/>
              <a:lstStyle/>
              <a:p>
                <a:pPr>
                  <a:defRPr sz="800"/>
                </a:pPr>
                <a:endParaRPr lang="es-EC"/>
              </a:p>
            </c:txPr>
            <c:showLegendKey val="0"/>
            <c:showVal val="1"/>
            <c:showCatName val="0"/>
            <c:showSerName val="0"/>
            <c:showPercent val="0"/>
            <c:showBubbleSize val="0"/>
            <c:showLeaderLines val="0"/>
          </c:dLbls>
          <c:cat>
            <c:strRef>
              <c:f>'AH E.R'!$P$2:$S$2</c:f>
              <c:strCache>
                <c:ptCount val="4"/>
                <c:pt idx="0">
                  <c:v>2010-2011</c:v>
                </c:pt>
                <c:pt idx="1">
                  <c:v>2011-2012</c:v>
                </c:pt>
                <c:pt idx="2">
                  <c:v>2012-2013</c:v>
                </c:pt>
                <c:pt idx="3">
                  <c:v>2013-2014</c:v>
                </c:pt>
              </c:strCache>
            </c:strRef>
          </c:cat>
          <c:val>
            <c:numRef>
              <c:f>'AH E.R'!$H$10:$N$10</c:f>
              <c:numCache>
                <c:formatCode>_(* #,##0.00_);_(* \(#,##0.00\);_(* "-"??_);_(@_)</c:formatCode>
                <c:ptCount val="4"/>
                <c:pt idx="0">
                  <c:v>65.864084509438001</c:v>
                </c:pt>
                <c:pt idx="1">
                  <c:v>12.623045651693388</c:v>
                </c:pt>
                <c:pt idx="2" formatCode="0.00">
                  <c:v>170.67799979334205</c:v>
                </c:pt>
                <c:pt idx="3">
                  <c:v>44.840247005258448</c:v>
                </c:pt>
              </c:numCache>
            </c:numRef>
          </c:val>
        </c:ser>
        <c:ser>
          <c:idx val="1"/>
          <c:order val="1"/>
          <c:tx>
            <c:strRef>
              <c:f>'AH E.R'!$A$11</c:f>
              <c:strCache>
                <c:ptCount val="1"/>
                <c:pt idx="0">
                  <c:v>GASTOS</c:v>
                </c:pt>
              </c:strCache>
            </c:strRef>
          </c:tx>
          <c:invertIfNegative val="0"/>
          <c:dLbls>
            <c:txPr>
              <a:bodyPr/>
              <a:lstStyle/>
              <a:p>
                <a:pPr>
                  <a:defRPr sz="800"/>
                </a:pPr>
                <a:endParaRPr lang="es-EC"/>
              </a:p>
            </c:txPr>
            <c:showLegendKey val="0"/>
            <c:showVal val="1"/>
            <c:showCatName val="0"/>
            <c:showSerName val="0"/>
            <c:showPercent val="0"/>
            <c:showBubbleSize val="0"/>
            <c:showLeaderLines val="0"/>
          </c:dLbls>
          <c:cat>
            <c:strRef>
              <c:f>'AH E.R'!$P$2:$S$2</c:f>
              <c:strCache>
                <c:ptCount val="4"/>
                <c:pt idx="0">
                  <c:v>2010-2011</c:v>
                </c:pt>
                <c:pt idx="1">
                  <c:v>2011-2012</c:v>
                </c:pt>
                <c:pt idx="2">
                  <c:v>2012-2013</c:v>
                </c:pt>
                <c:pt idx="3">
                  <c:v>2013-2014</c:v>
                </c:pt>
              </c:strCache>
            </c:strRef>
          </c:cat>
          <c:val>
            <c:numRef>
              <c:f>'AH E.R'!$H$11:$N$11</c:f>
              <c:numCache>
                <c:formatCode>_(* #,##0.00_);_(* \(#,##0.00\);_(* "-"??_);_(@_)</c:formatCode>
                <c:ptCount val="4"/>
                <c:pt idx="0">
                  <c:v>63.310991838736477</c:v>
                </c:pt>
                <c:pt idx="1">
                  <c:v>16.883571492045711</c:v>
                </c:pt>
                <c:pt idx="2" formatCode="0.00">
                  <c:v>167.20103503505669</c:v>
                </c:pt>
                <c:pt idx="3">
                  <c:v>45.366555571641477</c:v>
                </c:pt>
              </c:numCache>
            </c:numRef>
          </c:val>
        </c:ser>
        <c:ser>
          <c:idx val="2"/>
          <c:order val="2"/>
          <c:tx>
            <c:strRef>
              <c:f>'AH E.R'!$A$44</c:f>
              <c:strCache>
                <c:ptCount val="1"/>
                <c:pt idx="0">
                  <c:v>UTILIDAD NETA DEL EJERCICIO</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dLbl>
              <c:idx val="1"/>
              <c:layout>
                <c:manualLayout>
                  <c:x val="-5.3023840769903768E-2"/>
                  <c:y val="-5.0789151710258454E-2"/>
                </c:manualLayout>
              </c:layout>
              <c:showLegendKey val="0"/>
              <c:showVal val="1"/>
              <c:showCatName val="0"/>
              <c:showSerName val="0"/>
              <c:showPercent val="0"/>
              <c:showBubbleSize val="0"/>
            </c:dLbl>
            <c:txPr>
              <a:bodyPr/>
              <a:lstStyle/>
              <a:p>
                <a:pPr>
                  <a:defRPr sz="800"/>
                </a:pPr>
                <a:endParaRPr lang="es-EC"/>
              </a:p>
            </c:txPr>
            <c:showLegendKey val="0"/>
            <c:showVal val="1"/>
            <c:showCatName val="0"/>
            <c:showSerName val="0"/>
            <c:showPercent val="0"/>
            <c:showBubbleSize val="0"/>
            <c:showLeaderLines val="0"/>
          </c:dLbls>
          <c:cat>
            <c:strRef>
              <c:f>'AH E.R'!$P$2:$S$2</c:f>
              <c:strCache>
                <c:ptCount val="4"/>
                <c:pt idx="0">
                  <c:v>2010-2011</c:v>
                </c:pt>
                <c:pt idx="1">
                  <c:v>2011-2012</c:v>
                </c:pt>
                <c:pt idx="2">
                  <c:v>2012-2013</c:v>
                </c:pt>
                <c:pt idx="3">
                  <c:v>2013-2014</c:v>
                </c:pt>
              </c:strCache>
            </c:strRef>
          </c:cat>
          <c:val>
            <c:numRef>
              <c:f>'AH E.R'!$H$44:$N$44</c:f>
              <c:numCache>
                <c:formatCode>_(* #,##0.00_);_(* \(#,##0.00\);_(* "-"??_);_(@_)</c:formatCode>
                <c:ptCount val="4"/>
                <c:pt idx="0">
                  <c:v>135.69361927851338</c:v>
                </c:pt>
                <c:pt idx="1">
                  <c:v>-65.109402925192711</c:v>
                </c:pt>
                <c:pt idx="2" formatCode="0.00">
                  <c:v>393.5696477881167</c:v>
                </c:pt>
                <c:pt idx="3">
                  <c:v>26.86315174226333</c:v>
                </c:pt>
              </c:numCache>
            </c:numRef>
          </c:val>
        </c:ser>
        <c:dLbls>
          <c:showLegendKey val="0"/>
          <c:showVal val="1"/>
          <c:showCatName val="0"/>
          <c:showSerName val="0"/>
          <c:showPercent val="0"/>
          <c:showBubbleSize val="0"/>
        </c:dLbls>
        <c:gapWidth val="150"/>
        <c:overlap val="-25"/>
        <c:axId val="40163200"/>
        <c:axId val="40164736"/>
      </c:barChart>
      <c:catAx>
        <c:axId val="40163200"/>
        <c:scaling>
          <c:orientation val="minMax"/>
        </c:scaling>
        <c:delete val="0"/>
        <c:axPos val="l"/>
        <c:majorTickMark val="none"/>
        <c:minorTickMark val="none"/>
        <c:tickLblPos val="nextTo"/>
        <c:txPr>
          <a:bodyPr/>
          <a:lstStyle/>
          <a:p>
            <a:pPr>
              <a:defRPr sz="800">
                <a:solidFill>
                  <a:srgbClr val="000099"/>
                </a:solidFill>
              </a:defRPr>
            </a:pPr>
            <a:endParaRPr lang="es-EC"/>
          </a:p>
        </c:txPr>
        <c:crossAx val="40164736"/>
        <c:crosses val="autoZero"/>
        <c:auto val="1"/>
        <c:lblAlgn val="ctr"/>
        <c:lblOffset val="100"/>
        <c:noMultiLvlLbl val="0"/>
      </c:catAx>
      <c:valAx>
        <c:axId val="40164736"/>
        <c:scaling>
          <c:orientation val="minMax"/>
        </c:scaling>
        <c:delete val="1"/>
        <c:axPos val="b"/>
        <c:numFmt formatCode="_(* #,##0.00_);_(* \(#,##0.00\);_(* &quot;-&quot;??_);_(@_)" sourceLinked="1"/>
        <c:majorTickMark val="out"/>
        <c:minorTickMark val="none"/>
        <c:tickLblPos val="nextTo"/>
        <c:crossAx val="40163200"/>
        <c:crosses val="autoZero"/>
        <c:crossBetween val="between"/>
      </c:valAx>
      <c:spPr>
        <a:solidFill>
          <a:schemeClr val="lt1"/>
        </a:solidFill>
        <a:ln w="25400" cap="flat" cmpd="sng" algn="ctr">
          <a:solidFill>
            <a:schemeClr val="accent3"/>
          </a:solidFill>
          <a:prstDash val="solid"/>
        </a:ln>
        <a:effectLst/>
      </c:spPr>
    </c:plotArea>
    <c:legend>
      <c:legendPos val="t"/>
      <c:overlay val="0"/>
      <c:txPr>
        <a:bodyPr/>
        <a:lstStyle/>
        <a:p>
          <a:pPr>
            <a:defRPr sz="800"/>
          </a:pPr>
          <a:endParaRPr lang="es-EC"/>
        </a:p>
      </c:txPr>
    </c:legend>
    <c:plotVisOnly val="1"/>
    <c:dispBlanksAs val="gap"/>
    <c:showDLblsOverMax val="0"/>
  </c:chart>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8070942525845269"/>
          <c:y val="3.6129192715960851E-2"/>
          <c:w val="0.60909090909090913"/>
          <c:h val="0.57148779129881488"/>
        </c:manualLayout>
      </c:layout>
      <c:bar3DChart>
        <c:barDir val="col"/>
        <c:grouping val="clustered"/>
        <c:varyColors val="0"/>
        <c:ser>
          <c:idx val="0"/>
          <c:order val="0"/>
          <c:tx>
            <c:strRef>
              <c:f>'GRAF. AH'!$A$39</c:f>
              <c:strCache>
                <c:ptCount val="1"/>
                <c:pt idx="0">
                  <c:v>Capital Suscrito y/o asignado</c:v>
                </c:pt>
              </c:strCache>
            </c:strRef>
          </c:tx>
          <c:invertIfNegative val="0"/>
          <c:cat>
            <c:strRef>
              <c:f>'GRAF. AH'!$O$3:$R$3</c:f>
              <c:strCache>
                <c:ptCount val="4"/>
                <c:pt idx="0">
                  <c:v>2010-2011</c:v>
                </c:pt>
                <c:pt idx="1">
                  <c:v>2011-2012</c:v>
                </c:pt>
                <c:pt idx="2">
                  <c:v>2012-2013</c:v>
                </c:pt>
                <c:pt idx="3">
                  <c:v>2013-2014</c:v>
                </c:pt>
              </c:strCache>
            </c:strRef>
          </c:cat>
          <c:val>
            <c:numRef>
              <c:f>'GRAF. AH'!$H$39:$N$39</c:f>
              <c:numCache>
                <c:formatCode>_(* #,##0.00_);_(* \(#,##0.00\);_(* "-"??_);_(@_)</c:formatCode>
                <c:ptCount val="4"/>
                <c:pt idx="0">
                  <c:v>0</c:v>
                </c:pt>
                <c:pt idx="1">
                  <c:v>0</c:v>
                </c:pt>
                <c:pt idx="2">
                  <c:v>0</c:v>
                </c:pt>
                <c:pt idx="3">
                  <c:v>0</c:v>
                </c:pt>
              </c:numCache>
            </c:numRef>
          </c:val>
        </c:ser>
        <c:ser>
          <c:idx val="1"/>
          <c:order val="1"/>
          <c:tx>
            <c:strRef>
              <c:f>'GRAF. AH'!$A$40</c:f>
              <c:strCache>
                <c:ptCount val="1"/>
                <c:pt idx="0">
                  <c:v>Aportes de socios o accionistas  para futura capitalizacion </c:v>
                </c:pt>
              </c:strCache>
            </c:strRef>
          </c:tx>
          <c:invertIfNegative val="0"/>
          <c:cat>
            <c:strRef>
              <c:f>'GRAF. AH'!$O$3:$R$3</c:f>
              <c:strCache>
                <c:ptCount val="4"/>
                <c:pt idx="0">
                  <c:v>2010-2011</c:v>
                </c:pt>
                <c:pt idx="1">
                  <c:v>2011-2012</c:v>
                </c:pt>
                <c:pt idx="2">
                  <c:v>2012-2013</c:v>
                </c:pt>
                <c:pt idx="3">
                  <c:v>2013-2014</c:v>
                </c:pt>
              </c:strCache>
            </c:strRef>
          </c:cat>
          <c:val>
            <c:numRef>
              <c:f>'GRAF. AH'!$H$40:$N$40</c:f>
              <c:numCache>
                <c:formatCode>_(* #,##0.00_);_(* \(#,##0.00\);_(* "-"??_);_(@_)</c:formatCode>
                <c:ptCount val="4"/>
                <c:pt idx="0">
                  <c:v>0</c:v>
                </c:pt>
                <c:pt idx="1">
                  <c:v>0</c:v>
                </c:pt>
                <c:pt idx="2">
                  <c:v>0</c:v>
                </c:pt>
                <c:pt idx="3">
                  <c:v>24.145714999999996</c:v>
                </c:pt>
              </c:numCache>
            </c:numRef>
          </c:val>
        </c:ser>
        <c:ser>
          <c:idx val="2"/>
          <c:order val="2"/>
          <c:tx>
            <c:strRef>
              <c:f>'GRAF. AH'!$A$41</c:f>
              <c:strCache>
                <c:ptCount val="1"/>
                <c:pt idx="0">
                  <c:v>Utilidad no Distribuida Ejercicios Anteriores</c:v>
                </c:pt>
              </c:strCache>
            </c:strRef>
          </c:tx>
          <c:invertIfNegative val="0"/>
          <c:cat>
            <c:strRef>
              <c:f>'GRAF. AH'!$O$3:$R$3</c:f>
              <c:strCache>
                <c:ptCount val="4"/>
                <c:pt idx="0">
                  <c:v>2010-2011</c:v>
                </c:pt>
                <c:pt idx="1">
                  <c:v>2011-2012</c:v>
                </c:pt>
                <c:pt idx="2">
                  <c:v>2012-2013</c:v>
                </c:pt>
                <c:pt idx="3">
                  <c:v>2013-2014</c:v>
                </c:pt>
              </c:strCache>
            </c:strRef>
          </c:cat>
          <c:val>
            <c:numRef>
              <c:f>'GRAF. AH'!$H$41:$N$41</c:f>
              <c:numCache>
                <c:formatCode>_(* #,##0.00_);_(* \(#,##0.00\);_(* "-"??_);_(@_)</c:formatCode>
                <c:ptCount val="4"/>
                <c:pt idx="0">
                  <c:v>103.44876367123292</c:v>
                </c:pt>
                <c:pt idx="1">
                  <c:v>-100</c:v>
                </c:pt>
                <c:pt idx="2">
                  <c:v>0</c:v>
                </c:pt>
                <c:pt idx="3">
                  <c:v>0</c:v>
                </c:pt>
              </c:numCache>
            </c:numRef>
          </c:val>
        </c:ser>
        <c:ser>
          <c:idx val="3"/>
          <c:order val="3"/>
          <c:tx>
            <c:strRef>
              <c:f>'GRAF. AH'!$A$42</c:f>
              <c:strCache>
                <c:ptCount val="1"/>
                <c:pt idx="0">
                  <c:v>Utilidad del ejercicio</c:v>
                </c:pt>
              </c:strCache>
            </c:strRef>
          </c:tx>
          <c:invertIfNegative val="0"/>
          <c:cat>
            <c:strRef>
              <c:f>'GRAF. AH'!$O$3:$R$3</c:f>
              <c:strCache>
                <c:ptCount val="4"/>
                <c:pt idx="0">
                  <c:v>2010-2011</c:v>
                </c:pt>
                <c:pt idx="1">
                  <c:v>2011-2012</c:v>
                </c:pt>
                <c:pt idx="2">
                  <c:v>2012-2013</c:v>
                </c:pt>
                <c:pt idx="3">
                  <c:v>2013-2014</c:v>
                </c:pt>
              </c:strCache>
            </c:strRef>
          </c:cat>
          <c:val>
            <c:numRef>
              <c:f>'GRAF. AH'!$H$42:$N$42</c:f>
              <c:numCache>
                <c:formatCode>_(* #,##0.00_);_(* \(#,##0.00\);_(* "-"??_);_(@_)</c:formatCode>
                <c:ptCount val="4"/>
                <c:pt idx="0">
                  <c:v>59.342488232634082</c:v>
                </c:pt>
                <c:pt idx="1">
                  <c:v>-65.109382131391186</c:v>
                </c:pt>
                <c:pt idx="2">
                  <c:v>393.56927832919183</c:v>
                </c:pt>
                <c:pt idx="3">
                  <c:v>26.863148619231321</c:v>
                </c:pt>
              </c:numCache>
            </c:numRef>
          </c:val>
        </c:ser>
        <c:ser>
          <c:idx val="4"/>
          <c:order val="4"/>
          <c:tx>
            <c:strRef>
              <c:f>'GRAF. AH'!$A$43</c:f>
              <c:strCache>
                <c:ptCount val="1"/>
                <c:pt idx="0">
                  <c:v>PATRIMONIO NETO</c:v>
                </c:pt>
              </c:strCache>
            </c:strRef>
          </c:tx>
          <c:invertIfNegative val="0"/>
          <c:val>
            <c:numRef>
              <c:f>'GRAF. AH'!$H$43:$N$43</c:f>
              <c:numCache>
                <c:formatCode>_(* #,##0.00_);_(* \(#,##0.00\);_(* "-"??_);_(@_)</c:formatCode>
                <c:ptCount val="4"/>
                <c:pt idx="0">
                  <c:v>58.076989409432187</c:v>
                </c:pt>
                <c:pt idx="1">
                  <c:v>-69.266419835494858</c:v>
                </c:pt>
                <c:pt idx="2">
                  <c:v>1329.9720087156536</c:v>
                </c:pt>
                <c:pt idx="3">
                  <c:v>23.552657839324016</c:v>
                </c:pt>
              </c:numCache>
            </c:numRef>
          </c:val>
        </c:ser>
        <c:dLbls>
          <c:showLegendKey val="0"/>
          <c:showVal val="0"/>
          <c:showCatName val="0"/>
          <c:showSerName val="0"/>
          <c:showPercent val="0"/>
          <c:showBubbleSize val="0"/>
        </c:dLbls>
        <c:gapWidth val="150"/>
        <c:shape val="box"/>
        <c:axId val="76388992"/>
        <c:axId val="76394880"/>
        <c:axId val="0"/>
      </c:bar3DChart>
      <c:catAx>
        <c:axId val="76388992"/>
        <c:scaling>
          <c:orientation val="minMax"/>
        </c:scaling>
        <c:delete val="0"/>
        <c:axPos val="b"/>
        <c:majorTickMark val="none"/>
        <c:minorTickMark val="none"/>
        <c:tickLblPos val="nextTo"/>
        <c:crossAx val="76394880"/>
        <c:crosses val="autoZero"/>
        <c:auto val="1"/>
        <c:lblAlgn val="ctr"/>
        <c:lblOffset val="100"/>
        <c:noMultiLvlLbl val="0"/>
      </c:catAx>
      <c:valAx>
        <c:axId val="76394880"/>
        <c:scaling>
          <c:orientation val="minMax"/>
        </c:scaling>
        <c:delete val="0"/>
        <c:axPos val="l"/>
        <c:majorGridlines/>
        <c:numFmt formatCode="_(* #,##0.00_);_(* \(#,##0.00\);_(* &quot;-&quot;??_);_(@_)" sourceLinked="1"/>
        <c:majorTickMark val="none"/>
        <c:minorTickMark val="none"/>
        <c:tickLblPos val="nextTo"/>
        <c:crossAx val="76388992"/>
        <c:crosses val="autoZero"/>
        <c:crossBetween val="between"/>
      </c:valAx>
      <c:dTable>
        <c:showHorzBorder val="1"/>
        <c:showVertBorder val="1"/>
        <c:showOutline val="1"/>
        <c:showKeys val="1"/>
      </c:dTable>
      <c:spPr>
        <a:solidFill>
          <a:schemeClr val="lt1"/>
        </a:solidFill>
        <a:ln w="25400" cap="flat" cmpd="sng" algn="ctr">
          <a:solidFill>
            <a:schemeClr val="accent5"/>
          </a:solidFill>
          <a:prstDash val="solid"/>
        </a:ln>
        <a:effectLst/>
      </c:spPr>
    </c:plotArea>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sz="700">
          <a:solidFill>
            <a:schemeClr val="dk1"/>
          </a:solidFill>
          <a:latin typeface="+mn-lt"/>
          <a:ea typeface="+mn-ea"/>
          <a:cs typeface="+mn-cs"/>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PARTICIPACIÓN DE ACTIVOS, PASIVOS Y PATRIMONIO</a:t>
            </a:r>
          </a:p>
        </c:rich>
      </c:tx>
      <c:overlay val="0"/>
    </c:title>
    <c:autoTitleDeleted val="0"/>
    <c:plotArea>
      <c:layout>
        <c:manualLayout>
          <c:layoutTarget val="inner"/>
          <c:xMode val="edge"/>
          <c:yMode val="edge"/>
          <c:x val="0.10455011171598218"/>
          <c:y val="0.37729575186090436"/>
          <c:w val="0.75267474689761105"/>
          <c:h val="0.56207730391067656"/>
        </c:manualLayout>
      </c:layout>
      <c:barChart>
        <c:barDir val="bar"/>
        <c:grouping val="stacked"/>
        <c:varyColors val="0"/>
        <c:ser>
          <c:idx val="0"/>
          <c:order val="0"/>
          <c:tx>
            <c:strRef>
              <c:f>'AV BG'!$A$24</c:f>
              <c:strCache>
                <c:ptCount val="1"/>
                <c:pt idx="0">
                  <c:v>TOTAL ACTIVOS</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BG'!$C$24;'AV BG'!$E$24;'AV BG'!$G$24;'AV BG'!$I$24;'AV BG'!$K$24)</c:f>
              <c:numCache>
                <c:formatCode>0%</c:formatCode>
                <c:ptCount val="5"/>
                <c:pt idx="0">
                  <c:v>1</c:v>
                </c:pt>
                <c:pt idx="1">
                  <c:v>1</c:v>
                </c:pt>
                <c:pt idx="2">
                  <c:v>1</c:v>
                </c:pt>
                <c:pt idx="3">
                  <c:v>1</c:v>
                </c:pt>
                <c:pt idx="4">
                  <c:v>1</c:v>
                </c:pt>
              </c:numCache>
            </c:numRef>
          </c:val>
        </c:ser>
        <c:ser>
          <c:idx val="1"/>
          <c:order val="1"/>
          <c:tx>
            <c:strRef>
              <c:f>'AV BG'!$A$35</c:f>
              <c:strCache>
                <c:ptCount val="1"/>
                <c:pt idx="0">
                  <c:v>TOTAL PASIVO</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BG'!$C$35;'AV BG'!$E$35;'AV BG'!$G$35;'AV BG'!$I$35;'AV BG'!$K$35)</c:f>
              <c:numCache>
                <c:formatCode>0%</c:formatCode>
                <c:ptCount val="5"/>
                <c:pt idx="0">
                  <c:v>0.39351973349748148</c:v>
                </c:pt>
                <c:pt idx="1">
                  <c:v>0.3894104370127589</c:v>
                </c:pt>
                <c:pt idx="2">
                  <c:v>0.69809236166815147</c:v>
                </c:pt>
                <c:pt idx="3">
                  <c:v>9.2494030212396827E-2</c:v>
                </c:pt>
                <c:pt idx="4">
                  <c:v>0.25438512721658557</c:v>
                </c:pt>
              </c:numCache>
            </c:numRef>
          </c:val>
        </c:ser>
        <c:ser>
          <c:idx val="2"/>
          <c:order val="2"/>
          <c:tx>
            <c:strRef>
              <c:f>'AV BG'!$A$41</c:f>
              <c:strCache>
                <c:ptCount val="1"/>
                <c:pt idx="0">
                  <c:v>PATRIMONIO NETO</c:v>
                </c:pt>
              </c:strCache>
            </c:strRef>
          </c:tx>
          <c:invertIfNegative val="0"/>
          <c:cat>
            <c:numRef>
              <c:f>'AV BG'!$M$2:$Q$2</c:f>
              <c:numCache>
                <c:formatCode>General</c:formatCode>
                <c:ptCount val="5"/>
                <c:pt idx="0">
                  <c:v>2010</c:v>
                </c:pt>
                <c:pt idx="1">
                  <c:v>2011</c:v>
                </c:pt>
                <c:pt idx="2">
                  <c:v>2012</c:v>
                </c:pt>
                <c:pt idx="3">
                  <c:v>2013</c:v>
                </c:pt>
                <c:pt idx="4">
                  <c:v>2014</c:v>
                </c:pt>
              </c:numCache>
            </c:numRef>
          </c:cat>
          <c:val>
            <c:numRef>
              <c:f>('AV BG'!$C$41;'AV BG'!$E$41;'AV BG'!$G$41;'AV BG'!$I$41;'AV BG'!$K$41)</c:f>
              <c:numCache>
                <c:formatCode>0%</c:formatCode>
                <c:ptCount val="5"/>
                <c:pt idx="0">
                  <c:v>0.60648026650251863</c:v>
                </c:pt>
                <c:pt idx="1">
                  <c:v>0.61058956298724099</c:v>
                </c:pt>
                <c:pt idx="2">
                  <c:v>0.30190763833184864</c:v>
                </c:pt>
                <c:pt idx="3">
                  <c:v>0.90750596978760323</c:v>
                </c:pt>
                <c:pt idx="4">
                  <c:v>0.74561487278341454</c:v>
                </c:pt>
              </c:numCache>
            </c:numRef>
          </c:val>
        </c:ser>
        <c:dLbls>
          <c:showLegendKey val="0"/>
          <c:showVal val="1"/>
          <c:showCatName val="0"/>
          <c:showSerName val="0"/>
          <c:showPercent val="0"/>
          <c:showBubbleSize val="0"/>
        </c:dLbls>
        <c:gapWidth val="95"/>
        <c:overlap val="100"/>
        <c:axId val="76438144"/>
        <c:axId val="76448128"/>
      </c:barChart>
      <c:catAx>
        <c:axId val="76438144"/>
        <c:scaling>
          <c:orientation val="minMax"/>
        </c:scaling>
        <c:delete val="0"/>
        <c:axPos val="l"/>
        <c:numFmt formatCode="General" sourceLinked="1"/>
        <c:majorTickMark val="none"/>
        <c:minorTickMark val="none"/>
        <c:tickLblPos val="nextTo"/>
        <c:crossAx val="76448128"/>
        <c:crosses val="autoZero"/>
        <c:auto val="1"/>
        <c:lblAlgn val="ctr"/>
        <c:lblOffset val="100"/>
        <c:noMultiLvlLbl val="0"/>
      </c:catAx>
      <c:valAx>
        <c:axId val="76448128"/>
        <c:scaling>
          <c:orientation val="minMax"/>
        </c:scaling>
        <c:delete val="1"/>
        <c:axPos val="b"/>
        <c:numFmt formatCode="0%" sourceLinked="1"/>
        <c:majorTickMark val="out"/>
        <c:minorTickMark val="none"/>
        <c:tickLblPos val="nextTo"/>
        <c:crossAx val="76438144"/>
        <c:crosses val="autoZero"/>
        <c:crossBetween val="between"/>
      </c:valAx>
      <c:spPr>
        <a:solidFill>
          <a:schemeClr val="bg1">
            <a:lumMod val="95000"/>
          </a:schemeClr>
        </a:solidFill>
      </c:spPr>
    </c:plotArea>
    <c:legend>
      <c:legendPos val="t"/>
      <c:overlay val="0"/>
    </c:legend>
    <c:plotVisOnly val="1"/>
    <c:dispBlanksAs val="gap"/>
    <c:showDLblsOverMax val="0"/>
  </c:chart>
  <c:spPr>
    <a:solidFill>
      <a:schemeClr val="lt1"/>
    </a:solidFill>
    <a:ln w="25400" cap="flat" cmpd="sng" algn="ctr">
      <a:solidFill>
        <a:schemeClr val="accent4"/>
      </a:solidFill>
      <a:prstDash val="solid"/>
    </a:ln>
    <a:effectLst/>
  </c:spPr>
  <c:txPr>
    <a:bodyPr/>
    <a:lstStyle/>
    <a:p>
      <a:pPr>
        <a:defRPr sz="1000">
          <a:solidFill>
            <a:schemeClr val="dk1"/>
          </a:solidFill>
          <a:latin typeface="+mn-lt"/>
          <a:ea typeface="+mn-ea"/>
          <a:cs typeface="+mn-cs"/>
        </a:defRPr>
      </a:pPr>
      <a:endParaRPr lang="es-EC"/>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87153-B41F-44CB-8BC1-DA5AA5A4173F}"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C"/>
        </a:p>
      </dgm:t>
    </dgm:pt>
    <dgm:pt modelId="{1D638BCB-27C4-4970-B9E5-B3AA90863854}">
      <dgm:prSet phldrT="[Texto]"/>
      <dgm:spPr/>
      <dgm:t>
        <a:bodyPr/>
        <a:lstStyle/>
        <a:p>
          <a:r>
            <a:rPr lang="es-EC" dirty="0" smtClean="0"/>
            <a:t>OBJETIVO GENERAL</a:t>
          </a:r>
          <a:endParaRPr lang="es-EC" dirty="0"/>
        </a:p>
      </dgm:t>
    </dgm:pt>
    <dgm:pt modelId="{8D818DE9-6611-44FF-B83C-5885621162A2}" type="parTrans" cxnId="{84FAF861-162B-4888-9918-945789858DCF}">
      <dgm:prSet/>
      <dgm:spPr/>
      <dgm:t>
        <a:bodyPr/>
        <a:lstStyle/>
        <a:p>
          <a:endParaRPr lang="es-EC"/>
        </a:p>
      </dgm:t>
    </dgm:pt>
    <dgm:pt modelId="{110FE655-0851-44A9-82FD-7CE59E3C6537}" type="sibTrans" cxnId="{84FAF861-162B-4888-9918-945789858DCF}">
      <dgm:prSet/>
      <dgm:spPr/>
      <dgm:t>
        <a:bodyPr/>
        <a:lstStyle/>
        <a:p>
          <a:endParaRPr lang="es-EC"/>
        </a:p>
      </dgm:t>
    </dgm:pt>
    <dgm:pt modelId="{93A74CEB-A827-475D-AEA9-91BAD8E8D007}">
      <dgm:prSet phldrT="[Texto]"/>
      <dgm:spPr/>
      <dgm:t>
        <a:bodyPr/>
        <a:lstStyle/>
        <a:p>
          <a:r>
            <a:rPr lang="es-EC" dirty="0" smtClean="0"/>
            <a:t>Diseñar un modelo de Gestión Financiera</a:t>
          </a:r>
          <a:endParaRPr lang="es-EC" dirty="0"/>
        </a:p>
      </dgm:t>
    </dgm:pt>
    <dgm:pt modelId="{DEF36A4D-1D39-43DE-93D2-3EF4DFA0B7A2}" type="parTrans" cxnId="{A7FC735F-466A-4915-A945-956D94590425}">
      <dgm:prSet/>
      <dgm:spPr/>
      <dgm:t>
        <a:bodyPr/>
        <a:lstStyle/>
        <a:p>
          <a:endParaRPr lang="es-EC"/>
        </a:p>
      </dgm:t>
    </dgm:pt>
    <dgm:pt modelId="{36F14CAB-FD5F-458D-8A27-94523E3E2470}" type="sibTrans" cxnId="{A7FC735F-466A-4915-A945-956D94590425}">
      <dgm:prSet/>
      <dgm:spPr/>
      <dgm:t>
        <a:bodyPr/>
        <a:lstStyle/>
        <a:p>
          <a:endParaRPr lang="es-EC"/>
        </a:p>
      </dgm:t>
    </dgm:pt>
    <dgm:pt modelId="{2451D25E-7D47-41F2-B7CF-F3B8ACE91894}">
      <dgm:prSet phldrT="[Texto]"/>
      <dgm:spPr/>
      <dgm:t>
        <a:bodyPr/>
        <a:lstStyle/>
        <a:p>
          <a:r>
            <a:rPr lang="es-EC" dirty="0" smtClean="0"/>
            <a:t>OBJETIVO ESPECÍFICO</a:t>
          </a:r>
          <a:endParaRPr lang="es-EC" dirty="0"/>
        </a:p>
      </dgm:t>
    </dgm:pt>
    <dgm:pt modelId="{1FC90BBA-1854-45E5-BE2B-34921B467EFD}" type="parTrans" cxnId="{8FC56A7B-957B-40E8-A34C-D60DDAF02203}">
      <dgm:prSet/>
      <dgm:spPr/>
      <dgm:t>
        <a:bodyPr/>
        <a:lstStyle/>
        <a:p>
          <a:endParaRPr lang="es-EC"/>
        </a:p>
      </dgm:t>
    </dgm:pt>
    <dgm:pt modelId="{6BAD5AF7-794E-4E95-8D9F-94DD9767175A}" type="sibTrans" cxnId="{8FC56A7B-957B-40E8-A34C-D60DDAF02203}">
      <dgm:prSet/>
      <dgm:spPr/>
      <dgm:t>
        <a:bodyPr/>
        <a:lstStyle/>
        <a:p>
          <a:endParaRPr lang="es-EC"/>
        </a:p>
      </dgm:t>
    </dgm:pt>
    <dgm:pt modelId="{07D00526-12F6-4803-9F64-CB40C06005A8}">
      <dgm:prSet phldrT="[Texto]"/>
      <dgm:spPr/>
      <dgm:t>
        <a:bodyPr/>
        <a:lstStyle/>
        <a:p>
          <a:r>
            <a:rPr lang="es-EC" dirty="0" smtClean="0"/>
            <a:t>Realizar un diagnóstico financiero</a:t>
          </a:r>
          <a:endParaRPr lang="es-EC" dirty="0"/>
        </a:p>
      </dgm:t>
    </dgm:pt>
    <dgm:pt modelId="{821CD5ED-1CF1-442A-9F5B-B1DB5A9832B1}" type="parTrans" cxnId="{51345E89-5CEC-4941-AE03-964754FC886F}">
      <dgm:prSet/>
      <dgm:spPr/>
      <dgm:t>
        <a:bodyPr/>
        <a:lstStyle/>
        <a:p>
          <a:endParaRPr lang="es-EC"/>
        </a:p>
      </dgm:t>
    </dgm:pt>
    <dgm:pt modelId="{8858ABE8-8916-4EB8-BA68-D483CB2A76BA}" type="sibTrans" cxnId="{51345E89-5CEC-4941-AE03-964754FC886F}">
      <dgm:prSet/>
      <dgm:spPr/>
      <dgm:t>
        <a:bodyPr/>
        <a:lstStyle/>
        <a:p>
          <a:endParaRPr lang="es-EC"/>
        </a:p>
      </dgm:t>
    </dgm:pt>
    <dgm:pt modelId="{302538D2-5920-4D02-BDBE-D1F49A6438D6}">
      <dgm:prSet phldrT="[Texto]"/>
      <dgm:spPr/>
      <dgm:t>
        <a:bodyPr/>
        <a:lstStyle/>
        <a:p>
          <a:r>
            <a:rPr lang="es-EC" dirty="0" smtClean="0"/>
            <a:t>Realizar planeación financiera</a:t>
          </a:r>
          <a:endParaRPr lang="es-EC" dirty="0"/>
        </a:p>
      </dgm:t>
    </dgm:pt>
    <dgm:pt modelId="{A7A53576-DFEF-4ACE-8DF8-83A0906E1805}" type="parTrans" cxnId="{20853F05-2ABE-42E6-AD22-9F0A81CC5E02}">
      <dgm:prSet/>
      <dgm:spPr/>
      <dgm:t>
        <a:bodyPr/>
        <a:lstStyle/>
        <a:p>
          <a:endParaRPr lang="es-EC"/>
        </a:p>
      </dgm:t>
    </dgm:pt>
    <dgm:pt modelId="{F885173C-7FF5-4A58-A9EB-EC76931FCC8D}" type="sibTrans" cxnId="{20853F05-2ABE-42E6-AD22-9F0A81CC5E02}">
      <dgm:prSet/>
      <dgm:spPr/>
      <dgm:t>
        <a:bodyPr/>
        <a:lstStyle/>
        <a:p>
          <a:endParaRPr lang="es-EC"/>
        </a:p>
      </dgm:t>
    </dgm:pt>
    <dgm:pt modelId="{43F250CD-41C7-426C-B9B1-7BA963A72E7A}">
      <dgm:prSet/>
      <dgm:spPr/>
      <dgm:t>
        <a:bodyPr/>
        <a:lstStyle/>
        <a:p>
          <a:r>
            <a:rPr lang="es-EC" dirty="0" smtClean="0"/>
            <a:t>Elaborar el modelo de Gestión Financiera</a:t>
          </a:r>
          <a:endParaRPr lang="es-EC" dirty="0"/>
        </a:p>
      </dgm:t>
    </dgm:pt>
    <dgm:pt modelId="{AE3D0282-A606-427C-BB91-92FE1A2C919A}" type="parTrans" cxnId="{27B4A556-A76D-4D0D-912F-30D7EFE8AC3A}">
      <dgm:prSet/>
      <dgm:spPr/>
      <dgm:t>
        <a:bodyPr/>
        <a:lstStyle/>
        <a:p>
          <a:endParaRPr lang="es-EC"/>
        </a:p>
      </dgm:t>
    </dgm:pt>
    <dgm:pt modelId="{902D61FA-E0DD-40E9-8A73-9BCED8FCE12E}" type="sibTrans" cxnId="{27B4A556-A76D-4D0D-912F-30D7EFE8AC3A}">
      <dgm:prSet/>
      <dgm:spPr/>
      <dgm:t>
        <a:bodyPr/>
        <a:lstStyle/>
        <a:p>
          <a:endParaRPr lang="es-EC"/>
        </a:p>
      </dgm:t>
    </dgm:pt>
    <dgm:pt modelId="{27BD12A7-1437-456D-A383-91ECC7061298}" type="pres">
      <dgm:prSet presAssocID="{7EC87153-B41F-44CB-8BC1-DA5AA5A4173F}" presName="diagram" presStyleCnt="0">
        <dgm:presLayoutVars>
          <dgm:chPref val="1"/>
          <dgm:dir/>
          <dgm:animOne val="branch"/>
          <dgm:animLvl val="lvl"/>
          <dgm:resizeHandles/>
        </dgm:presLayoutVars>
      </dgm:prSet>
      <dgm:spPr/>
      <dgm:t>
        <a:bodyPr/>
        <a:lstStyle/>
        <a:p>
          <a:endParaRPr lang="es-EC"/>
        </a:p>
      </dgm:t>
    </dgm:pt>
    <dgm:pt modelId="{67202A5D-085C-41FC-9D72-0C799FC7A41A}" type="pres">
      <dgm:prSet presAssocID="{1D638BCB-27C4-4970-B9E5-B3AA90863854}" presName="root" presStyleCnt="0"/>
      <dgm:spPr/>
    </dgm:pt>
    <dgm:pt modelId="{8084C52C-0896-41DE-B207-AF8407DDF943}" type="pres">
      <dgm:prSet presAssocID="{1D638BCB-27C4-4970-B9E5-B3AA90863854}" presName="rootComposite" presStyleCnt="0"/>
      <dgm:spPr/>
    </dgm:pt>
    <dgm:pt modelId="{E618CE3F-8083-48A7-BE1B-68E2042E46D6}" type="pres">
      <dgm:prSet presAssocID="{1D638BCB-27C4-4970-B9E5-B3AA90863854}" presName="rootText" presStyleLbl="node1" presStyleIdx="0" presStyleCnt="2"/>
      <dgm:spPr/>
      <dgm:t>
        <a:bodyPr/>
        <a:lstStyle/>
        <a:p>
          <a:endParaRPr lang="es-EC"/>
        </a:p>
      </dgm:t>
    </dgm:pt>
    <dgm:pt modelId="{C27C86A0-C539-4B16-9F0B-F938195AE831}" type="pres">
      <dgm:prSet presAssocID="{1D638BCB-27C4-4970-B9E5-B3AA90863854}" presName="rootConnector" presStyleLbl="node1" presStyleIdx="0" presStyleCnt="2"/>
      <dgm:spPr/>
      <dgm:t>
        <a:bodyPr/>
        <a:lstStyle/>
        <a:p>
          <a:endParaRPr lang="es-EC"/>
        </a:p>
      </dgm:t>
    </dgm:pt>
    <dgm:pt modelId="{F1FD0324-35C4-4F34-B30F-B4D821D2651D}" type="pres">
      <dgm:prSet presAssocID="{1D638BCB-27C4-4970-B9E5-B3AA90863854}" presName="childShape" presStyleCnt="0"/>
      <dgm:spPr/>
    </dgm:pt>
    <dgm:pt modelId="{ACCB195A-BD3F-44FA-9F2C-CF610AF7D30A}" type="pres">
      <dgm:prSet presAssocID="{DEF36A4D-1D39-43DE-93D2-3EF4DFA0B7A2}" presName="Name13" presStyleLbl="parChTrans1D2" presStyleIdx="0" presStyleCnt="4"/>
      <dgm:spPr/>
      <dgm:t>
        <a:bodyPr/>
        <a:lstStyle/>
        <a:p>
          <a:endParaRPr lang="es-EC"/>
        </a:p>
      </dgm:t>
    </dgm:pt>
    <dgm:pt modelId="{6B0652BE-7F90-419F-886E-48043F1FBE73}" type="pres">
      <dgm:prSet presAssocID="{93A74CEB-A827-475D-AEA9-91BAD8E8D007}" presName="childText" presStyleLbl="bgAcc1" presStyleIdx="0" presStyleCnt="4">
        <dgm:presLayoutVars>
          <dgm:bulletEnabled val="1"/>
        </dgm:presLayoutVars>
      </dgm:prSet>
      <dgm:spPr/>
      <dgm:t>
        <a:bodyPr/>
        <a:lstStyle/>
        <a:p>
          <a:endParaRPr lang="es-EC"/>
        </a:p>
      </dgm:t>
    </dgm:pt>
    <dgm:pt modelId="{F537A746-8D7A-41C4-80E6-DA9C93684FF3}" type="pres">
      <dgm:prSet presAssocID="{2451D25E-7D47-41F2-B7CF-F3B8ACE91894}" presName="root" presStyleCnt="0"/>
      <dgm:spPr/>
    </dgm:pt>
    <dgm:pt modelId="{4121C0CD-60AA-44F6-AE00-2A4684688B71}" type="pres">
      <dgm:prSet presAssocID="{2451D25E-7D47-41F2-B7CF-F3B8ACE91894}" presName="rootComposite" presStyleCnt="0"/>
      <dgm:spPr/>
    </dgm:pt>
    <dgm:pt modelId="{0852876C-D639-4EA9-B1FF-EB5E6A725B11}" type="pres">
      <dgm:prSet presAssocID="{2451D25E-7D47-41F2-B7CF-F3B8ACE91894}" presName="rootText" presStyleLbl="node1" presStyleIdx="1" presStyleCnt="2"/>
      <dgm:spPr/>
      <dgm:t>
        <a:bodyPr/>
        <a:lstStyle/>
        <a:p>
          <a:endParaRPr lang="es-EC"/>
        </a:p>
      </dgm:t>
    </dgm:pt>
    <dgm:pt modelId="{8CC6C437-8530-471D-9597-557920F4A856}" type="pres">
      <dgm:prSet presAssocID="{2451D25E-7D47-41F2-B7CF-F3B8ACE91894}" presName="rootConnector" presStyleLbl="node1" presStyleIdx="1" presStyleCnt="2"/>
      <dgm:spPr/>
      <dgm:t>
        <a:bodyPr/>
        <a:lstStyle/>
        <a:p>
          <a:endParaRPr lang="es-EC"/>
        </a:p>
      </dgm:t>
    </dgm:pt>
    <dgm:pt modelId="{60E6059D-CFE9-46B7-924C-B1C633448F92}" type="pres">
      <dgm:prSet presAssocID="{2451D25E-7D47-41F2-B7CF-F3B8ACE91894}" presName="childShape" presStyleCnt="0"/>
      <dgm:spPr/>
    </dgm:pt>
    <dgm:pt modelId="{07E6BFB2-C731-4028-BAA7-41A4000C5EDD}" type="pres">
      <dgm:prSet presAssocID="{821CD5ED-1CF1-442A-9F5B-B1DB5A9832B1}" presName="Name13" presStyleLbl="parChTrans1D2" presStyleIdx="1" presStyleCnt="4"/>
      <dgm:spPr/>
      <dgm:t>
        <a:bodyPr/>
        <a:lstStyle/>
        <a:p>
          <a:endParaRPr lang="es-EC"/>
        </a:p>
      </dgm:t>
    </dgm:pt>
    <dgm:pt modelId="{A69C90FC-A91D-4301-A2B4-CB1425E3281F}" type="pres">
      <dgm:prSet presAssocID="{07D00526-12F6-4803-9F64-CB40C06005A8}" presName="childText" presStyleLbl="bgAcc1" presStyleIdx="1" presStyleCnt="4">
        <dgm:presLayoutVars>
          <dgm:bulletEnabled val="1"/>
        </dgm:presLayoutVars>
      </dgm:prSet>
      <dgm:spPr/>
      <dgm:t>
        <a:bodyPr/>
        <a:lstStyle/>
        <a:p>
          <a:endParaRPr lang="es-EC"/>
        </a:p>
      </dgm:t>
    </dgm:pt>
    <dgm:pt modelId="{9B023F41-F0AF-4C79-B96E-A44A8826C4A2}" type="pres">
      <dgm:prSet presAssocID="{A7A53576-DFEF-4ACE-8DF8-83A0906E1805}" presName="Name13" presStyleLbl="parChTrans1D2" presStyleIdx="2" presStyleCnt="4"/>
      <dgm:spPr/>
      <dgm:t>
        <a:bodyPr/>
        <a:lstStyle/>
        <a:p>
          <a:endParaRPr lang="es-EC"/>
        </a:p>
      </dgm:t>
    </dgm:pt>
    <dgm:pt modelId="{0CF2BE95-3A1C-4859-BF57-37A6DC57ADFC}" type="pres">
      <dgm:prSet presAssocID="{302538D2-5920-4D02-BDBE-D1F49A6438D6}" presName="childText" presStyleLbl="bgAcc1" presStyleIdx="2" presStyleCnt="4">
        <dgm:presLayoutVars>
          <dgm:bulletEnabled val="1"/>
        </dgm:presLayoutVars>
      </dgm:prSet>
      <dgm:spPr/>
      <dgm:t>
        <a:bodyPr/>
        <a:lstStyle/>
        <a:p>
          <a:endParaRPr lang="es-EC"/>
        </a:p>
      </dgm:t>
    </dgm:pt>
    <dgm:pt modelId="{3AF99886-E37A-4725-A620-E2F871C0F367}" type="pres">
      <dgm:prSet presAssocID="{AE3D0282-A606-427C-BB91-92FE1A2C919A}" presName="Name13" presStyleLbl="parChTrans1D2" presStyleIdx="3" presStyleCnt="4"/>
      <dgm:spPr/>
      <dgm:t>
        <a:bodyPr/>
        <a:lstStyle/>
        <a:p>
          <a:endParaRPr lang="es-EC"/>
        </a:p>
      </dgm:t>
    </dgm:pt>
    <dgm:pt modelId="{8AE6C394-311F-4061-8ECA-93AAC460A64F}" type="pres">
      <dgm:prSet presAssocID="{43F250CD-41C7-426C-B9B1-7BA963A72E7A}" presName="childText" presStyleLbl="bgAcc1" presStyleIdx="3" presStyleCnt="4">
        <dgm:presLayoutVars>
          <dgm:bulletEnabled val="1"/>
        </dgm:presLayoutVars>
      </dgm:prSet>
      <dgm:spPr/>
      <dgm:t>
        <a:bodyPr/>
        <a:lstStyle/>
        <a:p>
          <a:endParaRPr lang="es-EC"/>
        </a:p>
      </dgm:t>
    </dgm:pt>
  </dgm:ptLst>
  <dgm:cxnLst>
    <dgm:cxn modelId="{69E3AB6F-CAA6-4DD8-9FA1-A464F600CC3D}" type="presOf" srcId="{2451D25E-7D47-41F2-B7CF-F3B8ACE91894}" destId="{0852876C-D639-4EA9-B1FF-EB5E6A725B11}" srcOrd="0" destOrd="0" presId="urn:microsoft.com/office/officeart/2005/8/layout/hierarchy3"/>
    <dgm:cxn modelId="{C714E2D2-D213-454F-94DE-67FC61B809F7}" type="presOf" srcId="{821CD5ED-1CF1-442A-9F5B-B1DB5A9832B1}" destId="{07E6BFB2-C731-4028-BAA7-41A4000C5EDD}" srcOrd="0" destOrd="0" presId="urn:microsoft.com/office/officeart/2005/8/layout/hierarchy3"/>
    <dgm:cxn modelId="{A7FC735F-466A-4915-A945-956D94590425}" srcId="{1D638BCB-27C4-4970-B9E5-B3AA90863854}" destId="{93A74CEB-A827-475D-AEA9-91BAD8E8D007}" srcOrd="0" destOrd="0" parTransId="{DEF36A4D-1D39-43DE-93D2-3EF4DFA0B7A2}" sibTransId="{36F14CAB-FD5F-458D-8A27-94523E3E2470}"/>
    <dgm:cxn modelId="{AB2904ED-D123-4AB1-BA2A-A2715E8681E2}" type="presOf" srcId="{43F250CD-41C7-426C-B9B1-7BA963A72E7A}" destId="{8AE6C394-311F-4061-8ECA-93AAC460A64F}" srcOrd="0" destOrd="0" presId="urn:microsoft.com/office/officeart/2005/8/layout/hierarchy3"/>
    <dgm:cxn modelId="{8E432F4A-0F4F-45BD-9A53-EDD7E77A30F1}" type="presOf" srcId="{93A74CEB-A827-475D-AEA9-91BAD8E8D007}" destId="{6B0652BE-7F90-419F-886E-48043F1FBE73}" srcOrd="0" destOrd="0" presId="urn:microsoft.com/office/officeart/2005/8/layout/hierarchy3"/>
    <dgm:cxn modelId="{1A1989B6-3F4B-4F70-A580-57B1DC80114F}" type="presOf" srcId="{302538D2-5920-4D02-BDBE-D1F49A6438D6}" destId="{0CF2BE95-3A1C-4859-BF57-37A6DC57ADFC}" srcOrd="0" destOrd="0" presId="urn:microsoft.com/office/officeart/2005/8/layout/hierarchy3"/>
    <dgm:cxn modelId="{84FAF861-162B-4888-9918-945789858DCF}" srcId="{7EC87153-B41F-44CB-8BC1-DA5AA5A4173F}" destId="{1D638BCB-27C4-4970-B9E5-B3AA90863854}" srcOrd="0" destOrd="0" parTransId="{8D818DE9-6611-44FF-B83C-5885621162A2}" sibTransId="{110FE655-0851-44A9-82FD-7CE59E3C6537}"/>
    <dgm:cxn modelId="{5DD55C8B-E4EB-42B8-B14D-68FFB2195C69}" type="presOf" srcId="{A7A53576-DFEF-4ACE-8DF8-83A0906E1805}" destId="{9B023F41-F0AF-4C79-B96E-A44A8826C4A2}" srcOrd="0" destOrd="0" presId="urn:microsoft.com/office/officeart/2005/8/layout/hierarchy3"/>
    <dgm:cxn modelId="{53C8489D-5BA5-4A03-88CB-7670AC4FDFD7}" type="presOf" srcId="{07D00526-12F6-4803-9F64-CB40C06005A8}" destId="{A69C90FC-A91D-4301-A2B4-CB1425E3281F}" srcOrd="0" destOrd="0" presId="urn:microsoft.com/office/officeart/2005/8/layout/hierarchy3"/>
    <dgm:cxn modelId="{4AAD02B7-276A-4D44-B93F-E4E133BB2719}" type="presOf" srcId="{DEF36A4D-1D39-43DE-93D2-3EF4DFA0B7A2}" destId="{ACCB195A-BD3F-44FA-9F2C-CF610AF7D30A}" srcOrd="0" destOrd="0" presId="urn:microsoft.com/office/officeart/2005/8/layout/hierarchy3"/>
    <dgm:cxn modelId="{8673BA91-AB0A-4BB9-9DAB-33AA2D552352}" type="presOf" srcId="{1D638BCB-27C4-4970-B9E5-B3AA90863854}" destId="{E618CE3F-8083-48A7-BE1B-68E2042E46D6}" srcOrd="0" destOrd="0" presId="urn:microsoft.com/office/officeart/2005/8/layout/hierarchy3"/>
    <dgm:cxn modelId="{754E8156-CE3E-41E5-B759-E472FB78AA46}" type="presOf" srcId="{2451D25E-7D47-41F2-B7CF-F3B8ACE91894}" destId="{8CC6C437-8530-471D-9597-557920F4A856}" srcOrd="1" destOrd="0" presId="urn:microsoft.com/office/officeart/2005/8/layout/hierarchy3"/>
    <dgm:cxn modelId="{51345E89-5CEC-4941-AE03-964754FC886F}" srcId="{2451D25E-7D47-41F2-B7CF-F3B8ACE91894}" destId="{07D00526-12F6-4803-9F64-CB40C06005A8}" srcOrd="0" destOrd="0" parTransId="{821CD5ED-1CF1-442A-9F5B-B1DB5A9832B1}" sibTransId="{8858ABE8-8916-4EB8-BA68-D483CB2A76BA}"/>
    <dgm:cxn modelId="{20853F05-2ABE-42E6-AD22-9F0A81CC5E02}" srcId="{2451D25E-7D47-41F2-B7CF-F3B8ACE91894}" destId="{302538D2-5920-4D02-BDBE-D1F49A6438D6}" srcOrd="1" destOrd="0" parTransId="{A7A53576-DFEF-4ACE-8DF8-83A0906E1805}" sibTransId="{F885173C-7FF5-4A58-A9EB-EC76931FCC8D}"/>
    <dgm:cxn modelId="{D149A4BC-AAB5-4C3A-B8F3-A304D7DDC012}" type="presOf" srcId="{1D638BCB-27C4-4970-B9E5-B3AA90863854}" destId="{C27C86A0-C539-4B16-9F0B-F938195AE831}" srcOrd="1" destOrd="0" presId="urn:microsoft.com/office/officeart/2005/8/layout/hierarchy3"/>
    <dgm:cxn modelId="{8FC56A7B-957B-40E8-A34C-D60DDAF02203}" srcId="{7EC87153-B41F-44CB-8BC1-DA5AA5A4173F}" destId="{2451D25E-7D47-41F2-B7CF-F3B8ACE91894}" srcOrd="1" destOrd="0" parTransId="{1FC90BBA-1854-45E5-BE2B-34921B467EFD}" sibTransId="{6BAD5AF7-794E-4E95-8D9F-94DD9767175A}"/>
    <dgm:cxn modelId="{97819982-FDF3-4A7E-B223-D5C007666111}" type="presOf" srcId="{7EC87153-B41F-44CB-8BC1-DA5AA5A4173F}" destId="{27BD12A7-1437-456D-A383-91ECC7061298}" srcOrd="0" destOrd="0" presId="urn:microsoft.com/office/officeart/2005/8/layout/hierarchy3"/>
    <dgm:cxn modelId="{27B4A556-A76D-4D0D-912F-30D7EFE8AC3A}" srcId="{2451D25E-7D47-41F2-B7CF-F3B8ACE91894}" destId="{43F250CD-41C7-426C-B9B1-7BA963A72E7A}" srcOrd="2" destOrd="0" parTransId="{AE3D0282-A606-427C-BB91-92FE1A2C919A}" sibTransId="{902D61FA-E0DD-40E9-8A73-9BCED8FCE12E}"/>
    <dgm:cxn modelId="{1AE66938-08D3-4162-AE63-D9D15164AF67}" type="presOf" srcId="{AE3D0282-A606-427C-BB91-92FE1A2C919A}" destId="{3AF99886-E37A-4725-A620-E2F871C0F367}" srcOrd="0" destOrd="0" presId="urn:microsoft.com/office/officeart/2005/8/layout/hierarchy3"/>
    <dgm:cxn modelId="{B19EE0CD-2983-452F-B6EA-D745B992F7B8}" type="presParOf" srcId="{27BD12A7-1437-456D-A383-91ECC7061298}" destId="{67202A5D-085C-41FC-9D72-0C799FC7A41A}" srcOrd="0" destOrd="0" presId="urn:microsoft.com/office/officeart/2005/8/layout/hierarchy3"/>
    <dgm:cxn modelId="{6F1D2A18-2AF4-438F-8EA2-6D2D7343E4DF}" type="presParOf" srcId="{67202A5D-085C-41FC-9D72-0C799FC7A41A}" destId="{8084C52C-0896-41DE-B207-AF8407DDF943}" srcOrd="0" destOrd="0" presId="urn:microsoft.com/office/officeart/2005/8/layout/hierarchy3"/>
    <dgm:cxn modelId="{D4D23EFE-F0D0-43D2-AE6E-C62AA94BC105}" type="presParOf" srcId="{8084C52C-0896-41DE-B207-AF8407DDF943}" destId="{E618CE3F-8083-48A7-BE1B-68E2042E46D6}" srcOrd="0" destOrd="0" presId="urn:microsoft.com/office/officeart/2005/8/layout/hierarchy3"/>
    <dgm:cxn modelId="{D58A0F01-4AAF-4954-99B9-495C855FE480}" type="presParOf" srcId="{8084C52C-0896-41DE-B207-AF8407DDF943}" destId="{C27C86A0-C539-4B16-9F0B-F938195AE831}" srcOrd="1" destOrd="0" presId="urn:microsoft.com/office/officeart/2005/8/layout/hierarchy3"/>
    <dgm:cxn modelId="{B5EAA680-8B3C-4564-A120-339CC26DA0E3}" type="presParOf" srcId="{67202A5D-085C-41FC-9D72-0C799FC7A41A}" destId="{F1FD0324-35C4-4F34-B30F-B4D821D2651D}" srcOrd="1" destOrd="0" presId="urn:microsoft.com/office/officeart/2005/8/layout/hierarchy3"/>
    <dgm:cxn modelId="{808EB817-4802-4D9B-B86D-314DD70414C4}" type="presParOf" srcId="{F1FD0324-35C4-4F34-B30F-B4D821D2651D}" destId="{ACCB195A-BD3F-44FA-9F2C-CF610AF7D30A}" srcOrd="0" destOrd="0" presId="urn:microsoft.com/office/officeart/2005/8/layout/hierarchy3"/>
    <dgm:cxn modelId="{F73283D6-6D7B-410C-BB9C-F8A474A29C76}" type="presParOf" srcId="{F1FD0324-35C4-4F34-B30F-B4D821D2651D}" destId="{6B0652BE-7F90-419F-886E-48043F1FBE73}" srcOrd="1" destOrd="0" presId="urn:microsoft.com/office/officeart/2005/8/layout/hierarchy3"/>
    <dgm:cxn modelId="{C3235F76-F0FA-4746-BBCB-F1B77325C435}" type="presParOf" srcId="{27BD12A7-1437-456D-A383-91ECC7061298}" destId="{F537A746-8D7A-41C4-80E6-DA9C93684FF3}" srcOrd="1" destOrd="0" presId="urn:microsoft.com/office/officeart/2005/8/layout/hierarchy3"/>
    <dgm:cxn modelId="{F11E9A4F-8C0F-4D12-A080-048D63B9F407}" type="presParOf" srcId="{F537A746-8D7A-41C4-80E6-DA9C93684FF3}" destId="{4121C0CD-60AA-44F6-AE00-2A4684688B71}" srcOrd="0" destOrd="0" presId="urn:microsoft.com/office/officeart/2005/8/layout/hierarchy3"/>
    <dgm:cxn modelId="{E2C85086-5141-43FB-9188-B0C18D99BE9F}" type="presParOf" srcId="{4121C0CD-60AA-44F6-AE00-2A4684688B71}" destId="{0852876C-D639-4EA9-B1FF-EB5E6A725B11}" srcOrd="0" destOrd="0" presId="urn:microsoft.com/office/officeart/2005/8/layout/hierarchy3"/>
    <dgm:cxn modelId="{1AB3AF66-F53F-48D7-B5FB-38EB54556E3A}" type="presParOf" srcId="{4121C0CD-60AA-44F6-AE00-2A4684688B71}" destId="{8CC6C437-8530-471D-9597-557920F4A856}" srcOrd="1" destOrd="0" presId="urn:microsoft.com/office/officeart/2005/8/layout/hierarchy3"/>
    <dgm:cxn modelId="{A70915AE-627D-43CE-8677-47B1402BFC29}" type="presParOf" srcId="{F537A746-8D7A-41C4-80E6-DA9C93684FF3}" destId="{60E6059D-CFE9-46B7-924C-B1C633448F92}" srcOrd="1" destOrd="0" presId="urn:microsoft.com/office/officeart/2005/8/layout/hierarchy3"/>
    <dgm:cxn modelId="{EB1FE1B1-5539-45A6-9599-675C6A9874E2}" type="presParOf" srcId="{60E6059D-CFE9-46B7-924C-B1C633448F92}" destId="{07E6BFB2-C731-4028-BAA7-41A4000C5EDD}" srcOrd="0" destOrd="0" presId="urn:microsoft.com/office/officeart/2005/8/layout/hierarchy3"/>
    <dgm:cxn modelId="{F9D2ECDD-8809-496A-8178-3106E12978C0}" type="presParOf" srcId="{60E6059D-CFE9-46B7-924C-B1C633448F92}" destId="{A69C90FC-A91D-4301-A2B4-CB1425E3281F}" srcOrd="1" destOrd="0" presId="urn:microsoft.com/office/officeart/2005/8/layout/hierarchy3"/>
    <dgm:cxn modelId="{DDCB7422-6A99-4018-8F59-C02F4B66C5D2}" type="presParOf" srcId="{60E6059D-CFE9-46B7-924C-B1C633448F92}" destId="{9B023F41-F0AF-4C79-B96E-A44A8826C4A2}" srcOrd="2" destOrd="0" presId="urn:microsoft.com/office/officeart/2005/8/layout/hierarchy3"/>
    <dgm:cxn modelId="{2258B6EB-65E1-449B-9C6F-D9163D1B524B}" type="presParOf" srcId="{60E6059D-CFE9-46B7-924C-B1C633448F92}" destId="{0CF2BE95-3A1C-4859-BF57-37A6DC57ADFC}" srcOrd="3" destOrd="0" presId="urn:microsoft.com/office/officeart/2005/8/layout/hierarchy3"/>
    <dgm:cxn modelId="{270A87EB-323D-4DAF-A465-8220041B03D0}" type="presParOf" srcId="{60E6059D-CFE9-46B7-924C-B1C633448F92}" destId="{3AF99886-E37A-4725-A620-E2F871C0F367}" srcOrd="4" destOrd="0" presId="urn:microsoft.com/office/officeart/2005/8/layout/hierarchy3"/>
    <dgm:cxn modelId="{23E75972-7964-4726-A5CA-BC81147FA153}" type="presParOf" srcId="{60E6059D-CFE9-46B7-924C-B1C633448F92}" destId="{8AE6C394-311F-4061-8ECA-93AAC460A64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A2283-50DD-4F53-9181-BD9824484172}" type="doc">
      <dgm:prSet loTypeId="urn:microsoft.com/office/officeart/2005/8/layout/hList2" loCatId="relationship" qsTypeId="urn:microsoft.com/office/officeart/2005/8/quickstyle/simple2" qsCatId="simple" csTypeId="urn:microsoft.com/office/officeart/2005/8/colors/accent3_1" csCatId="accent3" phldr="1"/>
      <dgm:spPr/>
      <dgm:t>
        <a:bodyPr/>
        <a:lstStyle/>
        <a:p>
          <a:endParaRPr lang="es-EC"/>
        </a:p>
      </dgm:t>
    </dgm:pt>
    <dgm:pt modelId="{7048E98C-9541-4219-B886-9FB532299042}">
      <dgm:prSet phldrT="[Texto]"/>
      <dgm:spPr/>
      <dgm:t>
        <a:bodyPr/>
        <a:lstStyle/>
        <a:p>
          <a:r>
            <a:rPr lang="es-EC" dirty="0" smtClean="0"/>
            <a:t>DESCRIPCIÓN</a:t>
          </a:r>
          <a:endParaRPr lang="es-EC" dirty="0"/>
        </a:p>
      </dgm:t>
    </dgm:pt>
    <dgm:pt modelId="{FBD4A861-9781-495F-A63A-D197D029875A}" type="parTrans" cxnId="{99EA1695-1D2F-499A-B812-6C420C9BD8C0}">
      <dgm:prSet/>
      <dgm:spPr/>
      <dgm:t>
        <a:bodyPr/>
        <a:lstStyle/>
        <a:p>
          <a:endParaRPr lang="es-EC"/>
        </a:p>
      </dgm:t>
    </dgm:pt>
    <dgm:pt modelId="{021AA17E-F5CF-4176-8776-5CDB032AC81E}" type="sibTrans" cxnId="{99EA1695-1D2F-499A-B812-6C420C9BD8C0}">
      <dgm:prSet/>
      <dgm:spPr/>
      <dgm:t>
        <a:bodyPr/>
        <a:lstStyle/>
        <a:p>
          <a:endParaRPr lang="es-EC"/>
        </a:p>
      </dgm:t>
    </dgm:pt>
    <dgm:pt modelId="{9446F733-8F0A-45B6-A204-C263199292EE}">
      <dgm:prSet phldrT="[Texto]"/>
      <dgm:spPr/>
      <dgm:t>
        <a:bodyPr/>
        <a:lstStyle/>
        <a:p>
          <a:r>
            <a:rPr lang="es-EC" dirty="0" smtClean="0"/>
            <a:t>Prestación de actividades complementarias de servicios de seguridad privada.</a:t>
          </a:r>
          <a:endParaRPr lang="es-EC" dirty="0"/>
        </a:p>
      </dgm:t>
    </dgm:pt>
    <dgm:pt modelId="{1C699407-2C54-4E76-9EB3-FBDA2D27A5A0}" type="parTrans" cxnId="{A646DB4D-E992-4FB6-A3EA-18FF87872AD0}">
      <dgm:prSet/>
      <dgm:spPr/>
      <dgm:t>
        <a:bodyPr/>
        <a:lstStyle/>
        <a:p>
          <a:endParaRPr lang="es-EC"/>
        </a:p>
      </dgm:t>
    </dgm:pt>
    <dgm:pt modelId="{550C4A37-CC7D-4F91-B7CC-B1385DD6842F}" type="sibTrans" cxnId="{A646DB4D-E992-4FB6-A3EA-18FF87872AD0}">
      <dgm:prSet/>
      <dgm:spPr/>
      <dgm:t>
        <a:bodyPr/>
        <a:lstStyle/>
        <a:p>
          <a:endParaRPr lang="es-EC"/>
        </a:p>
      </dgm:t>
    </dgm:pt>
    <dgm:pt modelId="{84342D32-3AD4-4FF3-933E-29F81CAC3EC6}">
      <dgm:prSet phldrT="[Texto]"/>
      <dgm:spPr/>
      <dgm:t>
        <a:bodyPr/>
        <a:lstStyle/>
        <a:p>
          <a:r>
            <a:rPr lang="es-EC" dirty="0" smtClean="0"/>
            <a:t>INFORMACIÓN</a:t>
          </a:r>
          <a:endParaRPr lang="es-EC" dirty="0"/>
        </a:p>
      </dgm:t>
    </dgm:pt>
    <dgm:pt modelId="{9BD9F6FA-E7F6-4584-BF50-77387525B088}" type="parTrans" cxnId="{AC227D33-907F-4B7F-9F06-FD0AF7722601}">
      <dgm:prSet/>
      <dgm:spPr/>
      <dgm:t>
        <a:bodyPr/>
        <a:lstStyle/>
        <a:p>
          <a:endParaRPr lang="es-EC"/>
        </a:p>
      </dgm:t>
    </dgm:pt>
    <dgm:pt modelId="{E295CAC8-5963-484B-A72C-0D48FC4E006F}" type="sibTrans" cxnId="{AC227D33-907F-4B7F-9F06-FD0AF7722601}">
      <dgm:prSet/>
      <dgm:spPr/>
      <dgm:t>
        <a:bodyPr/>
        <a:lstStyle/>
        <a:p>
          <a:endParaRPr lang="es-EC"/>
        </a:p>
      </dgm:t>
    </dgm:pt>
    <dgm:pt modelId="{9F03601A-436E-459D-B980-A6C67BC8710F}">
      <dgm:prSet phldrT="[Texto]"/>
      <dgm:spPr/>
      <dgm:t>
        <a:bodyPr/>
        <a:lstStyle/>
        <a:p>
          <a:r>
            <a:rPr lang="es-EC" dirty="0" smtClean="0"/>
            <a:t>Compañía de responsabilidad limitada, conformada por dos socios.</a:t>
          </a:r>
          <a:endParaRPr lang="es-EC" dirty="0"/>
        </a:p>
      </dgm:t>
    </dgm:pt>
    <dgm:pt modelId="{3CBBDDB3-4777-462F-887B-510466F4B2C2}" type="parTrans" cxnId="{41DD50C5-AD6C-4BE4-BCE4-F0B7BCD67ADC}">
      <dgm:prSet/>
      <dgm:spPr/>
      <dgm:t>
        <a:bodyPr/>
        <a:lstStyle/>
        <a:p>
          <a:endParaRPr lang="es-EC"/>
        </a:p>
      </dgm:t>
    </dgm:pt>
    <dgm:pt modelId="{B5CA587C-7EC8-4068-811E-C6FE18677C07}" type="sibTrans" cxnId="{41DD50C5-AD6C-4BE4-BCE4-F0B7BCD67ADC}">
      <dgm:prSet/>
      <dgm:spPr/>
      <dgm:t>
        <a:bodyPr/>
        <a:lstStyle/>
        <a:p>
          <a:endParaRPr lang="es-EC"/>
        </a:p>
      </dgm:t>
    </dgm:pt>
    <dgm:pt modelId="{6F4DE9DA-15CB-464B-B524-5D632F95A5DD}">
      <dgm:prSet phldrT="[Texto]"/>
      <dgm:spPr/>
      <dgm:t>
        <a:bodyPr/>
        <a:lstStyle/>
        <a:p>
          <a:r>
            <a:rPr lang="es-EC" dirty="0" smtClean="0"/>
            <a:t>Capital Social $10000 USD.</a:t>
          </a:r>
          <a:endParaRPr lang="es-EC" dirty="0"/>
        </a:p>
      </dgm:t>
    </dgm:pt>
    <dgm:pt modelId="{5FCC3166-25A5-4119-9434-B25EDA97272A}" type="parTrans" cxnId="{5B8B8E19-B49E-423A-A6CC-DA60F8EDDF76}">
      <dgm:prSet/>
      <dgm:spPr/>
      <dgm:t>
        <a:bodyPr/>
        <a:lstStyle/>
        <a:p>
          <a:endParaRPr lang="es-EC"/>
        </a:p>
      </dgm:t>
    </dgm:pt>
    <dgm:pt modelId="{80552088-2A9C-49BD-BB2E-9DD6CADB3165}" type="sibTrans" cxnId="{5B8B8E19-B49E-423A-A6CC-DA60F8EDDF76}">
      <dgm:prSet/>
      <dgm:spPr/>
      <dgm:t>
        <a:bodyPr/>
        <a:lstStyle/>
        <a:p>
          <a:endParaRPr lang="es-EC"/>
        </a:p>
      </dgm:t>
    </dgm:pt>
    <dgm:pt modelId="{6D13436F-F465-4059-8853-DA7991BED724}">
      <dgm:prSet phldrT="[Texto]"/>
      <dgm:spPr/>
      <dgm:t>
        <a:bodyPr/>
        <a:lstStyle/>
        <a:p>
          <a:r>
            <a:rPr lang="es-EC" dirty="0" smtClean="0"/>
            <a:t>CLIENTES</a:t>
          </a:r>
          <a:endParaRPr lang="es-EC" dirty="0"/>
        </a:p>
      </dgm:t>
    </dgm:pt>
    <dgm:pt modelId="{1A324929-E073-493C-A33A-4C553FFD3CA4}" type="parTrans" cxnId="{3F3F8D90-D68D-4111-B7CC-9C6E3AF173E9}">
      <dgm:prSet/>
      <dgm:spPr/>
      <dgm:t>
        <a:bodyPr/>
        <a:lstStyle/>
        <a:p>
          <a:endParaRPr lang="es-EC"/>
        </a:p>
      </dgm:t>
    </dgm:pt>
    <dgm:pt modelId="{1FCA73AC-E800-4A86-81DF-1B22B20737C1}" type="sibTrans" cxnId="{3F3F8D90-D68D-4111-B7CC-9C6E3AF173E9}">
      <dgm:prSet/>
      <dgm:spPr/>
      <dgm:t>
        <a:bodyPr/>
        <a:lstStyle/>
        <a:p>
          <a:endParaRPr lang="es-EC"/>
        </a:p>
      </dgm:t>
    </dgm:pt>
    <dgm:pt modelId="{99F66935-9BF0-4EC0-A327-839E7038A8A1}">
      <dgm:prSet phldrT="[Texto]"/>
      <dgm:spPr/>
      <dgm:t>
        <a:bodyPr/>
        <a:lstStyle/>
        <a:p>
          <a:r>
            <a:rPr lang="es-EC" dirty="0" smtClean="0"/>
            <a:t>Corporación La Favorita</a:t>
          </a:r>
          <a:endParaRPr lang="es-EC" dirty="0"/>
        </a:p>
      </dgm:t>
    </dgm:pt>
    <dgm:pt modelId="{D709F035-C2E1-43B4-AC8E-56427F38A4B0}" type="parTrans" cxnId="{81B73806-4C7D-4344-B1D0-70FA7E5819B6}">
      <dgm:prSet/>
      <dgm:spPr/>
      <dgm:t>
        <a:bodyPr/>
        <a:lstStyle/>
        <a:p>
          <a:endParaRPr lang="es-EC"/>
        </a:p>
      </dgm:t>
    </dgm:pt>
    <dgm:pt modelId="{11C2FDB3-26E8-4402-AFB7-D8AC3BC27781}" type="sibTrans" cxnId="{81B73806-4C7D-4344-B1D0-70FA7E5819B6}">
      <dgm:prSet/>
      <dgm:spPr/>
      <dgm:t>
        <a:bodyPr/>
        <a:lstStyle/>
        <a:p>
          <a:endParaRPr lang="es-EC"/>
        </a:p>
      </dgm:t>
    </dgm:pt>
    <dgm:pt modelId="{E26FB5BB-6C2F-43C5-AD28-CF745E1424D4}">
      <dgm:prSet phldrT="[Texto]"/>
      <dgm:spPr/>
      <dgm:t>
        <a:bodyPr/>
        <a:lstStyle/>
        <a:p>
          <a:r>
            <a:rPr lang="es-EC" dirty="0" smtClean="0"/>
            <a:t>IESS</a:t>
          </a:r>
          <a:endParaRPr lang="es-EC" dirty="0"/>
        </a:p>
      </dgm:t>
    </dgm:pt>
    <dgm:pt modelId="{628815BF-2626-433F-9EAA-8CD53AE9D551}" type="parTrans" cxnId="{4FF76618-4A56-4AA9-9EBC-6F788B9EA699}">
      <dgm:prSet/>
      <dgm:spPr/>
      <dgm:t>
        <a:bodyPr/>
        <a:lstStyle/>
        <a:p>
          <a:endParaRPr lang="es-EC"/>
        </a:p>
      </dgm:t>
    </dgm:pt>
    <dgm:pt modelId="{CDE1E3FA-AFE1-4D0E-B9CA-EC9B2272D700}" type="sibTrans" cxnId="{4FF76618-4A56-4AA9-9EBC-6F788B9EA699}">
      <dgm:prSet/>
      <dgm:spPr/>
      <dgm:t>
        <a:bodyPr/>
        <a:lstStyle/>
        <a:p>
          <a:endParaRPr lang="es-EC"/>
        </a:p>
      </dgm:t>
    </dgm:pt>
    <dgm:pt modelId="{A6D3CD9E-2556-48AC-ABE9-709E172DCAAE}">
      <dgm:prSet phldrT="[Texto]"/>
      <dgm:spPr/>
      <dgm:t>
        <a:bodyPr/>
        <a:lstStyle/>
        <a:p>
          <a:r>
            <a:rPr lang="es-EC" dirty="0" smtClean="0"/>
            <a:t>TVentas</a:t>
          </a:r>
          <a:endParaRPr lang="es-EC" dirty="0"/>
        </a:p>
      </dgm:t>
    </dgm:pt>
    <dgm:pt modelId="{13CDAD88-EE27-43D9-8692-05C71304648B}" type="parTrans" cxnId="{96A9426D-C42C-40B0-9DC2-B89FE8972C47}">
      <dgm:prSet/>
      <dgm:spPr/>
      <dgm:t>
        <a:bodyPr/>
        <a:lstStyle/>
        <a:p>
          <a:endParaRPr lang="es-EC"/>
        </a:p>
      </dgm:t>
    </dgm:pt>
    <dgm:pt modelId="{38EEB7F7-A657-42B0-8A1C-18BE9844420F}" type="sibTrans" cxnId="{96A9426D-C42C-40B0-9DC2-B89FE8972C47}">
      <dgm:prSet/>
      <dgm:spPr/>
      <dgm:t>
        <a:bodyPr/>
        <a:lstStyle/>
        <a:p>
          <a:endParaRPr lang="es-EC"/>
        </a:p>
      </dgm:t>
    </dgm:pt>
    <dgm:pt modelId="{FC33B2FC-5D1B-4EFF-8A67-DD307B13DD55}">
      <dgm:prSet phldrT="[Texto]"/>
      <dgm:spPr/>
      <dgm:t>
        <a:bodyPr/>
        <a:lstStyle/>
        <a:p>
          <a:r>
            <a:rPr lang="es-EC" dirty="0" smtClean="0"/>
            <a:t>Memorial Funner</a:t>
          </a:r>
          <a:endParaRPr lang="es-EC" dirty="0"/>
        </a:p>
      </dgm:t>
    </dgm:pt>
    <dgm:pt modelId="{22BEDE73-BCE5-4850-A7DB-F76BE45BA787}" type="parTrans" cxnId="{355BCC6B-B3D0-4C37-8CE1-A2EB522294DB}">
      <dgm:prSet/>
      <dgm:spPr/>
      <dgm:t>
        <a:bodyPr/>
        <a:lstStyle/>
        <a:p>
          <a:endParaRPr lang="es-EC"/>
        </a:p>
      </dgm:t>
    </dgm:pt>
    <dgm:pt modelId="{2C949313-8EC0-4E68-9911-7AF4EF72EF85}" type="sibTrans" cxnId="{355BCC6B-B3D0-4C37-8CE1-A2EB522294DB}">
      <dgm:prSet/>
      <dgm:spPr/>
      <dgm:t>
        <a:bodyPr/>
        <a:lstStyle/>
        <a:p>
          <a:endParaRPr lang="es-EC"/>
        </a:p>
      </dgm:t>
    </dgm:pt>
    <dgm:pt modelId="{6EBEA81A-8A45-48E4-B478-A6B1907A9461}">
      <dgm:prSet phldrT="[Texto]"/>
      <dgm:spPr/>
      <dgm:t>
        <a:bodyPr/>
        <a:lstStyle/>
        <a:p>
          <a:r>
            <a:rPr lang="es-EC" dirty="0" smtClean="0"/>
            <a:t>Ecuador TV</a:t>
          </a:r>
          <a:endParaRPr lang="es-EC" dirty="0"/>
        </a:p>
      </dgm:t>
    </dgm:pt>
    <dgm:pt modelId="{1AAB3F74-458C-400E-B879-002ED1B22D3B}" type="parTrans" cxnId="{0EF3C6E8-5EE6-47C4-B9AF-AA0CE3DB617F}">
      <dgm:prSet/>
      <dgm:spPr/>
      <dgm:t>
        <a:bodyPr/>
        <a:lstStyle/>
        <a:p>
          <a:endParaRPr lang="es-EC"/>
        </a:p>
      </dgm:t>
    </dgm:pt>
    <dgm:pt modelId="{056F8553-75ED-4B74-BB49-76BC0B401C42}" type="sibTrans" cxnId="{0EF3C6E8-5EE6-47C4-B9AF-AA0CE3DB617F}">
      <dgm:prSet/>
      <dgm:spPr/>
      <dgm:t>
        <a:bodyPr/>
        <a:lstStyle/>
        <a:p>
          <a:endParaRPr lang="es-EC"/>
        </a:p>
      </dgm:t>
    </dgm:pt>
    <dgm:pt modelId="{F79C0328-3DCE-45B5-A2C6-3B01794745DA}">
      <dgm:prSet phldrT="[Texto]"/>
      <dgm:spPr/>
      <dgm:t>
        <a:bodyPr/>
        <a:lstStyle/>
        <a:p>
          <a:r>
            <a:rPr lang="es-EC" dirty="0" smtClean="0"/>
            <a:t>Creada en mayo 2008.</a:t>
          </a:r>
          <a:endParaRPr lang="es-EC" dirty="0"/>
        </a:p>
      </dgm:t>
    </dgm:pt>
    <dgm:pt modelId="{AA99C632-21B6-46B3-BFD2-280F1B1A4AA5}" type="parTrans" cxnId="{CC5213C9-68DD-4CBE-9720-1A46D88C9652}">
      <dgm:prSet/>
      <dgm:spPr/>
      <dgm:t>
        <a:bodyPr/>
        <a:lstStyle/>
        <a:p>
          <a:endParaRPr lang="es-EC"/>
        </a:p>
      </dgm:t>
    </dgm:pt>
    <dgm:pt modelId="{1B90C07D-A71C-4268-ABAA-A3F4CC0E0EEA}" type="sibTrans" cxnId="{CC5213C9-68DD-4CBE-9720-1A46D88C9652}">
      <dgm:prSet/>
      <dgm:spPr/>
      <dgm:t>
        <a:bodyPr/>
        <a:lstStyle/>
        <a:p>
          <a:endParaRPr lang="es-EC"/>
        </a:p>
      </dgm:t>
    </dgm:pt>
    <dgm:pt modelId="{A8E8B96C-E2AB-4424-B578-A5DBBE9FDB8E}">
      <dgm:prSet phldrT="[Texto]"/>
      <dgm:spPr/>
      <dgm:t>
        <a:bodyPr/>
        <a:lstStyle/>
        <a:p>
          <a:r>
            <a:rPr lang="es-EC" dirty="0" smtClean="0"/>
            <a:t>Estructura organizativa definida.</a:t>
          </a:r>
          <a:endParaRPr lang="es-EC" dirty="0"/>
        </a:p>
      </dgm:t>
    </dgm:pt>
    <dgm:pt modelId="{EAF8CEC6-55D1-482A-83F1-979FF17F0564}" type="parTrans" cxnId="{1922CF82-BFDE-4D76-BEBA-57C89B938802}">
      <dgm:prSet/>
      <dgm:spPr/>
      <dgm:t>
        <a:bodyPr/>
        <a:lstStyle/>
        <a:p>
          <a:endParaRPr lang="es-EC"/>
        </a:p>
      </dgm:t>
    </dgm:pt>
    <dgm:pt modelId="{EBE3DAF5-F893-4CEE-8E24-960A61E69107}" type="sibTrans" cxnId="{1922CF82-BFDE-4D76-BEBA-57C89B938802}">
      <dgm:prSet/>
      <dgm:spPr/>
      <dgm:t>
        <a:bodyPr/>
        <a:lstStyle/>
        <a:p>
          <a:endParaRPr lang="es-EC"/>
        </a:p>
      </dgm:t>
    </dgm:pt>
    <dgm:pt modelId="{8AB52282-CC64-4B43-8B88-9028A5E380DA}">
      <dgm:prSet phldrT="[Texto]"/>
      <dgm:spPr/>
      <dgm:t>
        <a:bodyPr/>
        <a:lstStyle/>
        <a:p>
          <a:r>
            <a:rPr lang="es-EC" dirty="0" smtClean="0"/>
            <a:t>Conjunto </a:t>
          </a:r>
          <a:r>
            <a:rPr lang="es-EC" dirty="0" err="1" smtClean="0"/>
            <a:t>Maderna</a:t>
          </a:r>
          <a:endParaRPr lang="es-EC" dirty="0"/>
        </a:p>
      </dgm:t>
    </dgm:pt>
    <dgm:pt modelId="{8D89873E-B28B-4F9A-AB0D-C78B040DDDB6}" type="parTrans" cxnId="{B6742F5C-D550-4920-AFD1-3CE520CDA702}">
      <dgm:prSet/>
      <dgm:spPr/>
      <dgm:t>
        <a:bodyPr/>
        <a:lstStyle/>
        <a:p>
          <a:endParaRPr lang="es-EC"/>
        </a:p>
      </dgm:t>
    </dgm:pt>
    <dgm:pt modelId="{D6E00099-F26A-493E-B261-F98065E416C5}" type="sibTrans" cxnId="{B6742F5C-D550-4920-AFD1-3CE520CDA702}">
      <dgm:prSet/>
      <dgm:spPr/>
      <dgm:t>
        <a:bodyPr/>
        <a:lstStyle/>
        <a:p>
          <a:endParaRPr lang="es-EC"/>
        </a:p>
      </dgm:t>
    </dgm:pt>
    <dgm:pt modelId="{A6FBF0AE-F6CE-4E2E-92B0-8B95B2518153}">
      <dgm:prSet phldrT="[Texto]"/>
      <dgm:spPr/>
      <dgm:t>
        <a:bodyPr/>
        <a:lstStyle/>
        <a:p>
          <a:r>
            <a:rPr lang="es-EC" dirty="0" smtClean="0"/>
            <a:t>Plaza </a:t>
          </a:r>
          <a:r>
            <a:rPr lang="es-EC" dirty="0" err="1" smtClean="0"/>
            <a:t>Arts</a:t>
          </a:r>
          <a:r>
            <a:rPr lang="es-EC" dirty="0" smtClean="0"/>
            <a:t>, entre otros.</a:t>
          </a:r>
          <a:endParaRPr lang="es-EC" dirty="0"/>
        </a:p>
      </dgm:t>
    </dgm:pt>
    <dgm:pt modelId="{5E0E6046-A7C3-48A5-94B2-7BAAABF5D53F}" type="parTrans" cxnId="{25A9298A-BA1B-4D21-A381-CF9AA0B3D44A}">
      <dgm:prSet/>
      <dgm:spPr/>
      <dgm:t>
        <a:bodyPr/>
        <a:lstStyle/>
        <a:p>
          <a:endParaRPr lang="es-EC"/>
        </a:p>
      </dgm:t>
    </dgm:pt>
    <dgm:pt modelId="{681A3868-1576-4E62-AC2B-E77B8B12E947}" type="sibTrans" cxnId="{25A9298A-BA1B-4D21-A381-CF9AA0B3D44A}">
      <dgm:prSet/>
      <dgm:spPr/>
      <dgm:t>
        <a:bodyPr/>
        <a:lstStyle/>
        <a:p>
          <a:endParaRPr lang="es-EC"/>
        </a:p>
      </dgm:t>
    </dgm:pt>
    <dgm:pt modelId="{64DD1514-5E14-45FF-9A1C-06797DB89D48}">
      <dgm:prSet phldrT="[Texto]"/>
      <dgm:spPr/>
      <dgm:t>
        <a:bodyPr/>
        <a:lstStyle/>
        <a:p>
          <a:r>
            <a:rPr lang="es-EC" dirty="0" smtClean="0"/>
            <a:t>GIRO DEL NEGOCIO</a:t>
          </a:r>
        </a:p>
      </dgm:t>
    </dgm:pt>
    <dgm:pt modelId="{9721B20E-9425-47C3-AF4F-B0FD12F02283}" type="parTrans" cxnId="{381C05BF-E6A5-4110-970B-8C31A708D3C8}">
      <dgm:prSet/>
      <dgm:spPr/>
      <dgm:t>
        <a:bodyPr/>
        <a:lstStyle/>
        <a:p>
          <a:endParaRPr lang="es-EC"/>
        </a:p>
      </dgm:t>
    </dgm:pt>
    <dgm:pt modelId="{86FCE7A2-D3A6-4AFB-BB0A-C3DF1CA54E81}" type="sibTrans" cxnId="{381C05BF-E6A5-4110-970B-8C31A708D3C8}">
      <dgm:prSet/>
      <dgm:spPr/>
      <dgm:t>
        <a:bodyPr/>
        <a:lstStyle/>
        <a:p>
          <a:endParaRPr lang="es-EC"/>
        </a:p>
      </dgm:t>
    </dgm:pt>
    <dgm:pt modelId="{040B644E-C351-4C86-954B-A3A4F47D333E}">
      <dgm:prSet/>
      <dgm:spPr/>
      <dgm:t>
        <a:bodyPr/>
        <a:lstStyle/>
        <a:p>
          <a:r>
            <a:rPr lang="es-EC" dirty="0" smtClean="0"/>
            <a:t>Empresa dinámica que cuenta con alrededor de 200 empleados.</a:t>
          </a:r>
          <a:endParaRPr lang="es-EC" dirty="0"/>
        </a:p>
      </dgm:t>
    </dgm:pt>
    <dgm:pt modelId="{03D38081-F4C6-4502-980C-76EED7AE0810}" type="parTrans" cxnId="{55D8996E-1083-4802-BF9A-91258D59A5DF}">
      <dgm:prSet/>
      <dgm:spPr/>
      <dgm:t>
        <a:bodyPr/>
        <a:lstStyle/>
        <a:p>
          <a:endParaRPr lang="es-EC"/>
        </a:p>
      </dgm:t>
    </dgm:pt>
    <dgm:pt modelId="{51332FF6-3B2F-42A4-9108-F5698DDE0270}" type="sibTrans" cxnId="{55D8996E-1083-4802-BF9A-91258D59A5DF}">
      <dgm:prSet/>
      <dgm:spPr/>
      <dgm:t>
        <a:bodyPr/>
        <a:lstStyle/>
        <a:p>
          <a:endParaRPr lang="es-EC"/>
        </a:p>
      </dgm:t>
    </dgm:pt>
    <dgm:pt modelId="{37353ABD-561C-4082-AF1C-20A9C5E1210D}">
      <dgm:prSet/>
      <dgm:spPr/>
      <dgm:t>
        <a:bodyPr/>
        <a:lstStyle/>
        <a:p>
          <a:r>
            <a:rPr lang="es-EC" dirty="0" smtClean="0"/>
            <a:t>Objetivos dirigidos a la innovación del servicio.</a:t>
          </a:r>
          <a:endParaRPr lang="es-EC" dirty="0"/>
        </a:p>
      </dgm:t>
    </dgm:pt>
    <dgm:pt modelId="{6D0E6584-6892-4A07-9F33-B65CB1CC182B}" type="parTrans" cxnId="{2B6F4F1A-160D-4555-AA1D-2675428C490B}">
      <dgm:prSet/>
      <dgm:spPr/>
      <dgm:t>
        <a:bodyPr/>
        <a:lstStyle/>
        <a:p>
          <a:endParaRPr lang="es-EC"/>
        </a:p>
      </dgm:t>
    </dgm:pt>
    <dgm:pt modelId="{B3B81E6C-9EE8-4D85-9D04-04487ECCFF42}" type="sibTrans" cxnId="{2B6F4F1A-160D-4555-AA1D-2675428C490B}">
      <dgm:prSet/>
      <dgm:spPr/>
      <dgm:t>
        <a:bodyPr/>
        <a:lstStyle/>
        <a:p>
          <a:endParaRPr lang="es-EC"/>
        </a:p>
      </dgm:t>
    </dgm:pt>
    <dgm:pt modelId="{D6575AE3-079A-4022-9C96-103B5CCC7583}">
      <dgm:prSet/>
      <dgm:spPr/>
      <dgm:t>
        <a:bodyPr/>
        <a:lstStyle/>
        <a:p>
          <a:r>
            <a:rPr lang="es-EC" dirty="0" smtClean="0"/>
            <a:t>Seguridad física,, supervisión móvil, monitoreo de cámaras a tiempo real.</a:t>
          </a:r>
          <a:endParaRPr lang="es-EC" dirty="0"/>
        </a:p>
      </dgm:t>
    </dgm:pt>
    <dgm:pt modelId="{08B6C4ED-E329-4F37-9CA1-067E8DC87EE9}" type="parTrans" cxnId="{E2DFEA02-9288-4B8F-8E2D-BB03A6436504}">
      <dgm:prSet/>
      <dgm:spPr/>
      <dgm:t>
        <a:bodyPr/>
        <a:lstStyle/>
        <a:p>
          <a:endParaRPr lang="es-EC"/>
        </a:p>
      </dgm:t>
    </dgm:pt>
    <dgm:pt modelId="{AE5ABB23-FA09-49BF-AF93-2EDE5AE0E360}" type="sibTrans" cxnId="{E2DFEA02-9288-4B8F-8E2D-BB03A6436504}">
      <dgm:prSet/>
      <dgm:spPr/>
      <dgm:t>
        <a:bodyPr/>
        <a:lstStyle/>
        <a:p>
          <a:endParaRPr lang="es-EC"/>
        </a:p>
      </dgm:t>
    </dgm:pt>
    <dgm:pt modelId="{852A2D2F-C317-4513-876E-A80C5F4A34D4}" type="pres">
      <dgm:prSet presAssocID="{480A2283-50DD-4F53-9181-BD9824484172}" presName="linearFlow" presStyleCnt="0">
        <dgm:presLayoutVars>
          <dgm:dir/>
          <dgm:animLvl val="lvl"/>
          <dgm:resizeHandles/>
        </dgm:presLayoutVars>
      </dgm:prSet>
      <dgm:spPr/>
      <dgm:t>
        <a:bodyPr/>
        <a:lstStyle/>
        <a:p>
          <a:endParaRPr lang="es-EC"/>
        </a:p>
      </dgm:t>
    </dgm:pt>
    <dgm:pt modelId="{210C5BD9-55B9-460D-B736-B221EA04B169}" type="pres">
      <dgm:prSet presAssocID="{7048E98C-9541-4219-B886-9FB532299042}" presName="compositeNode" presStyleCnt="0">
        <dgm:presLayoutVars>
          <dgm:bulletEnabled val="1"/>
        </dgm:presLayoutVars>
      </dgm:prSet>
      <dgm:spPr/>
      <dgm:t>
        <a:bodyPr/>
        <a:lstStyle/>
        <a:p>
          <a:endParaRPr lang="es-EC"/>
        </a:p>
      </dgm:t>
    </dgm:pt>
    <dgm:pt modelId="{67780A26-37B4-4C53-8741-AE594D83101A}" type="pres">
      <dgm:prSet presAssocID="{7048E98C-9541-4219-B886-9FB532299042}" presName="image"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687FE7BB-A989-442D-B04F-C7494932E74A}" type="pres">
      <dgm:prSet presAssocID="{7048E98C-9541-4219-B886-9FB532299042}" presName="childNode" presStyleLbl="node1" presStyleIdx="0" presStyleCnt="4">
        <dgm:presLayoutVars>
          <dgm:bulletEnabled val="1"/>
        </dgm:presLayoutVars>
      </dgm:prSet>
      <dgm:spPr/>
      <dgm:t>
        <a:bodyPr/>
        <a:lstStyle/>
        <a:p>
          <a:endParaRPr lang="es-EC"/>
        </a:p>
      </dgm:t>
    </dgm:pt>
    <dgm:pt modelId="{963336FB-1720-4C76-9D5E-357DDFC225E4}" type="pres">
      <dgm:prSet presAssocID="{7048E98C-9541-4219-B886-9FB532299042}" presName="parentNode" presStyleLbl="revTx" presStyleIdx="0" presStyleCnt="4">
        <dgm:presLayoutVars>
          <dgm:chMax val="0"/>
          <dgm:bulletEnabled val="1"/>
        </dgm:presLayoutVars>
      </dgm:prSet>
      <dgm:spPr/>
      <dgm:t>
        <a:bodyPr/>
        <a:lstStyle/>
        <a:p>
          <a:endParaRPr lang="es-EC"/>
        </a:p>
      </dgm:t>
    </dgm:pt>
    <dgm:pt modelId="{B3C298A5-1B74-4032-9006-82A3B460AF71}" type="pres">
      <dgm:prSet presAssocID="{021AA17E-F5CF-4176-8776-5CDB032AC81E}" presName="sibTrans" presStyleCnt="0"/>
      <dgm:spPr/>
      <dgm:t>
        <a:bodyPr/>
        <a:lstStyle/>
        <a:p>
          <a:endParaRPr lang="es-EC"/>
        </a:p>
      </dgm:t>
    </dgm:pt>
    <dgm:pt modelId="{24BF0D3C-E402-462F-8ED1-E8D436639546}" type="pres">
      <dgm:prSet presAssocID="{84342D32-3AD4-4FF3-933E-29F81CAC3EC6}" presName="compositeNode" presStyleCnt="0">
        <dgm:presLayoutVars>
          <dgm:bulletEnabled val="1"/>
        </dgm:presLayoutVars>
      </dgm:prSet>
      <dgm:spPr/>
      <dgm:t>
        <a:bodyPr/>
        <a:lstStyle/>
        <a:p>
          <a:endParaRPr lang="es-EC"/>
        </a:p>
      </dgm:t>
    </dgm:pt>
    <dgm:pt modelId="{7BC164C2-235C-49FC-88F2-B0FF969667FE}" type="pres">
      <dgm:prSet presAssocID="{84342D32-3AD4-4FF3-933E-29F81CAC3EC6}" presName="image"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105CFC68-707D-43AE-B549-7E7F68FA5054}" type="pres">
      <dgm:prSet presAssocID="{84342D32-3AD4-4FF3-933E-29F81CAC3EC6}" presName="childNode" presStyleLbl="node1" presStyleIdx="1" presStyleCnt="4">
        <dgm:presLayoutVars>
          <dgm:bulletEnabled val="1"/>
        </dgm:presLayoutVars>
      </dgm:prSet>
      <dgm:spPr/>
      <dgm:t>
        <a:bodyPr/>
        <a:lstStyle/>
        <a:p>
          <a:endParaRPr lang="es-EC"/>
        </a:p>
      </dgm:t>
    </dgm:pt>
    <dgm:pt modelId="{94E2536D-6D1F-4BA3-8451-FDC90A5989F8}" type="pres">
      <dgm:prSet presAssocID="{84342D32-3AD4-4FF3-933E-29F81CAC3EC6}" presName="parentNode" presStyleLbl="revTx" presStyleIdx="1" presStyleCnt="4">
        <dgm:presLayoutVars>
          <dgm:chMax val="0"/>
          <dgm:bulletEnabled val="1"/>
        </dgm:presLayoutVars>
      </dgm:prSet>
      <dgm:spPr/>
      <dgm:t>
        <a:bodyPr/>
        <a:lstStyle/>
        <a:p>
          <a:endParaRPr lang="es-EC"/>
        </a:p>
      </dgm:t>
    </dgm:pt>
    <dgm:pt modelId="{985A8F0A-52E4-4E2C-B418-EBAE00B57D08}" type="pres">
      <dgm:prSet presAssocID="{E295CAC8-5963-484B-A72C-0D48FC4E006F}" presName="sibTrans" presStyleCnt="0"/>
      <dgm:spPr/>
      <dgm:t>
        <a:bodyPr/>
        <a:lstStyle/>
        <a:p>
          <a:endParaRPr lang="es-EC"/>
        </a:p>
      </dgm:t>
    </dgm:pt>
    <dgm:pt modelId="{4806F566-E6D7-4DB4-9C2A-B0A2307532BC}" type="pres">
      <dgm:prSet presAssocID="{6D13436F-F465-4059-8853-DA7991BED724}" presName="compositeNode" presStyleCnt="0">
        <dgm:presLayoutVars>
          <dgm:bulletEnabled val="1"/>
        </dgm:presLayoutVars>
      </dgm:prSet>
      <dgm:spPr/>
      <dgm:t>
        <a:bodyPr/>
        <a:lstStyle/>
        <a:p>
          <a:endParaRPr lang="es-EC"/>
        </a:p>
      </dgm:t>
    </dgm:pt>
    <dgm:pt modelId="{7FB165C5-081E-4D4D-93AB-1ECEE2013429}" type="pres">
      <dgm:prSet presAssocID="{6D13436F-F465-4059-8853-DA7991BED724}" presName="image" presStyleLbl="fgImgPlace1" presStyleIdx="2" presStyleCnt="4"/>
      <dgm:spPr>
        <a:blipFill rotWithShape="1">
          <a:blip xmlns:r="http://schemas.openxmlformats.org/officeDocument/2006/relationships" r:embed="rId3"/>
          <a:stretch>
            <a:fillRect/>
          </a:stretch>
        </a:blipFill>
      </dgm:spPr>
      <dgm:t>
        <a:bodyPr/>
        <a:lstStyle/>
        <a:p>
          <a:endParaRPr lang="es-EC"/>
        </a:p>
      </dgm:t>
    </dgm:pt>
    <dgm:pt modelId="{94431D67-726F-453F-8A6E-C847EBBB7B74}" type="pres">
      <dgm:prSet presAssocID="{6D13436F-F465-4059-8853-DA7991BED724}" presName="childNode" presStyleLbl="node1" presStyleIdx="2" presStyleCnt="4" custLinFactNeighborX="-7591" custLinFactNeighborY="826">
        <dgm:presLayoutVars>
          <dgm:bulletEnabled val="1"/>
        </dgm:presLayoutVars>
      </dgm:prSet>
      <dgm:spPr/>
      <dgm:t>
        <a:bodyPr/>
        <a:lstStyle/>
        <a:p>
          <a:endParaRPr lang="es-EC"/>
        </a:p>
      </dgm:t>
    </dgm:pt>
    <dgm:pt modelId="{3794FE38-DD2D-40FA-B1FA-648A948C6274}" type="pres">
      <dgm:prSet presAssocID="{6D13436F-F465-4059-8853-DA7991BED724}" presName="parentNode" presStyleLbl="revTx" presStyleIdx="2" presStyleCnt="4" custLinFactNeighborX="-36272" custLinFactNeighborY="2865">
        <dgm:presLayoutVars>
          <dgm:chMax val="0"/>
          <dgm:bulletEnabled val="1"/>
        </dgm:presLayoutVars>
      </dgm:prSet>
      <dgm:spPr/>
      <dgm:t>
        <a:bodyPr/>
        <a:lstStyle/>
        <a:p>
          <a:endParaRPr lang="es-EC"/>
        </a:p>
      </dgm:t>
    </dgm:pt>
    <dgm:pt modelId="{D675A3D5-9192-47CD-9ADE-C8F2E843E445}" type="pres">
      <dgm:prSet presAssocID="{1FCA73AC-E800-4A86-81DF-1B22B20737C1}" presName="sibTrans" presStyleCnt="0"/>
      <dgm:spPr/>
      <dgm:t>
        <a:bodyPr/>
        <a:lstStyle/>
        <a:p>
          <a:endParaRPr lang="es-EC"/>
        </a:p>
      </dgm:t>
    </dgm:pt>
    <dgm:pt modelId="{AE40D752-541B-4ED3-BB21-551135974C4E}" type="pres">
      <dgm:prSet presAssocID="{64DD1514-5E14-45FF-9A1C-06797DB89D48}" presName="compositeNode" presStyleCnt="0">
        <dgm:presLayoutVars>
          <dgm:bulletEnabled val="1"/>
        </dgm:presLayoutVars>
      </dgm:prSet>
      <dgm:spPr/>
      <dgm:t>
        <a:bodyPr/>
        <a:lstStyle/>
        <a:p>
          <a:endParaRPr lang="es-EC"/>
        </a:p>
      </dgm:t>
    </dgm:pt>
    <dgm:pt modelId="{48F04731-BA26-4A90-8F4F-E9DB21E4A094}" type="pres">
      <dgm:prSet presAssocID="{64DD1514-5E14-45FF-9A1C-06797DB89D48}" presName="image" presStyleLbl="fgImgPlace1" presStyleIdx="3" presStyleCnt="4"/>
      <dgm:spPr>
        <a:blipFill rotWithShape="1">
          <a:blip xmlns:r="http://schemas.openxmlformats.org/officeDocument/2006/relationships" r:embed="rId1"/>
          <a:stretch>
            <a:fillRect/>
          </a:stretch>
        </a:blipFill>
      </dgm:spPr>
      <dgm:t>
        <a:bodyPr/>
        <a:lstStyle/>
        <a:p>
          <a:endParaRPr lang="es-EC"/>
        </a:p>
      </dgm:t>
    </dgm:pt>
    <dgm:pt modelId="{7CF02386-427A-4BA7-A5F2-97FE1B40D137}" type="pres">
      <dgm:prSet presAssocID="{64DD1514-5E14-45FF-9A1C-06797DB89D48}" presName="childNode" presStyleLbl="node1" presStyleIdx="3" presStyleCnt="4" custLinFactNeighborX="-10223" custLinFactNeighborY="826">
        <dgm:presLayoutVars>
          <dgm:bulletEnabled val="1"/>
        </dgm:presLayoutVars>
      </dgm:prSet>
      <dgm:spPr/>
      <dgm:t>
        <a:bodyPr/>
        <a:lstStyle/>
        <a:p>
          <a:endParaRPr lang="es-EC"/>
        </a:p>
      </dgm:t>
    </dgm:pt>
    <dgm:pt modelId="{23EE964B-4EF3-4B60-BF6A-3ECA315F219F}" type="pres">
      <dgm:prSet presAssocID="{64DD1514-5E14-45FF-9A1C-06797DB89D48}" presName="parentNode" presStyleLbl="revTx" presStyleIdx="3" presStyleCnt="4" custLinFactNeighborX="-49383" custLinFactNeighborY="826">
        <dgm:presLayoutVars>
          <dgm:chMax val="0"/>
          <dgm:bulletEnabled val="1"/>
        </dgm:presLayoutVars>
      </dgm:prSet>
      <dgm:spPr/>
      <dgm:t>
        <a:bodyPr/>
        <a:lstStyle/>
        <a:p>
          <a:endParaRPr lang="es-EC"/>
        </a:p>
      </dgm:t>
    </dgm:pt>
  </dgm:ptLst>
  <dgm:cxnLst>
    <dgm:cxn modelId="{41DD50C5-AD6C-4BE4-BCE4-F0B7BCD67ADC}" srcId="{84342D32-3AD4-4FF3-933E-29F81CAC3EC6}" destId="{9F03601A-436E-459D-B980-A6C67BC8710F}" srcOrd="0" destOrd="0" parTransId="{3CBBDDB3-4777-462F-887B-510466F4B2C2}" sibTransId="{B5CA587C-7EC8-4068-811E-C6FE18677C07}"/>
    <dgm:cxn modelId="{A646DB4D-E992-4FB6-A3EA-18FF87872AD0}" srcId="{7048E98C-9541-4219-B886-9FB532299042}" destId="{9446F733-8F0A-45B6-A204-C263199292EE}" srcOrd="0" destOrd="0" parTransId="{1C699407-2C54-4E76-9EB3-FBDA2D27A5A0}" sibTransId="{550C4A37-CC7D-4F91-B7CC-B1385DD6842F}"/>
    <dgm:cxn modelId="{55D8996E-1083-4802-BF9A-91258D59A5DF}" srcId="{64DD1514-5E14-45FF-9A1C-06797DB89D48}" destId="{040B644E-C351-4C86-954B-A3A4F47D333E}" srcOrd="0" destOrd="0" parTransId="{03D38081-F4C6-4502-980C-76EED7AE0810}" sibTransId="{51332FF6-3B2F-42A4-9108-F5698DDE0270}"/>
    <dgm:cxn modelId="{38D8396A-FA52-4431-8EC3-B09BCF5076F2}" type="presOf" srcId="{480A2283-50DD-4F53-9181-BD9824484172}" destId="{852A2D2F-C317-4513-876E-A80C5F4A34D4}" srcOrd="0" destOrd="0" presId="urn:microsoft.com/office/officeart/2005/8/layout/hList2"/>
    <dgm:cxn modelId="{E727B2F4-3246-4B03-A55B-DB9328E72D88}" type="presOf" srcId="{040B644E-C351-4C86-954B-A3A4F47D333E}" destId="{7CF02386-427A-4BA7-A5F2-97FE1B40D137}" srcOrd="0" destOrd="0" presId="urn:microsoft.com/office/officeart/2005/8/layout/hList2"/>
    <dgm:cxn modelId="{1B49BF24-4ADE-44E7-96B3-479B8202A131}" type="presOf" srcId="{84342D32-3AD4-4FF3-933E-29F81CAC3EC6}" destId="{94E2536D-6D1F-4BA3-8451-FDC90A5989F8}" srcOrd="0" destOrd="0" presId="urn:microsoft.com/office/officeart/2005/8/layout/hList2"/>
    <dgm:cxn modelId="{5EAA736F-6FEE-45DD-B336-3BDC952876FD}" type="presOf" srcId="{D6575AE3-079A-4022-9C96-103B5CCC7583}" destId="{7CF02386-427A-4BA7-A5F2-97FE1B40D137}" srcOrd="0" destOrd="2" presId="urn:microsoft.com/office/officeart/2005/8/layout/hList2"/>
    <dgm:cxn modelId="{E2DFEA02-9288-4B8F-8E2D-BB03A6436504}" srcId="{64DD1514-5E14-45FF-9A1C-06797DB89D48}" destId="{D6575AE3-079A-4022-9C96-103B5CCC7583}" srcOrd="2" destOrd="0" parTransId="{08B6C4ED-E329-4F37-9CA1-067E8DC87EE9}" sibTransId="{AE5ABB23-FA09-49BF-AF93-2EDE5AE0E360}"/>
    <dgm:cxn modelId="{B6742F5C-D550-4920-AFD1-3CE520CDA702}" srcId="{6D13436F-F465-4059-8853-DA7991BED724}" destId="{8AB52282-CC64-4B43-8B88-9028A5E380DA}" srcOrd="5" destOrd="0" parTransId="{8D89873E-B28B-4F9A-AB0D-C78B040DDDB6}" sibTransId="{D6E00099-F26A-493E-B261-F98065E416C5}"/>
    <dgm:cxn modelId="{A4498768-859F-4B14-8AB2-41DF12A66973}" type="presOf" srcId="{37353ABD-561C-4082-AF1C-20A9C5E1210D}" destId="{7CF02386-427A-4BA7-A5F2-97FE1B40D137}" srcOrd="0" destOrd="1" presId="urn:microsoft.com/office/officeart/2005/8/layout/hList2"/>
    <dgm:cxn modelId="{25A9298A-BA1B-4D21-A381-CF9AA0B3D44A}" srcId="{6D13436F-F465-4059-8853-DA7991BED724}" destId="{A6FBF0AE-F6CE-4E2E-92B0-8B95B2518153}" srcOrd="6" destOrd="0" parTransId="{5E0E6046-A7C3-48A5-94B2-7BAAABF5D53F}" sibTransId="{681A3868-1576-4E62-AC2B-E77B8B12E947}"/>
    <dgm:cxn modelId="{70220896-F24D-438E-A1EA-3DE79744CF4E}" type="presOf" srcId="{64DD1514-5E14-45FF-9A1C-06797DB89D48}" destId="{23EE964B-4EF3-4B60-BF6A-3ECA315F219F}" srcOrd="0" destOrd="0" presId="urn:microsoft.com/office/officeart/2005/8/layout/hList2"/>
    <dgm:cxn modelId="{99EA1695-1D2F-499A-B812-6C420C9BD8C0}" srcId="{480A2283-50DD-4F53-9181-BD9824484172}" destId="{7048E98C-9541-4219-B886-9FB532299042}" srcOrd="0" destOrd="0" parTransId="{FBD4A861-9781-495F-A63A-D197D029875A}" sibTransId="{021AA17E-F5CF-4176-8776-5CDB032AC81E}"/>
    <dgm:cxn modelId="{1922CF82-BFDE-4D76-BEBA-57C89B938802}" srcId="{84342D32-3AD4-4FF3-933E-29F81CAC3EC6}" destId="{A8E8B96C-E2AB-4424-B578-A5DBBE9FDB8E}" srcOrd="3" destOrd="0" parTransId="{EAF8CEC6-55D1-482A-83F1-979FF17F0564}" sibTransId="{EBE3DAF5-F893-4CEE-8E24-960A61E69107}"/>
    <dgm:cxn modelId="{2E2A0084-4794-40B8-BF87-0E51A280AA50}" type="presOf" srcId="{9F03601A-436E-459D-B980-A6C67BC8710F}" destId="{105CFC68-707D-43AE-B549-7E7F68FA5054}" srcOrd="0" destOrd="0" presId="urn:microsoft.com/office/officeart/2005/8/layout/hList2"/>
    <dgm:cxn modelId="{53373066-45C6-498F-931B-EC68D56B3E76}" type="presOf" srcId="{8AB52282-CC64-4B43-8B88-9028A5E380DA}" destId="{94431D67-726F-453F-8A6E-C847EBBB7B74}" srcOrd="0" destOrd="5" presId="urn:microsoft.com/office/officeart/2005/8/layout/hList2"/>
    <dgm:cxn modelId="{3F3F8D90-D68D-4111-B7CC-9C6E3AF173E9}" srcId="{480A2283-50DD-4F53-9181-BD9824484172}" destId="{6D13436F-F465-4059-8853-DA7991BED724}" srcOrd="2" destOrd="0" parTransId="{1A324929-E073-493C-A33A-4C553FFD3CA4}" sibTransId="{1FCA73AC-E800-4A86-81DF-1B22B20737C1}"/>
    <dgm:cxn modelId="{989082A6-E3B2-455C-ABE4-A4E1730476E6}" type="presOf" srcId="{A6D3CD9E-2556-48AC-ABE9-709E172DCAAE}" destId="{94431D67-726F-453F-8A6E-C847EBBB7B74}" srcOrd="0" destOrd="2" presId="urn:microsoft.com/office/officeart/2005/8/layout/hList2"/>
    <dgm:cxn modelId="{0EF3C6E8-5EE6-47C4-B9AF-AA0CE3DB617F}" srcId="{6D13436F-F465-4059-8853-DA7991BED724}" destId="{6EBEA81A-8A45-48E4-B478-A6B1907A9461}" srcOrd="4" destOrd="0" parTransId="{1AAB3F74-458C-400E-B879-002ED1B22D3B}" sibTransId="{056F8553-75ED-4B74-BB49-76BC0B401C42}"/>
    <dgm:cxn modelId="{61DD4511-EDD1-4A73-9885-52CCCD9E677E}" type="presOf" srcId="{99F66935-9BF0-4EC0-A327-839E7038A8A1}" destId="{94431D67-726F-453F-8A6E-C847EBBB7B74}" srcOrd="0" destOrd="0" presId="urn:microsoft.com/office/officeart/2005/8/layout/hList2"/>
    <dgm:cxn modelId="{5B8B8E19-B49E-423A-A6CC-DA60F8EDDF76}" srcId="{84342D32-3AD4-4FF3-933E-29F81CAC3EC6}" destId="{6F4DE9DA-15CB-464B-B524-5D632F95A5DD}" srcOrd="1" destOrd="0" parTransId="{5FCC3166-25A5-4119-9434-B25EDA97272A}" sibTransId="{80552088-2A9C-49BD-BB2E-9DD6CADB3165}"/>
    <dgm:cxn modelId="{4FF76618-4A56-4AA9-9EBC-6F788B9EA699}" srcId="{6D13436F-F465-4059-8853-DA7991BED724}" destId="{E26FB5BB-6C2F-43C5-AD28-CF745E1424D4}" srcOrd="1" destOrd="0" parTransId="{628815BF-2626-433F-9EAA-8CD53AE9D551}" sibTransId="{CDE1E3FA-AFE1-4D0E-B9CA-EC9B2272D700}"/>
    <dgm:cxn modelId="{B1587C9A-7FE0-4BBB-AD43-8CD3452718D4}" type="presOf" srcId="{6D13436F-F465-4059-8853-DA7991BED724}" destId="{3794FE38-DD2D-40FA-B1FA-648A948C6274}" srcOrd="0" destOrd="0" presId="urn:microsoft.com/office/officeart/2005/8/layout/hList2"/>
    <dgm:cxn modelId="{3DE1FE56-5608-450B-838C-A1048A8CA6BB}" type="presOf" srcId="{A8E8B96C-E2AB-4424-B578-A5DBBE9FDB8E}" destId="{105CFC68-707D-43AE-B549-7E7F68FA5054}" srcOrd="0" destOrd="3" presId="urn:microsoft.com/office/officeart/2005/8/layout/hList2"/>
    <dgm:cxn modelId="{88C84872-6057-4126-BD39-F619196B7959}" type="presOf" srcId="{6EBEA81A-8A45-48E4-B478-A6B1907A9461}" destId="{94431D67-726F-453F-8A6E-C847EBBB7B74}" srcOrd="0" destOrd="4" presId="urn:microsoft.com/office/officeart/2005/8/layout/hList2"/>
    <dgm:cxn modelId="{AC227D33-907F-4B7F-9F06-FD0AF7722601}" srcId="{480A2283-50DD-4F53-9181-BD9824484172}" destId="{84342D32-3AD4-4FF3-933E-29F81CAC3EC6}" srcOrd="1" destOrd="0" parTransId="{9BD9F6FA-E7F6-4584-BF50-77387525B088}" sibTransId="{E295CAC8-5963-484B-A72C-0D48FC4E006F}"/>
    <dgm:cxn modelId="{381C05BF-E6A5-4110-970B-8C31A708D3C8}" srcId="{480A2283-50DD-4F53-9181-BD9824484172}" destId="{64DD1514-5E14-45FF-9A1C-06797DB89D48}" srcOrd="3" destOrd="0" parTransId="{9721B20E-9425-47C3-AF4F-B0FD12F02283}" sibTransId="{86FCE7A2-D3A6-4AFB-BB0A-C3DF1CA54E81}"/>
    <dgm:cxn modelId="{CC5213C9-68DD-4CBE-9720-1A46D88C9652}" srcId="{84342D32-3AD4-4FF3-933E-29F81CAC3EC6}" destId="{F79C0328-3DCE-45B5-A2C6-3B01794745DA}" srcOrd="2" destOrd="0" parTransId="{AA99C632-21B6-46B3-BFD2-280F1B1A4AA5}" sibTransId="{1B90C07D-A71C-4268-ABAA-A3F4CC0E0EEA}"/>
    <dgm:cxn modelId="{F30CA82F-E8AA-49F4-9392-D9CE9799DB25}" type="presOf" srcId="{6F4DE9DA-15CB-464B-B524-5D632F95A5DD}" destId="{105CFC68-707D-43AE-B549-7E7F68FA5054}" srcOrd="0" destOrd="1" presId="urn:microsoft.com/office/officeart/2005/8/layout/hList2"/>
    <dgm:cxn modelId="{8D6CFFE7-A8EF-458C-8968-1FB26793F4C7}" type="presOf" srcId="{7048E98C-9541-4219-B886-9FB532299042}" destId="{963336FB-1720-4C76-9D5E-357DDFC225E4}" srcOrd="0" destOrd="0" presId="urn:microsoft.com/office/officeart/2005/8/layout/hList2"/>
    <dgm:cxn modelId="{486669AD-A693-415C-A50F-1A52BE353750}" type="presOf" srcId="{A6FBF0AE-F6CE-4E2E-92B0-8B95B2518153}" destId="{94431D67-726F-453F-8A6E-C847EBBB7B74}" srcOrd="0" destOrd="6" presId="urn:microsoft.com/office/officeart/2005/8/layout/hList2"/>
    <dgm:cxn modelId="{467705AF-A543-4F48-9C66-AE71DBF01EDC}" type="presOf" srcId="{E26FB5BB-6C2F-43C5-AD28-CF745E1424D4}" destId="{94431D67-726F-453F-8A6E-C847EBBB7B74}" srcOrd="0" destOrd="1" presId="urn:microsoft.com/office/officeart/2005/8/layout/hList2"/>
    <dgm:cxn modelId="{355BCC6B-B3D0-4C37-8CE1-A2EB522294DB}" srcId="{6D13436F-F465-4059-8853-DA7991BED724}" destId="{FC33B2FC-5D1B-4EFF-8A67-DD307B13DD55}" srcOrd="3" destOrd="0" parTransId="{22BEDE73-BCE5-4850-A7DB-F76BE45BA787}" sibTransId="{2C949313-8EC0-4E68-9911-7AF4EF72EF85}"/>
    <dgm:cxn modelId="{0788AB2C-9886-45DA-9C6B-56561F5673D9}" type="presOf" srcId="{9446F733-8F0A-45B6-A204-C263199292EE}" destId="{687FE7BB-A989-442D-B04F-C7494932E74A}" srcOrd="0" destOrd="0" presId="urn:microsoft.com/office/officeart/2005/8/layout/hList2"/>
    <dgm:cxn modelId="{81B73806-4C7D-4344-B1D0-70FA7E5819B6}" srcId="{6D13436F-F465-4059-8853-DA7991BED724}" destId="{99F66935-9BF0-4EC0-A327-839E7038A8A1}" srcOrd="0" destOrd="0" parTransId="{D709F035-C2E1-43B4-AC8E-56427F38A4B0}" sibTransId="{11C2FDB3-26E8-4402-AFB7-D8AC3BC27781}"/>
    <dgm:cxn modelId="{2B6F4F1A-160D-4555-AA1D-2675428C490B}" srcId="{64DD1514-5E14-45FF-9A1C-06797DB89D48}" destId="{37353ABD-561C-4082-AF1C-20A9C5E1210D}" srcOrd="1" destOrd="0" parTransId="{6D0E6584-6892-4A07-9F33-B65CB1CC182B}" sibTransId="{B3B81E6C-9EE8-4D85-9D04-04487ECCFF42}"/>
    <dgm:cxn modelId="{96A9426D-C42C-40B0-9DC2-B89FE8972C47}" srcId="{6D13436F-F465-4059-8853-DA7991BED724}" destId="{A6D3CD9E-2556-48AC-ABE9-709E172DCAAE}" srcOrd="2" destOrd="0" parTransId="{13CDAD88-EE27-43D9-8692-05C71304648B}" sibTransId="{38EEB7F7-A657-42B0-8A1C-18BE9844420F}"/>
    <dgm:cxn modelId="{CAA524A8-BA1E-438B-B484-43F272A6DEF0}" type="presOf" srcId="{F79C0328-3DCE-45B5-A2C6-3B01794745DA}" destId="{105CFC68-707D-43AE-B549-7E7F68FA5054}" srcOrd="0" destOrd="2" presId="urn:microsoft.com/office/officeart/2005/8/layout/hList2"/>
    <dgm:cxn modelId="{24D477EC-C2C7-474C-A0A5-B981A50FE5D3}" type="presOf" srcId="{FC33B2FC-5D1B-4EFF-8A67-DD307B13DD55}" destId="{94431D67-726F-453F-8A6E-C847EBBB7B74}" srcOrd="0" destOrd="3" presId="urn:microsoft.com/office/officeart/2005/8/layout/hList2"/>
    <dgm:cxn modelId="{CEB00CA6-FC5F-4FA8-85E9-B2FF49A5A2A0}" type="presParOf" srcId="{852A2D2F-C317-4513-876E-A80C5F4A34D4}" destId="{210C5BD9-55B9-460D-B736-B221EA04B169}" srcOrd="0" destOrd="0" presId="urn:microsoft.com/office/officeart/2005/8/layout/hList2"/>
    <dgm:cxn modelId="{B7777C77-950C-437C-B849-80718F5C073E}" type="presParOf" srcId="{210C5BD9-55B9-460D-B736-B221EA04B169}" destId="{67780A26-37B4-4C53-8741-AE594D83101A}" srcOrd="0" destOrd="0" presId="urn:microsoft.com/office/officeart/2005/8/layout/hList2"/>
    <dgm:cxn modelId="{A9FED581-2958-4C5F-8D5E-4DC1E05C83AA}" type="presParOf" srcId="{210C5BD9-55B9-460D-B736-B221EA04B169}" destId="{687FE7BB-A989-442D-B04F-C7494932E74A}" srcOrd="1" destOrd="0" presId="urn:microsoft.com/office/officeart/2005/8/layout/hList2"/>
    <dgm:cxn modelId="{8387C756-59DA-4007-BA2C-B5CF26EBA023}" type="presParOf" srcId="{210C5BD9-55B9-460D-B736-B221EA04B169}" destId="{963336FB-1720-4C76-9D5E-357DDFC225E4}" srcOrd="2" destOrd="0" presId="urn:microsoft.com/office/officeart/2005/8/layout/hList2"/>
    <dgm:cxn modelId="{120BA271-D15D-4B7E-93CD-90473787D339}" type="presParOf" srcId="{852A2D2F-C317-4513-876E-A80C5F4A34D4}" destId="{B3C298A5-1B74-4032-9006-82A3B460AF71}" srcOrd="1" destOrd="0" presId="urn:microsoft.com/office/officeart/2005/8/layout/hList2"/>
    <dgm:cxn modelId="{63022170-F3C1-4E39-AEDD-7B7294536F79}" type="presParOf" srcId="{852A2D2F-C317-4513-876E-A80C5F4A34D4}" destId="{24BF0D3C-E402-462F-8ED1-E8D436639546}" srcOrd="2" destOrd="0" presId="urn:microsoft.com/office/officeart/2005/8/layout/hList2"/>
    <dgm:cxn modelId="{3243AD2E-2EB7-4B4C-B790-DDE787C7C3EA}" type="presParOf" srcId="{24BF0D3C-E402-462F-8ED1-E8D436639546}" destId="{7BC164C2-235C-49FC-88F2-B0FF969667FE}" srcOrd="0" destOrd="0" presId="urn:microsoft.com/office/officeart/2005/8/layout/hList2"/>
    <dgm:cxn modelId="{0D773417-D601-469C-8D5B-32EED65310B9}" type="presParOf" srcId="{24BF0D3C-E402-462F-8ED1-E8D436639546}" destId="{105CFC68-707D-43AE-B549-7E7F68FA5054}" srcOrd="1" destOrd="0" presId="urn:microsoft.com/office/officeart/2005/8/layout/hList2"/>
    <dgm:cxn modelId="{2F126EB9-0CA9-4E9D-B94F-F10928392EBB}" type="presParOf" srcId="{24BF0D3C-E402-462F-8ED1-E8D436639546}" destId="{94E2536D-6D1F-4BA3-8451-FDC90A5989F8}" srcOrd="2" destOrd="0" presId="urn:microsoft.com/office/officeart/2005/8/layout/hList2"/>
    <dgm:cxn modelId="{70AEA01C-E33A-4C13-84C0-1E64DFEF1335}" type="presParOf" srcId="{852A2D2F-C317-4513-876E-A80C5F4A34D4}" destId="{985A8F0A-52E4-4E2C-B418-EBAE00B57D08}" srcOrd="3" destOrd="0" presId="urn:microsoft.com/office/officeart/2005/8/layout/hList2"/>
    <dgm:cxn modelId="{F0153012-B50F-46AA-A8E0-DF058CE33770}" type="presParOf" srcId="{852A2D2F-C317-4513-876E-A80C5F4A34D4}" destId="{4806F566-E6D7-4DB4-9C2A-B0A2307532BC}" srcOrd="4" destOrd="0" presId="urn:microsoft.com/office/officeart/2005/8/layout/hList2"/>
    <dgm:cxn modelId="{AE3F2D83-CA5C-4D82-A6FF-50ECD480B06D}" type="presParOf" srcId="{4806F566-E6D7-4DB4-9C2A-B0A2307532BC}" destId="{7FB165C5-081E-4D4D-93AB-1ECEE2013429}" srcOrd="0" destOrd="0" presId="urn:microsoft.com/office/officeart/2005/8/layout/hList2"/>
    <dgm:cxn modelId="{B68DFA09-6A86-492B-AD00-8C95A42E2401}" type="presParOf" srcId="{4806F566-E6D7-4DB4-9C2A-B0A2307532BC}" destId="{94431D67-726F-453F-8A6E-C847EBBB7B74}" srcOrd="1" destOrd="0" presId="urn:microsoft.com/office/officeart/2005/8/layout/hList2"/>
    <dgm:cxn modelId="{A18F2838-938F-4A93-8408-83BC439FEA80}" type="presParOf" srcId="{4806F566-E6D7-4DB4-9C2A-B0A2307532BC}" destId="{3794FE38-DD2D-40FA-B1FA-648A948C6274}" srcOrd="2" destOrd="0" presId="urn:microsoft.com/office/officeart/2005/8/layout/hList2"/>
    <dgm:cxn modelId="{9C4B8796-63C9-4934-B58E-A2D12F0E61CC}" type="presParOf" srcId="{852A2D2F-C317-4513-876E-A80C5F4A34D4}" destId="{D675A3D5-9192-47CD-9ADE-C8F2E843E445}" srcOrd="5" destOrd="0" presId="urn:microsoft.com/office/officeart/2005/8/layout/hList2"/>
    <dgm:cxn modelId="{9E39259E-7A7B-4156-AC03-7CE634FEEBD1}" type="presParOf" srcId="{852A2D2F-C317-4513-876E-A80C5F4A34D4}" destId="{AE40D752-541B-4ED3-BB21-551135974C4E}" srcOrd="6" destOrd="0" presId="urn:microsoft.com/office/officeart/2005/8/layout/hList2"/>
    <dgm:cxn modelId="{191B7E68-9149-46E0-9C0A-2D9369009E84}" type="presParOf" srcId="{AE40D752-541B-4ED3-BB21-551135974C4E}" destId="{48F04731-BA26-4A90-8F4F-E9DB21E4A094}" srcOrd="0" destOrd="0" presId="urn:microsoft.com/office/officeart/2005/8/layout/hList2"/>
    <dgm:cxn modelId="{D9E3C082-2802-4451-AB52-0D0AEDBD9ACD}" type="presParOf" srcId="{AE40D752-541B-4ED3-BB21-551135974C4E}" destId="{7CF02386-427A-4BA7-A5F2-97FE1B40D137}" srcOrd="1" destOrd="0" presId="urn:microsoft.com/office/officeart/2005/8/layout/hList2"/>
    <dgm:cxn modelId="{BE398D04-1FDA-445D-93F1-D346880B6609}" type="presParOf" srcId="{AE40D752-541B-4ED3-BB21-551135974C4E}" destId="{23EE964B-4EF3-4B60-BF6A-3ECA315F219F}" srcOrd="2" destOrd="0" presId="urn:microsoft.com/office/officeart/2005/8/layout/hList2"/>
  </dgm:cxnLst>
  <dgm:bg>
    <a:solidFill>
      <a:srgbClr val="FFFFC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B1B2B-A2F9-4FFE-86C9-05515EB682AE}"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s-EC"/>
        </a:p>
      </dgm:t>
    </dgm:pt>
    <dgm:pt modelId="{78E6CB91-1731-4F91-8308-1AF3FA53E8F6}">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t>Demanda y Mercado Objetivo</a:t>
          </a:r>
          <a:endParaRPr lang="es-EC" sz="1600" dirty="0"/>
        </a:p>
      </dgm:t>
    </dgm:pt>
    <dgm:pt modelId="{85BF1CA2-4046-440F-8F8A-FB538D214B44}" type="parTrans" cxnId="{50AE8466-8396-41A6-9079-D6FDB2D1D6B0}">
      <dgm:prSet/>
      <dgm:spPr/>
      <dgm:t>
        <a:bodyPr/>
        <a:lstStyle/>
        <a:p>
          <a:endParaRPr lang="es-EC" sz="2400"/>
        </a:p>
      </dgm:t>
    </dgm:pt>
    <dgm:pt modelId="{FA84CD35-42F3-4371-8DE6-987D91AF2D3F}" type="sibTrans" cxnId="{50AE8466-8396-41A6-9079-D6FDB2D1D6B0}">
      <dgm:prSet/>
      <dgm:spPr/>
      <dgm:t>
        <a:bodyPr/>
        <a:lstStyle/>
        <a:p>
          <a:endParaRPr lang="es-EC" sz="2400"/>
        </a:p>
      </dgm:t>
    </dgm:pt>
    <dgm:pt modelId="{F07CEF3A-885B-4D06-A8F4-AE7AA3B38BDA}">
      <dgm:prSet phldrT="[Texto]" custT="1"/>
      <dgm:spPr/>
      <dgm:t>
        <a:bodyPr/>
        <a:lstStyle/>
        <a:p>
          <a:r>
            <a:rPr lang="es-EC" sz="1000" dirty="0" smtClean="0"/>
            <a:t>Principales contratantes: empresas de producción y servicios, el sector público y las instituciones financieras</a:t>
          </a:r>
          <a:endParaRPr lang="es-EC" sz="1000" dirty="0"/>
        </a:p>
      </dgm:t>
    </dgm:pt>
    <dgm:pt modelId="{93779607-D8CF-411C-9D78-003BBE711EB0}" type="parTrans" cxnId="{BB5F18EB-DBC4-4AAA-B681-6049F84E3530}">
      <dgm:prSet/>
      <dgm:spPr/>
      <dgm:t>
        <a:bodyPr/>
        <a:lstStyle/>
        <a:p>
          <a:endParaRPr lang="es-EC" sz="2400"/>
        </a:p>
      </dgm:t>
    </dgm:pt>
    <dgm:pt modelId="{7D7CD2CB-3BA5-4D02-B134-65B025E21EE8}" type="sibTrans" cxnId="{BB5F18EB-DBC4-4AAA-B681-6049F84E3530}">
      <dgm:prSet/>
      <dgm:spPr/>
      <dgm:t>
        <a:bodyPr/>
        <a:lstStyle/>
        <a:p>
          <a:endParaRPr lang="es-EC" sz="2400"/>
        </a:p>
      </dgm:t>
    </dgm:pt>
    <dgm:pt modelId="{85939287-3E2B-47AE-8C0F-57F9E4E169A1}">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000" dirty="0" smtClean="0"/>
            <a:t>La participación de cada sector está condicionada por el perfil económico que de encuentre.</a:t>
          </a:r>
          <a:endParaRPr lang="es-EC" sz="1000" dirty="0"/>
        </a:p>
      </dgm:t>
    </dgm:pt>
    <dgm:pt modelId="{2E9F146C-19F9-478B-A1CB-F4EFB1E26678}" type="parTrans" cxnId="{CE0B58BA-0E08-415F-A59D-20EA12ADBB16}">
      <dgm:prSet/>
      <dgm:spPr/>
      <dgm:t>
        <a:bodyPr/>
        <a:lstStyle/>
        <a:p>
          <a:endParaRPr lang="es-EC" sz="2400"/>
        </a:p>
      </dgm:t>
    </dgm:pt>
    <dgm:pt modelId="{E2D65392-3C2C-4337-83C3-365164CF84FC}" type="sibTrans" cxnId="{CE0B58BA-0E08-415F-A59D-20EA12ADBB16}">
      <dgm:prSet/>
      <dgm:spPr/>
      <dgm:t>
        <a:bodyPr/>
        <a:lstStyle/>
        <a:p>
          <a:endParaRPr lang="es-EC" sz="2400"/>
        </a:p>
      </dgm:t>
    </dgm:pt>
    <dgm:pt modelId="{B7D5D62F-89AC-44C1-9CFF-392CB328AF20}">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EC" sz="1000" dirty="0" smtClean="0"/>
            <a:t>la reactivación económica, la delincuencia organizada, la aparición de nuevas amenazas, el progresivo retroceso de la oferta pública de seguridad </a:t>
          </a:r>
          <a:endParaRPr lang="es-EC" sz="1000" dirty="0"/>
        </a:p>
      </dgm:t>
    </dgm:pt>
    <dgm:pt modelId="{CE0CE66D-5E92-4860-9881-465E49D5BEE9}" type="parTrans" cxnId="{0D2B174C-8F17-4248-914F-FCE6D356953D}">
      <dgm:prSet/>
      <dgm:spPr/>
      <dgm:t>
        <a:bodyPr/>
        <a:lstStyle/>
        <a:p>
          <a:endParaRPr lang="es-EC" sz="2400"/>
        </a:p>
      </dgm:t>
    </dgm:pt>
    <dgm:pt modelId="{EA294A42-887A-480C-9E89-C963AB12FADA}" type="sibTrans" cxnId="{0D2B174C-8F17-4248-914F-FCE6D356953D}">
      <dgm:prSet/>
      <dgm:spPr/>
      <dgm:t>
        <a:bodyPr/>
        <a:lstStyle/>
        <a:p>
          <a:endParaRPr lang="es-EC" sz="2400"/>
        </a:p>
      </dgm:t>
    </dgm:pt>
    <dgm:pt modelId="{9A5248CB-6430-41CF-A862-062F49F87BD5}" type="pres">
      <dgm:prSet presAssocID="{9F0B1B2B-A2F9-4FFE-86C9-05515EB682AE}" presName="cycle" presStyleCnt="0">
        <dgm:presLayoutVars>
          <dgm:chMax val="1"/>
          <dgm:dir/>
          <dgm:animLvl val="ctr"/>
          <dgm:resizeHandles val="exact"/>
        </dgm:presLayoutVars>
      </dgm:prSet>
      <dgm:spPr/>
      <dgm:t>
        <a:bodyPr/>
        <a:lstStyle/>
        <a:p>
          <a:endParaRPr lang="es-EC"/>
        </a:p>
      </dgm:t>
    </dgm:pt>
    <dgm:pt modelId="{BC8D283B-F870-4F3A-8BB1-5427A969139C}" type="pres">
      <dgm:prSet presAssocID="{78E6CB91-1731-4F91-8308-1AF3FA53E8F6}" presName="centerShape" presStyleLbl="node0" presStyleIdx="0" presStyleCnt="1"/>
      <dgm:spPr/>
      <dgm:t>
        <a:bodyPr/>
        <a:lstStyle/>
        <a:p>
          <a:endParaRPr lang="es-EC"/>
        </a:p>
      </dgm:t>
    </dgm:pt>
    <dgm:pt modelId="{23EFB917-0BD7-4D0B-B9BF-6E42F11BEFBF}" type="pres">
      <dgm:prSet presAssocID="{93779607-D8CF-411C-9D78-003BBE711EB0}" presName="parTrans" presStyleLbl="bgSibTrans2D1" presStyleIdx="0" presStyleCnt="3"/>
      <dgm:spPr/>
      <dgm:t>
        <a:bodyPr/>
        <a:lstStyle/>
        <a:p>
          <a:endParaRPr lang="es-EC"/>
        </a:p>
      </dgm:t>
    </dgm:pt>
    <dgm:pt modelId="{4B8748BC-4734-4B69-9B5B-BD64B4B3139C}" type="pres">
      <dgm:prSet presAssocID="{F07CEF3A-885B-4D06-A8F4-AE7AA3B38BDA}" presName="node" presStyleLbl="node1" presStyleIdx="0" presStyleCnt="3">
        <dgm:presLayoutVars>
          <dgm:bulletEnabled val="1"/>
        </dgm:presLayoutVars>
      </dgm:prSet>
      <dgm:spPr/>
      <dgm:t>
        <a:bodyPr/>
        <a:lstStyle/>
        <a:p>
          <a:endParaRPr lang="es-EC"/>
        </a:p>
      </dgm:t>
    </dgm:pt>
    <dgm:pt modelId="{C72F5EC8-BCE3-4162-858B-55585DE30E5B}" type="pres">
      <dgm:prSet presAssocID="{2E9F146C-19F9-478B-A1CB-F4EFB1E26678}" presName="parTrans" presStyleLbl="bgSibTrans2D1" presStyleIdx="1" presStyleCnt="3"/>
      <dgm:spPr/>
      <dgm:t>
        <a:bodyPr/>
        <a:lstStyle/>
        <a:p>
          <a:endParaRPr lang="es-EC"/>
        </a:p>
      </dgm:t>
    </dgm:pt>
    <dgm:pt modelId="{983A0FB6-2113-4D20-996B-B2AE1DD4E6BE}" type="pres">
      <dgm:prSet presAssocID="{85939287-3E2B-47AE-8C0F-57F9E4E169A1}" presName="node" presStyleLbl="node1" presStyleIdx="1" presStyleCnt="3">
        <dgm:presLayoutVars>
          <dgm:bulletEnabled val="1"/>
        </dgm:presLayoutVars>
      </dgm:prSet>
      <dgm:spPr/>
      <dgm:t>
        <a:bodyPr/>
        <a:lstStyle/>
        <a:p>
          <a:endParaRPr lang="es-EC"/>
        </a:p>
      </dgm:t>
    </dgm:pt>
    <dgm:pt modelId="{CB854137-4D8F-44B5-9741-44D77DD9056B}" type="pres">
      <dgm:prSet presAssocID="{CE0CE66D-5E92-4860-9881-465E49D5BEE9}" presName="parTrans" presStyleLbl="bgSibTrans2D1" presStyleIdx="2" presStyleCnt="3"/>
      <dgm:spPr/>
      <dgm:t>
        <a:bodyPr/>
        <a:lstStyle/>
        <a:p>
          <a:endParaRPr lang="es-EC"/>
        </a:p>
      </dgm:t>
    </dgm:pt>
    <dgm:pt modelId="{9B30ABD9-FE84-4804-81AA-8B3C225AE071}" type="pres">
      <dgm:prSet presAssocID="{B7D5D62F-89AC-44C1-9CFF-392CB328AF20}" presName="node" presStyleLbl="node1" presStyleIdx="2" presStyleCnt="3" custScaleX="104948" custScaleY="116782">
        <dgm:presLayoutVars>
          <dgm:bulletEnabled val="1"/>
        </dgm:presLayoutVars>
      </dgm:prSet>
      <dgm:spPr/>
      <dgm:t>
        <a:bodyPr/>
        <a:lstStyle/>
        <a:p>
          <a:endParaRPr lang="es-EC"/>
        </a:p>
      </dgm:t>
    </dgm:pt>
  </dgm:ptLst>
  <dgm:cxnLst>
    <dgm:cxn modelId="{0404255C-8491-426D-A113-8051CECDE4FD}" type="presOf" srcId="{78E6CB91-1731-4F91-8308-1AF3FA53E8F6}" destId="{BC8D283B-F870-4F3A-8BB1-5427A969139C}" srcOrd="0" destOrd="0" presId="urn:microsoft.com/office/officeart/2005/8/layout/radial4"/>
    <dgm:cxn modelId="{AEF2C632-364E-4795-A2BD-CC548F58E3F3}" type="presOf" srcId="{2E9F146C-19F9-478B-A1CB-F4EFB1E26678}" destId="{C72F5EC8-BCE3-4162-858B-55585DE30E5B}" srcOrd="0" destOrd="0" presId="urn:microsoft.com/office/officeart/2005/8/layout/radial4"/>
    <dgm:cxn modelId="{1FD79320-51DC-40FF-8A4B-8D462F45755E}" type="presOf" srcId="{B7D5D62F-89AC-44C1-9CFF-392CB328AF20}" destId="{9B30ABD9-FE84-4804-81AA-8B3C225AE071}" srcOrd="0" destOrd="0" presId="urn:microsoft.com/office/officeart/2005/8/layout/radial4"/>
    <dgm:cxn modelId="{E04314C7-47FD-47E3-A933-1324E21618F5}" type="presOf" srcId="{CE0CE66D-5E92-4860-9881-465E49D5BEE9}" destId="{CB854137-4D8F-44B5-9741-44D77DD9056B}" srcOrd="0" destOrd="0" presId="urn:microsoft.com/office/officeart/2005/8/layout/radial4"/>
    <dgm:cxn modelId="{0D2B174C-8F17-4248-914F-FCE6D356953D}" srcId="{78E6CB91-1731-4F91-8308-1AF3FA53E8F6}" destId="{B7D5D62F-89AC-44C1-9CFF-392CB328AF20}" srcOrd="2" destOrd="0" parTransId="{CE0CE66D-5E92-4860-9881-465E49D5BEE9}" sibTransId="{EA294A42-887A-480C-9E89-C963AB12FADA}"/>
    <dgm:cxn modelId="{9F2CD574-5C02-49DE-9857-E43DB385AC6D}" type="presOf" srcId="{F07CEF3A-885B-4D06-A8F4-AE7AA3B38BDA}" destId="{4B8748BC-4734-4B69-9B5B-BD64B4B3139C}" srcOrd="0" destOrd="0" presId="urn:microsoft.com/office/officeart/2005/8/layout/radial4"/>
    <dgm:cxn modelId="{BB5F18EB-DBC4-4AAA-B681-6049F84E3530}" srcId="{78E6CB91-1731-4F91-8308-1AF3FA53E8F6}" destId="{F07CEF3A-885B-4D06-A8F4-AE7AA3B38BDA}" srcOrd="0" destOrd="0" parTransId="{93779607-D8CF-411C-9D78-003BBE711EB0}" sibTransId="{7D7CD2CB-3BA5-4D02-B134-65B025E21EE8}"/>
    <dgm:cxn modelId="{50AE8466-8396-41A6-9079-D6FDB2D1D6B0}" srcId="{9F0B1B2B-A2F9-4FFE-86C9-05515EB682AE}" destId="{78E6CB91-1731-4F91-8308-1AF3FA53E8F6}" srcOrd="0" destOrd="0" parTransId="{85BF1CA2-4046-440F-8F8A-FB538D214B44}" sibTransId="{FA84CD35-42F3-4371-8DE6-987D91AF2D3F}"/>
    <dgm:cxn modelId="{6F40EB34-79DE-4E9A-A13A-CF561D623309}" type="presOf" srcId="{93779607-D8CF-411C-9D78-003BBE711EB0}" destId="{23EFB917-0BD7-4D0B-B9BF-6E42F11BEFBF}" srcOrd="0" destOrd="0" presId="urn:microsoft.com/office/officeart/2005/8/layout/radial4"/>
    <dgm:cxn modelId="{A63C19B3-5C53-40CB-85CF-D09EFE1E7F35}" type="presOf" srcId="{9F0B1B2B-A2F9-4FFE-86C9-05515EB682AE}" destId="{9A5248CB-6430-41CF-A862-062F49F87BD5}" srcOrd="0" destOrd="0" presId="urn:microsoft.com/office/officeart/2005/8/layout/radial4"/>
    <dgm:cxn modelId="{EF6E7EA8-8352-4537-94B6-670F7B408E9D}" type="presOf" srcId="{85939287-3E2B-47AE-8C0F-57F9E4E169A1}" destId="{983A0FB6-2113-4D20-996B-B2AE1DD4E6BE}" srcOrd="0" destOrd="0" presId="urn:microsoft.com/office/officeart/2005/8/layout/radial4"/>
    <dgm:cxn modelId="{CE0B58BA-0E08-415F-A59D-20EA12ADBB16}" srcId="{78E6CB91-1731-4F91-8308-1AF3FA53E8F6}" destId="{85939287-3E2B-47AE-8C0F-57F9E4E169A1}" srcOrd="1" destOrd="0" parTransId="{2E9F146C-19F9-478B-A1CB-F4EFB1E26678}" sibTransId="{E2D65392-3C2C-4337-83C3-365164CF84FC}"/>
    <dgm:cxn modelId="{01762EB4-F35C-4ED8-B2F8-E3A16598766C}" type="presParOf" srcId="{9A5248CB-6430-41CF-A862-062F49F87BD5}" destId="{BC8D283B-F870-4F3A-8BB1-5427A969139C}" srcOrd="0" destOrd="0" presId="urn:microsoft.com/office/officeart/2005/8/layout/radial4"/>
    <dgm:cxn modelId="{A03E7E67-D89A-47FF-94DA-C245356505A3}" type="presParOf" srcId="{9A5248CB-6430-41CF-A862-062F49F87BD5}" destId="{23EFB917-0BD7-4D0B-B9BF-6E42F11BEFBF}" srcOrd="1" destOrd="0" presId="urn:microsoft.com/office/officeart/2005/8/layout/radial4"/>
    <dgm:cxn modelId="{AE93D40E-61F6-4FB3-AA18-E6EA861B4B77}" type="presParOf" srcId="{9A5248CB-6430-41CF-A862-062F49F87BD5}" destId="{4B8748BC-4734-4B69-9B5B-BD64B4B3139C}" srcOrd="2" destOrd="0" presId="urn:microsoft.com/office/officeart/2005/8/layout/radial4"/>
    <dgm:cxn modelId="{001A9047-F4F9-4DE4-B67E-B5FBCF7635E1}" type="presParOf" srcId="{9A5248CB-6430-41CF-A862-062F49F87BD5}" destId="{C72F5EC8-BCE3-4162-858B-55585DE30E5B}" srcOrd="3" destOrd="0" presId="urn:microsoft.com/office/officeart/2005/8/layout/radial4"/>
    <dgm:cxn modelId="{8BD5D833-A9FF-4606-910C-3462D59A9363}" type="presParOf" srcId="{9A5248CB-6430-41CF-A862-062F49F87BD5}" destId="{983A0FB6-2113-4D20-996B-B2AE1DD4E6BE}" srcOrd="4" destOrd="0" presId="urn:microsoft.com/office/officeart/2005/8/layout/radial4"/>
    <dgm:cxn modelId="{50439CBF-F44F-4ED6-B306-1FA169AF675D}" type="presParOf" srcId="{9A5248CB-6430-41CF-A862-062F49F87BD5}" destId="{CB854137-4D8F-44B5-9741-44D77DD9056B}" srcOrd="5" destOrd="0" presId="urn:microsoft.com/office/officeart/2005/8/layout/radial4"/>
    <dgm:cxn modelId="{B4F4049B-BC33-410F-B90E-DFE218D63FD1}" type="presParOf" srcId="{9A5248CB-6430-41CF-A862-062F49F87BD5}" destId="{9B30ABD9-FE84-4804-81AA-8B3C225AE071}" srcOrd="6" destOrd="0" presId="urn:microsoft.com/office/officeart/2005/8/layout/radial4"/>
  </dgm:cxnLst>
  <dgm:bg>
    <a:solidFill>
      <a:srgbClr val="FFCC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916BE-E013-4E5A-801A-D2A06E094D26}" type="doc">
      <dgm:prSet loTypeId="urn:microsoft.com/office/officeart/2005/8/layout/equation1" loCatId="process" qsTypeId="urn:microsoft.com/office/officeart/2005/8/quickstyle/simple3" qsCatId="simple" csTypeId="urn:microsoft.com/office/officeart/2005/8/colors/colorful1" csCatId="colorful" phldr="1"/>
      <dgm:spPr/>
    </dgm:pt>
    <dgm:pt modelId="{FF13E482-C7D4-4B17-9E0A-4C0D4BC3425B}">
      <dgm:prSet phldrT="[Texto]" custT="1"/>
      <dgm:spPr/>
      <dgm:t>
        <a:bodyPr/>
        <a:lstStyle/>
        <a:p>
          <a:r>
            <a:rPr lang="es-EC" sz="1400" b="1" dirty="0" smtClean="0"/>
            <a:t>Evaluar los recursos </a:t>
          </a:r>
          <a:endParaRPr lang="es-EC" sz="1400" b="1" dirty="0"/>
        </a:p>
      </dgm:t>
    </dgm:pt>
    <dgm:pt modelId="{5B71C7AB-270B-40E8-B4C6-38A41B8BA499}" type="parTrans" cxnId="{BD041672-9D51-4410-9B2F-B92229F44F3D}">
      <dgm:prSet/>
      <dgm:spPr/>
      <dgm:t>
        <a:bodyPr/>
        <a:lstStyle/>
        <a:p>
          <a:endParaRPr lang="es-EC" sz="2000" b="1"/>
        </a:p>
      </dgm:t>
    </dgm:pt>
    <dgm:pt modelId="{FBA6D498-D27C-42CC-B88B-A72D879A3D1F}" type="sibTrans" cxnId="{BD041672-9D51-4410-9B2F-B92229F44F3D}">
      <dgm:prSet custT="1"/>
      <dgm:spPr/>
      <dgm:t>
        <a:bodyPr/>
        <a:lstStyle/>
        <a:p>
          <a:endParaRPr lang="es-EC" sz="1200" b="1"/>
        </a:p>
      </dgm:t>
    </dgm:pt>
    <dgm:pt modelId="{CED2B866-60E9-4134-8C77-E4F13EA03081}">
      <dgm:prSet phldrT="[Texto]" custT="1"/>
      <dgm:spPr/>
      <dgm:t>
        <a:bodyPr/>
        <a:lstStyle/>
        <a:p>
          <a:r>
            <a:rPr lang="es-EC" sz="1400" b="1" dirty="0" smtClean="0"/>
            <a:t>Detectar fortalezas y debilidades</a:t>
          </a:r>
          <a:endParaRPr lang="es-EC" sz="1400" b="1" dirty="0"/>
        </a:p>
      </dgm:t>
    </dgm:pt>
    <dgm:pt modelId="{09D5F69B-CA0B-4242-BA60-F6FDF8C166C6}" type="parTrans" cxnId="{1A8BAD04-BD4E-48EB-89EE-A2855ECC7BFE}">
      <dgm:prSet/>
      <dgm:spPr/>
      <dgm:t>
        <a:bodyPr/>
        <a:lstStyle/>
        <a:p>
          <a:endParaRPr lang="es-EC" sz="2000" b="1"/>
        </a:p>
      </dgm:t>
    </dgm:pt>
    <dgm:pt modelId="{15905902-8F03-4400-89D7-3E5380418842}" type="sibTrans" cxnId="{1A8BAD04-BD4E-48EB-89EE-A2855ECC7BFE}">
      <dgm:prSet custT="1"/>
      <dgm:spPr/>
      <dgm:t>
        <a:bodyPr/>
        <a:lstStyle/>
        <a:p>
          <a:endParaRPr lang="es-EC" sz="1200" b="1"/>
        </a:p>
      </dgm:t>
    </dgm:pt>
    <dgm:pt modelId="{FB8EDB0D-D85E-4E5D-843B-2D79F426A180}">
      <dgm:prSet phldrT="[Texto]" custT="1"/>
      <dgm:spPr/>
      <dgm:t>
        <a:bodyPr/>
        <a:lstStyle/>
        <a:p>
          <a:r>
            <a:rPr lang="es-EC" sz="1400" b="1" dirty="0" smtClean="0"/>
            <a:t>Análisis interno</a:t>
          </a:r>
          <a:endParaRPr lang="es-EC" sz="1400" b="1" dirty="0"/>
        </a:p>
      </dgm:t>
    </dgm:pt>
    <dgm:pt modelId="{FEEB160B-EF22-406E-9BD5-F53AE3A1D445}" type="parTrans" cxnId="{0C48B61D-65AF-4036-B2FB-C6969EE4D2B0}">
      <dgm:prSet/>
      <dgm:spPr/>
      <dgm:t>
        <a:bodyPr/>
        <a:lstStyle/>
        <a:p>
          <a:endParaRPr lang="es-EC" sz="2000" b="1"/>
        </a:p>
      </dgm:t>
    </dgm:pt>
    <dgm:pt modelId="{3BD07D30-4502-4FBB-9901-1CBEE1945B09}" type="sibTrans" cxnId="{0C48B61D-65AF-4036-B2FB-C6969EE4D2B0}">
      <dgm:prSet/>
      <dgm:spPr/>
      <dgm:t>
        <a:bodyPr/>
        <a:lstStyle/>
        <a:p>
          <a:endParaRPr lang="es-EC" sz="2000" b="1"/>
        </a:p>
      </dgm:t>
    </dgm:pt>
    <dgm:pt modelId="{C9004472-D3A9-4809-923E-3FF4C114D051}" type="pres">
      <dgm:prSet presAssocID="{E80916BE-E013-4E5A-801A-D2A06E094D26}" presName="linearFlow" presStyleCnt="0">
        <dgm:presLayoutVars>
          <dgm:dir/>
          <dgm:resizeHandles val="exact"/>
        </dgm:presLayoutVars>
      </dgm:prSet>
      <dgm:spPr/>
    </dgm:pt>
    <dgm:pt modelId="{A6766158-D2FB-4929-964E-460F7D5F043E}" type="pres">
      <dgm:prSet presAssocID="{FF13E482-C7D4-4B17-9E0A-4C0D4BC3425B}" presName="node" presStyleLbl="node1" presStyleIdx="0" presStyleCnt="3">
        <dgm:presLayoutVars>
          <dgm:bulletEnabled val="1"/>
        </dgm:presLayoutVars>
      </dgm:prSet>
      <dgm:spPr/>
      <dgm:t>
        <a:bodyPr/>
        <a:lstStyle/>
        <a:p>
          <a:endParaRPr lang="es-EC"/>
        </a:p>
      </dgm:t>
    </dgm:pt>
    <dgm:pt modelId="{3ACB735B-679D-4F98-9667-E2E156BD8789}" type="pres">
      <dgm:prSet presAssocID="{FBA6D498-D27C-42CC-B88B-A72D879A3D1F}" presName="spacerL" presStyleCnt="0"/>
      <dgm:spPr/>
    </dgm:pt>
    <dgm:pt modelId="{7AAA6817-1DCA-40E1-B58A-F954F92E5E83}" type="pres">
      <dgm:prSet presAssocID="{FBA6D498-D27C-42CC-B88B-A72D879A3D1F}" presName="sibTrans" presStyleLbl="sibTrans2D1" presStyleIdx="0" presStyleCnt="2"/>
      <dgm:spPr/>
      <dgm:t>
        <a:bodyPr/>
        <a:lstStyle/>
        <a:p>
          <a:endParaRPr lang="es-EC"/>
        </a:p>
      </dgm:t>
    </dgm:pt>
    <dgm:pt modelId="{296D5EE5-C33E-4ED9-9B7A-F690B7EA64E8}" type="pres">
      <dgm:prSet presAssocID="{FBA6D498-D27C-42CC-B88B-A72D879A3D1F}" presName="spacerR" presStyleCnt="0"/>
      <dgm:spPr/>
    </dgm:pt>
    <dgm:pt modelId="{E7BAABCE-73AF-4FB7-A6B3-FE3D4633EDD7}" type="pres">
      <dgm:prSet presAssocID="{CED2B866-60E9-4134-8C77-E4F13EA03081}" presName="node" presStyleLbl="node1" presStyleIdx="1" presStyleCnt="3">
        <dgm:presLayoutVars>
          <dgm:bulletEnabled val="1"/>
        </dgm:presLayoutVars>
      </dgm:prSet>
      <dgm:spPr/>
      <dgm:t>
        <a:bodyPr/>
        <a:lstStyle/>
        <a:p>
          <a:endParaRPr lang="es-EC"/>
        </a:p>
      </dgm:t>
    </dgm:pt>
    <dgm:pt modelId="{734363E9-D373-418B-B1A0-0CF81ABA00C4}" type="pres">
      <dgm:prSet presAssocID="{15905902-8F03-4400-89D7-3E5380418842}" presName="spacerL" presStyleCnt="0"/>
      <dgm:spPr/>
    </dgm:pt>
    <dgm:pt modelId="{A83FD9E0-E6D5-4142-9B54-D7BE5A2B56BB}" type="pres">
      <dgm:prSet presAssocID="{15905902-8F03-4400-89D7-3E5380418842}" presName="sibTrans" presStyleLbl="sibTrans2D1" presStyleIdx="1" presStyleCnt="2"/>
      <dgm:spPr/>
      <dgm:t>
        <a:bodyPr/>
        <a:lstStyle/>
        <a:p>
          <a:endParaRPr lang="es-EC"/>
        </a:p>
      </dgm:t>
    </dgm:pt>
    <dgm:pt modelId="{EE03CC0F-D5CA-4F67-B57B-34AA7A6F1CB9}" type="pres">
      <dgm:prSet presAssocID="{15905902-8F03-4400-89D7-3E5380418842}" presName="spacerR" presStyleCnt="0"/>
      <dgm:spPr/>
    </dgm:pt>
    <dgm:pt modelId="{FDC50763-4116-4730-B3BD-36543116E3DD}" type="pres">
      <dgm:prSet presAssocID="{FB8EDB0D-D85E-4E5D-843B-2D79F426A180}" presName="node" presStyleLbl="node1" presStyleIdx="2" presStyleCnt="3">
        <dgm:presLayoutVars>
          <dgm:bulletEnabled val="1"/>
        </dgm:presLayoutVars>
      </dgm:prSet>
      <dgm:spPr/>
      <dgm:t>
        <a:bodyPr/>
        <a:lstStyle/>
        <a:p>
          <a:endParaRPr lang="es-EC"/>
        </a:p>
      </dgm:t>
    </dgm:pt>
  </dgm:ptLst>
  <dgm:cxnLst>
    <dgm:cxn modelId="{1A8BAD04-BD4E-48EB-89EE-A2855ECC7BFE}" srcId="{E80916BE-E013-4E5A-801A-D2A06E094D26}" destId="{CED2B866-60E9-4134-8C77-E4F13EA03081}" srcOrd="1" destOrd="0" parTransId="{09D5F69B-CA0B-4242-BA60-F6FDF8C166C6}" sibTransId="{15905902-8F03-4400-89D7-3E5380418842}"/>
    <dgm:cxn modelId="{50C72AA7-04C4-4676-A2E3-94B3A70EF5F8}" type="presOf" srcId="{CED2B866-60E9-4134-8C77-E4F13EA03081}" destId="{E7BAABCE-73AF-4FB7-A6B3-FE3D4633EDD7}" srcOrd="0" destOrd="0" presId="urn:microsoft.com/office/officeart/2005/8/layout/equation1"/>
    <dgm:cxn modelId="{44DED297-1895-4536-98D5-4002492B2949}" type="presOf" srcId="{FF13E482-C7D4-4B17-9E0A-4C0D4BC3425B}" destId="{A6766158-D2FB-4929-964E-460F7D5F043E}" srcOrd="0" destOrd="0" presId="urn:microsoft.com/office/officeart/2005/8/layout/equation1"/>
    <dgm:cxn modelId="{C103A1DA-3C8C-46B7-9074-229D930AA8EE}" type="presOf" srcId="{FBA6D498-D27C-42CC-B88B-A72D879A3D1F}" destId="{7AAA6817-1DCA-40E1-B58A-F954F92E5E83}" srcOrd="0" destOrd="0" presId="urn:microsoft.com/office/officeart/2005/8/layout/equation1"/>
    <dgm:cxn modelId="{C384930F-DCC4-4E3C-A870-2E40B4FB8144}" type="presOf" srcId="{15905902-8F03-4400-89D7-3E5380418842}" destId="{A83FD9E0-E6D5-4142-9B54-D7BE5A2B56BB}" srcOrd="0" destOrd="0" presId="urn:microsoft.com/office/officeart/2005/8/layout/equation1"/>
    <dgm:cxn modelId="{1E10F478-73AC-40DF-9FF2-28965747805A}" type="presOf" srcId="{FB8EDB0D-D85E-4E5D-843B-2D79F426A180}" destId="{FDC50763-4116-4730-B3BD-36543116E3DD}" srcOrd="0" destOrd="0" presId="urn:microsoft.com/office/officeart/2005/8/layout/equation1"/>
    <dgm:cxn modelId="{DD611CFB-167B-47F6-8781-D65E45A2E884}" type="presOf" srcId="{E80916BE-E013-4E5A-801A-D2A06E094D26}" destId="{C9004472-D3A9-4809-923E-3FF4C114D051}" srcOrd="0" destOrd="0" presId="urn:microsoft.com/office/officeart/2005/8/layout/equation1"/>
    <dgm:cxn modelId="{BD041672-9D51-4410-9B2F-B92229F44F3D}" srcId="{E80916BE-E013-4E5A-801A-D2A06E094D26}" destId="{FF13E482-C7D4-4B17-9E0A-4C0D4BC3425B}" srcOrd="0" destOrd="0" parTransId="{5B71C7AB-270B-40E8-B4C6-38A41B8BA499}" sibTransId="{FBA6D498-D27C-42CC-B88B-A72D879A3D1F}"/>
    <dgm:cxn modelId="{0C48B61D-65AF-4036-B2FB-C6969EE4D2B0}" srcId="{E80916BE-E013-4E5A-801A-D2A06E094D26}" destId="{FB8EDB0D-D85E-4E5D-843B-2D79F426A180}" srcOrd="2" destOrd="0" parTransId="{FEEB160B-EF22-406E-9BD5-F53AE3A1D445}" sibTransId="{3BD07D30-4502-4FBB-9901-1CBEE1945B09}"/>
    <dgm:cxn modelId="{4A4836C5-8675-4924-B787-E3C41ADE0D78}" type="presParOf" srcId="{C9004472-D3A9-4809-923E-3FF4C114D051}" destId="{A6766158-D2FB-4929-964E-460F7D5F043E}" srcOrd="0" destOrd="0" presId="urn:microsoft.com/office/officeart/2005/8/layout/equation1"/>
    <dgm:cxn modelId="{C1993CB1-0490-4E64-ABB4-F9A06D43356E}" type="presParOf" srcId="{C9004472-D3A9-4809-923E-3FF4C114D051}" destId="{3ACB735B-679D-4F98-9667-E2E156BD8789}" srcOrd="1" destOrd="0" presId="urn:microsoft.com/office/officeart/2005/8/layout/equation1"/>
    <dgm:cxn modelId="{BC26D5A6-307E-4415-9870-880B6C550BDC}" type="presParOf" srcId="{C9004472-D3A9-4809-923E-3FF4C114D051}" destId="{7AAA6817-1DCA-40E1-B58A-F954F92E5E83}" srcOrd="2" destOrd="0" presId="urn:microsoft.com/office/officeart/2005/8/layout/equation1"/>
    <dgm:cxn modelId="{618144F0-4109-4FA4-8198-5261A5A5C8F1}" type="presParOf" srcId="{C9004472-D3A9-4809-923E-3FF4C114D051}" destId="{296D5EE5-C33E-4ED9-9B7A-F690B7EA64E8}" srcOrd="3" destOrd="0" presId="urn:microsoft.com/office/officeart/2005/8/layout/equation1"/>
    <dgm:cxn modelId="{34EE63CC-0DB6-40FC-A0E9-09518B28EB37}" type="presParOf" srcId="{C9004472-D3A9-4809-923E-3FF4C114D051}" destId="{E7BAABCE-73AF-4FB7-A6B3-FE3D4633EDD7}" srcOrd="4" destOrd="0" presId="urn:microsoft.com/office/officeart/2005/8/layout/equation1"/>
    <dgm:cxn modelId="{3A6C3540-7435-4527-90C4-32C6505ED0FB}" type="presParOf" srcId="{C9004472-D3A9-4809-923E-3FF4C114D051}" destId="{734363E9-D373-418B-B1A0-0CF81ABA00C4}" srcOrd="5" destOrd="0" presId="urn:microsoft.com/office/officeart/2005/8/layout/equation1"/>
    <dgm:cxn modelId="{39B0C306-E9FD-472E-8060-9FC40DADCA84}" type="presParOf" srcId="{C9004472-D3A9-4809-923E-3FF4C114D051}" destId="{A83FD9E0-E6D5-4142-9B54-D7BE5A2B56BB}" srcOrd="6" destOrd="0" presId="urn:microsoft.com/office/officeart/2005/8/layout/equation1"/>
    <dgm:cxn modelId="{88376595-C878-453C-811B-C09C024F91BD}" type="presParOf" srcId="{C9004472-D3A9-4809-923E-3FF4C114D051}" destId="{EE03CC0F-D5CA-4F67-B57B-34AA7A6F1CB9}" srcOrd="7" destOrd="0" presId="urn:microsoft.com/office/officeart/2005/8/layout/equation1"/>
    <dgm:cxn modelId="{F7DEA8CC-B862-45E8-B010-1FA90045A455}" type="presParOf" srcId="{C9004472-D3A9-4809-923E-3FF4C114D051}" destId="{FDC50763-4116-4730-B3BD-36543116E3D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5B5BB8-A779-41E0-9B9E-9A00096F6DCF}" type="doc">
      <dgm:prSet loTypeId="urn:microsoft.com/office/officeart/2005/8/layout/matrix2" loCatId="matrix" qsTypeId="urn:microsoft.com/office/officeart/2005/8/quickstyle/simple5" qsCatId="simple" csTypeId="urn:microsoft.com/office/officeart/2005/8/colors/colorful1" csCatId="colorful" phldr="1"/>
      <dgm:spPr/>
      <dgm:t>
        <a:bodyPr/>
        <a:lstStyle/>
        <a:p>
          <a:endParaRPr lang="es-EC"/>
        </a:p>
      </dgm:t>
    </dgm:pt>
    <dgm:pt modelId="{08E2D866-65D0-4A89-93A7-ED9305C35410}">
      <dgm:prSet phldrT="[Texto]">
        <dgm:style>
          <a:lnRef idx="2">
            <a:schemeClr val="accent3"/>
          </a:lnRef>
          <a:fillRef idx="1">
            <a:schemeClr val="lt1"/>
          </a:fillRef>
          <a:effectRef idx="0">
            <a:schemeClr val="accent3"/>
          </a:effectRef>
          <a:fontRef idx="minor">
            <a:schemeClr val="dk1"/>
          </a:fontRef>
        </dgm:style>
      </dgm:prSet>
      <dgm:spPr>
        <a:solidFill>
          <a:srgbClr val="FFCCCC"/>
        </a:solidFill>
        <a:ln>
          <a:solidFill>
            <a:srgbClr val="FF0000"/>
          </a:solidFill>
        </a:ln>
      </dgm:spPr>
      <dgm:t>
        <a:bodyPr/>
        <a:lstStyle/>
        <a:p>
          <a:r>
            <a:rPr lang="es-EC" b="1" dirty="0" smtClean="0">
              <a:solidFill>
                <a:schemeClr val="tx1">
                  <a:lumMod val="95000"/>
                  <a:lumOff val="5000"/>
                </a:schemeClr>
              </a:solidFill>
            </a:rPr>
            <a:t>FORTALEZAS</a:t>
          </a:r>
          <a:endParaRPr lang="es-EC" b="1" dirty="0">
            <a:solidFill>
              <a:schemeClr val="tx1">
                <a:lumMod val="95000"/>
                <a:lumOff val="5000"/>
              </a:schemeClr>
            </a:solidFill>
          </a:endParaRPr>
        </a:p>
      </dgm:t>
    </dgm:pt>
    <dgm:pt modelId="{3367CB73-7C85-4048-9919-FE961A90D70C}" type="parTrans" cxnId="{C26736FB-5394-41EC-B004-77A23964D76A}">
      <dgm:prSet/>
      <dgm:spPr/>
      <dgm:t>
        <a:bodyPr/>
        <a:lstStyle/>
        <a:p>
          <a:endParaRPr lang="es-EC">
            <a:solidFill>
              <a:schemeClr val="tx1">
                <a:lumMod val="95000"/>
                <a:lumOff val="5000"/>
              </a:schemeClr>
            </a:solidFill>
          </a:endParaRPr>
        </a:p>
      </dgm:t>
    </dgm:pt>
    <dgm:pt modelId="{1CE5C78C-1F00-4D66-A57C-C4D31DEEDCBC}" type="sibTrans" cxnId="{C26736FB-5394-41EC-B004-77A23964D76A}">
      <dgm:prSet/>
      <dgm:spPr/>
      <dgm:t>
        <a:bodyPr/>
        <a:lstStyle/>
        <a:p>
          <a:endParaRPr lang="es-EC">
            <a:solidFill>
              <a:schemeClr val="tx1">
                <a:lumMod val="95000"/>
                <a:lumOff val="5000"/>
              </a:schemeClr>
            </a:solidFill>
          </a:endParaRPr>
        </a:p>
      </dgm:t>
    </dgm:pt>
    <dgm:pt modelId="{BF0DE8EC-958E-4BAD-8640-5493448FCA62}">
      <dgm:prSet phldrT="[Texto]">
        <dgm:style>
          <a:lnRef idx="2">
            <a:schemeClr val="accent3"/>
          </a:lnRef>
          <a:fillRef idx="1">
            <a:schemeClr val="lt1"/>
          </a:fillRef>
          <a:effectRef idx="0">
            <a:schemeClr val="accent3"/>
          </a:effectRef>
          <a:fontRef idx="minor">
            <a:schemeClr val="dk1"/>
          </a:fontRef>
        </dgm:style>
      </dgm:prSet>
      <dgm:spPr>
        <a:solidFill>
          <a:srgbClr val="FFCCCC"/>
        </a:solidFill>
        <a:ln>
          <a:solidFill>
            <a:srgbClr val="FF0000"/>
          </a:solidFill>
        </a:ln>
      </dgm:spPr>
      <dgm:t>
        <a:bodyPr/>
        <a:lstStyle/>
        <a:p>
          <a:r>
            <a:rPr lang="es-EC" b="0" dirty="0" smtClean="0">
              <a:solidFill>
                <a:schemeClr val="tx1">
                  <a:lumMod val="95000"/>
                  <a:lumOff val="5000"/>
                </a:schemeClr>
              </a:solidFill>
            </a:rPr>
            <a:t>Servicios prestados acorde a las necesidades.</a:t>
          </a:r>
          <a:endParaRPr lang="es-EC" b="0" dirty="0">
            <a:solidFill>
              <a:schemeClr val="tx1">
                <a:lumMod val="95000"/>
                <a:lumOff val="5000"/>
              </a:schemeClr>
            </a:solidFill>
          </a:endParaRPr>
        </a:p>
      </dgm:t>
    </dgm:pt>
    <dgm:pt modelId="{26881B17-D4E2-4438-9067-F8DFC2FFF2FA}" type="parTrans" cxnId="{D7DE43DF-F9FE-46E6-BD28-F3C6D858DE89}">
      <dgm:prSet/>
      <dgm:spPr/>
      <dgm:t>
        <a:bodyPr/>
        <a:lstStyle/>
        <a:p>
          <a:endParaRPr lang="es-EC">
            <a:solidFill>
              <a:schemeClr val="tx1">
                <a:lumMod val="95000"/>
                <a:lumOff val="5000"/>
              </a:schemeClr>
            </a:solidFill>
          </a:endParaRPr>
        </a:p>
      </dgm:t>
    </dgm:pt>
    <dgm:pt modelId="{E0D52261-9DC7-4096-9D07-B8079479D9DF}" type="sibTrans" cxnId="{D7DE43DF-F9FE-46E6-BD28-F3C6D858DE89}">
      <dgm:prSet/>
      <dgm:spPr/>
      <dgm:t>
        <a:bodyPr/>
        <a:lstStyle/>
        <a:p>
          <a:endParaRPr lang="es-EC">
            <a:solidFill>
              <a:schemeClr val="tx1">
                <a:lumMod val="95000"/>
                <a:lumOff val="5000"/>
              </a:schemeClr>
            </a:solidFill>
          </a:endParaRPr>
        </a:p>
      </dgm:t>
    </dgm:pt>
    <dgm:pt modelId="{0BE6B7BB-604C-4C57-BC39-1FFE14E52330}">
      <dgm:prSet phldrT="[Texto]">
        <dgm:style>
          <a:lnRef idx="2">
            <a:schemeClr val="accent2"/>
          </a:lnRef>
          <a:fillRef idx="1">
            <a:schemeClr val="lt1"/>
          </a:fillRef>
          <a:effectRef idx="0">
            <a:schemeClr val="accent2"/>
          </a:effectRef>
          <a:fontRef idx="minor">
            <a:schemeClr val="dk1"/>
          </a:fontRef>
        </dgm:style>
      </dgm:prSet>
      <dgm:spPr>
        <a:solidFill>
          <a:srgbClr val="CCFFFF"/>
        </a:solidFill>
        <a:ln>
          <a:solidFill>
            <a:srgbClr val="6600CC"/>
          </a:solidFill>
        </a:ln>
      </dgm:spPr>
      <dgm:t>
        <a:bodyPr/>
        <a:lstStyle/>
        <a:p>
          <a:r>
            <a:rPr lang="es-EC" b="1" dirty="0" smtClean="0">
              <a:solidFill>
                <a:schemeClr val="tx1">
                  <a:lumMod val="95000"/>
                  <a:lumOff val="5000"/>
                </a:schemeClr>
              </a:solidFill>
            </a:rPr>
            <a:t>DEBILIDADES</a:t>
          </a:r>
          <a:endParaRPr lang="es-EC" b="1" dirty="0">
            <a:solidFill>
              <a:schemeClr val="tx1">
                <a:lumMod val="95000"/>
                <a:lumOff val="5000"/>
              </a:schemeClr>
            </a:solidFill>
          </a:endParaRPr>
        </a:p>
      </dgm:t>
    </dgm:pt>
    <dgm:pt modelId="{F532595F-D728-491C-B9B2-39A153B80D71}" type="parTrans" cxnId="{C33A10A5-B57F-4789-A596-D5EF13153DDB}">
      <dgm:prSet/>
      <dgm:spPr/>
      <dgm:t>
        <a:bodyPr/>
        <a:lstStyle/>
        <a:p>
          <a:endParaRPr lang="es-EC">
            <a:solidFill>
              <a:schemeClr val="tx1">
                <a:lumMod val="95000"/>
                <a:lumOff val="5000"/>
              </a:schemeClr>
            </a:solidFill>
          </a:endParaRPr>
        </a:p>
      </dgm:t>
    </dgm:pt>
    <dgm:pt modelId="{27873A32-59B9-4A9F-8861-CED2D277182C}" type="sibTrans" cxnId="{C33A10A5-B57F-4789-A596-D5EF13153DDB}">
      <dgm:prSet/>
      <dgm:spPr/>
      <dgm:t>
        <a:bodyPr/>
        <a:lstStyle/>
        <a:p>
          <a:endParaRPr lang="es-EC">
            <a:solidFill>
              <a:schemeClr val="tx1">
                <a:lumMod val="95000"/>
                <a:lumOff val="5000"/>
              </a:schemeClr>
            </a:solidFill>
          </a:endParaRPr>
        </a:p>
      </dgm:t>
    </dgm:pt>
    <dgm:pt modelId="{841B3C7B-C92A-4082-AF93-BCBA7CD8E3F3}">
      <dgm:prSet phldrT="[Texto]">
        <dgm:style>
          <a:lnRef idx="2">
            <a:schemeClr val="accent4"/>
          </a:lnRef>
          <a:fillRef idx="1">
            <a:schemeClr val="lt1"/>
          </a:fillRef>
          <a:effectRef idx="0">
            <a:schemeClr val="accent4"/>
          </a:effectRef>
          <a:fontRef idx="minor">
            <a:schemeClr val="dk1"/>
          </a:fontRef>
        </dgm:style>
      </dgm:prSet>
      <dgm:spPr>
        <a:solidFill>
          <a:srgbClr val="99FFCC"/>
        </a:solidFill>
        <a:ln>
          <a:solidFill>
            <a:srgbClr val="00B050"/>
          </a:solidFill>
        </a:ln>
      </dgm:spPr>
      <dgm:t>
        <a:bodyPr/>
        <a:lstStyle/>
        <a:p>
          <a:r>
            <a:rPr lang="es-EC" b="1" dirty="0" smtClean="0">
              <a:solidFill>
                <a:schemeClr val="tx1">
                  <a:lumMod val="95000"/>
                  <a:lumOff val="5000"/>
                </a:schemeClr>
              </a:solidFill>
            </a:rPr>
            <a:t>AMENAZAS</a:t>
          </a:r>
          <a:endParaRPr lang="es-EC" b="1" dirty="0">
            <a:solidFill>
              <a:schemeClr val="tx1">
                <a:lumMod val="95000"/>
                <a:lumOff val="5000"/>
              </a:schemeClr>
            </a:solidFill>
          </a:endParaRPr>
        </a:p>
      </dgm:t>
    </dgm:pt>
    <dgm:pt modelId="{1E7D71D2-7DA6-4EEB-A3D5-4BF392542A27}" type="parTrans" cxnId="{61ABD3D3-D571-4EED-A766-B16DB433EF0E}">
      <dgm:prSet/>
      <dgm:spPr/>
      <dgm:t>
        <a:bodyPr/>
        <a:lstStyle/>
        <a:p>
          <a:endParaRPr lang="es-EC">
            <a:solidFill>
              <a:schemeClr val="tx1">
                <a:lumMod val="95000"/>
                <a:lumOff val="5000"/>
              </a:schemeClr>
            </a:solidFill>
          </a:endParaRPr>
        </a:p>
      </dgm:t>
    </dgm:pt>
    <dgm:pt modelId="{0D8A8744-F699-4FA0-BDC5-EDE4F2496BE5}" type="sibTrans" cxnId="{61ABD3D3-D571-4EED-A766-B16DB433EF0E}">
      <dgm:prSet/>
      <dgm:spPr/>
      <dgm:t>
        <a:bodyPr/>
        <a:lstStyle/>
        <a:p>
          <a:endParaRPr lang="es-EC">
            <a:solidFill>
              <a:schemeClr val="tx1">
                <a:lumMod val="95000"/>
                <a:lumOff val="5000"/>
              </a:schemeClr>
            </a:solidFill>
          </a:endParaRPr>
        </a:p>
      </dgm:t>
    </dgm:pt>
    <dgm:pt modelId="{B565BA23-2817-4CDA-894F-E70A56E24538}">
      <dgm:prSet phldrT="[Texto]">
        <dgm:style>
          <a:lnRef idx="2">
            <a:schemeClr val="accent4"/>
          </a:lnRef>
          <a:fillRef idx="1">
            <a:schemeClr val="lt1"/>
          </a:fillRef>
          <a:effectRef idx="0">
            <a:schemeClr val="accent4"/>
          </a:effectRef>
          <a:fontRef idx="minor">
            <a:schemeClr val="dk1"/>
          </a:fontRef>
        </dgm:style>
      </dgm:prSet>
      <dgm:spPr>
        <a:solidFill>
          <a:srgbClr val="99FFCC"/>
        </a:solidFill>
        <a:ln>
          <a:solidFill>
            <a:srgbClr val="00B050"/>
          </a:solidFill>
        </a:ln>
      </dgm:spPr>
      <dgm:t>
        <a:bodyPr/>
        <a:lstStyle/>
        <a:p>
          <a:r>
            <a:rPr lang="es-EC" dirty="0" smtClean="0">
              <a:solidFill>
                <a:schemeClr val="tx1">
                  <a:lumMod val="95000"/>
                  <a:lumOff val="5000"/>
                </a:schemeClr>
              </a:solidFill>
            </a:rPr>
            <a:t>Informalidad en el sector.</a:t>
          </a:r>
          <a:endParaRPr lang="es-EC" dirty="0">
            <a:solidFill>
              <a:schemeClr val="tx1">
                <a:lumMod val="95000"/>
                <a:lumOff val="5000"/>
              </a:schemeClr>
            </a:solidFill>
          </a:endParaRPr>
        </a:p>
      </dgm:t>
    </dgm:pt>
    <dgm:pt modelId="{F4A33664-5A82-4B62-BC19-9E3A5373A2CD}" type="parTrans" cxnId="{D3609F74-4FB6-491D-AAB9-3308380580F5}">
      <dgm:prSet/>
      <dgm:spPr/>
      <dgm:t>
        <a:bodyPr/>
        <a:lstStyle/>
        <a:p>
          <a:endParaRPr lang="es-EC">
            <a:solidFill>
              <a:schemeClr val="tx1">
                <a:lumMod val="95000"/>
                <a:lumOff val="5000"/>
              </a:schemeClr>
            </a:solidFill>
          </a:endParaRPr>
        </a:p>
      </dgm:t>
    </dgm:pt>
    <dgm:pt modelId="{8633393B-A728-4A40-9BAA-4059193C3DE5}" type="sibTrans" cxnId="{D3609F74-4FB6-491D-AAB9-3308380580F5}">
      <dgm:prSet/>
      <dgm:spPr/>
      <dgm:t>
        <a:bodyPr/>
        <a:lstStyle/>
        <a:p>
          <a:endParaRPr lang="es-EC">
            <a:solidFill>
              <a:schemeClr val="tx1">
                <a:lumMod val="95000"/>
                <a:lumOff val="5000"/>
              </a:schemeClr>
            </a:solidFill>
          </a:endParaRPr>
        </a:p>
      </dgm:t>
    </dgm:pt>
    <dgm:pt modelId="{0089F757-0540-4D4A-8DA1-5A2305CE8D69}">
      <dgm:prSet phldrT="[Texto]">
        <dgm:style>
          <a:lnRef idx="2">
            <a:schemeClr val="accent6"/>
          </a:lnRef>
          <a:fillRef idx="1">
            <a:schemeClr val="lt1"/>
          </a:fillRef>
          <a:effectRef idx="0">
            <a:schemeClr val="accent6"/>
          </a:effectRef>
          <a:fontRef idx="minor">
            <a:schemeClr val="dk1"/>
          </a:fontRef>
        </dgm:style>
      </dgm:prSet>
      <dgm:spPr>
        <a:solidFill>
          <a:srgbClr val="FFCCFF"/>
        </a:solidFill>
        <a:ln>
          <a:solidFill>
            <a:srgbClr val="6600CC"/>
          </a:solidFill>
        </a:ln>
      </dgm:spPr>
      <dgm:t>
        <a:bodyPr/>
        <a:lstStyle/>
        <a:p>
          <a:r>
            <a:rPr lang="es-EC" b="1" dirty="0" smtClean="0">
              <a:solidFill>
                <a:schemeClr val="tx1">
                  <a:lumMod val="95000"/>
                  <a:lumOff val="5000"/>
                </a:schemeClr>
              </a:solidFill>
            </a:rPr>
            <a:t>OPORTUNIDADES</a:t>
          </a:r>
          <a:endParaRPr lang="es-EC" b="1" dirty="0">
            <a:solidFill>
              <a:schemeClr val="tx1">
                <a:lumMod val="95000"/>
                <a:lumOff val="5000"/>
              </a:schemeClr>
            </a:solidFill>
          </a:endParaRPr>
        </a:p>
      </dgm:t>
    </dgm:pt>
    <dgm:pt modelId="{4BE9F803-D75E-4ECF-89A3-F7F504F177A9}" type="parTrans" cxnId="{E190938B-71D1-4989-AA74-8ECE53CAFA43}">
      <dgm:prSet/>
      <dgm:spPr/>
      <dgm:t>
        <a:bodyPr/>
        <a:lstStyle/>
        <a:p>
          <a:endParaRPr lang="es-EC">
            <a:solidFill>
              <a:schemeClr val="tx1">
                <a:lumMod val="95000"/>
                <a:lumOff val="5000"/>
              </a:schemeClr>
            </a:solidFill>
          </a:endParaRPr>
        </a:p>
      </dgm:t>
    </dgm:pt>
    <dgm:pt modelId="{DBE20251-719B-43A2-8CAD-D8CC99564A4A}" type="sibTrans" cxnId="{E190938B-71D1-4989-AA74-8ECE53CAFA43}">
      <dgm:prSet/>
      <dgm:spPr/>
      <dgm:t>
        <a:bodyPr/>
        <a:lstStyle/>
        <a:p>
          <a:endParaRPr lang="es-EC">
            <a:solidFill>
              <a:schemeClr val="tx1">
                <a:lumMod val="95000"/>
                <a:lumOff val="5000"/>
              </a:schemeClr>
            </a:solidFill>
          </a:endParaRPr>
        </a:p>
      </dgm:t>
    </dgm:pt>
    <dgm:pt modelId="{DAFD5410-9362-4550-A445-327EA8429614}">
      <dgm:prSet phldrT="[Texto]">
        <dgm:style>
          <a:lnRef idx="2">
            <a:schemeClr val="accent6"/>
          </a:lnRef>
          <a:fillRef idx="1">
            <a:schemeClr val="lt1"/>
          </a:fillRef>
          <a:effectRef idx="0">
            <a:schemeClr val="accent6"/>
          </a:effectRef>
          <a:fontRef idx="minor">
            <a:schemeClr val="dk1"/>
          </a:fontRef>
        </dgm:style>
      </dgm:prSet>
      <dgm:spPr>
        <a:solidFill>
          <a:srgbClr val="FFCCFF"/>
        </a:solidFill>
        <a:ln>
          <a:solidFill>
            <a:srgbClr val="6600CC"/>
          </a:solidFill>
        </a:ln>
      </dgm:spPr>
      <dgm:t>
        <a:bodyPr/>
        <a:lstStyle/>
        <a:p>
          <a:r>
            <a:rPr lang="es-EC" b="0" dirty="0" smtClean="0">
              <a:solidFill>
                <a:schemeClr val="tx1">
                  <a:lumMod val="95000"/>
                  <a:lumOff val="5000"/>
                </a:schemeClr>
              </a:solidFill>
            </a:rPr>
            <a:t>Aumento del índice delincuencial</a:t>
          </a:r>
          <a:endParaRPr lang="es-EC" b="0" dirty="0">
            <a:solidFill>
              <a:schemeClr val="tx1">
                <a:lumMod val="95000"/>
                <a:lumOff val="5000"/>
              </a:schemeClr>
            </a:solidFill>
          </a:endParaRPr>
        </a:p>
      </dgm:t>
    </dgm:pt>
    <dgm:pt modelId="{A4AD63C0-8589-4BFE-A2FC-5CAD0024FBEC}" type="parTrans" cxnId="{15BFF48A-FD4C-4989-926B-2C6DC1DAC14D}">
      <dgm:prSet/>
      <dgm:spPr/>
      <dgm:t>
        <a:bodyPr/>
        <a:lstStyle/>
        <a:p>
          <a:endParaRPr lang="es-EC">
            <a:solidFill>
              <a:schemeClr val="tx1">
                <a:lumMod val="95000"/>
                <a:lumOff val="5000"/>
              </a:schemeClr>
            </a:solidFill>
          </a:endParaRPr>
        </a:p>
      </dgm:t>
    </dgm:pt>
    <dgm:pt modelId="{D8A588BE-07B4-4E38-B04F-4A699B9C164D}" type="sibTrans" cxnId="{15BFF48A-FD4C-4989-926B-2C6DC1DAC14D}">
      <dgm:prSet/>
      <dgm:spPr/>
      <dgm:t>
        <a:bodyPr/>
        <a:lstStyle/>
        <a:p>
          <a:endParaRPr lang="es-EC">
            <a:solidFill>
              <a:schemeClr val="tx1">
                <a:lumMod val="95000"/>
                <a:lumOff val="5000"/>
              </a:schemeClr>
            </a:solidFill>
          </a:endParaRPr>
        </a:p>
      </dgm:t>
    </dgm:pt>
    <dgm:pt modelId="{2FCD09C8-770A-4BDA-B1FD-A1AEB0226226}">
      <dgm:prSet phldrT="[Texto]">
        <dgm:style>
          <a:lnRef idx="2">
            <a:schemeClr val="accent3"/>
          </a:lnRef>
          <a:fillRef idx="1">
            <a:schemeClr val="lt1"/>
          </a:fillRef>
          <a:effectRef idx="0">
            <a:schemeClr val="accent3"/>
          </a:effectRef>
          <a:fontRef idx="minor">
            <a:schemeClr val="dk1"/>
          </a:fontRef>
        </dgm:style>
      </dgm:prSet>
      <dgm:spPr>
        <a:solidFill>
          <a:srgbClr val="FFCCCC"/>
        </a:solidFill>
        <a:ln>
          <a:solidFill>
            <a:srgbClr val="FF0000"/>
          </a:solidFill>
        </a:ln>
      </dgm:spPr>
      <dgm:t>
        <a:bodyPr/>
        <a:lstStyle/>
        <a:p>
          <a:r>
            <a:rPr lang="es-EC" b="0" dirty="0" smtClean="0">
              <a:solidFill>
                <a:schemeClr val="tx1">
                  <a:lumMod val="95000"/>
                  <a:lumOff val="5000"/>
                </a:schemeClr>
              </a:solidFill>
            </a:rPr>
            <a:t>Reconocimiento de la organización </a:t>
          </a:r>
          <a:endParaRPr lang="es-EC" b="0" dirty="0">
            <a:solidFill>
              <a:schemeClr val="tx1">
                <a:lumMod val="95000"/>
                <a:lumOff val="5000"/>
              </a:schemeClr>
            </a:solidFill>
          </a:endParaRPr>
        </a:p>
      </dgm:t>
    </dgm:pt>
    <dgm:pt modelId="{37F4E9E5-EB72-4D25-8720-B2C1D6E71BC1}" type="parTrans" cxnId="{DE95D6BC-F42A-4BA9-8B5E-3FD8E508362B}">
      <dgm:prSet/>
      <dgm:spPr/>
      <dgm:t>
        <a:bodyPr/>
        <a:lstStyle/>
        <a:p>
          <a:endParaRPr lang="es-EC">
            <a:solidFill>
              <a:schemeClr val="tx1">
                <a:lumMod val="95000"/>
                <a:lumOff val="5000"/>
              </a:schemeClr>
            </a:solidFill>
          </a:endParaRPr>
        </a:p>
      </dgm:t>
    </dgm:pt>
    <dgm:pt modelId="{7D8387DE-DAF2-434F-85F5-FE0D08D8ABA9}" type="sibTrans" cxnId="{DE95D6BC-F42A-4BA9-8B5E-3FD8E508362B}">
      <dgm:prSet/>
      <dgm:spPr/>
      <dgm:t>
        <a:bodyPr/>
        <a:lstStyle/>
        <a:p>
          <a:endParaRPr lang="es-EC">
            <a:solidFill>
              <a:schemeClr val="tx1">
                <a:lumMod val="95000"/>
                <a:lumOff val="5000"/>
              </a:schemeClr>
            </a:solidFill>
          </a:endParaRPr>
        </a:p>
      </dgm:t>
    </dgm:pt>
    <dgm:pt modelId="{171DCA2D-1616-4474-A441-5C679F63B243}">
      <dgm:prSet phldrT="[Texto]">
        <dgm:style>
          <a:lnRef idx="2">
            <a:schemeClr val="accent3"/>
          </a:lnRef>
          <a:fillRef idx="1">
            <a:schemeClr val="lt1"/>
          </a:fillRef>
          <a:effectRef idx="0">
            <a:schemeClr val="accent3"/>
          </a:effectRef>
          <a:fontRef idx="minor">
            <a:schemeClr val="dk1"/>
          </a:fontRef>
        </dgm:style>
      </dgm:prSet>
      <dgm:spPr>
        <a:solidFill>
          <a:srgbClr val="FFCCCC"/>
        </a:solidFill>
        <a:ln>
          <a:solidFill>
            <a:srgbClr val="FF0000"/>
          </a:solidFill>
        </a:ln>
      </dgm:spPr>
      <dgm:t>
        <a:bodyPr/>
        <a:lstStyle/>
        <a:p>
          <a:r>
            <a:rPr lang="es-EC" b="0" dirty="0" smtClean="0">
              <a:solidFill>
                <a:schemeClr val="tx1">
                  <a:lumMod val="95000"/>
                  <a:lumOff val="5000"/>
                </a:schemeClr>
              </a:solidFill>
            </a:rPr>
            <a:t>Servicio personalizado</a:t>
          </a:r>
          <a:endParaRPr lang="es-EC" b="0" dirty="0">
            <a:solidFill>
              <a:schemeClr val="tx1">
                <a:lumMod val="95000"/>
                <a:lumOff val="5000"/>
              </a:schemeClr>
            </a:solidFill>
          </a:endParaRPr>
        </a:p>
      </dgm:t>
    </dgm:pt>
    <dgm:pt modelId="{92A2B3BB-1FB0-4A32-B570-FC518D97B502}" type="parTrans" cxnId="{774F746C-13AF-4957-97AC-FD53736283D3}">
      <dgm:prSet/>
      <dgm:spPr/>
      <dgm:t>
        <a:bodyPr/>
        <a:lstStyle/>
        <a:p>
          <a:endParaRPr lang="es-EC">
            <a:solidFill>
              <a:schemeClr val="tx1">
                <a:lumMod val="95000"/>
                <a:lumOff val="5000"/>
              </a:schemeClr>
            </a:solidFill>
          </a:endParaRPr>
        </a:p>
      </dgm:t>
    </dgm:pt>
    <dgm:pt modelId="{AAC198B9-DFB9-4C5A-B9DB-D764755757C4}" type="sibTrans" cxnId="{774F746C-13AF-4957-97AC-FD53736283D3}">
      <dgm:prSet/>
      <dgm:spPr/>
      <dgm:t>
        <a:bodyPr/>
        <a:lstStyle/>
        <a:p>
          <a:endParaRPr lang="es-EC">
            <a:solidFill>
              <a:schemeClr val="tx1">
                <a:lumMod val="95000"/>
                <a:lumOff val="5000"/>
              </a:schemeClr>
            </a:solidFill>
          </a:endParaRPr>
        </a:p>
      </dgm:t>
    </dgm:pt>
    <dgm:pt modelId="{DDE92F69-CED3-4471-8306-FB8A34875BD3}">
      <dgm:prSet>
        <dgm:style>
          <a:lnRef idx="2">
            <a:schemeClr val="accent2"/>
          </a:lnRef>
          <a:fillRef idx="1">
            <a:schemeClr val="lt1"/>
          </a:fillRef>
          <a:effectRef idx="0">
            <a:schemeClr val="accent2"/>
          </a:effectRef>
          <a:fontRef idx="minor">
            <a:schemeClr val="dk1"/>
          </a:fontRef>
        </dgm:style>
      </dgm:prSet>
      <dgm:spPr>
        <a:solidFill>
          <a:srgbClr val="CCFFFF"/>
        </a:solidFill>
        <a:ln>
          <a:solidFill>
            <a:srgbClr val="6600CC"/>
          </a:solidFill>
        </a:ln>
      </dgm:spPr>
      <dgm:t>
        <a:bodyPr/>
        <a:lstStyle/>
        <a:p>
          <a:r>
            <a:rPr lang="es-EC" dirty="0" smtClean="0">
              <a:solidFill>
                <a:schemeClr val="tx1">
                  <a:lumMod val="95000"/>
                  <a:lumOff val="5000"/>
                </a:schemeClr>
              </a:solidFill>
            </a:rPr>
            <a:t>Baja rentabilidad</a:t>
          </a:r>
          <a:endParaRPr lang="es-EC" dirty="0">
            <a:solidFill>
              <a:schemeClr val="tx1">
                <a:lumMod val="95000"/>
                <a:lumOff val="5000"/>
              </a:schemeClr>
            </a:solidFill>
          </a:endParaRPr>
        </a:p>
      </dgm:t>
    </dgm:pt>
    <dgm:pt modelId="{EA6ABC91-DCD1-4FE8-9614-3E3612AA29AC}" type="parTrans" cxnId="{AF3935A7-4E0F-4279-8DDD-1EF754112ED5}">
      <dgm:prSet/>
      <dgm:spPr/>
      <dgm:t>
        <a:bodyPr/>
        <a:lstStyle/>
        <a:p>
          <a:endParaRPr lang="es-EC">
            <a:solidFill>
              <a:schemeClr val="tx1">
                <a:lumMod val="95000"/>
                <a:lumOff val="5000"/>
              </a:schemeClr>
            </a:solidFill>
          </a:endParaRPr>
        </a:p>
      </dgm:t>
    </dgm:pt>
    <dgm:pt modelId="{ADA2CE93-79CF-4A7F-9C6B-DE4B5082EC21}" type="sibTrans" cxnId="{AF3935A7-4E0F-4279-8DDD-1EF754112ED5}">
      <dgm:prSet/>
      <dgm:spPr/>
      <dgm:t>
        <a:bodyPr/>
        <a:lstStyle/>
        <a:p>
          <a:endParaRPr lang="es-EC">
            <a:solidFill>
              <a:schemeClr val="tx1">
                <a:lumMod val="95000"/>
                <a:lumOff val="5000"/>
              </a:schemeClr>
            </a:solidFill>
          </a:endParaRPr>
        </a:p>
      </dgm:t>
    </dgm:pt>
    <dgm:pt modelId="{B73F694D-F832-4CB9-96D6-BFC0ED1F031F}">
      <dgm:prSet>
        <dgm:style>
          <a:lnRef idx="2">
            <a:schemeClr val="accent2"/>
          </a:lnRef>
          <a:fillRef idx="1">
            <a:schemeClr val="lt1"/>
          </a:fillRef>
          <a:effectRef idx="0">
            <a:schemeClr val="accent2"/>
          </a:effectRef>
          <a:fontRef idx="minor">
            <a:schemeClr val="dk1"/>
          </a:fontRef>
        </dgm:style>
      </dgm:prSet>
      <dgm:spPr>
        <a:solidFill>
          <a:srgbClr val="CCFFFF"/>
        </a:solidFill>
        <a:ln>
          <a:solidFill>
            <a:srgbClr val="6600CC"/>
          </a:solidFill>
        </a:ln>
      </dgm:spPr>
      <dgm:t>
        <a:bodyPr/>
        <a:lstStyle/>
        <a:p>
          <a:r>
            <a:rPr lang="es-EC" dirty="0" smtClean="0">
              <a:solidFill>
                <a:schemeClr val="tx1">
                  <a:lumMod val="95000"/>
                  <a:lumOff val="5000"/>
                </a:schemeClr>
              </a:solidFill>
            </a:rPr>
            <a:t>No se diferencia el costo de prestar el servicio de seguridad privada.</a:t>
          </a:r>
          <a:endParaRPr lang="es-EC" dirty="0">
            <a:solidFill>
              <a:schemeClr val="tx1">
                <a:lumMod val="95000"/>
                <a:lumOff val="5000"/>
              </a:schemeClr>
            </a:solidFill>
          </a:endParaRPr>
        </a:p>
      </dgm:t>
    </dgm:pt>
    <dgm:pt modelId="{9DFAFA7F-B9E4-4615-B92D-C5C27C282804}" type="parTrans" cxnId="{4EB6B70C-2195-423B-9CBF-25A555D105C3}">
      <dgm:prSet/>
      <dgm:spPr/>
      <dgm:t>
        <a:bodyPr/>
        <a:lstStyle/>
        <a:p>
          <a:endParaRPr lang="es-EC">
            <a:solidFill>
              <a:schemeClr val="tx1">
                <a:lumMod val="95000"/>
                <a:lumOff val="5000"/>
              </a:schemeClr>
            </a:solidFill>
          </a:endParaRPr>
        </a:p>
      </dgm:t>
    </dgm:pt>
    <dgm:pt modelId="{A5C1E792-C73E-4707-9D65-173F2EA6D5C5}" type="sibTrans" cxnId="{4EB6B70C-2195-423B-9CBF-25A555D105C3}">
      <dgm:prSet/>
      <dgm:spPr/>
      <dgm:t>
        <a:bodyPr/>
        <a:lstStyle/>
        <a:p>
          <a:endParaRPr lang="es-EC">
            <a:solidFill>
              <a:schemeClr val="tx1">
                <a:lumMod val="95000"/>
                <a:lumOff val="5000"/>
              </a:schemeClr>
            </a:solidFill>
          </a:endParaRPr>
        </a:p>
      </dgm:t>
    </dgm:pt>
    <dgm:pt modelId="{CB0DBA9D-3EC6-4351-A3DA-EF1B38AEB9B3}">
      <dgm:prSet phldrT="[Texto]">
        <dgm:style>
          <a:lnRef idx="2">
            <a:schemeClr val="accent6"/>
          </a:lnRef>
          <a:fillRef idx="1">
            <a:schemeClr val="lt1"/>
          </a:fillRef>
          <a:effectRef idx="0">
            <a:schemeClr val="accent6"/>
          </a:effectRef>
          <a:fontRef idx="minor">
            <a:schemeClr val="dk1"/>
          </a:fontRef>
        </dgm:style>
      </dgm:prSet>
      <dgm:spPr>
        <a:solidFill>
          <a:srgbClr val="FFCCFF"/>
        </a:solidFill>
        <a:ln>
          <a:solidFill>
            <a:srgbClr val="6600CC"/>
          </a:solidFill>
        </a:ln>
      </dgm:spPr>
      <dgm:t>
        <a:bodyPr/>
        <a:lstStyle/>
        <a:p>
          <a:r>
            <a:rPr lang="es-EC" b="0" dirty="0" smtClean="0">
              <a:solidFill>
                <a:schemeClr val="tx1">
                  <a:lumMod val="95000"/>
                  <a:lumOff val="5000"/>
                </a:schemeClr>
              </a:solidFill>
            </a:rPr>
            <a:t>Debilidad del estado para implementar estrategias en seguridad ciudadana</a:t>
          </a:r>
          <a:endParaRPr lang="es-EC" b="0" dirty="0">
            <a:solidFill>
              <a:schemeClr val="tx1">
                <a:lumMod val="95000"/>
                <a:lumOff val="5000"/>
              </a:schemeClr>
            </a:solidFill>
          </a:endParaRPr>
        </a:p>
      </dgm:t>
    </dgm:pt>
    <dgm:pt modelId="{D246DA34-C119-44C7-832A-1012C100F01C}" type="parTrans" cxnId="{3728BABA-DFA1-4FD6-8AE6-2FEA32409F48}">
      <dgm:prSet/>
      <dgm:spPr/>
      <dgm:t>
        <a:bodyPr/>
        <a:lstStyle/>
        <a:p>
          <a:endParaRPr lang="es-EC">
            <a:solidFill>
              <a:schemeClr val="tx1">
                <a:lumMod val="95000"/>
                <a:lumOff val="5000"/>
              </a:schemeClr>
            </a:solidFill>
          </a:endParaRPr>
        </a:p>
      </dgm:t>
    </dgm:pt>
    <dgm:pt modelId="{158AA428-5C81-41F5-9C65-BD0CD022B0A2}" type="sibTrans" cxnId="{3728BABA-DFA1-4FD6-8AE6-2FEA32409F48}">
      <dgm:prSet/>
      <dgm:spPr/>
      <dgm:t>
        <a:bodyPr/>
        <a:lstStyle/>
        <a:p>
          <a:endParaRPr lang="es-EC">
            <a:solidFill>
              <a:schemeClr val="tx1">
                <a:lumMod val="95000"/>
                <a:lumOff val="5000"/>
              </a:schemeClr>
            </a:solidFill>
          </a:endParaRPr>
        </a:p>
      </dgm:t>
    </dgm:pt>
    <dgm:pt modelId="{83556AC9-EF60-491E-89C7-A8FA77647F9F}">
      <dgm:prSet phldrT="[Texto]">
        <dgm:style>
          <a:lnRef idx="2">
            <a:schemeClr val="accent4"/>
          </a:lnRef>
          <a:fillRef idx="1">
            <a:schemeClr val="lt1"/>
          </a:fillRef>
          <a:effectRef idx="0">
            <a:schemeClr val="accent4"/>
          </a:effectRef>
          <a:fontRef idx="minor">
            <a:schemeClr val="dk1"/>
          </a:fontRef>
        </dgm:style>
      </dgm:prSet>
      <dgm:spPr>
        <a:solidFill>
          <a:srgbClr val="99FFCC"/>
        </a:solidFill>
        <a:ln>
          <a:solidFill>
            <a:srgbClr val="00B050"/>
          </a:solidFill>
        </a:ln>
      </dgm:spPr>
      <dgm:t>
        <a:bodyPr/>
        <a:lstStyle/>
        <a:p>
          <a:r>
            <a:rPr lang="es-EC" dirty="0" smtClean="0">
              <a:solidFill>
                <a:schemeClr val="tx1">
                  <a:lumMod val="95000"/>
                  <a:lumOff val="5000"/>
                </a:schemeClr>
              </a:solidFill>
            </a:rPr>
            <a:t>Fuerza laboral con bajos niveles de instrucción académica</a:t>
          </a:r>
          <a:endParaRPr lang="es-EC" dirty="0">
            <a:solidFill>
              <a:schemeClr val="tx1">
                <a:lumMod val="95000"/>
                <a:lumOff val="5000"/>
              </a:schemeClr>
            </a:solidFill>
          </a:endParaRPr>
        </a:p>
      </dgm:t>
    </dgm:pt>
    <dgm:pt modelId="{1C561811-9329-413B-AB6D-7A879E09201A}" type="parTrans" cxnId="{45D3F661-9AAA-4550-A7C8-B77767320ADE}">
      <dgm:prSet/>
      <dgm:spPr/>
      <dgm:t>
        <a:bodyPr/>
        <a:lstStyle/>
        <a:p>
          <a:endParaRPr lang="es-EC">
            <a:solidFill>
              <a:schemeClr val="tx1">
                <a:lumMod val="95000"/>
                <a:lumOff val="5000"/>
              </a:schemeClr>
            </a:solidFill>
          </a:endParaRPr>
        </a:p>
      </dgm:t>
    </dgm:pt>
    <dgm:pt modelId="{AA74F0D2-6456-427D-9FB7-B2ECDD748C4B}" type="sibTrans" cxnId="{45D3F661-9AAA-4550-A7C8-B77767320ADE}">
      <dgm:prSet/>
      <dgm:spPr/>
      <dgm:t>
        <a:bodyPr/>
        <a:lstStyle/>
        <a:p>
          <a:endParaRPr lang="es-EC">
            <a:solidFill>
              <a:schemeClr val="tx1">
                <a:lumMod val="95000"/>
                <a:lumOff val="5000"/>
              </a:schemeClr>
            </a:solidFill>
          </a:endParaRPr>
        </a:p>
      </dgm:t>
    </dgm:pt>
    <dgm:pt modelId="{2741F38F-ADFD-4CB1-A7AA-5079893E8169}">
      <dgm:prSet phldrT="[Texto]">
        <dgm:style>
          <a:lnRef idx="2">
            <a:schemeClr val="accent4"/>
          </a:lnRef>
          <a:fillRef idx="1">
            <a:schemeClr val="lt1"/>
          </a:fillRef>
          <a:effectRef idx="0">
            <a:schemeClr val="accent4"/>
          </a:effectRef>
          <a:fontRef idx="minor">
            <a:schemeClr val="dk1"/>
          </a:fontRef>
        </dgm:style>
      </dgm:prSet>
      <dgm:spPr>
        <a:solidFill>
          <a:srgbClr val="99FFCC"/>
        </a:solidFill>
        <a:ln>
          <a:solidFill>
            <a:srgbClr val="00B050"/>
          </a:solidFill>
        </a:ln>
      </dgm:spPr>
      <dgm:t>
        <a:bodyPr/>
        <a:lstStyle/>
        <a:p>
          <a:r>
            <a:rPr lang="es-EC" dirty="0" smtClean="0">
              <a:solidFill>
                <a:schemeClr val="tx1">
                  <a:lumMod val="95000"/>
                  <a:lumOff val="5000"/>
                </a:schemeClr>
              </a:solidFill>
            </a:rPr>
            <a:t>Situación actual del país.</a:t>
          </a:r>
          <a:endParaRPr lang="es-EC" dirty="0">
            <a:solidFill>
              <a:schemeClr val="tx1">
                <a:lumMod val="95000"/>
                <a:lumOff val="5000"/>
              </a:schemeClr>
            </a:solidFill>
          </a:endParaRPr>
        </a:p>
      </dgm:t>
    </dgm:pt>
    <dgm:pt modelId="{1F7C06D8-2032-4BFD-A4FF-33B568F8F0D9}" type="parTrans" cxnId="{CBBDCF38-AE3A-4620-ABB6-9B1F629E57B2}">
      <dgm:prSet/>
      <dgm:spPr/>
      <dgm:t>
        <a:bodyPr/>
        <a:lstStyle/>
        <a:p>
          <a:endParaRPr lang="es-EC">
            <a:solidFill>
              <a:schemeClr val="tx1">
                <a:lumMod val="95000"/>
                <a:lumOff val="5000"/>
              </a:schemeClr>
            </a:solidFill>
          </a:endParaRPr>
        </a:p>
      </dgm:t>
    </dgm:pt>
    <dgm:pt modelId="{76BBB3CB-8296-4B81-9E78-8FB670692C91}" type="sibTrans" cxnId="{CBBDCF38-AE3A-4620-ABB6-9B1F629E57B2}">
      <dgm:prSet/>
      <dgm:spPr/>
      <dgm:t>
        <a:bodyPr/>
        <a:lstStyle/>
        <a:p>
          <a:endParaRPr lang="es-EC">
            <a:solidFill>
              <a:schemeClr val="tx1">
                <a:lumMod val="95000"/>
                <a:lumOff val="5000"/>
              </a:schemeClr>
            </a:solidFill>
          </a:endParaRPr>
        </a:p>
      </dgm:t>
    </dgm:pt>
    <dgm:pt modelId="{0841786E-5BF2-4D1D-897B-35FEA35F88D6}">
      <dgm:prSet>
        <dgm:style>
          <a:lnRef idx="2">
            <a:schemeClr val="accent2"/>
          </a:lnRef>
          <a:fillRef idx="1">
            <a:schemeClr val="lt1"/>
          </a:fillRef>
          <a:effectRef idx="0">
            <a:schemeClr val="accent2"/>
          </a:effectRef>
          <a:fontRef idx="minor">
            <a:schemeClr val="dk1"/>
          </a:fontRef>
        </dgm:style>
      </dgm:prSet>
      <dgm:spPr>
        <a:solidFill>
          <a:srgbClr val="CCFFFF"/>
        </a:solidFill>
        <a:ln>
          <a:solidFill>
            <a:srgbClr val="6600CC"/>
          </a:solidFill>
        </a:ln>
      </dgm:spPr>
      <dgm:t>
        <a:bodyPr/>
        <a:lstStyle/>
        <a:p>
          <a:r>
            <a:rPr lang="es-EC" dirty="0" smtClean="0">
              <a:solidFill>
                <a:schemeClr val="tx1">
                  <a:lumMod val="95000"/>
                  <a:lumOff val="5000"/>
                </a:schemeClr>
              </a:solidFill>
            </a:rPr>
            <a:t>Alta rotación de personal</a:t>
          </a:r>
          <a:endParaRPr lang="es-EC" dirty="0">
            <a:solidFill>
              <a:schemeClr val="tx1">
                <a:lumMod val="95000"/>
                <a:lumOff val="5000"/>
              </a:schemeClr>
            </a:solidFill>
          </a:endParaRPr>
        </a:p>
      </dgm:t>
    </dgm:pt>
    <dgm:pt modelId="{00C8A514-FA91-4E1B-A612-18A5DBFA9118}" type="parTrans" cxnId="{01DB0EE4-124F-4DC2-92CE-98C2959E40AB}">
      <dgm:prSet/>
      <dgm:spPr/>
      <dgm:t>
        <a:bodyPr/>
        <a:lstStyle/>
        <a:p>
          <a:endParaRPr lang="es-EC"/>
        </a:p>
      </dgm:t>
    </dgm:pt>
    <dgm:pt modelId="{8FE87E08-E9DE-4438-A5C0-E4F431860CEB}" type="sibTrans" cxnId="{01DB0EE4-124F-4DC2-92CE-98C2959E40AB}">
      <dgm:prSet/>
      <dgm:spPr/>
      <dgm:t>
        <a:bodyPr/>
        <a:lstStyle/>
        <a:p>
          <a:endParaRPr lang="es-EC"/>
        </a:p>
      </dgm:t>
    </dgm:pt>
    <dgm:pt modelId="{FA0CD14D-7D66-4ADA-AFC4-81F261036439}" type="pres">
      <dgm:prSet presAssocID="{605B5BB8-A779-41E0-9B9E-9A00096F6DCF}" presName="matrix" presStyleCnt="0">
        <dgm:presLayoutVars>
          <dgm:chMax val="1"/>
          <dgm:dir/>
          <dgm:resizeHandles val="exact"/>
        </dgm:presLayoutVars>
      </dgm:prSet>
      <dgm:spPr/>
      <dgm:t>
        <a:bodyPr/>
        <a:lstStyle/>
        <a:p>
          <a:endParaRPr lang="es-EC"/>
        </a:p>
      </dgm:t>
    </dgm:pt>
    <dgm:pt modelId="{4F64F24B-A301-4C8B-86DC-F1897807BC45}" type="pres">
      <dgm:prSet presAssocID="{605B5BB8-A779-41E0-9B9E-9A00096F6DCF}" presName="axisShape" presStyleLbl="bgShp" presStyleIdx="0" presStyleCnt="1">
        <dgm:style>
          <a:lnRef idx="3">
            <a:schemeClr val="lt1"/>
          </a:lnRef>
          <a:fillRef idx="1">
            <a:schemeClr val="accent4"/>
          </a:fillRef>
          <a:effectRef idx="1">
            <a:schemeClr val="accent4"/>
          </a:effectRef>
          <a:fontRef idx="minor">
            <a:schemeClr val="lt1"/>
          </a:fontRef>
        </dgm:style>
      </dgm:prSet>
      <dgm:spPr/>
    </dgm:pt>
    <dgm:pt modelId="{28665359-D5EB-46A0-B6B6-9767748F5C44}" type="pres">
      <dgm:prSet presAssocID="{605B5BB8-A779-41E0-9B9E-9A00096F6DCF}" presName="rect1" presStyleLbl="node1" presStyleIdx="0" presStyleCnt="4">
        <dgm:presLayoutVars>
          <dgm:chMax val="0"/>
          <dgm:chPref val="0"/>
          <dgm:bulletEnabled val="1"/>
        </dgm:presLayoutVars>
      </dgm:prSet>
      <dgm:spPr/>
      <dgm:t>
        <a:bodyPr/>
        <a:lstStyle/>
        <a:p>
          <a:endParaRPr lang="es-EC"/>
        </a:p>
      </dgm:t>
    </dgm:pt>
    <dgm:pt modelId="{2E32C57B-12DC-460C-B433-A977AC4274D1}" type="pres">
      <dgm:prSet presAssocID="{605B5BB8-A779-41E0-9B9E-9A00096F6DCF}" presName="rect2" presStyleLbl="node1" presStyleIdx="1" presStyleCnt="4">
        <dgm:presLayoutVars>
          <dgm:chMax val="0"/>
          <dgm:chPref val="0"/>
          <dgm:bulletEnabled val="1"/>
        </dgm:presLayoutVars>
      </dgm:prSet>
      <dgm:spPr/>
      <dgm:t>
        <a:bodyPr/>
        <a:lstStyle/>
        <a:p>
          <a:endParaRPr lang="es-EC"/>
        </a:p>
      </dgm:t>
    </dgm:pt>
    <dgm:pt modelId="{25D69FAC-1A29-4C8D-9FE2-38691A136404}" type="pres">
      <dgm:prSet presAssocID="{605B5BB8-A779-41E0-9B9E-9A00096F6DCF}" presName="rect3" presStyleLbl="node1" presStyleIdx="2" presStyleCnt="4" custLinFactX="21767" custLinFactNeighborX="100000" custLinFactNeighborY="3860">
        <dgm:presLayoutVars>
          <dgm:chMax val="0"/>
          <dgm:chPref val="0"/>
          <dgm:bulletEnabled val="1"/>
        </dgm:presLayoutVars>
      </dgm:prSet>
      <dgm:spPr/>
      <dgm:t>
        <a:bodyPr/>
        <a:lstStyle/>
        <a:p>
          <a:endParaRPr lang="es-EC"/>
        </a:p>
      </dgm:t>
    </dgm:pt>
    <dgm:pt modelId="{635135A1-D513-47EC-A33F-1A1469D931BD}" type="pres">
      <dgm:prSet presAssocID="{605B5BB8-A779-41E0-9B9E-9A00096F6DCF}" presName="rect4" presStyleLbl="node1" presStyleIdx="3" presStyleCnt="4" custLinFactX="-18466" custLinFactNeighborX="-100000" custLinFactNeighborY="3860">
        <dgm:presLayoutVars>
          <dgm:chMax val="0"/>
          <dgm:chPref val="0"/>
          <dgm:bulletEnabled val="1"/>
        </dgm:presLayoutVars>
      </dgm:prSet>
      <dgm:spPr/>
      <dgm:t>
        <a:bodyPr/>
        <a:lstStyle/>
        <a:p>
          <a:endParaRPr lang="es-EC"/>
        </a:p>
      </dgm:t>
    </dgm:pt>
  </dgm:ptLst>
  <dgm:cxnLst>
    <dgm:cxn modelId="{C281E1F1-2893-4CD0-B8D1-7888593F8956}" type="presOf" srcId="{2FCD09C8-770A-4BDA-B1FD-A1AEB0226226}" destId="{28665359-D5EB-46A0-B6B6-9767748F5C44}" srcOrd="0" destOrd="2" presId="urn:microsoft.com/office/officeart/2005/8/layout/matrix2"/>
    <dgm:cxn modelId="{C86E8F48-5D3A-4758-906A-021F453EDE70}" type="presOf" srcId="{83556AC9-EF60-491E-89C7-A8FA77647F9F}" destId="{25D69FAC-1A29-4C8D-9FE2-38691A136404}" srcOrd="0" destOrd="2" presId="urn:microsoft.com/office/officeart/2005/8/layout/matrix2"/>
    <dgm:cxn modelId="{AF3935A7-4E0F-4279-8DDD-1EF754112ED5}" srcId="{0BE6B7BB-604C-4C57-BC39-1FFE14E52330}" destId="{DDE92F69-CED3-4471-8306-FB8A34875BD3}" srcOrd="0" destOrd="0" parTransId="{EA6ABC91-DCD1-4FE8-9614-3E3612AA29AC}" sibTransId="{ADA2CE93-79CF-4A7F-9C6B-DE4B5082EC21}"/>
    <dgm:cxn modelId="{3728BABA-DFA1-4FD6-8AE6-2FEA32409F48}" srcId="{0089F757-0540-4D4A-8DA1-5A2305CE8D69}" destId="{CB0DBA9D-3EC6-4351-A3DA-EF1B38AEB9B3}" srcOrd="1" destOrd="0" parTransId="{D246DA34-C119-44C7-832A-1012C100F01C}" sibTransId="{158AA428-5C81-41F5-9C65-BD0CD022B0A2}"/>
    <dgm:cxn modelId="{FFC26913-5CE1-43CC-AB87-87D7A23625EF}" type="presOf" srcId="{DDE92F69-CED3-4471-8306-FB8A34875BD3}" destId="{2E32C57B-12DC-460C-B433-A977AC4274D1}" srcOrd="0" destOrd="1" presId="urn:microsoft.com/office/officeart/2005/8/layout/matrix2"/>
    <dgm:cxn modelId="{4EB6B70C-2195-423B-9CBF-25A555D105C3}" srcId="{0BE6B7BB-604C-4C57-BC39-1FFE14E52330}" destId="{B73F694D-F832-4CB9-96D6-BFC0ED1F031F}" srcOrd="1" destOrd="0" parTransId="{9DFAFA7F-B9E4-4615-B92D-C5C27C282804}" sibTransId="{A5C1E792-C73E-4707-9D65-173F2EA6D5C5}"/>
    <dgm:cxn modelId="{C33A10A5-B57F-4789-A596-D5EF13153DDB}" srcId="{605B5BB8-A779-41E0-9B9E-9A00096F6DCF}" destId="{0BE6B7BB-604C-4C57-BC39-1FFE14E52330}" srcOrd="1" destOrd="0" parTransId="{F532595F-D728-491C-B9B2-39A153B80D71}" sibTransId="{27873A32-59B9-4A9F-8861-CED2D277182C}"/>
    <dgm:cxn modelId="{1248B25D-879E-47AC-9CA0-6CC4D09372A8}" type="presOf" srcId="{171DCA2D-1616-4474-A441-5C679F63B243}" destId="{28665359-D5EB-46A0-B6B6-9767748F5C44}" srcOrd="0" destOrd="3" presId="urn:microsoft.com/office/officeart/2005/8/layout/matrix2"/>
    <dgm:cxn modelId="{D451E31E-85F4-4BCF-826C-5476369CF86E}" type="presOf" srcId="{DAFD5410-9362-4550-A445-327EA8429614}" destId="{635135A1-D513-47EC-A33F-1A1469D931BD}" srcOrd="0" destOrd="1" presId="urn:microsoft.com/office/officeart/2005/8/layout/matrix2"/>
    <dgm:cxn modelId="{774F746C-13AF-4957-97AC-FD53736283D3}" srcId="{08E2D866-65D0-4A89-93A7-ED9305C35410}" destId="{171DCA2D-1616-4474-A441-5C679F63B243}" srcOrd="2" destOrd="0" parTransId="{92A2B3BB-1FB0-4A32-B570-FC518D97B502}" sibTransId="{AAC198B9-DFB9-4C5A-B9DB-D764755757C4}"/>
    <dgm:cxn modelId="{791B72CB-242C-4D7D-9D94-C39BE4092123}" type="presOf" srcId="{605B5BB8-A779-41E0-9B9E-9A00096F6DCF}" destId="{FA0CD14D-7D66-4ADA-AFC4-81F261036439}" srcOrd="0" destOrd="0" presId="urn:microsoft.com/office/officeart/2005/8/layout/matrix2"/>
    <dgm:cxn modelId="{CBBDCF38-AE3A-4620-ABB6-9B1F629E57B2}" srcId="{841B3C7B-C92A-4082-AF93-BCBA7CD8E3F3}" destId="{2741F38F-ADFD-4CB1-A7AA-5079893E8169}" srcOrd="2" destOrd="0" parTransId="{1F7C06D8-2032-4BFD-A4FF-33B568F8F0D9}" sibTransId="{76BBB3CB-8296-4B81-9E78-8FB670692C91}"/>
    <dgm:cxn modelId="{39B194C3-28EC-4EC4-A27C-EBD6427778EC}" type="presOf" srcId="{2741F38F-ADFD-4CB1-A7AA-5079893E8169}" destId="{25D69FAC-1A29-4C8D-9FE2-38691A136404}" srcOrd="0" destOrd="3" presId="urn:microsoft.com/office/officeart/2005/8/layout/matrix2"/>
    <dgm:cxn modelId="{45D3F661-9AAA-4550-A7C8-B77767320ADE}" srcId="{841B3C7B-C92A-4082-AF93-BCBA7CD8E3F3}" destId="{83556AC9-EF60-491E-89C7-A8FA77647F9F}" srcOrd="1" destOrd="0" parTransId="{1C561811-9329-413B-AB6D-7A879E09201A}" sibTransId="{AA74F0D2-6456-427D-9FB7-B2ECDD748C4B}"/>
    <dgm:cxn modelId="{6EFFB5A3-0A74-43D4-B9E6-4EA2DD6AED56}" type="presOf" srcId="{08E2D866-65D0-4A89-93A7-ED9305C35410}" destId="{28665359-D5EB-46A0-B6B6-9767748F5C44}" srcOrd="0" destOrd="0" presId="urn:microsoft.com/office/officeart/2005/8/layout/matrix2"/>
    <dgm:cxn modelId="{6374AA60-2EA4-4437-A19D-6E7813D30341}" type="presOf" srcId="{0BE6B7BB-604C-4C57-BC39-1FFE14E52330}" destId="{2E32C57B-12DC-460C-B433-A977AC4274D1}" srcOrd="0" destOrd="0" presId="urn:microsoft.com/office/officeart/2005/8/layout/matrix2"/>
    <dgm:cxn modelId="{D7DE43DF-F9FE-46E6-BD28-F3C6D858DE89}" srcId="{08E2D866-65D0-4A89-93A7-ED9305C35410}" destId="{BF0DE8EC-958E-4BAD-8640-5493448FCA62}" srcOrd="0" destOrd="0" parTransId="{26881B17-D4E2-4438-9067-F8DFC2FFF2FA}" sibTransId="{E0D52261-9DC7-4096-9D07-B8079479D9DF}"/>
    <dgm:cxn modelId="{15BFF48A-FD4C-4989-926B-2C6DC1DAC14D}" srcId="{0089F757-0540-4D4A-8DA1-5A2305CE8D69}" destId="{DAFD5410-9362-4550-A445-327EA8429614}" srcOrd="0" destOrd="0" parTransId="{A4AD63C0-8589-4BFE-A2FC-5CAD0024FBEC}" sibTransId="{D8A588BE-07B4-4E38-B04F-4A699B9C164D}"/>
    <dgm:cxn modelId="{C26736FB-5394-41EC-B004-77A23964D76A}" srcId="{605B5BB8-A779-41E0-9B9E-9A00096F6DCF}" destId="{08E2D866-65D0-4A89-93A7-ED9305C35410}" srcOrd="0" destOrd="0" parTransId="{3367CB73-7C85-4048-9919-FE961A90D70C}" sibTransId="{1CE5C78C-1F00-4D66-A57C-C4D31DEEDCBC}"/>
    <dgm:cxn modelId="{7B836D9B-87A0-4BAD-A1A6-B09A9726A9E7}" type="presOf" srcId="{B565BA23-2817-4CDA-894F-E70A56E24538}" destId="{25D69FAC-1A29-4C8D-9FE2-38691A136404}" srcOrd="0" destOrd="1" presId="urn:microsoft.com/office/officeart/2005/8/layout/matrix2"/>
    <dgm:cxn modelId="{01DB0EE4-124F-4DC2-92CE-98C2959E40AB}" srcId="{0BE6B7BB-604C-4C57-BC39-1FFE14E52330}" destId="{0841786E-5BF2-4D1D-897B-35FEA35F88D6}" srcOrd="2" destOrd="0" parTransId="{00C8A514-FA91-4E1B-A612-18A5DBFA9118}" sibTransId="{8FE87E08-E9DE-4438-A5C0-E4F431860CEB}"/>
    <dgm:cxn modelId="{BB66A7D4-F94E-4423-94A6-EC33E1375F1B}" type="presOf" srcId="{0089F757-0540-4D4A-8DA1-5A2305CE8D69}" destId="{635135A1-D513-47EC-A33F-1A1469D931BD}" srcOrd="0" destOrd="0" presId="urn:microsoft.com/office/officeart/2005/8/layout/matrix2"/>
    <dgm:cxn modelId="{A777EA4C-FF31-4326-A0CA-E0D097A430E5}" type="presOf" srcId="{CB0DBA9D-3EC6-4351-A3DA-EF1B38AEB9B3}" destId="{635135A1-D513-47EC-A33F-1A1469D931BD}" srcOrd="0" destOrd="2" presId="urn:microsoft.com/office/officeart/2005/8/layout/matrix2"/>
    <dgm:cxn modelId="{78B2299A-5F76-444D-AC41-DD04997DD426}" type="presOf" srcId="{B73F694D-F832-4CB9-96D6-BFC0ED1F031F}" destId="{2E32C57B-12DC-460C-B433-A977AC4274D1}" srcOrd="0" destOrd="2" presId="urn:microsoft.com/office/officeart/2005/8/layout/matrix2"/>
    <dgm:cxn modelId="{08759A9E-DB5F-4F4B-A0AB-CCF11CA0B8B5}" type="presOf" srcId="{BF0DE8EC-958E-4BAD-8640-5493448FCA62}" destId="{28665359-D5EB-46A0-B6B6-9767748F5C44}" srcOrd="0" destOrd="1" presId="urn:microsoft.com/office/officeart/2005/8/layout/matrix2"/>
    <dgm:cxn modelId="{E190938B-71D1-4989-AA74-8ECE53CAFA43}" srcId="{605B5BB8-A779-41E0-9B9E-9A00096F6DCF}" destId="{0089F757-0540-4D4A-8DA1-5A2305CE8D69}" srcOrd="3" destOrd="0" parTransId="{4BE9F803-D75E-4ECF-89A3-F7F504F177A9}" sibTransId="{DBE20251-719B-43A2-8CAD-D8CC99564A4A}"/>
    <dgm:cxn modelId="{AE4BA5AC-7A3F-4645-812E-A6AEC7491F9F}" type="presOf" srcId="{0841786E-5BF2-4D1D-897B-35FEA35F88D6}" destId="{2E32C57B-12DC-460C-B433-A977AC4274D1}" srcOrd="0" destOrd="3" presId="urn:microsoft.com/office/officeart/2005/8/layout/matrix2"/>
    <dgm:cxn modelId="{61ABD3D3-D571-4EED-A766-B16DB433EF0E}" srcId="{605B5BB8-A779-41E0-9B9E-9A00096F6DCF}" destId="{841B3C7B-C92A-4082-AF93-BCBA7CD8E3F3}" srcOrd="2" destOrd="0" parTransId="{1E7D71D2-7DA6-4EEB-A3D5-4BF392542A27}" sibTransId="{0D8A8744-F699-4FA0-BDC5-EDE4F2496BE5}"/>
    <dgm:cxn modelId="{032055C1-4B81-4461-9458-270429D7DA18}" type="presOf" srcId="{841B3C7B-C92A-4082-AF93-BCBA7CD8E3F3}" destId="{25D69FAC-1A29-4C8D-9FE2-38691A136404}" srcOrd="0" destOrd="0" presId="urn:microsoft.com/office/officeart/2005/8/layout/matrix2"/>
    <dgm:cxn modelId="{DE95D6BC-F42A-4BA9-8B5E-3FD8E508362B}" srcId="{08E2D866-65D0-4A89-93A7-ED9305C35410}" destId="{2FCD09C8-770A-4BDA-B1FD-A1AEB0226226}" srcOrd="1" destOrd="0" parTransId="{37F4E9E5-EB72-4D25-8720-B2C1D6E71BC1}" sibTransId="{7D8387DE-DAF2-434F-85F5-FE0D08D8ABA9}"/>
    <dgm:cxn modelId="{D3609F74-4FB6-491D-AAB9-3308380580F5}" srcId="{841B3C7B-C92A-4082-AF93-BCBA7CD8E3F3}" destId="{B565BA23-2817-4CDA-894F-E70A56E24538}" srcOrd="0" destOrd="0" parTransId="{F4A33664-5A82-4B62-BC19-9E3A5373A2CD}" sibTransId="{8633393B-A728-4A40-9BAA-4059193C3DE5}"/>
    <dgm:cxn modelId="{14141D57-07F5-43DE-AE1B-C3848A17DB3C}" type="presParOf" srcId="{FA0CD14D-7D66-4ADA-AFC4-81F261036439}" destId="{4F64F24B-A301-4C8B-86DC-F1897807BC45}" srcOrd="0" destOrd="0" presId="urn:microsoft.com/office/officeart/2005/8/layout/matrix2"/>
    <dgm:cxn modelId="{2A501332-24D5-4004-841C-BA8C1E2F6533}" type="presParOf" srcId="{FA0CD14D-7D66-4ADA-AFC4-81F261036439}" destId="{28665359-D5EB-46A0-B6B6-9767748F5C44}" srcOrd="1" destOrd="0" presId="urn:microsoft.com/office/officeart/2005/8/layout/matrix2"/>
    <dgm:cxn modelId="{DC3B3E8D-717D-414C-A191-43E3B1A42FEE}" type="presParOf" srcId="{FA0CD14D-7D66-4ADA-AFC4-81F261036439}" destId="{2E32C57B-12DC-460C-B433-A977AC4274D1}" srcOrd="2" destOrd="0" presId="urn:microsoft.com/office/officeart/2005/8/layout/matrix2"/>
    <dgm:cxn modelId="{3B914F4B-E665-4EE7-A73C-7C5E94ADF373}" type="presParOf" srcId="{FA0CD14D-7D66-4ADA-AFC4-81F261036439}" destId="{25D69FAC-1A29-4C8D-9FE2-38691A136404}" srcOrd="3" destOrd="0" presId="urn:microsoft.com/office/officeart/2005/8/layout/matrix2"/>
    <dgm:cxn modelId="{5CD602C9-7947-4C8D-8689-954B0E85672D}" type="presParOf" srcId="{FA0CD14D-7D66-4ADA-AFC4-81F261036439}" destId="{635135A1-D513-47EC-A33F-1A1469D931BD}" srcOrd="4" destOrd="0" presId="urn:microsoft.com/office/officeart/2005/8/layout/matrix2"/>
  </dgm:cxnLst>
  <dgm:bg>
    <a:solidFill>
      <a:srgbClr val="FFFFC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61CD06-137B-4195-A67C-849174EC0BC2}" type="doc">
      <dgm:prSet loTypeId="urn:microsoft.com/office/officeart/2005/8/layout/hProcess4" loCatId="process" qsTypeId="urn:microsoft.com/office/officeart/2005/8/quickstyle/simple4" qsCatId="simple" csTypeId="urn:microsoft.com/office/officeart/2005/8/colors/colorful3" csCatId="colorful" phldr="1"/>
      <dgm:spPr/>
      <dgm:t>
        <a:bodyPr/>
        <a:lstStyle/>
        <a:p>
          <a:endParaRPr lang="es-EC"/>
        </a:p>
      </dgm:t>
    </dgm:pt>
    <dgm:pt modelId="{BCC5D92C-FEC0-4C56-A8D3-69D2788CF2F0}">
      <dgm:prSet phldrT="[Texto]"/>
      <dgm:spPr/>
      <dgm:t>
        <a:bodyPr/>
        <a:lstStyle/>
        <a:p>
          <a:r>
            <a:rPr lang="es-EC" dirty="0"/>
            <a:t>Variables de Entrada</a:t>
          </a:r>
        </a:p>
      </dgm:t>
    </dgm:pt>
    <dgm:pt modelId="{6E578DB1-F2F2-4D2A-91A2-B890A54D4652}" type="parTrans" cxnId="{E22DF48D-57F1-4B80-AFDA-245B75BAABA0}">
      <dgm:prSet/>
      <dgm:spPr/>
      <dgm:t>
        <a:bodyPr/>
        <a:lstStyle/>
        <a:p>
          <a:endParaRPr lang="es-EC"/>
        </a:p>
      </dgm:t>
    </dgm:pt>
    <dgm:pt modelId="{B749A19D-4F19-44A7-B081-3B0CD96CAF5D}" type="sibTrans" cxnId="{E22DF48D-57F1-4B80-AFDA-245B75BAABA0}">
      <dgm:prSet/>
      <dgm:spPr/>
      <dgm:t>
        <a:bodyPr/>
        <a:lstStyle/>
        <a:p>
          <a:endParaRPr lang="es-EC"/>
        </a:p>
      </dgm:t>
    </dgm:pt>
    <dgm:pt modelId="{FCCD4258-03E9-4D1B-8E7E-5B8F8F2AF6C1}">
      <dgm:prSet phldrT="[Texto]"/>
      <dgm:spPr/>
      <dgm:t>
        <a:bodyPr/>
        <a:lstStyle/>
        <a:p>
          <a:r>
            <a:rPr lang="es-EC"/>
            <a:t>Tasa de Inflación</a:t>
          </a:r>
        </a:p>
      </dgm:t>
    </dgm:pt>
    <dgm:pt modelId="{D6D78787-A892-4F8F-98E1-391E4E72AB3F}" type="parTrans" cxnId="{2D01913B-A94A-4868-8FAB-92DC7BD8003A}">
      <dgm:prSet/>
      <dgm:spPr/>
      <dgm:t>
        <a:bodyPr/>
        <a:lstStyle/>
        <a:p>
          <a:endParaRPr lang="es-EC"/>
        </a:p>
      </dgm:t>
    </dgm:pt>
    <dgm:pt modelId="{9AE0824C-48A6-4BBA-A0F1-5F5067080516}" type="sibTrans" cxnId="{2D01913B-A94A-4868-8FAB-92DC7BD8003A}">
      <dgm:prSet/>
      <dgm:spPr/>
      <dgm:t>
        <a:bodyPr/>
        <a:lstStyle/>
        <a:p>
          <a:endParaRPr lang="es-EC"/>
        </a:p>
      </dgm:t>
    </dgm:pt>
    <dgm:pt modelId="{29499CF2-F95F-4940-9B4B-3D86FD06957D}">
      <dgm:prSet phldrT="[Texto]"/>
      <dgm:spPr/>
      <dgm:t>
        <a:bodyPr/>
        <a:lstStyle/>
        <a:p>
          <a:r>
            <a:rPr lang="es-EC"/>
            <a:t>Variables de Proceso</a:t>
          </a:r>
        </a:p>
      </dgm:t>
    </dgm:pt>
    <dgm:pt modelId="{AD614642-9CFD-44F0-ABC3-A41691EBD7C5}" type="parTrans" cxnId="{ACD4CAB2-0B6F-4635-A2DA-BF60CE4D2DD6}">
      <dgm:prSet/>
      <dgm:spPr/>
      <dgm:t>
        <a:bodyPr/>
        <a:lstStyle/>
        <a:p>
          <a:endParaRPr lang="es-EC"/>
        </a:p>
      </dgm:t>
    </dgm:pt>
    <dgm:pt modelId="{9D003394-6AB0-446D-8450-C42C65383363}" type="sibTrans" cxnId="{ACD4CAB2-0B6F-4635-A2DA-BF60CE4D2DD6}">
      <dgm:prSet/>
      <dgm:spPr/>
      <dgm:t>
        <a:bodyPr/>
        <a:lstStyle/>
        <a:p>
          <a:endParaRPr lang="es-EC"/>
        </a:p>
      </dgm:t>
    </dgm:pt>
    <dgm:pt modelId="{EB9F2C0C-3E70-4CE9-A23B-83E537DF68C0}">
      <dgm:prSet phldrT="[Texto]"/>
      <dgm:spPr/>
      <dgm:t>
        <a:bodyPr/>
        <a:lstStyle/>
        <a:p>
          <a:r>
            <a:rPr lang="es-EC"/>
            <a:t>Valor de las ventas que es el producto de las cantidad por el precio </a:t>
          </a:r>
        </a:p>
      </dgm:t>
    </dgm:pt>
    <dgm:pt modelId="{D6927FF2-809B-49DE-B731-C0AFE9AB0B00}" type="parTrans" cxnId="{347576B5-4DDB-4561-9425-736B6438891D}">
      <dgm:prSet/>
      <dgm:spPr/>
      <dgm:t>
        <a:bodyPr/>
        <a:lstStyle/>
        <a:p>
          <a:endParaRPr lang="es-EC"/>
        </a:p>
      </dgm:t>
    </dgm:pt>
    <dgm:pt modelId="{E6BE4334-C1B7-4F0B-9382-D7A16A8B02CD}" type="sibTrans" cxnId="{347576B5-4DDB-4561-9425-736B6438891D}">
      <dgm:prSet/>
      <dgm:spPr/>
      <dgm:t>
        <a:bodyPr/>
        <a:lstStyle/>
        <a:p>
          <a:endParaRPr lang="es-EC"/>
        </a:p>
      </dgm:t>
    </dgm:pt>
    <dgm:pt modelId="{CE445A6A-1865-4876-969B-4954DC734CEC}">
      <dgm:prSet phldrT="[Texto]"/>
      <dgm:spPr/>
      <dgm:t>
        <a:bodyPr/>
        <a:lstStyle/>
        <a:p>
          <a:r>
            <a:rPr lang="es-EC"/>
            <a:t>Variables de Salida</a:t>
          </a:r>
        </a:p>
      </dgm:t>
    </dgm:pt>
    <dgm:pt modelId="{A09153F4-C291-4FB9-8519-E5FC50BF9A8C}" type="parTrans" cxnId="{A679FEA8-570C-4D45-835E-829D028921B1}">
      <dgm:prSet/>
      <dgm:spPr/>
      <dgm:t>
        <a:bodyPr/>
        <a:lstStyle/>
        <a:p>
          <a:endParaRPr lang="es-EC"/>
        </a:p>
      </dgm:t>
    </dgm:pt>
    <dgm:pt modelId="{C9915A32-DD5D-4DA9-BEC0-AF2CC2CAE23F}" type="sibTrans" cxnId="{A679FEA8-570C-4D45-835E-829D028921B1}">
      <dgm:prSet/>
      <dgm:spPr/>
      <dgm:t>
        <a:bodyPr/>
        <a:lstStyle/>
        <a:p>
          <a:endParaRPr lang="es-EC"/>
        </a:p>
      </dgm:t>
    </dgm:pt>
    <dgm:pt modelId="{434FA962-8245-427E-800B-5326A908ED28}">
      <dgm:prSet phldrT="[Texto]"/>
      <dgm:spPr/>
      <dgm:t>
        <a:bodyPr/>
        <a:lstStyle/>
        <a:p>
          <a:r>
            <a:rPr lang="es-EC"/>
            <a:t>Estados Financieros proyectados</a:t>
          </a:r>
        </a:p>
      </dgm:t>
    </dgm:pt>
    <dgm:pt modelId="{E8801E4A-6934-47AA-8EC6-F245B208F666}" type="parTrans" cxnId="{E2600E39-1600-401B-9638-FF175ACE3C4D}">
      <dgm:prSet/>
      <dgm:spPr/>
      <dgm:t>
        <a:bodyPr/>
        <a:lstStyle/>
        <a:p>
          <a:endParaRPr lang="es-EC"/>
        </a:p>
      </dgm:t>
    </dgm:pt>
    <dgm:pt modelId="{FA4D8D93-2D83-47EC-8482-6954BAA45D88}" type="sibTrans" cxnId="{E2600E39-1600-401B-9638-FF175ACE3C4D}">
      <dgm:prSet/>
      <dgm:spPr/>
      <dgm:t>
        <a:bodyPr/>
        <a:lstStyle/>
        <a:p>
          <a:endParaRPr lang="es-EC"/>
        </a:p>
      </dgm:t>
    </dgm:pt>
    <dgm:pt modelId="{10247122-3EDB-436E-8CFD-092BC9D1600E}">
      <dgm:prSet/>
      <dgm:spPr/>
      <dgm:t>
        <a:bodyPr/>
        <a:lstStyle/>
        <a:p>
          <a:r>
            <a:rPr lang="es-EC" dirty="0"/>
            <a:t>Crecimiento del sector seguridad privada</a:t>
          </a:r>
        </a:p>
      </dgm:t>
    </dgm:pt>
    <dgm:pt modelId="{597D3C11-47EC-4D2F-8A72-30050FB869CC}" type="parTrans" cxnId="{0AA45C27-167C-4EA6-896A-6D07BD309F19}">
      <dgm:prSet/>
      <dgm:spPr/>
      <dgm:t>
        <a:bodyPr/>
        <a:lstStyle/>
        <a:p>
          <a:endParaRPr lang="es-EC"/>
        </a:p>
      </dgm:t>
    </dgm:pt>
    <dgm:pt modelId="{71098385-E05E-45D7-9D96-3B5968678216}" type="sibTrans" cxnId="{0AA45C27-167C-4EA6-896A-6D07BD309F19}">
      <dgm:prSet/>
      <dgm:spPr/>
      <dgm:t>
        <a:bodyPr/>
        <a:lstStyle/>
        <a:p>
          <a:endParaRPr lang="es-EC"/>
        </a:p>
      </dgm:t>
    </dgm:pt>
    <dgm:pt modelId="{0A05DD37-C694-4ABD-83AB-5C1D3DC05149}">
      <dgm:prSet/>
      <dgm:spPr/>
      <dgm:t>
        <a:bodyPr/>
        <a:lstStyle/>
        <a:p>
          <a:r>
            <a:rPr lang="es-EC"/>
            <a:t>Estados Financieros 2010-2014</a:t>
          </a:r>
        </a:p>
      </dgm:t>
    </dgm:pt>
    <dgm:pt modelId="{B140EBF7-B7BD-48AE-904F-F7156954BB52}" type="parTrans" cxnId="{41F62D35-C0A3-43B1-BF4E-11B91EB91448}">
      <dgm:prSet/>
      <dgm:spPr/>
      <dgm:t>
        <a:bodyPr/>
        <a:lstStyle/>
        <a:p>
          <a:endParaRPr lang="es-EC"/>
        </a:p>
      </dgm:t>
    </dgm:pt>
    <dgm:pt modelId="{73868121-E2B3-4A81-B803-4B9A61954BF8}" type="sibTrans" cxnId="{41F62D35-C0A3-43B1-BF4E-11B91EB91448}">
      <dgm:prSet/>
      <dgm:spPr/>
      <dgm:t>
        <a:bodyPr/>
        <a:lstStyle/>
        <a:p>
          <a:endParaRPr lang="es-EC"/>
        </a:p>
      </dgm:t>
    </dgm:pt>
    <dgm:pt modelId="{56634B34-024D-4D7E-B441-A0CD08B330DE}">
      <dgm:prSet phldrT="[Texto]"/>
      <dgm:spPr/>
      <dgm:t>
        <a:bodyPr/>
        <a:lstStyle/>
        <a:p>
          <a:r>
            <a:rPr lang="es-EC"/>
            <a:t>Porcentaje de Impuesto a la renta</a:t>
          </a:r>
        </a:p>
      </dgm:t>
    </dgm:pt>
    <dgm:pt modelId="{864D7511-916D-45FF-84FB-25E7B73E0564}" type="parTrans" cxnId="{4381AB86-6F66-4ED7-A5EC-8A82C1A50B51}">
      <dgm:prSet/>
      <dgm:spPr/>
      <dgm:t>
        <a:bodyPr/>
        <a:lstStyle/>
        <a:p>
          <a:endParaRPr lang="es-EC"/>
        </a:p>
      </dgm:t>
    </dgm:pt>
    <dgm:pt modelId="{E3994309-3926-4802-A89C-001BD6E425EF}" type="sibTrans" cxnId="{4381AB86-6F66-4ED7-A5EC-8A82C1A50B51}">
      <dgm:prSet/>
      <dgm:spPr/>
      <dgm:t>
        <a:bodyPr/>
        <a:lstStyle/>
        <a:p>
          <a:endParaRPr lang="es-EC"/>
        </a:p>
      </dgm:t>
    </dgm:pt>
    <dgm:pt modelId="{81D3C1CA-8299-4BE4-BF02-15814F199189}">
      <dgm:prSet phldrT="[Texto]"/>
      <dgm:spPr/>
      <dgm:t>
        <a:bodyPr/>
        <a:lstStyle/>
        <a:p>
          <a:r>
            <a:rPr lang="es-EC"/>
            <a:t>Indicadores Financieros</a:t>
          </a:r>
        </a:p>
      </dgm:t>
    </dgm:pt>
    <dgm:pt modelId="{E327D061-9909-437B-9D78-C2F7669513EE}" type="parTrans" cxnId="{57378553-A0B6-4F71-A823-1710F469A3B9}">
      <dgm:prSet/>
      <dgm:spPr/>
      <dgm:t>
        <a:bodyPr/>
        <a:lstStyle/>
        <a:p>
          <a:endParaRPr lang="es-EC"/>
        </a:p>
      </dgm:t>
    </dgm:pt>
    <dgm:pt modelId="{8453DA39-6502-48D1-B5A5-5D43B7A95B37}" type="sibTrans" cxnId="{57378553-A0B6-4F71-A823-1710F469A3B9}">
      <dgm:prSet/>
      <dgm:spPr/>
      <dgm:t>
        <a:bodyPr/>
        <a:lstStyle/>
        <a:p>
          <a:endParaRPr lang="es-EC"/>
        </a:p>
      </dgm:t>
    </dgm:pt>
    <dgm:pt modelId="{B78F119D-6D98-4C25-8063-EB61E41FFB8B}">
      <dgm:prSet phldrT="[Texto]"/>
      <dgm:spPr/>
      <dgm:t>
        <a:bodyPr/>
        <a:lstStyle/>
        <a:p>
          <a:r>
            <a:rPr lang="es-EC"/>
            <a:t>VAN</a:t>
          </a:r>
        </a:p>
      </dgm:t>
    </dgm:pt>
    <dgm:pt modelId="{26643137-47E3-4674-8120-3A7225E8AED6}" type="parTrans" cxnId="{362BC8B1-1A6D-44D6-8BEE-87D03B944C8D}">
      <dgm:prSet/>
      <dgm:spPr/>
      <dgm:t>
        <a:bodyPr/>
        <a:lstStyle/>
        <a:p>
          <a:endParaRPr lang="es-EC"/>
        </a:p>
      </dgm:t>
    </dgm:pt>
    <dgm:pt modelId="{F87D10F7-5D24-49AF-B587-ED3A27FFE563}" type="sibTrans" cxnId="{362BC8B1-1A6D-44D6-8BEE-87D03B944C8D}">
      <dgm:prSet/>
      <dgm:spPr/>
      <dgm:t>
        <a:bodyPr/>
        <a:lstStyle/>
        <a:p>
          <a:endParaRPr lang="es-EC"/>
        </a:p>
      </dgm:t>
    </dgm:pt>
    <dgm:pt modelId="{54EDCEF5-80A1-4587-96D2-83FE2573E948}">
      <dgm:prSet phldrT="[Texto]"/>
      <dgm:spPr/>
      <dgm:t>
        <a:bodyPr/>
        <a:lstStyle/>
        <a:p>
          <a:r>
            <a:rPr lang="es-EC"/>
            <a:t>TIR</a:t>
          </a:r>
        </a:p>
      </dgm:t>
    </dgm:pt>
    <dgm:pt modelId="{6BDA8DF1-9D81-437A-8B9F-E366197984EC}" type="parTrans" cxnId="{F8779B98-DD6C-4D6A-8694-A4CB1652B70B}">
      <dgm:prSet/>
      <dgm:spPr/>
      <dgm:t>
        <a:bodyPr/>
        <a:lstStyle/>
        <a:p>
          <a:endParaRPr lang="es-EC"/>
        </a:p>
      </dgm:t>
    </dgm:pt>
    <dgm:pt modelId="{E4A020F8-5560-447F-B3DD-4416BC6ECD2B}" type="sibTrans" cxnId="{F8779B98-DD6C-4D6A-8694-A4CB1652B70B}">
      <dgm:prSet/>
      <dgm:spPr/>
      <dgm:t>
        <a:bodyPr/>
        <a:lstStyle/>
        <a:p>
          <a:endParaRPr lang="es-EC"/>
        </a:p>
      </dgm:t>
    </dgm:pt>
    <dgm:pt modelId="{AA04635C-AD26-406B-BA8B-978164259892}">
      <dgm:prSet phldrT="[Texto]"/>
      <dgm:spPr/>
      <dgm:t>
        <a:bodyPr/>
        <a:lstStyle/>
        <a:p>
          <a:endParaRPr lang="es-EC"/>
        </a:p>
      </dgm:t>
    </dgm:pt>
    <dgm:pt modelId="{3AA48A53-07E2-47BE-9FCD-CB65CA5ED2BD}" type="parTrans" cxnId="{078C9578-E477-4EC6-A8C4-02D70EF56A98}">
      <dgm:prSet/>
      <dgm:spPr/>
      <dgm:t>
        <a:bodyPr/>
        <a:lstStyle/>
        <a:p>
          <a:endParaRPr lang="es-EC"/>
        </a:p>
      </dgm:t>
    </dgm:pt>
    <dgm:pt modelId="{85CD77D5-36DE-4DB8-8A84-265B1ADA1145}" type="sibTrans" cxnId="{078C9578-E477-4EC6-A8C4-02D70EF56A98}">
      <dgm:prSet/>
      <dgm:spPr/>
      <dgm:t>
        <a:bodyPr/>
        <a:lstStyle/>
        <a:p>
          <a:endParaRPr lang="es-EC"/>
        </a:p>
      </dgm:t>
    </dgm:pt>
    <dgm:pt modelId="{58929CDD-6ECF-4679-A8BB-3B9A1EF9D7FC}" type="pres">
      <dgm:prSet presAssocID="{ED61CD06-137B-4195-A67C-849174EC0BC2}" presName="Name0" presStyleCnt="0">
        <dgm:presLayoutVars>
          <dgm:dir/>
          <dgm:animLvl val="lvl"/>
          <dgm:resizeHandles val="exact"/>
        </dgm:presLayoutVars>
      </dgm:prSet>
      <dgm:spPr/>
      <dgm:t>
        <a:bodyPr/>
        <a:lstStyle/>
        <a:p>
          <a:endParaRPr lang="es-EC"/>
        </a:p>
      </dgm:t>
    </dgm:pt>
    <dgm:pt modelId="{D7EBF460-3B5F-4B92-8FD0-3480111ECA91}" type="pres">
      <dgm:prSet presAssocID="{ED61CD06-137B-4195-A67C-849174EC0BC2}" presName="tSp" presStyleCnt="0"/>
      <dgm:spPr/>
    </dgm:pt>
    <dgm:pt modelId="{F4EB38B1-2A9B-4F3B-BF62-00F889624C16}" type="pres">
      <dgm:prSet presAssocID="{ED61CD06-137B-4195-A67C-849174EC0BC2}" presName="bSp" presStyleCnt="0"/>
      <dgm:spPr/>
    </dgm:pt>
    <dgm:pt modelId="{3F91D525-0806-4FF7-A2F0-965CF52A71E2}" type="pres">
      <dgm:prSet presAssocID="{ED61CD06-137B-4195-A67C-849174EC0BC2}" presName="process" presStyleCnt="0"/>
      <dgm:spPr/>
    </dgm:pt>
    <dgm:pt modelId="{D5443E92-2F89-45F4-B0E0-2DADCD9E8763}" type="pres">
      <dgm:prSet presAssocID="{BCC5D92C-FEC0-4C56-A8D3-69D2788CF2F0}" presName="composite1" presStyleCnt="0"/>
      <dgm:spPr/>
    </dgm:pt>
    <dgm:pt modelId="{3F64A816-6A29-4579-8244-D2F1EEFA80F9}" type="pres">
      <dgm:prSet presAssocID="{BCC5D92C-FEC0-4C56-A8D3-69D2788CF2F0}" presName="dummyNode1" presStyleLbl="node1" presStyleIdx="0" presStyleCnt="3"/>
      <dgm:spPr/>
    </dgm:pt>
    <dgm:pt modelId="{7637205B-AC36-431C-AB9D-F1D13AC28177}" type="pres">
      <dgm:prSet presAssocID="{BCC5D92C-FEC0-4C56-A8D3-69D2788CF2F0}" presName="childNode1" presStyleLbl="bgAcc1" presStyleIdx="0" presStyleCnt="3">
        <dgm:presLayoutVars>
          <dgm:bulletEnabled val="1"/>
        </dgm:presLayoutVars>
      </dgm:prSet>
      <dgm:spPr/>
      <dgm:t>
        <a:bodyPr/>
        <a:lstStyle/>
        <a:p>
          <a:endParaRPr lang="es-EC"/>
        </a:p>
      </dgm:t>
    </dgm:pt>
    <dgm:pt modelId="{021B6EEC-40C6-4A3C-B1C6-0555E5EE46A1}" type="pres">
      <dgm:prSet presAssocID="{BCC5D92C-FEC0-4C56-A8D3-69D2788CF2F0}" presName="childNode1tx" presStyleLbl="bgAcc1" presStyleIdx="0" presStyleCnt="3">
        <dgm:presLayoutVars>
          <dgm:bulletEnabled val="1"/>
        </dgm:presLayoutVars>
      </dgm:prSet>
      <dgm:spPr/>
      <dgm:t>
        <a:bodyPr/>
        <a:lstStyle/>
        <a:p>
          <a:endParaRPr lang="es-EC"/>
        </a:p>
      </dgm:t>
    </dgm:pt>
    <dgm:pt modelId="{FF1B80DD-48A6-4C32-8141-AE51FFA28C68}" type="pres">
      <dgm:prSet presAssocID="{BCC5D92C-FEC0-4C56-A8D3-69D2788CF2F0}" presName="parentNode1" presStyleLbl="node1" presStyleIdx="0" presStyleCnt="3">
        <dgm:presLayoutVars>
          <dgm:chMax val="1"/>
          <dgm:bulletEnabled val="1"/>
        </dgm:presLayoutVars>
      </dgm:prSet>
      <dgm:spPr/>
      <dgm:t>
        <a:bodyPr/>
        <a:lstStyle/>
        <a:p>
          <a:endParaRPr lang="es-EC"/>
        </a:p>
      </dgm:t>
    </dgm:pt>
    <dgm:pt modelId="{4505CE5C-4480-4D60-98CD-F8358B1F906F}" type="pres">
      <dgm:prSet presAssocID="{BCC5D92C-FEC0-4C56-A8D3-69D2788CF2F0}" presName="connSite1" presStyleCnt="0"/>
      <dgm:spPr/>
    </dgm:pt>
    <dgm:pt modelId="{99F5691B-EA14-4051-8484-0D9878531175}" type="pres">
      <dgm:prSet presAssocID="{B749A19D-4F19-44A7-B081-3B0CD96CAF5D}" presName="Name9" presStyleLbl="sibTrans2D1" presStyleIdx="0" presStyleCnt="2"/>
      <dgm:spPr/>
      <dgm:t>
        <a:bodyPr/>
        <a:lstStyle/>
        <a:p>
          <a:endParaRPr lang="es-EC"/>
        </a:p>
      </dgm:t>
    </dgm:pt>
    <dgm:pt modelId="{C6127167-4486-4BFF-8A3D-D598C2486F36}" type="pres">
      <dgm:prSet presAssocID="{29499CF2-F95F-4940-9B4B-3D86FD06957D}" presName="composite2" presStyleCnt="0"/>
      <dgm:spPr/>
    </dgm:pt>
    <dgm:pt modelId="{01E236FF-E6E8-4C71-8FE3-B79656C8C31A}" type="pres">
      <dgm:prSet presAssocID="{29499CF2-F95F-4940-9B4B-3D86FD06957D}" presName="dummyNode2" presStyleLbl="node1" presStyleIdx="0" presStyleCnt="3"/>
      <dgm:spPr/>
    </dgm:pt>
    <dgm:pt modelId="{4F829072-6992-4D96-9A58-FA93318DBA28}" type="pres">
      <dgm:prSet presAssocID="{29499CF2-F95F-4940-9B4B-3D86FD06957D}" presName="childNode2" presStyleLbl="bgAcc1" presStyleIdx="1" presStyleCnt="3">
        <dgm:presLayoutVars>
          <dgm:bulletEnabled val="1"/>
        </dgm:presLayoutVars>
      </dgm:prSet>
      <dgm:spPr/>
      <dgm:t>
        <a:bodyPr/>
        <a:lstStyle/>
        <a:p>
          <a:endParaRPr lang="es-EC"/>
        </a:p>
      </dgm:t>
    </dgm:pt>
    <dgm:pt modelId="{3A271E24-2173-494E-AC16-3ED6B309ACE0}" type="pres">
      <dgm:prSet presAssocID="{29499CF2-F95F-4940-9B4B-3D86FD06957D}" presName="childNode2tx" presStyleLbl="bgAcc1" presStyleIdx="1" presStyleCnt="3">
        <dgm:presLayoutVars>
          <dgm:bulletEnabled val="1"/>
        </dgm:presLayoutVars>
      </dgm:prSet>
      <dgm:spPr/>
      <dgm:t>
        <a:bodyPr/>
        <a:lstStyle/>
        <a:p>
          <a:endParaRPr lang="es-EC"/>
        </a:p>
      </dgm:t>
    </dgm:pt>
    <dgm:pt modelId="{9D314979-CBD9-4ED5-9ABE-3BCCF086B678}" type="pres">
      <dgm:prSet presAssocID="{29499CF2-F95F-4940-9B4B-3D86FD06957D}" presName="parentNode2" presStyleLbl="node1" presStyleIdx="1" presStyleCnt="3">
        <dgm:presLayoutVars>
          <dgm:chMax val="0"/>
          <dgm:bulletEnabled val="1"/>
        </dgm:presLayoutVars>
      </dgm:prSet>
      <dgm:spPr/>
      <dgm:t>
        <a:bodyPr/>
        <a:lstStyle/>
        <a:p>
          <a:endParaRPr lang="es-EC"/>
        </a:p>
      </dgm:t>
    </dgm:pt>
    <dgm:pt modelId="{80719CD3-1270-446C-A160-0E80A220B5F2}" type="pres">
      <dgm:prSet presAssocID="{29499CF2-F95F-4940-9B4B-3D86FD06957D}" presName="connSite2" presStyleCnt="0"/>
      <dgm:spPr/>
    </dgm:pt>
    <dgm:pt modelId="{A36401FB-D1A7-477B-A60C-7CB7C034CBCE}" type="pres">
      <dgm:prSet presAssocID="{9D003394-6AB0-446D-8450-C42C65383363}" presName="Name18" presStyleLbl="sibTrans2D1" presStyleIdx="1" presStyleCnt="2"/>
      <dgm:spPr/>
      <dgm:t>
        <a:bodyPr/>
        <a:lstStyle/>
        <a:p>
          <a:endParaRPr lang="es-EC"/>
        </a:p>
      </dgm:t>
    </dgm:pt>
    <dgm:pt modelId="{0151B52C-683A-40D1-AA32-F753A607E0C1}" type="pres">
      <dgm:prSet presAssocID="{CE445A6A-1865-4876-969B-4954DC734CEC}" presName="composite1" presStyleCnt="0"/>
      <dgm:spPr/>
    </dgm:pt>
    <dgm:pt modelId="{BB1FF87D-D193-4C07-80D0-CF09BCA4F776}" type="pres">
      <dgm:prSet presAssocID="{CE445A6A-1865-4876-969B-4954DC734CEC}" presName="dummyNode1" presStyleLbl="node1" presStyleIdx="1" presStyleCnt="3"/>
      <dgm:spPr/>
    </dgm:pt>
    <dgm:pt modelId="{9EF83265-9E45-48DD-990C-DC298F7889BA}" type="pres">
      <dgm:prSet presAssocID="{CE445A6A-1865-4876-969B-4954DC734CEC}" presName="childNode1" presStyleLbl="bgAcc1" presStyleIdx="2" presStyleCnt="3">
        <dgm:presLayoutVars>
          <dgm:bulletEnabled val="1"/>
        </dgm:presLayoutVars>
      </dgm:prSet>
      <dgm:spPr/>
      <dgm:t>
        <a:bodyPr/>
        <a:lstStyle/>
        <a:p>
          <a:endParaRPr lang="es-EC"/>
        </a:p>
      </dgm:t>
    </dgm:pt>
    <dgm:pt modelId="{E5091531-825C-4174-9919-DFDECAD312FB}" type="pres">
      <dgm:prSet presAssocID="{CE445A6A-1865-4876-969B-4954DC734CEC}" presName="childNode1tx" presStyleLbl="bgAcc1" presStyleIdx="2" presStyleCnt="3">
        <dgm:presLayoutVars>
          <dgm:bulletEnabled val="1"/>
        </dgm:presLayoutVars>
      </dgm:prSet>
      <dgm:spPr/>
      <dgm:t>
        <a:bodyPr/>
        <a:lstStyle/>
        <a:p>
          <a:endParaRPr lang="es-EC"/>
        </a:p>
      </dgm:t>
    </dgm:pt>
    <dgm:pt modelId="{EDC43A7C-F59E-449B-894F-144CB704D012}" type="pres">
      <dgm:prSet presAssocID="{CE445A6A-1865-4876-969B-4954DC734CEC}" presName="parentNode1" presStyleLbl="node1" presStyleIdx="2" presStyleCnt="3">
        <dgm:presLayoutVars>
          <dgm:chMax val="1"/>
          <dgm:bulletEnabled val="1"/>
        </dgm:presLayoutVars>
      </dgm:prSet>
      <dgm:spPr/>
      <dgm:t>
        <a:bodyPr/>
        <a:lstStyle/>
        <a:p>
          <a:endParaRPr lang="es-EC"/>
        </a:p>
      </dgm:t>
    </dgm:pt>
    <dgm:pt modelId="{7B04CC42-2D28-450E-ABF6-140896C03B9C}" type="pres">
      <dgm:prSet presAssocID="{CE445A6A-1865-4876-969B-4954DC734CEC}" presName="connSite1" presStyleCnt="0"/>
      <dgm:spPr/>
    </dgm:pt>
  </dgm:ptLst>
  <dgm:cxnLst>
    <dgm:cxn modelId="{7D36EEF6-ACC6-45DA-A609-C29689FB78B4}" type="presOf" srcId="{AA04635C-AD26-406B-BA8B-978164259892}" destId="{E5091531-825C-4174-9919-DFDECAD312FB}" srcOrd="1" destOrd="4" presId="urn:microsoft.com/office/officeart/2005/8/layout/hProcess4"/>
    <dgm:cxn modelId="{221B1637-CEA2-4C2A-885B-4FE9A9EC624E}" type="presOf" srcId="{54EDCEF5-80A1-4587-96D2-83FE2573E948}" destId="{9EF83265-9E45-48DD-990C-DC298F7889BA}" srcOrd="0" destOrd="3" presId="urn:microsoft.com/office/officeart/2005/8/layout/hProcess4"/>
    <dgm:cxn modelId="{A4629195-32FF-4A59-914A-F85D937FEAF4}" type="presOf" srcId="{10247122-3EDB-436E-8CFD-092BC9D1600E}" destId="{7637205B-AC36-431C-AB9D-F1D13AC28177}" srcOrd="0" destOrd="2" presId="urn:microsoft.com/office/officeart/2005/8/layout/hProcess4"/>
    <dgm:cxn modelId="{F3B1A4C2-8584-4C06-95C4-89D353F66662}" type="presOf" srcId="{FCCD4258-03E9-4D1B-8E7E-5B8F8F2AF6C1}" destId="{021B6EEC-40C6-4A3C-B1C6-0555E5EE46A1}" srcOrd="1" destOrd="0" presId="urn:microsoft.com/office/officeart/2005/8/layout/hProcess4"/>
    <dgm:cxn modelId="{7C4DAE97-BB38-428A-9CCF-B75323095D3F}" type="presOf" srcId="{56634B34-024D-4D7E-B441-A0CD08B330DE}" destId="{7637205B-AC36-431C-AB9D-F1D13AC28177}" srcOrd="0" destOrd="1" presId="urn:microsoft.com/office/officeart/2005/8/layout/hProcess4"/>
    <dgm:cxn modelId="{57378553-A0B6-4F71-A823-1710F469A3B9}" srcId="{CE445A6A-1865-4876-969B-4954DC734CEC}" destId="{81D3C1CA-8299-4BE4-BF02-15814F199189}" srcOrd="1" destOrd="0" parTransId="{E327D061-9909-437B-9D78-C2F7669513EE}" sibTransId="{8453DA39-6502-48D1-B5A5-5D43B7A95B37}"/>
    <dgm:cxn modelId="{AF4BE0A8-43FC-490B-970E-C32C2D31F78F}" type="presOf" srcId="{54EDCEF5-80A1-4587-96D2-83FE2573E948}" destId="{E5091531-825C-4174-9919-DFDECAD312FB}" srcOrd="1" destOrd="3" presId="urn:microsoft.com/office/officeart/2005/8/layout/hProcess4"/>
    <dgm:cxn modelId="{7466CEEF-6429-4C40-A637-F7FD74996340}" type="presOf" srcId="{BCC5D92C-FEC0-4C56-A8D3-69D2788CF2F0}" destId="{FF1B80DD-48A6-4C32-8141-AE51FFA28C68}" srcOrd="0" destOrd="0" presId="urn:microsoft.com/office/officeart/2005/8/layout/hProcess4"/>
    <dgm:cxn modelId="{C4C0B490-33A0-441F-8773-C40B1239C3D0}" type="presOf" srcId="{B749A19D-4F19-44A7-B081-3B0CD96CAF5D}" destId="{99F5691B-EA14-4051-8484-0D9878531175}" srcOrd="0" destOrd="0" presId="urn:microsoft.com/office/officeart/2005/8/layout/hProcess4"/>
    <dgm:cxn modelId="{E22DF48D-57F1-4B80-AFDA-245B75BAABA0}" srcId="{ED61CD06-137B-4195-A67C-849174EC0BC2}" destId="{BCC5D92C-FEC0-4C56-A8D3-69D2788CF2F0}" srcOrd="0" destOrd="0" parTransId="{6E578DB1-F2F2-4D2A-91A2-B890A54D4652}" sibTransId="{B749A19D-4F19-44A7-B081-3B0CD96CAF5D}"/>
    <dgm:cxn modelId="{ACD4CAB2-0B6F-4635-A2DA-BF60CE4D2DD6}" srcId="{ED61CD06-137B-4195-A67C-849174EC0BC2}" destId="{29499CF2-F95F-4940-9B4B-3D86FD06957D}" srcOrd="1" destOrd="0" parTransId="{AD614642-9CFD-44F0-ABC3-A41691EBD7C5}" sibTransId="{9D003394-6AB0-446D-8450-C42C65383363}"/>
    <dgm:cxn modelId="{99266F23-107B-45E9-975A-B927DEF9D1E9}" type="presOf" srcId="{EB9F2C0C-3E70-4CE9-A23B-83E537DF68C0}" destId="{4F829072-6992-4D96-9A58-FA93318DBA28}" srcOrd="0" destOrd="0" presId="urn:microsoft.com/office/officeart/2005/8/layout/hProcess4"/>
    <dgm:cxn modelId="{0AA45C27-167C-4EA6-896A-6D07BD309F19}" srcId="{BCC5D92C-FEC0-4C56-A8D3-69D2788CF2F0}" destId="{10247122-3EDB-436E-8CFD-092BC9D1600E}" srcOrd="2" destOrd="0" parTransId="{597D3C11-47EC-4D2F-8A72-30050FB869CC}" sibTransId="{71098385-E05E-45D7-9D96-3B5968678216}"/>
    <dgm:cxn modelId="{BB6AAB70-EE3D-45AA-91AF-048B8547A52B}" type="presOf" srcId="{81D3C1CA-8299-4BE4-BF02-15814F199189}" destId="{E5091531-825C-4174-9919-DFDECAD312FB}" srcOrd="1" destOrd="1" presId="urn:microsoft.com/office/officeart/2005/8/layout/hProcess4"/>
    <dgm:cxn modelId="{347576B5-4DDB-4561-9425-736B6438891D}" srcId="{29499CF2-F95F-4940-9B4B-3D86FD06957D}" destId="{EB9F2C0C-3E70-4CE9-A23B-83E537DF68C0}" srcOrd="0" destOrd="0" parTransId="{D6927FF2-809B-49DE-B731-C0AFE9AB0B00}" sibTransId="{E6BE4334-C1B7-4F0B-9382-D7A16A8B02CD}"/>
    <dgm:cxn modelId="{2D01913B-A94A-4868-8FAB-92DC7BD8003A}" srcId="{BCC5D92C-FEC0-4C56-A8D3-69D2788CF2F0}" destId="{FCCD4258-03E9-4D1B-8E7E-5B8F8F2AF6C1}" srcOrd="0" destOrd="0" parTransId="{D6D78787-A892-4F8F-98E1-391E4E72AB3F}" sibTransId="{9AE0824C-48A6-4BBA-A0F1-5F5067080516}"/>
    <dgm:cxn modelId="{4970B2EB-288A-4F8E-A3B1-EB483AA57B51}" type="presOf" srcId="{B78F119D-6D98-4C25-8063-EB61E41FFB8B}" destId="{E5091531-825C-4174-9919-DFDECAD312FB}" srcOrd="1" destOrd="2" presId="urn:microsoft.com/office/officeart/2005/8/layout/hProcess4"/>
    <dgm:cxn modelId="{9D914795-31A7-416D-894C-B5537CA5B1C1}" type="presOf" srcId="{434FA962-8245-427E-800B-5326A908ED28}" destId="{E5091531-825C-4174-9919-DFDECAD312FB}" srcOrd="1" destOrd="0" presId="urn:microsoft.com/office/officeart/2005/8/layout/hProcess4"/>
    <dgm:cxn modelId="{64B8B210-44EE-4E51-82A6-7F902C00C677}" type="presOf" srcId="{CE445A6A-1865-4876-969B-4954DC734CEC}" destId="{EDC43A7C-F59E-449B-894F-144CB704D012}" srcOrd="0" destOrd="0" presId="urn:microsoft.com/office/officeart/2005/8/layout/hProcess4"/>
    <dgm:cxn modelId="{41F62D35-C0A3-43B1-BF4E-11B91EB91448}" srcId="{BCC5D92C-FEC0-4C56-A8D3-69D2788CF2F0}" destId="{0A05DD37-C694-4ABD-83AB-5C1D3DC05149}" srcOrd="3" destOrd="0" parTransId="{B140EBF7-B7BD-48AE-904F-F7156954BB52}" sibTransId="{73868121-E2B3-4A81-B803-4B9A61954BF8}"/>
    <dgm:cxn modelId="{5E765DF1-3DCB-4F48-AAD0-711AB97E4527}" type="presOf" srcId="{EB9F2C0C-3E70-4CE9-A23B-83E537DF68C0}" destId="{3A271E24-2173-494E-AC16-3ED6B309ACE0}" srcOrd="1" destOrd="0" presId="urn:microsoft.com/office/officeart/2005/8/layout/hProcess4"/>
    <dgm:cxn modelId="{362BC8B1-1A6D-44D6-8BEE-87D03B944C8D}" srcId="{CE445A6A-1865-4876-969B-4954DC734CEC}" destId="{B78F119D-6D98-4C25-8063-EB61E41FFB8B}" srcOrd="2" destOrd="0" parTransId="{26643137-47E3-4674-8120-3A7225E8AED6}" sibTransId="{F87D10F7-5D24-49AF-B587-ED3A27FFE563}"/>
    <dgm:cxn modelId="{078C9578-E477-4EC6-A8C4-02D70EF56A98}" srcId="{CE445A6A-1865-4876-969B-4954DC734CEC}" destId="{AA04635C-AD26-406B-BA8B-978164259892}" srcOrd="4" destOrd="0" parTransId="{3AA48A53-07E2-47BE-9FCD-CB65CA5ED2BD}" sibTransId="{85CD77D5-36DE-4DB8-8A84-265B1ADA1145}"/>
    <dgm:cxn modelId="{48C5A878-5C6E-43FA-8BB4-9BA2469097CE}" type="presOf" srcId="{29499CF2-F95F-4940-9B4B-3D86FD06957D}" destId="{9D314979-CBD9-4ED5-9ABE-3BCCF086B678}" srcOrd="0" destOrd="0" presId="urn:microsoft.com/office/officeart/2005/8/layout/hProcess4"/>
    <dgm:cxn modelId="{F8779B98-DD6C-4D6A-8694-A4CB1652B70B}" srcId="{CE445A6A-1865-4876-969B-4954DC734CEC}" destId="{54EDCEF5-80A1-4587-96D2-83FE2573E948}" srcOrd="3" destOrd="0" parTransId="{6BDA8DF1-9D81-437A-8B9F-E366197984EC}" sibTransId="{E4A020F8-5560-447F-B3DD-4416BC6ECD2B}"/>
    <dgm:cxn modelId="{4381AB86-6F66-4ED7-A5EC-8A82C1A50B51}" srcId="{BCC5D92C-FEC0-4C56-A8D3-69D2788CF2F0}" destId="{56634B34-024D-4D7E-B441-A0CD08B330DE}" srcOrd="1" destOrd="0" parTransId="{864D7511-916D-45FF-84FB-25E7B73E0564}" sibTransId="{E3994309-3926-4802-A89C-001BD6E425EF}"/>
    <dgm:cxn modelId="{6ADE6C13-E110-4B7F-A7B2-96D7FDCCF38D}" type="presOf" srcId="{AA04635C-AD26-406B-BA8B-978164259892}" destId="{9EF83265-9E45-48DD-990C-DC298F7889BA}" srcOrd="0" destOrd="4" presId="urn:microsoft.com/office/officeart/2005/8/layout/hProcess4"/>
    <dgm:cxn modelId="{A42A4F4F-4534-486C-82D5-326ADD0D5FF8}" type="presOf" srcId="{434FA962-8245-427E-800B-5326A908ED28}" destId="{9EF83265-9E45-48DD-990C-DC298F7889BA}" srcOrd="0" destOrd="0" presId="urn:microsoft.com/office/officeart/2005/8/layout/hProcess4"/>
    <dgm:cxn modelId="{804AF694-4BF8-4426-84C9-C6628381F3C1}" type="presOf" srcId="{ED61CD06-137B-4195-A67C-849174EC0BC2}" destId="{58929CDD-6ECF-4679-A8BB-3B9A1EF9D7FC}" srcOrd="0" destOrd="0" presId="urn:microsoft.com/office/officeart/2005/8/layout/hProcess4"/>
    <dgm:cxn modelId="{B26964EF-4393-4D75-81B3-A5BF2E1C04F4}" type="presOf" srcId="{56634B34-024D-4D7E-B441-A0CD08B330DE}" destId="{021B6EEC-40C6-4A3C-B1C6-0555E5EE46A1}" srcOrd="1" destOrd="1" presId="urn:microsoft.com/office/officeart/2005/8/layout/hProcess4"/>
    <dgm:cxn modelId="{E77AD15F-94F2-4B1A-BF26-A6141878B33B}" type="presOf" srcId="{81D3C1CA-8299-4BE4-BF02-15814F199189}" destId="{9EF83265-9E45-48DD-990C-DC298F7889BA}" srcOrd="0" destOrd="1" presId="urn:microsoft.com/office/officeart/2005/8/layout/hProcess4"/>
    <dgm:cxn modelId="{A8C159B0-AD17-4C7A-99AB-F6DE4D40F673}" type="presOf" srcId="{B78F119D-6D98-4C25-8063-EB61E41FFB8B}" destId="{9EF83265-9E45-48DD-990C-DC298F7889BA}" srcOrd="0" destOrd="2" presId="urn:microsoft.com/office/officeart/2005/8/layout/hProcess4"/>
    <dgm:cxn modelId="{02D66049-EC8D-4180-893A-6213CD21E6AE}" type="presOf" srcId="{9D003394-6AB0-446D-8450-C42C65383363}" destId="{A36401FB-D1A7-477B-A60C-7CB7C034CBCE}" srcOrd="0" destOrd="0" presId="urn:microsoft.com/office/officeart/2005/8/layout/hProcess4"/>
    <dgm:cxn modelId="{13B41BF0-8833-490C-952E-D24ACE554E52}" type="presOf" srcId="{0A05DD37-C694-4ABD-83AB-5C1D3DC05149}" destId="{7637205B-AC36-431C-AB9D-F1D13AC28177}" srcOrd="0" destOrd="3" presId="urn:microsoft.com/office/officeart/2005/8/layout/hProcess4"/>
    <dgm:cxn modelId="{4A3BFCED-EB1C-4ED9-BEB7-AAD6C2765DF0}" type="presOf" srcId="{0A05DD37-C694-4ABD-83AB-5C1D3DC05149}" destId="{021B6EEC-40C6-4A3C-B1C6-0555E5EE46A1}" srcOrd="1" destOrd="3" presId="urn:microsoft.com/office/officeart/2005/8/layout/hProcess4"/>
    <dgm:cxn modelId="{A679FEA8-570C-4D45-835E-829D028921B1}" srcId="{ED61CD06-137B-4195-A67C-849174EC0BC2}" destId="{CE445A6A-1865-4876-969B-4954DC734CEC}" srcOrd="2" destOrd="0" parTransId="{A09153F4-C291-4FB9-8519-E5FC50BF9A8C}" sibTransId="{C9915A32-DD5D-4DA9-BEC0-AF2CC2CAE23F}"/>
    <dgm:cxn modelId="{0AEAC02B-7D91-4FA6-AF5D-81D5FE6D57AF}" type="presOf" srcId="{FCCD4258-03E9-4D1B-8E7E-5B8F8F2AF6C1}" destId="{7637205B-AC36-431C-AB9D-F1D13AC28177}" srcOrd="0" destOrd="0" presId="urn:microsoft.com/office/officeart/2005/8/layout/hProcess4"/>
    <dgm:cxn modelId="{E2600E39-1600-401B-9638-FF175ACE3C4D}" srcId="{CE445A6A-1865-4876-969B-4954DC734CEC}" destId="{434FA962-8245-427E-800B-5326A908ED28}" srcOrd="0" destOrd="0" parTransId="{E8801E4A-6934-47AA-8EC6-F245B208F666}" sibTransId="{FA4D8D93-2D83-47EC-8482-6954BAA45D88}"/>
    <dgm:cxn modelId="{4832797D-E389-4024-A5DB-F4F1C751BE71}" type="presOf" srcId="{10247122-3EDB-436E-8CFD-092BC9D1600E}" destId="{021B6EEC-40C6-4A3C-B1C6-0555E5EE46A1}" srcOrd="1" destOrd="2" presId="urn:microsoft.com/office/officeart/2005/8/layout/hProcess4"/>
    <dgm:cxn modelId="{3BCB8B57-DAA6-4C36-B001-138DB5DFBC50}" type="presParOf" srcId="{58929CDD-6ECF-4679-A8BB-3B9A1EF9D7FC}" destId="{D7EBF460-3B5F-4B92-8FD0-3480111ECA91}" srcOrd="0" destOrd="0" presId="urn:microsoft.com/office/officeart/2005/8/layout/hProcess4"/>
    <dgm:cxn modelId="{0A999B96-D8E5-4CCD-A7AC-91EB16529E88}" type="presParOf" srcId="{58929CDD-6ECF-4679-A8BB-3B9A1EF9D7FC}" destId="{F4EB38B1-2A9B-4F3B-BF62-00F889624C16}" srcOrd="1" destOrd="0" presId="urn:microsoft.com/office/officeart/2005/8/layout/hProcess4"/>
    <dgm:cxn modelId="{5A0315D8-86FC-4B03-8573-655E4DB82039}" type="presParOf" srcId="{58929CDD-6ECF-4679-A8BB-3B9A1EF9D7FC}" destId="{3F91D525-0806-4FF7-A2F0-965CF52A71E2}" srcOrd="2" destOrd="0" presId="urn:microsoft.com/office/officeart/2005/8/layout/hProcess4"/>
    <dgm:cxn modelId="{B6250745-CC79-471B-8042-85DC32A292E8}" type="presParOf" srcId="{3F91D525-0806-4FF7-A2F0-965CF52A71E2}" destId="{D5443E92-2F89-45F4-B0E0-2DADCD9E8763}" srcOrd="0" destOrd="0" presId="urn:microsoft.com/office/officeart/2005/8/layout/hProcess4"/>
    <dgm:cxn modelId="{B5A7954C-C14E-40E7-9DD5-5E4045C249F3}" type="presParOf" srcId="{D5443E92-2F89-45F4-B0E0-2DADCD9E8763}" destId="{3F64A816-6A29-4579-8244-D2F1EEFA80F9}" srcOrd="0" destOrd="0" presId="urn:microsoft.com/office/officeart/2005/8/layout/hProcess4"/>
    <dgm:cxn modelId="{23405643-1066-4AB9-BACF-998A45342606}" type="presParOf" srcId="{D5443E92-2F89-45F4-B0E0-2DADCD9E8763}" destId="{7637205B-AC36-431C-AB9D-F1D13AC28177}" srcOrd="1" destOrd="0" presId="urn:microsoft.com/office/officeart/2005/8/layout/hProcess4"/>
    <dgm:cxn modelId="{F500D9C1-222A-4D8E-AF61-7EF2A255723D}" type="presParOf" srcId="{D5443E92-2F89-45F4-B0E0-2DADCD9E8763}" destId="{021B6EEC-40C6-4A3C-B1C6-0555E5EE46A1}" srcOrd="2" destOrd="0" presId="urn:microsoft.com/office/officeart/2005/8/layout/hProcess4"/>
    <dgm:cxn modelId="{ABC3AE66-480C-4768-80DA-14E6B69286E9}" type="presParOf" srcId="{D5443E92-2F89-45F4-B0E0-2DADCD9E8763}" destId="{FF1B80DD-48A6-4C32-8141-AE51FFA28C68}" srcOrd="3" destOrd="0" presId="urn:microsoft.com/office/officeart/2005/8/layout/hProcess4"/>
    <dgm:cxn modelId="{4B04CC38-2A80-4D64-8C2C-2EB19D38E50B}" type="presParOf" srcId="{D5443E92-2F89-45F4-B0E0-2DADCD9E8763}" destId="{4505CE5C-4480-4D60-98CD-F8358B1F906F}" srcOrd="4" destOrd="0" presId="urn:microsoft.com/office/officeart/2005/8/layout/hProcess4"/>
    <dgm:cxn modelId="{979209BB-E7D6-4540-A35A-31987B94F0F9}" type="presParOf" srcId="{3F91D525-0806-4FF7-A2F0-965CF52A71E2}" destId="{99F5691B-EA14-4051-8484-0D9878531175}" srcOrd="1" destOrd="0" presId="urn:microsoft.com/office/officeart/2005/8/layout/hProcess4"/>
    <dgm:cxn modelId="{0016AF25-7F28-4FE0-93FE-5A4BF71AAAAF}" type="presParOf" srcId="{3F91D525-0806-4FF7-A2F0-965CF52A71E2}" destId="{C6127167-4486-4BFF-8A3D-D598C2486F36}" srcOrd="2" destOrd="0" presId="urn:microsoft.com/office/officeart/2005/8/layout/hProcess4"/>
    <dgm:cxn modelId="{072296CA-26A6-4BEB-A16D-26655F439549}" type="presParOf" srcId="{C6127167-4486-4BFF-8A3D-D598C2486F36}" destId="{01E236FF-E6E8-4C71-8FE3-B79656C8C31A}" srcOrd="0" destOrd="0" presId="urn:microsoft.com/office/officeart/2005/8/layout/hProcess4"/>
    <dgm:cxn modelId="{49E3DC7A-229E-4B17-8731-84CD99CE6EA9}" type="presParOf" srcId="{C6127167-4486-4BFF-8A3D-D598C2486F36}" destId="{4F829072-6992-4D96-9A58-FA93318DBA28}" srcOrd="1" destOrd="0" presId="urn:microsoft.com/office/officeart/2005/8/layout/hProcess4"/>
    <dgm:cxn modelId="{AA521E8F-DE2A-4E48-A125-63C3263910D4}" type="presParOf" srcId="{C6127167-4486-4BFF-8A3D-D598C2486F36}" destId="{3A271E24-2173-494E-AC16-3ED6B309ACE0}" srcOrd="2" destOrd="0" presId="urn:microsoft.com/office/officeart/2005/8/layout/hProcess4"/>
    <dgm:cxn modelId="{75E5EAFA-A869-4966-8D3D-39CC6BC30E77}" type="presParOf" srcId="{C6127167-4486-4BFF-8A3D-D598C2486F36}" destId="{9D314979-CBD9-4ED5-9ABE-3BCCF086B678}" srcOrd="3" destOrd="0" presId="urn:microsoft.com/office/officeart/2005/8/layout/hProcess4"/>
    <dgm:cxn modelId="{72FD284B-69F5-48B2-AF40-E0C4F8D4C9D0}" type="presParOf" srcId="{C6127167-4486-4BFF-8A3D-D598C2486F36}" destId="{80719CD3-1270-446C-A160-0E80A220B5F2}" srcOrd="4" destOrd="0" presId="urn:microsoft.com/office/officeart/2005/8/layout/hProcess4"/>
    <dgm:cxn modelId="{C2D719D0-5FF3-4ED3-806F-F9BD8F826C76}" type="presParOf" srcId="{3F91D525-0806-4FF7-A2F0-965CF52A71E2}" destId="{A36401FB-D1A7-477B-A60C-7CB7C034CBCE}" srcOrd="3" destOrd="0" presId="urn:microsoft.com/office/officeart/2005/8/layout/hProcess4"/>
    <dgm:cxn modelId="{902C1D80-13D8-4412-AC83-7291223C186B}" type="presParOf" srcId="{3F91D525-0806-4FF7-A2F0-965CF52A71E2}" destId="{0151B52C-683A-40D1-AA32-F753A607E0C1}" srcOrd="4" destOrd="0" presId="urn:microsoft.com/office/officeart/2005/8/layout/hProcess4"/>
    <dgm:cxn modelId="{99465E56-2086-4A91-9B2C-4D2E164BBE78}" type="presParOf" srcId="{0151B52C-683A-40D1-AA32-F753A607E0C1}" destId="{BB1FF87D-D193-4C07-80D0-CF09BCA4F776}" srcOrd="0" destOrd="0" presId="urn:microsoft.com/office/officeart/2005/8/layout/hProcess4"/>
    <dgm:cxn modelId="{E7CC7FFF-BBCB-4B3F-8B4B-52DD581BF4B0}" type="presParOf" srcId="{0151B52C-683A-40D1-AA32-F753A607E0C1}" destId="{9EF83265-9E45-48DD-990C-DC298F7889BA}" srcOrd="1" destOrd="0" presId="urn:microsoft.com/office/officeart/2005/8/layout/hProcess4"/>
    <dgm:cxn modelId="{76E1C2CB-E945-4515-9401-5950A806C0A4}" type="presParOf" srcId="{0151B52C-683A-40D1-AA32-F753A607E0C1}" destId="{E5091531-825C-4174-9919-DFDECAD312FB}" srcOrd="2" destOrd="0" presId="urn:microsoft.com/office/officeart/2005/8/layout/hProcess4"/>
    <dgm:cxn modelId="{3DF64506-4247-49B4-95D2-BE7D7A00AE46}" type="presParOf" srcId="{0151B52C-683A-40D1-AA32-F753A607E0C1}" destId="{EDC43A7C-F59E-449B-894F-144CB704D012}" srcOrd="3" destOrd="0" presId="urn:microsoft.com/office/officeart/2005/8/layout/hProcess4"/>
    <dgm:cxn modelId="{931151E2-082F-4E77-8BF1-7E2B919E3DBB}" type="presParOf" srcId="{0151B52C-683A-40D1-AA32-F753A607E0C1}" destId="{7B04CC42-2D28-450E-ABF6-140896C03B9C}" srcOrd="4" destOrd="0" presId="urn:microsoft.com/office/officeart/2005/8/layout/hProcess4"/>
  </dgm:cxnLst>
  <dgm:bg>
    <a:gradFill flip="none" rotWithShape="1">
      <a:gsLst>
        <a:gs pos="0">
          <a:srgbClr val="FFEFD1"/>
        </a:gs>
        <a:gs pos="64999">
          <a:srgbClr val="F0EBD5"/>
        </a:gs>
        <a:gs pos="100000">
          <a:srgbClr val="D1C39F"/>
        </a:gs>
      </a:gsLst>
      <a:lin ang="54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8CE3F-8083-48A7-BE1B-68E2042E46D6}">
      <dsp:nvSpPr>
        <dsp:cNvPr id="0" name=""/>
        <dsp:cNvSpPr/>
      </dsp:nvSpPr>
      <dsp:spPr>
        <a:xfrm>
          <a:off x="1851622" y="1246"/>
          <a:ext cx="2135129" cy="10675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OBJETIVO GENERAL</a:t>
          </a:r>
          <a:endParaRPr lang="es-EC" sz="2500" kern="1200" dirty="0"/>
        </a:p>
      </dsp:txBody>
      <dsp:txXfrm>
        <a:off x="1882890" y="32514"/>
        <a:ext cx="2072593" cy="1005028"/>
      </dsp:txXfrm>
    </dsp:sp>
    <dsp:sp modelId="{ACCB195A-BD3F-44FA-9F2C-CF610AF7D30A}">
      <dsp:nvSpPr>
        <dsp:cNvPr id="0" name=""/>
        <dsp:cNvSpPr/>
      </dsp:nvSpPr>
      <dsp:spPr>
        <a:xfrm>
          <a:off x="2065135" y="1068811"/>
          <a:ext cx="213512" cy="800673"/>
        </a:xfrm>
        <a:custGeom>
          <a:avLst/>
          <a:gdLst/>
          <a:ahLst/>
          <a:cxnLst/>
          <a:rect l="0" t="0" r="0" b="0"/>
          <a:pathLst>
            <a:path>
              <a:moveTo>
                <a:pt x="0" y="0"/>
              </a:moveTo>
              <a:lnTo>
                <a:pt x="0" y="800673"/>
              </a:lnTo>
              <a:lnTo>
                <a:pt x="213512" y="8006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0652BE-7F90-419F-886E-48043F1FBE73}">
      <dsp:nvSpPr>
        <dsp:cNvPr id="0" name=""/>
        <dsp:cNvSpPr/>
      </dsp:nvSpPr>
      <dsp:spPr>
        <a:xfrm>
          <a:off x="2278648" y="1335702"/>
          <a:ext cx="1708103" cy="10675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Diseñar un modelo de Gestión Financiera</a:t>
          </a:r>
          <a:endParaRPr lang="es-EC" sz="1800" kern="1200" dirty="0"/>
        </a:p>
      </dsp:txBody>
      <dsp:txXfrm>
        <a:off x="2309916" y="1366970"/>
        <a:ext cx="1645567" cy="1005028"/>
      </dsp:txXfrm>
    </dsp:sp>
    <dsp:sp modelId="{0852876C-D639-4EA9-B1FF-EB5E6A725B11}">
      <dsp:nvSpPr>
        <dsp:cNvPr id="0" name=""/>
        <dsp:cNvSpPr/>
      </dsp:nvSpPr>
      <dsp:spPr>
        <a:xfrm>
          <a:off x="4520535" y="1246"/>
          <a:ext cx="2135129" cy="106756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EC" sz="2500" kern="1200" dirty="0" smtClean="0"/>
            <a:t>OBJETIVO ESPECÍFICO</a:t>
          </a:r>
          <a:endParaRPr lang="es-EC" sz="2500" kern="1200" dirty="0"/>
        </a:p>
      </dsp:txBody>
      <dsp:txXfrm>
        <a:off x="4551803" y="32514"/>
        <a:ext cx="2072593" cy="1005028"/>
      </dsp:txXfrm>
    </dsp:sp>
    <dsp:sp modelId="{07E6BFB2-C731-4028-BAA7-41A4000C5EDD}">
      <dsp:nvSpPr>
        <dsp:cNvPr id="0" name=""/>
        <dsp:cNvSpPr/>
      </dsp:nvSpPr>
      <dsp:spPr>
        <a:xfrm>
          <a:off x="4734048" y="1068811"/>
          <a:ext cx="213512" cy="800673"/>
        </a:xfrm>
        <a:custGeom>
          <a:avLst/>
          <a:gdLst/>
          <a:ahLst/>
          <a:cxnLst/>
          <a:rect l="0" t="0" r="0" b="0"/>
          <a:pathLst>
            <a:path>
              <a:moveTo>
                <a:pt x="0" y="0"/>
              </a:moveTo>
              <a:lnTo>
                <a:pt x="0" y="800673"/>
              </a:lnTo>
              <a:lnTo>
                <a:pt x="213512" y="8006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C90FC-A91D-4301-A2B4-CB1425E3281F}">
      <dsp:nvSpPr>
        <dsp:cNvPr id="0" name=""/>
        <dsp:cNvSpPr/>
      </dsp:nvSpPr>
      <dsp:spPr>
        <a:xfrm>
          <a:off x="4947561" y="1335702"/>
          <a:ext cx="1708103" cy="10675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Realizar un diagnóstico financiero</a:t>
          </a:r>
          <a:endParaRPr lang="es-EC" sz="1800" kern="1200" dirty="0"/>
        </a:p>
      </dsp:txBody>
      <dsp:txXfrm>
        <a:off x="4978829" y="1366970"/>
        <a:ext cx="1645567" cy="1005028"/>
      </dsp:txXfrm>
    </dsp:sp>
    <dsp:sp modelId="{9B023F41-F0AF-4C79-B96E-A44A8826C4A2}">
      <dsp:nvSpPr>
        <dsp:cNvPr id="0" name=""/>
        <dsp:cNvSpPr/>
      </dsp:nvSpPr>
      <dsp:spPr>
        <a:xfrm>
          <a:off x="4734048" y="1068811"/>
          <a:ext cx="213512" cy="2135129"/>
        </a:xfrm>
        <a:custGeom>
          <a:avLst/>
          <a:gdLst/>
          <a:ahLst/>
          <a:cxnLst/>
          <a:rect l="0" t="0" r="0" b="0"/>
          <a:pathLst>
            <a:path>
              <a:moveTo>
                <a:pt x="0" y="0"/>
              </a:moveTo>
              <a:lnTo>
                <a:pt x="0" y="2135129"/>
              </a:lnTo>
              <a:lnTo>
                <a:pt x="213512" y="21351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2BE95-3A1C-4859-BF57-37A6DC57ADFC}">
      <dsp:nvSpPr>
        <dsp:cNvPr id="0" name=""/>
        <dsp:cNvSpPr/>
      </dsp:nvSpPr>
      <dsp:spPr>
        <a:xfrm>
          <a:off x="4947561" y="2670159"/>
          <a:ext cx="1708103" cy="10675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Realizar planeación financiera</a:t>
          </a:r>
          <a:endParaRPr lang="es-EC" sz="1800" kern="1200" dirty="0"/>
        </a:p>
      </dsp:txBody>
      <dsp:txXfrm>
        <a:off x="4978829" y="2701427"/>
        <a:ext cx="1645567" cy="1005028"/>
      </dsp:txXfrm>
    </dsp:sp>
    <dsp:sp modelId="{3AF99886-E37A-4725-A620-E2F871C0F367}">
      <dsp:nvSpPr>
        <dsp:cNvPr id="0" name=""/>
        <dsp:cNvSpPr/>
      </dsp:nvSpPr>
      <dsp:spPr>
        <a:xfrm>
          <a:off x="4734048" y="1068811"/>
          <a:ext cx="213512" cy="3469586"/>
        </a:xfrm>
        <a:custGeom>
          <a:avLst/>
          <a:gdLst/>
          <a:ahLst/>
          <a:cxnLst/>
          <a:rect l="0" t="0" r="0" b="0"/>
          <a:pathLst>
            <a:path>
              <a:moveTo>
                <a:pt x="0" y="0"/>
              </a:moveTo>
              <a:lnTo>
                <a:pt x="0" y="3469586"/>
              </a:lnTo>
              <a:lnTo>
                <a:pt x="213512" y="346958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6C394-311F-4061-8ECA-93AAC460A64F}">
      <dsp:nvSpPr>
        <dsp:cNvPr id="0" name=""/>
        <dsp:cNvSpPr/>
      </dsp:nvSpPr>
      <dsp:spPr>
        <a:xfrm>
          <a:off x="4947561" y="4004615"/>
          <a:ext cx="1708103" cy="106756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Elaborar el modelo de Gestión Financiera</a:t>
          </a:r>
          <a:endParaRPr lang="es-EC" sz="1800" kern="1200" dirty="0"/>
        </a:p>
      </dsp:txBody>
      <dsp:txXfrm>
        <a:off x="4978829" y="4035883"/>
        <a:ext cx="1645567" cy="1005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336FB-1720-4C76-9D5E-357DDFC225E4}">
      <dsp:nvSpPr>
        <dsp:cNvPr id="0" name=""/>
        <dsp:cNvSpPr/>
      </dsp:nvSpPr>
      <dsp:spPr>
        <a:xfrm rot="16200000">
          <a:off x="-1568772" y="2309786"/>
          <a:ext cx="3530251" cy="29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7999" bIns="0" numCol="1" spcCol="1270" anchor="t" anchorCtr="0">
          <a:noAutofit/>
        </a:bodyPr>
        <a:lstStyle/>
        <a:p>
          <a:pPr lvl="0" algn="r" defTabSz="977900">
            <a:lnSpc>
              <a:spcPct val="90000"/>
            </a:lnSpc>
            <a:spcBef>
              <a:spcPct val="0"/>
            </a:spcBef>
            <a:spcAft>
              <a:spcPct val="35000"/>
            </a:spcAft>
          </a:pPr>
          <a:r>
            <a:rPr lang="es-EC" sz="2200" kern="1200" dirty="0" smtClean="0"/>
            <a:t>DESCRIPCIÓN</a:t>
          </a:r>
          <a:endParaRPr lang="es-EC" sz="2200" kern="1200" dirty="0"/>
        </a:p>
      </dsp:txBody>
      <dsp:txXfrm>
        <a:off x="-1568772" y="2309786"/>
        <a:ext cx="3530251" cy="292534"/>
      </dsp:txXfrm>
    </dsp:sp>
    <dsp:sp modelId="{687FE7BB-A989-442D-B04F-C7494932E74A}">
      <dsp:nvSpPr>
        <dsp:cNvPr id="0" name=""/>
        <dsp:cNvSpPr/>
      </dsp:nvSpPr>
      <dsp:spPr>
        <a:xfrm>
          <a:off x="342619" y="690928"/>
          <a:ext cx="1457131" cy="353025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5799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Prestación de actividades complementarias de servicios de seguridad privada.</a:t>
          </a:r>
          <a:endParaRPr lang="es-EC" sz="1100" kern="1200" dirty="0"/>
        </a:p>
      </dsp:txBody>
      <dsp:txXfrm>
        <a:off x="342619" y="690928"/>
        <a:ext cx="1457131" cy="3530251"/>
      </dsp:txXfrm>
    </dsp:sp>
    <dsp:sp modelId="{67780A26-37B4-4C53-8741-AE594D83101A}">
      <dsp:nvSpPr>
        <dsp:cNvPr id="0" name=""/>
        <dsp:cNvSpPr/>
      </dsp:nvSpPr>
      <dsp:spPr>
        <a:xfrm>
          <a:off x="50085" y="304783"/>
          <a:ext cx="585068" cy="585068"/>
        </a:xfrm>
        <a:prstGeom prst="rect">
          <a:avLst/>
        </a:prstGeom>
        <a:blipFill rotWithShape="1">
          <a:blip xmlns:r="http://schemas.openxmlformats.org/officeDocument/2006/relationships" r:embed="rId1"/>
          <a:stretch>
            <a:fillRect/>
          </a:stretch>
        </a:blip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4E2536D-6D1F-4BA3-8451-FDC90A5989F8}">
      <dsp:nvSpPr>
        <dsp:cNvPr id="0" name=""/>
        <dsp:cNvSpPr/>
      </dsp:nvSpPr>
      <dsp:spPr>
        <a:xfrm rot="16200000">
          <a:off x="557814" y="2309786"/>
          <a:ext cx="3530251" cy="29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7999" bIns="0" numCol="1" spcCol="1270" anchor="t" anchorCtr="0">
          <a:noAutofit/>
        </a:bodyPr>
        <a:lstStyle/>
        <a:p>
          <a:pPr lvl="0" algn="r" defTabSz="977900">
            <a:lnSpc>
              <a:spcPct val="90000"/>
            </a:lnSpc>
            <a:spcBef>
              <a:spcPct val="0"/>
            </a:spcBef>
            <a:spcAft>
              <a:spcPct val="35000"/>
            </a:spcAft>
          </a:pPr>
          <a:r>
            <a:rPr lang="es-EC" sz="2200" kern="1200" dirty="0" smtClean="0"/>
            <a:t>INFORMACIÓN</a:t>
          </a:r>
          <a:endParaRPr lang="es-EC" sz="2200" kern="1200" dirty="0"/>
        </a:p>
      </dsp:txBody>
      <dsp:txXfrm>
        <a:off x="557814" y="2309786"/>
        <a:ext cx="3530251" cy="292534"/>
      </dsp:txXfrm>
    </dsp:sp>
    <dsp:sp modelId="{105CFC68-707D-43AE-B549-7E7F68FA5054}">
      <dsp:nvSpPr>
        <dsp:cNvPr id="0" name=""/>
        <dsp:cNvSpPr/>
      </dsp:nvSpPr>
      <dsp:spPr>
        <a:xfrm>
          <a:off x="2469207" y="690928"/>
          <a:ext cx="1457131" cy="353025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5799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Compañía de responsabilidad limitada, conformada por dos socios.</a:t>
          </a:r>
          <a:endParaRPr lang="es-EC" sz="1100" kern="1200" dirty="0"/>
        </a:p>
        <a:p>
          <a:pPr marL="57150" lvl="1" indent="-57150" algn="l" defTabSz="488950">
            <a:lnSpc>
              <a:spcPct val="90000"/>
            </a:lnSpc>
            <a:spcBef>
              <a:spcPct val="0"/>
            </a:spcBef>
            <a:spcAft>
              <a:spcPct val="15000"/>
            </a:spcAft>
            <a:buChar char="••"/>
          </a:pPr>
          <a:r>
            <a:rPr lang="es-EC" sz="1100" kern="1200" dirty="0" smtClean="0"/>
            <a:t>Capital Social $10000 USD.</a:t>
          </a:r>
          <a:endParaRPr lang="es-EC" sz="1100" kern="1200" dirty="0"/>
        </a:p>
        <a:p>
          <a:pPr marL="57150" lvl="1" indent="-57150" algn="l" defTabSz="488950">
            <a:lnSpc>
              <a:spcPct val="90000"/>
            </a:lnSpc>
            <a:spcBef>
              <a:spcPct val="0"/>
            </a:spcBef>
            <a:spcAft>
              <a:spcPct val="15000"/>
            </a:spcAft>
            <a:buChar char="••"/>
          </a:pPr>
          <a:r>
            <a:rPr lang="es-EC" sz="1100" kern="1200" dirty="0" smtClean="0"/>
            <a:t>Creada en mayo 2008.</a:t>
          </a:r>
          <a:endParaRPr lang="es-EC" sz="1100" kern="1200" dirty="0"/>
        </a:p>
        <a:p>
          <a:pPr marL="57150" lvl="1" indent="-57150" algn="l" defTabSz="488950">
            <a:lnSpc>
              <a:spcPct val="90000"/>
            </a:lnSpc>
            <a:spcBef>
              <a:spcPct val="0"/>
            </a:spcBef>
            <a:spcAft>
              <a:spcPct val="15000"/>
            </a:spcAft>
            <a:buChar char="••"/>
          </a:pPr>
          <a:r>
            <a:rPr lang="es-EC" sz="1100" kern="1200" dirty="0" smtClean="0"/>
            <a:t>Estructura organizativa definida.</a:t>
          </a:r>
          <a:endParaRPr lang="es-EC" sz="1100" kern="1200" dirty="0"/>
        </a:p>
      </dsp:txBody>
      <dsp:txXfrm>
        <a:off x="2469207" y="690928"/>
        <a:ext cx="1457131" cy="3530251"/>
      </dsp:txXfrm>
    </dsp:sp>
    <dsp:sp modelId="{7BC164C2-235C-49FC-88F2-B0FF969667FE}">
      <dsp:nvSpPr>
        <dsp:cNvPr id="0" name=""/>
        <dsp:cNvSpPr/>
      </dsp:nvSpPr>
      <dsp:spPr>
        <a:xfrm>
          <a:off x="2176673" y="304783"/>
          <a:ext cx="585068" cy="585068"/>
        </a:xfrm>
        <a:prstGeom prst="rect">
          <a:avLst/>
        </a:prstGeom>
        <a:blipFill rotWithShape="1">
          <a:blip xmlns:r="http://schemas.openxmlformats.org/officeDocument/2006/relationships" r:embed="rId2"/>
          <a:stretch>
            <a:fillRect/>
          </a:stretch>
        </a:blip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794FE38-DD2D-40FA-B1FA-648A948C6274}">
      <dsp:nvSpPr>
        <dsp:cNvPr id="0" name=""/>
        <dsp:cNvSpPr/>
      </dsp:nvSpPr>
      <dsp:spPr>
        <a:xfrm rot="16200000">
          <a:off x="2578294" y="2410928"/>
          <a:ext cx="3530251" cy="29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7999" bIns="0" numCol="1" spcCol="1270" anchor="t" anchorCtr="0">
          <a:noAutofit/>
        </a:bodyPr>
        <a:lstStyle/>
        <a:p>
          <a:pPr lvl="0" algn="r" defTabSz="977900">
            <a:lnSpc>
              <a:spcPct val="90000"/>
            </a:lnSpc>
            <a:spcBef>
              <a:spcPct val="0"/>
            </a:spcBef>
            <a:spcAft>
              <a:spcPct val="35000"/>
            </a:spcAft>
          </a:pPr>
          <a:r>
            <a:rPr lang="es-EC" sz="2200" kern="1200" dirty="0" smtClean="0"/>
            <a:t>CLIENTES</a:t>
          </a:r>
          <a:endParaRPr lang="es-EC" sz="2200" kern="1200" dirty="0"/>
        </a:p>
      </dsp:txBody>
      <dsp:txXfrm>
        <a:off x="2578294" y="2410928"/>
        <a:ext cx="3530251" cy="292534"/>
      </dsp:txXfrm>
    </dsp:sp>
    <dsp:sp modelId="{94431D67-726F-453F-8A6E-C847EBBB7B74}">
      <dsp:nvSpPr>
        <dsp:cNvPr id="0" name=""/>
        <dsp:cNvSpPr/>
      </dsp:nvSpPr>
      <dsp:spPr>
        <a:xfrm>
          <a:off x="4485184" y="720088"/>
          <a:ext cx="1457131" cy="353025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5799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Corporación La Favorita</a:t>
          </a:r>
          <a:endParaRPr lang="es-EC" sz="1100" kern="1200" dirty="0"/>
        </a:p>
        <a:p>
          <a:pPr marL="57150" lvl="1" indent="-57150" algn="l" defTabSz="488950">
            <a:lnSpc>
              <a:spcPct val="90000"/>
            </a:lnSpc>
            <a:spcBef>
              <a:spcPct val="0"/>
            </a:spcBef>
            <a:spcAft>
              <a:spcPct val="15000"/>
            </a:spcAft>
            <a:buChar char="••"/>
          </a:pPr>
          <a:r>
            <a:rPr lang="es-EC" sz="1100" kern="1200" dirty="0" smtClean="0"/>
            <a:t>IESS</a:t>
          </a:r>
          <a:endParaRPr lang="es-EC" sz="1100" kern="1200" dirty="0"/>
        </a:p>
        <a:p>
          <a:pPr marL="57150" lvl="1" indent="-57150" algn="l" defTabSz="488950">
            <a:lnSpc>
              <a:spcPct val="90000"/>
            </a:lnSpc>
            <a:spcBef>
              <a:spcPct val="0"/>
            </a:spcBef>
            <a:spcAft>
              <a:spcPct val="15000"/>
            </a:spcAft>
            <a:buChar char="••"/>
          </a:pPr>
          <a:r>
            <a:rPr lang="es-EC" sz="1100" kern="1200" dirty="0" smtClean="0"/>
            <a:t>TVentas</a:t>
          </a:r>
          <a:endParaRPr lang="es-EC" sz="1100" kern="1200" dirty="0"/>
        </a:p>
        <a:p>
          <a:pPr marL="57150" lvl="1" indent="-57150" algn="l" defTabSz="488950">
            <a:lnSpc>
              <a:spcPct val="90000"/>
            </a:lnSpc>
            <a:spcBef>
              <a:spcPct val="0"/>
            </a:spcBef>
            <a:spcAft>
              <a:spcPct val="15000"/>
            </a:spcAft>
            <a:buChar char="••"/>
          </a:pPr>
          <a:r>
            <a:rPr lang="es-EC" sz="1100" kern="1200" dirty="0" smtClean="0"/>
            <a:t>Memorial Funner</a:t>
          </a:r>
          <a:endParaRPr lang="es-EC" sz="1100" kern="1200" dirty="0"/>
        </a:p>
        <a:p>
          <a:pPr marL="57150" lvl="1" indent="-57150" algn="l" defTabSz="488950">
            <a:lnSpc>
              <a:spcPct val="90000"/>
            </a:lnSpc>
            <a:spcBef>
              <a:spcPct val="0"/>
            </a:spcBef>
            <a:spcAft>
              <a:spcPct val="15000"/>
            </a:spcAft>
            <a:buChar char="••"/>
          </a:pPr>
          <a:r>
            <a:rPr lang="es-EC" sz="1100" kern="1200" dirty="0" smtClean="0"/>
            <a:t>Ecuador TV</a:t>
          </a:r>
          <a:endParaRPr lang="es-EC" sz="1100" kern="1200" dirty="0"/>
        </a:p>
        <a:p>
          <a:pPr marL="57150" lvl="1" indent="-57150" algn="l" defTabSz="488950">
            <a:lnSpc>
              <a:spcPct val="90000"/>
            </a:lnSpc>
            <a:spcBef>
              <a:spcPct val="0"/>
            </a:spcBef>
            <a:spcAft>
              <a:spcPct val="15000"/>
            </a:spcAft>
            <a:buChar char="••"/>
          </a:pPr>
          <a:r>
            <a:rPr lang="es-EC" sz="1100" kern="1200" dirty="0" smtClean="0"/>
            <a:t>Conjunto </a:t>
          </a:r>
          <a:r>
            <a:rPr lang="es-EC" sz="1100" kern="1200" dirty="0" err="1" smtClean="0"/>
            <a:t>Maderna</a:t>
          </a:r>
          <a:endParaRPr lang="es-EC" sz="1100" kern="1200" dirty="0"/>
        </a:p>
        <a:p>
          <a:pPr marL="57150" lvl="1" indent="-57150" algn="l" defTabSz="488950">
            <a:lnSpc>
              <a:spcPct val="90000"/>
            </a:lnSpc>
            <a:spcBef>
              <a:spcPct val="0"/>
            </a:spcBef>
            <a:spcAft>
              <a:spcPct val="15000"/>
            </a:spcAft>
            <a:buChar char="••"/>
          </a:pPr>
          <a:r>
            <a:rPr lang="es-EC" sz="1100" kern="1200" dirty="0" smtClean="0"/>
            <a:t>Plaza </a:t>
          </a:r>
          <a:r>
            <a:rPr lang="es-EC" sz="1100" kern="1200" dirty="0" err="1" smtClean="0"/>
            <a:t>Arts</a:t>
          </a:r>
          <a:r>
            <a:rPr lang="es-EC" sz="1100" kern="1200" dirty="0" smtClean="0"/>
            <a:t>, entre otros.</a:t>
          </a:r>
          <a:endParaRPr lang="es-EC" sz="1100" kern="1200" dirty="0"/>
        </a:p>
      </dsp:txBody>
      <dsp:txXfrm>
        <a:off x="4485184" y="720088"/>
        <a:ext cx="1457131" cy="3530251"/>
      </dsp:txXfrm>
    </dsp:sp>
    <dsp:sp modelId="{7FB165C5-081E-4D4D-93AB-1ECEE2013429}">
      <dsp:nvSpPr>
        <dsp:cNvPr id="0" name=""/>
        <dsp:cNvSpPr/>
      </dsp:nvSpPr>
      <dsp:spPr>
        <a:xfrm>
          <a:off x="4303261" y="304783"/>
          <a:ext cx="585068" cy="585068"/>
        </a:xfrm>
        <a:prstGeom prst="rect">
          <a:avLst/>
        </a:prstGeom>
        <a:blipFill rotWithShape="1">
          <a:blip xmlns:r="http://schemas.openxmlformats.org/officeDocument/2006/relationships" r:embed="rId3"/>
          <a:stretch>
            <a:fillRect/>
          </a:stretch>
        </a:blip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3EE964B-4EF3-4B60-BF6A-3ECA315F219F}">
      <dsp:nvSpPr>
        <dsp:cNvPr id="0" name=""/>
        <dsp:cNvSpPr/>
      </dsp:nvSpPr>
      <dsp:spPr>
        <a:xfrm rot="16200000">
          <a:off x="4666528" y="2338946"/>
          <a:ext cx="3530251" cy="292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7999" bIns="0" numCol="1" spcCol="1270" anchor="t" anchorCtr="0">
          <a:noAutofit/>
        </a:bodyPr>
        <a:lstStyle/>
        <a:p>
          <a:pPr lvl="0" algn="r" defTabSz="977900">
            <a:lnSpc>
              <a:spcPct val="90000"/>
            </a:lnSpc>
            <a:spcBef>
              <a:spcPct val="0"/>
            </a:spcBef>
            <a:spcAft>
              <a:spcPct val="35000"/>
            </a:spcAft>
          </a:pPr>
          <a:r>
            <a:rPr lang="es-EC" sz="2200" kern="1200" dirty="0" smtClean="0"/>
            <a:t>GIRO DEL NEGOCIO</a:t>
          </a:r>
        </a:p>
      </dsp:txBody>
      <dsp:txXfrm>
        <a:off x="4666528" y="2338946"/>
        <a:ext cx="3530251" cy="292534"/>
      </dsp:txXfrm>
    </dsp:sp>
    <dsp:sp modelId="{7CF02386-427A-4BA7-A5F2-97FE1B40D137}">
      <dsp:nvSpPr>
        <dsp:cNvPr id="0" name=""/>
        <dsp:cNvSpPr/>
      </dsp:nvSpPr>
      <dsp:spPr>
        <a:xfrm>
          <a:off x="6573420" y="720088"/>
          <a:ext cx="1457131" cy="3530251"/>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257999" rIns="99568" bIns="99568"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Empresa dinámica que cuenta con alrededor de 200 empleados.</a:t>
          </a:r>
          <a:endParaRPr lang="es-EC" sz="1100" kern="1200" dirty="0"/>
        </a:p>
        <a:p>
          <a:pPr marL="57150" lvl="1" indent="-57150" algn="l" defTabSz="488950">
            <a:lnSpc>
              <a:spcPct val="90000"/>
            </a:lnSpc>
            <a:spcBef>
              <a:spcPct val="0"/>
            </a:spcBef>
            <a:spcAft>
              <a:spcPct val="15000"/>
            </a:spcAft>
            <a:buChar char="••"/>
          </a:pPr>
          <a:r>
            <a:rPr lang="es-EC" sz="1100" kern="1200" dirty="0" smtClean="0"/>
            <a:t>Objetivos dirigidos a la innovación del servicio.</a:t>
          </a:r>
          <a:endParaRPr lang="es-EC" sz="1100" kern="1200" dirty="0"/>
        </a:p>
        <a:p>
          <a:pPr marL="57150" lvl="1" indent="-57150" algn="l" defTabSz="488950">
            <a:lnSpc>
              <a:spcPct val="90000"/>
            </a:lnSpc>
            <a:spcBef>
              <a:spcPct val="0"/>
            </a:spcBef>
            <a:spcAft>
              <a:spcPct val="15000"/>
            </a:spcAft>
            <a:buChar char="••"/>
          </a:pPr>
          <a:r>
            <a:rPr lang="es-EC" sz="1100" kern="1200" dirty="0" smtClean="0"/>
            <a:t>Seguridad física,, supervisión móvil, monitoreo de cámaras a tiempo real.</a:t>
          </a:r>
          <a:endParaRPr lang="es-EC" sz="1100" kern="1200" dirty="0"/>
        </a:p>
      </dsp:txBody>
      <dsp:txXfrm>
        <a:off x="6573420" y="720088"/>
        <a:ext cx="1457131" cy="3530251"/>
      </dsp:txXfrm>
    </dsp:sp>
    <dsp:sp modelId="{48F04731-BA26-4A90-8F4F-E9DB21E4A094}">
      <dsp:nvSpPr>
        <dsp:cNvPr id="0" name=""/>
        <dsp:cNvSpPr/>
      </dsp:nvSpPr>
      <dsp:spPr>
        <a:xfrm>
          <a:off x="6429848" y="304783"/>
          <a:ext cx="585068" cy="585068"/>
        </a:xfrm>
        <a:prstGeom prst="rect">
          <a:avLst/>
        </a:prstGeom>
        <a:blipFill rotWithShape="1">
          <a:blip xmlns:r="http://schemas.openxmlformats.org/officeDocument/2006/relationships" r:embed="rId1"/>
          <a:stretch>
            <a:fillRect/>
          </a:stretch>
        </a:blip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283B-F870-4F3A-8BB1-5427A969139C}">
      <dsp:nvSpPr>
        <dsp:cNvPr id="0" name=""/>
        <dsp:cNvSpPr/>
      </dsp:nvSpPr>
      <dsp:spPr>
        <a:xfrm>
          <a:off x="1768587" y="1860514"/>
          <a:ext cx="1478967" cy="1478967"/>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Demanda y Mercado Objetivo</a:t>
          </a:r>
          <a:endParaRPr lang="es-EC" sz="1600" kern="1200" dirty="0"/>
        </a:p>
      </dsp:txBody>
      <dsp:txXfrm>
        <a:off x="1985177" y="2077104"/>
        <a:ext cx="1045787" cy="1045787"/>
      </dsp:txXfrm>
    </dsp:sp>
    <dsp:sp modelId="{23EFB917-0BD7-4D0B-B9BF-6E42F11BEFBF}">
      <dsp:nvSpPr>
        <dsp:cNvPr id="0" name=""/>
        <dsp:cNvSpPr/>
      </dsp:nvSpPr>
      <dsp:spPr>
        <a:xfrm rot="12900000">
          <a:off x="729034" y="1572666"/>
          <a:ext cx="1225684" cy="4215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8748BC-4734-4B69-9B5B-BD64B4B3139C}">
      <dsp:nvSpPr>
        <dsp:cNvPr id="0" name=""/>
        <dsp:cNvSpPr/>
      </dsp:nvSpPr>
      <dsp:spPr>
        <a:xfrm>
          <a:off x="137355" y="869899"/>
          <a:ext cx="1405019" cy="11240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C" sz="1000" kern="1200" dirty="0" smtClean="0"/>
            <a:t>Principales contratantes: empresas de producción y servicios, el sector público y las instituciones financieras</a:t>
          </a:r>
          <a:endParaRPr lang="es-EC" sz="1000" kern="1200" dirty="0"/>
        </a:p>
      </dsp:txBody>
      <dsp:txXfrm>
        <a:off x="170276" y="902820"/>
        <a:ext cx="1339177" cy="1058173"/>
      </dsp:txXfrm>
    </dsp:sp>
    <dsp:sp modelId="{C72F5EC8-BCE3-4162-858B-55585DE30E5B}">
      <dsp:nvSpPr>
        <dsp:cNvPr id="0" name=""/>
        <dsp:cNvSpPr/>
      </dsp:nvSpPr>
      <dsp:spPr>
        <a:xfrm rot="16200000">
          <a:off x="1895229" y="965583"/>
          <a:ext cx="1225684" cy="4215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A0FB6-2113-4D20-996B-B2AE1DD4E6BE}">
      <dsp:nvSpPr>
        <dsp:cNvPr id="0" name=""/>
        <dsp:cNvSpPr/>
      </dsp:nvSpPr>
      <dsp:spPr>
        <a:xfrm>
          <a:off x="1805562" y="1486"/>
          <a:ext cx="1405019" cy="1124015"/>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C" sz="1000" kern="1200" dirty="0" smtClean="0"/>
            <a:t>La participación de cada sector está condicionada por el perfil económico que de encuentre.</a:t>
          </a:r>
          <a:endParaRPr lang="es-EC" sz="1000" kern="1200" dirty="0"/>
        </a:p>
      </dsp:txBody>
      <dsp:txXfrm>
        <a:off x="1838483" y="34407"/>
        <a:ext cx="1339177" cy="1058173"/>
      </dsp:txXfrm>
    </dsp:sp>
    <dsp:sp modelId="{CB854137-4D8F-44B5-9741-44D77DD9056B}">
      <dsp:nvSpPr>
        <dsp:cNvPr id="0" name=""/>
        <dsp:cNvSpPr/>
      </dsp:nvSpPr>
      <dsp:spPr>
        <a:xfrm rot="19500000">
          <a:off x="3061425" y="1572666"/>
          <a:ext cx="1225684" cy="4215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30ABD9-FE84-4804-81AA-8B3C225AE071}">
      <dsp:nvSpPr>
        <dsp:cNvPr id="0" name=""/>
        <dsp:cNvSpPr/>
      </dsp:nvSpPr>
      <dsp:spPr>
        <a:xfrm>
          <a:off x="3439008" y="775583"/>
          <a:ext cx="1474539" cy="131264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C" sz="1000" kern="1200" dirty="0" smtClean="0"/>
            <a:t>la reactivación económica, la delincuencia organizada, la aparición de nuevas amenazas, el progresivo retroceso de la oferta pública de seguridad </a:t>
          </a:r>
          <a:endParaRPr lang="es-EC" sz="1000" kern="1200" dirty="0"/>
        </a:p>
      </dsp:txBody>
      <dsp:txXfrm>
        <a:off x="3477454" y="814029"/>
        <a:ext cx="1397647" cy="1235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CF43-443E-4D55-9A10-4739D3CEE61C}" type="datetimeFigureOut">
              <a:rPr lang="es-EC" smtClean="0"/>
              <a:t>18/12/2015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1F5B5-8E65-45C4-9F77-645D7411E37D}" type="slidenum">
              <a:rPr lang="es-EC" smtClean="0"/>
              <a:t>‹Nº›</a:t>
            </a:fld>
            <a:endParaRPr lang="es-EC"/>
          </a:p>
        </p:txBody>
      </p:sp>
    </p:spTree>
    <p:extLst>
      <p:ext uri="{BB962C8B-B14F-4D97-AF65-F5344CB8AC3E}">
        <p14:creationId xmlns:p14="http://schemas.microsoft.com/office/powerpoint/2010/main" val="224707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9EEB18-7E97-4A26-BEB0-5ADD11144B06}" type="slidenum">
              <a:rPr lang="es-ES_tradnl" smtClean="0"/>
              <a:t>1</a:t>
            </a:fld>
            <a:endParaRPr lang="es-ES_tradnl" dirty="0"/>
          </a:p>
        </p:txBody>
      </p:sp>
    </p:spTree>
    <p:extLst>
      <p:ext uri="{BB962C8B-B14F-4D97-AF65-F5344CB8AC3E}">
        <p14:creationId xmlns:p14="http://schemas.microsoft.com/office/powerpoint/2010/main" val="88315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211F5B5-8E65-45C4-9F77-645D7411E37D}" type="slidenum">
              <a:rPr lang="es-EC" smtClean="0"/>
              <a:t>10</a:t>
            </a:fld>
            <a:endParaRPr lang="es-EC"/>
          </a:p>
        </p:txBody>
      </p:sp>
    </p:spTree>
    <p:extLst>
      <p:ext uri="{BB962C8B-B14F-4D97-AF65-F5344CB8AC3E}">
        <p14:creationId xmlns:p14="http://schemas.microsoft.com/office/powerpoint/2010/main" val="221361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400685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211643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128930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3148752034"/>
              </p:ext>
            </p:extLst>
          </p:nvPr>
        </p:nvGraphicFramePr>
        <p:xfrm>
          <a:off x="0" y="798613"/>
          <a:ext cx="9163050" cy="5360988"/>
        </p:xfrm>
        <a:graphic>
          <a:graphicData uri="http://schemas.openxmlformats.org/presentationml/2006/ole">
            <mc:AlternateContent xmlns:mc="http://schemas.openxmlformats.org/markup-compatibility/2006">
              <mc:Choice xmlns:v="urn:schemas-microsoft-com:vml" Requires="v">
                <p:oleObj spid="_x0000_s1083"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0" y="798613"/>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1"/>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8"/>
            <a:ext cx="9144000" cy="1065214"/>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4"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FECHA ÚLTIMA REVISIÓN: </a:t>
            </a:r>
            <a:r>
              <a:rPr lang="es-EC" dirty="0" smtClean="0">
                <a:solidFill>
                  <a:srgbClr val="000000"/>
                </a:solidFill>
              </a:rPr>
              <a:t>09/10/13</a:t>
            </a:r>
            <a:endParaRPr lang="es-EC" dirty="0">
              <a:solidFill>
                <a:srgbClr val="000000"/>
              </a:solidFill>
            </a:endParaRPr>
          </a:p>
        </p:txBody>
      </p:sp>
      <p:sp>
        <p:nvSpPr>
          <p:cNvPr id="11" name="8 Marcador de pie de página"/>
          <p:cNvSpPr>
            <a:spLocks noGrp="1"/>
          </p:cNvSpPr>
          <p:nvPr>
            <p:ph type="ftr" sz="quarter" idx="3"/>
          </p:nvPr>
        </p:nvSpPr>
        <p:spPr>
          <a:xfrm>
            <a:off x="4388162" y="5662451"/>
            <a:ext cx="1447800" cy="213619"/>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7812362" y="5662451"/>
            <a:ext cx="874440" cy="213619"/>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VERSIÓN: </a:t>
            </a:r>
            <a:r>
              <a:rPr lang="es-EC" dirty="0" smtClean="0">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6"/>
            <a:ext cx="2232000" cy="576448"/>
          </a:xfrm>
          <a:prstGeom prst="rect">
            <a:avLst/>
          </a:prstGeom>
        </p:spPr>
      </p:pic>
    </p:spTree>
    <p:extLst>
      <p:ext uri="{BB962C8B-B14F-4D97-AF65-F5344CB8AC3E}">
        <p14:creationId xmlns:p14="http://schemas.microsoft.com/office/powerpoint/2010/main" val="4063903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3248673062"/>
              </p:ext>
            </p:extLst>
          </p:nvPr>
        </p:nvGraphicFramePr>
        <p:xfrm>
          <a:off x="0" y="798613"/>
          <a:ext cx="9163050" cy="5360988"/>
        </p:xfrm>
        <a:graphic>
          <a:graphicData uri="http://schemas.openxmlformats.org/presentationml/2006/ole">
            <mc:AlternateContent xmlns:mc="http://schemas.openxmlformats.org/markup-compatibility/2006">
              <mc:Choice xmlns:v="urn:schemas-microsoft-com:vml" Requires="v">
                <p:oleObj spid="_x0000_s517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0" y="798613"/>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1"/>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8"/>
            <a:ext cx="9144000" cy="1065214"/>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4"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FECHA ÚLTIMA REVISIÓN: </a:t>
            </a:r>
            <a:r>
              <a:rPr lang="es-EC" dirty="0" smtClean="0">
                <a:solidFill>
                  <a:srgbClr val="000000"/>
                </a:solidFill>
              </a:rPr>
              <a:t>09/10/13</a:t>
            </a:r>
            <a:endParaRPr lang="es-EC" dirty="0">
              <a:solidFill>
                <a:srgbClr val="000000"/>
              </a:solidFill>
            </a:endParaRPr>
          </a:p>
        </p:txBody>
      </p:sp>
      <p:sp>
        <p:nvSpPr>
          <p:cNvPr id="11" name="8 Marcador de pie de página"/>
          <p:cNvSpPr>
            <a:spLocks noGrp="1"/>
          </p:cNvSpPr>
          <p:nvPr>
            <p:ph type="ftr" sz="quarter" idx="3"/>
          </p:nvPr>
        </p:nvSpPr>
        <p:spPr>
          <a:xfrm>
            <a:off x="4388162" y="5662452"/>
            <a:ext cx="1447800" cy="213619"/>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7812362" y="5662452"/>
            <a:ext cx="874440" cy="213619"/>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VERSIÓN: </a:t>
            </a:r>
            <a:r>
              <a:rPr lang="es-EC" dirty="0" smtClean="0">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6"/>
            <a:ext cx="2232000" cy="576448"/>
          </a:xfrm>
          <a:prstGeom prst="rect">
            <a:avLst/>
          </a:prstGeom>
        </p:spPr>
      </p:pic>
    </p:spTree>
    <p:extLst>
      <p:ext uri="{BB962C8B-B14F-4D97-AF65-F5344CB8AC3E}">
        <p14:creationId xmlns:p14="http://schemas.microsoft.com/office/powerpoint/2010/main" val="33243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4"/>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Título"/>
          <p:cNvSpPr>
            <a:spLocks noGrp="1"/>
          </p:cNvSpPr>
          <p:nvPr>
            <p:ph type="title"/>
          </p:nvPr>
        </p:nvSpPr>
        <p:spPr>
          <a:xfrm>
            <a:off x="457200" y="116983"/>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381128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4406904"/>
            <a:ext cx="7772400" cy="1362074"/>
          </a:xfrm>
          <a:prstGeom prst="rect">
            <a:avLst/>
          </a:prstGeom>
        </p:spPr>
        <p:txBody>
          <a:bodyPr anchor="t"/>
          <a:lstStyle>
            <a:lvl1pPr algn="l">
              <a:defRPr sz="4000" b="1" cap="all">
                <a:solidFill>
                  <a:schemeClr val="tx1"/>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Tree>
    <p:extLst>
      <p:ext uri="{BB962C8B-B14F-4D97-AF65-F5344CB8AC3E}">
        <p14:creationId xmlns:p14="http://schemas.microsoft.com/office/powerpoint/2010/main" val="88520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921"/>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2" y="1600204"/>
            <a:ext cx="40386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495802" y="1600201"/>
            <a:ext cx="40386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87732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5586"/>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3" y="1535113"/>
            <a:ext cx="4040189" cy="63976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hasCustomPrompt="1"/>
          </p:nvPr>
        </p:nvSpPr>
        <p:spPr>
          <a:xfrm>
            <a:off x="457203" y="2174875"/>
            <a:ext cx="4040189" cy="39512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31" y="1535113"/>
            <a:ext cx="4041774" cy="63976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31" y="2174875"/>
            <a:ext cx="4041774" cy="39512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276934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6624"/>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568576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44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3533188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73049"/>
            <a:ext cx="3008314" cy="1162051"/>
          </a:xfrm>
          <a:prstGeom prst="rect">
            <a:avLst/>
          </a:prstGeom>
        </p:spPr>
        <p:txBody>
          <a:bodyPr anchor="b"/>
          <a:lstStyle>
            <a:lvl1pPr algn="l">
              <a:defRPr sz="2000" b="1">
                <a:solidFill>
                  <a:schemeClr val="tx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273054"/>
            <a:ext cx="5111750" cy="585311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3" y="1435104"/>
            <a:ext cx="3008314" cy="4691063"/>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201338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685800"/>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40"/>
            <a:ext cx="5486400" cy="804863"/>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3117087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600204"/>
            <a:ext cx="82296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36784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2" y="274643"/>
            <a:ext cx="2057400" cy="5851525"/>
          </a:xfrm>
          <a:prstGeom prst="rect">
            <a:avLst/>
          </a:prstGeom>
        </p:spPr>
        <p:txBody>
          <a:bodyPr vert="eaVert"/>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2" y="274643"/>
            <a:ext cx="60198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31061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11"/>
          </p:nvPr>
        </p:nvSpPr>
        <p:spPr/>
        <p:txBody>
          <a:bodyPr/>
          <a:lstStyle/>
          <a:p>
            <a:r>
              <a:rPr lang="es-EC" b="1" smtClean="0">
                <a:solidFill>
                  <a:srgbClr val="000000"/>
                </a:solidFill>
              </a:rPr>
              <a:t>VERSIÓN: </a:t>
            </a:r>
            <a:r>
              <a:rPr lang="es-EC" smtClean="0">
                <a:solidFill>
                  <a:srgbClr val="000000"/>
                </a:solidFill>
              </a:rPr>
              <a:t>1.0</a:t>
            </a:r>
            <a:endParaRPr lang="es-EC" dirty="0">
              <a:solidFill>
                <a:srgbClr val="000000"/>
              </a:solidFill>
            </a:endParaRPr>
          </a:p>
        </p:txBody>
      </p:sp>
      <p:sp>
        <p:nvSpPr>
          <p:cNvPr id="4" name="3 Marcador de pie de página"/>
          <p:cNvSpPr>
            <a:spLocks noGrp="1"/>
          </p:cNvSpPr>
          <p:nvPr>
            <p:ph type="ftr" sz="quarter" idx="12"/>
          </p:nvPr>
        </p:nvSpPr>
        <p:spPr/>
        <p:txBody>
          <a:body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Tree>
    <p:extLst>
      <p:ext uri="{BB962C8B-B14F-4D97-AF65-F5344CB8AC3E}">
        <p14:creationId xmlns:p14="http://schemas.microsoft.com/office/powerpoint/2010/main" val="3477839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144409"/>
            <a:ext cx="7886701" cy="1325563"/>
          </a:xfrm>
          <a:prstGeom prst="rect">
            <a:avLst/>
          </a:prstGeom>
        </p:spPr>
        <p:txBody>
          <a:bodyPr/>
          <a:lstStyle>
            <a:lvl1pPr>
              <a:defRPr>
                <a:solidFill>
                  <a:schemeClr val="tx1"/>
                </a:solidFill>
              </a:defRPr>
            </a:lvl1pPr>
          </a:lstStyle>
          <a:p>
            <a:r>
              <a:rPr lang="en-US" dirty="0" smtClean="0"/>
              <a:t>Click to edit Master title style</a:t>
            </a:r>
            <a:endParaRPr lang="es-ES_tradnl" dirty="0"/>
          </a:p>
        </p:txBody>
      </p:sp>
      <p:sp>
        <p:nvSpPr>
          <p:cNvPr id="3" name="Content Placeholder 2"/>
          <p:cNvSpPr>
            <a:spLocks noGrp="1"/>
          </p:cNvSpPr>
          <p:nvPr>
            <p:ph idx="1"/>
          </p:nvPr>
        </p:nvSpPr>
        <p:spPr>
          <a:xfrm>
            <a:off x="628651" y="1825625"/>
            <a:ext cx="7886701" cy="435133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_tradnl" dirty="0"/>
          </a:p>
        </p:txBody>
      </p:sp>
      <p:sp>
        <p:nvSpPr>
          <p:cNvPr id="4" name="Date Placeholder 3"/>
          <p:cNvSpPr>
            <a:spLocks noGrp="1"/>
          </p:cNvSpPr>
          <p:nvPr>
            <p:ph type="dt" sz="half" idx="10"/>
          </p:nvPr>
        </p:nvSpPr>
        <p:spPr/>
        <p:txBody>
          <a:bodyPr/>
          <a:lstStyle/>
          <a:p>
            <a:fld id="{FB84C1A5-BDD0-479A-8FBC-A9DF1DADCD30}" type="datetimeFigureOut">
              <a:rPr lang="es-ES_tradnl" smtClean="0">
                <a:solidFill>
                  <a:srgbClr val="000000"/>
                </a:solidFill>
              </a:rPr>
              <a:pPr/>
              <a:t>18/12/2015</a:t>
            </a:fld>
            <a:endParaRPr lang="es-ES_tradnl">
              <a:solidFill>
                <a:srgbClr val="000000"/>
              </a:solidFill>
            </a:endParaRPr>
          </a:p>
        </p:txBody>
      </p:sp>
      <p:sp>
        <p:nvSpPr>
          <p:cNvPr id="5" name="Footer Placeholder 4"/>
          <p:cNvSpPr>
            <a:spLocks noGrp="1"/>
          </p:cNvSpPr>
          <p:nvPr>
            <p:ph type="ftr" sz="quarter" idx="11"/>
          </p:nvPr>
        </p:nvSpPr>
        <p:spPr/>
        <p:txBody>
          <a:bodyPr/>
          <a:lstStyle/>
          <a:p>
            <a:endParaRPr lang="es-ES_tradnl">
              <a:solidFill>
                <a:srgbClr val="000000"/>
              </a:solidFill>
            </a:endParaRPr>
          </a:p>
        </p:txBody>
      </p:sp>
      <p:sp>
        <p:nvSpPr>
          <p:cNvPr id="6" name="Slide Number Placeholder 5"/>
          <p:cNvSpPr>
            <a:spLocks noGrp="1"/>
          </p:cNvSpPr>
          <p:nvPr>
            <p:ph type="sldNum" sz="quarter" idx="12"/>
          </p:nvPr>
        </p:nvSpPr>
        <p:spPr/>
        <p:txBody>
          <a:bodyPr/>
          <a:lstStyle/>
          <a:p>
            <a:fld id="{A4C9C097-0DC3-4426-823E-59B9B0541002}" type="slidenum">
              <a:rPr lang="es-ES_tradnl" smtClean="0">
                <a:solidFill>
                  <a:srgbClr val="000000"/>
                </a:solidFill>
              </a:rPr>
              <a:pPr/>
              <a:t>‹Nº›</a:t>
            </a:fld>
            <a:endParaRPr lang="es-ES_tradnl">
              <a:solidFill>
                <a:srgbClr val="000000"/>
              </a:solidFill>
            </a:endParaRPr>
          </a:p>
        </p:txBody>
      </p:sp>
    </p:spTree>
    <p:extLst>
      <p:ext uri="{BB962C8B-B14F-4D97-AF65-F5344CB8AC3E}">
        <p14:creationId xmlns:p14="http://schemas.microsoft.com/office/powerpoint/2010/main" val="3669213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48290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123690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279254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9171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6044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4069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53D314-0A35-44A1-9417-AFC5A2E3FBDE}" type="datetimeFigureOut">
              <a:rPr lang="es-EC" smtClean="0"/>
              <a:t>18/12/2015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22EBE10-891B-4CC3-A424-C936D2E5BC77}" type="slidenum">
              <a:rPr lang="es-EC" smtClean="0"/>
              <a:t>‹Nº›</a:t>
            </a:fld>
            <a:endParaRPr lang="es-EC"/>
          </a:p>
        </p:txBody>
      </p:sp>
    </p:spTree>
    <p:extLst>
      <p:ext uri="{BB962C8B-B14F-4D97-AF65-F5344CB8AC3E}">
        <p14:creationId xmlns:p14="http://schemas.microsoft.com/office/powerpoint/2010/main" val="238979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3D314-0A35-44A1-9417-AFC5A2E3FBDE}" type="datetimeFigureOut">
              <a:rPr lang="es-EC" smtClean="0"/>
              <a:t>18/12/2015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EBE10-891B-4CC3-A424-C936D2E5BC77}" type="slidenum">
              <a:rPr lang="es-EC" smtClean="0"/>
              <a:t>‹Nº›</a:t>
            </a:fld>
            <a:endParaRPr lang="es-EC"/>
          </a:p>
        </p:txBody>
      </p:sp>
    </p:spTree>
    <p:extLst>
      <p:ext uri="{BB962C8B-B14F-4D97-AF65-F5344CB8AC3E}">
        <p14:creationId xmlns:p14="http://schemas.microsoft.com/office/powerpoint/2010/main" val="35090418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5"/>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solidFill>
                <a:srgbClr val="000000"/>
              </a:solidFill>
            </a:endParaRPr>
          </a:p>
        </p:txBody>
      </p:sp>
      <p:sp>
        <p:nvSpPr>
          <p:cNvPr id="1045" name="Rectangle 21"/>
          <p:cNvSpPr>
            <a:spLocks noChangeArrowheads="1"/>
          </p:cNvSpPr>
          <p:nvPr userDrawn="1"/>
        </p:nvSpPr>
        <p:spPr bwMode="auto">
          <a:xfrm rot="10800000">
            <a:off x="3" y="6308731"/>
            <a:ext cx="788511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rgbClr val="000000"/>
              </a:solidFill>
            </a:endParaRPr>
          </a:p>
        </p:txBody>
      </p:sp>
      <p:sp>
        <p:nvSpPr>
          <p:cNvPr id="1047" name="Line 23"/>
          <p:cNvSpPr>
            <a:spLocks noChangeShapeType="1"/>
          </p:cNvSpPr>
          <p:nvPr userDrawn="1"/>
        </p:nvSpPr>
        <p:spPr bwMode="auto">
          <a:xfrm rot="10800000" flipH="1">
            <a:off x="25409" y="6235700"/>
            <a:ext cx="6659563" cy="0"/>
          </a:xfrm>
          <a:prstGeom prst="line">
            <a:avLst/>
          </a:prstGeom>
          <a:noFill/>
          <a:ln w="38100">
            <a:solidFill>
              <a:srgbClr val="FF0000"/>
            </a:solidFill>
            <a:round/>
            <a:headEnd/>
            <a:tailEnd/>
          </a:ln>
          <a:effectLst/>
        </p:spPr>
        <p:txBody>
          <a:bodyPr/>
          <a:lstStyle/>
          <a:p>
            <a:pPr>
              <a:defRPr/>
            </a:pPr>
            <a:endParaRPr lang="es-ES" sz="800">
              <a:solidFill>
                <a:srgbClr val="000000"/>
              </a:solidFill>
            </a:endParaRPr>
          </a:p>
        </p:txBody>
      </p:sp>
      <p:sp>
        <p:nvSpPr>
          <p:cNvPr id="1048" name="Line 24"/>
          <p:cNvSpPr>
            <a:spLocks noChangeShapeType="1"/>
          </p:cNvSpPr>
          <p:nvPr userDrawn="1"/>
        </p:nvSpPr>
        <p:spPr bwMode="auto">
          <a:xfrm rot="10800000" flipH="1">
            <a:off x="25409" y="6283325"/>
            <a:ext cx="6659563" cy="0"/>
          </a:xfrm>
          <a:prstGeom prst="line">
            <a:avLst/>
          </a:prstGeom>
          <a:noFill/>
          <a:ln w="38100">
            <a:solidFill>
              <a:srgbClr val="006600"/>
            </a:solidFill>
            <a:round/>
            <a:headEnd/>
            <a:tailEnd/>
          </a:ln>
          <a:effectLst/>
        </p:spPr>
        <p:txBody>
          <a:bodyPr/>
          <a:lstStyle/>
          <a:p>
            <a:pPr>
              <a:defRPr/>
            </a:pPr>
            <a:endParaRPr lang="es-ES" sz="800">
              <a:solidFill>
                <a:srgbClr val="000000"/>
              </a:solidFill>
            </a:endParaRPr>
          </a:p>
        </p:txBody>
      </p:sp>
      <p:sp>
        <p:nvSpPr>
          <p:cNvPr id="8" name="7 Marcador de fecha"/>
          <p:cNvSpPr>
            <a:spLocks noGrp="1"/>
          </p:cNvSpPr>
          <p:nvPr>
            <p:ph type="dt" sz="half" idx="2"/>
          </p:nvPr>
        </p:nvSpPr>
        <p:spPr>
          <a:xfrm>
            <a:off x="385194" y="6656870"/>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FECHA ÚLTIMA REVISIÓN: </a:t>
            </a:r>
            <a:r>
              <a:rPr lang="es-EC" dirty="0" smtClean="0">
                <a:solidFill>
                  <a:srgbClr val="000000"/>
                </a:solidFill>
              </a:rPr>
              <a:t>09/10/13</a:t>
            </a:r>
            <a:endParaRPr lang="es-EC" dirty="0">
              <a:solidFill>
                <a:srgbClr val="000000"/>
              </a:solidFill>
            </a:endParaRPr>
          </a:p>
        </p:txBody>
      </p:sp>
      <p:sp>
        <p:nvSpPr>
          <p:cNvPr id="9" name="8 Marcador de pie de página"/>
          <p:cNvSpPr>
            <a:spLocks noGrp="1"/>
          </p:cNvSpPr>
          <p:nvPr>
            <p:ph type="ftr" sz="quarter" idx="3"/>
          </p:nvPr>
        </p:nvSpPr>
        <p:spPr>
          <a:xfrm>
            <a:off x="4388162" y="6658074"/>
            <a:ext cx="1447800" cy="213619"/>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10" name="9 Marcador de número de diapositiva"/>
          <p:cNvSpPr>
            <a:spLocks noGrp="1"/>
          </p:cNvSpPr>
          <p:nvPr>
            <p:ph type="sldNum" sz="quarter" idx="4"/>
          </p:nvPr>
        </p:nvSpPr>
        <p:spPr>
          <a:xfrm>
            <a:off x="7812362" y="6658074"/>
            <a:ext cx="874440" cy="213619"/>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VERSIÓN: </a:t>
            </a:r>
            <a:r>
              <a:rPr lang="es-EC" dirty="0" smtClean="0">
                <a:solidFill>
                  <a:srgbClr val="000000"/>
                </a:solidFill>
              </a:rPr>
              <a:t>1.1</a:t>
            </a:r>
            <a:endParaRPr lang="es-EC" dirty="0">
              <a:solidFill>
                <a:srgbClr val="000000"/>
              </a:solidFill>
            </a:endParaRP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5981175"/>
            <a:ext cx="2232000" cy="576448"/>
          </a:xfrm>
          <a:prstGeom prst="rect">
            <a:avLst/>
          </a:prstGeom>
        </p:spPr>
      </p:pic>
    </p:spTree>
    <p:extLst>
      <p:ext uri="{BB962C8B-B14F-4D97-AF65-F5344CB8AC3E}">
        <p14:creationId xmlns:p14="http://schemas.microsoft.com/office/powerpoint/2010/main" val="222221823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Modelo%20Gestion%20Financiera%20(2).xlsx"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11.em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1052736"/>
            <a:ext cx="7632848" cy="830997"/>
          </a:xfrm>
          <a:prstGeom prst="rect">
            <a:avLst/>
          </a:prstGeom>
        </p:spPr>
        <p:txBody>
          <a:bodyPr wrap="square">
            <a:spAutoFit/>
          </a:bodyPr>
          <a:lstStyle/>
          <a:p>
            <a:pPr algn="ctr"/>
            <a:r>
              <a:rPr lang="es-EC" sz="2400" b="1" dirty="0"/>
              <a:t>DEPARTAMENTO DE CIENCIAS ECONÓMICAS ADMINISTRATIVAS Y DE COMERCIO</a:t>
            </a:r>
          </a:p>
        </p:txBody>
      </p:sp>
      <p:sp>
        <p:nvSpPr>
          <p:cNvPr id="17" name="Rectangle 165"/>
          <p:cNvSpPr>
            <a:spLocks noChangeArrowheads="1"/>
          </p:cNvSpPr>
          <p:nvPr/>
        </p:nvSpPr>
        <p:spPr bwMode="auto">
          <a:xfrm>
            <a:off x="1547664" y="2353994"/>
            <a:ext cx="6806010" cy="147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es-EC" altLang="es-EC" sz="2000" b="1" dirty="0">
                <a:solidFill>
                  <a:prstClr val="black"/>
                </a:solidFill>
                <a:latin typeface="Times New Roman" pitchFamily="18" charset="0"/>
                <a:cs typeface="Times New Roman" pitchFamily="18" charset="0"/>
              </a:rPr>
              <a:t>DISEÑO DE UN MODELO DE GESTIÓN FINANCIERA PARA LA EMPRESA VITESEGURIDAD CÍA. LTDA.</a:t>
            </a:r>
            <a:endParaRPr lang="es-EC" altLang="es-EC" sz="2000" dirty="0" smtClean="0">
              <a:solidFill>
                <a:prstClr val="black"/>
              </a:solidFill>
              <a:latin typeface="Times New Roman" pitchFamily="18" charset="0"/>
              <a:cs typeface="Times New Roman" pitchFamily="18" charset="0"/>
            </a:endParaRPr>
          </a:p>
        </p:txBody>
      </p:sp>
      <p:sp>
        <p:nvSpPr>
          <p:cNvPr id="18" name="2 Rectángulo"/>
          <p:cNvSpPr>
            <a:spLocks noChangeArrowheads="1"/>
          </p:cNvSpPr>
          <p:nvPr/>
        </p:nvSpPr>
        <p:spPr bwMode="auto">
          <a:xfrm>
            <a:off x="1691680" y="3789040"/>
            <a:ext cx="457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fontAlgn="base" hangingPunct="1">
              <a:spcBef>
                <a:spcPct val="0"/>
              </a:spcBef>
              <a:spcAft>
                <a:spcPct val="0"/>
              </a:spcAft>
              <a:buFontTx/>
              <a:buNone/>
            </a:pPr>
            <a:r>
              <a:rPr lang="es-EC" altLang="es-EC" sz="1800" b="1" dirty="0" smtClean="0">
                <a:solidFill>
                  <a:prstClr val="black"/>
                </a:solidFill>
                <a:latin typeface="Times New Roman" pitchFamily="18" charset="0"/>
                <a:cs typeface="Times New Roman" pitchFamily="18" charset="0"/>
              </a:rPr>
              <a:t> </a:t>
            </a:r>
            <a:endParaRPr lang="es-EC" altLang="es-EC" sz="1800" dirty="0" smtClean="0">
              <a:solidFill>
                <a:prstClr val="black"/>
              </a:solidFill>
              <a:latin typeface="Times New Roman" pitchFamily="18" charset="0"/>
              <a:cs typeface="Times New Roman" pitchFamily="18" charset="0"/>
            </a:endParaRPr>
          </a:p>
          <a:p>
            <a:pPr algn="just" eaLnBrk="1" fontAlgn="base" hangingPunct="1">
              <a:spcBef>
                <a:spcPct val="0"/>
              </a:spcBef>
              <a:spcAft>
                <a:spcPct val="0"/>
              </a:spcAft>
              <a:buFontTx/>
              <a:buNone/>
            </a:pPr>
            <a:r>
              <a:rPr lang="es-EC" altLang="es-EC" sz="1800" b="1" dirty="0" smtClean="0">
                <a:solidFill>
                  <a:prstClr val="black"/>
                </a:solidFill>
                <a:latin typeface="Times New Roman" pitchFamily="18" charset="0"/>
                <a:cs typeface="Times New Roman" pitchFamily="18" charset="0"/>
              </a:rPr>
              <a:t>DIRECTOR: Ing. VÍCTOR CUENCA</a:t>
            </a:r>
            <a:endParaRPr lang="es-EC" altLang="es-EC" sz="1800" dirty="0" smtClean="0">
              <a:solidFill>
                <a:prstClr val="black"/>
              </a:solidFill>
              <a:latin typeface="Times New Roman" pitchFamily="18" charset="0"/>
              <a:cs typeface="Times New Roman" pitchFamily="18" charset="0"/>
            </a:endParaRPr>
          </a:p>
          <a:p>
            <a:pPr algn="just" eaLnBrk="1" fontAlgn="base" hangingPunct="1">
              <a:spcBef>
                <a:spcPct val="0"/>
              </a:spcBef>
              <a:spcAft>
                <a:spcPct val="0"/>
              </a:spcAft>
              <a:buFontTx/>
              <a:buNone/>
            </a:pPr>
            <a:r>
              <a:rPr lang="es-EC" altLang="es-EC" sz="1800" b="1" dirty="0" smtClean="0">
                <a:solidFill>
                  <a:prstClr val="black"/>
                </a:solidFill>
                <a:latin typeface="Times New Roman" pitchFamily="18" charset="0"/>
                <a:cs typeface="Times New Roman" pitchFamily="18" charset="0"/>
              </a:rPr>
              <a:t>CODIRECTOR: Econ. JUAN LARA</a:t>
            </a:r>
          </a:p>
          <a:p>
            <a:pPr algn="just" eaLnBrk="1" fontAlgn="base" hangingPunct="1">
              <a:spcBef>
                <a:spcPct val="0"/>
              </a:spcBef>
              <a:spcAft>
                <a:spcPct val="0"/>
              </a:spcAft>
              <a:buFontTx/>
              <a:buNone/>
            </a:pPr>
            <a:endParaRPr lang="es-EC" altLang="es-EC" sz="1800" b="1" dirty="0" smtClean="0">
              <a:solidFill>
                <a:prstClr val="black"/>
              </a:solidFill>
              <a:latin typeface="Times New Roman" pitchFamily="18" charset="0"/>
              <a:cs typeface="Times New Roman" pitchFamily="18" charset="0"/>
            </a:endParaRPr>
          </a:p>
          <a:p>
            <a:pPr algn="just" eaLnBrk="1" fontAlgn="base" hangingPunct="1">
              <a:spcBef>
                <a:spcPct val="0"/>
              </a:spcBef>
              <a:spcAft>
                <a:spcPct val="0"/>
              </a:spcAft>
              <a:buFontTx/>
              <a:buNone/>
            </a:pPr>
            <a:endParaRPr lang="es-EC" altLang="es-EC" sz="1800" dirty="0" smtClean="0">
              <a:solidFill>
                <a:prstClr val="black"/>
              </a:solidFill>
              <a:latin typeface="Times New Roman" pitchFamily="18" charset="0"/>
              <a:cs typeface="Times New Roman" pitchFamily="18" charset="0"/>
            </a:endParaRPr>
          </a:p>
          <a:p>
            <a:pPr algn="just" eaLnBrk="1" fontAlgn="base" hangingPunct="1">
              <a:spcBef>
                <a:spcPct val="0"/>
              </a:spcBef>
              <a:spcAft>
                <a:spcPct val="0"/>
              </a:spcAft>
              <a:buFontTx/>
              <a:buNone/>
            </a:pPr>
            <a:r>
              <a:rPr lang="es-EC" altLang="es-EC" sz="1800" b="1" dirty="0" smtClean="0">
                <a:solidFill>
                  <a:prstClr val="black"/>
                </a:solidFill>
                <a:latin typeface="Times New Roman" pitchFamily="18" charset="0"/>
                <a:cs typeface="Times New Roman" pitchFamily="18" charset="0"/>
              </a:rPr>
              <a:t>	       SONIA IZA G.</a:t>
            </a:r>
          </a:p>
          <a:p>
            <a:pPr algn="just" eaLnBrk="1" fontAlgn="base" hangingPunct="1">
              <a:spcBef>
                <a:spcPct val="0"/>
              </a:spcBef>
              <a:spcAft>
                <a:spcPct val="0"/>
              </a:spcAft>
              <a:buFontTx/>
              <a:buNone/>
            </a:pPr>
            <a:endParaRPr lang="es-EC" altLang="es-EC" sz="1800" b="1" dirty="0" smtClean="0">
              <a:solidFill>
                <a:prstClr val="black"/>
              </a:solidFill>
              <a:latin typeface="Times New Roman" pitchFamily="18" charset="0"/>
              <a:cs typeface="Times New Roman" pitchFamily="18" charset="0"/>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5842980"/>
            <a:ext cx="9153525" cy="11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Resultado de imagen para contabilidad financiera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10" descr="Resultado de imagen para contabilidad financiera 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12" descr="Resultado de imagen para contabilidad financiera anim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14" descr="Resultado de imagen para contabilidad financiera animad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16" descr="data:image/jpeg;base64,/9j/4AAQSkZJRgABAQAAAQABAAD/2wCEAAkGBxISEhUUEhIWFRQXGBcXGBUYFR4YGxsXFxUXGBQUGBsdHyggGBolHBQUIjEkJikrLi4uGB8zODMsNygtLisBCgoKDg0OGxAQGzQmICQsLC0sLC0tLCwwLCwsLCwsLCwsLDAsLCwsLCwsLCwsLCwsLCwsNCwsLCwsLCwsLCwsLP/AABEIALUBFwMBEQACEQEDEQH/xAAbAAEAAgMBAQAAAAAAAAAAAAAABAUDBgcCAf/EAEoQAAEDAgMEBQUMCQIGAwAAAAEAAgMEEQUSIQYxQVETImFxoQcygZGxIzNCUmJyk6KywdHwFBY0U2NzgpLCFdIkQ0RUVeElZLP/xAAbAQEAAgMBAQAAAAAAAAAAAAAAAQMCBAUGB//EADwRAAIBAgIFCgUCBAcBAAAAAAABAgMRBDEFEiFBURMyYXGBkaGxwdEiI0Lh8BQzBlKC8RU0Q3KSstIk/9oADAMBAAIRAxEAPwDuKAIAgCAIAgCAIAgCAIAgCAIAgCAIAgImK4lHTxulldZo9ZJ3NaOJKxnNQV2XUKE681CC2s+YRiDaiFkrQ5rXi4Dt4sSNbdyiE1OKkhiKDoVHTk7tcCYsykIAgCAIAgCAIAgCAIAgCAIAgCAIAgCAIAgCAIAgCAIAgCAIAgCAIDBW1TYo3yPvlY0uNgSbAXNgNSobsrmcIOclFb+w4vtHtBLWy5nXDG36OPkOZ5uPE+gLkVqrqO/ce2wWChhYaqzeb/Nx2PCKXooIo/iMa30hov4rrQjqxSPGYipylWU+LbJiyKQgCAIAgCAIAgCAIAgCAIAgCAIAgCAIAgCAIAgCAIAgCAIAgCAIAgNT8omOfo9P0bD7rNdotvDPhu79QB39i1sTV1I2WbOtojCctV15c2O3t3I4/iGeAwShrbOzhhIvcxuZndblmsB80rpaBwFKspTqq+SS9SP4hx9SM40qUmnm2vL1fYbZDtfVOYHGV9yAd4A9Fmr03+HUL81fnaeBqYjEazXKPw9jZNidqKioqOhkILcjnXt1rgtA1FufJc7SWj6NGjykM7peZ0NHYqtOpqTldW4I3xcE7IQBAEAQBAEAQBAEAQBAEAQBAEAQBAEAQBAEAQBAEAQBAEAQBAYqupbGxz3nK1oLnE8AN6iTUVdmdOEpyUYrazj0r5cTrbi4Lzlb/Dibvd6Ab/OcuWr16n5keuepo/C24eLf53IzeV6iZE6ijjblYyKRrRyAMYC9toKK1JpcV6ngsfUlOWtLN3KKAe5t7gu5vPO1OczaPJp+2n+U/wC0xc3TP+W/qXkze0X+/wBj9Dqq8oegCAIAgCAIAgCAIAgCAIAgCAIAgCAIAgCAIAgCAIAgCAIAgCAIDmflG2h6Vxpo3e5sN5XDi4fA7QD9aw4LnYqrrPUien0RguSh+oqZvLoXHt8ifsO6lpIi+SVvTSWuACcjB5seg7ST2k8guph9GV4R5m1nA0npmhXqWU1qrLp6fzcUXlcqWSSUzmODm5JdQb/CZp2HRek0LTlCM1JWd16nCxdWFTVcHfPI1yA3jafkj2LrPNnGnzmbT5Mh/wAY7+S/7ca5mmv8sv8AcvJm9ov999T80dUXlT0AQBAEAQBAEAQBAEAQBAEAQBAEAQBAEAQBAEAQBAEAQBAEAQGp7c7Tfo7OhiPu7xw+A0/C+ceHr4LVxNfUWqszr6L0fy8uUqcxeL4dXE5Hi1O9scZIIZKXZXX1fkIDnD5N3aHjqV0NA4CNSfLT+m1l08ezd07TL+IdJuK/T09+fQuHbv6NnE2mnnf0bOu7zW8ewL1DhHWew+czzZr+10p6IXJPW4n5LlsUrRewuwqvN9R8ofeY/mN9gV+9lFXnvrNv8mI/4t/8l3241y9N/wCXX+5eTN/Rf7z6vVHUV5Y74QBAEAQBAEAQBAEAQBAEAQBAEAQBAEAQBAEAQBAEAQBAEBQbWbSMo47CzpnDqM8M7vkjx3KivXVNdJ0dH4CWKnt2RWb9F0mhbL4FJXzOklJMQcelk+O7jE0/aI3Dqjs1KFF1HrTO1pDHQw1NUqWe7oXH2730yfK7ABJSNaAGtZIABoAAY7AL2Ghl8M+z1PDY1u6b6SmbU2Y0cmj2Lrqnd3OBLNlBtTNmiHzv8XLNxsjYwi+N9RLw8+4x/Mb7Fa8zWq899ZuPkv8A2qT+SftsXJ03+xH/AHejOhor92XV6nT15g7wQBAEAQBAEAQBAEAQBAEAQBAEAQBAEAQBAEAQBAEAQBAa7tftQyjjIbZ85ByM5aaOdyb7fEU1ayhZbzeweAniE5ZRV7v0Rwp+NVlU58jsrnHRziH33cLHq6crWWM6UNa7i2/zpFLSGIjTUIySS3WXsWcW0mKxRNayQMjYAGsaxzbDgBpa/p1V0azXwqPgjSnHXblKV31sr8Ux/EaktM7XPLLht4yLX84aW+L4LZo4mrRvybtcrnShPnIiMxGpzFhs1wF7FpvbS3HtCuWkMS7/AB+Xsa8sLQX0XPU4nfo4xlt9Lh2u/Uej2rFaRxUkryfgWrC0YP4Yo801bPlAa5gaBoLHcNFl/iGK/nfh7GS0dRl8WqtpOw7G62B2aGVrHOGUkN4X3a9oCrrYqtWWrUldFlPAwptuCSJNR5QMUZa9Tv8AkD8FrWLJ03E7nspWPmoqaWQ3e+KNzja13FoJNhuQrLVAEAQBAEAQBAEAQBAEAQBAEAQBAEAQBAEAQBAEAQGo7VbZNgvFT2fNxO9rO/m7s4cVqV8So/DHa/I7Wj9EyrfMrbI+L+34jRqLZ+WsD5p5SyHK5xlLrSTOseqy/msvbrcRo3TVYYbDSm9eSubOk9IwpR5ClZbtm7o+3ftNL2SwtlQyQvD3FvR9Vjsps4nOe2wF/Qt9Hm3sNph2Kpi0E9ICQCR0h0NhcbuCmxjdnv8AUml/ifSFLC7H6kUnKT6QpYXZ9GxFJyf9IUsLsyN2JpP4n0rksTrPieajY6kaxzrSHK0m3Su1sCbDXsSw1pcTWNqsEjp4muAIf0pYTmcQQGZrgOJtrp6FDJTbO87FD/4+k/kRfYCgkukAQBAEAQBAEAQBAEAQBAEAQBAEAQBAEAQBAEBgrKuOJhfI8MaN5Jt+SsZSUVdllOlOrLVgrs5xtLtu+Y9FT5mMccocATJIT8FjRqPRr3LQqYidT4aeR6TC6LpYZcpiNr4bl18fLrNexDCZad8AmaBn6/RHU2DrWkO4nsGg7V1dF6MhK9Spttu9/bLrOVpjTk5fLobF/Nv7OHXn1F9tfIxkJyxM1B3gnhpbVd3Dxk73bPIO2srGhbFVUlJ0hkpal2cMtlhcfNzXve3xgvPR2I7clc2n9aR/2VZ9AfxU3MdU+frP/wDRrPoClydU+jaZ3/YVv0BS41T7+sj/APx9b9CUuNUfrFJ/46t+hKXGqY6nGpZGOZ/p1aA4EXEXPjuS41Sh2jjqqmJrG0VXcSOkLnQnUuBvo0cylyUjuGycRbRUzXAgiGIEEWIIYLgjgVBJbIAgCAIAgCAIAgCAIAgCAIAgCAIAgCAIAgPhNtSgzNYxfbOJjjHTgTSc72Y3mS74Xc2/oWFOTrVOTpbX4LrfsbOIoxweHeKxjcYLcleUm8kluvxbSNOrK8TSE1JMzxq1u6MA/FbuBBFjvO7mubpjDYjDVFru8Wtjy270cOX8T1Z0l+kXJRex22yv0y6VZqyW2/AxT15Y1zo2tYQx1nNFnDqncRuXGjJ6y2+JzIY3EVa0XKbbus23v6SynqOlymVrZCNxcNRzsd4Wjh8di8M70asl2trud0e6qYalU2SiiHtDG6ZnUGot1eYB4Hiexev0P/FUb8ljFa+U1l/Ut3WtnGyORidEtPXpd3sbVNjJa4t00a03LrXu0OsO3VdKnS1o3uaWJx/I1NS26+duw8/62bM3DNm1LtBlcB96yVHa1fIrlpLVpwnq86+byt2GBuOHNa47y/TQ7tychttcwWlLw1tVZ2z6L8D3/rpzhvV1F8wcbcdOHJOR2mS0leN7LNLPim+HQeqjHixrjZhsGa5tOtIGa2J53WUKGtNRvnfwRP8AiD5Oc9Xm238XYhVG1haNBE7sDzp2rYeBStteaWX3NeGl5S1vhWyLexvd2Hyp2sc0XAid3PPLejwKSvd5rdxYhpaUpNaqyb2N7lfgSKTaIvkYy8RzODbNc4mxO8XCxq4NQg5Xezq9zPDaTnVqxg0tvBvh0pG5UnmN7gtA7JmQBAEAQBAEAQBAEAQBAEAQBAEAQBAEB4mlawFznBrRvJNgO8lQ2ltZlGMpO0Vdmq4vt5Tx3EIMzhxGjB2lx3juWrPFwWyO1nXw+ha0/iqvVXTn3e5o9fjlbXte5t3QtBLi33OnaG780h98PYM3oVDjVrbZbEdSn+kwklCkrzexX2v7eBQumcAMpyu33A3acuIPLktjD1Xh5KUM0dDSGjqOOw0sNX2p999zXUyTS1WfW1ns3t7Dvtzabad3YvR4qFLSuDcY85bV0S9nl1HxfSGjK+isS6NbmvKW5rc+tb1u2k+pcDGbbiLD+rT7183s4ys81e/YRg4//TTT/mj5ot4dy5Mj6MRa3EMpys1dxPAfiVdSoay1pZeZs0MO57XkSsKxHTLJkNtznsDj3XIuvS6KxTa5GW7Lq4dhqaUwcY/Niuh+jPm0GOuibT5eiDXGW942EDK6MaXFh5x3LtHGsipbtVLlBvEG9Ja/Qs3WGtrb7ILISbUzAOyuiLQ9ov0LNxD9bW39VCbFtgePSSdOC5hY0R2PRsaNZQ0k2HInegLGpxPLlyOYbluazG6AnrA6bu1AfazE8rbxyMJuNzG+b8LwUAl0+IAvYGvaSXtBAa3cXAO3dl0BuVJ5je4KQZkAQBAEAQBAEAQBAEAQBAEAQBAEAQBAc1xTZHEp5nB8rHsuS2V7zYNJ0AiA0cN28Dt4LRnhZTl8T2HoaGlqFGilCFpb7e/9y4wnyd0rLGocal41s8ARg9kQ0/uzLYhh4QOdiNJ1qzzt1e5r3lBndGZYhpG98TWt3ZQGh5DeQOTctvEO2GXSxoKGtpDWe5N+nqaUuYe7PJBuHA2cNx794PMHiFfh8ROhNTh/foOfpPRlDSOHdCstm570+KJdFXtJ6M9V2Zjg0ncOkbmseLb6g8jwstLTdOnOX6qllJPWXCVvU+YrQ+IwWPp06yylslukkrp9dlZriukt58QzDLGdOLvub+K8zChb4p9x7qhhr/FPuMEUYCtcjoEmJ+Uh3LVWYWbjXg+leOw18VDXozXQ/cl45POWUxjMuQmXNkGts0dtOds1l7E8gVZlrMt7z26Tmb5bfggPj5KwhxaZ8udtutra0nC+vBAW+BPqL1BcZclo8ud1z782+l99roCyqZnnLk6QWLSd40HnctOxAeayV5b1M4Ol9bbt+unDgoBOhmJdGAHA52XJBGmYX1v3qQbrR+Y3uQGZAEAQBAEAQBAEAQBAEAQBAEAQHl7wBckAcybKUm9iIbS2shPxqmBt08ZPIODj6hcq5Yaq9uqyn9TRvbWXeeP9ajPmtld82CS3ry28U/TyWbS/qXuR+pjeyTf9L87WPsFVmBzA+w25EcCocLZGSnfMxzVGXUMv6VnGF82YOSW45VtlVuknkDjfK9ru4ZS23oDgssVS/wDm2bnf87zqaBrauPjf6k14X9ChXGPoB8uoJMVRA19sw3G4I3g8wU3WKqlGFRWkrkinrHMFnEuHxhv/AKmj2j1Lm18F9VPu/PU15YeUctq8fv2dxZwz5hdrrjmDdcySadmU2QnldlPG4tbTj3q7Cx1q0b8b9xVXerTbPE1I4UtJmfGC11RcF++74za9td2veF6um043R5XGy1qzdrZZ9RHFJ1L9JF74DbPwynS+WyzNUPpQWvPSQi72ENzndaXTzUBcbOsF6hwdHq2LqsJNvd49fNAt+KAua1ujesPOafE6HTfp4qAeK0ZmWOVo01zE7jpuBQE+KQukju1jbPZqCbmz29m8qQb1RnqN7kBnQBAEAQBAEAQBAEAQBAEAQBAEBzHymVU0c7HSA/oxblzcGSXOrhyNwL8LLq6MrQi3B5vecrSWGlUSlHduMGzW1T6Zwjm60B81wGrL93nN1/PG7H4JzvVhnvXqivR+MSSpS7DoM7WTMGuZp6wIOm7Q6bxquIth2GrojUbcpc3gBp6Ctp7YpmstjaPUxWUSGcp2kmviTmaWLcvrjv8Aet2NNTptPeYUq0qVSNSOcWn3FQ4W0O8LzVSDhJxlmj6ph68K9KNWGTV/zqyPllgXHyyA+ZUFwy7TdpynwPzhxVVWjCorSRXOlGe158S0wyGepfYBrA0WJsXBxI3jlbkVjhcAoXaln0bjzOlMRKhVVOUbrO98zaH7ISPigAma10TpHXMZIOcsIFswItk8eC6VKnycdU4derys3O1jHHsLINf0lubOX36E21a4EW6S/wALmrCk+zbByPzZqpuZxYbiEgdUPG7pOOfw9QEvB9jXQdITUBxe1oHuWWxbI2S/nm/mW4b0BOfs892hlboQdIzvG74e5Aep9n3vbldMLdkVv80Bn/0192l87S1rmut0eXzSCBfPpuQGeBjgS+CTLck2PWjdc77X0J5tI9KuVVNWmrrua7fcqdNp3g7eK7vYsYMYy2E7ejJ0Dr3YT2P0t3OAKOjfbTd/Pu9rkKrbZNW8u/3sWzXgqkuPSAIAgCAIAgCAIAgCAIAgCAiYlQMnjcyRoc1wsQRe4TIHGtocEfhz8rrupHGzJDr0ZPwH/J5Fd3A47W+CeZxsdgf9SmWWze0D6Y9G4l0J+qTxH5sfFY47Aa3zKa2716onBY7/AE6nY/Rm+UchsXg52uGhHeuQqmyzOo4bbor8RxSZhs2nLuRz/gCs+V6DHkuk0rEcGklqTVFpDzbqg9XqtDRobckVaSlrInklq6rKytwx7SXFzdeZH3KnEXrO7zOtovSDwXwZwea4dK9ita8HQEXWjKLjme0w+KpYiOtSlfz7VmeliXi6AiuxCMOy3LjxyjNb7lsUsNOpu2HIx2mcPhk0nrS4L1f4yxgooJDmEdTmNtRKY/suXQhhGla6PF4nGyr1HUqNtvw6F0FqzDHCwa+pYeF6yY+GYLNUYLnS7ijlJPmxJceC1F/2qr9E8lvXmWXyFuMfmsnR4HUX/aaq3P8ASX/7rrBzo7kZKNTezPHgzgetVTkcQauUHwcLKuWq8kZpNZsyzbOsO6arJPA1M5A59YOt6yqdV3z2GV1Z8TC3ZWE++PlHz55CT3AvupaFyfQ7HU41EDnn4zi4D6ztfUoJLxtP0I0LIxyuXfaIHgoBX4HjUs8ro3sjdEM7TIAQ0lugsSbOvxAGinamRdNF0yiMesDsg/duuY+4DfH/AE6diu5VT/cV+lZ/ft29JTyTh+27dG77dmzoJMGKC4bK0xOOgubtd8140PcbHsUOi7Xg7rx7V/ddJKrK9pqz8Ox/2fQWKpLggCAIAgCAIAgCAIAgCAICFieHsmY5kjQ5rhYgjeCmQONY9gr8OkyPu6lcbRyHUxk7o3n4vIru4HG6/wAE8zi47BW+OBa7PY66mdld1ojvHLt/9+g6WtGOwOv8ynnvXHq6Rgcdb5dTsfudDiDJWZmm7T+bdhXDO0V1Rh/Rm4GZp3jt7OR8D4qUCvmw9km6EW5m5F+PLXgrUob2Rt3IqqnYmKQ3MYtzaS31W18VlrU1stcha6d07dWYg2Hhv1dQLXGdxPi7RVyVP+RG3HH4uKsq0u8l/qLT3uWC3Im48bqFKKyil2FdTEVquyc5Prb8ibBspTstaNgtwDfwssnVkUKEVuJrMIiHwR6h94WDm2ZJWPckTWWswnuvu9Ci7BCxHF6KHWaoZGd2TPZ39resVdSo1Z82NzGUorNml475QIdG0THPJuC57L6aWDQ659Y5aLeho2s+dK3Ua9WpdfA7dl/Upn7VYkW26RsLfjEMY72f4rZhoilGWvNyfW9ncreJhGvJR1b36bK5VR7SOilbLJWyyuBF2Nc7K4X1ab9Wx7GrZmsLq8m7bcrLfxEXUbv5m4u2/pqSWR0LnzF9g1jg2zACSMuUXvra99bLzF+Juro/PzouVtVt9idTcQx5G89359SKUb2uZOErXs/JfncR6XCK6c5p6k23ljcxv6La+tXK6V7Put4uxU1rOzce+/grs6BgNBZtiyR2Xd7mAO22Z2UKIThLK3/JP/rcxnCa+rui1/2Nhh6Xc2Ii3CSVrRbujDlL1OPcn62IjCSd7vvXoixcARlcBY6WIuD9xVSbTui1pNWZijpnR+9OsP3brub/AEnzmeI7FY6ilz12rP2fn0lSpuPMfY8vdeXQS4qq+jgWHt1B7nbj7exYOPDaZqe57CQsTMIAgCAIAgCAIAgCAIAgIOK4bHPG6ORoc1wsQVKdndA43jWESYbJkku6lcbRynXJfdG/s5Fd3BY3XWpPM4uOwNvjgW+zuOupXWcbxH05e3tb7PBRjsDynzKee9cfuY4HHavy6mW58DpVNM2Roc03GnjqO8dvFcI7hjqqUnrNJDvnEA27iNfwClOxFit6AnXJc7j1L+Nr71OvLiLIkR00g3X05nTvA8FiSenRP+E9oHfY927uUpN5GMpxjmyNVVUUTbyVAA5248geJUuElmYKtBuyd+orarH5Hfs9ObfvZj0be8NJBcPSO5YF2w5ntdjlWJXx1Ff1dCGU4ytLTuBItc8NSdy7eBo0HTVSWfSatWU72RqBxOnb5kReebje/wDSLLdljKUctpWqU3mybSNxCo0gge1p+KzIPXotaekXuaXj+d5mqC37S4w/yYV0+srms5tJJd+HiVo1MWpZ3fW/b3LVCxsND5KoGaySPf3AN9BG8fnVa1TGVIp2tFcdvjl5syUI7Ltt8Er/AJ4GwUGyNLDoymHeR7bLmSxdJPnrsivXWLlGT+mXbJLyb8i0ZQZfNjjb6j6ipWIlPmxm+2SXhZGccO89WK75ekT5Iw/vbdgv7NFCjUbuqcU+mzfqzN1IQ2SqJdWqv/TI2eMG+aS9rGzsl+zjfgtqNDES572dCfm9VFTxeGey7l/yfheKLSjx5zhkjpzIWjSz7EAC1yTxVmoslJdr/wDNyuevbWjBpdKt3ZmwQZy0ZgCTvA19F+KxIV957b2H0H86ISer8x+CA9tcUBjbiMWfJnbn+IHAu9W9Zakra1thjrxva+0lrEyCAIAgCAIAgCAIAgCAgYvhcdRG6ORoc1wsQVKbTuhmccxnCpMNk6OQl1K42jlOuQ/u3nlyK7uCxuutSeZxMdgbfHTLnZzHTSuDXn3E7nb+jv2cYzxHDeExuB5T5lPnb1x+/mY4HHavy6mW58Pt5HSqecPGnIG176Hc4H4TTwK4J3T5LE4nRxtyva3dYXKzUktxVKnJvnPw9iunzN0f7SeW65IPqWXKWyXl7EchF57e1+5hdca39Vh6rAKOUkyVShHJeRQ4rh0sj88UkuezgLOa6wJBIGZri3dw5nmsXGWbXoWJooptiK2c3kqJAOV9fW7L7Et0gk0Xklpic1Q6SV3ypPwU6zWxMG04ZsdRQe908Y7ctz6yocmC6jpmt3AD0KLknp8IPYeBG8dybSDHJv63VPB4Gh7HeKNXW0EaendxOXlroe1p4cNO3gsdlOPy4q/DIwqRqTf7jiuj8T8yK+iF7EkniLEn1b1Tr4qX0xj13fuiqWHwqdqs5SfS2/BK58GG3/5Tj845fbYqVGu+dVf9KUfzuLoPDQ/bpX61/wC3fwMrcGeeEbe22Y+P4qP01N7ZXl1t+ljYWLqrZGKXb6RUfMzyUPRgGWqcxo184Rt077hXrYrLYvzjcqlOpLNpdUV5vWfiVNVtJhbb3qTUOvq2N0lTryyx5m+CjVK+Tjv29oG1Dy0NpcMqXNHml7W07B/cbj1KUjNJLYirr9o8QOjp8PohydKJZPUTa/8ASrY0Zy5sW+wxc4xzZRVMkcv7TitVUfJhje1n1WtYVsRwFeX095RLGUI5yMD4KMD3CnqGPGokc9rRfmWgk+kWK6uFo4insnJOPDP88jl4vEYaavG9+KNq2V2slE0dPM8SCQ5W3PXByk7+I04+tUY7B0lB1I7Gu5meAxdaU1CW1ceHadEXEO2EAQBAEAQBAEAQBAEBX4xhcdRG6ORoc1wsQVKbTug1c43iuGSYdKIpSXUzjaKU/B5Rv+4rvYLGKotWWZw8dgbfMgXuzmPGmIjkcegv1X7zETv+dEeI4bwmNwXK/HDnb1x+5GBx2r8ueW7oOj01QHaGwda9gbgt4PaeLVwDunqWla697/3HTS2gvYLJSaIsVRytOliL2uBccd4HEfismpvPzI2HtsxG5o3cAO+xvrw8QsdVcSbn0VTzyA5jxuNU+EbTLDUG9i7Nzsy3+RPgjcdyG0lM14H0iyxJPfRpcHoRoDDVVEUY91kYwfLcG+1AQnYzTtbZuZ7fkRvc3+62XxQFTWbbxMuA1gdylqI2+EfSO8FdHD1ZZRfcVyqwjm0VNTty93mSMbzEdNJKfQ+R0TfqlbEdHV3ut1soljqEfqKyo2hmk3mreDwdUMp2+qGMu+stiOipfVJefsa09K0lkitlnAOYwUjT8aUPnf8A3Sv+5Xx0XSXObfgUPSs3zYnmTaKQC36Y5o+LCxsY+o2/itiOBw8fpv1lTxuKllsKufFYpDY9LOeT3uf4En2Kz5NLgu4w1cTU+p+JKo6Wqf7xQOA5llvblVUsfQj9XcZx0dVlnct6fZDFZN4jiHa4X9QB9q15aUguam/D3NiGi1v9/YsqfyXTv9/rD3NYfa51vBa0tKVHzYpePsbMNH00bLs7sBS0jxIC+SQbnvI0vvsAAAtSriqtVWk9htU6MIc1G2ALXLT6gCAIAgCAIAgCAIAgCArccwiKpidHI0Oa4WIPt7CpTad0Q1fYzjmKYdJh0nQzXdTuNopj8H+G/l3/AJHeweMVRassziY7AtPXgX2zuN9BaGZx6C/ucg3wOPI/uzfduF+V1GOwXKfMp87euP3GBx1vl1Mtx0KlresI5LB5F2kebIN+Zh523t9VxquCdwmPjzCxFwgIEop4vPkY3tfIG7vSEBDmx+gZvlYfmtL/ABaCPFSot5IhtIgVHlAo26NLn91vYCXeCvjhK0sosrlXpxzkivm8ol/eqdx9B/yye1bEdGV3nZdpry0hQjvIE22lY/zIw3vLR4ZXnxV8dFP6pdyNaelqa5qK2qxurd58zWjkS5w9T35fqrYjoyis22US0rUfNiVbsRDf+rc3mIrR/wD5NHtV8cHQjlHv2lLxeKn0eBAnxGmcesHyu+Wcx+sSVdenTW5dyMNTEVM35slUrqh+kFC89vRuA9dgPFUyx1GOcvXyLI6Oqyzv5eZZ0+zOLS/8psQ+U5o9mYrWlpSksk2bEdFcSzp/JnWP9+qwByaHO9pA8Fry0rL6Y/ngbMNHU1n5f3LWk8lFMPfZZZPSG/ZAPiteWkK7327DYWEpLcXdJsDh8f8A0zHHm/rn611ryr1Jc6T7y6NKEcki9psNhjFmRsaOxoHsVRmSQ0ID6gCAIAgCAIAgCAIAgCAIAgCAIAgKzHMHiqYnRytDmuFiD7RyKlNxd0Q1fYzjeJUEmHSiGcl0DtIpjw/hv7bfnl38HjFUWrLM4eOwTi9eBc4fi1Q2HoY2smjBvGXZnGPj1Swg2B1GunsnEYGlUlrt249Jhh9IVKcdRq5W1ratxvPO8X4Fz7eqR5Hgoho/D9fb7Ez0nWySt2FeWwt86a5+SbfYAWzHDUY5RRS8ViZ8fIwS19K3e3MeZH3uKt2R6CvUrTzZnp66R+kFK93aGucPqi3iqJYujHOS8y2Oj6ks7/nWWVPgeKy+bTiMc3ZW+0uPgteWk6KyuzYjot7/AD9iyg8nNfJ77UsZ2DM7/aFry0q/pj3s2oaNgs34FpS+SaHfLUSv7BlaPYT4rWlpGu8rLs97mxHB0l+exd0fk6w9m+HOeb3F3gTZa8sTVlnJl0aNOOUUX1HgtPF73DG3uYB7AqcywmhgHBAekAQBAEAQBAEAQBAEAQBAEAQBAEAQBAEAQBAEAQFdjODw1Mbo5mBzTvHsI5FTGTi7rMhpNWZoFX5L42m8VTIwci0Ot6bgrfjpKslZ2fYassHTbvtR8pvJdG43kqpHdzGt8TcpLSVZ5WXYI4KmuJeUXk1oGecx0nz3kj1XsteWLrSzk/LyLY4emvpL6h2ZpIfe6eNvaGAfcqG23dlqVsi0bE0bgFBJ7QBAEAQBAEAQBAEAQBAEAQBAEAQBAEAQH//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AutoShape 18" descr="data:image/jpeg;base64,/9j/4AAQSkZJRgABAQAAAQABAAD/2wCEAAkGBxISEhUUEhIWFRQXGBcXGBUYFR4YGxsXFxUXGBQUGBsdHyggGBolHBQUIjEkJikrLi4uGB8zODMsNygtLisBCgoKDg0OGxAQGzQmICQsLC0sLC0tLCwwLCwsLCwsLCwsLDAsLCwsLCwsLCwsLCwsLCwsNCwsLCwsLCwsLCwsLP/AABEIALUBFwMBEQACEQEDEQH/xAAbAAEAAgMBAQAAAAAAAAAAAAAABAUDBgcCAf/EAEoQAAEDAgMEBQUMCQIGAwAAAAEAAgMEEQUSIQYxQVETImFxoQcygZGxIzNCUmJyk6KywdHwFBY0U2NzgpLCFdIkQ0RUVeElZLP/xAAbAQEAAgMBAQAAAAAAAAAAAAAAAQMCBAUGB//EADwRAAIBAgIFCgUCBAcBAAAAAAABAgMRBDEFEiFBURMyYXGBkaGxwdEiI0Lh8BQzBlKC8RU0Q3KSstIk/9oADAMBAAIRAxEAPwDuKAIAgCAIAgCAIAgCAIAgCAIAgCAIAgImK4lHTxulldZo9ZJ3NaOJKxnNQV2XUKE681CC2s+YRiDaiFkrQ5rXi4Dt4sSNbdyiE1OKkhiKDoVHTk7tcCYsykIAgCAIAgCAIAgCAIAgCAIAgCAIAgCAIAgCAIAgCAIAgCAIAgCAIDBW1TYo3yPvlY0uNgSbAXNgNSobsrmcIOclFb+w4vtHtBLWy5nXDG36OPkOZ5uPE+gLkVqrqO/ce2wWChhYaqzeb/Nx2PCKXooIo/iMa30hov4rrQjqxSPGYipylWU+LbJiyKQgCAIAgCAIAgCAIAgCAIAgCAIAgCAIAgCAIAgCAIAgCAIAgCAIAgNT8omOfo9P0bD7rNdotvDPhu79QB39i1sTV1I2WbOtojCctV15c2O3t3I4/iGeAwShrbOzhhIvcxuZndblmsB80rpaBwFKspTqq+SS9SP4hx9SM40qUmnm2vL1fYbZDtfVOYHGV9yAd4A9Fmr03+HUL81fnaeBqYjEazXKPw9jZNidqKioqOhkILcjnXt1rgtA1FufJc7SWj6NGjykM7peZ0NHYqtOpqTldW4I3xcE7IQBAEAQBAEAQBAEAQBAEAQBAEAQBAEAQBAEAQBAEAQBAEAQBAYqupbGxz3nK1oLnE8AN6iTUVdmdOEpyUYrazj0r5cTrbi4Lzlb/Dibvd6Ab/OcuWr16n5keuepo/C24eLf53IzeV6iZE6ijjblYyKRrRyAMYC9toKK1JpcV6ngsfUlOWtLN3KKAe5t7gu5vPO1OczaPJp+2n+U/wC0xc3TP+W/qXkze0X+/wBj9Dqq8oegCAIAgCAIAgCAIAgCAIAgCAIAgCAIAgCAIAgCAIAgCAIAgCAIDmflG2h6Vxpo3e5sN5XDi4fA7QD9aw4LnYqrrPUien0RguSh+oqZvLoXHt8ifsO6lpIi+SVvTSWuACcjB5seg7ST2k8guph9GV4R5m1nA0npmhXqWU1qrLp6fzcUXlcqWSSUzmODm5JdQb/CZp2HRek0LTlCM1JWd16nCxdWFTVcHfPI1yA3jafkj2LrPNnGnzmbT5Mh/wAY7+S/7ca5mmv8sv8AcvJm9ov999T80dUXlT0AQBAEAQBAEAQBAEAQBAEAQBAEAQBAEAQBAEAQBAEAQBAEAQGp7c7Tfo7OhiPu7xw+A0/C+ceHr4LVxNfUWqszr6L0fy8uUqcxeL4dXE5Hi1O9scZIIZKXZXX1fkIDnD5N3aHjqV0NA4CNSfLT+m1l08ezd07TL+IdJuK/T09+fQuHbv6NnE2mnnf0bOu7zW8ewL1DhHWew+czzZr+10p6IXJPW4n5LlsUrRewuwqvN9R8ofeY/mN9gV+9lFXnvrNv8mI/4t/8l3241y9N/wCXX+5eTN/Rf7z6vVHUV5Y74QBAEAQBAEAQBAEAQBAEAQBAEAQBAEAQBAEAQBAEAQBAEBQbWbSMo47CzpnDqM8M7vkjx3KivXVNdJ0dH4CWKnt2RWb9F0mhbL4FJXzOklJMQcelk+O7jE0/aI3Dqjs1KFF1HrTO1pDHQw1NUqWe7oXH2730yfK7ABJSNaAGtZIABoAAY7AL2Ghl8M+z1PDY1u6b6SmbU2Y0cmj2Lrqnd3OBLNlBtTNmiHzv8XLNxsjYwi+N9RLw8+4x/Mb7Fa8zWq899ZuPkv8A2qT+SftsXJ03+xH/AHejOhor92XV6nT15g7wQBAEAQBAEAQBAEAQBAEAQBAEAQBAEAQBAEAQBAEAQBAa7tftQyjjIbZ85ByM5aaOdyb7fEU1ayhZbzeweAniE5ZRV7v0Rwp+NVlU58jsrnHRziH33cLHq6crWWM6UNa7i2/zpFLSGIjTUIySS3WXsWcW0mKxRNayQMjYAGsaxzbDgBpa/p1V0azXwqPgjSnHXblKV31sr8Ux/EaktM7XPLLht4yLX84aW+L4LZo4mrRvybtcrnShPnIiMxGpzFhs1wF7FpvbS3HtCuWkMS7/AB+Xsa8sLQX0XPU4nfo4xlt9Lh2u/Uej2rFaRxUkryfgWrC0YP4Yo801bPlAa5gaBoLHcNFl/iGK/nfh7GS0dRl8WqtpOw7G62B2aGVrHOGUkN4X3a9oCrrYqtWWrUldFlPAwptuCSJNR5QMUZa9Tv8AkD8FrWLJ03E7nspWPmoqaWQ3e+KNzja13FoJNhuQrLVAEAQBAEAQBAEAQBAEAQBAEAQBAEAQBAEAQBAEAQGo7VbZNgvFT2fNxO9rO/m7s4cVqV8So/DHa/I7Wj9EyrfMrbI+L+34jRqLZ+WsD5p5SyHK5xlLrSTOseqy/msvbrcRo3TVYYbDSm9eSubOk9IwpR5ClZbtm7o+3ftNL2SwtlQyQvD3FvR9Vjsps4nOe2wF/Qt9Hm3sNph2Kpi0E9ICQCR0h0NhcbuCmxjdnv8AUml/ifSFLC7H6kUnKT6QpYXZ9GxFJyf9IUsLsyN2JpP4n0rksTrPieajY6kaxzrSHK0m3Su1sCbDXsSw1pcTWNqsEjp4muAIf0pYTmcQQGZrgOJtrp6FDJTbO87FD/4+k/kRfYCgkukAQBAEAQBAEAQBAEAQBAEAQBAEAQBAEAQBAEBgrKuOJhfI8MaN5Jt+SsZSUVdllOlOrLVgrs5xtLtu+Y9FT5mMccocATJIT8FjRqPRr3LQqYidT4aeR6TC6LpYZcpiNr4bl18fLrNexDCZad8AmaBn6/RHU2DrWkO4nsGg7V1dF6MhK9Spttu9/bLrOVpjTk5fLobF/Nv7OHXn1F9tfIxkJyxM1B3gnhpbVd3Dxk73bPIO2srGhbFVUlJ0hkpal2cMtlhcfNzXve3xgvPR2I7clc2n9aR/2VZ9AfxU3MdU+frP/wDRrPoClydU+jaZ3/YVv0BS41T7+sj/APx9b9CUuNUfrFJ/46t+hKXGqY6nGpZGOZ/p1aA4EXEXPjuS41Sh2jjqqmJrG0VXcSOkLnQnUuBvo0cylyUjuGycRbRUzXAgiGIEEWIIYLgjgVBJbIAgCAIAgCAIAgCAIAgCAIAgCAIAgCAIAgPhNtSgzNYxfbOJjjHTgTSc72Y3mS74Xc2/oWFOTrVOTpbX4LrfsbOIoxweHeKxjcYLcleUm8kluvxbSNOrK8TSE1JMzxq1u6MA/FbuBBFjvO7mubpjDYjDVFru8Wtjy270cOX8T1Z0l+kXJRex22yv0y6VZqyW2/AxT15Y1zo2tYQx1nNFnDqncRuXGjJ6y2+JzIY3EVa0XKbbus23v6SynqOlymVrZCNxcNRzsd4Wjh8di8M70asl2trud0e6qYalU2SiiHtDG6ZnUGot1eYB4Hiexev0P/FUb8ljFa+U1l/Ut3WtnGyORidEtPXpd3sbVNjJa4t00a03LrXu0OsO3VdKnS1o3uaWJx/I1NS26+duw8/62bM3DNm1LtBlcB96yVHa1fIrlpLVpwnq86+byt2GBuOHNa47y/TQ7tychttcwWlLw1tVZ2z6L8D3/rpzhvV1F8wcbcdOHJOR2mS0leN7LNLPim+HQeqjHixrjZhsGa5tOtIGa2J53WUKGtNRvnfwRP8AiD5Oc9Xm238XYhVG1haNBE7sDzp2rYeBStteaWX3NeGl5S1vhWyLexvd2Hyp2sc0XAid3PPLejwKSvd5rdxYhpaUpNaqyb2N7lfgSKTaIvkYy8RzODbNc4mxO8XCxq4NQg5Xezq9zPDaTnVqxg0tvBvh0pG5UnmN7gtA7JmQBAEAQBAEAQBAEAQBAEAQBAEAQBAEB4mlawFznBrRvJNgO8lQ2ltZlGMpO0Vdmq4vt5Tx3EIMzhxGjB2lx3juWrPFwWyO1nXw+ha0/iqvVXTn3e5o9fjlbXte5t3QtBLi33OnaG780h98PYM3oVDjVrbZbEdSn+kwklCkrzexX2v7eBQumcAMpyu33A3acuIPLktjD1Xh5KUM0dDSGjqOOw0sNX2p999zXUyTS1WfW1ns3t7Dvtzabad3YvR4qFLSuDcY85bV0S9nl1HxfSGjK+isS6NbmvKW5rc+tb1u2k+pcDGbbiLD+rT7183s4ys81e/YRg4//TTT/mj5ot4dy5Mj6MRa3EMpys1dxPAfiVdSoay1pZeZs0MO57XkSsKxHTLJkNtznsDj3XIuvS6KxTa5GW7Lq4dhqaUwcY/Niuh+jPm0GOuibT5eiDXGW942EDK6MaXFh5x3LtHGsipbtVLlBvEG9Ja/Qs3WGtrb7ILISbUzAOyuiLQ9ov0LNxD9bW39VCbFtgePSSdOC5hY0R2PRsaNZQ0k2HInegLGpxPLlyOYbluazG6AnrA6bu1AfazE8rbxyMJuNzG+b8LwUAl0+IAvYGvaSXtBAa3cXAO3dl0BuVJ5je4KQZkAQBAEAQBAEAQBAEAQBAEAQBAEAQBAc1xTZHEp5nB8rHsuS2V7zYNJ0AiA0cN28Dt4LRnhZTl8T2HoaGlqFGilCFpb7e/9y4wnyd0rLGocal41s8ARg9kQ0/uzLYhh4QOdiNJ1qzzt1e5r3lBndGZYhpG98TWt3ZQGh5DeQOTctvEO2GXSxoKGtpDWe5N+nqaUuYe7PJBuHA2cNx794PMHiFfh8ROhNTh/foOfpPRlDSOHdCstm570+KJdFXtJ6M9V2Zjg0ncOkbmseLb6g8jwstLTdOnOX6qllJPWXCVvU+YrQ+IwWPp06yylslukkrp9dlZriukt58QzDLGdOLvub+K8zChb4p9x7qhhr/FPuMEUYCtcjoEmJ+Uh3LVWYWbjXg+leOw18VDXozXQ/cl45POWUxjMuQmXNkGts0dtOds1l7E8gVZlrMt7z26Tmb5bfggPj5KwhxaZ8udtutra0nC+vBAW+BPqL1BcZclo8ud1z782+l99roCyqZnnLk6QWLSd40HnctOxAeayV5b1M4Ol9bbt+unDgoBOhmJdGAHA52XJBGmYX1v3qQbrR+Y3uQGZAEAQBAEAQBAEAQBAEAQBAEAQHl7wBckAcybKUm9iIbS2shPxqmBt08ZPIODj6hcq5Yaq9uqyn9TRvbWXeeP9ajPmtld82CS3ry28U/TyWbS/qXuR+pjeyTf9L87WPsFVmBzA+w25EcCocLZGSnfMxzVGXUMv6VnGF82YOSW45VtlVuknkDjfK9ru4ZS23oDgssVS/wDm2bnf87zqaBrauPjf6k14X9ChXGPoB8uoJMVRA19sw3G4I3g8wU3WKqlGFRWkrkinrHMFnEuHxhv/AKmj2j1Lm18F9VPu/PU15YeUctq8fv2dxZwz5hdrrjmDdcySadmU2QnldlPG4tbTj3q7Cx1q0b8b9xVXerTbPE1I4UtJmfGC11RcF++74za9td2veF6um043R5XGy1qzdrZZ9RHFJ1L9JF74DbPwynS+WyzNUPpQWvPSQi72ENzndaXTzUBcbOsF6hwdHq2LqsJNvd49fNAt+KAua1ujesPOafE6HTfp4qAeK0ZmWOVo01zE7jpuBQE+KQukju1jbPZqCbmz29m8qQb1RnqN7kBnQBAEAQBAEAQBAEAQBAEAQBAEBzHymVU0c7HSA/oxblzcGSXOrhyNwL8LLq6MrQi3B5vecrSWGlUSlHduMGzW1T6Zwjm60B81wGrL93nN1/PG7H4JzvVhnvXqivR+MSSpS7DoM7WTMGuZp6wIOm7Q6bxquIth2GrojUbcpc3gBp6Ctp7YpmstjaPUxWUSGcp2kmviTmaWLcvrjv8Aet2NNTptPeYUq0qVSNSOcWn3FQ4W0O8LzVSDhJxlmj6ph68K9KNWGTV/zqyPllgXHyyA+ZUFwy7TdpynwPzhxVVWjCorSRXOlGe158S0wyGepfYBrA0WJsXBxI3jlbkVjhcAoXaln0bjzOlMRKhVVOUbrO98zaH7ISPigAma10TpHXMZIOcsIFswItk8eC6VKnycdU4derys3O1jHHsLINf0lubOX36E21a4EW6S/wALmrCk+zbByPzZqpuZxYbiEgdUPG7pOOfw9QEvB9jXQdITUBxe1oHuWWxbI2S/nm/mW4b0BOfs892hlboQdIzvG74e5Aep9n3vbldMLdkVv80Bn/0192l87S1rmut0eXzSCBfPpuQGeBjgS+CTLck2PWjdc77X0J5tI9KuVVNWmrrua7fcqdNp3g7eK7vYsYMYy2E7ejJ0Dr3YT2P0t3OAKOjfbTd/Pu9rkKrbZNW8u/3sWzXgqkuPSAIAgCAIAgCAIAgCAIAgCAiYlQMnjcyRoc1wsQRe4TIHGtocEfhz8rrupHGzJDr0ZPwH/J5Fd3A47W+CeZxsdgf9SmWWze0D6Y9G4l0J+qTxH5sfFY47Aa3zKa2716onBY7/AE6nY/Rm+UchsXg52uGhHeuQqmyzOo4bbor8RxSZhs2nLuRz/gCs+V6DHkuk0rEcGklqTVFpDzbqg9XqtDRobckVaSlrInklq6rKytwx7SXFzdeZH3KnEXrO7zOtovSDwXwZwea4dK9ita8HQEXWjKLjme0w+KpYiOtSlfz7VmeliXi6AiuxCMOy3LjxyjNb7lsUsNOpu2HIx2mcPhk0nrS4L1f4yxgooJDmEdTmNtRKY/suXQhhGla6PF4nGyr1HUqNtvw6F0FqzDHCwa+pYeF6yY+GYLNUYLnS7ijlJPmxJceC1F/2qr9E8lvXmWXyFuMfmsnR4HUX/aaq3P8ASX/7rrBzo7kZKNTezPHgzgetVTkcQauUHwcLKuWq8kZpNZsyzbOsO6arJPA1M5A59YOt6yqdV3z2GV1Z8TC3ZWE++PlHz55CT3AvupaFyfQ7HU41EDnn4zi4D6ztfUoJLxtP0I0LIxyuXfaIHgoBX4HjUs8ro3sjdEM7TIAQ0lugsSbOvxAGinamRdNF0yiMesDsg/duuY+4DfH/AE6diu5VT/cV+lZ/ft29JTyTh+27dG77dmzoJMGKC4bK0xOOgubtd8140PcbHsUOi7Xg7rx7V/ddJKrK9pqz8Ox/2fQWKpLggCAIAgCAIAgCAIAgCAICFieHsmY5kjQ5rhYgjeCmQONY9gr8OkyPu6lcbRyHUxk7o3n4vIru4HG6/wAE8zi47BW+OBa7PY66mdld1ojvHLt/9+g6WtGOwOv8ynnvXHq6Rgcdb5dTsfudDiDJWZmm7T+bdhXDO0V1Rh/Rm4GZp3jt7OR8D4qUCvmw9km6EW5m5F+PLXgrUob2Rt3IqqnYmKQ3MYtzaS31W18VlrU1stcha6d07dWYg2Hhv1dQLXGdxPi7RVyVP+RG3HH4uKsq0u8l/qLT3uWC3Im48bqFKKyil2FdTEVquyc5Prb8ibBspTstaNgtwDfwssnVkUKEVuJrMIiHwR6h94WDm2ZJWPckTWWswnuvu9Ci7BCxHF6KHWaoZGd2TPZ39resVdSo1Z82NzGUorNml475QIdG0THPJuC57L6aWDQ659Y5aLeho2s+dK3Ua9WpdfA7dl/Upn7VYkW26RsLfjEMY72f4rZhoilGWvNyfW9ncreJhGvJR1b36bK5VR7SOilbLJWyyuBF2Nc7K4X1ab9Wx7GrZmsLq8m7bcrLfxEXUbv5m4u2/pqSWR0LnzF9g1jg2zACSMuUXvra99bLzF+Juro/PzouVtVt9idTcQx5G89359SKUb2uZOErXs/JfncR6XCK6c5p6k23ljcxv6La+tXK6V7Put4uxU1rOzce+/grs6BgNBZtiyR2Xd7mAO22Z2UKIThLK3/JP/rcxnCa+rui1/2Nhh6Xc2Ii3CSVrRbujDlL1OPcn62IjCSd7vvXoixcARlcBY6WIuD9xVSbTui1pNWZijpnR+9OsP3brub/AEnzmeI7FY6ilz12rP2fn0lSpuPMfY8vdeXQS4qq+jgWHt1B7nbj7exYOPDaZqe57CQsTMIAgCAIAgCAIAgCAIAgIOK4bHPG6ORoc1wsQVKdndA43jWESYbJkku6lcbRynXJfdG/s5Fd3BY3XWpPM4uOwNvjgW+zuOupXWcbxH05e3tb7PBRjsDynzKee9cfuY4HHavy6mW58DpVNM2Roc03GnjqO8dvFcI7hjqqUnrNJDvnEA27iNfwClOxFit6AnXJc7j1L+Nr71OvLiLIkR00g3X05nTvA8FiSenRP+E9oHfY927uUpN5GMpxjmyNVVUUTbyVAA5248geJUuElmYKtBuyd+orarH5Hfs9ObfvZj0be8NJBcPSO5YF2w5ntdjlWJXx1Ff1dCGU4ytLTuBItc8NSdy7eBo0HTVSWfSatWU72RqBxOnb5kReebje/wDSLLdljKUctpWqU3mybSNxCo0gge1p+KzIPXotaekXuaXj+d5mqC37S4w/yYV0+srms5tJJd+HiVo1MWpZ3fW/b3LVCxsND5KoGaySPf3AN9BG8fnVa1TGVIp2tFcdvjl5syUI7Ltt8Er/AJ4GwUGyNLDoymHeR7bLmSxdJPnrsivXWLlGT+mXbJLyb8i0ZQZfNjjb6j6ipWIlPmxm+2SXhZGccO89WK75ekT5Iw/vbdgv7NFCjUbuqcU+mzfqzN1IQ2SqJdWqv/TI2eMG+aS9rGzsl+zjfgtqNDES572dCfm9VFTxeGey7l/yfheKLSjx5zhkjpzIWjSz7EAC1yTxVmoslJdr/wDNyuevbWjBpdKt3ZmwQZy0ZgCTvA19F+KxIV957b2H0H86ISer8x+CA9tcUBjbiMWfJnbn+IHAu9W9Zakra1thjrxva+0lrEyCAIAgCAIAgCAIAgCAgYvhcdRG6ORoc1wsQVKbTuhmccxnCpMNk6OQl1K42jlOuQ/u3nlyK7uCxuutSeZxMdgbfHTLnZzHTSuDXn3E7nb+jv2cYzxHDeExuB5T5lPnb1x+/mY4HHavy6mW58Pt5HSqecPGnIG176Hc4H4TTwK4J3T5LE4nRxtyva3dYXKzUktxVKnJvnPw9iunzN0f7SeW65IPqWXKWyXl7EchF57e1+5hdca39Vh6rAKOUkyVShHJeRQ4rh0sj88UkuezgLOa6wJBIGZri3dw5nmsXGWbXoWJooptiK2c3kqJAOV9fW7L7Et0gk0Xklpic1Q6SV3ypPwU6zWxMG04ZsdRQe908Y7ctz6yocmC6jpmt3AD0KLknp8IPYeBG8dybSDHJv63VPB4Gh7HeKNXW0EaendxOXlroe1p4cNO3gsdlOPy4q/DIwqRqTf7jiuj8T8yK+iF7EkniLEn1b1Tr4qX0xj13fuiqWHwqdqs5SfS2/BK58GG3/5Tj845fbYqVGu+dVf9KUfzuLoPDQ/bpX61/wC3fwMrcGeeEbe22Y+P4qP01N7ZXl1t+ljYWLqrZGKXb6RUfMzyUPRgGWqcxo184Rt077hXrYrLYvzjcqlOpLNpdUV5vWfiVNVtJhbb3qTUOvq2N0lTryyx5m+CjVK+Tjv29oG1Dy0NpcMqXNHml7W07B/cbj1KUjNJLYirr9o8QOjp8PohydKJZPUTa/8ASrY0Zy5sW+wxc4xzZRVMkcv7TitVUfJhje1n1WtYVsRwFeX095RLGUI5yMD4KMD3CnqGPGokc9rRfmWgk+kWK6uFo4insnJOPDP88jl4vEYaavG9+KNq2V2slE0dPM8SCQ5W3PXByk7+I04+tUY7B0lB1I7Gu5meAxdaU1CW1ceHadEXEO2EAQBAEAQBAEAQBAEBX4xhcdRG6ORoc1wsQVKbTug1c43iuGSYdKIpSXUzjaKU/B5Rv+4rvYLGKotWWZw8dgbfMgXuzmPGmIjkcegv1X7zETv+dEeI4bwmNwXK/HDnb1x+5GBx2r8ueW7oOj01QHaGwda9gbgt4PaeLVwDunqWla697/3HTS2gvYLJSaIsVRytOliL2uBccd4HEfismpvPzI2HtsxG5o3cAO+xvrw8QsdVcSbn0VTzyA5jxuNU+EbTLDUG9i7Nzsy3+RPgjcdyG0lM14H0iyxJPfRpcHoRoDDVVEUY91kYwfLcG+1AQnYzTtbZuZ7fkRvc3+62XxQFTWbbxMuA1gdylqI2+EfSO8FdHD1ZZRfcVyqwjm0VNTty93mSMbzEdNJKfQ+R0TfqlbEdHV3ut1soljqEfqKyo2hmk3mreDwdUMp2+qGMu+stiOipfVJefsa09K0lkitlnAOYwUjT8aUPnf8A3Sv+5Xx0XSXObfgUPSs3zYnmTaKQC36Y5o+LCxsY+o2/itiOBw8fpv1lTxuKllsKufFYpDY9LOeT3uf4En2Kz5NLgu4w1cTU+p+JKo6Wqf7xQOA5llvblVUsfQj9XcZx0dVlnct6fZDFZN4jiHa4X9QB9q15aUguam/D3NiGi1v9/YsqfyXTv9/rD3NYfa51vBa0tKVHzYpePsbMNH00bLs7sBS0jxIC+SQbnvI0vvsAAAtSriqtVWk9htU6MIc1G2ALXLT6gCAIAgCAIAgCAIAgCArccwiKpidHI0Oa4WIPt7CpTad0Q1fYzjmKYdJh0nQzXdTuNopj8H+G/l3/AJHeweMVRassziY7AtPXgX2zuN9BaGZx6C/ucg3wOPI/uzfduF+V1GOwXKfMp87euP3GBx1vl1Mtx0KlresI5LB5F2kebIN+Zh523t9VxquCdwmPjzCxFwgIEop4vPkY3tfIG7vSEBDmx+gZvlYfmtL/ABaCPFSot5IhtIgVHlAo26NLn91vYCXeCvjhK0sosrlXpxzkivm8ol/eqdx9B/yye1bEdGV3nZdpry0hQjvIE22lY/zIw3vLR4ZXnxV8dFP6pdyNaelqa5qK2qxurd58zWjkS5w9T35fqrYjoyis22US0rUfNiVbsRDf+rc3mIrR/wD5NHtV8cHQjlHv2lLxeKn0eBAnxGmcesHyu+Wcx+sSVdenTW5dyMNTEVM35slUrqh+kFC89vRuA9dgPFUyx1GOcvXyLI6Oqyzv5eZZ0+zOLS/8psQ+U5o9mYrWlpSksk2bEdFcSzp/JnWP9+qwByaHO9pA8Fry0rL6Y/ngbMNHU1n5f3LWk8lFMPfZZZPSG/ZAPiteWkK7327DYWEpLcXdJsDh8f8A0zHHm/rn611ryr1Jc6T7y6NKEcki9psNhjFmRsaOxoHsVRmSQ0ID6gCAIAgCAIAgCAIAgCAIAgCAIAgKzHMHiqYnRytDmuFiD7RyKlNxd0Q1fYzjeJUEmHSiGcl0DtIpjw/hv7bfnl38HjFUWrLM4eOwTi9eBc4fi1Q2HoY2smjBvGXZnGPj1Swg2B1GunsnEYGlUlrt249Jhh9IVKcdRq5W1ratxvPO8X4Fz7eqR5Hgoho/D9fb7Ez0nWySt2FeWwt86a5+SbfYAWzHDUY5RRS8ViZ8fIwS19K3e3MeZH3uKt2R6CvUrTzZnp66R+kFK93aGucPqi3iqJYujHOS8y2Oj6ks7/nWWVPgeKy+bTiMc3ZW+0uPgteWk6KyuzYjot7/AD9iyg8nNfJ77UsZ2DM7/aFry0q/pj3s2oaNgs34FpS+SaHfLUSv7BlaPYT4rWlpGu8rLs97mxHB0l+exd0fk6w9m+HOeb3F3gTZa8sTVlnJl0aNOOUUX1HgtPF73DG3uYB7AqcywmhgHBAekAQBAEAQBAEAQBAEAQBAEAQBAEAQBAEAQBAEAQFdjODw1Mbo5mBzTvHsI5FTGTi7rMhpNWZoFX5L42m8VTIwci0Ot6bgrfjpKslZ2fYassHTbvtR8pvJdG43kqpHdzGt8TcpLSVZ5WXYI4KmuJeUXk1oGecx0nz3kj1XsteWLrSzk/LyLY4emvpL6h2ZpIfe6eNvaGAfcqG23dlqVsi0bE0bgFBJ7QBAEAQBAEAQBAEAQBAEAQBAEAQBAEAQH//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AutoShape 20" descr="data:image/jpeg;base64,/9j/4AAQSkZJRgABAQAAAQABAAD/2wCEAAkGBxISEhUUEhIWFRQXGBcXGBUYFR4YGxsXFxUXGBQUGBsdHyggGBolHBQUIjEkJikrLi4uGB8zODMsNygtLisBCgoKDg0OGxAQGzQmICQsLC0sLC0tLCwwLCwsLCwsLCwsLDAsLCwsLCwsLCwsLCwsLCwsNCwsLCwsLCwsLCwsLP/AABEIALUBFwMBEQACEQEDEQH/xAAbAAEAAgMBAQAAAAAAAAAAAAAABAUDBgcCAf/EAEoQAAEDAgMEBQUMCQIGAwAAAAEAAgMEEQUSIQYxQVETImFxoQcygZGxIzNCUmJyk6KywdHwFBY0U2NzgpLCFdIkQ0RUVeElZLP/xAAbAQEAAgMBAQAAAAAAAAAAAAAAAQMCBAUGB//EADwRAAIBAgIFCgUCBAcBAAAAAAABAgMRBDEFEiFBURMyYXGBkaGxwdEiI0Lh8BQzBlKC8RU0Q3KSstIk/9oADAMBAAIRAxEAPwDuKAIAgCAIAgCAIAgCAIAgCAIAgCAIAgImK4lHTxulldZo9ZJ3NaOJKxnNQV2XUKE681CC2s+YRiDaiFkrQ5rXi4Dt4sSNbdyiE1OKkhiKDoVHTk7tcCYsykIAgCAIAgCAIAgCAIAgCAIAgCAIAgCAIAgCAIAgCAIAgCAIAgCAIDBW1TYo3yPvlY0uNgSbAXNgNSobsrmcIOclFb+w4vtHtBLWy5nXDG36OPkOZ5uPE+gLkVqrqO/ce2wWChhYaqzeb/Nx2PCKXooIo/iMa30hov4rrQjqxSPGYipylWU+LbJiyKQgCAIAgCAIAgCAIAgCAIAgCAIAgCAIAgCAIAgCAIAgCAIAgCAIAgNT8omOfo9P0bD7rNdotvDPhu79QB39i1sTV1I2WbOtojCctV15c2O3t3I4/iGeAwShrbOzhhIvcxuZndblmsB80rpaBwFKspTqq+SS9SP4hx9SM40qUmnm2vL1fYbZDtfVOYHGV9yAd4A9Fmr03+HUL81fnaeBqYjEazXKPw9jZNidqKioqOhkILcjnXt1rgtA1FufJc7SWj6NGjykM7peZ0NHYqtOpqTldW4I3xcE7IQBAEAQBAEAQBAEAQBAEAQBAEAQBAEAQBAEAQBAEAQBAEAQBAYqupbGxz3nK1oLnE8AN6iTUVdmdOEpyUYrazj0r5cTrbi4Lzlb/Dibvd6Ab/OcuWr16n5keuepo/C24eLf53IzeV6iZE6ijjblYyKRrRyAMYC9toKK1JpcV6ngsfUlOWtLN3KKAe5t7gu5vPO1OczaPJp+2n+U/wC0xc3TP+W/qXkze0X+/wBj9Dqq8oegCAIAgCAIAgCAIAgCAIAgCAIAgCAIAgCAIAgCAIAgCAIAgCAIDmflG2h6Vxpo3e5sN5XDi4fA7QD9aw4LnYqrrPUien0RguSh+oqZvLoXHt8ifsO6lpIi+SVvTSWuACcjB5seg7ST2k8guph9GV4R5m1nA0npmhXqWU1qrLp6fzcUXlcqWSSUzmODm5JdQb/CZp2HRek0LTlCM1JWd16nCxdWFTVcHfPI1yA3jafkj2LrPNnGnzmbT5Mh/wAY7+S/7ca5mmv8sv8AcvJm9ov999T80dUXlT0AQBAEAQBAEAQBAEAQBAEAQBAEAQBAEAQBAEAQBAEAQBAEAQGp7c7Tfo7OhiPu7xw+A0/C+ceHr4LVxNfUWqszr6L0fy8uUqcxeL4dXE5Hi1O9scZIIZKXZXX1fkIDnD5N3aHjqV0NA4CNSfLT+m1l08ezd07TL+IdJuK/T09+fQuHbv6NnE2mnnf0bOu7zW8ewL1DhHWew+czzZr+10p6IXJPW4n5LlsUrRewuwqvN9R8ofeY/mN9gV+9lFXnvrNv8mI/4t/8l3241y9N/wCXX+5eTN/Rf7z6vVHUV5Y74QBAEAQBAEAQBAEAQBAEAQBAEAQBAEAQBAEAQBAEAQBAEBQbWbSMo47CzpnDqM8M7vkjx3KivXVNdJ0dH4CWKnt2RWb9F0mhbL4FJXzOklJMQcelk+O7jE0/aI3Dqjs1KFF1HrTO1pDHQw1NUqWe7oXH2730yfK7ABJSNaAGtZIABoAAY7AL2Ghl8M+z1PDY1u6b6SmbU2Y0cmj2Lrqnd3OBLNlBtTNmiHzv8XLNxsjYwi+N9RLw8+4x/Mb7Fa8zWq899ZuPkv8A2qT+SftsXJ03+xH/AHejOhor92XV6nT15g7wQBAEAQBAEAQBAEAQBAEAQBAEAQBAEAQBAEAQBAEAQBAa7tftQyjjIbZ85ByM5aaOdyb7fEU1ayhZbzeweAniE5ZRV7v0Rwp+NVlU58jsrnHRziH33cLHq6crWWM6UNa7i2/zpFLSGIjTUIySS3WXsWcW0mKxRNayQMjYAGsaxzbDgBpa/p1V0azXwqPgjSnHXblKV31sr8Ux/EaktM7XPLLht4yLX84aW+L4LZo4mrRvybtcrnShPnIiMxGpzFhs1wF7FpvbS3HtCuWkMS7/AB+Xsa8sLQX0XPU4nfo4xlt9Lh2u/Uej2rFaRxUkryfgWrC0YP4Yo801bPlAa5gaBoLHcNFl/iGK/nfh7GS0dRl8WqtpOw7G62B2aGVrHOGUkN4X3a9oCrrYqtWWrUldFlPAwptuCSJNR5QMUZa9Tv8AkD8FrWLJ03E7nspWPmoqaWQ3e+KNzja13FoJNhuQrLVAEAQBAEAQBAEAQBAEAQBAEAQBAEAQBAEAQBAEAQGo7VbZNgvFT2fNxO9rO/m7s4cVqV8So/DHa/I7Wj9EyrfMrbI+L+34jRqLZ+WsD5p5SyHK5xlLrSTOseqy/msvbrcRo3TVYYbDSm9eSubOk9IwpR5ClZbtm7o+3ftNL2SwtlQyQvD3FvR9Vjsps4nOe2wF/Qt9Hm3sNph2Kpi0E9ICQCR0h0NhcbuCmxjdnv8AUml/ifSFLC7H6kUnKT6QpYXZ9GxFJyf9IUsLsyN2JpP4n0rksTrPieajY6kaxzrSHK0m3Su1sCbDXsSw1pcTWNqsEjp4muAIf0pYTmcQQGZrgOJtrp6FDJTbO87FD/4+k/kRfYCgkukAQBAEAQBAEAQBAEAQBAEAQBAEAQBAEAQBAEBgrKuOJhfI8MaN5Jt+SsZSUVdllOlOrLVgrs5xtLtu+Y9FT5mMccocATJIT8FjRqPRr3LQqYidT4aeR6TC6LpYZcpiNr4bl18fLrNexDCZad8AmaBn6/RHU2DrWkO4nsGg7V1dF6MhK9Spttu9/bLrOVpjTk5fLobF/Nv7OHXn1F9tfIxkJyxM1B3gnhpbVd3Dxk73bPIO2srGhbFVUlJ0hkpal2cMtlhcfNzXve3xgvPR2I7clc2n9aR/2VZ9AfxU3MdU+frP/wDRrPoClydU+jaZ3/YVv0BS41T7+sj/APx9b9CUuNUfrFJ/46t+hKXGqY6nGpZGOZ/p1aA4EXEXPjuS41Sh2jjqqmJrG0VXcSOkLnQnUuBvo0cylyUjuGycRbRUzXAgiGIEEWIIYLgjgVBJbIAgCAIAgCAIAgCAIAgCAIAgCAIAgCAIAgPhNtSgzNYxfbOJjjHTgTSc72Y3mS74Xc2/oWFOTrVOTpbX4LrfsbOIoxweHeKxjcYLcleUm8kluvxbSNOrK8TSE1JMzxq1u6MA/FbuBBFjvO7mubpjDYjDVFru8Wtjy270cOX8T1Z0l+kXJRex22yv0y6VZqyW2/AxT15Y1zo2tYQx1nNFnDqncRuXGjJ6y2+JzIY3EVa0XKbbus23v6SynqOlymVrZCNxcNRzsd4Wjh8di8M70asl2trud0e6qYalU2SiiHtDG6ZnUGot1eYB4Hiexev0P/FUb8ljFa+U1l/Ut3WtnGyORidEtPXpd3sbVNjJa4t00a03LrXu0OsO3VdKnS1o3uaWJx/I1NS26+duw8/62bM3DNm1LtBlcB96yVHa1fIrlpLVpwnq86+byt2GBuOHNa47y/TQ7tychttcwWlLw1tVZ2z6L8D3/rpzhvV1F8wcbcdOHJOR2mS0leN7LNLPim+HQeqjHixrjZhsGa5tOtIGa2J53WUKGtNRvnfwRP8AiD5Oc9Xm238XYhVG1haNBE7sDzp2rYeBStteaWX3NeGl5S1vhWyLexvd2Hyp2sc0XAid3PPLejwKSvd5rdxYhpaUpNaqyb2N7lfgSKTaIvkYy8RzODbNc4mxO8XCxq4NQg5Xezq9zPDaTnVqxg0tvBvh0pG5UnmN7gtA7JmQBAEAQBAEAQBAEAQBAEAQBAEAQBAEB4mlawFznBrRvJNgO8lQ2ltZlGMpO0Vdmq4vt5Tx3EIMzhxGjB2lx3juWrPFwWyO1nXw+ha0/iqvVXTn3e5o9fjlbXte5t3QtBLi33OnaG780h98PYM3oVDjVrbZbEdSn+kwklCkrzexX2v7eBQumcAMpyu33A3acuIPLktjD1Xh5KUM0dDSGjqOOw0sNX2p999zXUyTS1WfW1ns3t7Dvtzabad3YvR4qFLSuDcY85bV0S9nl1HxfSGjK+isS6NbmvKW5rc+tb1u2k+pcDGbbiLD+rT7183s4ys81e/YRg4//TTT/mj5ot4dy5Mj6MRa3EMpys1dxPAfiVdSoay1pZeZs0MO57XkSsKxHTLJkNtznsDj3XIuvS6KxTa5GW7Lq4dhqaUwcY/Niuh+jPm0GOuibT5eiDXGW942EDK6MaXFh5x3LtHGsipbtVLlBvEG9Ja/Qs3WGtrb7ILISbUzAOyuiLQ9ov0LNxD9bW39VCbFtgePSSdOC5hY0R2PRsaNZQ0k2HInegLGpxPLlyOYbluazG6AnrA6bu1AfazE8rbxyMJuNzG+b8LwUAl0+IAvYGvaSXtBAa3cXAO3dl0BuVJ5je4KQZkAQBAEAQBAEAQBAEAQBAEAQBAEAQBAc1xTZHEp5nB8rHsuS2V7zYNJ0AiA0cN28Dt4LRnhZTl8T2HoaGlqFGilCFpb7e/9y4wnyd0rLGocal41s8ARg9kQ0/uzLYhh4QOdiNJ1qzzt1e5r3lBndGZYhpG98TWt3ZQGh5DeQOTctvEO2GXSxoKGtpDWe5N+nqaUuYe7PJBuHA2cNx794PMHiFfh8ROhNTh/foOfpPRlDSOHdCstm570+KJdFXtJ6M9V2Zjg0ncOkbmseLb6g8jwstLTdOnOX6qllJPWXCVvU+YrQ+IwWPp06yylslukkrp9dlZriukt58QzDLGdOLvub+K8zChb4p9x7qhhr/FPuMEUYCtcjoEmJ+Uh3LVWYWbjXg+leOw18VDXozXQ/cl45POWUxjMuQmXNkGts0dtOds1l7E8gVZlrMt7z26Tmb5bfggPj5KwhxaZ8udtutra0nC+vBAW+BPqL1BcZclo8ud1z782+l99roCyqZnnLk6QWLSd40HnctOxAeayV5b1M4Ol9bbt+unDgoBOhmJdGAHA52XJBGmYX1v3qQbrR+Y3uQGZAEAQBAEAQBAEAQBAEAQBAEAQHl7wBckAcybKUm9iIbS2shPxqmBt08ZPIODj6hcq5Yaq9uqyn9TRvbWXeeP9ajPmtld82CS3ry28U/TyWbS/qXuR+pjeyTf9L87WPsFVmBzA+w25EcCocLZGSnfMxzVGXUMv6VnGF82YOSW45VtlVuknkDjfK9ru4ZS23oDgssVS/wDm2bnf87zqaBrauPjf6k14X9ChXGPoB8uoJMVRA19sw3G4I3g8wU3WKqlGFRWkrkinrHMFnEuHxhv/AKmj2j1Lm18F9VPu/PU15YeUctq8fv2dxZwz5hdrrjmDdcySadmU2QnldlPG4tbTj3q7Cx1q0b8b9xVXerTbPE1I4UtJmfGC11RcF++74za9td2veF6um043R5XGy1qzdrZZ9RHFJ1L9JF74DbPwynS+WyzNUPpQWvPSQi72ENzndaXTzUBcbOsF6hwdHq2LqsJNvd49fNAt+KAua1ujesPOafE6HTfp4qAeK0ZmWOVo01zE7jpuBQE+KQukju1jbPZqCbmz29m8qQb1RnqN7kBnQBAEAQBAEAQBAEAQBAEAQBAEBzHymVU0c7HSA/oxblzcGSXOrhyNwL8LLq6MrQi3B5vecrSWGlUSlHduMGzW1T6Zwjm60B81wGrL93nN1/PG7H4JzvVhnvXqivR+MSSpS7DoM7WTMGuZp6wIOm7Q6bxquIth2GrojUbcpc3gBp6Ctp7YpmstjaPUxWUSGcp2kmviTmaWLcvrjv8Aet2NNTptPeYUq0qVSNSOcWn3FQ4W0O8LzVSDhJxlmj6ph68K9KNWGTV/zqyPllgXHyyA+ZUFwy7TdpynwPzhxVVWjCorSRXOlGe158S0wyGepfYBrA0WJsXBxI3jlbkVjhcAoXaln0bjzOlMRKhVVOUbrO98zaH7ISPigAma10TpHXMZIOcsIFswItk8eC6VKnycdU4derys3O1jHHsLINf0lubOX36E21a4EW6S/wALmrCk+zbByPzZqpuZxYbiEgdUPG7pOOfw9QEvB9jXQdITUBxe1oHuWWxbI2S/nm/mW4b0BOfs892hlboQdIzvG74e5Aep9n3vbldMLdkVv80Bn/0192l87S1rmut0eXzSCBfPpuQGeBjgS+CTLck2PWjdc77X0J5tI9KuVVNWmrrua7fcqdNp3g7eK7vYsYMYy2E7ejJ0Dr3YT2P0t3OAKOjfbTd/Pu9rkKrbZNW8u/3sWzXgqkuPSAIAgCAIAgCAIAgCAIAgCAiYlQMnjcyRoc1wsQRe4TIHGtocEfhz8rrupHGzJDr0ZPwH/J5Fd3A47W+CeZxsdgf9SmWWze0D6Y9G4l0J+qTxH5sfFY47Aa3zKa2716onBY7/AE6nY/Rm+UchsXg52uGhHeuQqmyzOo4bbor8RxSZhs2nLuRz/gCs+V6DHkuk0rEcGklqTVFpDzbqg9XqtDRobckVaSlrInklq6rKytwx7SXFzdeZH3KnEXrO7zOtovSDwXwZwea4dK9ita8HQEXWjKLjme0w+KpYiOtSlfz7VmeliXi6AiuxCMOy3LjxyjNb7lsUsNOpu2HIx2mcPhk0nrS4L1f4yxgooJDmEdTmNtRKY/suXQhhGla6PF4nGyr1HUqNtvw6F0FqzDHCwa+pYeF6yY+GYLNUYLnS7ijlJPmxJceC1F/2qr9E8lvXmWXyFuMfmsnR4HUX/aaq3P8ASX/7rrBzo7kZKNTezPHgzgetVTkcQauUHwcLKuWq8kZpNZsyzbOsO6arJPA1M5A59YOt6yqdV3z2GV1Z8TC3ZWE++PlHz55CT3AvupaFyfQ7HU41EDnn4zi4D6ztfUoJLxtP0I0LIxyuXfaIHgoBX4HjUs8ro3sjdEM7TIAQ0lugsSbOvxAGinamRdNF0yiMesDsg/duuY+4DfH/AE6diu5VT/cV+lZ/ft29JTyTh+27dG77dmzoJMGKC4bK0xOOgubtd8140PcbHsUOi7Xg7rx7V/ddJKrK9pqz8Ox/2fQWKpLggCAIAgCAIAgCAIAgCAICFieHsmY5kjQ5rhYgjeCmQONY9gr8OkyPu6lcbRyHUxk7o3n4vIru4HG6/wAE8zi47BW+OBa7PY66mdld1ojvHLt/9+g6WtGOwOv8ynnvXHq6Rgcdb5dTsfudDiDJWZmm7T+bdhXDO0V1Rh/Rm4GZp3jt7OR8D4qUCvmw9km6EW5m5F+PLXgrUob2Rt3IqqnYmKQ3MYtzaS31W18VlrU1stcha6d07dWYg2Hhv1dQLXGdxPi7RVyVP+RG3HH4uKsq0u8l/qLT3uWC3Im48bqFKKyil2FdTEVquyc5Prb8ibBspTstaNgtwDfwssnVkUKEVuJrMIiHwR6h94WDm2ZJWPckTWWswnuvu9Ci7BCxHF6KHWaoZGd2TPZ39resVdSo1Z82NzGUorNml475QIdG0THPJuC57L6aWDQ659Y5aLeho2s+dK3Ua9WpdfA7dl/Upn7VYkW26RsLfjEMY72f4rZhoilGWvNyfW9ncreJhGvJR1b36bK5VR7SOilbLJWyyuBF2Nc7K4X1ab9Wx7GrZmsLq8m7bcrLfxEXUbv5m4u2/pqSWR0LnzF9g1jg2zACSMuUXvra99bLzF+Juro/PzouVtVt9idTcQx5G89359SKUb2uZOErXs/JfncR6XCK6c5p6k23ljcxv6La+tXK6V7Put4uxU1rOzce+/grs6BgNBZtiyR2Xd7mAO22Z2UKIThLK3/JP/rcxnCa+rui1/2Nhh6Xc2Ii3CSVrRbujDlL1OPcn62IjCSd7vvXoixcARlcBY6WIuD9xVSbTui1pNWZijpnR+9OsP3brub/AEnzmeI7FY6ilz12rP2fn0lSpuPMfY8vdeXQS4qq+jgWHt1B7nbj7exYOPDaZqe57CQsTMIAgCAIAgCAIAgCAIAgIOK4bHPG6ORoc1wsQVKdndA43jWESYbJkku6lcbRynXJfdG/s5Fd3BY3XWpPM4uOwNvjgW+zuOupXWcbxH05e3tb7PBRjsDynzKee9cfuY4HHavy6mW58DpVNM2Roc03GnjqO8dvFcI7hjqqUnrNJDvnEA27iNfwClOxFit6AnXJc7j1L+Nr71OvLiLIkR00g3X05nTvA8FiSenRP+E9oHfY927uUpN5GMpxjmyNVVUUTbyVAA5248geJUuElmYKtBuyd+orarH5Hfs9ObfvZj0be8NJBcPSO5YF2w5ntdjlWJXx1Ff1dCGU4ytLTuBItc8NSdy7eBo0HTVSWfSatWU72RqBxOnb5kReebje/wDSLLdljKUctpWqU3mybSNxCo0gge1p+KzIPXotaekXuaXj+d5mqC37S4w/yYV0+srms5tJJd+HiVo1MWpZ3fW/b3LVCxsND5KoGaySPf3AN9BG8fnVa1TGVIp2tFcdvjl5syUI7Ltt8Er/AJ4GwUGyNLDoymHeR7bLmSxdJPnrsivXWLlGT+mXbJLyb8i0ZQZfNjjb6j6ipWIlPmxm+2SXhZGccO89WK75ekT5Iw/vbdgv7NFCjUbuqcU+mzfqzN1IQ2SqJdWqv/TI2eMG+aS9rGzsl+zjfgtqNDES572dCfm9VFTxeGey7l/yfheKLSjx5zhkjpzIWjSz7EAC1yTxVmoslJdr/wDNyuevbWjBpdKt3ZmwQZy0ZgCTvA19F+KxIV957b2H0H86ISer8x+CA9tcUBjbiMWfJnbn+IHAu9W9Zakra1thjrxva+0lrEyCAIAgCAIAgCAIAgCAgYvhcdRG6ORoc1wsQVKbTuhmccxnCpMNk6OQl1K42jlOuQ/u3nlyK7uCxuutSeZxMdgbfHTLnZzHTSuDXn3E7nb+jv2cYzxHDeExuB5T5lPnb1x+/mY4HHavy6mW58Pt5HSqecPGnIG176Hc4H4TTwK4J3T5LE4nRxtyva3dYXKzUktxVKnJvnPw9iunzN0f7SeW65IPqWXKWyXl7EchF57e1+5hdca39Vh6rAKOUkyVShHJeRQ4rh0sj88UkuezgLOa6wJBIGZri3dw5nmsXGWbXoWJooptiK2c3kqJAOV9fW7L7Et0gk0Xklpic1Q6SV3ypPwU6zWxMG04ZsdRQe908Y7ctz6yocmC6jpmt3AD0KLknp8IPYeBG8dybSDHJv63VPB4Gh7HeKNXW0EaendxOXlroe1p4cNO3gsdlOPy4q/DIwqRqTf7jiuj8T8yK+iF7EkniLEn1b1Tr4qX0xj13fuiqWHwqdqs5SfS2/BK58GG3/5Tj845fbYqVGu+dVf9KUfzuLoPDQ/bpX61/wC3fwMrcGeeEbe22Y+P4qP01N7ZXl1t+ljYWLqrZGKXb6RUfMzyUPRgGWqcxo184Rt077hXrYrLYvzjcqlOpLNpdUV5vWfiVNVtJhbb3qTUOvq2N0lTryyx5m+CjVK+Tjv29oG1Dy0NpcMqXNHml7W07B/cbj1KUjNJLYirr9o8QOjp8PohydKJZPUTa/8ASrY0Zy5sW+wxc4xzZRVMkcv7TitVUfJhje1n1WtYVsRwFeX095RLGUI5yMD4KMD3CnqGPGokc9rRfmWgk+kWK6uFo4insnJOPDP88jl4vEYaavG9+KNq2V2slE0dPM8SCQ5W3PXByk7+I04+tUY7B0lB1I7Gu5meAxdaU1CW1ceHadEXEO2EAQBAEAQBAEAQBAEBX4xhcdRG6ORoc1wsQVKbTug1c43iuGSYdKIpSXUzjaKU/B5Rv+4rvYLGKotWWZw8dgbfMgXuzmPGmIjkcegv1X7zETv+dEeI4bwmNwXK/HDnb1x+5GBx2r8ueW7oOj01QHaGwda9gbgt4PaeLVwDunqWla697/3HTS2gvYLJSaIsVRytOliL2uBccd4HEfismpvPzI2HtsxG5o3cAO+xvrw8QsdVcSbn0VTzyA5jxuNU+EbTLDUG9i7Nzsy3+RPgjcdyG0lM14H0iyxJPfRpcHoRoDDVVEUY91kYwfLcG+1AQnYzTtbZuZ7fkRvc3+62XxQFTWbbxMuA1gdylqI2+EfSO8FdHD1ZZRfcVyqwjm0VNTty93mSMbzEdNJKfQ+R0TfqlbEdHV3ut1soljqEfqKyo2hmk3mreDwdUMp2+qGMu+stiOipfVJefsa09K0lkitlnAOYwUjT8aUPnf8A3Sv+5Xx0XSXObfgUPSs3zYnmTaKQC36Y5o+LCxsY+o2/itiOBw8fpv1lTxuKllsKufFYpDY9LOeT3uf4En2Kz5NLgu4w1cTU+p+JKo6Wqf7xQOA5llvblVUsfQj9XcZx0dVlnct6fZDFZN4jiHa4X9QB9q15aUguam/D3NiGi1v9/YsqfyXTv9/rD3NYfa51vBa0tKVHzYpePsbMNH00bLs7sBS0jxIC+SQbnvI0vvsAAAtSriqtVWk9htU6MIc1G2ALXLT6gCAIAgCAIAgCAIAgCArccwiKpidHI0Oa4WIPt7CpTad0Q1fYzjmKYdJh0nQzXdTuNopj8H+G/l3/AJHeweMVRassziY7AtPXgX2zuN9BaGZx6C/ucg3wOPI/uzfduF+V1GOwXKfMp87euP3GBx1vl1Mtx0KlresI5LB5F2kebIN+Zh523t9VxquCdwmPjzCxFwgIEop4vPkY3tfIG7vSEBDmx+gZvlYfmtL/ABaCPFSot5IhtIgVHlAo26NLn91vYCXeCvjhK0sosrlXpxzkivm8ol/eqdx9B/yye1bEdGV3nZdpry0hQjvIE22lY/zIw3vLR4ZXnxV8dFP6pdyNaelqa5qK2qxurd58zWjkS5w9T35fqrYjoyis22US0rUfNiVbsRDf+rc3mIrR/wD5NHtV8cHQjlHv2lLxeKn0eBAnxGmcesHyu+Wcx+sSVdenTW5dyMNTEVM35slUrqh+kFC89vRuA9dgPFUyx1GOcvXyLI6Oqyzv5eZZ0+zOLS/8psQ+U5o9mYrWlpSksk2bEdFcSzp/JnWP9+qwByaHO9pA8Fry0rL6Y/ngbMNHU1n5f3LWk8lFMPfZZZPSG/ZAPiteWkK7327DYWEpLcXdJsDh8f8A0zHHm/rn611ryr1Jc6T7y6NKEcki9psNhjFmRsaOxoHsVRmSQ0ID6gCAIAgCAIAgCAIAgCAIAgCAIAgKzHMHiqYnRytDmuFiD7RyKlNxd0Q1fYzjeJUEmHSiGcl0DtIpjw/hv7bfnl38HjFUWrLM4eOwTi9eBc4fi1Q2HoY2smjBvGXZnGPj1Swg2B1GunsnEYGlUlrt249Jhh9IVKcdRq5W1ratxvPO8X4Fz7eqR5Hgoho/D9fb7Ez0nWySt2FeWwt86a5+SbfYAWzHDUY5RRS8ViZ8fIwS19K3e3MeZH3uKt2R6CvUrTzZnp66R+kFK93aGucPqi3iqJYujHOS8y2Oj6ks7/nWWVPgeKy+bTiMc3ZW+0uPgteWk6KyuzYjot7/AD9iyg8nNfJ77UsZ2DM7/aFry0q/pj3s2oaNgs34FpS+SaHfLUSv7BlaPYT4rWlpGu8rLs97mxHB0l+exd0fk6w9m+HOeb3F3gTZa8sTVlnJl0aNOOUUX1HgtPF73DG3uYB7AqcywmhgHBAekAQBAEAQBAEAQBAEAQBAEAQBAEAQBAEAQBAEAQFdjODw1Mbo5mBzTvHsI5FTGTi7rMhpNWZoFX5L42m8VTIwci0Ot6bgrfjpKslZ2fYassHTbvtR8pvJdG43kqpHdzGt8TcpLSVZ5WXYI4KmuJeUXk1oGecx0nz3kj1XsteWLrSzk/LyLY4emvpL6h2ZpIfe6eNvaGAfcqG23dlqVsi0bE0bgFBJ7QBAEAQBAEAQBAEAQBAEAQBAEAQBAEAQH//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73" name="Picture 25" descr="https://encrypted-tbn1.gstatic.com/images?q=tbn:ANd9GcRIxtsGH4ntVbtT_apQdtYxWKEiHnl9gdUf49TPLUhp2uJnapK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80" y="3284984"/>
            <a:ext cx="2636943" cy="234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64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3 Gráfico"/>
          <p:cNvGraphicFramePr>
            <a:graphicFrameLocks/>
          </p:cNvGraphicFramePr>
          <p:nvPr>
            <p:extLst>
              <p:ext uri="{D42A27DB-BD31-4B8C-83A1-F6EECF244321}">
                <p14:modId xmlns:p14="http://schemas.microsoft.com/office/powerpoint/2010/main" val="1337073327"/>
              </p:ext>
            </p:extLst>
          </p:nvPr>
        </p:nvGraphicFramePr>
        <p:xfrm>
          <a:off x="4572000" y="620688"/>
          <a:ext cx="4249007" cy="2579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7 Gráfico"/>
          <p:cNvGraphicFramePr>
            <a:graphicFrameLocks/>
          </p:cNvGraphicFramePr>
          <p:nvPr>
            <p:extLst>
              <p:ext uri="{D42A27DB-BD31-4B8C-83A1-F6EECF244321}">
                <p14:modId xmlns:p14="http://schemas.microsoft.com/office/powerpoint/2010/main" val="1788465335"/>
              </p:ext>
            </p:extLst>
          </p:nvPr>
        </p:nvGraphicFramePr>
        <p:xfrm>
          <a:off x="467544" y="3242593"/>
          <a:ext cx="4320480"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9" name="8 Título"/>
          <p:cNvSpPr>
            <a:spLocks noGrp="1"/>
          </p:cNvSpPr>
          <p:nvPr>
            <p:ph type="title"/>
          </p:nvPr>
        </p:nvSpPr>
        <p:spPr/>
        <p:txBody>
          <a:bodyPr/>
          <a:lstStyle/>
          <a:p>
            <a:r>
              <a:rPr lang="es-EC" sz="2000" dirty="0" smtClean="0">
                <a:solidFill>
                  <a:srgbClr val="0000CC"/>
                </a:solidFill>
              </a:rPr>
              <a:t>ANÁLISIS </a:t>
            </a:r>
            <a:r>
              <a:rPr lang="es-EC" sz="2000" dirty="0">
                <a:solidFill>
                  <a:srgbClr val="0000CC"/>
                </a:solidFill>
              </a:rPr>
              <a:t>HORIZONTAL DE LOS ESTADOS FINANCIEROS</a:t>
            </a:r>
            <a:br>
              <a:rPr lang="es-EC" sz="2000" dirty="0">
                <a:solidFill>
                  <a:srgbClr val="0000CC"/>
                </a:solidFill>
              </a:rPr>
            </a:br>
            <a:endParaRPr lang="es-EC" sz="2000" dirty="0"/>
          </a:p>
        </p:txBody>
      </p:sp>
      <p:sp>
        <p:nvSpPr>
          <p:cNvPr id="20" name="19 CuadroTexto"/>
          <p:cNvSpPr txBox="1"/>
          <p:nvPr/>
        </p:nvSpPr>
        <p:spPr>
          <a:xfrm>
            <a:off x="6156176" y="4077071"/>
            <a:ext cx="2308951" cy="461665"/>
          </a:xfrm>
          <a:prstGeom prst="rect">
            <a:avLst/>
          </a:prstGeom>
          <a:noFill/>
        </p:spPr>
        <p:txBody>
          <a:bodyPr wrap="square" rtlCol="0">
            <a:spAutoFit/>
          </a:bodyPr>
          <a:lstStyle/>
          <a:p>
            <a:pPr algn="ctr"/>
            <a:r>
              <a:rPr lang="es-EC" sz="1200" b="1" dirty="0" smtClean="0">
                <a:solidFill>
                  <a:srgbClr val="6600CC"/>
                </a:solidFill>
              </a:rPr>
              <a:t>VARIACIÓN RELATIVA DEL PASIVO</a:t>
            </a:r>
            <a:endParaRPr lang="es-EC" sz="1200" b="1" dirty="0">
              <a:solidFill>
                <a:srgbClr val="6600CC"/>
              </a:solidFill>
            </a:endParaRPr>
          </a:p>
        </p:txBody>
      </p:sp>
      <p:sp>
        <p:nvSpPr>
          <p:cNvPr id="21" name="20 CuadroTexto"/>
          <p:cNvSpPr txBox="1"/>
          <p:nvPr/>
        </p:nvSpPr>
        <p:spPr>
          <a:xfrm>
            <a:off x="968355" y="1556792"/>
            <a:ext cx="2308951" cy="461665"/>
          </a:xfrm>
          <a:prstGeom prst="rect">
            <a:avLst/>
          </a:prstGeom>
          <a:noFill/>
        </p:spPr>
        <p:txBody>
          <a:bodyPr wrap="square" rtlCol="0">
            <a:spAutoFit/>
          </a:bodyPr>
          <a:lstStyle/>
          <a:p>
            <a:pPr algn="ctr"/>
            <a:r>
              <a:rPr lang="es-EC" sz="1200" b="1" dirty="0" smtClean="0">
                <a:solidFill>
                  <a:srgbClr val="6600CC"/>
                </a:solidFill>
              </a:rPr>
              <a:t>VARIACIÓN RELATIVA DEL ACTIVO</a:t>
            </a:r>
            <a:endParaRPr lang="es-EC" sz="1200" b="1" dirty="0">
              <a:solidFill>
                <a:srgbClr val="6600CC"/>
              </a:solidFill>
            </a:endParaRPr>
          </a:p>
        </p:txBody>
      </p:sp>
      <p:sp>
        <p:nvSpPr>
          <p:cNvPr id="22" name="21 Flecha izquierda"/>
          <p:cNvSpPr/>
          <p:nvPr/>
        </p:nvSpPr>
        <p:spPr>
          <a:xfrm>
            <a:off x="4788024" y="4077072"/>
            <a:ext cx="1224136" cy="46166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sp>
        <p:nvSpPr>
          <p:cNvPr id="23" name="22 Flecha izquierda"/>
          <p:cNvSpPr/>
          <p:nvPr/>
        </p:nvSpPr>
        <p:spPr>
          <a:xfrm rot="10800000">
            <a:off x="3359265" y="1542562"/>
            <a:ext cx="1224136" cy="46166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4244859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title"/>
          </p:nvPr>
        </p:nvSpPr>
        <p:spPr/>
        <p:txBody>
          <a:bodyPr/>
          <a:lstStyle/>
          <a:p>
            <a:r>
              <a:rPr lang="es-EC" sz="2000" dirty="0" smtClean="0">
                <a:solidFill>
                  <a:srgbClr val="0000CC"/>
                </a:solidFill>
              </a:rPr>
              <a:t>ANÁLISIS </a:t>
            </a:r>
            <a:r>
              <a:rPr lang="es-EC" sz="2000" dirty="0">
                <a:solidFill>
                  <a:srgbClr val="0000CC"/>
                </a:solidFill>
              </a:rPr>
              <a:t>HORIZONTAL DE LOS ESTADOS FINANCIEROS</a:t>
            </a:r>
            <a:br>
              <a:rPr lang="es-EC" sz="2000" dirty="0">
                <a:solidFill>
                  <a:srgbClr val="0000CC"/>
                </a:solidFill>
              </a:rPr>
            </a:br>
            <a:endParaRPr lang="es-EC" sz="2000" dirty="0"/>
          </a:p>
        </p:txBody>
      </p:sp>
      <p:sp>
        <p:nvSpPr>
          <p:cNvPr id="5" name="4 CuadroTexto"/>
          <p:cNvSpPr txBox="1"/>
          <p:nvPr/>
        </p:nvSpPr>
        <p:spPr>
          <a:xfrm>
            <a:off x="5364087" y="912100"/>
            <a:ext cx="3125961" cy="461665"/>
          </a:xfrm>
          <a:prstGeom prst="rect">
            <a:avLst/>
          </a:prstGeom>
          <a:noFill/>
        </p:spPr>
        <p:txBody>
          <a:bodyPr wrap="square" rtlCol="0">
            <a:spAutoFit/>
          </a:bodyPr>
          <a:lstStyle/>
          <a:p>
            <a:pPr algn="ctr"/>
            <a:r>
              <a:rPr lang="es-EC" sz="1200" b="1" dirty="0" smtClean="0">
                <a:solidFill>
                  <a:srgbClr val="6600CC"/>
                </a:solidFill>
              </a:rPr>
              <a:t>VARIACIÓN RELATIVA DEL ESTADO DE RESULTADOS</a:t>
            </a:r>
            <a:endParaRPr lang="es-EC" sz="1200" b="1" dirty="0">
              <a:solidFill>
                <a:srgbClr val="6600CC"/>
              </a:solidFill>
            </a:endParaRPr>
          </a:p>
        </p:txBody>
      </p:sp>
      <p:graphicFrame>
        <p:nvGraphicFramePr>
          <p:cNvPr id="6" name="3 Gráfico"/>
          <p:cNvGraphicFramePr>
            <a:graphicFrameLocks/>
          </p:cNvGraphicFramePr>
          <p:nvPr>
            <p:extLst>
              <p:ext uri="{D42A27DB-BD31-4B8C-83A1-F6EECF244321}">
                <p14:modId xmlns:p14="http://schemas.microsoft.com/office/powerpoint/2010/main" val="3265401719"/>
              </p:ext>
            </p:extLst>
          </p:nvPr>
        </p:nvGraphicFramePr>
        <p:xfrm>
          <a:off x="4644008" y="2708920"/>
          <a:ext cx="4427984"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827582" y="5301208"/>
            <a:ext cx="2308951" cy="461665"/>
          </a:xfrm>
          <a:prstGeom prst="rect">
            <a:avLst/>
          </a:prstGeom>
          <a:noFill/>
        </p:spPr>
        <p:txBody>
          <a:bodyPr wrap="square" rtlCol="0">
            <a:spAutoFit/>
          </a:bodyPr>
          <a:lstStyle/>
          <a:p>
            <a:pPr algn="ctr"/>
            <a:r>
              <a:rPr lang="es-EC" sz="1200" b="1" dirty="0" smtClean="0">
                <a:solidFill>
                  <a:srgbClr val="6600CC"/>
                </a:solidFill>
              </a:rPr>
              <a:t>VARIACIÓN RELATIVA DEL PATRIMONIO</a:t>
            </a:r>
            <a:endParaRPr lang="es-EC" sz="1200" b="1" dirty="0">
              <a:solidFill>
                <a:srgbClr val="6600CC"/>
              </a:solidFill>
            </a:endParaRPr>
          </a:p>
        </p:txBody>
      </p:sp>
      <p:sp>
        <p:nvSpPr>
          <p:cNvPr id="8" name="7 Flecha izquierda"/>
          <p:cNvSpPr/>
          <p:nvPr/>
        </p:nvSpPr>
        <p:spPr>
          <a:xfrm rot="16200000">
            <a:off x="6269848" y="1776495"/>
            <a:ext cx="1224136" cy="46166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graphicFrame>
        <p:nvGraphicFramePr>
          <p:cNvPr id="9" name="10 Gráfico"/>
          <p:cNvGraphicFramePr>
            <a:graphicFrameLocks/>
          </p:cNvGraphicFramePr>
          <p:nvPr>
            <p:extLst>
              <p:ext uri="{D42A27DB-BD31-4B8C-83A1-F6EECF244321}">
                <p14:modId xmlns:p14="http://schemas.microsoft.com/office/powerpoint/2010/main" val="1242376084"/>
              </p:ext>
            </p:extLst>
          </p:nvPr>
        </p:nvGraphicFramePr>
        <p:xfrm>
          <a:off x="0" y="620688"/>
          <a:ext cx="461303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0" name="9 Flecha izquierda"/>
          <p:cNvSpPr/>
          <p:nvPr/>
        </p:nvSpPr>
        <p:spPr>
          <a:xfrm rot="5400000">
            <a:off x="1358700" y="4320508"/>
            <a:ext cx="1224136" cy="46166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737810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title"/>
          </p:nvPr>
        </p:nvSpPr>
        <p:spPr/>
        <p:txBody>
          <a:bodyPr/>
          <a:lstStyle/>
          <a:p>
            <a:r>
              <a:rPr lang="es-EC" sz="2000" dirty="0" smtClean="0">
                <a:solidFill>
                  <a:srgbClr val="0000CC"/>
                </a:solidFill>
              </a:rPr>
              <a:t>ANÁLISIS VERTICAL </a:t>
            </a:r>
            <a:r>
              <a:rPr lang="es-EC" sz="2000" dirty="0">
                <a:solidFill>
                  <a:srgbClr val="0000CC"/>
                </a:solidFill>
              </a:rPr>
              <a:t>DE LOS ESTADOS </a:t>
            </a:r>
            <a:r>
              <a:rPr lang="es-EC" sz="2000" dirty="0" smtClean="0">
                <a:solidFill>
                  <a:srgbClr val="0000CC"/>
                </a:solidFill>
              </a:rPr>
              <a:t>FINANCIEROS</a:t>
            </a:r>
            <a:endParaRPr lang="es-EC" sz="2000" dirty="0"/>
          </a:p>
        </p:txBody>
      </p:sp>
      <p:graphicFrame>
        <p:nvGraphicFramePr>
          <p:cNvPr id="5" name="1 Gráfico"/>
          <p:cNvGraphicFramePr>
            <a:graphicFrameLocks/>
          </p:cNvGraphicFramePr>
          <p:nvPr>
            <p:extLst>
              <p:ext uri="{D42A27DB-BD31-4B8C-83A1-F6EECF244321}">
                <p14:modId xmlns:p14="http://schemas.microsoft.com/office/powerpoint/2010/main" val="3927538389"/>
              </p:ext>
            </p:extLst>
          </p:nvPr>
        </p:nvGraphicFramePr>
        <p:xfrm>
          <a:off x="30444" y="692696"/>
          <a:ext cx="439754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4 Gráfico"/>
          <p:cNvGraphicFramePr>
            <a:graphicFrameLocks/>
          </p:cNvGraphicFramePr>
          <p:nvPr>
            <p:extLst>
              <p:ext uri="{D42A27DB-BD31-4B8C-83A1-F6EECF244321}">
                <p14:modId xmlns:p14="http://schemas.microsoft.com/office/powerpoint/2010/main" val="1322050213"/>
              </p:ext>
            </p:extLst>
          </p:nvPr>
        </p:nvGraphicFramePr>
        <p:xfrm>
          <a:off x="4572000" y="692696"/>
          <a:ext cx="436627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3 Gráfico"/>
          <p:cNvGraphicFramePr>
            <a:graphicFrameLocks/>
          </p:cNvGraphicFramePr>
          <p:nvPr>
            <p:extLst>
              <p:ext uri="{D42A27DB-BD31-4B8C-83A1-F6EECF244321}">
                <p14:modId xmlns:p14="http://schemas.microsoft.com/office/powerpoint/2010/main" val="3455081436"/>
              </p:ext>
            </p:extLst>
          </p:nvPr>
        </p:nvGraphicFramePr>
        <p:xfrm>
          <a:off x="1865113" y="3366536"/>
          <a:ext cx="4427984"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2" name="1 CuadroTexto"/>
          <p:cNvSpPr txBox="1"/>
          <p:nvPr/>
        </p:nvSpPr>
        <p:spPr>
          <a:xfrm>
            <a:off x="179512" y="3214137"/>
            <a:ext cx="1656184"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1100" b="1" dirty="0" smtClean="0"/>
              <a:t>Pasivo: 36,56%</a:t>
            </a:r>
          </a:p>
          <a:p>
            <a:r>
              <a:rPr lang="es-EC" sz="1100" b="1" dirty="0" smtClean="0"/>
              <a:t>Patrimonio: 63,44%</a:t>
            </a:r>
            <a:endParaRPr lang="es-EC" sz="1100" b="1" dirty="0"/>
          </a:p>
        </p:txBody>
      </p:sp>
      <p:sp>
        <p:nvSpPr>
          <p:cNvPr id="8" name="7 CuadroTexto"/>
          <p:cNvSpPr txBox="1"/>
          <p:nvPr/>
        </p:nvSpPr>
        <p:spPr>
          <a:xfrm>
            <a:off x="6516216" y="3151093"/>
            <a:ext cx="2304256"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1100" b="1" dirty="0" smtClean="0"/>
              <a:t>AC: 70,38% - CXC 31,38%</a:t>
            </a:r>
          </a:p>
          <a:p>
            <a:r>
              <a:rPr lang="es-EC" sz="1100" b="1" dirty="0" smtClean="0"/>
              <a:t>AnC:29,62%</a:t>
            </a:r>
            <a:endParaRPr lang="es-EC" sz="1100" b="1" dirty="0"/>
          </a:p>
        </p:txBody>
      </p:sp>
    </p:spTree>
    <p:extLst>
      <p:ext uri="{BB962C8B-B14F-4D97-AF65-F5344CB8AC3E}">
        <p14:creationId xmlns:p14="http://schemas.microsoft.com/office/powerpoint/2010/main" val="94905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title"/>
          </p:nvPr>
        </p:nvSpPr>
        <p:spPr/>
        <p:txBody>
          <a:bodyPr/>
          <a:lstStyle/>
          <a:p>
            <a:r>
              <a:rPr lang="es-EC" sz="2000" dirty="0" smtClean="0">
                <a:solidFill>
                  <a:srgbClr val="0000CC"/>
                </a:solidFill>
              </a:rPr>
              <a:t>ANÁLISIS VERTICAL </a:t>
            </a:r>
            <a:r>
              <a:rPr lang="es-EC" sz="2000" dirty="0">
                <a:solidFill>
                  <a:srgbClr val="0000CC"/>
                </a:solidFill>
              </a:rPr>
              <a:t>DE LOS ESTADOS </a:t>
            </a:r>
            <a:r>
              <a:rPr lang="es-EC" sz="2000" dirty="0" smtClean="0">
                <a:solidFill>
                  <a:srgbClr val="0000CC"/>
                </a:solidFill>
              </a:rPr>
              <a:t>FINANCIEROS</a:t>
            </a:r>
            <a:endParaRPr lang="es-EC" sz="2000" dirty="0"/>
          </a:p>
        </p:txBody>
      </p:sp>
      <p:graphicFrame>
        <p:nvGraphicFramePr>
          <p:cNvPr id="7" name="8 Gráfico"/>
          <p:cNvGraphicFramePr>
            <a:graphicFrameLocks/>
          </p:cNvGraphicFramePr>
          <p:nvPr>
            <p:extLst>
              <p:ext uri="{D42A27DB-BD31-4B8C-83A1-F6EECF244321}">
                <p14:modId xmlns:p14="http://schemas.microsoft.com/office/powerpoint/2010/main" val="1452815922"/>
              </p:ext>
            </p:extLst>
          </p:nvPr>
        </p:nvGraphicFramePr>
        <p:xfrm>
          <a:off x="4879961" y="705574"/>
          <a:ext cx="4141706" cy="2814011"/>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5387834" y="3702223"/>
            <a:ext cx="3125961" cy="461665"/>
          </a:xfrm>
          <a:prstGeom prst="rect">
            <a:avLst/>
          </a:prstGeom>
          <a:noFill/>
        </p:spPr>
        <p:txBody>
          <a:bodyPr wrap="square" rtlCol="0">
            <a:spAutoFit/>
          </a:bodyPr>
          <a:lstStyle/>
          <a:p>
            <a:pPr algn="ctr"/>
            <a:r>
              <a:rPr lang="es-EC" sz="1200" b="1" dirty="0" smtClean="0">
                <a:solidFill>
                  <a:srgbClr val="6600CC"/>
                </a:solidFill>
              </a:rPr>
              <a:t>PARTICIPACIÓN DE LA UTILIDAD NETA SOBRE LOS INGRESOS</a:t>
            </a:r>
            <a:endParaRPr lang="es-EC" sz="1200" b="1" dirty="0">
              <a:solidFill>
                <a:srgbClr val="6600CC"/>
              </a:solidFill>
            </a:endParaRPr>
          </a:p>
        </p:txBody>
      </p:sp>
      <p:sp>
        <p:nvSpPr>
          <p:cNvPr id="11" name="10 Rectángulo"/>
          <p:cNvSpPr/>
          <p:nvPr/>
        </p:nvSpPr>
        <p:spPr>
          <a:xfrm>
            <a:off x="107504" y="5342217"/>
            <a:ext cx="4572000" cy="646331"/>
          </a:xfrm>
          <a:prstGeom prst="rect">
            <a:avLst/>
          </a:prstGeom>
        </p:spPr>
        <p:txBody>
          <a:bodyPr>
            <a:spAutoFit/>
          </a:bodyPr>
          <a:lstStyle/>
          <a:p>
            <a:pPr algn="ctr"/>
            <a:r>
              <a:rPr lang="es-EC" sz="1200" b="1" dirty="0">
                <a:solidFill>
                  <a:srgbClr val="6600CC"/>
                </a:solidFill>
              </a:rPr>
              <a:t>PARTICIPACIÓN </a:t>
            </a:r>
            <a:r>
              <a:rPr lang="es-EC" sz="1200" b="1" dirty="0" smtClean="0">
                <a:solidFill>
                  <a:srgbClr val="6600CC"/>
                </a:solidFill>
              </a:rPr>
              <a:t>DEL GASTOS DE VENTAS, ADMINISTRATIVOS Y OTROS GASTOS SOBRE </a:t>
            </a:r>
            <a:r>
              <a:rPr lang="es-EC" sz="1200" b="1" dirty="0">
                <a:solidFill>
                  <a:srgbClr val="6600CC"/>
                </a:solidFill>
              </a:rPr>
              <a:t>LOS INGRESOS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05574"/>
            <a:ext cx="25146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6 Gráfico"/>
          <p:cNvGraphicFramePr>
            <a:graphicFrameLocks/>
          </p:cNvGraphicFramePr>
          <p:nvPr>
            <p:extLst>
              <p:ext uri="{D42A27DB-BD31-4B8C-83A1-F6EECF244321}">
                <p14:modId xmlns:p14="http://schemas.microsoft.com/office/powerpoint/2010/main" val="3373627960"/>
              </p:ext>
            </p:extLst>
          </p:nvPr>
        </p:nvGraphicFramePr>
        <p:xfrm>
          <a:off x="280937" y="2416199"/>
          <a:ext cx="4363071" cy="288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2517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title"/>
          </p:nvPr>
        </p:nvSpPr>
        <p:spPr/>
        <p:txBody>
          <a:bodyPr/>
          <a:lstStyle/>
          <a:p>
            <a:r>
              <a:rPr lang="es-EC" sz="2000" dirty="0" smtClean="0">
                <a:solidFill>
                  <a:srgbClr val="0000CC"/>
                </a:solidFill>
              </a:rPr>
              <a:t>INDICADORES FINANCIEROS</a:t>
            </a:r>
            <a:endParaRPr lang="es-EC"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4" y="811921"/>
            <a:ext cx="7437066" cy="4808623"/>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57983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72235525"/>
              </p:ext>
            </p:extLst>
          </p:nvPr>
        </p:nvGraphicFramePr>
        <p:xfrm>
          <a:off x="1115616" y="836712"/>
          <a:ext cx="70567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Título"/>
          <p:cNvSpPr>
            <a:spLocks noGrp="1"/>
          </p:cNvSpPr>
          <p:nvPr>
            <p:ph type="title"/>
          </p:nvPr>
        </p:nvSpPr>
        <p:spPr/>
        <p:txBody>
          <a:bodyPr/>
          <a:lstStyle/>
          <a:p>
            <a:r>
              <a:rPr lang="es-EC" sz="2000" dirty="0" smtClean="0">
                <a:solidFill>
                  <a:srgbClr val="0000CC"/>
                </a:solidFill>
              </a:rPr>
              <a:t>ANÁLISIS FODA</a:t>
            </a:r>
            <a:endParaRPr lang="es-EC" sz="2000" dirty="0"/>
          </a:p>
        </p:txBody>
      </p:sp>
    </p:spTree>
    <p:extLst>
      <p:ext uri="{BB962C8B-B14F-4D97-AF65-F5344CB8AC3E}">
        <p14:creationId xmlns:p14="http://schemas.microsoft.com/office/powerpoint/2010/main" val="3974229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8 Cuadro de texto"/>
          <p:cNvSpPr txBox="1"/>
          <p:nvPr/>
        </p:nvSpPr>
        <p:spPr>
          <a:xfrm>
            <a:off x="611560" y="1124744"/>
            <a:ext cx="5173345" cy="504056"/>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1000"/>
              </a:spcAft>
            </a:pPr>
            <a:r>
              <a:rPr lang="es-EC" sz="1400" b="1" dirty="0">
                <a:effectLst/>
                <a:latin typeface="Arial"/>
                <a:ea typeface="Times New Roman"/>
                <a:cs typeface="Times New Roman"/>
              </a:rPr>
              <a:t>MISIÓN </a:t>
            </a:r>
            <a:r>
              <a:rPr lang="es-EC" sz="1400" b="1" dirty="0" smtClean="0">
                <a:effectLst/>
                <a:latin typeface="Arial"/>
                <a:ea typeface="Times New Roman"/>
                <a:cs typeface="Times New Roman"/>
              </a:rPr>
              <a:t>FINANCIERA</a:t>
            </a:r>
          </a:p>
          <a:p>
            <a:pPr algn="ctr">
              <a:lnSpc>
                <a:spcPct val="200000"/>
              </a:lnSpc>
              <a:spcAft>
                <a:spcPts val="1000"/>
              </a:spcAft>
            </a:pPr>
            <a:endParaRPr lang="es-EC" sz="1400" b="1" dirty="0">
              <a:effectLst/>
              <a:ea typeface="Times New Roman"/>
              <a:cs typeface="Times New Roman"/>
            </a:endParaRPr>
          </a:p>
        </p:txBody>
      </p:sp>
      <p:sp>
        <p:nvSpPr>
          <p:cNvPr id="8" name="70 Rectángulo"/>
          <p:cNvSpPr/>
          <p:nvPr/>
        </p:nvSpPr>
        <p:spPr>
          <a:xfrm>
            <a:off x="620624" y="2033404"/>
            <a:ext cx="5173980" cy="1085001"/>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500"/>
              </a:spcBef>
              <a:spcAft>
                <a:spcPts val="0"/>
              </a:spcAft>
            </a:pPr>
            <a:endParaRPr lang="es-EC" sz="1200" dirty="0" smtClean="0">
              <a:effectLst/>
              <a:latin typeface="Arial"/>
              <a:ea typeface="Times New Roman"/>
              <a:cs typeface="Times New Roman"/>
            </a:endParaRPr>
          </a:p>
          <a:p>
            <a:pPr algn="just">
              <a:lnSpc>
                <a:spcPct val="150000"/>
              </a:lnSpc>
              <a:spcBef>
                <a:spcPts val="500"/>
              </a:spcBef>
              <a:spcAft>
                <a:spcPts val="0"/>
              </a:spcAft>
            </a:pPr>
            <a:r>
              <a:rPr lang="es-EC" sz="1200" dirty="0" smtClean="0">
                <a:effectLst/>
                <a:latin typeface="Arial"/>
                <a:ea typeface="Times New Roman"/>
                <a:cs typeface="Times New Roman"/>
              </a:rPr>
              <a:t>Viteseguridad </a:t>
            </a:r>
            <a:r>
              <a:rPr lang="es-EC" sz="1200" dirty="0">
                <a:effectLst/>
                <a:latin typeface="Arial"/>
                <a:ea typeface="Times New Roman"/>
                <a:cs typeface="Times New Roman"/>
              </a:rPr>
              <a:t>Cía. Ltda., ofrece a sus clientes servicios de alta calidad a los menores costos del mercado, participando activamente en el desarrollo y beneficios de sus colaboradores y socios.</a:t>
            </a:r>
            <a:endParaRPr lang="es-EC" sz="1200" dirty="0">
              <a:effectLst/>
              <a:ea typeface="Times New Roman"/>
              <a:cs typeface="Times New Roman"/>
            </a:endParaRPr>
          </a:p>
          <a:p>
            <a:pPr algn="ctr">
              <a:lnSpc>
                <a:spcPct val="200000"/>
              </a:lnSpc>
              <a:spcAft>
                <a:spcPts val="1000"/>
              </a:spcAft>
            </a:pPr>
            <a:r>
              <a:rPr lang="es-EC" sz="1200" dirty="0">
                <a:effectLst/>
                <a:ea typeface="Times New Roman"/>
                <a:cs typeface="Times New Roman"/>
              </a:rPr>
              <a:t> </a:t>
            </a:r>
          </a:p>
        </p:txBody>
      </p:sp>
      <p:sp>
        <p:nvSpPr>
          <p:cNvPr id="9" name="8 Flecha abajo"/>
          <p:cNvSpPr/>
          <p:nvPr/>
        </p:nvSpPr>
        <p:spPr>
          <a:xfrm>
            <a:off x="3057113" y="1700808"/>
            <a:ext cx="268925" cy="28803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0" name="76 Cuadro de texto"/>
          <p:cNvSpPr txBox="1"/>
          <p:nvPr/>
        </p:nvSpPr>
        <p:spPr>
          <a:xfrm>
            <a:off x="3642234" y="3501008"/>
            <a:ext cx="5173345" cy="504056"/>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1000"/>
              </a:spcAft>
            </a:pPr>
            <a:r>
              <a:rPr lang="es-EC" sz="1400" b="1" dirty="0">
                <a:effectLst/>
                <a:latin typeface="Arial"/>
                <a:ea typeface="Times New Roman"/>
                <a:cs typeface="Times New Roman"/>
              </a:rPr>
              <a:t>VISIÓN FINANCIERA</a:t>
            </a:r>
            <a:endParaRPr lang="es-EC" sz="1400" dirty="0">
              <a:effectLst/>
              <a:ea typeface="Times New Roman"/>
              <a:cs typeface="Times New Roman"/>
            </a:endParaRPr>
          </a:p>
        </p:txBody>
      </p:sp>
      <p:sp>
        <p:nvSpPr>
          <p:cNvPr id="11" name="77 Rectángulo"/>
          <p:cNvSpPr/>
          <p:nvPr/>
        </p:nvSpPr>
        <p:spPr>
          <a:xfrm>
            <a:off x="3624993" y="4470996"/>
            <a:ext cx="5173980" cy="11938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nSpc>
                <a:spcPct val="150000"/>
              </a:lnSpc>
              <a:spcAft>
                <a:spcPts val="1000"/>
              </a:spcAft>
            </a:pPr>
            <a:r>
              <a:rPr lang="es-EC" sz="1200" dirty="0">
                <a:effectLst/>
                <a:latin typeface="Arial"/>
                <a:ea typeface="Times New Roman"/>
                <a:cs typeface="Times New Roman"/>
              </a:rPr>
              <a:t>Ser la empresa líder en el mercado de seguridad privada y </a:t>
            </a:r>
            <a:r>
              <a:rPr lang="es-EC" sz="1200" dirty="0" smtClean="0">
                <a:effectLst/>
                <a:latin typeface="Arial"/>
                <a:ea typeface="Times New Roman"/>
                <a:cs typeface="Times New Roman"/>
              </a:rPr>
              <a:t>vigilancia hasta el año 2019, </a:t>
            </a:r>
            <a:r>
              <a:rPr lang="es-EC" sz="1200" dirty="0">
                <a:effectLst/>
                <a:latin typeface="Arial"/>
                <a:ea typeface="Times New Roman"/>
                <a:cs typeface="Times New Roman"/>
              </a:rPr>
              <a:t>optimizando sus costes, asegurando un crecimiento sostenible y beneficios rentables para sus colaboradores y socios. </a:t>
            </a:r>
            <a:endParaRPr lang="es-EC" sz="1200" dirty="0">
              <a:effectLst/>
              <a:ea typeface="Times New Roman"/>
              <a:cs typeface="Times New Roman"/>
            </a:endParaRPr>
          </a:p>
        </p:txBody>
      </p:sp>
      <p:sp>
        <p:nvSpPr>
          <p:cNvPr id="12" name="11 Flecha abajo"/>
          <p:cNvSpPr/>
          <p:nvPr/>
        </p:nvSpPr>
        <p:spPr>
          <a:xfrm>
            <a:off x="6077520" y="4149122"/>
            <a:ext cx="268925" cy="288032"/>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pic>
        <p:nvPicPr>
          <p:cNvPr id="17410" name="Picture 2" descr="Resultado de imagen para mision y vision de una empre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87" y="4005064"/>
            <a:ext cx="2419350" cy="1895476"/>
          </a:xfrm>
          <a:prstGeom prst="rect">
            <a:avLst/>
          </a:prstGeom>
          <a:noFill/>
          <a:extLst>
            <a:ext uri="{909E8E84-426E-40DD-AFC4-6F175D3DCCD1}">
              <a14:hiddenFill xmlns:a14="http://schemas.microsoft.com/office/drawing/2010/main">
                <a:solidFill>
                  <a:srgbClr val="FFFFFF"/>
                </a:solidFill>
              </a14:hiddenFill>
            </a:ext>
          </a:extLst>
        </p:spPr>
      </p:pic>
      <p:sp>
        <p:nvSpPr>
          <p:cNvPr id="17" name="2 Título"/>
          <p:cNvSpPr>
            <a:spLocks noGrp="1"/>
          </p:cNvSpPr>
          <p:nvPr>
            <p:ph type="title"/>
          </p:nvPr>
        </p:nvSpPr>
        <p:spPr/>
        <p:txBody>
          <a:bodyPr/>
          <a:lstStyle/>
          <a:p>
            <a:r>
              <a:rPr lang="es-EC" dirty="0" smtClean="0"/>
              <a:t>PLANEACIÓN FINANCIERA</a:t>
            </a:r>
            <a:endParaRPr lang="es-EC" dirty="0"/>
          </a:p>
        </p:txBody>
      </p:sp>
    </p:spTree>
    <p:extLst>
      <p:ext uri="{BB962C8B-B14F-4D97-AF65-F5344CB8AC3E}">
        <p14:creationId xmlns:p14="http://schemas.microsoft.com/office/powerpoint/2010/main" val="209634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522564789"/>
              </p:ext>
            </p:extLst>
          </p:nvPr>
        </p:nvGraphicFramePr>
        <p:xfrm>
          <a:off x="251520" y="908720"/>
          <a:ext cx="8640959" cy="4982120"/>
        </p:xfrm>
        <a:graphic>
          <a:graphicData uri="http://schemas.openxmlformats.org/drawingml/2006/table">
            <a:tbl>
              <a:tblPr>
                <a:tableStyleId>{B301B821-A1FF-4177-AEE7-76D212191A09}</a:tableStyleId>
              </a:tblPr>
              <a:tblGrid>
                <a:gridCol w="2555259"/>
                <a:gridCol w="2555259"/>
                <a:gridCol w="2555259"/>
                <a:gridCol w="975182"/>
              </a:tblGrid>
              <a:tr h="172678">
                <a:tc gridSpan="4">
                  <a:txBody>
                    <a:bodyPr/>
                    <a:lstStyle/>
                    <a:p>
                      <a:pPr algn="ctr" fontAlgn="ctr"/>
                      <a:r>
                        <a:rPr lang="es-EC" sz="1400" b="1" u="none" strike="noStrike" dirty="0">
                          <a:effectLst/>
                        </a:rPr>
                        <a:t>MATRIZ DE OBJETIVOS Y </a:t>
                      </a:r>
                      <a:r>
                        <a:rPr lang="es-EC" sz="1400" b="1" u="none" strike="noStrike" dirty="0" smtClean="0">
                          <a:effectLst/>
                        </a:rPr>
                        <a:t>ESTRATEGIAS</a:t>
                      </a:r>
                      <a:endParaRPr lang="es-EC" sz="1400" b="1" i="0" u="none" strike="noStrike" dirty="0">
                        <a:solidFill>
                          <a:srgbClr val="000000"/>
                        </a:solidFill>
                        <a:effectLst/>
                        <a:latin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08059">
                <a:tc gridSpan="4">
                  <a:txBody>
                    <a:bodyPr/>
                    <a:lstStyle/>
                    <a:p>
                      <a:pPr algn="ctr" fontAlgn="ctr"/>
                      <a:r>
                        <a:rPr lang="es-EC" sz="1400" b="1" u="none" strike="noStrike" dirty="0">
                          <a:effectLst/>
                        </a:rPr>
                        <a:t>VITESEGURIDAD CIA. LTDA.</a:t>
                      </a:r>
                      <a:endParaRPr lang="es-EC" sz="1400" b="1" i="0" u="none" strike="noStrike" dirty="0">
                        <a:solidFill>
                          <a:srgbClr val="000000"/>
                        </a:solidFill>
                        <a:effectLst/>
                        <a:latin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72317">
                <a:tc>
                  <a:txBody>
                    <a:bodyPr/>
                    <a:lstStyle/>
                    <a:p>
                      <a:pPr algn="ctr" fontAlgn="ctr"/>
                      <a:r>
                        <a:rPr lang="es-EC" sz="1000" b="1" u="none" strike="noStrike" dirty="0">
                          <a:effectLst/>
                        </a:rPr>
                        <a:t>INDICADOR</a:t>
                      </a:r>
                      <a:endParaRPr lang="es-EC" sz="1000" b="1" i="0" u="none" strike="noStrike" dirty="0">
                        <a:solidFill>
                          <a:srgbClr val="000000"/>
                        </a:solidFill>
                        <a:effectLst/>
                        <a:latin typeface="Times New Roman"/>
                      </a:endParaRPr>
                    </a:p>
                  </a:txBody>
                  <a:tcPr marL="0" marR="0" marT="0" marB="0" anchor="ctr">
                    <a:solidFill>
                      <a:schemeClr val="tx2">
                        <a:lumMod val="40000"/>
                        <a:lumOff val="60000"/>
                      </a:schemeClr>
                    </a:solidFill>
                  </a:tcPr>
                </a:tc>
                <a:tc>
                  <a:txBody>
                    <a:bodyPr/>
                    <a:lstStyle/>
                    <a:p>
                      <a:pPr algn="ctr" fontAlgn="ctr"/>
                      <a:r>
                        <a:rPr lang="es-EC" sz="1000" b="1" u="none" strike="noStrike" dirty="0">
                          <a:effectLst/>
                        </a:rPr>
                        <a:t>OBJETIVOS ESTRATÉGICOS</a:t>
                      </a:r>
                      <a:endParaRPr lang="es-EC" sz="1000" b="1" i="0" u="none" strike="noStrike" dirty="0">
                        <a:solidFill>
                          <a:srgbClr val="000000"/>
                        </a:solidFill>
                        <a:effectLst/>
                        <a:latin typeface="Times New Roman"/>
                      </a:endParaRPr>
                    </a:p>
                  </a:txBody>
                  <a:tcPr marL="0" marR="0" marT="0" marB="0" anchor="ctr">
                    <a:solidFill>
                      <a:schemeClr val="tx2">
                        <a:lumMod val="40000"/>
                        <a:lumOff val="60000"/>
                      </a:schemeClr>
                    </a:solidFill>
                  </a:tcPr>
                </a:tc>
                <a:tc>
                  <a:txBody>
                    <a:bodyPr/>
                    <a:lstStyle/>
                    <a:p>
                      <a:pPr algn="ctr" fontAlgn="ctr"/>
                      <a:r>
                        <a:rPr lang="es-EC" sz="1000" b="1" u="none" strike="noStrike" dirty="0">
                          <a:effectLst/>
                        </a:rPr>
                        <a:t>ESTRATEGIAS </a:t>
                      </a:r>
                      <a:endParaRPr lang="es-EC" sz="1000" b="1" i="0" u="none" strike="noStrike" dirty="0">
                        <a:solidFill>
                          <a:srgbClr val="000000"/>
                        </a:solidFill>
                        <a:effectLst/>
                        <a:latin typeface="Times New Roman"/>
                      </a:endParaRPr>
                    </a:p>
                  </a:txBody>
                  <a:tcPr marL="0" marR="0" marT="0" marB="0" anchor="ctr">
                    <a:solidFill>
                      <a:schemeClr val="tx2">
                        <a:lumMod val="40000"/>
                        <a:lumOff val="60000"/>
                      </a:schemeClr>
                    </a:solidFill>
                  </a:tcPr>
                </a:tc>
                <a:tc>
                  <a:txBody>
                    <a:bodyPr/>
                    <a:lstStyle/>
                    <a:p>
                      <a:pPr algn="ctr" fontAlgn="ctr"/>
                      <a:r>
                        <a:rPr lang="es-EC" sz="1000" b="1" u="none" strike="noStrike" dirty="0">
                          <a:effectLst/>
                        </a:rPr>
                        <a:t>RESULTADO ESPERADO </a:t>
                      </a:r>
                      <a:endParaRPr lang="es-EC" sz="1000" b="1" i="0" u="none" strike="noStrike" dirty="0">
                        <a:solidFill>
                          <a:srgbClr val="000000"/>
                        </a:solidFill>
                        <a:effectLst/>
                        <a:latin typeface="Times New Roman"/>
                      </a:endParaRPr>
                    </a:p>
                  </a:txBody>
                  <a:tcPr marL="0" marR="0" marT="0" marB="0" anchor="ctr">
                    <a:solidFill>
                      <a:schemeClr val="tx2">
                        <a:lumMod val="40000"/>
                        <a:lumOff val="60000"/>
                      </a:schemeClr>
                    </a:solidFill>
                  </a:tcPr>
                </a:tc>
              </a:tr>
              <a:tr h="777484">
                <a:tc>
                  <a:txBody>
                    <a:bodyPr/>
                    <a:lstStyle/>
                    <a:p>
                      <a:pPr algn="ctr" fontAlgn="ctr"/>
                      <a:r>
                        <a:rPr lang="es-EC" sz="1000" b="1" u="none" strike="noStrike" dirty="0">
                          <a:effectLst/>
                        </a:rPr>
                        <a:t>LIQUIDEZ</a:t>
                      </a:r>
                      <a:endParaRPr lang="es-EC" sz="1000" b="1" i="0" u="none" strike="noStrike" dirty="0">
                        <a:solidFill>
                          <a:srgbClr val="000000"/>
                        </a:solidFill>
                        <a:effectLst/>
                        <a:latin typeface="Times New Roman"/>
                      </a:endParaRPr>
                    </a:p>
                  </a:txBody>
                  <a:tcPr marL="0" marR="0" marT="0" marB="0" anchor="ctr">
                    <a:solidFill>
                      <a:schemeClr val="accent1">
                        <a:lumMod val="20000"/>
                        <a:lumOff val="80000"/>
                      </a:schemeClr>
                    </a:solidFill>
                  </a:tcPr>
                </a:tc>
                <a:tc>
                  <a:txBody>
                    <a:bodyPr/>
                    <a:lstStyle/>
                    <a:p>
                      <a:pPr algn="l" fontAlgn="ctr"/>
                      <a:r>
                        <a:rPr lang="es-EC" sz="1000" u="none" strike="noStrike">
                          <a:effectLst/>
                        </a:rPr>
                        <a:t>Estabilizar el nivel de liquidez inmediata de la empresa, determinando las medidas que permitan la adecuada utilización de los fondos disponibles</a:t>
                      </a:r>
                      <a:endParaRPr lang="es-EC" sz="1000" b="0" i="0" u="none" strike="noStrike">
                        <a:solidFill>
                          <a:srgbClr val="000000"/>
                        </a:solidFill>
                        <a:effectLst/>
                        <a:latin typeface="Times New Roman"/>
                      </a:endParaRPr>
                    </a:p>
                  </a:txBody>
                  <a:tcPr marL="0" marR="0" marT="0" marB="0" anchor="ctr"/>
                </a:tc>
                <a:tc>
                  <a:txBody>
                    <a:bodyPr/>
                    <a:lstStyle/>
                    <a:p>
                      <a:pPr algn="ctr" fontAlgn="ctr"/>
                      <a:r>
                        <a:rPr lang="es-EC" sz="1000" u="none" strike="noStrike" dirty="0">
                          <a:effectLst/>
                        </a:rPr>
                        <a:t>Monitoreo permanente de los ingresos, costos y gasto.</a:t>
                      </a:r>
                      <a:endParaRPr lang="es-EC" sz="1000" b="0" i="0" u="none" strike="noStrike" dirty="0">
                        <a:solidFill>
                          <a:srgbClr val="000000"/>
                        </a:solidFill>
                        <a:effectLst/>
                        <a:latin typeface="Times New Roman"/>
                      </a:endParaRPr>
                    </a:p>
                  </a:txBody>
                  <a:tcPr marL="0" marR="0" marT="0" marB="0" anchor="ctr"/>
                </a:tc>
                <a:tc>
                  <a:txBody>
                    <a:bodyPr/>
                    <a:lstStyle/>
                    <a:p>
                      <a:pPr algn="ctr" fontAlgn="ctr"/>
                      <a:r>
                        <a:rPr lang="es-EC" sz="1000" u="none" strike="noStrike" dirty="0">
                          <a:effectLst/>
                        </a:rPr>
                        <a:t>Razón  de circulante 2</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952692">
                <a:tc>
                  <a:txBody>
                    <a:bodyPr/>
                    <a:lstStyle/>
                    <a:p>
                      <a:pPr algn="ctr" fontAlgn="ctr"/>
                      <a:r>
                        <a:rPr lang="es-EC" sz="1000" b="1" u="none" strike="noStrike" dirty="0">
                          <a:effectLst/>
                        </a:rPr>
                        <a:t>ENDEUDAMIENTO</a:t>
                      </a:r>
                      <a:endParaRPr lang="es-EC" sz="1000" b="1" i="0" u="none" strike="noStrike" dirty="0">
                        <a:solidFill>
                          <a:srgbClr val="000000"/>
                        </a:solidFill>
                        <a:effectLst/>
                        <a:latin typeface="Times New Roman"/>
                      </a:endParaRPr>
                    </a:p>
                  </a:txBody>
                  <a:tcPr marL="0" marR="0" marT="0" marB="0" anchor="ctr">
                    <a:solidFill>
                      <a:schemeClr val="accent1">
                        <a:lumMod val="20000"/>
                        <a:lumOff val="80000"/>
                      </a:schemeClr>
                    </a:solidFill>
                  </a:tcPr>
                </a:tc>
                <a:tc>
                  <a:txBody>
                    <a:bodyPr/>
                    <a:lstStyle/>
                    <a:p>
                      <a:pPr algn="l" fontAlgn="ctr"/>
                      <a:r>
                        <a:rPr lang="es-EC" sz="1000" u="none" strike="noStrike" dirty="0">
                          <a:effectLst/>
                        </a:rPr>
                        <a:t>Mantener el nivel de endeudamiento en base al promedio de los años 2010-2014 con los proveedores, aprovechando el bajo costo financiero para que la empresa sea sostenible en corto y largo plazo</a:t>
                      </a:r>
                      <a:endParaRPr lang="es-EC" sz="1000" b="0" i="0" u="none" strike="noStrike" dirty="0">
                        <a:solidFill>
                          <a:srgbClr val="000000"/>
                        </a:solidFill>
                        <a:effectLst/>
                        <a:latin typeface="Times New Roman"/>
                      </a:endParaRPr>
                    </a:p>
                  </a:txBody>
                  <a:tcPr marL="0" marR="0" marT="0" marB="0" anchor="ctr"/>
                </a:tc>
                <a:tc>
                  <a:txBody>
                    <a:bodyPr/>
                    <a:lstStyle/>
                    <a:p>
                      <a:pPr algn="l" fontAlgn="ctr"/>
                      <a:r>
                        <a:rPr lang="es-EC" sz="1000" u="none" strike="noStrike">
                          <a:effectLst/>
                        </a:rPr>
                        <a:t>Motivación a proveedores, de tal manera que se consiga fidelizar a los mismos.</a:t>
                      </a:r>
                      <a:endParaRPr lang="es-EC" sz="1000" b="0" i="0" u="none" strike="noStrike">
                        <a:solidFill>
                          <a:srgbClr val="000000"/>
                        </a:solidFill>
                        <a:effectLst/>
                        <a:latin typeface="Times New Roman"/>
                      </a:endParaRPr>
                    </a:p>
                  </a:txBody>
                  <a:tcPr marL="0" marR="0" marT="0" marB="0" anchor="ctr"/>
                </a:tc>
                <a:tc>
                  <a:txBody>
                    <a:bodyPr/>
                    <a:lstStyle/>
                    <a:p>
                      <a:pPr algn="ctr" fontAlgn="ctr"/>
                      <a:r>
                        <a:rPr lang="es-EC" sz="1000" u="none" strike="noStrike" dirty="0">
                          <a:effectLst/>
                        </a:rPr>
                        <a:t>Razón de endeudamiento 37%</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525623">
                <a:tc rowSpan="2">
                  <a:txBody>
                    <a:bodyPr/>
                    <a:lstStyle/>
                    <a:p>
                      <a:pPr algn="ctr" fontAlgn="ctr"/>
                      <a:r>
                        <a:rPr lang="es-EC" sz="1000" b="1" u="none" strike="noStrike" dirty="0">
                          <a:effectLst/>
                        </a:rPr>
                        <a:t>ACTIVIDAD</a:t>
                      </a:r>
                      <a:endParaRPr lang="es-EC" sz="1000" b="1" i="0" u="none" strike="noStrike" dirty="0">
                        <a:solidFill>
                          <a:srgbClr val="000000"/>
                        </a:solidFill>
                        <a:effectLst/>
                        <a:latin typeface="Times New Roman"/>
                      </a:endParaRPr>
                    </a:p>
                  </a:txBody>
                  <a:tcPr marL="0" marR="0" marT="0" marB="0" anchor="ctr">
                    <a:solidFill>
                      <a:schemeClr val="accent1">
                        <a:lumMod val="20000"/>
                        <a:lumOff val="80000"/>
                      </a:schemeClr>
                    </a:solidFill>
                  </a:tcPr>
                </a:tc>
                <a:tc>
                  <a:txBody>
                    <a:bodyPr/>
                    <a:lstStyle/>
                    <a:p>
                      <a:pPr algn="l" fontAlgn="ctr"/>
                      <a:r>
                        <a:rPr lang="es-EC" sz="1000" u="none" strike="noStrike">
                          <a:effectLst/>
                        </a:rPr>
                        <a:t>Incrementar la rotación de cuentas por cobrar para mejorar la eficiencia del Capital de Trabajo. </a:t>
                      </a:r>
                      <a:endParaRPr lang="es-EC" sz="1000" b="0" i="0" u="none" strike="noStrike">
                        <a:solidFill>
                          <a:srgbClr val="000000"/>
                        </a:solidFill>
                        <a:effectLst/>
                        <a:latin typeface="Times New Roman"/>
                      </a:endParaRPr>
                    </a:p>
                  </a:txBody>
                  <a:tcPr marL="0" marR="0" marT="0" marB="0" anchor="ctr"/>
                </a:tc>
                <a:tc rowSpan="2">
                  <a:txBody>
                    <a:bodyPr/>
                    <a:lstStyle/>
                    <a:p>
                      <a:pPr algn="l" fontAlgn="ctr"/>
                      <a:r>
                        <a:rPr lang="es-EC" sz="1000" u="none" strike="noStrike">
                          <a:effectLst/>
                        </a:rPr>
                        <a:t>Incentivar el cobro de cartera, fidelizando las políticas tanto de cobros como de pagos</a:t>
                      </a:r>
                      <a:endParaRPr lang="es-EC" sz="1000" b="0" i="0" u="none" strike="noStrike">
                        <a:solidFill>
                          <a:srgbClr val="000000"/>
                        </a:solidFill>
                        <a:effectLst/>
                        <a:latin typeface="Times New Roman"/>
                      </a:endParaRPr>
                    </a:p>
                  </a:txBody>
                  <a:tcPr marL="0" marR="0" marT="0" marB="0" anchor="ctr"/>
                </a:tc>
                <a:tc>
                  <a:txBody>
                    <a:bodyPr/>
                    <a:lstStyle/>
                    <a:p>
                      <a:pPr algn="ctr" fontAlgn="ctr"/>
                      <a:r>
                        <a:rPr lang="es-EC" sz="1000" u="none" strike="noStrike" dirty="0">
                          <a:effectLst/>
                        </a:rPr>
                        <a:t>19 días</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350415">
                <a:tc vMerge="1">
                  <a:txBody>
                    <a:bodyPr/>
                    <a:lstStyle/>
                    <a:p>
                      <a:endParaRPr lang="es-EC"/>
                    </a:p>
                  </a:txBody>
                  <a:tcPr/>
                </a:tc>
                <a:tc>
                  <a:txBody>
                    <a:bodyPr/>
                    <a:lstStyle/>
                    <a:p>
                      <a:pPr algn="l" fontAlgn="ctr"/>
                      <a:r>
                        <a:rPr lang="es-EC" sz="1000" u="none" strike="noStrike">
                          <a:effectLst/>
                        </a:rPr>
                        <a:t>Incrementar el plazo promedio de pago.</a:t>
                      </a:r>
                      <a:endParaRPr lang="es-EC" sz="1000" b="0" i="0" u="none" strike="noStrike">
                        <a:solidFill>
                          <a:srgbClr val="000000"/>
                        </a:solidFill>
                        <a:effectLst/>
                        <a:latin typeface="Times New Roman"/>
                      </a:endParaRPr>
                    </a:p>
                  </a:txBody>
                  <a:tcPr marL="0" marR="0" marT="0" marB="0" anchor="ctr"/>
                </a:tc>
                <a:tc vMerge="1">
                  <a:txBody>
                    <a:bodyPr/>
                    <a:lstStyle/>
                    <a:p>
                      <a:endParaRPr lang="es-EC"/>
                    </a:p>
                  </a:txBody>
                  <a:tcPr/>
                </a:tc>
                <a:tc>
                  <a:txBody>
                    <a:bodyPr/>
                    <a:lstStyle/>
                    <a:p>
                      <a:pPr algn="ctr" fontAlgn="ctr"/>
                      <a:r>
                        <a:rPr lang="es-EC" sz="1000" u="none" strike="noStrike" dirty="0">
                          <a:effectLst/>
                        </a:rPr>
                        <a:t>27 días</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525623">
                <a:tc rowSpan="3">
                  <a:txBody>
                    <a:bodyPr/>
                    <a:lstStyle/>
                    <a:p>
                      <a:pPr algn="ctr" fontAlgn="ctr"/>
                      <a:r>
                        <a:rPr lang="es-EC" sz="1000" b="1" u="none" strike="noStrike" dirty="0">
                          <a:effectLst/>
                        </a:rPr>
                        <a:t>RENTABILIDAD</a:t>
                      </a:r>
                      <a:endParaRPr lang="es-EC" sz="1000" b="1" i="0" u="none" strike="noStrike" dirty="0">
                        <a:solidFill>
                          <a:srgbClr val="000000"/>
                        </a:solidFill>
                        <a:effectLst/>
                        <a:latin typeface="Times New Roman"/>
                      </a:endParaRPr>
                    </a:p>
                  </a:txBody>
                  <a:tcPr marL="0" marR="0" marT="0" marB="0" anchor="ctr">
                    <a:solidFill>
                      <a:schemeClr val="accent1">
                        <a:lumMod val="20000"/>
                        <a:lumOff val="80000"/>
                      </a:schemeClr>
                    </a:solidFill>
                  </a:tcPr>
                </a:tc>
                <a:tc>
                  <a:txBody>
                    <a:bodyPr/>
                    <a:lstStyle/>
                    <a:p>
                      <a:pPr algn="l" fontAlgn="ctr"/>
                      <a:r>
                        <a:rPr lang="es-EC" sz="1000" u="none" strike="noStrike" dirty="0">
                          <a:effectLst/>
                        </a:rPr>
                        <a:t>Estabilizar el nivel de ventas del promedio 2010-2014</a:t>
                      </a:r>
                      <a:endParaRPr lang="es-EC" sz="1000" b="0" i="0" u="none" strike="noStrike" dirty="0">
                        <a:solidFill>
                          <a:srgbClr val="000000"/>
                        </a:solidFill>
                        <a:effectLst/>
                        <a:latin typeface="Times New Roman"/>
                      </a:endParaRPr>
                    </a:p>
                  </a:txBody>
                  <a:tcPr marL="0" marR="0" marT="0" marB="0" anchor="ctr"/>
                </a:tc>
                <a:tc>
                  <a:txBody>
                    <a:bodyPr/>
                    <a:lstStyle/>
                    <a:p>
                      <a:pPr algn="l" fontAlgn="ctr"/>
                      <a:r>
                        <a:rPr lang="es-EC" sz="1000" u="none" strike="noStrike">
                          <a:effectLst/>
                        </a:rPr>
                        <a:t>Fidelizar a los clientes para un crecimiento sostenibles por medio del servicio de calidad</a:t>
                      </a:r>
                      <a:endParaRPr lang="es-EC" sz="1000" b="0" i="0" u="none" strike="noStrike">
                        <a:solidFill>
                          <a:srgbClr val="000000"/>
                        </a:solidFill>
                        <a:effectLst/>
                        <a:latin typeface="Times New Roman"/>
                      </a:endParaRPr>
                    </a:p>
                  </a:txBody>
                  <a:tcPr marL="0" marR="0" marT="0" marB="0" anchor="ctr"/>
                </a:tc>
                <a:tc>
                  <a:txBody>
                    <a:bodyPr/>
                    <a:lstStyle/>
                    <a:p>
                      <a:pPr algn="ctr" fontAlgn="ctr"/>
                      <a:r>
                        <a:rPr lang="es-EC" sz="1000" u="none" strike="noStrike" dirty="0">
                          <a:effectLst/>
                        </a:rPr>
                        <a:t>12%</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525623">
                <a:tc vMerge="1">
                  <a:txBody>
                    <a:bodyPr/>
                    <a:lstStyle/>
                    <a:p>
                      <a:endParaRPr lang="es-EC"/>
                    </a:p>
                  </a:txBody>
                  <a:tcPr/>
                </a:tc>
                <a:tc>
                  <a:txBody>
                    <a:bodyPr/>
                    <a:lstStyle/>
                    <a:p>
                      <a:pPr algn="l" fontAlgn="ctr"/>
                      <a:r>
                        <a:rPr lang="es-EC" sz="1000" u="none" strike="noStrike">
                          <a:effectLst/>
                        </a:rPr>
                        <a:t>Alcanzar margen de utilidad neta adecuado para mejorar la efectividad del negocio.</a:t>
                      </a:r>
                      <a:endParaRPr lang="es-EC" sz="1000" b="0" i="0" u="none" strike="noStrike">
                        <a:solidFill>
                          <a:srgbClr val="000000"/>
                        </a:solidFill>
                        <a:effectLst/>
                        <a:latin typeface="Times New Roman"/>
                      </a:endParaRPr>
                    </a:p>
                  </a:txBody>
                  <a:tcPr marL="0" marR="0" marT="0" marB="0" anchor="ctr"/>
                </a:tc>
                <a:tc rowSpan="2">
                  <a:txBody>
                    <a:bodyPr/>
                    <a:lstStyle/>
                    <a:p>
                      <a:pPr algn="l" fontAlgn="ctr"/>
                      <a:r>
                        <a:rPr lang="es-EC" sz="1000" u="none" strike="noStrike" dirty="0">
                          <a:effectLst/>
                        </a:rPr>
                        <a:t>Socializar en la empresa las estrategias  planificadas y ponerlas en práctica. </a:t>
                      </a:r>
                      <a:endParaRPr lang="es-EC" sz="1000" b="0" i="0" u="none" strike="noStrike" dirty="0">
                        <a:solidFill>
                          <a:srgbClr val="000000"/>
                        </a:solidFill>
                        <a:effectLst/>
                        <a:latin typeface="Times New Roman"/>
                      </a:endParaRPr>
                    </a:p>
                  </a:txBody>
                  <a:tcPr marL="0" marR="0" marT="0" marB="0" anchor="ctr"/>
                </a:tc>
                <a:tc rowSpan="2">
                  <a:txBody>
                    <a:bodyPr/>
                    <a:lstStyle/>
                    <a:p>
                      <a:pPr algn="ctr" fontAlgn="ctr"/>
                      <a:r>
                        <a:rPr lang="es-EC" sz="1000" u="none" strike="noStrike" dirty="0">
                          <a:effectLst/>
                        </a:rPr>
                        <a:t>Margen de utilidad neta del 2% al 5%</a:t>
                      </a:r>
                      <a:endParaRPr lang="es-EC" sz="1000" b="0" i="0" u="none" strike="noStrike" dirty="0">
                        <a:solidFill>
                          <a:srgbClr val="000000"/>
                        </a:solidFill>
                        <a:effectLst/>
                        <a:latin typeface="Times New Roman"/>
                      </a:endParaRPr>
                    </a:p>
                  </a:txBody>
                  <a:tcPr marL="0" marR="0" marT="0" marB="0" anchor="ctr">
                    <a:solidFill>
                      <a:schemeClr val="accent1">
                        <a:lumMod val="20000"/>
                        <a:lumOff val="80000"/>
                      </a:schemeClr>
                    </a:solidFill>
                  </a:tcPr>
                </a:tc>
              </a:tr>
              <a:tr h="525623">
                <a:tc vMerge="1">
                  <a:txBody>
                    <a:bodyPr/>
                    <a:lstStyle/>
                    <a:p>
                      <a:endParaRPr lang="es-EC"/>
                    </a:p>
                  </a:txBody>
                  <a:tcPr/>
                </a:tc>
                <a:tc>
                  <a:txBody>
                    <a:bodyPr/>
                    <a:lstStyle/>
                    <a:p>
                      <a:pPr algn="l" fontAlgn="ctr"/>
                      <a:r>
                        <a:rPr lang="es-EC" sz="1000" u="none" strike="noStrike" dirty="0">
                          <a:effectLst/>
                        </a:rPr>
                        <a:t>Mejorar la rentabilidad sobre el Patrimonio, para dar valor al capital de la empresa y sus accionistas. </a:t>
                      </a:r>
                      <a:endParaRPr lang="es-EC" sz="1000" b="0" i="0" u="none" strike="noStrike" dirty="0">
                        <a:solidFill>
                          <a:srgbClr val="000000"/>
                        </a:solidFill>
                        <a:effectLst/>
                        <a:latin typeface="Times New Roman"/>
                      </a:endParaRPr>
                    </a:p>
                  </a:txBody>
                  <a:tcPr marL="0" marR="0" marT="0" marB="0" anchor="ctr"/>
                </a:tc>
                <a:tc vMerge="1">
                  <a:txBody>
                    <a:bodyPr/>
                    <a:lstStyle/>
                    <a:p>
                      <a:endParaRPr lang="es-EC"/>
                    </a:p>
                  </a:txBody>
                  <a:tcPr/>
                </a:tc>
                <a:tc vMerge="1">
                  <a:txBody>
                    <a:bodyPr/>
                    <a:lstStyle/>
                    <a:p>
                      <a:endParaRPr lang="es-EC"/>
                    </a:p>
                  </a:txBody>
                  <a:tcPr/>
                </a:tc>
              </a:tr>
            </a:tbl>
          </a:graphicData>
        </a:graphic>
      </p:graphicFrame>
      <p:sp>
        <p:nvSpPr>
          <p:cNvPr id="12" name="2 Título"/>
          <p:cNvSpPr>
            <a:spLocks noGrp="1"/>
          </p:cNvSpPr>
          <p:nvPr>
            <p:ph type="title"/>
          </p:nvPr>
        </p:nvSpPr>
        <p:spPr/>
        <p:txBody>
          <a:bodyPr/>
          <a:lstStyle/>
          <a:p>
            <a:r>
              <a:rPr lang="es-EC" dirty="0" smtClean="0"/>
              <a:t>PLANEACIÓN FINANCIERA</a:t>
            </a:r>
            <a:endParaRPr lang="es-EC" dirty="0"/>
          </a:p>
        </p:txBody>
      </p:sp>
    </p:spTree>
    <p:extLst>
      <p:ext uri="{BB962C8B-B14F-4D97-AF65-F5344CB8AC3E}">
        <p14:creationId xmlns:p14="http://schemas.microsoft.com/office/powerpoint/2010/main" val="344384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C" dirty="0" smtClean="0"/>
              <a:t>MODELO DE GESTIÓN FINANCIERA</a:t>
            </a:r>
            <a:endParaRPr lang="es-EC" dirty="0"/>
          </a:p>
        </p:txBody>
      </p:sp>
      <p:grpSp>
        <p:nvGrpSpPr>
          <p:cNvPr id="5" name="4 Grupo"/>
          <p:cNvGrpSpPr/>
          <p:nvPr/>
        </p:nvGrpSpPr>
        <p:grpSpPr>
          <a:xfrm>
            <a:off x="107504" y="5013176"/>
            <a:ext cx="5612441" cy="1152128"/>
            <a:chOff x="4182" y="936099"/>
            <a:chExt cx="5612441" cy="1981176"/>
          </a:xfrm>
        </p:grpSpPr>
        <p:sp>
          <p:nvSpPr>
            <p:cNvPr id="6" name="5 Rectángulo"/>
            <p:cNvSpPr/>
            <p:nvPr/>
          </p:nvSpPr>
          <p:spPr>
            <a:xfrm>
              <a:off x="4182" y="936099"/>
              <a:ext cx="5612441" cy="19811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6 Rectángulo"/>
            <p:cNvSpPr/>
            <p:nvPr/>
          </p:nvSpPr>
          <p:spPr>
            <a:xfrm>
              <a:off x="4182" y="936099"/>
              <a:ext cx="5612441" cy="198117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1600" b="0" i="1" kern="1200" dirty="0" smtClean="0">
                  <a:solidFill>
                    <a:schemeClr val="tx1">
                      <a:lumMod val="95000"/>
                      <a:lumOff val="5000"/>
                    </a:schemeClr>
                  </a:solidFill>
                </a:rPr>
                <a:t>Diseñar un Modelo de Gestión Financiera para disponer de una herramienta que le permita proyectar estados financieros, analizar distintas alternativas y le posibiliten tomar decisiones adecuadas y oportunas.</a:t>
              </a:r>
              <a:endParaRPr lang="es-EC" sz="1600" b="0" i="1" kern="1200" dirty="0">
                <a:solidFill>
                  <a:schemeClr val="tx1">
                    <a:lumMod val="95000"/>
                    <a:lumOff val="5000"/>
                  </a:schemeClr>
                </a:solidFill>
              </a:endParaRPr>
            </a:p>
          </p:txBody>
        </p:sp>
      </p:grpSp>
      <p:graphicFrame>
        <p:nvGraphicFramePr>
          <p:cNvPr id="8" name="7 Diagrama"/>
          <p:cNvGraphicFramePr/>
          <p:nvPr>
            <p:extLst>
              <p:ext uri="{D42A27DB-BD31-4B8C-83A1-F6EECF244321}">
                <p14:modId xmlns:p14="http://schemas.microsoft.com/office/powerpoint/2010/main" val="2808351556"/>
              </p:ext>
            </p:extLst>
          </p:nvPr>
        </p:nvGraphicFramePr>
        <p:xfrm>
          <a:off x="251520" y="692696"/>
          <a:ext cx="648072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7066844" y="2712806"/>
            <a:ext cx="2055332" cy="66836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s-EC" sz="1400" dirty="0" smtClean="0"/>
              <a:t>MÉTODO DE PLANEACIÓN Y PRONÓSTICOS</a:t>
            </a:r>
            <a:endParaRPr lang="es-EC" sz="1400" dirty="0"/>
          </a:p>
        </p:txBody>
      </p:sp>
      <p:sp>
        <p:nvSpPr>
          <p:cNvPr id="11" name="10 Rectángulo redondeado"/>
          <p:cNvSpPr/>
          <p:nvPr/>
        </p:nvSpPr>
        <p:spPr>
          <a:xfrm>
            <a:off x="7092280" y="4344815"/>
            <a:ext cx="2051720" cy="66836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ORIENTADO A SISTEMAS</a:t>
            </a:r>
            <a:endParaRPr lang="es-EC" sz="1400" dirty="0"/>
          </a:p>
        </p:txBody>
      </p:sp>
      <p:sp>
        <p:nvSpPr>
          <p:cNvPr id="12" name="11 Flecha circular"/>
          <p:cNvSpPr/>
          <p:nvPr/>
        </p:nvSpPr>
        <p:spPr>
          <a:xfrm>
            <a:off x="7590454" y="3628182"/>
            <a:ext cx="1008112" cy="1033971"/>
          </a:xfrm>
          <a:prstGeom prst="circularArrow">
            <a:avLst>
              <a:gd name="adj1" fmla="val 12500"/>
              <a:gd name="adj2" fmla="val 1142319"/>
              <a:gd name="adj3" fmla="val 20457681"/>
              <a:gd name="adj4" fmla="val 10800000"/>
              <a:gd name="adj5" fmla="val 164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41390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6672"/>
            <a:ext cx="7748682" cy="521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8 Título"/>
          <p:cNvSpPr>
            <a:spLocks noGrp="1"/>
          </p:cNvSpPr>
          <p:nvPr>
            <p:ph type="title"/>
          </p:nvPr>
        </p:nvSpPr>
        <p:spPr/>
        <p:txBody>
          <a:bodyPr/>
          <a:lstStyle/>
          <a:p>
            <a:r>
              <a:rPr lang="es-EC" sz="2000" dirty="0" smtClean="0">
                <a:solidFill>
                  <a:srgbClr val="0000CC"/>
                </a:solidFill>
              </a:rPr>
              <a:t>ESTRUCTURA MODELO DE GESTIÓN FINANCIERA</a:t>
            </a:r>
            <a:endParaRPr lang="es-EC" sz="2000" dirty="0"/>
          </a:p>
        </p:txBody>
      </p:sp>
    </p:spTree>
    <p:extLst>
      <p:ext uri="{BB962C8B-B14F-4D97-AF65-F5344CB8AC3E}">
        <p14:creationId xmlns:p14="http://schemas.microsoft.com/office/powerpoint/2010/main" val="97424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PLANTEAMIENTO DEL PROBLEMA</a:t>
            </a:r>
            <a:endParaRPr lang="es-EC" dirty="0"/>
          </a:p>
        </p:txBody>
      </p:sp>
      <p:sp>
        <p:nvSpPr>
          <p:cNvPr id="2" name="1 Marcador de fecha"/>
          <p:cNvSpPr>
            <a:spLocks noGrp="1"/>
          </p:cNvSpPr>
          <p:nvPr>
            <p:ph type="dt" sz="half" idx="4294967295"/>
          </p:nvPr>
        </p:nvSpPr>
        <p:spPr>
          <a:xfrm>
            <a:off x="0" y="6656388"/>
            <a:ext cx="2025650" cy="215900"/>
          </a:xfrm>
        </p:spPr>
        <p:txBody>
          <a:bodyPr/>
          <a:lstStyle/>
          <a:p>
            <a:r>
              <a:rPr lang="es-EC" b="1" smtClean="0">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4294967295"/>
          </p:nvPr>
        </p:nvSpPr>
        <p:spPr>
          <a:xfrm>
            <a:off x="8269288" y="6657975"/>
            <a:ext cx="874712" cy="214313"/>
          </a:xfrm>
        </p:spPr>
        <p:txBody>
          <a:bodyPr/>
          <a:lstStyle/>
          <a:p>
            <a:r>
              <a:rPr lang="es-EC" b="1" smtClean="0">
                <a:solidFill>
                  <a:srgbClr val="000000"/>
                </a:solidFill>
              </a:rPr>
              <a:t>VERSIÓN: </a:t>
            </a:r>
            <a:r>
              <a:rPr lang="es-EC" smtClean="0">
                <a:solidFill>
                  <a:srgbClr val="000000"/>
                </a:solidFill>
              </a:rPr>
              <a:t>1.0</a:t>
            </a:r>
            <a:endParaRPr lang="es-EC" dirty="0">
              <a:solidFill>
                <a:srgbClr val="000000"/>
              </a:solidFill>
            </a:endParaRPr>
          </a:p>
        </p:txBody>
      </p:sp>
      <p:sp>
        <p:nvSpPr>
          <p:cNvPr id="4" name="3 Marcador de pie de página"/>
          <p:cNvSpPr>
            <a:spLocks noGrp="1"/>
          </p:cNvSpPr>
          <p:nvPr>
            <p:ph type="ftr" sz="quarter" idx="4294967295"/>
          </p:nvPr>
        </p:nvSpPr>
        <p:spPr>
          <a:xfrm>
            <a:off x="7696200" y="6657975"/>
            <a:ext cx="1447800" cy="214313"/>
          </a:xfrm>
        </p:spPr>
        <p:txBody>
          <a:body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7" name="AutoShape 4"/>
          <p:cNvSpPr>
            <a:spLocks noChangeArrowheads="1"/>
          </p:cNvSpPr>
          <p:nvPr/>
        </p:nvSpPr>
        <p:spPr bwMode="auto">
          <a:xfrm>
            <a:off x="2522841" y="2957576"/>
            <a:ext cx="2476500" cy="787400"/>
          </a:xfrm>
          <a:prstGeom prst="roundRect">
            <a:avLst>
              <a:gd name="adj" fmla="val 16667"/>
            </a:avLst>
          </a:prstGeom>
          <a:solidFill>
            <a:srgbClr val="FFFFFF"/>
          </a:solidFill>
          <a:ln w="63500" cmpd="thickThin">
            <a:solidFill>
              <a:srgbClr val="C0504D"/>
            </a:solidFill>
            <a:round/>
            <a:headEnd/>
            <a:tailEnd/>
          </a:ln>
          <a:effectLst>
            <a:prstShdw prst="shdw13" dist="194273" dir="15521404">
              <a:srgbClr val="D99594">
                <a:alpha val="50000"/>
              </a:srgbClr>
            </a:prst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AUSENCIA DE GESTI</a:t>
            </a:r>
            <a:r>
              <a:rPr kumimoji="0" lang="es-EC" altLang="es-EC" sz="1600" b="1" i="0" u="none" strike="noStrike" cap="none" normalizeH="0" baseline="0" smtClean="0">
                <a:ln>
                  <a:noFill/>
                </a:ln>
                <a:solidFill>
                  <a:schemeClr val="tx1"/>
                </a:solidFill>
                <a:effectLst/>
                <a:latin typeface="Times New Roman"/>
                <a:ea typeface="Times New Roman" pitchFamily="18" charset="0"/>
                <a:cs typeface="Times New Roman" pitchFamily="18" charset="0"/>
              </a:rPr>
              <a:t>Ó</a:t>
            </a:r>
            <a:r>
              <a:rPr kumimoji="0" lang="es-EC" altLang="es-EC" sz="16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N FINANCIERA </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5"/>
          <p:cNvSpPr>
            <a:spLocks noChangeArrowheads="1"/>
          </p:cNvSpPr>
          <p:nvPr/>
        </p:nvSpPr>
        <p:spPr bwMode="auto">
          <a:xfrm>
            <a:off x="971600" y="4947970"/>
            <a:ext cx="1581151" cy="977900"/>
          </a:xfrm>
          <a:prstGeom prst="roundRect">
            <a:avLst>
              <a:gd name="adj" fmla="val 16667"/>
            </a:avLst>
          </a:prstGeom>
          <a:solidFill>
            <a:srgbClr val="FFFFFF"/>
          </a:solidFill>
          <a:ln w="9525">
            <a:solidFill>
              <a:srgbClr val="00B0F0"/>
            </a:solidFill>
            <a:round/>
            <a:headEnd/>
            <a:tailEnd/>
          </a:ln>
          <a:effectLst>
            <a:outerShdw dist="117088" dir="751728" algn="ctr" rotWithShape="0">
              <a:srgbClr val="95B3D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CARENCIA DE DIAGN</a:t>
            </a:r>
            <a:r>
              <a:rPr kumimoji="0" lang="es-EC" altLang="es-EC" sz="1400" b="1" i="0" u="none" strike="noStrike" cap="none" normalizeH="0" baseline="0" smtClean="0">
                <a:ln>
                  <a:noFill/>
                </a:ln>
                <a:solidFill>
                  <a:schemeClr val="tx1"/>
                </a:solidFill>
                <a:effectLst/>
                <a:latin typeface="Times New Roman"/>
                <a:ea typeface="Times New Roman" pitchFamily="18" charset="0"/>
                <a:cs typeface="Times New Roman" pitchFamily="18" charset="0"/>
              </a:rPr>
              <a:t>Ó</a:t>
            </a:r>
            <a:r>
              <a:rPr kumimoji="0" lang="es-EC" altLang="es-EC" sz="14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STICO  FINANCIERO </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6"/>
          <p:cNvSpPr>
            <a:spLocks noChangeArrowheads="1"/>
          </p:cNvSpPr>
          <p:nvPr/>
        </p:nvSpPr>
        <p:spPr bwMode="auto">
          <a:xfrm>
            <a:off x="2995916" y="627484"/>
            <a:ext cx="1392237" cy="619125"/>
          </a:xfrm>
          <a:prstGeom prst="roundRect">
            <a:avLst>
              <a:gd name="adj" fmla="val 16667"/>
            </a:avLst>
          </a:prstGeom>
          <a:solidFill>
            <a:srgbClr val="FFFFFF"/>
          </a:solidFill>
          <a:ln w="9525">
            <a:solidFill>
              <a:srgbClr val="7030A0"/>
            </a:solidFill>
            <a:round/>
            <a:headEnd/>
            <a:tailEnd/>
          </a:ln>
          <a:effectLst>
            <a:outerShdw dist="117088" dir="10048272" algn="ctr" rotWithShape="0">
              <a:srgbClr val="CCC0D9"/>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BAJO RENDIMIENTO</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8"/>
          <p:cNvSpPr>
            <a:spLocks noChangeArrowheads="1"/>
          </p:cNvSpPr>
          <p:nvPr/>
        </p:nvSpPr>
        <p:spPr bwMode="auto">
          <a:xfrm>
            <a:off x="1079803" y="629071"/>
            <a:ext cx="1520825" cy="619125"/>
          </a:xfrm>
          <a:prstGeom prst="roundRect">
            <a:avLst>
              <a:gd name="adj" fmla="val 16667"/>
            </a:avLst>
          </a:prstGeom>
          <a:solidFill>
            <a:srgbClr val="FFFFFF"/>
          </a:solidFill>
          <a:ln w="9525">
            <a:solidFill>
              <a:srgbClr val="7030A0"/>
            </a:solidFill>
            <a:round/>
            <a:headEnd/>
            <a:tailEnd/>
          </a:ln>
          <a:effectLst>
            <a:outerShdw dist="117088" dir="10048272" algn="ctr" rotWithShape="0">
              <a:srgbClr val="CCC0D9"/>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ALTOS COSTOS FINANCIEROS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9"/>
          <p:cNvSpPr>
            <a:spLocks noChangeArrowheads="1"/>
          </p:cNvSpPr>
          <p:nvPr/>
        </p:nvSpPr>
        <p:spPr bwMode="auto">
          <a:xfrm>
            <a:off x="4981878" y="629071"/>
            <a:ext cx="1493838" cy="711200"/>
          </a:xfrm>
          <a:prstGeom prst="roundRect">
            <a:avLst>
              <a:gd name="adj" fmla="val 16667"/>
            </a:avLst>
          </a:prstGeom>
          <a:solidFill>
            <a:srgbClr val="FFFFFF"/>
          </a:solidFill>
          <a:ln w="9525">
            <a:solidFill>
              <a:srgbClr val="7030A0"/>
            </a:solidFill>
            <a:round/>
            <a:headEnd/>
            <a:tailEnd/>
          </a:ln>
          <a:effectLst>
            <a:outerShdw dist="117088" dir="10048272" algn="ctr" rotWithShape="0">
              <a:srgbClr val="CCC0D9"/>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smtClean="0">
                <a:ln>
                  <a:noFill/>
                </a:ln>
                <a:solidFill>
                  <a:schemeClr val="tx1"/>
                </a:solidFill>
                <a:effectLst/>
                <a:latin typeface="Arial Narrow" pitchFamily="34" charset="0"/>
                <a:ea typeface="Times New Roman" pitchFamily="18" charset="0"/>
                <a:cs typeface="Times New Roman" pitchFamily="18" charset="0"/>
              </a:rPr>
              <a:t>LIMITADA TOMA DE DECISIONES </a:t>
            </a: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AutoShape 10"/>
          <p:cNvSpPr>
            <a:spLocks noChangeArrowheads="1"/>
          </p:cNvSpPr>
          <p:nvPr/>
        </p:nvSpPr>
        <p:spPr bwMode="auto">
          <a:xfrm>
            <a:off x="3026327" y="4977285"/>
            <a:ext cx="1443038" cy="977900"/>
          </a:xfrm>
          <a:prstGeom prst="roundRect">
            <a:avLst>
              <a:gd name="adj" fmla="val 16667"/>
            </a:avLst>
          </a:prstGeom>
          <a:solidFill>
            <a:srgbClr val="FFFFFF"/>
          </a:solidFill>
          <a:ln w="9525">
            <a:solidFill>
              <a:srgbClr val="00B0F0"/>
            </a:solidFill>
            <a:round/>
            <a:headEnd/>
            <a:tailEnd/>
          </a:ln>
          <a:effectLst>
            <a:outerShdw dist="117088" dir="751728" algn="ctr" rotWithShape="0">
              <a:srgbClr val="95B3D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LIMITADA PLANEACI</a:t>
            </a:r>
            <a:r>
              <a:rPr kumimoji="0" lang="es-EC" altLang="es-EC" sz="1400" b="1" i="0" u="none" strike="noStrike" cap="none" normalizeH="0" baseline="0" dirty="0" smtClean="0">
                <a:ln>
                  <a:noFill/>
                </a:ln>
                <a:solidFill>
                  <a:schemeClr val="tx1"/>
                </a:solidFill>
                <a:effectLst/>
                <a:latin typeface="Times New Roman"/>
                <a:ea typeface="Times New Roman" pitchFamily="18" charset="0"/>
                <a:cs typeface="Times New Roman" pitchFamily="18" charset="0"/>
              </a:rPr>
              <a:t>Ó</a:t>
            </a: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 FINANCIERA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13"/>
          <p:cNvSpPr>
            <a:spLocks noChangeArrowheads="1"/>
          </p:cNvSpPr>
          <p:nvPr/>
        </p:nvSpPr>
        <p:spPr bwMode="auto">
          <a:xfrm>
            <a:off x="2521254" y="2080503"/>
            <a:ext cx="2266950" cy="5238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EFECTOS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18"/>
          <p:cNvSpPr>
            <a:spLocks noChangeArrowheads="1"/>
          </p:cNvSpPr>
          <p:nvPr/>
        </p:nvSpPr>
        <p:spPr bwMode="auto">
          <a:xfrm>
            <a:off x="4663740" y="4959083"/>
            <a:ext cx="1558925" cy="977900"/>
          </a:xfrm>
          <a:prstGeom prst="roundRect">
            <a:avLst>
              <a:gd name="adj" fmla="val 16667"/>
            </a:avLst>
          </a:prstGeom>
          <a:solidFill>
            <a:srgbClr val="FFFFFF"/>
          </a:solidFill>
          <a:ln w="9525">
            <a:solidFill>
              <a:srgbClr val="00B0F0"/>
            </a:solidFill>
            <a:round/>
            <a:headEnd/>
            <a:tailEnd/>
          </a:ln>
          <a:effectLst>
            <a:outerShdw dist="117088" dir="751728" algn="ctr" rotWithShape="0">
              <a:srgbClr val="95B3D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AUSENCIA DE UN MODELO DE GESTI</a:t>
            </a:r>
            <a:r>
              <a:rPr kumimoji="0" lang="es-EC" altLang="es-EC" sz="1400" b="1" i="0" u="none" strike="noStrike" cap="none" normalizeH="0" baseline="0" dirty="0" smtClean="0">
                <a:ln>
                  <a:noFill/>
                </a:ln>
                <a:solidFill>
                  <a:schemeClr val="tx1"/>
                </a:solidFill>
                <a:effectLst/>
                <a:latin typeface="Times New Roman"/>
                <a:ea typeface="Times New Roman" pitchFamily="18" charset="0"/>
                <a:cs typeface="Times New Roman" pitchFamily="18" charset="0"/>
              </a:rPr>
              <a:t>Ó</a:t>
            </a: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 FINANCIERA</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25"/>
          <p:cNvSpPr>
            <a:spLocks noChangeArrowheads="1"/>
          </p:cNvSpPr>
          <p:nvPr/>
        </p:nvSpPr>
        <p:spPr bwMode="auto">
          <a:xfrm>
            <a:off x="2562455" y="4010913"/>
            <a:ext cx="2266950" cy="5238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CAUSAS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30"/>
          <p:cNvSpPr>
            <a:spLocks noChangeArrowheads="1"/>
          </p:cNvSpPr>
          <p:nvPr/>
        </p:nvSpPr>
        <p:spPr bwMode="auto">
          <a:xfrm>
            <a:off x="2893010" y="1997878"/>
            <a:ext cx="1323340" cy="509905"/>
          </a:xfrm>
          <a:prstGeom prst="ellipse">
            <a:avLst/>
          </a:prstGeom>
          <a:noFill/>
          <a:ln w="12700">
            <a:solidFill>
              <a:schemeClr val="accent5">
                <a:lumMod val="100000"/>
                <a:lumOff val="0"/>
              </a:schemeClr>
            </a:solidFill>
            <a:prstDash val="dash"/>
            <a:round/>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C"/>
          </a:p>
        </p:txBody>
      </p:sp>
      <p:sp>
        <p:nvSpPr>
          <p:cNvPr id="18" name="Oval 31"/>
          <p:cNvSpPr>
            <a:spLocks noChangeArrowheads="1"/>
          </p:cNvSpPr>
          <p:nvPr/>
        </p:nvSpPr>
        <p:spPr bwMode="auto">
          <a:xfrm>
            <a:off x="2968612" y="3933056"/>
            <a:ext cx="1323340" cy="509905"/>
          </a:xfrm>
          <a:prstGeom prst="ellipse">
            <a:avLst/>
          </a:prstGeom>
          <a:noFill/>
          <a:ln w="12700">
            <a:solidFill>
              <a:schemeClr val="accent5">
                <a:lumMod val="100000"/>
                <a:lumOff val="0"/>
              </a:schemeClr>
            </a:solidFill>
            <a:prstDash val="dash"/>
            <a:round/>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C"/>
          </a:p>
        </p:txBody>
      </p:sp>
      <p:cxnSp>
        <p:nvCxnSpPr>
          <p:cNvPr id="19" name="AutoShape 32"/>
          <p:cNvCxnSpPr>
            <a:cxnSpLocks noChangeShapeType="1"/>
          </p:cNvCxnSpPr>
          <p:nvPr/>
        </p:nvCxnSpPr>
        <p:spPr bwMode="auto">
          <a:xfrm>
            <a:off x="1833932" y="4738054"/>
            <a:ext cx="3739515"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41"/>
          <p:cNvCxnSpPr>
            <a:cxnSpLocks noChangeShapeType="1"/>
          </p:cNvCxnSpPr>
          <p:nvPr/>
        </p:nvCxnSpPr>
        <p:spPr bwMode="auto">
          <a:xfrm>
            <a:off x="1579232" y="1622681"/>
            <a:ext cx="416750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28 Conector recto"/>
          <p:cNvCxnSpPr/>
          <p:nvPr/>
        </p:nvCxnSpPr>
        <p:spPr>
          <a:xfrm flipV="1">
            <a:off x="1589392" y="1244070"/>
            <a:ext cx="0" cy="378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30 Conector recto"/>
          <p:cNvCxnSpPr/>
          <p:nvPr/>
        </p:nvCxnSpPr>
        <p:spPr>
          <a:xfrm flipH="1" flipV="1">
            <a:off x="3630282" y="1265659"/>
            <a:ext cx="3175" cy="357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31 Conector recto"/>
          <p:cNvCxnSpPr>
            <a:endCxn id="11" idx="2"/>
          </p:cNvCxnSpPr>
          <p:nvPr/>
        </p:nvCxnSpPr>
        <p:spPr>
          <a:xfrm flipH="1" flipV="1">
            <a:off x="5728797" y="1340271"/>
            <a:ext cx="17940" cy="282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32 Conector recto"/>
          <p:cNvCxnSpPr/>
          <p:nvPr/>
        </p:nvCxnSpPr>
        <p:spPr>
          <a:xfrm flipH="1" flipV="1">
            <a:off x="1833932" y="4738689"/>
            <a:ext cx="1905" cy="220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34 Conector recto"/>
          <p:cNvCxnSpPr/>
          <p:nvPr/>
        </p:nvCxnSpPr>
        <p:spPr>
          <a:xfrm flipV="1">
            <a:off x="5571542" y="4738689"/>
            <a:ext cx="1905" cy="217854"/>
          </a:xfrm>
          <a:prstGeom prst="line">
            <a:avLst/>
          </a:prstGeom>
        </p:spPr>
        <p:style>
          <a:lnRef idx="1">
            <a:schemeClr val="accent1"/>
          </a:lnRef>
          <a:fillRef idx="0">
            <a:schemeClr val="accent1"/>
          </a:fillRef>
          <a:effectRef idx="0">
            <a:schemeClr val="accent1"/>
          </a:effectRef>
          <a:fontRef idx="minor">
            <a:schemeClr val="tx1"/>
          </a:fontRef>
        </p:style>
      </p:cxnSp>
      <p:sp>
        <p:nvSpPr>
          <p:cNvPr id="27" name="36 Rectángulo"/>
          <p:cNvSpPr/>
          <p:nvPr/>
        </p:nvSpPr>
        <p:spPr>
          <a:xfrm>
            <a:off x="3632192" y="1661328"/>
            <a:ext cx="45085"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8" name="37 Rectángulo"/>
          <p:cNvSpPr/>
          <p:nvPr/>
        </p:nvSpPr>
        <p:spPr>
          <a:xfrm>
            <a:off x="3656662" y="2604378"/>
            <a:ext cx="45085"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9" name="38 Rectángulo"/>
          <p:cNvSpPr/>
          <p:nvPr/>
        </p:nvSpPr>
        <p:spPr>
          <a:xfrm>
            <a:off x="3677277" y="4437112"/>
            <a:ext cx="45719" cy="280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0" name="39 Rectángulo"/>
          <p:cNvSpPr/>
          <p:nvPr/>
        </p:nvSpPr>
        <p:spPr>
          <a:xfrm>
            <a:off x="3662097" y="3760257"/>
            <a:ext cx="45719" cy="17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1" name="Rectangle 36"/>
          <p:cNvSpPr>
            <a:spLocks noChangeArrowheads="1"/>
          </p:cNvSpPr>
          <p:nvPr/>
        </p:nvSpPr>
        <p:spPr bwMode="auto">
          <a:xfrm>
            <a:off x="0" y="520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3" name="34 Conector recto"/>
          <p:cNvCxnSpPr/>
          <p:nvPr/>
        </p:nvCxnSpPr>
        <p:spPr>
          <a:xfrm flipV="1">
            <a:off x="3687502" y="4727703"/>
            <a:ext cx="1905" cy="217854"/>
          </a:xfrm>
          <a:prstGeom prst="line">
            <a:avLst/>
          </a:prstGeom>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6588224" y="2187584"/>
            <a:ext cx="2160240" cy="2085265"/>
          </a:xfrm>
          <a:prstGeom prst="rect">
            <a:avLst/>
          </a:prstGeom>
          <a:blipFill rotWithShape="1">
            <a:blip r:embed="rId2"/>
            <a:stretch>
              <a:fillRect/>
            </a:stretch>
          </a:blipFill>
          <a:effectLst>
            <a:outerShdw blurRad="40000" dist="20000" dir="5400000" rotWithShape="0">
              <a:srgbClr val="000000">
                <a:alpha val="38000"/>
              </a:srgbClr>
            </a:outerShdw>
            <a:reflection blurRad="6350" stA="52000" endA="300" endPos="35000" dir="5400000" sy="-100000" algn="bl" rotWithShape="0"/>
          </a:effectLst>
        </p:spPr>
        <p:style>
          <a:lnRef idx="3">
            <a:schemeClr val="accent3">
              <a:shade val="80000"/>
              <a:hueOff val="0"/>
              <a:satOff val="0"/>
              <a:lumOff val="0"/>
              <a:alphaOff val="0"/>
            </a:schemeClr>
          </a:lnRef>
          <a:fillRef idx="1">
            <a:scrgbClr r="0" g="0" b="0"/>
          </a:fillRef>
          <a:effectRef idx="1">
            <a:schemeClr val="accent3">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22808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16983"/>
            <a:ext cx="8229600" cy="575713"/>
          </a:xfrm>
        </p:spPr>
        <p:txBody>
          <a:bodyPr/>
          <a:lstStyle/>
          <a:p>
            <a:r>
              <a:rPr lang="es-EC" dirty="0" smtClean="0"/>
              <a:t>RESULTADOS DEL MODELO</a:t>
            </a:r>
            <a:endParaRPr lang="es-EC"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05945"/>
            <a:ext cx="8007015" cy="48409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679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971600" y="620688"/>
            <a:ext cx="7200800" cy="5328592"/>
          </a:xfrm>
        </p:spPr>
        <p:txBody>
          <a:bodyPr/>
          <a:lstStyle/>
          <a:p>
            <a:pPr lvl="0" algn="just"/>
            <a:r>
              <a:rPr lang="es-EC" sz="1400" dirty="0"/>
              <a:t>Del análisis efectuado podemos determinar que en los últimos años Viteseguridad Cía. Ltda., ha aprovechado las oportunidades que ofrece el mercado, satisfaciendo las necesidades de protección que requieren las personas, empresas y sociedad en general, sin embargo la falta de una adecuada gestión financiera han provocado que la rentabilidad empresarial no sea la más beneficiosa tanto para sus socios como para sus colaboradores, por cuanto la gerencia no dispone de herramientas que le permitan prever posibles situaciones, analizar diferentes escenarios y sobre la base a ello tomar decisiones acertadas y oportunas</a:t>
            </a:r>
            <a:r>
              <a:rPr lang="es-EC" sz="1400" dirty="0" smtClean="0"/>
              <a:t>.</a:t>
            </a:r>
          </a:p>
          <a:p>
            <a:pPr marL="0" lvl="0" indent="0" algn="just">
              <a:buNone/>
            </a:pPr>
            <a:endParaRPr lang="es-EC" sz="1400" dirty="0"/>
          </a:p>
          <a:p>
            <a:pPr lvl="0" algn="just"/>
            <a:r>
              <a:rPr lang="es-EC" sz="1400" dirty="0"/>
              <a:t>Conforme el análisis interno, se determinan ciertas debilidades de la empresa, las cuales radican en la  mala administración y gestión de los recursos humanos y financieros, perjudicando los resultados que arroja Viteseguridad Cía. Ltda</a:t>
            </a:r>
            <a:r>
              <a:rPr lang="es-EC" sz="1400" dirty="0" smtClean="0"/>
              <a:t>.</a:t>
            </a:r>
          </a:p>
          <a:p>
            <a:pPr lvl="0" algn="just"/>
            <a:endParaRPr lang="es-EC" sz="1400" dirty="0" smtClean="0"/>
          </a:p>
          <a:p>
            <a:pPr lvl="0" algn="just"/>
            <a:r>
              <a:rPr lang="es-EC" sz="1400" dirty="0"/>
              <a:t>Según el diagnóstico financiero, se determina que la empresa cuenta con fortalezas  en el nivel de endeudamiento, dado que no cuenta con un alto porcentaje de deuda con terceros, es decir, opera con aportes que han realizado los socios lo cual representa el 70% de nivel de autonomía. En cuanto a las debilidades se puede mencionar principalmente el bajo rendimiento y exceso de liquidez, esto como resultado de la ausencia de un de un modelo de planeación a corto y largo plazo. Otra de las debilidades que presenta Viteseguridad Cía. Ltda., es que pese a que los ingresos han mantenido una tendencia de crecimiento, la falta de control en los gastos, han afectado la generación de mejores índices de rentabilidad; por lo que en este estudio se formulan estrategias que permitan optimizar los recursos y de este modo obtener resultados favorables</a:t>
            </a:r>
          </a:p>
          <a:p>
            <a:pPr marL="0" indent="0" algn="just">
              <a:buNone/>
            </a:pPr>
            <a:endParaRPr lang="es-EC" sz="1400" dirty="0" smtClean="0"/>
          </a:p>
          <a:p>
            <a:pPr marL="0" indent="0" algn="just">
              <a:buNone/>
            </a:pPr>
            <a:endParaRPr lang="es-EC" sz="1400" dirty="0"/>
          </a:p>
          <a:p>
            <a:pPr marL="0" indent="0" algn="just">
              <a:buNone/>
            </a:pPr>
            <a:endParaRPr lang="es-EC" sz="1400" dirty="0"/>
          </a:p>
        </p:txBody>
      </p:sp>
      <p:sp>
        <p:nvSpPr>
          <p:cNvPr id="4" name="2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156801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1268760"/>
            <a:ext cx="7200800" cy="4497367"/>
          </a:xfrm>
        </p:spPr>
        <p:txBody>
          <a:bodyPr/>
          <a:lstStyle/>
          <a:p>
            <a:pPr lvl="0" algn="just"/>
            <a:r>
              <a:rPr lang="es-EC" sz="1400" dirty="0" smtClean="0"/>
              <a:t>Una </a:t>
            </a:r>
            <a:r>
              <a:rPr lang="es-EC" sz="1400" dirty="0"/>
              <a:t>vez identificados los problemas que afectan el normal desarrollo de las actividades económicas de Viteseguridad Cia. Ltda., se procede a plantear estrategias que permitan mejorar las condiciones de la empresa como son: monitoreo permanente de las cuentas ingresos, costos y gastos, identificación y separación de las rubros que se destinan al costo y gasto, motivación a los proveedores para conseguir la fidelización de los mismos, a través del mejoramiento y cumplimiento oportuno los plazo de pago, así como fidelizar a los clientes para un crecimiento sostenible de los ingresos, por medio de un servicio de calidad, mediante la capacitación y contratación de mano de obra calificada</a:t>
            </a:r>
            <a:r>
              <a:rPr lang="es-EC" sz="1400" dirty="0" smtClean="0"/>
              <a:t>.</a:t>
            </a:r>
          </a:p>
          <a:p>
            <a:pPr marL="0" lvl="0" indent="0" algn="just">
              <a:buNone/>
            </a:pPr>
            <a:endParaRPr lang="es-EC" sz="1400" dirty="0"/>
          </a:p>
          <a:p>
            <a:pPr lvl="0" algn="just"/>
            <a:r>
              <a:rPr lang="es-EC" sz="1400" dirty="0"/>
              <a:t>La aplicación práctica y demostrativa de las estrategias planteadas en el capítulo IV del presente trabajo, con visión para los próximos 5 años ha arrojado resultados positivos para Viteseguridad Cía. Ltda., por cuanto su diseño fue realizado con base en la identificación y análisis de las diferentes variables de entrada, de proceso y de salida; lo que nos permite afirmar y demostrar que el modelo de gestión financiera será de utilidad para la gerencia de la empresa.</a:t>
            </a:r>
          </a:p>
          <a:p>
            <a:pPr algn="just"/>
            <a:endParaRPr lang="es-EC" sz="1400" dirty="0"/>
          </a:p>
        </p:txBody>
      </p:sp>
      <p:sp>
        <p:nvSpPr>
          <p:cNvPr id="4" name="2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2175001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1268760"/>
            <a:ext cx="7200800" cy="4104456"/>
          </a:xfrm>
        </p:spPr>
        <p:txBody>
          <a:bodyPr/>
          <a:lstStyle/>
          <a:p>
            <a:pPr lvl="0" algn="just"/>
            <a:r>
              <a:rPr lang="es-EC" sz="1400" dirty="0"/>
              <a:t>Aprovechar al máximo las necesidades de seguridad que demanda la sociedad y empresas en general, debido a los altos niveles de inseguridad que atraviesa el país, observando los requerimiento y necesidades de los clientes en cuanto a calidad e innovación del servicio que agreguen valor y distinción por medio de mano de obra calificada y diversificación del portafolio de servicios; así como también precios competitivos.</a:t>
            </a:r>
          </a:p>
          <a:p>
            <a:pPr marL="0" indent="0" algn="just">
              <a:buNone/>
            </a:pPr>
            <a:endParaRPr lang="es-EC" sz="1400" dirty="0"/>
          </a:p>
          <a:p>
            <a:pPr lvl="0" algn="just"/>
            <a:r>
              <a:rPr lang="es-EC" sz="1400" dirty="0"/>
              <a:t>Realizar un estudio situacional de la empresa de forma periódica, para conocer su estado y determinar posibles desviaciones que impidan el cumplimiento de los objetivos</a:t>
            </a:r>
            <a:r>
              <a:rPr lang="es-EC" sz="1400" dirty="0" smtClean="0"/>
              <a:t>.</a:t>
            </a:r>
          </a:p>
          <a:p>
            <a:pPr marL="0" lvl="0" indent="0" algn="just">
              <a:buNone/>
            </a:pPr>
            <a:endParaRPr lang="es-EC" sz="1400" dirty="0"/>
          </a:p>
          <a:p>
            <a:pPr algn="just"/>
            <a:r>
              <a:rPr lang="es-EC" sz="1400" dirty="0"/>
              <a:t> </a:t>
            </a:r>
            <a:r>
              <a:rPr lang="es-EC" sz="1400" dirty="0" smtClean="0"/>
              <a:t>Poner </a:t>
            </a:r>
            <a:r>
              <a:rPr lang="es-EC" sz="1400" dirty="0"/>
              <a:t>en práctica los objetivos y estrategias planteadas en el presente trabajo, lo cual permitirá alcanzar el principal propósito de este modelo, que es incrementar los niveles de rentabilidad empresarial que no solo beneficiará a los socios sino también a sus colaboradores mejorando sus condiciones, lo cual a su vez permitirá aportar con el crecimiento de la economía del país, por medio de generación de fuentes de empleo.</a:t>
            </a:r>
          </a:p>
          <a:p>
            <a:pPr marL="0" indent="0" algn="just">
              <a:buNone/>
            </a:pPr>
            <a:r>
              <a:rPr lang="es-EC" sz="1400" dirty="0"/>
              <a:t> </a:t>
            </a:r>
          </a:p>
          <a:p>
            <a:pPr marL="0" indent="0" algn="just">
              <a:buNone/>
            </a:pPr>
            <a:endParaRPr lang="es-EC" sz="1400" dirty="0"/>
          </a:p>
          <a:p>
            <a:pPr marL="0" indent="0" algn="just">
              <a:buNone/>
            </a:pPr>
            <a:r>
              <a:rPr lang="es-EC" sz="1400" dirty="0"/>
              <a:t> </a:t>
            </a:r>
            <a:endParaRPr lang="es-EC" sz="1400" dirty="0" smtClean="0"/>
          </a:p>
          <a:p>
            <a:pPr marL="0" indent="0" algn="just">
              <a:buNone/>
            </a:pPr>
            <a:endParaRPr lang="es-EC" sz="1400" dirty="0"/>
          </a:p>
        </p:txBody>
      </p:sp>
      <p:sp>
        <p:nvSpPr>
          <p:cNvPr id="3" name="2 Título"/>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val="82724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71600" y="1268760"/>
            <a:ext cx="7200800" cy="4453955"/>
          </a:xfrm>
        </p:spPr>
        <p:txBody>
          <a:bodyPr/>
          <a:lstStyle/>
          <a:p>
            <a:pPr lvl="0" algn="just"/>
            <a:r>
              <a:rPr lang="es-EC" sz="1400" dirty="0"/>
              <a:t>Mantener una relación comercial estable con los proveedores, por medio de la negociación y la fidelización con los mismos, para de esta forma contar con proveedores permanentes, mejorar los plazos de pago, obtener descuentos en compras y sobre todo mantener una óptima imagen crediticia.</a:t>
            </a:r>
          </a:p>
          <a:p>
            <a:pPr marL="0" indent="0" algn="just">
              <a:buNone/>
            </a:pPr>
            <a:r>
              <a:rPr lang="es-EC" sz="1400" dirty="0"/>
              <a:t> </a:t>
            </a:r>
          </a:p>
          <a:p>
            <a:pPr algn="just"/>
            <a:r>
              <a:rPr lang="es-EC" sz="1400" dirty="0"/>
              <a:t>Aplicar el modelo de gestión financiera propuesto, debido a que su adopción  facilitará el análisis financiero en diferentes escenarios, pudiendo asegurar una oportuna toma de decisiones así como también monitorear de forma periódica los indicadores financieros, para la mejora continua de las operaciones empresariales.</a:t>
            </a:r>
          </a:p>
        </p:txBody>
      </p:sp>
      <p:sp>
        <p:nvSpPr>
          <p:cNvPr id="4" name="2 Título"/>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val="1592016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484784"/>
            <a:ext cx="7272808" cy="3292090"/>
          </a:xfrm>
          <a:prstGeom prst="rect">
            <a:avLst/>
          </a:prstGeom>
          <a:noFill/>
        </p:spPr>
        <p:txBody>
          <a:bodyPr wrap="none">
            <a:prstTxWarp prst="textDeflate">
              <a:avLst>
                <a:gd name="adj" fmla="val 24004"/>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altLang="es-EC" sz="15000" b="1" dirty="0">
                <a:ln/>
                <a:solidFill>
                  <a:schemeClr val="accent3"/>
                </a:solidFill>
                <a:effectLst>
                  <a:glow rad="228600">
                    <a:schemeClr val="accent3">
                      <a:satMod val="175000"/>
                      <a:alpha val="40000"/>
                    </a:schemeClr>
                  </a:glow>
                </a:effectLst>
                <a:latin typeface="Andalus" panose="02020603050405020304" pitchFamily="18" charset="-78"/>
                <a:cs typeface="Andalus" panose="02020603050405020304" pitchFamily="18" charset="-78"/>
              </a:rPr>
              <a:t>GRACIAS</a:t>
            </a:r>
            <a:endParaRPr lang="es-EC" sz="15000" b="1" dirty="0">
              <a:ln/>
              <a:solidFill>
                <a:schemeClr val="accent3"/>
              </a:solidFill>
              <a:effectLst>
                <a:glow rad="228600">
                  <a:schemeClr val="accent3">
                    <a:satMod val="175000"/>
                    <a:alpha val="40000"/>
                  </a:schemeClr>
                </a:glow>
              </a:effectLst>
              <a:latin typeface="Andalus" panose="02020603050405020304" pitchFamily="18" charset="-78"/>
              <a:cs typeface="Andalus" panose="02020603050405020304" pitchFamily="18" charset="-78"/>
            </a:endParaRPr>
          </a:p>
        </p:txBody>
      </p:sp>
      <p:sp>
        <p:nvSpPr>
          <p:cNvPr id="5" name="AutoShape 4" descr="Resultado de imagen para GRACIAS  DEFENSA TE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289339"/>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22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27023838"/>
              </p:ext>
            </p:extLst>
          </p:nvPr>
        </p:nvGraphicFramePr>
        <p:xfrm>
          <a:off x="-1332656" y="908720"/>
          <a:ext cx="8507288"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dirty="0" smtClean="0"/>
              <a:t>OBJETIVOS DEL PROYECTO</a:t>
            </a:r>
            <a:endParaRPr lang="es-EC" dirty="0"/>
          </a:p>
        </p:txBody>
      </p:sp>
      <p:pic>
        <p:nvPicPr>
          <p:cNvPr id="7170" name="Picture 2" descr="http://ytuqueopinasdotcom.files.wordpress.com/2013/03/liderazgo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1772816"/>
            <a:ext cx="27622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1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79152903"/>
              </p:ext>
            </p:extLst>
          </p:nvPr>
        </p:nvGraphicFramePr>
        <p:xfrm>
          <a:off x="518864" y="9087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C" dirty="0" smtClean="0"/>
              <a:t>LA EMPRESA</a:t>
            </a:r>
            <a:endParaRPr lang="es-EC" dirty="0"/>
          </a:p>
        </p:txBody>
      </p:sp>
    </p:spTree>
    <p:extLst>
      <p:ext uri="{BB962C8B-B14F-4D97-AF65-F5344CB8AC3E}">
        <p14:creationId xmlns:p14="http://schemas.microsoft.com/office/powerpoint/2010/main" val="244658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DIAGNÓSTICO SITUACIONAL - AE</a:t>
            </a:r>
            <a:endParaRPr lang="es-EC" dirty="0"/>
          </a:p>
        </p:txBody>
      </p:sp>
      <p:sp>
        <p:nvSpPr>
          <p:cNvPr id="5" name="4 CuadroTexto"/>
          <p:cNvSpPr txBox="1"/>
          <p:nvPr/>
        </p:nvSpPr>
        <p:spPr>
          <a:xfrm>
            <a:off x="4716016" y="3861048"/>
            <a:ext cx="4176464" cy="461665"/>
          </a:xfrm>
          <a:prstGeom prst="rect">
            <a:avLst/>
          </a:prstGeom>
          <a:noFill/>
        </p:spPr>
        <p:txBody>
          <a:bodyPr wrap="square" rtlCol="0">
            <a:spAutoFit/>
          </a:bodyPr>
          <a:lstStyle/>
          <a:p>
            <a:pPr algn="ctr"/>
            <a:r>
              <a:rPr lang="es-EC"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DEL SECTOR</a:t>
            </a:r>
            <a:endParaRPr lang="es-EC"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9" name="11 Gráfico"/>
          <p:cNvGraphicFramePr>
            <a:graphicFrameLocks/>
          </p:cNvGraphicFramePr>
          <p:nvPr>
            <p:extLst>
              <p:ext uri="{D42A27DB-BD31-4B8C-83A1-F6EECF244321}">
                <p14:modId xmlns:p14="http://schemas.microsoft.com/office/powerpoint/2010/main" val="2976138724"/>
              </p:ext>
            </p:extLst>
          </p:nvPr>
        </p:nvGraphicFramePr>
        <p:xfrm>
          <a:off x="4860032" y="764704"/>
          <a:ext cx="4104456"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 Gráfico"/>
          <p:cNvGraphicFramePr>
            <a:graphicFrameLocks/>
          </p:cNvGraphicFramePr>
          <p:nvPr>
            <p:extLst>
              <p:ext uri="{D42A27DB-BD31-4B8C-83A1-F6EECF244321}">
                <p14:modId xmlns:p14="http://schemas.microsoft.com/office/powerpoint/2010/main" val="3321587815"/>
              </p:ext>
            </p:extLst>
          </p:nvPr>
        </p:nvGraphicFramePr>
        <p:xfrm>
          <a:off x="107504" y="3861048"/>
          <a:ext cx="4176464" cy="2383160"/>
        </p:xfrm>
        <a:graphic>
          <a:graphicData uri="http://schemas.openxmlformats.org/drawingml/2006/chart">
            <c:chart xmlns:c="http://schemas.openxmlformats.org/drawingml/2006/chart" xmlns:r="http://schemas.openxmlformats.org/officeDocument/2006/relationships" r:id="rId3"/>
          </a:graphicData>
        </a:graphic>
      </p:graphicFrame>
      <p:pic>
        <p:nvPicPr>
          <p:cNvPr id="8194" name="Picture 2" descr="Resultado de imagen para INFL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331403"/>
            <a:ext cx="2016224" cy="1414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6 Imagen"/>
          <p:cNvPicPr/>
          <p:nvPr/>
        </p:nvPicPr>
        <p:blipFill rotWithShape="1">
          <a:blip r:embed="rId5" cstate="print">
            <a:extLst>
              <a:ext uri="{28A0092B-C50C-407E-A947-70E740481C1C}">
                <a14:useLocalDpi xmlns:a14="http://schemas.microsoft.com/office/drawing/2010/main" val="0"/>
              </a:ext>
            </a:extLst>
          </a:blip>
          <a:srcRect l="3665" r="3405"/>
          <a:stretch/>
        </p:blipFill>
        <p:spPr bwMode="auto">
          <a:xfrm>
            <a:off x="107504" y="764704"/>
            <a:ext cx="4608512" cy="2952328"/>
          </a:xfrm>
          <a:prstGeom prst="rect">
            <a:avLst/>
          </a:prstGeom>
          <a:noFill/>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64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Gráfico"/>
          <p:cNvGraphicFramePr>
            <a:graphicFrameLocks/>
          </p:cNvGraphicFramePr>
          <p:nvPr>
            <p:extLst>
              <p:ext uri="{D42A27DB-BD31-4B8C-83A1-F6EECF244321}">
                <p14:modId xmlns:p14="http://schemas.microsoft.com/office/powerpoint/2010/main" val="3556130631"/>
              </p:ext>
            </p:extLst>
          </p:nvPr>
        </p:nvGraphicFramePr>
        <p:xfrm>
          <a:off x="2771800" y="664956"/>
          <a:ext cx="6192688"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6" name="2 Título"/>
          <p:cNvSpPr>
            <a:spLocks noGrp="1"/>
          </p:cNvSpPr>
          <p:nvPr>
            <p:ph type="title"/>
          </p:nvPr>
        </p:nvSpPr>
        <p:spPr/>
        <p:txBody>
          <a:bodyPr/>
          <a:lstStyle/>
          <a:p>
            <a:r>
              <a:rPr lang="es-EC" dirty="0" smtClean="0"/>
              <a:t>DIAGNÓSTICO SITUACIONAL - AE</a:t>
            </a:r>
            <a:endParaRPr lang="es-EC" dirty="0"/>
          </a:p>
        </p:txBody>
      </p:sp>
      <p:pic>
        <p:nvPicPr>
          <p:cNvPr id="8" name="7 Imagen" descr="C:\Users\Usuario\AppData\Local\Temp\Número de Compañías por Variable-1.png"/>
          <p:cNvPicPr/>
          <p:nvPr/>
        </p:nvPicPr>
        <p:blipFill>
          <a:blip r:embed="rId3">
            <a:extLst>
              <a:ext uri="{28A0092B-C50C-407E-A947-70E740481C1C}">
                <a14:useLocalDpi xmlns:a14="http://schemas.microsoft.com/office/drawing/2010/main" val="0"/>
              </a:ext>
            </a:extLst>
          </a:blip>
          <a:srcRect/>
          <a:stretch>
            <a:fillRect/>
          </a:stretch>
        </p:blipFill>
        <p:spPr bwMode="auto">
          <a:xfrm>
            <a:off x="7252" y="3501008"/>
            <a:ext cx="5040560" cy="2736304"/>
          </a:xfrm>
          <a:prstGeom prst="rect">
            <a:avLst/>
          </a:prstGeom>
          <a:noFill/>
          <a:ln>
            <a:noFill/>
          </a:ln>
        </p:spPr>
      </p:pic>
      <p:sp>
        <p:nvSpPr>
          <p:cNvPr id="9" name="8 CuadroTexto"/>
          <p:cNvSpPr txBox="1"/>
          <p:nvPr/>
        </p:nvSpPr>
        <p:spPr>
          <a:xfrm>
            <a:off x="34008" y="3150260"/>
            <a:ext cx="5040560" cy="369332"/>
          </a:xfrm>
          <a:prstGeom prst="rect">
            <a:avLst/>
          </a:prstGeom>
          <a:noFill/>
        </p:spPr>
        <p:txBody>
          <a:bodyPr wrap="square" rtlCol="0">
            <a:spAutoFit/>
          </a:bodyPr>
          <a:lstStyle/>
          <a:p>
            <a:r>
              <a:rPr lang="es-EC" b="1" dirty="0" smtClean="0"/>
              <a:t>COMPETENCIA</a:t>
            </a:r>
            <a:endParaRPr lang="es-EC" b="1" dirty="0"/>
          </a:p>
        </p:txBody>
      </p:sp>
      <p:sp>
        <p:nvSpPr>
          <p:cNvPr id="10" name="AutoShape 2" descr="Resultado de imagen para riesgo p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4" descr="Resultado de imagen para riesgo p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6" descr="Resultado de imagen para riesgo pa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8" descr="Resultado de imagen para riesgo pa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13 CuadroTexto"/>
          <p:cNvSpPr txBox="1"/>
          <p:nvPr/>
        </p:nvSpPr>
        <p:spPr>
          <a:xfrm>
            <a:off x="307975" y="1628800"/>
            <a:ext cx="18073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dirty="0" smtClean="0"/>
              <a:t>NOV 30/2015 </a:t>
            </a:r>
          </a:p>
          <a:p>
            <a:r>
              <a:rPr lang="es-EC" b="1" u="sng" dirty="0" smtClean="0"/>
              <a:t>1207</a:t>
            </a:r>
            <a:endParaRPr lang="es-EC" b="1" u="sng" dirty="0"/>
          </a:p>
        </p:txBody>
      </p:sp>
      <p:sp>
        <p:nvSpPr>
          <p:cNvPr id="15" name="14 Flecha curvada hacia arriba"/>
          <p:cNvSpPr/>
          <p:nvPr/>
        </p:nvSpPr>
        <p:spPr>
          <a:xfrm rot="10800000">
            <a:off x="1249562" y="844109"/>
            <a:ext cx="1348123" cy="666411"/>
          </a:xfrm>
          <a:prstGeom prst="curved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solidFill>
                <a:schemeClr val="tx1"/>
              </a:solidFill>
            </a:endParaRPr>
          </a:p>
        </p:txBody>
      </p:sp>
      <p:sp>
        <p:nvSpPr>
          <p:cNvPr id="17" name="16 CuadroTexto"/>
          <p:cNvSpPr txBox="1"/>
          <p:nvPr/>
        </p:nvSpPr>
        <p:spPr>
          <a:xfrm>
            <a:off x="6082680" y="3524134"/>
            <a:ext cx="232280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C" b="1" dirty="0" smtClean="0"/>
              <a:t>642 Empresas Activas SC</a:t>
            </a:r>
          </a:p>
          <a:p>
            <a:r>
              <a:rPr lang="es-EC" b="1" dirty="0" smtClean="0"/>
              <a:t>612 permiso del MRL</a:t>
            </a:r>
            <a:endParaRPr lang="es-EC" b="1" dirty="0"/>
          </a:p>
        </p:txBody>
      </p:sp>
      <p:sp>
        <p:nvSpPr>
          <p:cNvPr id="18" name="17 Flecha izquierda"/>
          <p:cNvSpPr/>
          <p:nvPr/>
        </p:nvSpPr>
        <p:spPr>
          <a:xfrm>
            <a:off x="5074568" y="3861048"/>
            <a:ext cx="1008112" cy="461665"/>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effectLst>
                <a:glow rad="228600">
                  <a:schemeClr val="accent2">
                    <a:satMod val="175000"/>
                    <a:alpha val="40000"/>
                  </a:schemeClr>
                </a:glow>
              </a:effectLst>
            </a:endParaRPr>
          </a:p>
        </p:txBody>
      </p:sp>
    </p:spTree>
    <p:extLst>
      <p:ext uri="{BB962C8B-B14F-4D97-AF65-F5344CB8AC3E}">
        <p14:creationId xmlns:p14="http://schemas.microsoft.com/office/powerpoint/2010/main" val="136182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title"/>
          </p:nvPr>
        </p:nvSpPr>
        <p:spPr/>
        <p:txBody>
          <a:bodyPr/>
          <a:lstStyle/>
          <a:p>
            <a:r>
              <a:rPr lang="es-EC" dirty="0" smtClean="0"/>
              <a:t>DIAGNÓSTICO SITUACIONAL - AE</a:t>
            </a:r>
            <a:endParaRPr lang="es-EC" dirty="0"/>
          </a:p>
        </p:txBody>
      </p:sp>
      <p:graphicFrame>
        <p:nvGraphicFramePr>
          <p:cNvPr id="9" name="4 Gráfico"/>
          <p:cNvGraphicFramePr>
            <a:graphicFrameLocks/>
          </p:cNvGraphicFramePr>
          <p:nvPr>
            <p:extLst>
              <p:ext uri="{D42A27DB-BD31-4B8C-83A1-F6EECF244321}">
                <p14:modId xmlns:p14="http://schemas.microsoft.com/office/powerpoint/2010/main" val="99941523"/>
              </p:ext>
            </p:extLst>
          </p:nvPr>
        </p:nvGraphicFramePr>
        <p:xfrm>
          <a:off x="2411760" y="692696"/>
          <a:ext cx="6552727" cy="4392487"/>
        </p:xfrm>
        <a:graphic>
          <a:graphicData uri="http://schemas.openxmlformats.org/drawingml/2006/chart">
            <c:chart xmlns:c="http://schemas.openxmlformats.org/drawingml/2006/chart" xmlns:r="http://schemas.openxmlformats.org/officeDocument/2006/relationships" r:id="rId2"/>
          </a:graphicData>
        </a:graphic>
      </p:graphicFrame>
      <p:sp>
        <p:nvSpPr>
          <p:cNvPr id="10" name="9 CuadroTexto"/>
          <p:cNvSpPr txBox="1"/>
          <p:nvPr/>
        </p:nvSpPr>
        <p:spPr>
          <a:xfrm>
            <a:off x="307974" y="4077072"/>
            <a:ext cx="1807369"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a:t>S</a:t>
            </a:r>
            <a:r>
              <a:rPr lang="es-EC" dirty="0" smtClean="0"/>
              <a:t>EP 30/2015 </a:t>
            </a:r>
          </a:p>
          <a:p>
            <a:r>
              <a:rPr lang="es-EC" b="1" u="sng" dirty="0" smtClean="0"/>
              <a:t>5,48%</a:t>
            </a:r>
          </a:p>
          <a:p>
            <a:endParaRPr lang="es-EC" b="1" u="sng" dirty="0" smtClean="0"/>
          </a:p>
          <a:p>
            <a:r>
              <a:rPr lang="es-EC" dirty="0"/>
              <a:t>SEP </a:t>
            </a:r>
            <a:r>
              <a:rPr lang="es-EC" dirty="0" smtClean="0"/>
              <a:t>30/2014 </a:t>
            </a:r>
            <a:endParaRPr lang="es-EC" dirty="0"/>
          </a:p>
          <a:p>
            <a:r>
              <a:rPr lang="es-EC" b="1" u="sng" dirty="0" smtClean="0"/>
              <a:t>4,65%</a:t>
            </a:r>
            <a:endParaRPr lang="es-EC" b="1" u="sng" dirty="0"/>
          </a:p>
          <a:p>
            <a:endParaRPr lang="es-EC" b="1" u="sng" dirty="0"/>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2" y="836712"/>
            <a:ext cx="2088232" cy="23766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497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212196130"/>
              </p:ext>
            </p:extLst>
          </p:nvPr>
        </p:nvGraphicFramePr>
        <p:xfrm>
          <a:off x="323528" y="836712"/>
          <a:ext cx="5050904" cy="3340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Título"/>
          <p:cNvSpPr>
            <a:spLocks noGrp="1"/>
          </p:cNvSpPr>
          <p:nvPr>
            <p:ph type="title"/>
          </p:nvPr>
        </p:nvSpPr>
        <p:spPr/>
        <p:txBody>
          <a:bodyPr/>
          <a:lstStyle/>
          <a:p>
            <a:r>
              <a:rPr lang="es-EC" dirty="0" smtClean="0"/>
              <a:t>DIAGNÓSTICO SITUACIONAL - AE</a:t>
            </a:r>
            <a:endParaRPr lang="es-EC" dirty="0"/>
          </a:p>
        </p:txBody>
      </p:sp>
      <p:sp>
        <p:nvSpPr>
          <p:cNvPr id="6" name="5 CuadroTexto"/>
          <p:cNvSpPr txBox="1"/>
          <p:nvPr/>
        </p:nvSpPr>
        <p:spPr>
          <a:xfrm>
            <a:off x="5580112" y="2060848"/>
            <a:ext cx="2880320"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400" b="1" dirty="0" smtClean="0"/>
              <a:t>ORGANISMOS DE CONTROL:</a:t>
            </a:r>
          </a:p>
          <a:p>
            <a:pPr algn="ctr"/>
            <a:endParaRPr lang="es-EC" sz="1400" b="1" dirty="0" smtClean="0"/>
          </a:p>
          <a:p>
            <a:pPr marL="285750" indent="-285750">
              <a:buFont typeface="Arial" panose="020B0604020202020204" pitchFamily="34" charset="0"/>
              <a:buChar char="•"/>
            </a:pPr>
            <a:r>
              <a:rPr lang="es-EC" sz="1400" dirty="0" smtClean="0"/>
              <a:t>Superintendencia de Compañías</a:t>
            </a:r>
          </a:p>
          <a:p>
            <a:pPr marL="285750" indent="-285750">
              <a:buFont typeface="Arial" panose="020B0604020202020204" pitchFamily="34" charset="0"/>
              <a:buChar char="•"/>
            </a:pPr>
            <a:r>
              <a:rPr lang="es-EC" sz="1400" dirty="0" smtClean="0"/>
              <a:t>SRI, IESS</a:t>
            </a:r>
          </a:p>
          <a:p>
            <a:pPr marL="285750" indent="-285750">
              <a:buFont typeface="Arial" panose="020B0604020202020204" pitchFamily="34" charset="0"/>
              <a:buChar char="•"/>
            </a:pPr>
            <a:r>
              <a:rPr lang="es-EC" sz="1400" dirty="0" smtClean="0"/>
              <a:t>MRL</a:t>
            </a:r>
          </a:p>
          <a:p>
            <a:pPr marL="285750" indent="-285750">
              <a:buFont typeface="Arial" panose="020B0604020202020204" pitchFamily="34" charset="0"/>
              <a:buChar char="•"/>
            </a:pPr>
            <a:r>
              <a:rPr lang="es-EC" sz="1400" dirty="0" smtClean="0"/>
              <a:t>Ministerio del Interior</a:t>
            </a:r>
          </a:p>
          <a:p>
            <a:pPr marL="285750" indent="-285750">
              <a:buFont typeface="Arial" panose="020B0604020202020204" pitchFamily="34" charset="0"/>
              <a:buChar char="•"/>
            </a:pPr>
            <a:r>
              <a:rPr lang="es-EC" sz="1400" dirty="0" smtClean="0"/>
              <a:t>CC FF AA: Dirección de Logística de Control de Armas</a:t>
            </a:r>
          </a:p>
          <a:p>
            <a:pPr marL="285750" indent="-285750">
              <a:buFont typeface="Arial" panose="020B0604020202020204" pitchFamily="34" charset="0"/>
              <a:buChar char="•"/>
            </a:pPr>
            <a:r>
              <a:rPr lang="es-EC" sz="1400" dirty="0" smtClean="0"/>
              <a:t>Policía Nacional: Departamento de Control y Supervisión de las Organizaciones de Seguridad Privada.</a:t>
            </a:r>
          </a:p>
          <a:p>
            <a:pPr marL="285750" indent="-285750">
              <a:buFont typeface="Arial" panose="020B0604020202020204" pitchFamily="34" charset="0"/>
              <a:buChar char="•"/>
            </a:pPr>
            <a:endParaRPr lang="es-EC" sz="1400" dirty="0"/>
          </a:p>
        </p:txBody>
      </p:sp>
      <p:sp>
        <p:nvSpPr>
          <p:cNvPr id="2" name="AutoShape 2" descr="Resultado de imagen para control de una empr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4293095"/>
            <a:ext cx="3024336" cy="1880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580112" y="2060848"/>
            <a:ext cx="288032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34226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p:txBody>
          <a:bodyPr/>
          <a:lstStyle/>
          <a:p>
            <a:r>
              <a:rPr lang="es-EC" dirty="0" smtClean="0"/>
              <a:t>DIAGNÓSTICO SITUACIONAL - AI</a:t>
            </a:r>
            <a:endParaRPr lang="es-EC" dirty="0"/>
          </a:p>
        </p:txBody>
      </p:sp>
      <p:sp>
        <p:nvSpPr>
          <p:cNvPr id="6" name="5 CuadroTexto"/>
          <p:cNvSpPr txBox="1"/>
          <p:nvPr/>
        </p:nvSpPr>
        <p:spPr>
          <a:xfrm>
            <a:off x="251520" y="4716143"/>
            <a:ext cx="2448272" cy="954107"/>
          </a:xfrm>
          <a:prstGeom prst="rect">
            <a:avLst/>
          </a:prstGeom>
          <a:noFill/>
        </p:spPr>
        <p:txBody>
          <a:bodyPr wrap="square" rtlCol="0">
            <a:spAutoFit/>
          </a:bodyPr>
          <a:lstStyle/>
          <a:p>
            <a:pPr algn="ctr"/>
            <a:r>
              <a:rPr lang="es-EC"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FINANCIERO</a:t>
            </a:r>
            <a:endParaRPr lang="es-EC" sz="2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7" name="6 Diagrama"/>
          <p:cNvGraphicFramePr/>
          <p:nvPr>
            <p:extLst>
              <p:ext uri="{D42A27DB-BD31-4B8C-83A1-F6EECF244321}">
                <p14:modId xmlns:p14="http://schemas.microsoft.com/office/powerpoint/2010/main" val="495404031"/>
              </p:ext>
            </p:extLst>
          </p:nvPr>
        </p:nvGraphicFramePr>
        <p:xfrm>
          <a:off x="1403648" y="16736"/>
          <a:ext cx="6768752" cy="420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3131840" y="4593033"/>
            <a:ext cx="5112568" cy="1200329"/>
          </a:xfrm>
          <a:prstGeom prst="rect">
            <a:avLst/>
          </a:prstGeom>
          <a:noFill/>
        </p:spPr>
        <p:txBody>
          <a:bodyPr wrap="square" rtlCol="0">
            <a:spAutoFit/>
          </a:bodyPr>
          <a:lstStyle/>
          <a:p>
            <a:pPr marL="285750" indent="-285750">
              <a:buFont typeface="Arial" panose="020B0604020202020204" pitchFamily="34" charset="0"/>
              <a:buChar char="•"/>
            </a:pPr>
            <a:r>
              <a:rPr lang="es-EC" sz="2400" dirty="0" smtClean="0"/>
              <a:t>Análisis horizontal </a:t>
            </a:r>
          </a:p>
          <a:p>
            <a:pPr marL="285750" indent="-285750">
              <a:buFont typeface="Arial" panose="020B0604020202020204" pitchFamily="34" charset="0"/>
              <a:buChar char="•"/>
            </a:pPr>
            <a:r>
              <a:rPr lang="es-EC" sz="2400" dirty="0" smtClean="0"/>
              <a:t>Análisis vertical</a:t>
            </a:r>
          </a:p>
          <a:p>
            <a:pPr marL="285750" indent="-285750">
              <a:buFont typeface="Arial" panose="020B0604020202020204" pitchFamily="34" charset="0"/>
              <a:buChar char="•"/>
            </a:pPr>
            <a:r>
              <a:rPr lang="es-EC" sz="2400" dirty="0" smtClean="0"/>
              <a:t>Indicadores Financieros</a:t>
            </a:r>
            <a:endParaRPr lang="es-EC" sz="2400" dirty="0"/>
          </a:p>
        </p:txBody>
      </p:sp>
      <p:sp>
        <p:nvSpPr>
          <p:cNvPr id="10" name="9 Abrir llave"/>
          <p:cNvSpPr/>
          <p:nvPr/>
        </p:nvSpPr>
        <p:spPr>
          <a:xfrm>
            <a:off x="2699792" y="4437112"/>
            <a:ext cx="432048" cy="1512168"/>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11" name="10 Flecha a la derecha con bandas"/>
          <p:cNvSpPr/>
          <p:nvPr/>
        </p:nvSpPr>
        <p:spPr>
          <a:xfrm>
            <a:off x="1860848" y="3044860"/>
            <a:ext cx="5616624" cy="1392252"/>
          </a:xfrm>
          <a:prstGeom prst="stripedRightArrow">
            <a:avLst>
              <a:gd name="adj1" fmla="val 60394"/>
              <a:gd name="adj2" fmla="val 5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1565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7138</TotalTime>
  <Words>1604</Words>
  <Application>Microsoft Office PowerPoint</Application>
  <PresentationFormat>Presentación en pantalla (4:3)</PresentationFormat>
  <Paragraphs>225</Paragraphs>
  <Slides>25</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28" baseType="lpstr">
      <vt:lpstr>Tema de Office</vt:lpstr>
      <vt:lpstr>Diseño predeterminado</vt:lpstr>
      <vt:lpstr>CorelDRAW</vt:lpstr>
      <vt:lpstr>Presentación de PowerPoint</vt:lpstr>
      <vt:lpstr>PLANTEAMIENTO DEL PROBLEMA</vt:lpstr>
      <vt:lpstr>OBJETIVOS DEL PROYECTO</vt:lpstr>
      <vt:lpstr>LA EMPRESA</vt:lpstr>
      <vt:lpstr>DIAGNÓSTICO SITUACIONAL - AE</vt:lpstr>
      <vt:lpstr>DIAGNÓSTICO SITUACIONAL - AE</vt:lpstr>
      <vt:lpstr>DIAGNÓSTICO SITUACIONAL - AE</vt:lpstr>
      <vt:lpstr>DIAGNÓSTICO SITUACIONAL - AE</vt:lpstr>
      <vt:lpstr>DIAGNÓSTICO SITUACIONAL - AI</vt:lpstr>
      <vt:lpstr>ANÁLISIS HORIZONTAL DE LOS ESTADOS FINANCIEROS </vt:lpstr>
      <vt:lpstr>ANÁLISIS HORIZONTAL DE LOS ESTADOS FINANCIEROS </vt:lpstr>
      <vt:lpstr>ANÁLISIS VERTICAL DE LOS ESTADOS FINANCIEROS</vt:lpstr>
      <vt:lpstr>ANÁLISIS VERTICAL DE LOS ESTADOS FINANCIEROS</vt:lpstr>
      <vt:lpstr>INDICADORES FINANCIEROS</vt:lpstr>
      <vt:lpstr>ANÁLISIS FODA</vt:lpstr>
      <vt:lpstr>PLANEACIÓN FINANCIERA</vt:lpstr>
      <vt:lpstr>PLANEACIÓN FINANCIERA</vt:lpstr>
      <vt:lpstr>MODELO DE GESTIÓN FINANCIERA</vt:lpstr>
      <vt:lpstr>ESTRUCTURA MODELO DE GESTIÓN FINANCIERA</vt:lpstr>
      <vt:lpstr>RESULTADOS DEL MODELO</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94</cp:revision>
  <dcterms:created xsi:type="dcterms:W3CDTF">2015-11-26T23:21:00Z</dcterms:created>
  <dcterms:modified xsi:type="dcterms:W3CDTF">2015-12-18T18:06:22Z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