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80" r:id="rId3"/>
  </p:sldMasterIdLst>
  <p:sldIdLst>
    <p:sldId id="256" r:id="rId4"/>
    <p:sldId id="279" r:id="rId5"/>
    <p:sldId id="257" r:id="rId6"/>
    <p:sldId id="259" r:id="rId7"/>
    <p:sldId id="280" r:id="rId8"/>
    <p:sldId id="286" r:id="rId9"/>
    <p:sldId id="283" r:id="rId10"/>
    <p:sldId id="297" r:id="rId11"/>
    <p:sldId id="290" r:id="rId12"/>
    <p:sldId id="295" r:id="rId13"/>
    <p:sldId id="298" r:id="rId14"/>
    <p:sldId id="299" r:id="rId15"/>
    <p:sldId id="309" r:id="rId16"/>
    <p:sldId id="292" r:id="rId17"/>
    <p:sldId id="262" r:id="rId18"/>
    <p:sldId id="294" r:id="rId19"/>
    <p:sldId id="293" r:id="rId20"/>
    <p:sldId id="287" r:id="rId21"/>
    <p:sldId id="288" r:id="rId22"/>
    <p:sldId id="296" r:id="rId23"/>
    <p:sldId id="304" r:id="rId24"/>
    <p:sldId id="303" r:id="rId25"/>
    <p:sldId id="301" r:id="rId26"/>
    <p:sldId id="310" r:id="rId27"/>
    <p:sldId id="305" r:id="rId28"/>
    <p:sldId id="273" r:id="rId29"/>
    <p:sldId id="289" r:id="rId30"/>
    <p:sldId id="278" r:id="rId31"/>
    <p:sldId id="27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2"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fer\Desktop\DATOS%20ESTADISTICOS\POR%20EDADES%20PROYECCION.%20PIR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r\Desktop\DATOS%20ESTADISTICOS\PROYECCIONES%20IV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r\Desktop\DATOS%20ESTADISTICOS\PROYECCIONES%20IV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MX"/>
              <a:t>TASAS</a:t>
            </a:r>
            <a:r>
              <a:rPr lang="es-MX" baseline="0"/>
              <a:t> DE NATALIDAD Y MORTANDAD</a:t>
            </a:r>
            <a:endParaRPr lang="es-MX"/>
          </a:p>
        </c:rich>
      </c:tx>
      <c:layout/>
      <c:overlay val="0"/>
    </c:title>
    <c:autoTitleDeleted val="0"/>
    <c:plotArea>
      <c:layout/>
      <c:barChart>
        <c:barDir val="col"/>
        <c:grouping val="clustered"/>
        <c:varyColors val="0"/>
        <c:ser>
          <c:idx val="0"/>
          <c:order val="0"/>
          <c:tx>
            <c:strRef>
              <c:f>Hoja3!$B$2</c:f>
              <c:strCache>
                <c:ptCount val="1"/>
                <c:pt idx="0">
                  <c:v>Tasa de natalidad </c:v>
                </c:pt>
              </c:strCache>
            </c:strRef>
          </c:tx>
          <c:invertIfNegative val="0"/>
          <c:cat>
            <c:strRef>
              <c:f>Hoja3!$A$3:$A$18</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Hoja3!$B$3:$B$18</c:f>
              <c:numCache>
                <c:formatCode>0.00</c:formatCode>
                <c:ptCount val="16"/>
                <c:pt idx="0">
                  <c:v>21.717495897344484</c:v>
                </c:pt>
                <c:pt idx="1">
                  <c:v>21.789113644177871</c:v>
                </c:pt>
                <c:pt idx="2">
                  <c:v>20.5674605580462</c:v>
                </c:pt>
                <c:pt idx="3">
                  <c:v>18.552371261184568</c:v>
                </c:pt>
                <c:pt idx="4">
                  <c:v>17.732247879983024</c:v>
                </c:pt>
                <c:pt idx="5">
                  <c:v>16.88159223702522</c:v>
                </c:pt>
                <c:pt idx="6">
                  <c:v>16.077028856137357</c:v>
                </c:pt>
                <c:pt idx="7">
                  <c:v>15.315806715338775</c:v>
                </c:pt>
                <c:pt idx="8">
                  <c:v>14.595379356304777</c:v>
                </c:pt>
                <c:pt idx="9">
                  <c:v>13.913247697821509</c:v>
                </c:pt>
                <c:pt idx="10">
                  <c:v>13.267112759852948</c:v>
                </c:pt>
                <c:pt idx="11">
                  <c:v>12.654856434412093</c:v>
                </c:pt>
                <c:pt idx="12">
                  <c:v>12.074414873649104</c:v>
                </c:pt>
                <c:pt idx="13">
                  <c:v>11.523910494439372</c:v>
                </c:pt>
                <c:pt idx="14">
                  <c:v>11.001655334119299</c:v>
                </c:pt>
                <c:pt idx="15">
                  <c:v>10.506009822363474</c:v>
                </c:pt>
              </c:numCache>
            </c:numRef>
          </c:val>
        </c:ser>
        <c:ser>
          <c:idx val="1"/>
          <c:order val="1"/>
          <c:tx>
            <c:strRef>
              <c:f>Hoja3!$C$2</c:f>
              <c:strCache>
                <c:ptCount val="1"/>
                <c:pt idx="0">
                  <c:v>Tasas de mortalidad </c:v>
                </c:pt>
              </c:strCache>
            </c:strRef>
          </c:tx>
          <c:invertIfNegative val="0"/>
          <c:cat>
            <c:strRef>
              <c:f>Hoja3!$A$3:$A$18</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Hoja3!$C$3:$C$18</c:f>
              <c:numCache>
                <c:formatCode>0.00</c:formatCode>
                <c:ptCount val="16"/>
                <c:pt idx="0">
                  <c:v>10.804724327037057</c:v>
                </c:pt>
                <c:pt idx="1">
                  <c:v>10.834964517244092</c:v>
                </c:pt>
                <c:pt idx="2">
                  <c:v>10.222395903601491</c:v>
                </c:pt>
                <c:pt idx="3">
                  <c:v>9.2162798118154843</c:v>
                </c:pt>
                <c:pt idx="4">
                  <c:v>8.8044924925437069</c:v>
                </c:pt>
                <c:pt idx="5">
                  <c:v>8.377961407952963</c:v>
                </c:pt>
                <c:pt idx="6">
                  <c:v>7.9747166945125771</c:v>
                </c:pt>
                <c:pt idx="7">
                  <c:v>7.5933597993747028</c:v>
                </c:pt>
                <c:pt idx="8">
                  <c:v>7.2325963113502363</c:v>
                </c:pt>
                <c:pt idx="9">
                  <c:v>6.8911578493420054</c:v>
                </c:pt>
                <c:pt idx="10">
                  <c:v>6.5678776038875979</c:v>
                </c:pt>
                <c:pt idx="11">
                  <c:v>6.261680571208359</c:v>
                </c:pt>
                <c:pt idx="12">
                  <c:v>5.971520709025274</c:v>
                </c:pt>
                <c:pt idx="13">
                  <c:v>5.6964461168756166</c:v>
                </c:pt>
                <c:pt idx="14">
                  <c:v>5.4356004615213926</c:v>
                </c:pt>
                <c:pt idx="15">
                  <c:v>5.1881529986980119</c:v>
                </c:pt>
              </c:numCache>
            </c:numRef>
          </c:val>
        </c:ser>
        <c:dLbls>
          <c:showLegendKey val="0"/>
          <c:showVal val="0"/>
          <c:showCatName val="0"/>
          <c:showSerName val="0"/>
          <c:showPercent val="0"/>
          <c:showBubbleSize val="0"/>
        </c:dLbls>
        <c:gapWidth val="150"/>
        <c:axId val="126039040"/>
        <c:axId val="123300096"/>
      </c:barChart>
      <c:catAx>
        <c:axId val="126039040"/>
        <c:scaling>
          <c:orientation val="minMax"/>
        </c:scaling>
        <c:delete val="0"/>
        <c:axPos val="b"/>
        <c:majorTickMark val="none"/>
        <c:minorTickMark val="none"/>
        <c:tickLblPos val="nextTo"/>
        <c:crossAx val="123300096"/>
        <c:crosses val="autoZero"/>
        <c:auto val="1"/>
        <c:lblAlgn val="ctr"/>
        <c:lblOffset val="100"/>
        <c:noMultiLvlLbl val="0"/>
      </c:catAx>
      <c:valAx>
        <c:axId val="123300096"/>
        <c:scaling>
          <c:orientation val="minMax"/>
        </c:scaling>
        <c:delete val="0"/>
        <c:axPos val="l"/>
        <c:majorGridlines/>
        <c:numFmt formatCode="0.00" sourceLinked="1"/>
        <c:majorTickMark val="none"/>
        <c:minorTickMark val="none"/>
        <c:tickLblPos val="nextTo"/>
        <c:crossAx val="126039040"/>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s-MX" sz="1800" dirty="0"/>
              <a:t>Proyección poblacional </a:t>
            </a:r>
            <a:r>
              <a:rPr lang="es-MX" sz="1800" dirty="0" smtClean="0"/>
              <a:t>2010-2015-2020-2025</a:t>
            </a:r>
            <a:endParaRPr lang="es-MX" sz="1800" dirty="0"/>
          </a:p>
        </c:rich>
      </c:tx>
      <c:overlay val="0"/>
    </c:title>
    <c:autoTitleDeleted val="0"/>
    <c:plotArea>
      <c:layout/>
      <c:barChart>
        <c:barDir val="bar"/>
        <c:grouping val="clustered"/>
        <c:varyColors val="0"/>
        <c:ser>
          <c:idx val="0"/>
          <c:order val="0"/>
          <c:tx>
            <c:strRef>
              <c:f>Hoja1!$B$3</c:f>
              <c:strCache>
                <c:ptCount val="1"/>
                <c:pt idx="0">
                  <c:v>2010</c:v>
                </c:pt>
              </c:strCache>
            </c:strRef>
          </c:tx>
          <c:spPr>
            <a:solidFill>
              <a:srgbClr val="FF0000"/>
            </a:solidFill>
          </c:spPr>
          <c:invertIfNegative val="0"/>
          <c:cat>
            <c:strRef>
              <c:f>Hoja1!$A$4:$A$21</c:f>
              <c:strCache>
                <c:ptCount val="18"/>
                <c:pt idx="0">
                  <c:v>&lt; 1 año</c:v>
                </c:pt>
                <c:pt idx="1">
                  <c:v> 1  -  4</c:v>
                </c:pt>
                <c:pt idx="2">
                  <c:v> 5  -  9</c:v>
                </c:pt>
                <c:pt idx="3">
                  <c:v> 10 - 14</c:v>
                </c:pt>
                <c:pt idx="4">
                  <c:v> 15 - 19</c:v>
                </c:pt>
                <c:pt idx="5">
                  <c:v> 20 - 24</c:v>
                </c:pt>
                <c:pt idx="6">
                  <c:v> 25 - 29</c:v>
                </c:pt>
                <c:pt idx="7">
                  <c:v> 30 - 34</c:v>
                </c:pt>
                <c:pt idx="8">
                  <c:v> 35 - 39</c:v>
                </c:pt>
                <c:pt idx="9">
                  <c:v> 40 - 44</c:v>
                </c:pt>
                <c:pt idx="10">
                  <c:v> 45 - 49</c:v>
                </c:pt>
                <c:pt idx="11">
                  <c:v> 50 - 54</c:v>
                </c:pt>
                <c:pt idx="12">
                  <c:v> 55 - 59</c:v>
                </c:pt>
                <c:pt idx="13">
                  <c:v> 60 - 64</c:v>
                </c:pt>
                <c:pt idx="14">
                  <c:v> 65 - 69</c:v>
                </c:pt>
                <c:pt idx="15">
                  <c:v> 70 - 74</c:v>
                </c:pt>
                <c:pt idx="16">
                  <c:v> 75 - 79</c:v>
                </c:pt>
                <c:pt idx="17">
                  <c:v> 80 y Más</c:v>
                </c:pt>
              </c:strCache>
            </c:strRef>
          </c:cat>
          <c:val>
            <c:numRef>
              <c:f>Hoja1!$B$4:$B$21</c:f>
              <c:numCache>
                <c:formatCode>#,##0</c:formatCode>
                <c:ptCount val="18"/>
                <c:pt idx="0">
                  <c:v>341045</c:v>
                </c:pt>
                <c:pt idx="1">
                  <c:v>1351092</c:v>
                </c:pt>
                <c:pt idx="2">
                  <c:v>1634344</c:v>
                </c:pt>
                <c:pt idx="3">
                  <c:v>1544371</c:v>
                </c:pt>
                <c:pt idx="4">
                  <c:v>1428026</c:v>
                </c:pt>
                <c:pt idx="5">
                  <c:v>1308184</c:v>
                </c:pt>
                <c:pt idx="6">
                  <c:v>1200294</c:v>
                </c:pt>
                <c:pt idx="7">
                  <c:v>1085084</c:v>
                </c:pt>
                <c:pt idx="8">
                  <c:v>962575</c:v>
                </c:pt>
                <c:pt idx="9">
                  <c:v>852413</c:v>
                </c:pt>
                <c:pt idx="10">
                  <c:v>748333</c:v>
                </c:pt>
                <c:pt idx="11">
                  <c:v>635339</c:v>
                </c:pt>
                <c:pt idx="12">
                  <c:v>519642</c:v>
                </c:pt>
                <c:pt idx="13">
                  <c:v>415192</c:v>
                </c:pt>
                <c:pt idx="14">
                  <c:v>324889</c:v>
                </c:pt>
                <c:pt idx="15">
                  <c:v>246584</c:v>
                </c:pt>
                <c:pt idx="16">
                  <c:v>178942</c:v>
                </c:pt>
                <c:pt idx="17">
                  <c:v>235879</c:v>
                </c:pt>
              </c:numCache>
            </c:numRef>
          </c:val>
        </c:ser>
        <c:ser>
          <c:idx val="1"/>
          <c:order val="1"/>
          <c:tx>
            <c:strRef>
              <c:f>Hoja1!$C$3</c:f>
              <c:strCache>
                <c:ptCount val="1"/>
                <c:pt idx="0">
                  <c:v>2015</c:v>
                </c:pt>
              </c:strCache>
            </c:strRef>
          </c:tx>
          <c:spPr>
            <a:solidFill>
              <a:srgbClr val="7030A0"/>
            </a:solidFill>
          </c:spPr>
          <c:invertIfNegative val="0"/>
          <c:cat>
            <c:strRef>
              <c:f>Hoja1!$A$4:$A$21</c:f>
              <c:strCache>
                <c:ptCount val="18"/>
                <c:pt idx="0">
                  <c:v>&lt; 1 año</c:v>
                </c:pt>
                <c:pt idx="1">
                  <c:v> 1  -  4</c:v>
                </c:pt>
                <c:pt idx="2">
                  <c:v> 5  -  9</c:v>
                </c:pt>
                <c:pt idx="3">
                  <c:v> 10 - 14</c:v>
                </c:pt>
                <c:pt idx="4">
                  <c:v> 15 - 19</c:v>
                </c:pt>
                <c:pt idx="5">
                  <c:v> 20 - 24</c:v>
                </c:pt>
                <c:pt idx="6">
                  <c:v> 25 - 29</c:v>
                </c:pt>
                <c:pt idx="7">
                  <c:v> 30 - 34</c:v>
                </c:pt>
                <c:pt idx="8">
                  <c:v> 35 - 39</c:v>
                </c:pt>
                <c:pt idx="9">
                  <c:v> 40 - 44</c:v>
                </c:pt>
                <c:pt idx="10">
                  <c:v> 45 - 49</c:v>
                </c:pt>
                <c:pt idx="11">
                  <c:v> 50 - 54</c:v>
                </c:pt>
                <c:pt idx="12">
                  <c:v> 55 - 59</c:v>
                </c:pt>
                <c:pt idx="13">
                  <c:v> 60 - 64</c:v>
                </c:pt>
                <c:pt idx="14">
                  <c:v> 65 - 69</c:v>
                </c:pt>
                <c:pt idx="15">
                  <c:v> 70 - 74</c:v>
                </c:pt>
                <c:pt idx="16">
                  <c:v> 75 - 79</c:v>
                </c:pt>
                <c:pt idx="17">
                  <c:v> 80 y Más</c:v>
                </c:pt>
              </c:strCache>
            </c:strRef>
          </c:cat>
          <c:val>
            <c:numRef>
              <c:f>Hoja1!$C$4:$C$21</c:f>
              <c:numCache>
                <c:formatCode>#,##0</c:formatCode>
                <c:ptCount val="18"/>
                <c:pt idx="0">
                  <c:v>335228</c:v>
                </c:pt>
                <c:pt idx="1">
                  <c:v>1346286</c:v>
                </c:pt>
                <c:pt idx="2">
                  <c:v>1685985</c:v>
                </c:pt>
                <c:pt idx="3">
                  <c:v>1630352</c:v>
                </c:pt>
                <c:pt idx="4">
                  <c:v>1534163</c:v>
                </c:pt>
                <c:pt idx="5">
                  <c:v>1412068</c:v>
                </c:pt>
                <c:pt idx="6">
                  <c:v>1294477</c:v>
                </c:pt>
                <c:pt idx="7">
                  <c:v>1192678</c:v>
                </c:pt>
                <c:pt idx="8">
                  <c:v>1081112</c:v>
                </c:pt>
                <c:pt idx="9">
                  <c:v>958496</c:v>
                </c:pt>
                <c:pt idx="10">
                  <c:v>845420</c:v>
                </c:pt>
                <c:pt idx="11">
                  <c:v>737032</c:v>
                </c:pt>
                <c:pt idx="12">
                  <c:v>619035</c:v>
                </c:pt>
                <c:pt idx="13">
                  <c:v>497521</c:v>
                </c:pt>
                <c:pt idx="14">
                  <c:v>386769</c:v>
                </c:pt>
                <c:pt idx="15">
                  <c:v>289321</c:v>
                </c:pt>
                <c:pt idx="16">
                  <c:v>202419</c:v>
                </c:pt>
                <c:pt idx="17">
                  <c:v>230482</c:v>
                </c:pt>
              </c:numCache>
            </c:numRef>
          </c:val>
        </c:ser>
        <c:ser>
          <c:idx val="2"/>
          <c:order val="2"/>
          <c:tx>
            <c:strRef>
              <c:f>Hoja1!$D$3</c:f>
              <c:strCache>
                <c:ptCount val="1"/>
                <c:pt idx="0">
                  <c:v>2020</c:v>
                </c:pt>
              </c:strCache>
            </c:strRef>
          </c:tx>
          <c:spPr>
            <a:solidFill>
              <a:schemeClr val="accent2">
                <a:lumMod val="60000"/>
                <a:lumOff val="40000"/>
              </a:schemeClr>
            </a:solidFill>
          </c:spPr>
          <c:invertIfNegative val="0"/>
          <c:dPt>
            <c:idx val="0"/>
            <c:invertIfNegative val="0"/>
            <c:bubble3D val="0"/>
            <c:spPr>
              <a:solidFill>
                <a:schemeClr val="accent2">
                  <a:lumMod val="60000"/>
                  <a:lumOff val="40000"/>
                </a:schemeClr>
              </a:solidFill>
              <a:ln>
                <a:solidFill>
                  <a:srgbClr val="7030A0"/>
                </a:solidFill>
              </a:ln>
            </c:spPr>
          </c:dPt>
          <c:cat>
            <c:strRef>
              <c:f>Hoja1!$A$4:$A$21</c:f>
              <c:strCache>
                <c:ptCount val="18"/>
                <c:pt idx="0">
                  <c:v>&lt; 1 año</c:v>
                </c:pt>
                <c:pt idx="1">
                  <c:v> 1  -  4</c:v>
                </c:pt>
                <c:pt idx="2">
                  <c:v> 5  -  9</c:v>
                </c:pt>
                <c:pt idx="3">
                  <c:v> 10 - 14</c:v>
                </c:pt>
                <c:pt idx="4">
                  <c:v> 15 - 19</c:v>
                </c:pt>
                <c:pt idx="5">
                  <c:v> 20 - 24</c:v>
                </c:pt>
                <c:pt idx="6">
                  <c:v> 25 - 29</c:v>
                </c:pt>
                <c:pt idx="7">
                  <c:v> 30 - 34</c:v>
                </c:pt>
                <c:pt idx="8">
                  <c:v> 35 - 39</c:v>
                </c:pt>
                <c:pt idx="9">
                  <c:v> 40 - 44</c:v>
                </c:pt>
                <c:pt idx="10">
                  <c:v> 45 - 49</c:v>
                </c:pt>
                <c:pt idx="11">
                  <c:v> 50 - 54</c:v>
                </c:pt>
                <c:pt idx="12">
                  <c:v> 55 - 59</c:v>
                </c:pt>
                <c:pt idx="13">
                  <c:v> 60 - 64</c:v>
                </c:pt>
                <c:pt idx="14">
                  <c:v> 65 - 69</c:v>
                </c:pt>
                <c:pt idx="15">
                  <c:v> 70 - 74</c:v>
                </c:pt>
                <c:pt idx="16">
                  <c:v> 75 - 79</c:v>
                </c:pt>
                <c:pt idx="17">
                  <c:v> 80 y Más</c:v>
                </c:pt>
              </c:strCache>
            </c:strRef>
          </c:cat>
          <c:val>
            <c:numRef>
              <c:f>Hoja1!$D$4:$D$21</c:f>
              <c:numCache>
                <c:formatCode>#,##0</c:formatCode>
                <c:ptCount val="18"/>
                <c:pt idx="0">
                  <c:v>331139</c:v>
                </c:pt>
                <c:pt idx="1">
                  <c:v>1326976</c:v>
                </c:pt>
                <c:pt idx="2">
                  <c:v>1676535</c:v>
                </c:pt>
                <c:pt idx="3">
                  <c:v>1682311</c:v>
                </c:pt>
                <c:pt idx="4">
                  <c:v>1619198</c:v>
                </c:pt>
                <c:pt idx="5">
                  <c:v>1515761</c:v>
                </c:pt>
                <c:pt idx="6">
                  <c:v>1397212</c:v>
                </c:pt>
                <c:pt idx="7">
                  <c:v>1287159</c:v>
                </c:pt>
                <c:pt idx="8">
                  <c:v>1189296</c:v>
                </c:pt>
                <c:pt idx="9">
                  <c:v>1076995</c:v>
                </c:pt>
                <c:pt idx="10">
                  <c:v>951067</c:v>
                </c:pt>
                <c:pt idx="11">
                  <c:v>833293</c:v>
                </c:pt>
                <c:pt idx="12">
                  <c:v>719133</c:v>
                </c:pt>
                <c:pt idx="13">
                  <c:v>594271</c:v>
                </c:pt>
                <c:pt idx="14">
                  <c:v>465854</c:v>
                </c:pt>
                <c:pt idx="15">
                  <c:v>347342</c:v>
                </c:pt>
                <c:pt idx="16">
                  <c:v>240977</c:v>
                </c:pt>
                <c:pt idx="17">
                  <c:v>256124</c:v>
                </c:pt>
              </c:numCache>
            </c:numRef>
          </c:val>
        </c:ser>
        <c:ser>
          <c:idx val="3"/>
          <c:order val="3"/>
          <c:tx>
            <c:strRef>
              <c:f>Hoja1!$E$3</c:f>
              <c:strCache>
                <c:ptCount val="1"/>
                <c:pt idx="0">
                  <c:v>2025</c:v>
                </c:pt>
              </c:strCache>
            </c:strRef>
          </c:tx>
          <c:spPr>
            <a:solidFill>
              <a:srgbClr val="FFFF00"/>
            </a:solidFill>
          </c:spPr>
          <c:invertIfNegative val="0"/>
          <c:cat>
            <c:strRef>
              <c:f>Hoja1!$A$4:$A$21</c:f>
              <c:strCache>
                <c:ptCount val="18"/>
                <c:pt idx="0">
                  <c:v>&lt; 1 año</c:v>
                </c:pt>
                <c:pt idx="1">
                  <c:v> 1  -  4</c:v>
                </c:pt>
                <c:pt idx="2">
                  <c:v> 5  -  9</c:v>
                </c:pt>
                <c:pt idx="3">
                  <c:v> 10 - 14</c:v>
                </c:pt>
                <c:pt idx="4">
                  <c:v> 15 - 19</c:v>
                </c:pt>
                <c:pt idx="5">
                  <c:v> 20 - 24</c:v>
                </c:pt>
                <c:pt idx="6">
                  <c:v> 25 - 29</c:v>
                </c:pt>
                <c:pt idx="7">
                  <c:v> 30 - 34</c:v>
                </c:pt>
                <c:pt idx="8">
                  <c:v> 35 - 39</c:v>
                </c:pt>
                <c:pt idx="9">
                  <c:v> 40 - 44</c:v>
                </c:pt>
                <c:pt idx="10">
                  <c:v> 45 - 49</c:v>
                </c:pt>
                <c:pt idx="11">
                  <c:v> 50 - 54</c:v>
                </c:pt>
                <c:pt idx="12">
                  <c:v> 55 - 59</c:v>
                </c:pt>
                <c:pt idx="13">
                  <c:v> 60 - 64</c:v>
                </c:pt>
                <c:pt idx="14">
                  <c:v> 65 - 69</c:v>
                </c:pt>
                <c:pt idx="15">
                  <c:v> 70 - 74</c:v>
                </c:pt>
                <c:pt idx="16">
                  <c:v> 75 - 79</c:v>
                </c:pt>
                <c:pt idx="17">
                  <c:v> 80 y Más</c:v>
                </c:pt>
              </c:strCache>
            </c:strRef>
          </c:cat>
          <c:val>
            <c:numRef>
              <c:f>Hoja1!$E$4:$E$21</c:f>
              <c:numCache>
                <c:formatCode>#,##0</c:formatCode>
                <c:ptCount val="18"/>
                <c:pt idx="0">
                  <c:v>328917</c:v>
                </c:pt>
                <c:pt idx="1">
                  <c:v>1316057</c:v>
                </c:pt>
                <c:pt idx="2">
                  <c:v>1654133</c:v>
                </c:pt>
                <c:pt idx="3">
                  <c:v>1672751</c:v>
                </c:pt>
                <c:pt idx="4">
                  <c:v>1671553</c:v>
                </c:pt>
                <c:pt idx="5">
                  <c:v>1599476</c:v>
                </c:pt>
                <c:pt idx="6">
                  <c:v>1499494</c:v>
                </c:pt>
                <c:pt idx="7">
                  <c:v>1389931</c:v>
                </c:pt>
                <c:pt idx="8">
                  <c:v>1284412</c:v>
                </c:pt>
                <c:pt idx="9">
                  <c:v>1185450</c:v>
                </c:pt>
                <c:pt idx="10">
                  <c:v>1069108</c:v>
                </c:pt>
                <c:pt idx="11">
                  <c:v>937987</c:v>
                </c:pt>
                <c:pt idx="12">
                  <c:v>814051</c:v>
                </c:pt>
                <c:pt idx="13">
                  <c:v>692039</c:v>
                </c:pt>
                <c:pt idx="14">
                  <c:v>558906</c:v>
                </c:pt>
                <c:pt idx="15">
                  <c:v>421327</c:v>
                </c:pt>
                <c:pt idx="16">
                  <c:v>292664</c:v>
                </c:pt>
                <c:pt idx="17">
                  <c:v>304884</c:v>
                </c:pt>
              </c:numCache>
            </c:numRef>
          </c:val>
        </c:ser>
        <c:dLbls>
          <c:showLegendKey val="0"/>
          <c:showVal val="0"/>
          <c:showCatName val="0"/>
          <c:showSerName val="0"/>
          <c:showPercent val="0"/>
          <c:showBubbleSize val="0"/>
        </c:dLbls>
        <c:gapWidth val="150"/>
        <c:axId val="119793152"/>
        <c:axId val="68536576"/>
      </c:barChart>
      <c:catAx>
        <c:axId val="119793152"/>
        <c:scaling>
          <c:orientation val="minMax"/>
        </c:scaling>
        <c:delete val="0"/>
        <c:axPos val="l"/>
        <c:majorTickMark val="none"/>
        <c:minorTickMark val="none"/>
        <c:tickLblPos val="nextTo"/>
        <c:txPr>
          <a:bodyPr/>
          <a:lstStyle/>
          <a:p>
            <a:pPr>
              <a:defRPr sz="600"/>
            </a:pPr>
            <a:endParaRPr lang="es-EC"/>
          </a:p>
        </c:txPr>
        <c:crossAx val="68536576"/>
        <c:crosses val="autoZero"/>
        <c:auto val="1"/>
        <c:lblAlgn val="ctr"/>
        <c:lblOffset val="100"/>
        <c:noMultiLvlLbl val="0"/>
      </c:catAx>
      <c:valAx>
        <c:axId val="68536576"/>
        <c:scaling>
          <c:orientation val="minMax"/>
        </c:scaling>
        <c:delete val="0"/>
        <c:axPos val="b"/>
        <c:majorGridlines/>
        <c:numFmt formatCode="#,##0" sourceLinked="1"/>
        <c:majorTickMark val="none"/>
        <c:minorTickMark val="none"/>
        <c:tickLblPos val="nextTo"/>
        <c:crossAx val="11979315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POBLACION!$B$3</c:f>
              <c:strCache>
                <c:ptCount val="1"/>
                <c:pt idx="0">
                  <c:v>TOTAL AFILIADOS</c:v>
                </c:pt>
              </c:strCache>
            </c:strRef>
          </c:tx>
          <c:invertIfNegative val="0"/>
          <c:cat>
            <c:strRef>
              <c:f>POBLACION!$A$4:$A$19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POBLACION!$B$4:$B$19</c:f>
            </c:numRef>
          </c:val>
        </c:ser>
        <c:ser>
          <c:idx val="1"/>
          <c:order val="1"/>
          <c:tx>
            <c:strRef>
              <c:f>POBLACION!$C$3</c:f>
              <c:strCache>
                <c:ptCount val="1"/>
              </c:strCache>
            </c:strRef>
          </c:tx>
          <c:invertIfNegative val="0"/>
          <c:cat>
            <c:strRef>
              <c:f>POBLACION!$A$4:$A$19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POBLACION!$C$4:$C$19</c:f>
            </c:numRef>
          </c:val>
        </c:ser>
        <c:ser>
          <c:idx val="2"/>
          <c:order val="2"/>
          <c:tx>
            <c:strRef>
              <c:f>POBLACION!$D$3</c:f>
              <c:strCache>
                <c:ptCount val="1"/>
                <c:pt idx="0">
                  <c:v>TOTAL AFILIADOS</c:v>
                </c:pt>
              </c:strCache>
            </c:strRef>
          </c:tx>
          <c:invertIfNegative val="0"/>
          <c:cat>
            <c:strRef>
              <c:f>POBLACION!$A$4:$A$19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POBLACION!$D$4:$D$19</c:f>
              <c:numCache>
                <c:formatCode>#,##0</c:formatCode>
                <c:ptCount val="16"/>
                <c:pt idx="0">
                  <c:v>2068167</c:v>
                </c:pt>
                <c:pt idx="1">
                  <c:v>2271980</c:v>
                </c:pt>
                <c:pt idx="2">
                  <c:v>2316771</c:v>
                </c:pt>
                <c:pt idx="3">
                  <c:v>2347013</c:v>
                </c:pt>
                <c:pt idx="4">
                  <c:v>2356481</c:v>
                </c:pt>
                <c:pt idx="5">
                  <c:v>2364823</c:v>
                </c:pt>
                <c:pt idx="6">
                  <c:v>2385869</c:v>
                </c:pt>
                <c:pt idx="7">
                  <c:v>2407189</c:v>
                </c:pt>
                <c:pt idx="8">
                  <c:v>2428786</c:v>
                </c:pt>
                <c:pt idx="9">
                  <c:v>2462632</c:v>
                </c:pt>
                <c:pt idx="10">
                  <c:v>2496625</c:v>
                </c:pt>
                <c:pt idx="11">
                  <c:v>2529672</c:v>
                </c:pt>
                <c:pt idx="12">
                  <c:v>2562828</c:v>
                </c:pt>
                <c:pt idx="13">
                  <c:v>2596092</c:v>
                </c:pt>
                <c:pt idx="14">
                  <c:v>2629426</c:v>
                </c:pt>
                <c:pt idx="15">
                  <c:v>2662806</c:v>
                </c:pt>
              </c:numCache>
            </c:numRef>
          </c:val>
        </c:ser>
        <c:ser>
          <c:idx val="3"/>
          <c:order val="3"/>
          <c:tx>
            <c:strRef>
              <c:f>POBLACION!$P$3</c:f>
              <c:strCache>
                <c:ptCount val="1"/>
                <c:pt idx="0">
                  <c:v>TOTAL PENSIONISTAS</c:v>
                </c:pt>
              </c:strCache>
            </c:strRef>
          </c:tx>
          <c:invertIfNegative val="0"/>
          <c:cat>
            <c:strRef>
              <c:f>POBLACION!$A$4:$A$19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POBLACION!$P$4:$P$19</c:f>
              <c:numCache>
                <c:formatCode>#,##0</c:formatCode>
                <c:ptCount val="16"/>
                <c:pt idx="0">
                  <c:v>280519</c:v>
                </c:pt>
                <c:pt idx="1">
                  <c:v>314783</c:v>
                </c:pt>
                <c:pt idx="2">
                  <c:v>327147</c:v>
                </c:pt>
                <c:pt idx="3">
                  <c:v>339647</c:v>
                </c:pt>
                <c:pt idx="4">
                  <c:v>345307</c:v>
                </c:pt>
                <c:pt idx="5">
                  <c:v>350743</c:v>
                </c:pt>
                <c:pt idx="6">
                  <c:v>356808</c:v>
                </c:pt>
                <c:pt idx="7">
                  <c:v>370571</c:v>
                </c:pt>
                <c:pt idx="8">
                  <c:v>384661</c:v>
                </c:pt>
                <c:pt idx="9">
                  <c:v>399083</c:v>
                </c:pt>
                <c:pt idx="10">
                  <c:v>413845</c:v>
                </c:pt>
                <c:pt idx="11">
                  <c:v>429278</c:v>
                </c:pt>
                <c:pt idx="12">
                  <c:v>445071</c:v>
                </c:pt>
                <c:pt idx="13">
                  <c:v>461206</c:v>
                </c:pt>
                <c:pt idx="14">
                  <c:v>477728</c:v>
                </c:pt>
                <c:pt idx="15">
                  <c:v>494638</c:v>
                </c:pt>
              </c:numCache>
            </c:numRef>
          </c:val>
        </c:ser>
        <c:dLbls>
          <c:showLegendKey val="0"/>
          <c:showVal val="0"/>
          <c:showCatName val="0"/>
          <c:showSerName val="0"/>
          <c:showPercent val="0"/>
          <c:showBubbleSize val="0"/>
        </c:dLbls>
        <c:gapWidth val="150"/>
        <c:axId val="119795200"/>
        <c:axId val="68539456"/>
      </c:barChart>
      <c:catAx>
        <c:axId val="119795200"/>
        <c:scaling>
          <c:orientation val="minMax"/>
        </c:scaling>
        <c:delete val="0"/>
        <c:axPos val="b"/>
        <c:majorTickMark val="none"/>
        <c:minorTickMark val="none"/>
        <c:tickLblPos val="nextTo"/>
        <c:crossAx val="68539456"/>
        <c:crosses val="autoZero"/>
        <c:auto val="1"/>
        <c:lblAlgn val="ctr"/>
        <c:lblOffset val="100"/>
        <c:noMultiLvlLbl val="0"/>
      </c:catAx>
      <c:valAx>
        <c:axId val="68539456"/>
        <c:scaling>
          <c:orientation val="minMax"/>
        </c:scaling>
        <c:delete val="0"/>
        <c:axPos val="l"/>
        <c:majorGridlines/>
        <c:title>
          <c:tx>
            <c:rich>
              <a:bodyPr/>
              <a:lstStyle/>
              <a:p>
                <a:pPr>
                  <a:defRPr/>
                </a:pPr>
                <a:r>
                  <a:rPr lang="es-MX" sz="1800" b="1" i="0" baseline="0">
                    <a:effectLst/>
                  </a:rPr>
                  <a:t>Relación afiliado/pensionista</a:t>
                </a:r>
                <a:endParaRPr lang="es-MX">
                  <a:effectLst/>
                </a:endParaRPr>
              </a:p>
            </c:rich>
          </c:tx>
          <c:overlay val="0"/>
        </c:title>
        <c:numFmt formatCode="#,##0" sourceLinked="1"/>
        <c:majorTickMark val="none"/>
        <c:minorTickMark val="none"/>
        <c:tickLblPos val="nextTo"/>
        <c:crossAx val="11979520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dirty="0" smtClean="0"/>
              <a:t>Aportes vs. Pensiones</a:t>
            </a:r>
            <a:endParaRPr lang="es-MX" dirty="0"/>
          </a:p>
        </c:rich>
      </c:tx>
      <c:overlay val="0"/>
    </c:title>
    <c:autoTitleDeleted val="0"/>
    <c:plotArea>
      <c:layout/>
      <c:barChart>
        <c:barDir val="col"/>
        <c:grouping val="clustered"/>
        <c:varyColors val="0"/>
        <c:ser>
          <c:idx val="0"/>
          <c:order val="0"/>
          <c:tx>
            <c:strRef>
              <c:f>Hoja1!$B$1</c:f>
              <c:strCache>
                <c:ptCount val="1"/>
                <c:pt idx="0">
                  <c:v>VA aportes</c:v>
                </c:pt>
              </c:strCache>
            </c:strRef>
          </c:tx>
          <c:spPr>
            <a:ln>
              <a:solidFill>
                <a:srgbClr val="7030A0"/>
              </a:solidFill>
            </a:ln>
          </c:spPr>
          <c:invertIfNegative val="0"/>
          <c:cat>
            <c:strRef>
              <c:f>Hoja1!$A$2:$A$41</c:f>
              <c:strCache>
                <c:ptCount val="40"/>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strCache>
            </c:strRef>
          </c:cat>
          <c:val>
            <c:numRef>
              <c:f>Hoja1!$B$2:$B$41</c:f>
              <c:numCache>
                <c:formatCode>#,##0.00</c:formatCode>
                <c:ptCount val="40"/>
                <c:pt idx="0">
                  <c:v>511303059.13999999</c:v>
                </c:pt>
                <c:pt idx="1">
                  <c:v>498917630.01999998</c:v>
                </c:pt>
                <c:pt idx="2">
                  <c:v>486282542.19</c:v>
                </c:pt>
                <c:pt idx="3">
                  <c:v>473451118.5</c:v>
                </c:pt>
                <c:pt idx="4">
                  <c:v>460472088.50999999</c:v>
                </c:pt>
                <c:pt idx="5">
                  <c:v>447391692.14999998</c:v>
                </c:pt>
                <c:pt idx="6">
                  <c:v>430086182.11000001</c:v>
                </c:pt>
                <c:pt idx="7">
                  <c:v>413338361.44999999</c:v>
                </c:pt>
                <c:pt idx="8">
                  <c:v>396959027.56999999</c:v>
                </c:pt>
                <c:pt idx="9">
                  <c:v>381121586.76999998</c:v>
                </c:pt>
                <c:pt idx="10">
                  <c:v>365737777.18000001</c:v>
                </c:pt>
                <c:pt idx="11">
                  <c:v>350820509.70999998</c:v>
                </c:pt>
                <c:pt idx="12">
                  <c:v>336380778.00999999</c:v>
                </c:pt>
                <c:pt idx="13">
                  <c:v>322239648.19999999</c:v>
                </c:pt>
                <c:pt idx="14">
                  <c:v>308197644.79000002</c:v>
                </c:pt>
                <c:pt idx="15">
                  <c:v>294677285.16000003</c:v>
                </c:pt>
                <c:pt idx="16">
                  <c:v>281364965.02999997</c:v>
                </c:pt>
                <c:pt idx="17">
                  <c:v>268514999.42000002</c:v>
                </c:pt>
                <c:pt idx="18">
                  <c:v>256090236.59</c:v>
                </c:pt>
                <c:pt idx="19">
                  <c:v>244025903.11000001</c:v>
                </c:pt>
                <c:pt idx="20">
                  <c:v>212587565.52000001</c:v>
                </c:pt>
                <c:pt idx="21">
                  <c:v>202020220.71000001</c:v>
                </c:pt>
                <c:pt idx="22">
                  <c:v>193038524.66</c:v>
                </c:pt>
                <c:pt idx="23">
                  <c:v>183054712.59</c:v>
                </c:pt>
                <c:pt idx="24">
                  <c:v>173788931.18000001</c:v>
                </c:pt>
                <c:pt idx="25">
                  <c:v>165159674.84999999</c:v>
                </c:pt>
                <c:pt idx="26">
                  <c:v>155261292.80000001</c:v>
                </c:pt>
                <c:pt idx="27">
                  <c:v>146205358.94</c:v>
                </c:pt>
                <c:pt idx="28">
                  <c:v>137908542.52000001</c:v>
                </c:pt>
                <c:pt idx="29">
                  <c:v>130876965.09999999</c:v>
                </c:pt>
                <c:pt idx="30">
                  <c:v>123956023</c:v>
                </c:pt>
                <c:pt idx="31">
                  <c:v>117131546.5</c:v>
                </c:pt>
                <c:pt idx="32">
                  <c:v>110370590.41</c:v>
                </c:pt>
                <c:pt idx="33">
                  <c:v>103834419.44</c:v>
                </c:pt>
                <c:pt idx="34">
                  <c:v>97788867.620000005</c:v>
                </c:pt>
                <c:pt idx="35">
                  <c:v>92127148.060000002</c:v>
                </c:pt>
                <c:pt idx="36">
                  <c:v>86185013.920000002</c:v>
                </c:pt>
                <c:pt idx="37">
                  <c:v>81051151.560000002</c:v>
                </c:pt>
                <c:pt idx="38">
                  <c:v>76040630.409999996</c:v>
                </c:pt>
                <c:pt idx="39">
                  <c:v>71628715.5</c:v>
                </c:pt>
              </c:numCache>
            </c:numRef>
          </c:val>
        </c:ser>
        <c:ser>
          <c:idx val="1"/>
          <c:order val="1"/>
          <c:tx>
            <c:strRef>
              <c:f>Hoja1!$C$1</c:f>
              <c:strCache>
                <c:ptCount val="1"/>
                <c:pt idx="0">
                  <c:v>VA prestaciones</c:v>
                </c:pt>
              </c:strCache>
            </c:strRef>
          </c:tx>
          <c:invertIfNegative val="0"/>
          <c:cat>
            <c:strRef>
              <c:f>Hoja1!$A$2:$A$41</c:f>
              <c:strCache>
                <c:ptCount val="40"/>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strCache>
            </c:strRef>
          </c:cat>
          <c:val>
            <c:numRef>
              <c:f>Hoja1!$C$2:$C$41</c:f>
              <c:numCache>
                <c:formatCode>#,##0.00</c:formatCode>
                <c:ptCount val="40"/>
                <c:pt idx="0">
                  <c:v>0</c:v>
                </c:pt>
                <c:pt idx="1">
                  <c:v>26219181.859999999</c:v>
                </c:pt>
                <c:pt idx="2">
                  <c:v>27088248.34</c:v>
                </c:pt>
                <c:pt idx="3">
                  <c:v>29262860.710000001</c:v>
                </c:pt>
                <c:pt idx="4">
                  <c:v>30267119.5</c:v>
                </c:pt>
                <c:pt idx="5">
                  <c:v>37236141.649999999</c:v>
                </c:pt>
                <c:pt idx="6">
                  <c:v>38557485.299999997</c:v>
                </c:pt>
                <c:pt idx="7">
                  <c:v>39510182.159999996</c:v>
                </c:pt>
                <c:pt idx="8">
                  <c:v>40496654.340000004</c:v>
                </c:pt>
                <c:pt idx="9">
                  <c:v>41508581.049999997</c:v>
                </c:pt>
                <c:pt idx="10">
                  <c:v>42559722.43</c:v>
                </c:pt>
                <c:pt idx="11">
                  <c:v>43649724.299999997</c:v>
                </c:pt>
                <c:pt idx="12">
                  <c:v>44783285.310000002</c:v>
                </c:pt>
                <c:pt idx="13">
                  <c:v>45960849.079999998</c:v>
                </c:pt>
                <c:pt idx="14">
                  <c:v>47177189.560000002</c:v>
                </c:pt>
                <c:pt idx="15">
                  <c:v>48417600.539999999</c:v>
                </c:pt>
                <c:pt idx="16">
                  <c:v>49707862.840000004</c:v>
                </c:pt>
                <c:pt idx="17">
                  <c:v>51035156.450000003</c:v>
                </c:pt>
                <c:pt idx="18">
                  <c:v>52410819.630000003</c:v>
                </c:pt>
                <c:pt idx="19">
                  <c:v>53835856.350000001</c:v>
                </c:pt>
                <c:pt idx="20">
                  <c:v>258369860.38999999</c:v>
                </c:pt>
                <c:pt idx="21">
                  <c:v>289430678.76999998</c:v>
                </c:pt>
                <c:pt idx="22">
                  <c:v>318468517.24000001</c:v>
                </c:pt>
                <c:pt idx="23">
                  <c:v>357535144.79000002</c:v>
                </c:pt>
                <c:pt idx="24">
                  <c:v>395904042.75</c:v>
                </c:pt>
                <c:pt idx="25">
                  <c:v>425765135.98000002</c:v>
                </c:pt>
                <c:pt idx="26">
                  <c:v>486571650.88999999</c:v>
                </c:pt>
                <c:pt idx="27">
                  <c:v>509424766.95999998</c:v>
                </c:pt>
                <c:pt idx="28">
                  <c:v>548419735.27999997</c:v>
                </c:pt>
                <c:pt idx="29">
                  <c:v>580794226.23000002</c:v>
                </c:pt>
                <c:pt idx="30">
                  <c:v>611324569.54999995</c:v>
                </c:pt>
                <c:pt idx="31">
                  <c:v>645277476.15999997</c:v>
                </c:pt>
                <c:pt idx="32">
                  <c:v>678049301.87</c:v>
                </c:pt>
                <c:pt idx="33">
                  <c:v>711393858.75</c:v>
                </c:pt>
                <c:pt idx="34">
                  <c:v>739924335.42999995</c:v>
                </c:pt>
                <c:pt idx="35">
                  <c:v>767903959.88999999</c:v>
                </c:pt>
                <c:pt idx="36">
                  <c:v>797287585.52999997</c:v>
                </c:pt>
                <c:pt idx="37">
                  <c:v>816929310.88</c:v>
                </c:pt>
                <c:pt idx="38">
                  <c:v>828879678.15999997</c:v>
                </c:pt>
                <c:pt idx="39">
                  <c:v>842153747.73000002</c:v>
                </c:pt>
              </c:numCache>
            </c:numRef>
          </c:val>
        </c:ser>
        <c:dLbls>
          <c:showLegendKey val="0"/>
          <c:showVal val="0"/>
          <c:showCatName val="0"/>
          <c:showSerName val="0"/>
          <c:showPercent val="0"/>
          <c:showBubbleSize val="0"/>
        </c:dLbls>
        <c:gapWidth val="150"/>
        <c:axId val="120845824"/>
        <c:axId val="117800960"/>
      </c:barChart>
      <c:catAx>
        <c:axId val="120845824"/>
        <c:scaling>
          <c:orientation val="minMax"/>
        </c:scaling>
        <c:delete val="0"/>
        <c:axPos val="b"/>
        <c:majorTickMark val="none"/>
        <c:minorTickMark val="none"/>
        <c:tickLblPos val="nextTo"/>
        <c:crossAx val="117800960"/>
        <c:crosses val="autoZero"/>
        <c:auto val="1"/>
        <c:lblAlgn val="ctr"/>
        <c:lblOffset val="100"/>
        <c:noMultiLvlLbl val="0"/>
      </c:catAx>
      <c:valAx>
        <c:axId val="117800960"/>
        <c:scaling>
          <c:orientation val="minMax"/>
        </c:scaling>
        <c:delete val="0"/>
        <c:axPos val="l"/>
        <c:majorGridlines/>
        <c:numFmt formatCode="#,##0.00" sourceLinked="1"/>
        <c:majorTickMark val="none"/>
        <c:minorTickMark val="none"/>
        <c:tickLblPos val="nextTo"/>
        <c:spPr>
          <a:ln w="9525">
            <a:noFill/>
          </a:ln>
        </c:spPr>
        <c:crossAx val="120845824"/>
        <c:crosses val="autoZero"/>
        <c:crossBetween val="between"/>
      </c:valAx>
    </c:plotArea>
    <c:legend>
      <c:legendPos val="b"/>
      <c:overlay val="0"/>
      <c:txPr>
        <a:bodyPr/>
        <a:lstStyle/>
        <a:p>
          <a:pPr rtl="0">
            <a:defRPr/>
          </a:pPr>
          <a:endParaRPr lang="es-EC"/>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B1E78-64C8-47C1-B93A-C2660A1AF00E}"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es-MX"/>
        </a:p>
      </dgm:t>
    </dgm:pt>
    <dgm:pt modelId="{DCD4ABDF-5F90-4510-9C25-E79AD22335D7}">
      <dgm:prSet phldrT="[Texto]">
        <dgm:style>
          <a:lnRef idx="1">
            <a:schemeClr val="accent2"/>
          </a:lnRef>
          <a:fillRef idx="2">
            <a:schemeClr val="accent2"/>
          </a:fillRef>
          <a:effectRef idx="1">
            <a:schemeClr val="accent2"/>
          </a:effectRef>
          <a:fontRef idx="minor">
            <a:schemeClr val="dk1"/>
          </a:fontRef>
        </dgm:style>
      </dgm:prSet>
      <dgm:spPr/>
      <dgm:t>
        <a:bodyPr/>
        <a:lstStyle/>
        <a:p>
          <a:r>
            <a:rPr lang="es-EC" b="1" dirty="0" smtClean="0"/>
            <a:t>Sistema Contributivo (también conocidos como profesionales o </a:t>
          </a:r>
          <a:r>
            <a:rPr lang="es-EC" b="1" dirty="0" err="1" smtClean="0"/>
            <a:t>Bismarkianos</a:t>
          </a:r>
          <a:r>
            <a:rPr lang="es-EC" b="1" dirty="0" smtClean="0"/>
            <a:t>)</a:t>
          </a:r>
          <a:endParaRPr lang="es-MX" dirty="0"/>
        </a:p>
      </dgm:t>
    </dgm:pt>
    <dgm:pt modelId="{4EB239F7-FF77-4889-B157-8A03EE606BA0}" type="parTrans" cxnId="{2F1A9F6A-EDA0-4E2C-BA60-718ECF09C427}">
      <dgm:prSet/>
      <dgm:spPr/>
      <dgm:t>
        <a:bodyPr/>
        <a:lstStyle/>
        <a:p>
          <a:endParaRPr lang="es-MX"/>
        </a:p>
      </dgm:t>
    </dgm:pt>
    <dgm:pt modelId="{7F43FD1C-4D05-4C38-AD8B-480B11DF245F}" type="sibTrans" cxnId="{2F1A9F6A-EDA0-4E2C-BA60-718ECF09C427}">
      <dgm:prSet/>
      <dgm:spPr/>
      <dgm:t>
        <a:bodyPr/>
        <a:lstStyle/>
        <a:p>
          <a:endParaRPr lang="es-MX"/>
        </a:p>
      </dgm:t>
    </dgm:pt>
    <dgm:pt modelId="{E9523D3D-56FA-4756-B109-6BE67216B29E}">
      <dgm:prSet phldrT="[Texto]"/>
      <dgm:spPr/>
      <dgm:t>
        <a:bodyPr/>
        <a:lstStyle/>
        <a:p>
          <a:pPr algn="just"/>
          <a:r>
            <a:rPr lang="es-MX" dirty="0" smtClean="0"/>
            <a:t>Cubre a una capa de la población.</a:t>
          </a:r>
          <a:endParaRPr lang="es-MX" dirty="0"/>
        </a:p>
      </dgm:t>
    </dgm:pt>
    <dgm:pt modelId="{6D035FA1-AB2A-47DB-BCED-A5076DAD1794}" type="parTrans" cxnId="{ACD4FA63-CF34-4BBB-A167-15E4FE469F33}">
      <dgm:prSet/>
      <dgm:spPr/>
      <dgm:t>
        <a:bodyPr/>
        <a:lstStyle/>
        <a:p>
          <a:endParaRPr lang="es-MX"/>
        </a:p>
      </dgm:t>
    </dgm:pt>
    <dgm:pt modelId="{6E36259E-7572-4FE0-9DE9-405786489C2F}" type="sibTrans" cxnId="{ACD4FA63-CF34-4BBB-A167-15E4FE469F33}">
      <dgm:prSet/>
      <dgm:spPr/>
      <dgm:t>
        <a:bodyPr/>
        <a:lstStyle/>
        <a:p>
          <a:endParaRPr lang="es-MX"/>
        </a:p>
      </dgm:t>
    </dgm:pt>
    <dgm:pt modelId="{D80D470F-6BF0-42BB-A51D-133632DE883A}">
      <dgm:prSet phldrT="[Texto]"/>
      <dgm:spPr/>
      <dgm:t>
        <a:bodyPr/>
        <a:lstStyle/>
        <a:p>
          <a:pPr algn="just"/>
          <a:r>
            <a:rPr lang="es-MX" dirty="0" smtClean="0"/>
            <a:t>Financiamiento a través de cotizaciones-prestaciones al Sistema. Regímenes Reparto o Capitalización</a:t>
          </a:r>
          <a:endParaRPr lang="es-MX" dirty="0"/>
        </a:p>
      </dgm:t>
    </dgm:pt>
    <dgm:pt modelId="{5846B230-A3DE-46AD-B309-580868327590}" type="parTrans" cxnId="{902B2689-8332-4EFE-9413-42B686434876}">
      <dgm:prSet/>
      <dgm:spPr/>
      <dgm:t>
        <a:bodyPr/>
        <a:lstStyle/>
        <a:p>
          <a:endParaRPr lang="es-MX"/>
        </a:p>
      </dgm:t>
    </dgm:pt>
    <dgm:pt modelId="{F683ABBF-B6BE-4CCE-A350-CB7FDD26C6D3}" type="sibTrans" cxnId="{902B2689-8332-4EFE-9413-42B686434876}">
      <dgm:prSet/>
      <dgm:spPr/>
      <dgm:t>
        <a:bodyPr/>
        <a:lstStyle/>
        <a:p>
          <a:endParaRPr lang="es-MX"/>
        </a:p>
      </dgm:t>
    </dgm:pt>
    <dgm:pt modelId="{FA6D6986-6226-453D-BF44-5DC96A761EDB}">
      <dgm:prSet phldrT="[Texto]">
        <dgm:style>
          <a:lnRef idx="1">
            <a:schemeClr val="accent2"/>
          </a:lnRef>
          <a:fillRef idx="2">
            <a:schemeClr val="accent2"/>
          </a:fillRef>
          <a:effectRef idx="1">
            <a:schemeClr val="accent2"/>
          </a:effectRef>
          <a:fontRef idx="minor">
            <a:schemeClr val="dk1"/>
          </a:fontRef>
        </dgm:style>
      </dgm:prSet>
      <dgm:spPr/>
      <dgm:t>
        <a:bodyPr/>
        <a:lstStyle/>
        <a:p>
          <a:r>
            <a:rPr lang="es-EC" b="1" dirty="0" smtClean="0"/>
            <a:t>Sistema no contributivo</a:t>
          </a:r>
        </a:p>
        <a:p>
          <a:r>
            <a:rPr lang="es-EC" b="1" dirty="0" smtClean="0"/>
            <a:t>(también conocidos como  universal asistencial o Modelo </a:t>
          </a:r>
          <a:r>
            <a:rPr lang="es-EC" b="1" dirty="0" err="1" smtClean="0"/>
            <a:t>Beveridgiano</a:t>
          </a:r>
          <a:endParaRPr lang="es-MX" b="1" dirty="0"/>
        </a:p>
      </dgm:t>
    </dgm:pt>
    <dgm:pt modelId="{BF15D59C-3C59-4B96-B26D-2CEE75D784FE}" type="parTrans" cxnId="{9C3F8228-2787-49B1-A67C-90107ABF0BE0}">
      <dgm:prSet/>
      <dgm:spPr/>
      <dgm:t>
        <a:bodyPr/>
        <a:lstStyle/>
        <a:p>
          <a:endParaRPr lang="es-MX"/>
        </a:p>
      </dgm:t>
    </dgm:pt>
    <dgm:pt modelId="{E9743B8B-028A-4B70-9708-C4C9F912C3C0}" type="sibTrans" cxnId="{9C3F8228-2787-49B1-A67C-90107ABF0BE0}">
      <dgm:prSet/>
      <dgm:spPr/>
      <dgm:t>
        <a:bodyPr/>
        <a:lstStyle/>
        <a:p>
          <a:endParaRPr lang="es-MX"/>
        </a:p>
      </dgm:t>
    </dgm:pt>
    <dgm:pt modelId="{3D0CE43E-70F3-4A2F-A01A-2D5CA034161A}">
      <dgm:prSet phldrT="[Texto]"/>
      <dgm:spPr/>
      <dgm:t>
        <a:bodyPr/>
        <a:lstStyle/>
        <a:p>
          <a:pPr algn="just"/>
          <a:r>
            <a:rPr lang="es-MX" dirty="0" smtClean="0"/>
            <a:t>Cubre a toda la población  o ciudadanía.</a:t>
          </a:r>
          <a:endParaRPr lang="es-MX" dirty="0"/>
        </a:p>
      </dgm:t>
    </dgm:pt>
    <dgm:pt modelId="{5D81206E-44E8-4E2A-A99C-ACA99187F23C}" type="parTrans" cxnId="{B999C136-BF56-45C5-A43C-8546B4B8C6EE}">
      <dgm:prSet/>
      <dgm:spPr/>
      <dgm:t>
        <a:bodyPr/>
        <a:lstStyle/>
        <a:p>
          <a:endParaRPr lang="es-MX"/>
        </a:p>
      </dgm:t>
    </dgm:pt>
    <dgm:pt modelId="{337A05EF-A2E9-44D9-AB41-6BEC2184360F}" type="sibTrans" cxnId="{B999C136-BF56-45C5-A43C-8546B4B8C6EE}">
      <dgm:prSet/>
      <dgm:spPr/>
      <dgm:t>
        <a:bodyPr/>
        <a:lstStyle/>
        <a:p>
          <a:endParaRPr lang="es-MX"/>
        </a:p>
      </dgm:t>
    </dgm:pt>
    <dgm:pt modelId="{63063F78-79E4-4778-9075-89D59A84D8C0}">
      <dgm:prSet phldrT="[Texto]"/>
      <dgm:spPr/>
      <dgm:t>
        <a:bodyPr/>
        <a:lstStyle/>
        <a:p>
          <a:pPr algn="just"/>
          <a:r>
            <a:rPr lang="es-MX" dirty="0" smtClean="0"/>
            <a:t>Financiamiento a través de Impuesto</a:t>
          </a:r>
          <a:endParaRPr lang="es-MX" dirty="0"/>
        </a:p>
      </dgm:t>
    </dgm:pt>
    <dgm:pt modelId="{9D8F4C11-B1F3-4113-B674-DDA1312DBD77}" type="parTrans" cxnId="{38339A2A-75B2-46C1-833A-B99F470AF091}">
      <dgm:prSet/>
      <dgm:spPr/>
      <dgm:t>
        <a:bodyPr/>
        <a:lstStyle/>
        <a:p>
          <a:endParaRPr lang="es-MX"/>
        </a:p>
      </dgm:t>
    </dgm:pt>
    <dgm:pt modelId="{4EDFE42A-2A4B-468E-94C1-EF34D5E1CF25}" type="sibTrans" cxnId="{38339A2A-75B2-46C1-833A-B99F470AF091}">
      <dgm:prSet/>
      <dgm:spPr/>
      <dgm:t>
        <a:bodyPr/>
        <a:lstStyle/>
        <a:p>
          <a:endParaRPr lang="es-MX"/>
        </a:p>
      </dgm:t>
    </dgm:pt>
    <dgm:pt modelId="{6CFAB41E-F8F1-486D-9B7F-7786B9A46A65}">
      <dgm:prSet phldrT="[Texto]"/>
      <dgm:spPr/>
      <dgm:t>
        <a:bodyPr/>
        <a:lstStyle/>
        <a:p>
          <a:pPr algn="just"/>
          <a:r>
            <a:rPr lang="es-MX" b="0" i="0" dirty="0" smtClean="0"/>
            <a:t>Las prestaciones se conceden después de acreditar un período mínimo de cotización</a:t>
          </a:r>
          <a:endParaRPr lang="es-MX" b="0" dirty="0"/>
        </a:p>
      </dgm:t>
    </dgm:pt>
    <dgm:pt modelId="{6117D29A-0BC6-443E-B2F3-22B2BF04EEED}" type="parTrans" cxnId="{901C9F3E-2EE4-4073-871C-678FE2B64B4B}">
      <dgm:prSet/>
      <dgm:spPr/>
      <dgm:t>
        <a:bodyPr/>
        <a:lstStyle/>
        <a:p>
          <a:endParaRPr lang="es-MX"/>
        </a:p>
      </dgm:t>
    </dgm:pt>
    <dgm:pt modelId="{4CE45450-984D-4FEA-A9DA-30143D84CF45}" type="sibTrans" cxnId="{901C9F3E-2EE4-4073-871C-678FE2B64B4B}">
      <dgm:prSet/>
      <dgm:spPr/>
      <dgm:t>
        <a:bodyPr/>
        <a:lstStyle/>
        <a:p>
          <a:endParaRPr lang="es-MX"/>
        </a:p>
      </dgm:t>
    </dgm:pt>
    <dgm:pt modelId="{C7D8B3C3-E6BF-4FDA-B65B-3F70ADC8C63F}">
      <dgm:prSet phldrT="[Texto]"/>
      <dgm:spPr/>
      <dgm:t>
        <a:bodyPr/>
        <a:lstStyle/>
        <a:p>
          <a:pPr algn="just"/>
          <a:r>
            <a:rPr lang="es-MX" b="0" i="0" dirty="0" smtClean="0"/>
            <a:t>No es necesario haber cotizado previamente al sistema </a:t>
          </a:r>
          <a:endParaRPr lang="es-MX" dirty="0"/>
        </a:p>
      </dgm:t>
    </dgm:pt>
    <dgm:pt modelId="{E736F454-9BD8-48EF-8F73-4846C1B485A5}" type="parTrans" cxnId="{27F68122-B198-4D7C-B08E-49F8A6CC1020}">
      <dgm:prSet/>
      <dgm:spPr/>
    </dgm:pt>
    <dgm:pt modelId="{06E9F71B-8FAB-4928-A75A-FE806327DE43}" type="sibTrans" cxnId="{27F68122-B198-4D7C-B08E-49F8A6CC1020}">
      <dgm:prSet/>
      <dgm:spPr/>
    </dgm:pt>
    <dgm:pt modelId="{30B9F76F-2A85-483C-A803-AB4DFF378592}" type="pres">
      <dgm:prSet presAssocID="{732B1E78-64C8-47C1-B93A-C2660A1AF00E}" presName="composite" presStyleCnt="0">
        <dgm:presLayoutVars>
          <dgm:chMax val="5"/>
          <dgm:dir/>
          <dgm:animLvl val="ctr"/>
          <dgm:resizeHandles val="exact"/>
        </dgm:presLayoutVars>
      </dgm:prSet>
      <dgm:spPr/>
      <dgm:t>
        <a:bodyPr/>
        <a:lstStyle/>
        <a:p>
          <a:endParaRPr lang="es-MX"/>
        </a:p>
      </dgm:t>
    </dgm:pt>
    <dgm:pt modelId="{4DE30595-3907-4A32-9E2B-1822C28E9830}" type="pres">
      <dgm:prSet presAssocID="{732B1E78-64C8-47C1-B93A-C2660A1AF00E}" presName="cycle" presStyleCnt="0"/>
      <dgm:spPr/>
    </dgm:pt>
    <dgm:pt modelId="{C7E81E6F-4363-4A63-A549-660724E96BDE}" type="pres">
      <dgm:prSet presAssocID="{732B1E78-64C8-47C1-B93A-C2660A1AF00E}" presName="centerShape" presStyleCnt="0"/>
      <dgm:spPr/>
    </dgm:pt>
    <dgm:pt modelId="{003226AA-92D5-4808-A2EE-794A14F2D1F8}" type="pres">
      <dgm:prSet presAssocID="{732B1E78-64C8-47C1-B93A-C2660A1AF00E}" presName="connSite" presStyleLbl="node1" presStyleIdx="0" presStyleCnt="3"/>
      <dgm:spPr/>
    </dgm:pt>
    <dgm:pt modelId="{BA5916E0-3429-4932-A559-C00BD969C2A1}" type="pres">
      <dgm:prSet presAssocID="{732B1E78-64C8-47C1-B93A-C2660A1AF00E}" presName="visible" presStyleLbl="node1" presStyleIdx="0" presStyleCnt="3" custScaleX="64775" custScaleY="60527"/>
      <dgm:spPr>
        <a:blipFill rotWithShape="1">
          <a:blip xmlns:r="http://schemas.openxmlformats.org/officeDocument/2006/relationships" r:embed="rId1"/>
          <a:stretch>
            <a:fillRect/>
          </a:stretch>
        </a:blipFill>
      </dgm:spPr>
    </dgm:pt>
    <dgm:pt modelId="{73DBE681-2512-41C2-9064-2BBBD949D70A}" type="pres">
      <dgm:prSet presAssocID="{4EB239F7-FF77-4889-B157-8A03EE606BA0}" presName="Name25" presStyleLbl="parChTrans1D1" presStyleIdx="0" presStyleCnt="2"/>
      <dgm:spPr/>
      <dgm:t>
        <a:bodyPr/>
        <a:lstStyle/>
        <a:p>
          <a:endParaRPr lang="es-MX"/>
        </a:p>
      </dgm:t>
    </dgm:pt>
    <dgm:pt modelId="{F7E7FBA8-6EF7-40D2-AD78-917C9E01511E}" type="pres">
      <dgm:prSet presAssocID="{DCD4ABDF-5F90-4510-9C25-E79AD22335D7}" presName="node" presStyleCnt="0"/>
      <dgm:spPr/>
    </dgm:pt>
    <dgm:pt modelId="{4D01899F-3334-4589-B50F-DFACCB7FA832}" type="pres">
      <dgm:prSet presAssocID="{DCD4ABDF-5F90-4510-9C25-E79AD22335D7}" presName="parentNode" presStyleLbl="node1" presStyleIdx="1" presStyleCnt="3">
        <dgm:presLayoutVars>
          <dgm:chMax val="1"/>
          <dgm:bulletEnabled val="1"/>
        </dgm:presLayoutVars>
      </dgm:prSet>
      <dgm:spPr/>
      <dgm:t>
        <a:bodyPr/>
        <a:lstStyle/>
        <a:p>
          <a:endParaRPr lang="es-MX"/>
        </a:p>
      </dgm:t>
    </dgm:pt>
    <dgm:pt modelId="{E0E99A8B-F7CF-4EB4-BDBD-CC4A504FA03F}" type="pres">
      <dgm:prSet presAssocID="{DCD4ABDF-5F90-4510-9C25-E79AD22335D7}" presName="childNode" presStyleLbl="revTx" presStyleIdx="0" presStyleCnt="2">
        <dgm:presLayoutVars>
          <dgm:bulletEnabled val="1"/>
        </dgm:presLayoutVars>
      </dgm:prSet>
      <dgm:spPr/>
      <dgm:t>
        <a:bodyPr/>
        <a:lstStyle/>
        <a:p>
          <a:endParaRPr lang="es-MX"/>
        </a:p>
      </dgm:t>
    </dgm:pt>
    <dgm:pt modelId="{EAC1D818-2C90-42FF-AD81-3AF1B5AF548B}" type="pres">
      <dgm:prSet presAssocID="{BF15D59C-3C59-4B96-B26D-2CEE75D784FE}" presName="Name25" presStyleLbl="parChTrans1D1" presStyleIdx="1" presStyleCnt="2"/>
      <dgm:spPr/>
      <dgm:t>
        <a:bodyPr/>
        <a:lstStyle/>
        <a:p>
          <a:endParaRPr lang="es-MX"/>
        </a:p>
      </dgm:t>
    </dgm:pt>
    <dgm:pt modelId="{3F87383B-318D-4674-9E53-87CD125ACB03}" type="pres">
      <dgm:prSet presAssocID="{FA6D6986-6226-453D-BF44-5DC96A761EDB}" presName="node" presStyleCnt="0"/>
      <dgm:spPr/>
    </dgm:pt>
    <dgm:pt modelId="{A116F925-B05D-4CC9-99B1-1BCEFB151974}" type="pres">
      <dgm:prSet presAssocID="{FA6D6986-6226-453D-BF44-5DC96A761EDB}" presName="parentNode" presStyleLbl="node1" presStyleIdx="2" presStyleCnt="3" custScaleX="99843" custScaleY="111775" custLinFactNeighborX="1965" custLinFactNeighborY="-3275">
        <dgm:presLayoutVars>
          <dgm:chMax val="1"/>
          <dgm:bulletEnabled val="1"/>
        </dgm:presLayoutVars>
      </dgm:prSet>
      <dgm:spPr/>
      <dgm:t>
        <a:bodyPr/>
        <a:lstStyle/>
        <a:p>
          <a:endParaRPr lang="es-MX"/>
        </a:p>
      </dgm:t>
    </dgm:pt>
    <dgm:pt modelId="{69EA3863-9AB4-4237-A3CB-D3B9797F895B}" type="pres">
      <dgm:prSet presAssocID="{FA6D6986-6226-453D-BF44-5DC96A761EDB}" presName="childNode" presStyleLbl="revTx" presStyleIdx="1" presStyleCnt="2">
        <dgm:presLayoutVars>
          <dgm:bulletEnabled val="1"/>
        </dgm:presLayoutVars>
      </dgm:prSet>
      <dgm:spPr/>
      <dgm:t>
        <a:bodyPr/>
        <a:lstStyle/>
        <a:p>
          <a:endParaRPr lang="es-MX"/>
        </a:p>
      </dgm:t>
    </dgm:pt>
  </dgm:ptLst>
  <dgm:cxnLst>
    <dgm:cxn modelId="{2462A6E6-C461-43E2-93DA-82A14EDA2875}" type="presOf" srcId="{C7D8B3C3-E6BF-4FDA-B65B-3F70ADC8C63F}" destId="{69EA3863-9AB4-4237-A3CB-D3B9797F895B}" srcOrd="0" destOrd="2" presId="urn:microsoft.com/office/officeart/2005/8/layout/radial2"/>
    <dgm:cxn modelId="{B999C136-BF56-45C5-A43C-8546B4B8C6EE}" srcId="{FA6D6986-6226-453D-BF44-5DC96A761EDB}" destId="{3D0CE43E-70F3-4A2F-A01A-2D5CA034161A}" srcOrd="0" destOrd="0" parTransId="{5D81206E-44E8-4E2A-A99C-ACA99187F23C}" sibTransId="{337A05EF-A2E9-44D9-AB41-6BEC2184360F}"/>
    <dgm:cxn modelId="{44A236E0-CAC3-4297-8238-C4A4F86553A8}" type="presOf" srcId="{3D0CE43E-70F3-4A2F-A01A-2D5CA034161A}" destId="{69EA3863-9AB4-4237-A3CB-D3B9797F895B}" srcOrd="0" destOrd="0" presId="urn:microsoft.com/office/officeart/2005/8/layout/radial2"/>
    <dgm:cxn modelId="{38339A2A-75B2-46C1-833A-B99F470AF091}" srcId="{FA6D6986-6226-453D-BF44-5DC96A761EDB}" destId="{63063F78-79E4-4778-9075-89D59A84D8C0}" srcOrd="1" destOrd="0" parTransId="{9D8F4C11-B1F3-4113-B674-DDA1312DBD77}" sibTransId="{4EDFE42A-2A4B-468E-94C1-EF34D5E1CF25}"/>
    <dgm:cxn modelId="{6B2AEE14-1881-4D75-904C-2AE061E4E04B}" type="presOf" srcId="{4EB239F7-FF77-4889-B157-8A03EE606BA0}" destId="{73DBE681-2512-41C2-9064-2BBBD949D70A}" srcOrd="0" destOrd="0" presId="urn:microsoft.com/office/officeart/2005/8/layout/radial2"/>
    <dgm:cxn modelId="{ACD4FA63-CF34-4BBB-A167-15E4FE469F33}" srcId="{DCD4ABDF-5F90-4510-9C25-E79AD22335D7}" destId="{E9523D3D-56FA-4756-B109-6BE67216B29E}" srcOrd="0" destOrd="0" parTransId="{6D035FA1-AB2A-47DB-BCED-A5076DAD1794}" sibTransId="{6E36259E-7572-4FE0-9DE9-405786489C2F}"/>
    <dgm:cxn modelId="{27F68122-B198-4D7C-B08E-49F8A6CC1020}" srcId="{FA6D6986-6226-453D-BF44-5DC96A761EDB}" destId="{C7D8B3C3-E6BF-4FDA-B65B-3F70ADC8C63F}" srcOrd="2" destOrd="0" parTransId="{E736F454-9BD8-48EF-8F73-4846C1B485A5}" sibTransId="{06E9F71B-8FAB-4928-A75A-FE806327DE43}"/>
    <dgm:cxn modelId="{A8E6CE26-0E06-4320-8AD5-6F4125B1F2EB}" type="presOf" srcId="{D80D470F-6BF0-42BB-A51D-133632DE883A}" destId="{E0E99A8B-F7CF-4EB4-BDBD-CC4A504FA03F}" srcOrd="0" destOrd="1" presId="urn:microsoft.com/office/officeart/2005/8/layout/radial2"/>
    <dgm:cxn modelId="{FADB7FC3-2764-401A-9DCA-7EC7EDF5C8F6}" type="presOf" srcId="{DCD4ABDF-5F90-4510-9C25-E79AD22335D7}" destId="{4D01899F-3334-4589-B50F-DFACCB7FA832}" srcOrd="0" destOrd="0" presId="urn:microsoft.com/office/officeart/2005/8/layout/radial2"/>
    <dgm:cxn modelId="{04579735-8690-493F-A2D5-473356C7378A}" type="presOf" srcId="{FA6D6986-6226-453D-BF44-5DC96A761EDB}" destId="{A116F925-B05D-4CC9-99B1-1BCEFB151974}" srcOrd="0" destOrd="0" presId="urn:microsoft.com/office/officeart/2005/8/layout/radial2"/>
    <dgm:cxn modelId="{9ADD37E1-1EF9-410D-A7F7-CB4B5CED16B2}" type="presOf" srcId="{63063F78-79E4-4778-9075-89D59A84D8C0}" destId="{69EA3863-9AB4-4237-A3CB-D3B9797F895B}" srcOrd="0" destOrd="1" presId="urn:microsoft.com/office/officeart/2005/8/layout/radial2"/>
    <dgm:cxn modelId="{902B2689-8332-4EFE-9413-42B686434876}" srcId="{DCD4ABDF-5F90-4510-9C25-E79AD22335D7}" destId="{D80D470F-6BF0-42BB-A51D-133632DE883A}" srcOrd="1" destOrd="0" parTransId="{5846B230-A3DE-46AD-B309-580868327590}" sibTransId="{F683ABBF-B6BE-4CCE-A350-CB7FDD26C6D3}"/>
    <dgm:cxn modelId="{3DEAE47D-E1DC-478D-B135-C1C387D9D9D3}" type="presOf" srcId="{BF15D59C-3C59-4B96-B26D-2CEE75D784FE}" destId="{EAC1D818-2C90-42FF-AD81-3AF1B5AF548B}" srcOrd="0" destOrd="0" presId="urn:microsoft.com/office/officeart/2005/8/layout/radial2"/>
    <dgm:cxn modelId="{9C3F8228-2787-49B1-A67C-90107ABF0BE0}" srcId="{732B1E78-64C8-47C1-B93A-C2660A1AF00E}" destId="{FA6D6986-6226-453D-BF44-5DC96A761EDB}" srcOrd="1" destOrd="0" parTransId="{BF15D59C-3C59-4B96-B26D-2CEE75D784FE}" sibTransId="{E9743B8B-028A-4B70-9708-C4C9F912C3C0}"/>
    <dgm:cxn modelId="{2F1A9F6A-EDA0-4E2C-BA60-718ECF09C427}" srcId="{732B1E78-64C8-47C1-B93A-C2660A1AF00E}" destId="{DCD4ABDF-5F90-4510-9C25-E79AD22335D7}" srcOrd="0" destOrd="0" parTransId="{4EB239F7-FF77-4889-B157-8A03EE606BA0}" sibTransId="{7F43FD1C-4D05-4C38-AD8B-480B11DF245F}"/>
    <dgm:cxn modelId="{28CD0EFA-9B33-4284-B8C0-1618435C8E64}" type="presOf" srcId="{732B1E78-64C8-47C1-B93A-C2660A1AF00E}" destId="{30B9F76F-2A85-483C-A803-AB4DFF378592}" srcOrd="0" destOrd="0" presId="urn:microsoft.com/office/officeart/2005/8/layout/radial2"/>
    <dgm:cxn modelId="{901C9F3E-2EE4-4073-871C-678FE2B64B4B}" srcId="{DCD4ABDF-5F90-4510-9C25-E79AD22335D7}" destId="{6CFAB41E-F8F1-486D-9B7F-7786B9A46A65}" srcOrd="2" destOrd="0" parTransId="{6117D29A-0BC6-443E-B2F3-22B2BF04EEED}" sibTransId="{4CE45450-984D-4FEA-A9DA-30143D84CF45}"/>
    <dgm:cxn modelId="{56A2037E-3335-4AB0-BD79-2DEFF4D045BD}" type="presOf" srcId="{E9523D3D-56FA-4756-B109-6BE67216B29E}" destId="{E0E99A8B-F7CF-4EB4-BDBD-CC4A504FA03F}" srcOrd="0" destOrd="0" presId="urn:microsoft.com/office/officeart/2005/8/layout/radial2"/>
    <dgm:cxn modelId="{96C285D5-1D2D-4AE4-BF73-AE5A1BF73CEE}" type="presOf" srcId="{6CFAB41E-F8F1-486D-9B7F-7786B9A46A65}" destId="{E0E99A8B-F7CF-4EB4-BDBD-CC4A504FA03F}" srcOrd="0" destOrd="2" presId="urn:microsoft.com/office/officeart/2005/8/layout/radial2"/>
    <dgm:cxn modelId="{E8C687E3-72CF-46F3-9F25-B03536F11934}" type="presParOf" srcId="{30B9F76F-2A85-483C-A803-AB4DFF378592}" destId="{4DE30595-3907-4A32-9E2B-1822C28E9830}" srcOrd="0" destOrd="0" presId="urn:microsoft.com/office/officeart/2005/8/layout/radial2"/>
    <dgm:cxn modelId="{9BAB24E2-88B0-4D97-A433-CA7630FC6458}" type="presParOf" srcId="{4DE30595-3907-4A32-9E2B-1822C28E9830}" destId="{C7E81E6F-4363-4A63-A549-660724E96BDE}" srcOrd="0" destOrd="0" presId="urn:microsoft.com/office/officeart/2005/8/layout/radial2"/>
    <dgm:cxn modelId="{1DCEF550-8AA3-4289-B2B4-E9AE9F0DC035}" type="presParOf" srcId="{C7E81E6F-4363-4A63-A549-660724E96BDE}" destId="{003226AA-92D5-4808-A2EE-794A14F2D1F8}" srcOrd="0" destOrd="0" presId="urn:microsoft.com/office/officeart/2005/8/layout/radial2"/>
    <dgm:cxn modelId="{922432D7-24E0-44D0-AEDA-DAFCA3BA96EB}" type="presParOf" srcId="{C7E81E6F-4363-4A63-A549-660724E96BDE}" destId="{BA5916E0-3429-4932-A559-C00BD969C2A1}" srcOrd="1" destOrd="0" presId="urn:microsoft.com/office/officeart/2005/8/layout/radial2"/>
    <dgm:cxn modelId="{285459AB-FDE7-46B4-87D5-BC60825C455D}" type="presParOf" srcId="{4DE30595-3907-4A32-9E2B-1822C28E9830}" destId="{73DBE681-2512-41C2-9064-2BBBD949D70A}" srcOrd="1" destOrd="0" presId="urn:microsoft.com/office/officeart/2005/8/layout/radial2"/>
    <dgm:cxn modelId="{E39AC013-68BE-4751-8052-DF0BC5596484}" type="presParOf" srcId="{4DE30595-3907-4A32-9E2B-1822C28E9830}" destId="{F7E7FBA8-6EF7-40D2-AD78-917C9E01511E}" srcOrd="2" destOrd="0" presId="urn:microsoft.com/office/officeart/2005/8/layout/radial2"/>
    <dgm:cxn modelId="{CB44C4B4-B698-40BB-B160-E9E47F3C8233}" type="presParOf" srcId="{F7E7FBA8-6EF7-40D2-AD78-917C9E01511E}" destId="{4D01899F-3334-4589-B50F-DFACCB7FA832}" srcOrd="0" destOrd="0" presId="urn:microsoft.com/office/officeart/2005/8/layout/radial2"/>
    <dgm:cxn modelId="{63BD8D40-6A77-4760-BB6D-F11DB17CED28}" type="presParOf" srcId="{F7E7FBA8-6EF7-40D2-AD78-917C9E01511E}" destId="{E0E99A8B-F7CF-4EB4-BDBD-CC4A504FA03F}" srcOrd="1" destOrd="0" presId="urn:microsoft.com/office/officeart/2005/8/layout/radial2"/>
    <dgm:cxn modelId="{7B299F88-1AB4-40EF-A158-4FADD8297F99}" type="presParOf" srcId="{4DE30595-3907-4A32-9E2B-1822C28E9830}" destId="{EAC1D818-2C90-42FF-AD81-3AF1B5AF548B}" srcOrd="3" destOrd="0" presId="urn:microsoft.com/office/officeart/2005/8/layout/radial2"/>
    <dgm:cxn modelId="{BA14E93F-EFE6-4624-ADED-A87F8257274E}" type="presParOf" srcId="{4DE30595-3907-4A32-9E2B-1822C28E9830}" destId="{3F87383B-318D-4674-9E53-87CD125ACB03}" srcOrd="4" destOrd="0" presId="urn:microsoft.com/office/officeart/2005/8/layout/radial2"/>
    <dgm:cxn modelId="{4B4DB9EE-B4BD-45A4-AA9F-8D9F8C0394BA}" type="presParOf" srcId="{3F87383B-318D-4674-9E53-87CD125ACB03}" destId="{A116F925-B05D-4CC9-99B1-1BCEFB151974}" srcOrd="0" destOrd="0" presId="urn:microsoft.com/office/officeart/2005/8/layout/radial2"/>
    <dgm:cxn modelId="{8CE07BF3-F0FE-4889-AE0D-FDCB56E94FF5}" type="presParOf" srcId="{3F87383B-318D-4674-9E53-87CD125ACB03}" destId="{69EA3863-9AB4-4237-A3CB-D3B9797F895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216CB-2B3F-4022-A935-732A5AC08531}" type="doc">
      <dgm:prSet loTypeId="urn:microsoft.com/office/officeart/2005/8/layout/hierarchy1" loCatId="hierarchy" qsTypeId="urn:microsoft.com/office/officeart/2005/8/quickstyle/3d1" qsCatId="3D" csTypeId="urn:microsoft.com/office/officeart/2005/8/colors/colorful2" csCatId="colorful" phldr="1"/>
      <dgm:spPr/>
      <dgm:t>
        <a:bodyPr/>
        <a:lstStyle/>
        <a:p>
          <a:endParaRPr lang="es-MX"/>
        </a:p>
      </dgm:t>
    </dgm:pt>
    <dgm:pt modelId="{7286ED04-20BE-42D3-B3C5-B68AFDA1BD89}">
      <dgm:prSet phldrT="[Texto]"/>
      <dgm:spPr/>
      <dgm:t>
        <a:bodyPr/>
        <a:lstStyle/>
        <a:p>
          <a:r>
            <a:rPr lang="es-MX" dirty="0" smtClean="0"/>
            <a:t>CAPITALIZACIÓN</a:t>
          </a:r>
          <a:endParaRPr lang="es-MX" dirty="0"/>
        </a:p>
      </dgm:t>
    </dgm:pt>
    <dgm:pt modelId="{89D9C928-6DC6-48E8-99E6-C410447E6979}" type="parTrans" cxnId="{0F863360-19CA-4C3A-8E44-5EE02E20198C}">
      <dgm:prSet/>
      <dgm:spPr/>
      <dgm:t>
        <a:bodyPr/>
        <a:lstStyle/>
        <a:p>
          <a:endParaRPr lang="es-MX"/>
        </a:p>
      </dgm:t>
    </dgm:pt>
    <dgm:pt modelId="{9F7580F9-5717-4D6B-B81F-305A899AAFDB}" type="sibTrans" cxnId="{0F863360-19CA-4C3A-8E44-5EE02E20198C}">
      <dgm:prSet/>
      <dgm:spPr/>
      <dgm:t>
        <a:bodyPr/>
        <a:lstStyle/>
        <a:p>
          <a:endParaRPr lang="es-MX"/>
        </a:p>
      </dgm:t>
    </dgm:pt>
    <dgm:pt modelId="{03F505E8-4CC5-47F8-87C5-4AC1082846F4}">
      <dgm:prSet phldrT="[Texto]"/>
      <dgm:spPr/>
      <dgm:t>
        <a:bodyPr/>
        <a:lstStyle/>
        <a:p>
          <a:r>
            <a:rPr lang="es-MX" dirty="0" smtClean="0"/>
            <a:t>Colectiva</a:t>
          </a:r>
          <a:endParaRPr lang="es-MX" dirty="0"/>
        </a:p>
      </dgm:t>
    </dgm:pt>
    <dgm:pt modelId="{80CAC77D-3954-40CA-8D68-5029356BF148}" type="parTrans" cxnId="{2B38163B-9686-47A9-A56A-5C3101B1BACB}">
      <dgm:prSet/>
      <dgm:spPr/>
      <dgm:t>
        <a:bodyPr/>
        <a:lstStyle/>
        <a:p>
          <a:endParaRPr lang="es-MX"/>
        </a:p>
      </dgm:t>
    </dgm:pt>
    <dgm:pt modelId="{C03ED468-1095-4A9C-AFEF-C22A2FDD2AF0}" type="sibTrans" cxnId="{2B38163B-9686-47A9-A56A-5C3101B1BACB}">
      <dgm:prSet/>
      <dgm:spPr/>
      <dgm:t>
        <a:bodyPr/>
        <a:lstStyle/>
        <a:p>
          <a:endParaRPr lang="es-MX"/>
        </a:p>
      </dgm:t>
    </dgm:pt>
    <dgm:pt modelId="{F28D44BC-EE4D-462A-B2CF-EB6411DC94D7}">
      <dgm:prSet phldrT="[Texto]"/>
      <dgm:spPr/>
      <dgm:t>
        <a:bodyPr/>
        <a:lstStyle/>
        <a:p>
          <a:r>
            <a:rPr lang="es-MX" dirty="0" smtClean="0"/>
            <a:t>Individual</a:t>
          </a:r>
          <a:endParaRPr lang="es-MX" dirty="0"/>
        </a:p>
      </dgm:t>
    </dgm:pt>
    <dgm:pt modelId="{16F8E9E2-BD87-4279-9CF0-12549AA724C8}" type="parTrans" cxnId="{B3A4745D-CEE6-4C21-8AA8-C7240464754F}">
      <dgm:prSet/>
      <dgm:spPr/>
      <dgm:t>
        <a:bodyPr/>
        <a:lstStyle/>
        <a:p>
          <a:endParaRPr lang="es-MX"/>
        </a:p>
      </dgm:t>
    </dgm:pt>
    <dgm:pt modelId="{ECFDE010-D42E-4D94-A08C-B376F55AB9DE}" type="sibTrans" cxnId="{B3A4745D-CEE6-4C21-8AA8-C7240464754F}">
      <dgm:prSet/>
      <dgm:spPr/>
      <dgm:t>
        <a:bodyPr/>
        <a:lstStyle/>
        <a:p>
          <a:endParaRPr lang="es-MX"/>
        </a:p>
      </dgm:t>
    </dgm:pt>
    <dgm:pt modelId="{9C6A8540-F353-4C57-933C-949F308E8FCF}">
      <dgm:prSet phldrT="[Texto]"/>
      <dgm:spPr/>
      <dgm:t>
        <a:bodyPr/>
        <a:lstStyle/>
        <a:p>
          <a:r>
            <a:rPr lang="es-MX" dirty="0" smtClean="0"/>
            <a:t>REPARTO</a:t>
          </a:r>
          <a:endParaRPr lang="es-MX" dirty="0"/>
        </a:p>
      </dgm:t>
    </dgm:pt>
    <dgm:pt modelId="{D3AF7B6F-7C09-45DA-8FD9-71D0AA16A810}" type="parTrans" cxnId="{4D60AE0A-7794-4BA5-8B82-993A22930194}">
      <dgm:prSet/>
      <dgm:spPr/>
      <dgm:t>
        <a:bodyPr/>
        <a:lstStyle/>
        <a:p>
          <a:endParaRPr lang="es-MX"/>
        </a:p>
      </dgm:t>
    </dgm:pt>
    <dgm:pt modelId="{F10D990F-EC3D-44B1-8CD7-45404EA2D918}" type="sibTrans" cxnId="{4D60AE0A-7794-4BA5-8B82-993A22930194}">
      <dgm:prSet/>
      <dgm:spPr/>
      <dgm:t>
        <a:bodyPr/>
        <a:lstStyle/>
        <a:p>
          <a:endParaRPr lang="es-MX"/>
        </a:p>
      </dgm:t>
    </dgm:pt>
    <dgm:pt modelId="{5EC04CBF-4DD6-4A05-A4AF-2F3B6ECF34CC}">
      <dgm:prSet phldrT="[Texto]"/>
      <dgm:spPr/>
      <dgm:t>
        <a:bodyPr/>
        <a:lstStyle/>
        <a:p>
          <a:r>
            <a:rPr lang="es-MX" dirty="0" smtClean="0"/>
            <a:t>FINANCIACIÓN</a:t>
          </a:r>
          <a:endParaRPr lang="es-MX" dirty="0"/>
        </a:p>
      </dgm:t>
    </dgm:pt>
    <dgm:pt modelId="{2E592369-0523-4860-A44D-9D5A12F5D6A6}" type="sibTrans" cxnId="{0B405DF1-F597-41FD-9F96-3D5B9FD41BAE}">
      <dgm:prSet/>
      <dgm:spPr/>
      <dgm:t>
        <a:bodyPr/>
        <a:lstStyle/>
        <a:p>
          <a:endParaRPr lang="es-MX"/>
        </a:p>
      </dgm:t>
    </dgm:pt>
    <dgm:pt modelId="{CC604BC6-E4C5-4419-BF84-614BA6953FFD}" type="parTrans" cxnId="{0B405DF1-F597-41FD-9F96-3D5B9FD41BAE}">
      <dgm:prSet/>
      <dgm:spPr/>
      <dgm:t>
        <a:bodyPr/>
        <a:lstStyle/>
        <a:p>
          <a:endParaRPr lang="es-MX"/>
        </a:p>
      </dgm:t>
    </dgm:pt>
    <dgm:pt modelId="{0B8A8519-5461-4ED1-AF60-3BA68C2EFAA1}" type="pres">
      <dgm:prSet presAssocID="{1B9216CB-2B3F-4022-A935-732A5AC08531}" presName="hierChild1" presStyleCnt="0">
        <dgm:presLayoutVars>
          <dgm:chPref val="1"/>
          <dgm:dir/>
          <dgm:animOne val="branch"/>
          <dgm:animLvl val="lvl"/>
          <dgm:resizeHandles/>
        </dgm:presLayoutVars>
      </dgm:prSet>
      <dgm:spPr/>
      <dgm:t>
        <a:bodyPr/>
        <a:lstStyle/>
        <a:p>
          <a:endParaRPr lang="es-MX"/>
        </a:p>
      </dgm:t>
    </dgm:pt>
    <dgm:pt modelId="{65D7B3C0-0EF0-46F6-B675-ED11678218C2}" type="pres">
      <dgm:prSet presAssocID="{5EC04CBF-4DD6-4A05-A4AF-2F3B6ECF34CC}" presName="hierRoot1" presStyleCnt="0"/>
      <dgm:spPr/>
    </dgm:pt>
    <dgm:pt modelId="{8ABD625F-1FA6-4CCC-A299-5AF33D545B7B}" type="pres">
      <dgm:prSet presAssocID="{5EC04CBF-4DD6-4A05-A4AF-2F3B6ECF34CC}" presName="composite" presStyleCnt="0"/>
      <dgm:spPr/>
    </dgm:pt>
    <dgm:pt modelId="{DD39C9E2-A981-4C6E-B048-792DB936FDA9}" type="pres">
      <dgm:prSet presAssocID="{5EC04CBF-4DD6-4A05-A4AF-2F3B6ECF34CC}" presName="background" presStyleLbl="node0" presStyleIdx="0" presStyleCnt="1"/>
      <dgm:spPr/>
    </dgm:pt>
    <dgm:pt modelId="{5538FAAD-E038-41D6-94D7-453014DCFABC}" type="pres">
      <dgm:prSet presAssocID="{5EC04CBF-4DD6-4A05-A4AF-2F3B6ECF34CC}" presName="text" presStyleLbl="fgAcc0" presStyleIdx="0" presStyleCnt="1">
        <dgm:presLayoutVars>
          <dgm:chPref val="3"/>
        </dgm:presLayoutVars>
      </dgm:prSet>
      <dgm:spPr/>
      <dgm:t>
        <a:bodyPr/>
        <a:lstStyle/>
        <a:p>
          <a:endParaRPr lang="es-MX"/>
        </a:p>
      </dgm:t>
    </dgm:pt>
    <dgm:pt modelId="{B2E0C9A3-00D4-4791-84D0-853B03CB769F}" type="pres">
      <dgm:prSet presAssocID="{5EC04CBF-4DD6-4A05-A4AF-2F3B6ECF34CC}" presName="hierChild2" presStyleCnt="0"/>
      <dgm:spPr/>
    </dgm:pt>
    <dgm:pt modelId="{E36EB759-F537-4F1D-B6B0-87398BF812A1}" type="pres">
      <dgm:prSet presAssocID="{89D9C928-6DC6-48E8-99E6-C410447E6979}" presName="Name10" presStyleLbl="parChTrans1D2" presStyleIdx="0" presStyleCnt="2"/>
      <dgm:spPr/>
      <dgm:t>
        <a:bodyPr/>
        <a:lstStyle/>
        <a:p>
          <a:endParaRPr lang="es-MX"/>
        </a:p>
      </dgm:t>
    </dgm:pt>
    <dgm:pt modelId="{D9BA32B3-0816-47D5-B797-EC75A70D2CEF}" type="pres">
      <dgm:prSet presAssocID="{7286ED04-20BE-42D3-B3C5-B68AFDA1BD89}" presName="hierRoot2" presStyleCnt="0"/>
      <dgm:spPr/>
    </dgm:pt>
    <dgm:pt modelId="{A6E8FB32-F30D-4EF3-BA7C-7AC39483F33B}" type="pres">
      <dgm:prSet presAssocID="{7286ED04-20BE-42D3-B3C5-B68AFDA1BD89}" presName="composite2" presStyleCnt="0"/>
      <dgm:spPr/>
    </dgm:pt>
    <dgm:pt modelId="{30EEA91A-FF4B-41E1-9DF8-0218FFDA92B2}" type="pres">
      <dgm:prSet presAssocID="{7286ED04-20BE-42D3-B3C5-B68AFDA1BD89}" presName="background2" presStyleLbl="node2" presStyleIdx="0" presStyleCnt="2"/>
      <dgm:spPr/>
    </dgm:pt>
    <dgm:pt modelId="{EE938DA6-A9EA-4938-B513-61D18D00FC8C}" type="pres">
      <dgm:prSet presAssocID="{7286ED04-20BE-42D3-B3C5-B68AFDA1BD89}" presName="text2" presStyleLbl="fgAcc2" presStyleIdx="0" presStyleCnt="2">
        <dgm:presLayoutVars>
          <dgm:chPref val="3"/>
        </dgm:presLayoutVars>
      </dgm:prSet>
      <dgm:spPr/>
      <dgm:t>
        <a:bodyPr/>
        <a:lstStyle/>
        <a:p>
          <a:endParaRPr lang="es-MX"/>
        </a:p>
      </dgm:t>
    </dgm:pt>
    <dgm:pt modelId="{37803FDE-9105-4AF6-BAC6-62F370908642}" type="pres">
      <dgm:prSet presAssocID="{7286ED04-20BE-42D3-B3C5-B68AFDA1BD89}" presName="hierChild3" presStyleCnt="0"/>
      <dgm:spPr/>
    </dgm:pt>
    <dgm:pt modelId="{FC478432-1805-4A3E-BBE5-A48FE7888C3D}" type="pres">
      <dgm:prSet presAssocID="{80CAC77D-3954-40CA-8D68-5029356BF148}" presName="Name17" presStyleLbl="parChTrans1D3" presStyleIdx="0" presStyleCnt="2"/>
      <dgm:spPr/>
      <dgm:t>
        <a:bodyPr/>
        <a:lstStyle/>
        <a:p>
          <a:endParaRPr lang="es-MX"/>
        </a:p>
      </dgm:t>
    </dgm:pt>
    <dgm:pt modelId="{7A527E96-3965-4449-AC6B-5A9A1394CC28}" type="pres">
      <dgm:prSet presAssocID="{03F505E8-4CC5-47F8-87C5-4AC1082846F4}" presName="hierRoot3" presStyleCnt="0"/>
      <dgm:spPr/>
    </dgm:pt>
    <dgm:pt modelId="{A538483B-22F7-41B8-B3DF-BA0D0CA46A0E}" type="pres">
      <dgm:prSet presAssocID="{03F505E8-4CC5-47F8-87C5-4AC1082846F4}" presName="composite3" presStyleCnt="0"/>
      <dgm:spPr/>
    </dgm:pt>
    <dgm:pt modelId="{DF5F6AC7-5720-4269-A4F1-21C87E7C0C6F}" type="pres">
      <dgm:prSet presAssocID="{03F505E8-4CC5-47F8-87C5-4AC1082846F4}" presName="background3" presStyleLbl="node3" presStyleIdx="0" presStyleCnt="2"/>
      <dgm:spPr/>
    </dgm:pt>
    <dgm:pt modelId="{AE3FDE9A-28ED-4B8E-AB1F-1C477A5D2933}" type="pres">
      <dgm:prSet presAssocID="{03F505E8-4CC5-47F8-87C5-4AC1082846F4}" presName="text3" presStyleLbl="fgAcc3" presStyleIdx="0" presStyleCnt="2">
        <dgm:presLayoutVars>
          <dgm:chPref val="3"/>
        </dgm:presLayoutVars>
      </dgm:prSet>
      <dgm:spPr/>
      <dgm:t>
        <a:bodyPr/>
        <a:lstStyle/>
        <a:p>
          <a:endParaRPr lang="es-MX"/>
        </a:p>
      </dgm:t>
    </dgm:pt>
    <dgm:pt modelId="{B76EB0E3-DB31-4211-ADCE-ECB605CE093D}" type="pres">
      <dgm:prSet presAssocID="{03F505E8-4CC5-47F8-87C5-4AC1082846F4}" presName="hierChild4" presStyleCnt="0"/>
      <dgm:spPr/>
    </dgm:pt>
    <dgm:pt modelId="{3E810854-8EE6-43AD-A84F-A7BA42054226}" type="pres">
      <dgm:prSet presAssocID="{16F8E9E2-BD87-4279-9CF0-12549AA724C8}" presName="Name17" presStyleLbl="parChTrans1D3" presStyleIdx="1" presStyleCnt="2"/>
      <dgm:spPr/>
      <dgm:t>
        <a:bodyPr/>
        <a:lstStyle/>
        <a:p>
          <a:endParaRPr lang="es-MX"/>
        </a:p>
      </dgm:t>
    </dgm:pt>
    <dgm:pt modelId="{A5526740-F1D3-46B3-B3E3-D32055574C03}" type="pres">
      <dgm:prSet presAssocID="{F28D44BC-EE4D-462A-B2CF-EB6411DC94D7}" presName="hierRoot3" presStyleCnt="0"/>
      <dgm:spPr/>
    </dgm:pt>
    <dgm:pt modelId="{152E68DF-6B0B-46EE-A10D-050EA296C6A9}" type="pres">
      <dgm:prSet presAssocID="{F28D44BC-EE4D-462A-B2CF-EB6411DC94D7}" presName="composite3" presStyleCnt="0"/>
      <dgm:spPr/>
    </dgm:pt>
    <dgm:pt modelId="{59CD670E-4114-4F10-9AE6-192557E108B8}" type="pres">
      <dgm:prSet presAssocID="{F28D44BC-EE4D-462A-B2CF-EB6411DC94D7}" presName="background3" presStyleLbl="node3" presStyleIdx="1" presStyleCnt="2"/>
      <dgm:spPr/>
    </dgm:pt>
    <dgm:pt modelId="{F371DCEE-E0E6-4DF1-A6D6-E9A156AC6315}" type="pres">
      <dgm:prSet presAssocID="{F28D44BC-EE4D-462A-B2CF-EB6411DC94D7}" presName="text3" presStyleLbl="fgAcc3" presStyleIdx="1" presStyleCnt="2">
        <dgm:presLayoutVars>
          <dgm:chPref val="3"/>
        </dgm:presLayoutVars>
      </dgm:prSet>
      <dgm:spPr/>
      <dgm:t>
        <a:bodyPr/>
        <a:lstStyle/>
        <a:p>
          <a:endParaRPr lang="es-MX"/>
        </a:p>
      </dgm:t>
    </dgm:pt>
    <dgm:pt modelId="{DC758216-9EB8-41CF-ADEA-874F5FCCE815}" type="pres">
      <dgm:prSet presAssocID="{F28D44BC-EE4D-462A-B2CF-EB6411DC94D7}" presName="hierChild4" presStyleCnt="0"/>
      <dgm:spPr/>
    </dgm:pt>
    <dgm:pt modelId="{57911AE7-D4DA-41E9-904C-B3C38A89C4F6}" type="pres">
      <dgm:prSet presAssocID="{D3AF7B6F-7C09-45DA-8FD9-71D0AA16A810}" presName="Name10" presStyleLbl="parChTrans1D2" presStyleIdx="1" presStyleCnt="2"/>
      <dgm:spPr/>
      <dgm:t>
        <a:bodyPr/>
        <a:lstStyle/>
        <a:p>
          <a:endParaRPr lang="es-MX"/>
        </a:p>
      </dgm:t>
    </dgm:pt>
    <dgm:pt modelId="{994B9126-0B01-4750-8AAA-15CDA267E448}" type="pres">
      <dgm:prSet presAssocID="{9C6A8540-F353-4C57-933C-949F308E8FCF}" presName="hierRoot2" presStyleCnt="0"/>
      <dgm:spPr/>
    </dgm:pt>
    <dgm:pt modelId="{3A8C1181-FBD5-4BB1-BDEB-5CAA55241728}" type="pres">
      <dgm:prSet presAssocID="{9C6A8540-F353-4C57-933C-949F308E8FCF}" presName="composite2" presStyleCnt="0"/>
      <dgm:spPr/>
    </dgm:pt>
    <dgm:pt modelId="{AB683987-AAC7-4A45-B8C3-C964FD5D051F}" type="pres">
      <dgm:prSet presAssocID="{9C6A8540-F353-4C57-933C-949F308E8FCF}" presName="background2" presStyleLbl="node2" presStyleIdx="1" presStyleCnt="2"/>
      <dgm:spPr/>
    </dgm:pt>
    <dgm:pt modelId="{A0FCAB21-C775-461C-A1B8-63741A4A6A98}" type="pres">
      <dgm:prSet presAssocID="{9C6A8540-F353-4C57-933C-949F308E8FCF}" presName="text2" presStyleLbl="fgAcc2" presStyleIdx="1" presStyleCnt="2">
        <dgm:presLayoutVars>
          <dgm:chPref val="3"/>
        </dgm:presLayoutVars>
      </dgm:prSet>
      <dgm:spPr/>
      <dgm:t>
        <a:bodyPr/>
        <a:lstStyle/>
        <a:p>
          <a:endParaRPr lang="es-MX"/>
        </a:p>
      </dgm:t>
    </dgm:pt>
    <dgm:pt modelId="{14DA242C-15B9-44F4-8411-29720ABE89E6}" type="pres">
      <dgm:prSet presAssocID="{9C6A8540-F353-4C57-933C-949F308E8FCF}" presName="hierChild3" presStyleCnt="0"/>
      <dgm:spPr/>
    </dgm:pt>
  </dgm:ptLst>
  <dgm:cxnLst>
    <dgm:cxn modelId="{AB058648-0833-43F5-9412-DF16C7850260}" type="presOf" srcId="{80CAC77D-3954-40CA-8D68-5029356BF148}" destId="{FC478432-1805-4A3E-BBE5-A48FE7888C3D}" srcOrd="0" destOrd="0" presId="urn:microsoft.com/office/officeart/2005/8/layout/hierarchy1"/>
    <dgm:cxn modelId="{FAE0CA04-E43F-4A58-9E2F-F8C6C08F651C}" type="presOf" srcId="{5EC04CBF-4DD6-4A05-A4AF-2F3B6ECF34CC}" destId="{5538FAAD-E038-41D6-94D7-453014DCFABC}" srcOrd="0" destOrd="0" presId="urn:microsoft.com/office/officeart/2005/8/layout/hierarchy1"/>
    <dgm:cxn modelId="{5BF35EB6-7D68-49C7-B8DE-6D1CB00FA1F4}" type="presOf" srcId="{16F8E9E2-BD87-4279-9CF0-12549AA724C8}" destId="{3E810854-8EE6-43AD-A84F-A7BA42054226}" srcOrd="0" destOrd="0" presId="urn:microsoft.com/office/officeart/2005/8/layout/hierarchy1"/>
    <dgm:cxn modelId="{4B3FBDC0-48F0-451F-A100-11E7875E6125}" type="presOf" srcId="{9C6A8540-F353-4C57-933C-949F308E8FCF}" destId="{A0FCAB21-C775-461C-A1B8-63741A4A6A98}" srcOrd="0" destOrd="0" presId="urn:microsoft.com/office/officeart/2005/8/layout/hierarchy1"/>
    <dgm:cxn modelId="{0F863360-19CA-4C3A-8E44-5EE02E20198C}" srcId="{5EC04CBF-4DD6-4A05-A4AF-2F3B6ECF34CC}" destId="{7286ED04-20BE-42D3-B3C5-B68AFDA1BD89}" srcOrd="0" destOrd="0" parTransId="{89D9C928-6DC6-48E8-99E6-C410447E6979}" sibTransId="{9F7580F9-5717-4D6B-B81F-305A899AAFDB}"/>
    <dgm:cxn modelId="{61DA7469-BD35-4268-A494-70F8968DDDEB}" type="presOf" srcId="{03F505E8-4CC5-47F8-87C5-4AC1082846F4}" destId="{AE3FDE9A-28ED-4B8E-AB1F-1C477A5D2933}" srcOrd="0" destOrd="0" presId="urn:microsoft.com/office/officeart/2005/8/layout/hierarchy1"/>
    <dgm:cxn modelId="{0B405DF1-F597-41FD-9F96-3D5B9FD41BAE}" srcId="{1B9216CB-2B3F-4022-A935-732A5AC08531}" destId="{5EC04CBF-4DD6-4A05-A4AF-2F3B6ECF34CC}" srcOrd="0" destOrd="0" parTransId="{CC604BC6-E4C5-4419-BF84-614BA6953FFD}" sibTransId="{2E592369-0523-4860-A44D-9D5A12F5D6A6}"/>
    <dgm:cxn modelId="{4D60AE0A-7794-4BA5-8B82-993A22930194}" srcId="{5EC04CBF-4DD6-4A05-A4AF-2F3B6ECF34CC}" destId="{9C6A8540-F353-4C57-933C-949F308E8FCF}" srcOrd="1" destOrd="0" parTransId="{D3AF7B6F-7C09-45DA-8FD9-71D0AA16A810}" sibTransId="{F10D990F-EC3D-44B1-8CD7-45404EA2D918}"/>
    <dgm:cxn modelId="{87C31AA7-3335-40EB-B3C8-F1A7C638F388}" type="presOf" srcId="{F28D44BC-EE4D-462A-B2CF-EB6411DC94D7}" destId="{F371DCEE-E0E6-4DF1-A6D6-E9A156AC6315}" srcOrd="0" destOrd="0" presId="urn:microsoft.com/office/officeart/2005/8/layout/hierarchy1"/>
    <dgm:cxn modelId="{DDAC862F-7830-48A4-89F6-2CEA78938B01}" type="presOf" srcId="{D3AF7B6F-7C09-45DA-8FD9-71D0AA16A810}" destId="{57911AE7-D4DA-41E9-904C-B3C38A89C4F6}" srcOrd="0" destOrd="0" presId="urn:microsoft.com/office/officeart/2005/8/layout/hierarchy1"/>
    <dgm:cxn modelId="{2B38163B-9686-47A9-A56A-5C3101B1BACB}" srcId="{7286ED04-20BE-42D3-B3C5-B68AFDA1BD89}" destId="{03F505E8-4CC5-47F8-87C5-4AC1082846F4}" srcOrd="0" destOrd="0" parTransId="{80CAC77D-3954-40CA-8D68-5029356BF148}" sibTransId="{C03ED468-1095-4A9C-AFEF-C22A2FDD2AF0}"/>
    <dgm:cxn modelId="{43866C85-8DD4-4C33-899B-483A2B64FBE6}" type="presOf" srcId="{1B9216CB-2B3F-4022-A935-732A5AC08531}" destId="{0B8A8519-5461-4ED1-AF60-3BA68C2EFAA1}" srcOrd="0" destOrd="0" presId="urn:microsoft.com/office/officeart/2005/8/layout/hierarchy1"/>
    <dgm:cxn modelId="{B3A4745D-CEE6-4C21-8AA8-C7240464754F}" srcId="{7286ED04-20BE-42D3-B3C5-B68AFDA1BD89}" destId="{F28D44BC-EE4D-462A-B2CF-EB6411DC94D7}" srcOrd="1" destOrd="0" parTransId="{16F8E9E2-BD87-4279-9CF0-12549AA724C8}" sibTransId="{ECFDE010-D42E-4D94-A08C-B376F55AB9DE}"/>
    <dgm:cxn modelId="{CF179FB7-8094-4A09-9841-2785C293E1B2}" type="presOf" srcId="{7286ED04-20BE-42D3-B3C5-B68AFDA1BD89}" destId="{EE938DA6-A9EA-4938-B513-61D18D00FC8C}" srcOrd="0" destOrd="0" presId="urn:microsoft.com/office/officeart/2005/8/layout/hierarchy1"/>
    <dgm:cxn modelId="{23084131-D7F5-4E29-A35C-C32CE7941116}" type="presOf" srcId="{89D9C928-6DC6-48E8-99E6-C410447E6979}" destId="{E36EB759-F537-4F1D-B6B0-87398BF812A1}" srcOrd="0" destOrd="0" presId="urn:microsoft.com/office/officeart/2005/8/layout/hierarchy1"/>
    <dgm:cxn modelId="{74D33437-9CC5-44DA-BC27-22599B67E12B}" type="presParOf" srcId="{0B8A8519-5461-4ED1-AF60-3BA68C2EFAA1}" destId="{65D7B3C0-0EF0-46F6-B675-ED11678218C2}" srcOrd="0" destOrd="0" presId="urn:microsoft.com/office/officeart/2005/8/layout/hierarchy1"/>
    <dgm:cxn modelId="{6205EE43-B1D5-4F5E-B003-69561B1B6E29}" type="presParOf" srcId="{65D7B3C0-0EF0-46F6-B675-ED11678218C2}" destId="{8ABD625F-1FA6-4CCC-A299-5AF33D545B7B}" srcOrd="0" destOrd="0" presId="urn:microsoft.com/office/officeart/2005/8/layout/hierarchy1"/>
    <dgm:cxn modelId="{43D7E651-0645-4436-80E4-5A712FD5FC00}" type="presParOf" srcId="{8ABD625F-1FA6-4CCC-A299-5AF33D545B7B}" destId="{DD39C9E2-A981-4C6E-B048-792DB936FDA9}" srcOrd="0" destOrd="0" presId="urn:microsoft.com/office/officeart/2005/8/layout/hierarchy1"/>
    <dgm:cxn modelId="{907824EF-8A15-4E50-ACE3-597559D8725A}" type="presParOf" srcId="{8ABD625F-1FA6-4CCC-A299-5AF33D545B7B}" destId="{5538FAAD-E038-41D6-94D7-453014DCFABC}" srcOrd="1" destOrd="0" presId="urn:microsoft.com/office/officeart/2005/8/layout/hierarchy1"/>
    <dgm:cxn modelId="{E936EEBD-A22A-4928-8E99-3BBC6B4A5440}" type="presParOf" srcId="{65D7B3C0-0EF0-46F6-B675-ED11678218C2}" destId="{B2E0C9A3-00D4-4791-84D0-853B03CB769F}" srcOrd="1" destOrd="0" presId="urn:microsoft.com/office/officeart/2005/8/layout/hierarchy1"/>
    <dgm:cxn modelId="{570E11FC-44BC-445D-AB20-8588FC56857A}" type="presParOf" srcId="{B2E0C9A3-00D4-4791-84D0-853B03CB769F}" destId="{E36EB759-F537-4F1D-B6B0-87398BF812A1}" srcOrd="0" destOrd="0" presId="urn:microsoft.com/office/officeart/2005/8/layout/hierarchy1"/>
    <dgm:cxn modelId="{A3D9BACB-23A0-4358-8CE6-0F2CD46C8822}" type="presParOf" srcId="{B2E0C9A3-00D4-4791-84D0-853B03CB769F}" destId="{D9BA32B3-0816-47D5-B797-EC75A70D2CEF}" srcOrd="1" destOrd="0" presId="urn:microsoft.com/office/officeart/2005/8/layout/hierarchy1"/>
    <dgm:cxn modelId="{0215C40D-353B-4F70-AEB7-862683917AAC}" type="presParOf" srcId="{D9BA32B3-0816-47D5-B797-EC75A70D2CEF}" destId="{A6E8FB32-F30D-4EF3-BA7C-7AC39483F33B}" srcOrd="0" destOrd="0" presId="urn:microsoft.com/office/officeart/2005/8/layout/hierarchy1"/>
    <dgm:cxn modelId="{E47B1CEC-DCE2-474E-99CA-6078C89AC790}" type="presParOf" srcId="{A6E8FB32-F30D-4EF3-BA7C-7AC39483F33B}" destId="{30EEA91A-FF4B-41E1-9DF8-0218FFDA92B2}" srcOrd="0" destOrd="0" presId="urn:microsoft.com/office/officeart/2005/8/layout/hierarchy1"/>
    <dgm:cxn modelId="{6BAAB0E9-B56D-4E9B-9B09-3EABD076DC84}" type="presParOf" srcId="{A6E8FB32-F30D-4EF3-BA7C-7AC39483F33B}" destId="{EE938DA6-A9EA-4938-B513-61D18D00FC8C}" srcOrd="1" destOrd="0" presId="urn:microsoft.com/office/officeart/2005/8/layout/hierarchy1"/>
    <dgm:cxn modelId="{B853B4D6-D27B-4A1E-B7F1-86F839CBA04F}" type="presParOf" srcId="{D9BA32B3-0816-47D5-B797-EC75A70D2CEF}" destId="{37803FDE-9105-4AF6-BAC6-62F370908642}" srcOrd="1" destOrd="0" presId="urn:microsoft.com/office/officeart/2005/8/layout/hierarchy1"/>
    <dgm:cxn modelId="{6BF1C433-DD17-42B3-BCC3-6CCD8D842B80}" type="presParOf" srcId="{37803FDE-9105-4AF6-BAC6-62F370908642}" destId="{FC478432-1805-4A3E-BBE5-A48FE7888C3D}" srcOrd="0" destOrd="0" presId="urn:microsoft.com/office/officeart/2005/8/layout/hierarchy1"/>
    <dgm:cxn modelId="{692017B8-BF4B-4511-A7EC-E9BF2E4354F0}" type="presParOf" srcId="{37803FDE-9105-4AF6-BAC6-62F370908642}" destId="{7A527E96-3965-4449-AC6B-5A9A1394CC28}" srcOrd="1" destOrd="0" presId="urn:microsoft.com/office/officeart/2005/8/layout/hierarchy1"/>
    <dgm:cxn modelId="{816ED0DC-E18A-43B0-ADD4-33EC64AD207A}" type="presParOf" srcId="{7A527E96-3965-4449-AC6B-5A9A1394CC28}" destId="{A538483B-22F7-41B8-B3DF-BA0D0CA46A0E}" srcOrd="0" destOrd="0" presId="urn:microsoft.com/office/officeart/2005/8/layout/hierarchy1"/>
    <dgm:cxn modelId="{120A4166-C2D8-4ADD-962D-810C8F0CCB7E}" type="presParOf" srcId="{A538483B-22F7-41B8-B3DF-BA0D0CA46A0E}" destId="{DF5F6AC7-5720-4269-A4F1-21C87E7C0C6F}" srcOrd="0" destOrd="0" presId="urn:microsoft.com/office/officeart/2005/8/layout/hierarchy1"/>
    <dgm:cxn modelId="{E3D25D6B-967E-43D6-8E02-7E5D875D88F2}" type="presParOf" srcId="{A538483B-22F7-41B8-B3DF-BA0D0CA46A0E}" destId="{AE3FDE9A-28ED-4B8E-AB1F-1C477A5D2933}" srcOrd="1" destOrd="0" presId="urn:microsoft.com/office/officeart/2005/8/layout/hierarchy1"/>
    <dgm:cxn modelId="{41482DD1-173E-456B-AAE8-AED6B7FD9B52}" type="presParOf" srcId="{7A527E96-3965-4449-AC6B-5A9A1394CC28}" destId="{B76EB0E3-DB31-4211-ADCE-ECB605CE093D}" srcOrd="1" destOrd="0" presId="urn:microsoft.com/office/officeart/2005/8/layout/hierarchy1"/>
    <dgm:cxn modelId="{124397B5-F948-41F9-93E3-EDEA8F68CACF}" type="presParOf" srcId="{37803FDE-9105-4AF6-BAC6-62F370908642}" destId="{3E810854-8EE6-43AD-A84F-A7BA42054226}" srcOrd="2" destOrd="0" presId="urn:microsoft.com/office/officeart/2005/8/layout/hierarchy1"/>
    <dgm:cxn modelId="{9E3A82E6-F333-4713-8B16-19BFDC456554}" type="presParOf" srcId="{37803FDE-9105-4AF6-BAC6-62F370908642}" destId="{A5526740-F1D3-46B3-B3E3-D32055574C03}" srcOrd="3" destOrd="0" presId="urn:microsoft.com/office/officeart/2005/8/layout/hierarchy1"/>
    <dgm:cxn modelId="{194C453B-8C06-48BF-97C5-5199788C3A6A}" type="presParOf" srcId="{A5526740-F1D3-46B3-B3E3-D32055574C03}" destId="{152E68DF-6B0B-46EE-A10D-050EA296C6A9}" srcOrd="0" destOrd="0" presId="urn:microsoft.com/office/officeart/2005/8/layout/hierarchy1"/>
    <dgm:cxn modelId="{DE390CEC-4FE7-47F4-80FA-D24D8631DF21}" type="presParOf" srcId="{152E68DF-6B0B-46EE-A10D-050EA296C6A9}" destId="{59CD670E-4114-4F10-9AE6-192557E108B8}" srcOrd="0" destOrd="0" presId="urn:microsoft.com/office/officeart/2005/8/layout/hierarchy1"/>
    <dgm:cxn modelId="{B4F2F7D5-543C-426D-A430-57318BAA11E2}" type="presParOf" srcId="{152E68DF-6B0B-46EE-A10D-050EA296C6A9}" destId="{F371DCEE-E0E6-4DF1-A6D6-E9A156AC6315}" srcOrd="1" destOrd="0" presId="urn:microsoft.com/office/officeart/2005/8/layout/hierarchy1"/>
    <dgm:cxn modelId="{F658BF53-FDAE-4B73-93AA-4C8AD37EB415}" type="presParOf" srcId="{A5526740-F1D3-46B3-B3E3-D32055574C03}" destId="{DC758216-9EB8-41CF-ADEA-874F5FCCE815}" srcOrd="1" destOrd="0" presId="urn:microsoft.com/office/officeart/2005/8/layout/hierarchy1"/>
    <dgm:cxn modelId="{EA911E1C-C324-4831-98A5-B0F3E1338913}" type="presParOf" srcId="{B2E0C9A3-00D4-4791-84D0-853B03CB769F}" destId="{57911AE7-D4DA-41E9-904C-B3C38A89C4F6}" srcOrd="2" destOrd="0" presId="urn:microsoft.com/office/officeart/2005/8/layout/hierarchy1"/>
    <dgm:cxn modelId="{1A98C6A4-540D-48CD-B8C6-A442283D1E37}" type="presParOf" srcId="{B2E0C9A3-00D4-4791-84D0-853B03CB769F}" destId="{994B9126-0B01-4750-8AAA-15CDA267E448}" srcOrd="3" destOrd="0" presId="urn:microsoft.com/office/officeart/2005/8/layout/hierarchy1"/>
    <dgm:cxn modelId="{46B114D8-4888-4DC6-AF79-3055528E0FB3}" type="presParOf" srcId="{994B9126-0B01-4750-8AAA-15CDA267E448}" destId="{3A8C1181-FBD5-4BB1-BDEB-5CAA55241728}" srcOrd="0" destOrd="0" presId="urn:microsoft.com/office/officeart/2005/8/layout/hierarchy1"/>
    <dgm:cxn modelId="{B9C662C5-DEF1-4FDC-880D-AEED74025F1B}" type="presParOf" srcId="{3A8C1181-FBD5-4BB1-BDEB-5CAA55241728}" destId="{AB683987-AAC7-4A45-B8C3-C964FD5D051F}" srcOrd="0" destOrd="0" presId="urn:microsoft.com/office/officeart/2005/8/layout/hierarchy1"/>
    <dgm:cxn modelId="{881618E9-C0EC-42EF-891B-774CCAF9C78F}" type="presParOf" srcId="{3A8C1181-FBD5-4BB1-BDEB-5CAA55241728}" destId="{A0FCAB21-C775-461C-A1B8-63741A4A6A98}" srcOrd="1" destOrd="0" presId="urn:microsoft.com/office/officeart/2005/8/layout/hierarchy1"/>
    <dgm:cxn modelId="{4D57DE88-FCFB-4CF4-BA0D-EC50649A1241}" type="presParOf" srcId="{994B9126-0B01-4750-8AAA-15CDA267E448}" destId="{14DA242C-15B9-44F4-8411-29720ABE89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72457C-3AAF-4CDF-BBF0-32C2AD14855E}" type="doc">
      <dgm:prSet loTypeId="urn:microsoft.com/office/officeart/2005/8/layout/bList2" loCatId="list" qsTypeId="urn:microsoft.com/office/officeart/2005/8/quickstyle/3d1" qsCatId="3D" csTypeId="urn:microsoft.com/office/officeart/2005/8/colors/colorful1" csCatId="colorful" phldr="1"/>
      <dgm:spPr/>
    </dgm:pt>
    <dgm:pt modelId="{AB90072B-8273-411F-9D98-965E51E0EABF}">
      <dgm:prSet phldrT="[Texto]"/>
      <dgm:spPr/>
      <dgm:t>
        <a:bodyPr/>
        <a:lstStyle/>
        <a:p>
          <a:r>
            <a:rPr lang="es-MX" smtClean="0"/>
            <a:t>Solidaridad </a:t>
          </a:r>
          <a:endParaRPr lang="es-MX"/>
        </a:p>
      </dgm:t>
    </dgm:pt>
    <dgm:pt modelId="{CE0BBE3E-0A8C-42BE-854C-44BD9659C31F}" type="parTrans" cxnId="{10EBE1ED-9A11-454D-8014-95222930C2B9}">
      <dgm:prSet/>
      <dgm:spPr/>
      <dgm:t>
        <a:bodyPr/>
        <a:lstStyle/>
        <a:p>
          <a:endParaRPr lang="es-MX"/>
        </a:p>
      </dgm:t>
    </dgm:pt>
    <dgm:pt modelId="{4A4AD169-6FF7-402F-B47B-C85848795EC8}" type="sibTrans" cxnId="{10EBE1ED-9A11-454D-8014-95222930C2B9}">
      <dgm:prSet/>
      <dgm:spPr/>
      <dgm:t>
        <a:bodyPr/>
        <a:lstStyle/>
        <a:p>
          <a:endParaRPr lang="es-MX"/>
        </a:p>
      </dgm:t>
    </dgm:pt>
    <dgm:pt modelId="{D72851A3-4C83-49F1-ACEC-61BD2470C9CF}">
      <dgm:prSet phldrT="[Texto]"/>
      <dgm:spPr/>
      <dgm:t>
        <a:bodyPr/>
        <a:lstStyle/>
        <a:p>
          <a:r>
            <a:rPr lang="es-MX" dirty="0" smtClean="0"/>
            <a:t>Obligatoriedad</a:t>
          </a:r>
          <a:endParaRPr lang="es-MX" dirty="0"/>
        </a:p>
      </dgm:t>
    </dgm:pt>
    <dgm:pt modelId="{181DD794-D0F5-4627-BC50-B790E6EF76BE}" type="parTrans" cxnId="{6F950297-F49D-43E7-8634-8A8EE6D89AE0}">
      <dgm:prSet/>
      <dgm:spPr/>
      <dgm:t>
        <a:bodyPr/>
        <a:lstStyle/>
        <a:p>
          <a:endParaRPr lang="es-MX"/>
        </a:p>
      </dgm:t>
    </dgm:pt>
    <dgm:pt modelId="{0E206CDF-368C-4140-A4CE-8E3B47DE0F42}" type="sibTrans" cxnId="{6F950297-F49D-43E7-8634-8A8EE6D89AE0}">
      <dgm:prSet/>
      <dgm:spPr/>
      <dgm:t>
        <a:bodyPr/>
        <a:lstStyle/>
        <a:p>
          <a:endParaRPr lang="es-MX"/>
        </a:p>
      </dgm:t>
    </dgm:pt>
    <dgm:pt modelId="{0ECB7875-B751-4309-94A5-3D8ECA7BC9AB}">
      <dgm:prSet phldrT="[Texto]"/>
      <dgm:spPr/>
      <dgm:t>
        <a:bodyPr/>
        <a:lstStyle/>
        <a:p>
          <a:r>
            <a:rPr lang="es-MX" dirty="0" smtClean="0"/>
            <a:t>Universalidad</a:t>
          </a:r>
          <a:endParaRPr lang="es-MX" dirty="0"/>
        </a:p>
      </dgm:t>
    </dgm:pt>
    <dgm:pt modelId="{14DD650E-6D4D-43F5-A93E-DD6611D02CB9}" type="parTrans" cxnId="{28C56D82-70F1-4C60-B4DE-99D8F13A8E88}">
      <dgm:prSet/>
      <dgm:spPr/>
      <dgm:t>
        <a:bodyPr/>
        <a:lstStyle/>
        <a:p>
          <a:endParaRPr lang="es-MX"/>
        </a:p>
      </dgm:t>
    </dgm:pt>
    <dgm:pt modelId="{959B699E-5C67-4BDA-A736-57432CE39ABE}" type="sibTrans" cxnId="{28C56D82-70F1-4C60-B4DE-99D8F13A8E88}">
      <dgm:prSet/>
      <dgm:spPr/>
      <dgm:t>
        <a:bodyPr/>
        <a:lstStyle/>
        <a:p>
          <a:endParaRPr lang="es-MX"/>
        </a:p>
      </dgm:t>
    </dgm:pt>
    <dgm:pt modelId="{81D8DA71-13EE-4DEC-9747-9D3DCB5F9AEF}">
      <dgm:prSet phldrT="[Texto]"/>
      <dgm:spPr/>
      <dgm:t>
        <a:bodyPr/>
        <a:lstStyle/>
        <a:p>
          <a:r>
            <a:rPr lang="es-MX" dirty="0" smtClean="0"/>
            <a:t>Equidad</a:t>
          </a:r>
          <a:endParaRPr lang="es-MX" dirty="0"/>
        </a:p>
      </dgm:t>
    </dgm:pt>
    <dgm:pt modelId="{5D43AC1A-4E31-4EE2-A228-4980AD075D79}" type="parTrans" cxnId="{7954A2F9-A4AF-481E-945D-9E3656100407}">
      <dgm:prSet/>
      <dgm:spPr/>
      <dgm:t>
        <a:bodyPr/>
        <a:lstStyle/>
        <a:p>
          <a:endParaRPr lang="es-MX"/>
        </a:p>
      </dgm:t>
    </dgm:pt>
    <dgm:pt modelId="{7F5999B2-8B1E-4ED7-A392-C799B367B274}" type="sibTrans" cxnId="{7954A2F9-A4AF-481E-945D-9E3656100407}">
      <dgm:prSet/>
      <dgm:spPr/>
      <dgm:t>
        <a:bodyPr/>
        <a:lstStyle/>
        <a:p>
          <a:endParaRPr lang="es-MX"/>
        </a:p>
      </dgm:t>
    </dgm:pt>
    <dgm:pt modelId="{7CD2658C-BAEA-4FBF-8B28-45B6D3DD6F0A}">
      <dgm:prSet phldrT="[Texto]"/>
      <dgm:spPr/>
      <dgm:t>
        <a:bodyPr/>
        <a:lstStyle/>
        <a:p>
          <a:r>
            <a:rPr lang="es-MX" dirty="0" smtClean="0"/>
            <a:t>Eficiencia</a:t>
          </a:r>
          <a:endParaRPr lang="es-MX" dirty="0"/>
        </a:p>
      </dgm:t>
    </dgm:pt>
    <dgm:pt modelId="{190920EA-236F-44DD-9E8E-CE25818EB486}" type="parTrans" cxnId="{2DF5B056-8F5E-4DB8-843A-559C41AF3898}">
      <dgm:prSet/>
      <dgm:spPr/>
      <dgm:t>
        <a:bodyPr/>
        <a:lstStyle/>
        <a:p>
          <a:endParaRPr lang="es-MX"/>
        </a:p>
      </dgm:t>
    </dgm:pt>
    <dgm:pt modelId="{99D75A94-BECD-4FF6-9859-D05C4471047B}" type="sibTrans" cxnId="{2DF5B056-8F5E-4DB8-843A-559C41AF3898}">
      <dgm:prSet/>
      <dgm:spPr/>
      <dgm:t>
        <a:bodyPr/>
        <a:lstStyle/>
        <a:p>
          <a:endParaRPr lang="es-MX"/>
        </a:p>
      </dgm:t>
    </dgm:pt>
    <dgm:pt modelId="{C20097F4-2840-46B4-AE0F-F2691F4AAFE2}">
      <dgm:prSet phldrT="[Texto]"/>
      <dgm:spPr/>
      <dgm:t>
        <a:bodyPr/>
        <a:lstStyle/>
        <a:p>
          <a:r>
            <a:rPr lang="es-MX" dirty="0" smtClean="0"/>
            <a:t>Subsidiariedad</a:t>
          </a:r>
          <a:endParaRPr lang="es-MX" dirty="0"/>
        </a:p>
      </dgm:t>
    </dgm:pt>
    <dgm:pt modelId="{68A76A4D-27BA-4ECD-BB28-24AD3BC1793C}" type="parTrans" cxnId="{FF8430FF-7679-4E13-8BF4-672BD46406EE}">
      <dgm:prSet/>
      <dgm:spPr/>
      <dgm:t>
        <a:bodyPr/>
        <a:lstStyle/>
        <a:p>
          <a:endParaRPr lang="es-MX"/>
        </a:p>
      </dgm:t>
    </dgm:pt>
    <dgm:pt modelId="{D939BAF1-EFFA-4313-97A1-9D967A8D4F05}" type="sibTrans" cxnId="{FF8430FF-7679-4E13-8BF4-672BD46406EE}">
      <dgm:prSet/>
      <dgm:spPr/>
      <dgm:t>
        <a:bodyPr/>
        <a:lstStyle/>
        <a:p>
          <a:endParaRPr lang="es-MX"/>
        </a:p>
      </dgm:t>
    </dgm:pt>
    <dgm:pt modelId="{FAC776B2-EBD5-474B-AE0F-97DAEEBE03D9}">
      <dgm:prSet phldrT="[Texto]"/>
      <dgm:spPr/>
      <dgm:t>
        <a:bodyPr/>
        <a:lstStyle/>
        <a:p>
          <a:r>
            <a:rPr lang="es-MX" dirty="0" smtClean="0"/>
            <a:t>Suficiencia</a:t>
          </a:r>
          <a:endParaRPr lang="es-MX" dirty="0"/>
        </a:p>
      </dgm:t>
    </dgm:pt>
    <dgm:pt modelId="{C6072768-939A-46B1-808F-3A498EB945E4}" type="parTrans" cxnId="{4367854E-59C9-4B36-A202-1BC693579D8D}">
      <dgm:prSet/>
      <dgm:spPr/>
      <dgm:t>
        <a:bodyPr/>
        <a:lstStyle/>
        <a:p>
          <a:endParaRPr lang="es-MX"/>
        </a:p>
      </dgm:t>
    </dgm:pt>
    <dgm:pt modelId="{53AECDA1-3C83-42CC-90C2-12505C899AD4}" type="sibTrans" cxnId="{4367854E-59C9-4B36-A202-1BC693579D8D}">
      <dgm:prSet/>
      <dgm:spPr/>
      <dgm:t>
        <a:bodyPr/>
        <a:lstStyle/>
        <a:p>
          <a:endParaRPr lang="es-MX"/>
        </a:p>
      </dgm:t>
    </dgm:pt>
    <dgm:pt modelId="{52FE03FE-14E6-4502-9E45-E716C30214F6}">
      <dgm:prSet/>
      <dgm:spPr/>
      <dgm:t>
        <a:bodyPr/>
        <a:lstStyle/>
        <a:p>
          <a:r>
            <a:rPr lang="es-MX" dirty="0" smtClean="0"/>
            <a:t>Es la ayuda entre todas las personas aseguradas</a:t>
          </a:r>
          <a:endParaRPr lang="es-MX" dirty="0"/>
        </a:p>
      </dgm:t>
    </dgm:pt>
    <dgm:pt modelId="{82ED3DA3-144D-4DFB-91EF-0F0395054279}" type="parTrans" cxnId="{C14BB565-0FAE-4F29-B500-710780C68A1F}">
      <dgm:prSet/>
      <dgm:spPr/>
      <dgm:t>
        <a:bodyPr/>
        <a:lstStyle/>
        <a:p>
          <a:endParaRPr lang="es-MX"/>
        </a:p>
      </dgm:t>
    </dgm:pt>
    <dgm:pt modelId="{FA49F7D2-F4C7-4BCD-8CFD-F5647456D597}" type="sibTrans" cxnId="{C14BB565-0FAE-4F29-B500-710780C68A1F}">
      <dgm:prSet/>
      <dgm:spPr/>
      <dgm:t>
        <a:bodyPr/>
        <a:lstStyle/>
        <a:p>
          <a:endParaRPr lang="es-MX"/>
        </a:p>
      </dgm:t>
    </dgm:pt>
    <dgm:pt modelId="{26575ED7-2580-4785-BF36-835E0A2E0CD5}">
      <dgm:prSet/>
      <dgm:spPr/>
      <dgm:t>
        <a:bodyPr/>
        <a:lstStyle/>
        <a:p>
          <a:pPr algn="ctr"/>
          <a:r>
            <a:rPr lang="es-MX" dirty="0" smtClean="0"/>
            <a:t>Es la prohibición de acordar cualquier afectación</a:t>
          </a:r>
          <a:endParaRPr lang="es-MX" dirty="0"/>
        </a:p>
      </dgm:t>
    </dgm:pt>
    <dgm:pt modelId="{3AC37E9B-8462-451B-95FF-4DC9CD68A6CE}" type="parTrans" cxnId="{94425F12-4B55-4535-9431-408023B391D9}">
      <dgm:prSet/>
      <dgm:spPr/>
      <dgm:t>
        <a:bodyPr/>
        <a:lstStyle/>
        <a:p>
          <a:endParaRPr lang="es-MX"/>
        </a:p>
      </dgm:t>
    </dgm:pt>
    <dgm:pt modelId="{10D0D060-AC86-4322-8397-4CC9FA1B4268}" type="sibTrans" cxnId="{94425F12-4B55-4535-9431-408023B391D9}">
      <dgm:prSet/>
      <dgm:spPr/>
      <dgm:t>
        <a:bodyPr/>
        <a:lstStyle/>
        <a:p>
          <a:endParaRPr lang="es-MX"/>
        </a:p>
      </dgm:t>
    </dgm:pt>
    <dgm:pt modelId="{C7F0BFF6-D5F4-4708-8C7C-D11547410DEC}">
      <dgm:prSet/>
      <dgm:spPr>
        <a:blipFill rotWithShape="0">
          <a:blip xmlns:r="http://schemas.openxmlformats.org/officeDocument/2006/relationships" r:embed="rId1"/>
          <a:stretch>
            <a:fillRect/>
          </a:stretch>
        </a:blipFill>
      </dgm:spPr>
      <dgm:t>
        <a:bodyPr/>
        <a:lstStyle/>
        <a:p>
          <a:r>
            <a:rPr lang="es-MX" dirty="0" smtClean="0"/>
            <a:t>Es la garantía de iguales oportunidades a toda la población asegurable para acceder a las prestaciones </a:t>
          </a:r>
          <a:endParaRPr lang="es-MX" dirty="0"/>
        </a:p>
      </dgm:t>
    </dgm:pt>
    <dgm:pt modelId="{1EB46550-5288-4485-B8AD-2AB0AD413C5A}" type="parTrans" cxnId="{721088CB-9AE1-4499-9F1D-6CE2E8E894B6}">
      <dgm:prSet/>
      <dgm:spPr/>
      <dgm:t>
        <a:bodyPr/>
        <a:lstStyle/>
        <a:p>
          <a:endParaRPr lang="es-MX"/>
        </a:p>
      </dgm:t>
    </dgm:pt>
    <dgm:pt modelId="{866E2A8B-6D16-46F9-AC4A-5E856FB5281B}" type="sibTrans" cxnId="{721088CB-9AE1-4499-9F1D-6CE2E8E894B6}">
      <dgm:prSet/>
      <dgm:spPr/>
      <dgm:t>
        <a:bodyPr/>
        <a:lstStyle/>
        <a:p>
          <a:endParaRPr lang="es-MX"/>
        </a:p>
      </dgm:t>
    </dgm:pt>
    <dgm:pt modelId="{07B926E2-4CC2-4AE4-8893-D937CA0E4C0F}">
      <dgm:prSet/>
      <dgm:spPr/>
      <dgm:t>
        <a:bodyPr/>
        <a:lstStyle/>
        <a:p>
          <a:r>
            <a:rPr lang="es-MX" dirty="0" smtClean="0"/>
            <a:t>En proporción directa al esfuerzo de los contribuyentes y a la necesidad de amparo de los beneficiarios, en función del bien común</a:t>
          </a:r>
          <a:endParaRPr lang="es-MX" dirty="0"/>
        </a:p>
      </dgm:t>
    </dgm:pt>
    <dgm:pt modelId="{5E13FCAE-AD0A-418F-B3BA-3B5E5B046AF3}" type="parTrans" cxnId="{1559C17F-5ECF-4C7C-9A3E-AD742EB3BF93}">
      <dgm:prSet/>
      <dgm:spPr/>
      <dgm:t>
        <a:bodyPr/>
        <a:lstStyle/>
        <a:p>
          <a:endParaRPr lang="es-MX"/>
        </a:p>
      </dgm:t>
    </dgm:pt>
    <dgm:pt modelId="{81646B70-6A0C-462A-AFE9-C0BEC974F8CC}" type="sibTrans" cxnId="{1559C17F-5ECF-4C7C-9A3E-AD742EB3BF93}">
      <dgm:prSet/>
      <dgm:spPr/>
      <dgm:t>
        <a:bodyPr/>
        <a:lstStyle/>
        <a:p>
          <a:endParaRPr lang="es-MX"/>
        </a:p>
      </dgm:t>
    </dgm:pt>
    <dgm:pt modelId="{3E802E1D-69FF-4977-B007-CB63E81B9691}">
      <dgm:prSet/>
      <dgm:spPr/>
      <dgm:t>
        <a:bodyPr/>
        <a:lstStyle/>
        <a:p>
          <a:r>
            <a:rPr lang="es-MX" dirty="0" smtClean="0"/>
            <a:t>Es la mejor utilización económica de las contribuciones y demás recursos, para garantizar la entrega oportuna de prestaciones suficientes a sus beneficiarios</a:t>
          </a:r>
          <a:endParaRPr lang="es-MX" dirty="0"/>
        </a:p>
      </dgm:t>
    </dgm:pt>
    <dgm:pt modelId="{E9A07800-CCEB-452F-A938-6B452CC8A850}" type="parTrans" cxnId="{9703037B-1AC2-43FB-9FE2-C1D522A219B5}">
      <dgm:prSet/>
      <dgm:spPr/>
      <dgm:t>
        <a:bodyPr/>
        <a:lstStyle/>
        <a:p>
          <a:endParaRPr lang="es-MX"/>
        </a:p>
      </dgm:t>
    </dgm:pt>
    <dgm:pt modelId="{D57D8485-F57E-4C5D-A568-874B7BEC3826}" type="sibTrans" cxnId="{9703037B-1AC2-43FB-9FE2-C1D522A219B5}">
      <dgm:prSet/>
      <dgm:spPr/>
      <dgm:t>
        <a:bodyPr/>
        <a:lstStyle/>
        <a:p>
          <a:endParaRPr lang="es-MX"/>
        </a:p>
      </dgm:t>
    </dgm:pt>
    <dgm:pt modelId="{09C30F48-5535-48AA-A0C7-D6EE85950D2F}">
      <dgm:prSet/>
      <dgm:spPr/>
      <dgm:t>
        <a:bodyPr/>
        <a:lstStyle/>
        <a:p>
          <a:r>
            <a:rPr lang="es-MX" dirty="0" smtClean="0"/>
            <a:t>Es el auxilio obligatorio del Estado para robustecer las actividades de aseguramiento y complementar el financiamiento de las prestaciones</a:t>
          </a:r>
          <a:endParaRPr lang="es-MX" dirty="0"/>
        </a:p>
      </dgm:t>
    </dgm:pt>
    <dgm:pt modelId="{4E1B9507-BD3E-4898-AD8D-47327D5F9579}" type="parTrans" cxnId="{F350C286-D000-4167-ABB1-A51A06113818}">
      <dgm:prSet/>
      <dgm:spPr/>
      <dgm:t>
        <a:bodyPr/>
        <a:lstStyle/>
        <a:p>
          <a:endParaRPr lang="es-MX"/>
        </a:p>
      </dgm:t>
    </dgm:pt>
    <dgm:pt modelId="{E1E2847E-6F30-4FAC-B4AC-C06F00F431C7}" type="sibTrans" cxnId="{F350C286-D000-4167-ABB1-A51A06113818}">
      <dgm:prSet/>
      <dgm:spPr/>
      <dgm:t>
        <a:bodyPr/>
        <a:lstStyle/>
        <a:p>
          <a:endParaRPr lang="es-MX"/>
        </a:p>
      </dgm:t>
    </dgm:pt>
    <dgm:pt modelId="{857ABEA6-ADE6-4C58-AB9F-6D17CD5B8EBA}">
      <dgm:prSet/>
      <dgm:spPr/>
      <dgm:t>
        <a:bodyPr/>
        <a:lstStyle/>
        <a:p>
          <a:endParaRPr lang="es-MX" dirty="0"/>
        </a:p>
      </dgm:t>
    </dgm:pt>
    <dgm:pt modelId="{2A2F043E-F238-4D5F-B936-EADE9A95A147}" type="parTrans" cxnId="{17FA5F50-8207-445A-A4AF-7854A77D6689}">
      <dgm:prSet/>
      <dgm:spPr/>
      <dgm:t>
        <a:bodyPr/>
        <a:lstStyle/>
        <a:p>
          <a:endParaRPr lang="es-MX"/>
        </a:p>
      </dgm:t>
    </dgm:pt>
    <dgm:pt modelId="{0C0F31B2-5033-4540-BBD3-3E411AF2F970}" type="sibTrans" cxnId="{17FA5F50-8207-445A-A4AF-7854A77D6689}">
      <dgm:prSet/>
      <dgm:spPr/>
      <dgm:t>
        <a:bodyPr/>
        <a:lstStyle/>
        <a:p>
          <a:endParaRPr lang="es-MX"/>
        </a:p>
      </dgm:t>
    </dgm:pt>
    <dgm:pt modelId="{7EDFE9E7-E06C-471D-B5C9-AF5821FBA05C}">
      <dgm:prSet/>
      <dgm:spPr/>
      <dgm:t>
        <a:bodyPr/>
        <a:lstStyle/>
        <a:p>
          <a:r>
            <a:rPr lang="es-MX" dirty="0" smtClean="0"/>
            <a:t>Es la entrega oportuna de los servicios, las rentas y los demás beneficios</a:t>
          </a:r>
          <a:endParaRPr lang="es-MX" dirty="0"/>
        </a:p>
      </dgm:t>
    </dgm:pt>
    <dgm:pt modelId="{EEBD3A3F-C4EC-443C-9542-6EA49291B66C}" type="parTrans" cxnId="{968BE69F-CBD4-4765-94C2-99BE313B7ED0}">
      <dgm:prSet/>
      <dgm:spPr/>
      <dgm:t>
        <a:bodyPr/>
        <a:lstStyle/>
        <a:p>
          <a:endParaRPr lang="es-MX"/>
        </a:p>
      </dgm:t>
    </dgm:pt>
    <dgm:pt modelId="{BD1983D8-4A49-4BA6-9CDF-F67DC0A368E1}" type="sibTrans" cxnId="{968BE69F-CBD4-4765-94C2-99BE313B7ED0}">
      <dgm:prSet/>
      <dgm:spPr/>
      <dgm:t>
        <a:bodyPr/>
        <a:lstStyle/>
        <a:p>
          <a:endParaRPr lang="es-MX"/>
        </a:p>
      </dgm:t>
    </dgm:pt>
    <dgm:pt modelId="{D546D4A6-82E4-4258-8721-1116B058D3AE}" type="pres">
      <dgm:prSet presAssocID="{D672457C-3AAF-4CDF-BBF0-32C2AD14855E}" presName="diagram" presStyleCnt="0">
        <dgm:presLayoutVars>
          <dgm:dir/>
          <dgm:animLvl val="lvl"/>
          <dgm:resizeHandles val="exact"/>
        </dgm:presLayoutVars>
      </dgm:prSet>
      <dgm:spPr/>
    </dgm:pt>
    <dgm:pt modelId="{5CEC4CA1-FFCF-4ED0-872B-60ECB583B407}" type="pres">
      <dgm:prSet presAssocID="{AB90072B-8273-411F-9D98-965E51E0EABF}" presName="compNode" presStyleCnt="0"/>
      <dgm:spPr/>
    </dgm:pt>
    <dgm:pt modelId="{B76DEE5E-4452-4134-A692-404CDD2953CE}" type="pres">
      <dgm:prSet presAssocID="{AB90072B-8273-411F-9D98-965E51E0EABF}" presName="childRect" presStyleLbl="bgAcc1" presStyleIdx="0" presStyleCnt="7">
        <dgm:presLayoutVars>
          <dgm:bulletEnabled val="1"/>
        </dgm:presLayoutVars>
      </dgm:prSet>
      <dgm:spPr/>
      <dgm:t>
        <a:bodyPr/>
        <a:lstStyle/>
        <a:p>
          <a:endParaRPr lang="es-MX"/>
        </a:p>
      </dgm:t>
    </dgm:pt>
    <dgm:pt modelId="{2531E057-5588-4641-8895-14C1909E0380}" type="pres">
      <dgm:prSet presAssocID="{AB90072B-8273-411F-9D98-965E51E0EABF}" presName="parentText" presStyleLbl="node1" presStyleIdx="0" presStyleCnt="0">
        <dgm:presLayoutVars>
          <dgm:chMax val="0"/>
          <dgm:bulletEnabled val="1"/>
        </dgm:presLayoutVars>
      </dgm:prSet>
      <dgm:spPr/>
      <dgm:t>
        <a:bodyPr/>
        <a:lstStyle/>
        <a:p>
          <a:endParaRPr lang="es-MX"/>
        </a:p>
      </dgm:t>
    </dgm:pt>
    <dgm:pt modelId="{B12D2DAC-2C36-4740-83E8-5D62BC00C929}" type="pres">
      <dgm:prSet presAssocID="{AB90072B-8273-411F-9D98-965E51E0EABF}" presName="parentRect" presStyleLbl="alignNode1" presStyleIdx="0" presStyleCnt="7"/>
      <dgm:spPr/>
      <dgm:t>
        <a:bodyPr/>
        <a:lstStyle/>
        <a:p>
          <a:endParaRPr lang="es-MX"/>
        </a:p>
      </dgm:t>
    </dgm:pt>
    <dgm:pt modelId="{F46EEEAB-7D40-4DA5-B7BB-940BBF443A32}" type="pres">
      <dgm:prSet presAssocID="{AB90072B-8273-411F-9D98-965E51E0EABF}" presName="adorn" presStyleLbl="fgAccFollowNode1" presStyleIdx="0" presStyleCnt="7"/>
      <dgm:spPr/>
    </dgm:pt>
    <dgm:pt modelId="{35BEA7B3-A72E-45B1-B1D8-08CBD545C194}" type="pres">
      <dgm:prSet presAssocID="{4A4AD169-6FF7-402F-B47B-C85848795EC8}" presName="sibTrans" presStyleLbl="sibTrans2D1" presStyleIdx="0" presStyleCnt="0"/>
      <dgm:spPr/>
      <dgm:t>
        <a:bodyPr/>
        <a:lstStyle/>
        <a:p>
          <a:endParaRPr lang="es-MX"/>
        </a:p>
      </dgm:t>
    </dgm:pt>
    <dgm:pt modelId="{BA841C06-B385-4D2C-9D49-6937EE6FB3E9}" type="pres">
      <dgm:prSet presAssocID="{D72851A3-4C83-49F1-ACEC-61BD2470C9CF}" presName="compNode" presStyleCnt="0"/>
      <dgm:spPr/>
    </dgm:pt>
    <dgm:pt modelId="{08095213-E341-44A0-BF03-6BA27F849E37}" type="pres">
      <dgm:prSet presAssocID="{D72851A3-4C83-49F1-ACEC-61BD2470C9CF}" presName="childRect" presStyleLbl="bgAcc1" presStyleIdx="1" presStyleCnt="7">
        <dgm:presLayoutVars>
          <dgm:bulletEnabled val="1"/>
        </dgm:presLayoutVars>
      </dgm:prSet>
      <dgm:spPr/>
      <dgm:t>
        <a:bodyPr/>
        <a:lstStyle/>
        <a:p>
          <a:endParaRPr lang="es-MX"/>
        </a:p>
      </dgm:t>
    </dgm:pt>
    <dgm:pt modelId="{BA19ADBE-0D71-4A7D-B077-376736E2E3F4}" type="pres">
      <dgm:prSet presAssocID="{D72851A3-4C83-49F1-ACEC-61BD2470C9CF}" presName="parentText" presStyleLbl="node1" presStyleIdx="0" presStyleCnt="0">
        <dgm:presLayoutVars>
          <dgm:chMax val="0"/>
          <dgm:bulletEnabled val="1"/>
        </dgm:presLayoutVars>
      </dgm:prSet>
      <dgm:spPr/>
      <dgm:t>
        <a:bodyPr/>
        <a:lstStyle/>
        <a:p>
          <a:endParaRPr lang="es-MX"/>
        </a:p>
      </dgm:t>
    </dgm:pt>
    <dgm:pt modelId="{8B1D9273-60E8-445E-8C85-586B9DFE8FE0}" type="pres">
      <dgm:prSet presAssocID="{D72851A3-4C83-49F1-ACEC-61BD2470C9CF}" presName="parentRect" presStyleLbl="alignNode1" presStyleIdx="1" presStyleCnt="7"/>
      <dgm:spPr/>
      <dgm:t>
        <a:bodyPr/>
        <a:lstStyle/>
        <a:p>
          <a:endParaRPr lang="es-MX"/>
        </a:p>
      </dgm:t>
    </dgm:pt>
    <dgm:pt modelId="{D879B576-3463-4FC9-9054-1440F7F956E8}" type="pres">
      <dgm:prSet presAssocID="{D72851A3-4C83-49F1-ACEC-61BD2470C9CF}" presName="adorn" presStyleLbl="fgAccFollowNode1" presStyleIdx="1" presStyleCnt="7"/>
      <dgm:spPr/>
    </dgm:pt>
    <dgm:pt modelId="{D2CDE8A0-DCEE-4032-B25F-22CDE994291E}" type="pres">
      <dgm:prSet presAssocID="{0E206CDF-368C-4140-A4CE-8E3B47DE0F42}" presName="sibTrans" presStyleLbl="sibTrans2D1" presStyleIdx="0" presStyleCnt="0"/>
      <dgm:spPr/>
      <dgm:t>
        <a:bodyPr/>
        <a:lstStyle/>
        <a:p>
          <a:endParaRPr lang="es-MX"/>
        </a:p>
      </dgm:t>
    </dgm:pt>
    <dgm:pt modelId="{5547AC03-697F-4225-8DC2-F2628ACC29E5}" type="pres">
      <dgm:prSet presAssocID="{0ECB7875-B751-4309-94A5-3D8ECA7BC9AB}" presName="compNode" presStyleCnt="0"/>
      <dgm:spPr/>
    </dgm:pt>
    <dgm:pt modelId="{EB29B292-37AA-4DAE-816E-0B6555316FF8}" type="pres">
      <dgm:prSet presAssocID="{0ECB7875-B751-4309-94A5-3D8ECA7BC9AB}" presName="childRect" presStyleLbl="bgAcc1" presStyleIdx="2" presStyleCnt="7">
        <dgm:presLayoutVars>
          <dgm:bulletEnabled val="1"/>
        </dgm:presLayoutVars>
      </dgm:prSet>
      <dgm:spPr/>
      <dgm:t>
        <a:bodyPr/>
        <a:lstStyle/>
        <a:p>
          <a:endParaRPr lang="es-MX"/>
        </a:p>
      </dgm:t>
    </dgm:pt>
    <dgm:pt modelId="{CAAF98C5-82F1-47AD-838C-45724905930A}" type="pres">
      <dgm:prSet presAssocID="{0ECB7875-B751-4309-94A5-3D8ECA7BC9AB}" presName="parentText" presStyleLbl="node1" presStyleIdx="0" presStyleCnt="0">
        <dgm:presLayoutVars>
          <dgm:chMax val="0"/>
          <dgm:bulletEnabled val="1"/>
        </dgm:presLayoutVars>
      </dgm:prSet>
      <dgm:spPr/>
      <dgm:t>
        <a:bodyPr/>
        <a:lstStyle/>
        <a:p>
          <a:endParaRPr lang="es-MX"/>
        </a:p>
      </dgm:t>
    </dgm:pt>
    <dgm:pt modelId="{3C5068C1-2B14-4442-9982-233A099A5509}" type="pres">
      <dgm:prSet presAssocID="{0ECB7875-B751-4309-94A5-3D8ECA7BC9AB}" presName="parentRect" presStyleLbl="alignNode1" presStyleIdx="2" presStyleCnt="7"/>
      <dgm:spPr/>
      <dgm:t>
        <a:bodyPr/>
        <a:lstStyle/>
        <a:p>
          <a:endParaRPr lang="es-MX"/>
        </a:p>
      </dgm:t>
    </dgm:pt>
    <dgm:pt modelId="{D04BEC71-0166-4B40-A0BE-21BF667B7015}" type="pres">
      <dgm:prSet presAssocID="{0ECB7875-B751-4309-94A5-3D8ECA7BC9AB}" presName="adorn" presStyleLbl="fgAccFollowNode1" presStyleIdx="2" presStyleCnt="7"/>
      <dgm:spPr/>
    </dgm:pt>
    <dgm:pt modelId="{93724A29-2ABA-475A-B72F-77E8B90391C3}" type="pres">
      <dgm:prSet presAssocID="{959B699E-5C67-4BDA-A736-57432CE39ABE}" presName="sibTrans" presStyleLbl="sibTrans2D1" presStyleIdx="0" presStyleCnt="0"/>
      <dgm:spPr/>
      <dgm:t>
        <a:bodyPr/>
        <a:lstStyle/>
        <a:p>
          <a:endParaRPr lang="es-MX"/>
        </a:p>
      </dgm:t>
    </dgm:pt>
    <dgm:pt modelId="{69ECE4CE-BA1F-46CC-85F1-C088D74BD8FE}" type="pres">
      <dgm:prSet presAssocID="{81D8DA71-13EE-4DEC-9747-9D3DCB5F9AEF}" presName="compNode" presStyleCnt="0"/>
      <dgm:spPr/>
    </dgm:pt>
    <dgm:pt modelId="{BE8E53A1-705F-41DF-A814-C23328F68394}" type="pres">
      <dgm:prSet presAssocID="{81D8DA71-13EE-4DEC-9747-9D3DCB5F9AEF}" presName="childRect" presStyleLbl="bgAcc1" presStyleIdx="3" presStyleCnt="7">
        <dgm:presLayoutVars>
          <dgm:bulletEnabled val="1"/>
        </dgm:presLayoutVars>
      </dgm:prSet>
      <dgm:spPr/>
      <dgm:t>
        <a:bodyPr/>
        <a:lstStyle/>
        <a:p>
          <a:endParaRPr lang="es-MX"/>
        </a:p>
      </dgm:t>
    </dgm:pt>
    <dgm:pt modelId="{BEFF2C86-67DA-4428-9F22-F24C8F21F54E}" type="pres">
      <dgm:prSet presAssocID="{81D8DA71-13EE-4DEC-9747-9D3DCB5F9AEF}" presName="parentText" presStyleLbl="node1" presStyleIdx="0" presStyleCnt="0">
        <dgm:presLayoutVars>
          <dgm:chMax val="0"/>
          <dgm:bulletEnabled val="1"/>
        </dgm:presLayoutVars>
      </dgm:prSet>
      <dgm:spPr/>
      <dgm:t>
        <a:bodyPr/>
        <a:lstStyle/>
        <a:p>
          <a:endParaRPr lang="es-MX"/>
        </a:p>
      </dgm:t>
    </dgm:pt>
    <dgm:pt modelId="{EC831FFA-7398-4328-A1FB-2B61F9214E9A}" type="pres">
      <dgm:prSet presAssocID="{81D8DA71-13EE-4DEC-9747-9D3DCB5F9AEF}" presName="parentRect" presStyleLbl="alignNode1" presStyleIdx="3" presStyleCnt="7"/>
      <dgm:spPr/>
      <dgm:t>
        <a:bodyPr/>
        <a:lstStyle/>
        <a:p>
          <a:endParaRPr lang="es-MX"/>
        </a:p>
      </dgm:t>
    </dgm:pt>
    <dgm:pt modelId="{9EFFF8E4-F89E-4937-BBD6-1B9461461F71}" type="pres">
      <dgm:prSet presAssocID="{81D8DA71-13EE-4DEC-9747-9D3DCB5F9AEF}" presName="adorn" presStyleLbl="fgAccFollowNode1" presStyleIdx="3" presStyleCnt="7"/>
      <dgm:spPr/>
    </dgm:pt>
    <dgm:pt modelId="{17471C4F-7AF1-4559-908C-204CCEA4F222}" type="pres">
      <dgm:prSet presAssocID="{7F5999B2-8B1E-4ED7-A392-C799B367B274}" presName="sibTrans" presStyleLbl="sibTrans2D1" presStyleIdx="0" presStyleCnt="0"/>
      <dgm:spPr/>
      <dgm:t>
        <a:bodyPr/>
        <a:lstStyle/>
        <a:p>
          <a:endParaRPr lang="es-MX"/>
        </a:p>
      </dgm:t>
    </dgm:pt>
    <dgm:pt modelId="{042996AE-8F41-4E1F-8675-7B7C44ED95C7}" type="pres">
      <dgm:prSet presAssocID="{7CD2658C-BAEA-4FBF-8B28-45B6D3DD6F0A}" presName="compNode" presStyleCnt="0"/>
      <dgm:spPr/>
    </dgm:pt>
    <dgm:pt modelId="{325A6F66-8605-405E-A5F7-5E593968F7B9}" type="pres">
      <dgm:prSet presAssocID="{7CD2658C-BAEA-4FBF-8B28-45B6D3DD6F0A}" presName="childRect" presStyleLbl="bgAcc1" presStyleIdx="4" presStyleCnt="7">
        <dgm:presLayoutVars>
          <dgm:bulletEnabled val="1"/>
        </dgm:presLayoutVars>
      </dgm:prSet>
      <dgm:spPr/>
      <dgm:t>
        <a:bodyPr/>
        <a:lstStyle/>
        <a:p>
          <a:endParaRPr lang="es-MX"/>
        </a:p>
      </dgm:t>
    </dgm:pt>
    <dgm:pt modelId="{7464D174-EFE2-45BE-8632-7BC0E370F8B9}" type="pres">
      <dgm:prSet presAssocID="{7CD2658C-BAEA-4FBF-8B28-45B6D3DD6F0A}" presName="parentText" presStyleLbl="node1" presStyleIdx="0" presStyleCnt="0">
        <dgm:presLayoutVars>
          <dgm:chMax val="0"/>
          <dgm:bulletEnabled val="1"/>
        </dgm:presLayoutVars>
      </dgm:prSet>
      <dgm:spPr/>
      <dgm:t>
        <a:bodyPr/>
        <a:lstStyle/>
        <a:p>
          <a:endParaRPr lang="es-MX"/>
        </a:p>
      </dgm:t>
    </dgm:pt>
    <dgm:pt modelId="{F9EB8F80-0C1C-40D2-91C3-33446DA3DBFC}" type="pres">
      <dgm:prSet presAssocID="{7CD2658C-BAEA-4FBF-8B28-45B6D3DD6F0A}" presName="parentRect" presStyleLbl="alignNode1" presStyleIdx="4" presStyleCnt="7"/>
      <dgm:spPr/>
      <dgm:t>
        <a:bodyPr/>
        <a:lstStyle/>
        <a:p>
          <a:endParaRPr lang="es-MX"/>
        </a:p>
      </dgm:t>
    </dgm:pt>
    <dgm:pt modelId="{1E189301-274A-4410-92FB-B003FA1A00FF}" type="pres">
      <dgm:prSet presAssocID="{7CD2658C-BAEA-4FBF-8B28-45B6D3DD6F0A}" presName="adorn" presStyleLbl="fgAccFollowNode1" presStyleIdx="4" presStyleCnt="7"/>
      <dgm:spPr/>
    </dgm:pt>
    <dgm:pt modelId="{CA81DB20-1850-4FC8-8A11-B8D99116AA81}" type="pres">
      <dgm:prSet presAssocID="{99D75A94-BECD-4FF6-9859-D05C4471047B}" presName="sibTrans" presStyleLbl="sibTrans2D1" presStyleIdx="0" presStyleCnt="0"/>
      <dgm:spPr/>
      <dgm:t>
        <a:bodyPr/>
        <a:lstStyle/>
        <a:p>
          <a:endParaRPr lang="es-MX"/>
        </a:p>
      </dgm:t>
    </dgm:pt>
    <dgm:pt modelId="{CC2B753F-2990-4333-AA8C-3A815CF6512E}" type="pres">
      <dgm:prSet presAssocID="{C20097F4-2840-46B4-AE0F-F2691F4AAFE2}" presName="compNode" presStyleCnt="0"/>
      <dgm:spPr/>
    </dgm:pt>
    <dgm:pt modelId="{60103C7D-6336-4D9A-925F-457F8AB2404A}" type="pres">
      <dgm:prSet presAssocID="{C20097F4-2840-46B4-AE0F-F2691F4AAFE2}" presName="childRect" presStyleLbl="bgAcc1" presStyleIdx="5" presStyleCnt="7">
        <dgm:presLayoutVars>
          <dgm:bulletEnabled val="1"/>
        </dgm:presLayoutVars>
      </dgm:prSet>
      <dgm:spPr/>
      <dgm:t>
        <a:bodyPr/>
        <a:lstStyle/>
        <a:p>
          <a:endParaRPr lang="es-MX"/>
        </a:p>
      </dgm:t>
    </dgm:pt>
    <dgm:pt modelId="{A3D12E80-217F-4E8A-B0AC-B9FDB2471F07}" type="pres">
      <dgm:prSet presAssocID="{C20097F4-2840-46B4-AE0F-F2691F4AAFE2}" presName="parentText" presStyleLbl="node1" presStyleIdx="0" presStyleCnt="0">
        <dgm:presLayoutVars>
          <dgm:chMax val="0"/>
          <dgm:bulletEnabled val="1"/>
        </dgm:presLayoutVars>
      </dgm:prSet>
      <dgm:spPr/>
      <dgm:t>
        <a:bodyPr/>
        <a:lstStyle/>
        <a:p>
          <a:endParaRPr lang="es-MX"/>
        </a:p>
      </dgm:t>
    </dgm:pt>
    <dgm:pt modelId="{0A4A9298-02BF-4036-8AA4-B6AD5BCC44FE}" type="pres">
      <dgm:prSet presAssocID="{C20097F4-2840-46B4-AE0F-F2691F4AAFE2}" presName="parentRect" presStyleLbl="alignNode1" presStyleIdx="5" presStyleCnt="7"/>
      <dgm:spPr/>
      <dgm:t>
        <a:bodyPr/>
        <a:lstStyle/>
        <a:p>
          <a:endParaRPr lang="es-MX"/>
        </a:p>
      </dgm:t>
    </dgm:pt>
    <dgm:pt modelId="{AB07374A-0EAC-41B4-BAD0-1FDF732892AC}" type="pres">
      <dgm:prSet presAssocID="{C20097F4-2840-46B4-AE0F-F2691F4AAFE2}" presName="adorn" presStyleLbl="fgAccFollowNode1" presStyleIdx="5" presStyleCnt="7"/>
      <dgm:spPr/>
    </dgm:pt>
    <dgm:pt modelId="{59BBE57D-F257-4FE6-BC73-E6127FC3B5EC}" type="pres">
      <dgm:prSet presAssocID="{D939BAF1-EFFA-4313-97A1-9D967A8D4F05}" presName="sibTrans" presStyleLbl="sibTrans2D1" presStyleIdx="0" presStyleCnt="0"/>
      <dgm:spPr/>
      <dgm:t>
        <a:bodyPr/>
        <a:lstStyle/>
        <a:p>
          <a:endParaRPr lang="es-MX"/>
        </a:p>
      </dgm:t>
    </dgm:pt>
    <dgm:pt modelId="{50C1D8F1-9D90-469D-8274-3DFF02646CF7}" type="pres">
      <dgm:prSet presAssocID="{FAC776B2-EBD5-474B-AE0F-97DAEEBE03D9}" presName="compNode" presStyleCnt="0"/>
      <dgm:spPr/>
    </dgm:pt>
    <dgm:pt modelId="{083F780C-E4A0-46ED-8B0F-E3B0560DEA64}" type="pres">
      <dgm:prSet presAssocID="{FAC776B2-EBD5-474B-AE0F-97DAEEBE03D9}" presName="childRect" presStyleLbl="bgAcc1" presStyleIdx="6" presStyleCnt="7">
        <dgm:presLayoutVars>
          <dgm:bulletEnabled val="1"/>
        </dgm:presLayoutVars>
      </dgm:prSet>
      <dgm:spPr/>
      <dgm:t>
        <a:bodyPr/>
        <a:lstStyle/>
        <a:p>
          <a:endParaRPr lang="es-MX"/>
        </a:p>
      </dgm:t>
    </dgm:pt>
    <dgm:pt modelId="{2A7A2A96-EC32-4805-A8B8-A711FA579103}" type="pres">
      <dgm:prSet presAssocID="{FAC776B2-EBD5-474B-AE0F-97DAEEBE03D9}" presName="parentText" presStyleLbl="node1" presStyleIdx="0" presStyleCnt="0">
        <dgm:presLayoutVars>
          <dgm:chMax val="0"/>
          <dgm:bulletEnabled val="1"/>
        </dgm:presLayoutVars>
      </dgm:prSet>
      <dgm:spPr/>
      <dgm:t>
        <a:bodyPr/>
        <a:lstStyle/>
        <a:p>
          <a:endParaRPr lang="es-MX"/>
        </a:p>
      </dgm:t>
    </dgm:pt>
    <dgm:pt modelId="{F3CF244B-C24F-4AFC-8848-97CBE15D4847}" type="pres">
      <dgm:prSet presAssocID="{FAC776B2-EBD5-474B-AE0F-97DAEEBE03D9}" presName="parentRect" presStyleLbl="alignNode1" presStyleIdx="6" presStyleCnt="7"/>
      <dgm:spPr/>
      <dgm:t>
        <a:bodyPr/>
        <a:lstStyle/>
        <a:p>
          <a:endParaRPr lang="es-MX"/>
        </a:p>
      </dgm:t>
    </dgm:pt>
    <dgm:pt modelId="{D3C570AE-E4D3-4400-91D1-68E206331372}" type="pres">
      <dgm:prSet presAssocID="{FAC776B2-EBD5-474B-AE0F-97DAEEBE03D9}" presName="adorn" presStyleLbl="fgAccFollowNode1" presStyleIdx="6" presStyleCnt="7"/>
      <dgm:spPr/>
    </dgm:pt>
  </dgm:ptLst>
  <dgm:cxnLst>
    <dgm:cxn modelId="{968BE69F-CBD4-4765-94C2-99BE313B7ED0}" srcId="{FAC776B2-EBD5-474B-AE0F-97DAEEBE03D9}" destId="{7EDFE9E7-E06C-471D-B5C9-AF5821FBA05C}" srcOrd="1" destOrd="0" parTransId="{EEBD3A3F-C4EC-443C-9542-6EA49291B66C}" sibTransId="{BD1983D8-4A49-4BA6-9CDF-F67DC0A368E1}"/>
    <dgm:cxn modelId="{8079507E-0FD8-4106-88E4-E1F537320027}" type="presOf" srcId="{FAC776B2-EBD5-474B-AE0F-97DAEEBE03D9}" destId="{F3CF244B-C24F-4AFC-8848-97CBE15D4847}" srcOrd="1" destOrd="0" presId="urn:microsoft.com/office/officeart/2005/8/layout/bList2"/>
    <dgm:cxn modelId="{1A068F8C-80B9-4173-8A97-4B383605B5C3}" type="presOf" srcId="{857ABEA6-ADE6-4C58-AB9F-6D17CD5B8EBA}" destId="{083F780C-E4A0-46ED-8B0F-E3B0560DEA64}" srcOrd="0" destOrd="0" presId="urn:microsoft.com/office/officeart/2005/8/layout/bList2"/>
    <dgm:cxn modelId="{E3B5C81B-C0C9-41DE-93EA-13FDA0E0E799}" type="presOf" srcId="{3E802E1D-69FF-4977-B007-CB63E81B9691}" destId="{325A6F66-8605-405E-A5F7-5E593968F7B9}" srcOrd="0" destOrd="0" presId="urn:microsoft.com/office/officeart/2005/8/layout/bList2"/>
    <dgm:cxn modelId="{02A44677-75F6-44EA-B1A5-735B7112D381}" type="presOf" srcId="{07B926E2-4CC2-4AE4-8893-D937CA0E4C0F}" destId="{BE8E53A1-705F-41DF-A814-C23328F68394}" srcOrd="0" destOrd="0" presId="urn:microsoft.com/office/officeart/2005/8/layout/bList2"/>
    <dgm:cxn modelId="{F0F6EF0E-FA1C-42CF-AA87-DAF4CAB944C3}" type="presOf" srcId="{4A4AD169-6FF7-402F-B47B-C85848795EC8}" destId="{35BEA7B3-A72E-45B1-B1D8-08CBD545C194}" srcOrd="0" destOrd="0" presId="urn:microsoft.com/office/officeart/2005/8/layout/bList2"/>
    <dgm:cxn modelId="{28C56D82-70F1-4C60-B4DE-99D8F13A8E88}" srcId="{D672457C-3AAF-4CDF-BBF0-32C2AD14855E}" destId="{0ECB7875-B751-4309-94A5-3D8ECA7BC9AB}" srcOrd="2" destOrd="0" parTransId="{14DD650E-6D4D-43F5-A93E-DD6611D02CB9}" sibTransId="{959B699E-5C67-4BDA-A736-57432CE39ABE}"/>
    <dgm:cxn modelId="{F350C286-D000-4167-ABB1-A51A06113818}" srcId="{C20097F4-2840-46B4-AE0F-F2691F4AAFE2}" destId="{09C30F48-5535-48AA-A0C7-D6EE85950D2F}" srcOrd="0" destOrd="0" parTransId="{4E1B9507-BD3E-4898-AD8D-47327D5F9579}" sibTransId="{E1E2847E-6F30-4FAC-B4AC-C06F00F431C7}"/>
    <dgm:cxn modelId="{96805D57-28C7-4806-90D1-1D47349D7DA5}" type="presOf" srcId="{26575ED7-2580-4785-BF36-835E0A2E0CD5}" destId="{08095213-E341-44A0-BF03-6BA27F849E37}" srcOrd="0" destOrd="0" presId="urn:microsoft.com/office/officeart/2005/8/layout/bList2"/>
    <dgm:cxn modelId="{1D288E0C-F160-43FA-909C-09B70CCD6C85}" type="presOf" srcId="{D72851A3-4C83-49F1-ACEC-61BD2470C9CF}" destId="{BA19ADBE-0D71-4A7D-B077-376736E2E3F4}" srcOrd="0" destOrd="0" presId="urn:microsoft.com/office/officeart/2005/8/layout/bList2"/>
    <dgm:cxn modelId="{FF8430FF-7679-4E13-8BF4-672BD46406EE}" srcId="{D672457C-3AAF-4CDF-BBF0-32C2AD14855E}" destId="{C20097F4-2840-46B4-AE0F-F2691F4AAFE2}" srcOrd="5" destOrd="0" parTransId="{68A76A4D-27BA-4ECD-BB28-24AD3BC1793C}" sibTransId="{D939BAF1-EFFA-4313-97A1-9D967A8D4F05}"/>
    <dgm:cxn modelId="{25B44748-01B4-49B2-9F26-0D1C15B7F373}" type="presOf" srcId="{D672457C-3AAF-4CDF-BBF0-32C2AD14855E}" destId="{D546D4A6-82E4-4258-8721-1116B058D3AE}" srcOrd="0" destOrd="0" presId="urn:microsoft.com/office/officeart/2005/8/layout/bList2"/>
    <dgm:cxn modelId="{6F950297-F49D-43E7-8634-8A8EE6D89AE0}" srcId="{D672457C-3AAF-4CDF-BBF0-32C2AD14855E}" destId="{D72851A3-4C83-49F1-ACEC-61BD2470C9CF}" srcOrd="1" destOrd="0" parTransId="{181DD794-D0F5-4627-BC50-B790E6EF76BE}" sibTransId="{0E206CDF-368C-4140-A4CE-8E3B47DE0F42}"/>
    <dgm:cxn modelId="{77D120EB-5AB5-4068-AB47-C8BEE10E05E9}" type="presOf" srcId="{7CD2658C-BAEA-4FBF-8B28-45B6D3DD6F0A}" destId="{F9EB8F80-0C1C-40D2-91C3-33446DA3DBFC}" srcOrd="1" destOrd="0" presId="urn:microsoft.com/office/officeart/2005/8/layout/bList2"/>
    <dgm:cxn modelId="{7CF33880-9E61-4591-8B3C-2949115497A0}" type="presOf" srcId="{0ECB7875-B751-4309-94A5-3D8ECA7BC9AB}" destId="{3C5068C1-2B14-4442-9982-233A099A5509}" srcOrd="1" destOrd="0" presId="urn:microsoft.com/office/officeart/2005/8/layout/bList2"/>
    <dgm:cxn modelId="{21252947-9692-4950-95F0-4AE59B6EF615}" type="presOf" srcId="{7EDFE9E7-E06C-471D-B5C9-AF5821FBA05C}" destId="{083F780C-E4A0-46ED-8B0F-E3B0560DEA64}" srcOrd="0" destOrd="1" presId="urn:microsoft.com/office/officeart/2005/8/layout/bList2"/>
    <dgm:cxn modelId="{74F04131-9427-42AF-B565-9E1EFACAE151}" type="presOf" srcId="{0ECB7875-B751-4309-94A5-3D8ECA7BC9AB}" destId="{CAAF98C5-82F1-47AD-838C-45724905930A}" srcOrd="0" destOrd="0" presId="urn:microsoft.com/office/officeart/2005/8/layout/bList2"/>
    <dgm:cxn modelId="{10EBE1ED-9A11-454D-8014-95222930C2B9}" srcId="{D672457C-3AAF-4CDF-BBF0-32C2AD14855E}" destId="{AB90072B-8273-411F-9D98-965E51E0EABF}" srcOrd="0" destOrd="0" parTransId="{CE0BBE3E-0A8C-42BE-854C-44BD9659C31F}" sibTransId="{4A4AD169-6FF7-402F-B47B-C85848795EC8}"/>
    <dgm:cxn modelId="{8A2FB9E2-1C40-4D5A-BB01-D6860EC11116}" type="presOf" srcId="{C20097F4-2840-46B4-AE0F-F2691F4AAFE2}" destId="{0A4A9298-02BF-4036-8AA4-B6AD5BCC44FE}" srcOrd="1" destOrd="0" presId="urn:microsoft.com/office/officeart/2005/8/layout/bList2"/>
    <dgm:cxn modelId="{7A70621F-F232-4761-A3C9-6F8A0098AF60}" type="presOf" srcId="{52FE03FE-14E6-4502-9E45-E716C30214F6}" destId="{B76DEE5E-4452-4134-A692-404CDD2953CE}" srcOrd="0" destOrd="0" presId="urn:microsoft.com/office/officeart/2005/8/layout/bList2"/>
    <dgm:cxn modelId="{7ED07D2D-283F-48B0-82B4-9FE32CB2542A}" type="presOf" srcId="{99D75A94-BECD-4FF6-9859-D05C4471047B}" destId="{CA81DB20-1850-4FC8-8A11-B8D99116AA81}" srcOrd="0" destOrd="0" presId="urn:microsoft.com/office/officeart/2005/8/layout/bList2"/>
    <dgm:cxn modelId="{94425F12-4B55-4535-9431-408023B391D9}" srcId="{D72851A3-4C83-49F1-ACEC-61BD2470C9CF}" destId="{26575ED7-2580-4785-BF36-835E0A2E0CD5}" srcOrd="0" destOrd="0" parTransId="{3AC37E9B-8462-451B-95FF-4DC9CD68A6CE}" sibTransId="{10D0D060-AC86-4322-8397-4CC9FA1B4268}"/>
    <dgm:cxn modelId="{01401DA2-3227-4019-B20D-8C6D73DBA5D1}" type="presOf" srcId="{81D8DA71-13EE-4DEC-9747-9D3DCB5F9AEF}" destId="{BEFF2C86-67DA-4428-9F22-F24C8F21F54E}" srcOrd="0" destOrd="0" presId="urn:microsoft.com/office/officeart/2005/8/layout/bList2"/>
    <dgm:cxn modelId="{90F36ECF-A8E8-4AFB-9687-1449B3AFA969}" type="presOf" srcId="{AB90072B-8273-411F-9D98-965E51E0EABF}" destId="{B12D2DAC-2C36-4740-83E8-5D62BC00C929}" srcOrd="1" destOrd="0" presId="urn:microsoft.com/office/officeart/2005/8/layout/bList2"/>
    <dgm:cxn modelId="{A9609CDB-18E4-450E-9995-06743AB9BA64}" type="presOf" srcId="{C7F0BFF6-D5F4-4708-8C7C-D11547410DEC}" destId="{EB29B292-37AA-4DAE-816E-0B6555316FF8}" srcOrd="0" destOrd="0" presId="urn:microsoft.com/office/officeart/2005/8/layout/bList2"/>
    <dgm:cxn modelId="{2DF5B056-8F5E-4DB8-843A-559C41AF3898}" srcId="{D672457C-3AAF-4CDF-BBF0-32C2AD14855E}" destId="{7CD2658C-BAEA-4FBF-8B28-45B6D3DD6F0A}" srcOrd="4" destOrd="0" parTransId="{190920EA-236F-44DD-9E8E-CE25818EB486}" sibTransId="{99D75A94-BECD-4FF6-9859-D05C4471047B}"/>
    <dgm:cxn modelId="{8AEAE28A-5921-4CE9-BE6F-29A6C7A3E0D5}" type="presOf" srcId="{7F5999B2-8B1E-4ED7-A392-C799B367B274}" destId="{17471C4F-7AF1-4559-908C-204CCEA4F222}" srcOrd="0" destOrd="0" presId="urn:microsoft.com/office/officeart/2005/8/layout/bList2"/>
    <dgm:cxn modelId="{7954A2F9-A4AF-481E-945D-9E3656100407}" srcId="{D672457C-3AAF-4CDF-BBF0-32C2AD14855E}" destId="{81D8DA71-13EE-4DEC-9747-9D3DCB5F9AEF}" srcOrd="3" destOrd="0" parTransId="{5D43AC1A-4E31-4EE2-A228-4980AD075D79}" sibTransId="{7F5999B2-8B1E-4ED7-A392-C799B367B274}"/>
    <dgm:cxn modelId="{1E421059-2909-4A85-B435-3FF04590F297}" type="presOf" srcId="{7CD2658C-BAEA-4FBF-8B28-45B6D3DD6F0A}" destId="{7464D174-EFE2-45BE-8632-7BC0E370F8B9}" srcOrd="0" destOrd="0" presId="urn:microsoft.com/office/officeart/2005/8/layout/bList2"/>
    <dgm:cxn modelId="{4367854E-59C9-4B36-A202-1BC693579D8D}" srcId="{D672457C-3AAF-4CDF-BBF0-32C2AD14855E}" destId="{FAC776B2-EBD5-474B-AE0F-97DAEEBE03D9}" srcOrd="6" destOrd="0" parTransId="{C6072768-939A-46B1-808F-3A498EB945E4}" sibTransId="{53AECDA1-3C83-42CC-90C2-12505C899AD4}"/>
    <dgm:cxn modelId="{D03D5647-5326-4CF3-A795-CA546EF31E32}" type="presOf" srcId="{C20097F4-2840-46B4-AE0F-F2691F4AAFE2}" destId="{A3D12E80-217F-4E8A-B0AC-B9FDB2471F07}" srcOrd="0" destOrd="0" presId="urn:microsoft.com/office/officeart/2005/8/layout/bList2"/>
    <dgm:cxn modelId="{3A4EB202-78B8-4124-B374-5E66F8E867A7}" type="presOf" srcId="{D939BAF1-EFFA-4313-97A1-9D967A8D4F05}" destId="{59BBE57D-F257-4FE6-BC73-E6127FC3B5EC}" srcOrd="0" destOrd="0" presId="urn:microsoft.com/office/officeart/2005/8/layout/bList2"/>
    <dgm:cxn modelId="{3E55161B-D497-469F-A53C-24650F42F2E1}" type="presOf" srcId="{81D8DA71-13EE-4DEC-9747-9D3DCB5F9AEF}" destId="{EC831FFA-7398-4328-A1FB-2B61F9214E9A}" srcOrd="1" destOrd="0" presId="urn:microsoft.com/office/officeart/2005/8/layout/bList2"/>
    <dgm:cxn modelId="{1FD7753C-D234-406D-8E0F-1DABE20AF744}" type="presOf" srcId="{0E206CDF-368C-4140-A4CE-8E3B47DE0F42}" destId="{D2CDE8A0-DCEE-4032-B25F-22CDE994291E}" srcOrd="0" destOrd="0" presId="urn:microsoft.com/office/officeart/2005/8/layout/bList2"/>
    <dgm:cxn modelId="{02467D5D-95F2-4599-B69B-1339F7B35094}" type="presOf" srcId="{AB90072B-8273-411F-9D98-965E51E0EABF}" destId="{2531E057-5588-4641-8895-14C1909E0380}" srcOrd="0" destOrd="0" presId="urn:microsoft.com/office/officeart/2005/8/layout/bList2"/>
    <dgm:cxn modelId="{9F73E398-08C6-4C3F-9990-83871064F243}" type="presOf" srcId="{D72851A3-4C83-49F1-ACEC-61BD2470C9CF}" destId="{8B1D9273-60E8-445E-8C85-586B9DFE8FE0}" srcOrd="1" destOrd="0" presId="urn:microsoft.com/office/officeart/2005/8/layout/bList2"/>
    <dgm:cxn modelId="{C14BB565-0FAE-4F29-B500-710780C68A1F}" srcId="{AB90072B-8273-411F-9D98-965E51E0EABF}" destId="{52FE03FE-14E6-4502-9E45-E716C30214F6}" srcOrd="0" destOrd="0" parTransId="{82ED3DA3-144D-4DFB-91EF-0F0395054279}" sibTransId="{FA49F7D2-F4C7-4BCD-8CFD-F5647456D597}"/>
    <dgm:cxn modelId="{0548A783-AFEA-4654-8685-EE309C177107}" type="presOf" srcId="{959B699E-5C67-4BDA-A736-57432CE39ABE}" destId="{93724A29-2ABA-475A-B72F-77E8B90391C3}" srcOrd="0" destOrd="0" presId="urn:microsoft.com/office/officeart/2005/8/layout/bList2"/>
    <dgm:cxn modelId="{1559C17F-5ECF-4C7C-9A3E-AD742EB3BF93}" srcId="{81D8DA71-13EE-4DEC-9747-9D3DCB5F9AEF}" destId="{07B926E2-4CC2-4AE4-8893-D937CA0E4C0F}" srcOrd="0" destOrd="0" parTransId="{5E13FCAE-AD0A-418F-B3BA-3B5E5B046AF3}" sibTransId="{81646B70-6A0C-462A-AFE9-C0BEC974F8CC}"/>
    <dgm:cxn modelId="{ECFFB057-AC36-45D6-B34A-AFD1757ED06F}" type="presOf" srcId="{09C30F48-5535-48AA-A0C7-D6EE85950D2F}" destId="{60103C7D-6336-4D9A-925F-457F8AB2404A}" srcOrd="0" destOrd="0" presId="urn:microsoft.com/office/officeart/2005/8/layout/bList2"/>
    <dgm:cxn modelId="{9703037B-1AC2-43FB-9FE2-C1D522A219B5}" srcId="{7CD2658C-BAEA-4FBF-8B28-45B6D3DD6F0A}" destId="{3E802E1D-69FF-4977-B007-CB63E81B9691}" srcOrd="0" destOrd="0" parTransId="{E9A07800-CCEB-452F-A938-6B452CC8A850}" sibTransId="{D57D8485-F57E-4C5D-A568-874B7BEC3826}"/>
    <dgm:cxn modelId="{721088CB-9AE1-4499-9F1D-6CE2E8E894B6}" srcId="{0ECB7875-B751-4309-94A5-3D8ECA7BC9AB}" destId="{C7F0BFF6-D5F4-4708-8C7C-D11547410DEC}" srcOrd="0" destOrd="0" parTransId="{1EB46550-5288-4485-B8AD-2AB0AD413C5A}" sibTransId="{866E2A8B-6D16-46F9-AC4A-5E856FB5281B}"/>
    <dgm:cxn modelId="{77B3D029-CD84-44BC-82A8-A7F6794EC0FE}" type="presOf" srcId="{FAC776B2-EBD5-474B-AE0F-97DAEEBE03D9}" destId="{2A7A2A96-EC32-4805-A8B8-A711FA579103}" srcOrd="0" destOrd="0" presId="urn:microsoft.com/office/officeart/2005/8/layout/bList2"/>
    <dgm:cxn modelId="{17FA5F50-8207-445A-A4AF-7854A77D6689}" srcId="{FAC776B2-EBD5-474B-AE0F-97DAEEBE03D9}" destId="{857ABEA6-ADE6-4C58-AB9F-6D17CD5B8EBA}" srcOrd="0" destOrd="0" parTransId="{2A2F043E-F238-4D5F-B936-EADE9A95A147}" sibTransId="{0C0F31B2-5033-4540-BBD3-3E411AF2F970}"/>
    <dgm:cxn modelId="{19FED3A4-A6EE-4CD1-A233-73F5EB8AFA33}" type="presParOf" srcId="{D546D4A6-82E4-4258-8721-1116B058D3AE}" destId="{5CEC4CA1-FFCF-4ED0-872B-60ECB583B407}" srcOrd="0" destOrd="0" presId="urn:microsoft.com/office/officeart/2005/8/layout/bList2"/>
    <dgm:cxn modelId="{164E51F9-482D-4202-A0CD-9E9F9D102EAA}" type="presParOf" srcId="{5CEC4CA1-FFCF-4ED0-872B-60ECB583B407}" destId="{B76DEE5E-4452-4134-A692-404CDD2953CE}" srcOrd="0" destOrd="0" presId="urn:microsoft.com/office/officeart/2005/8/layout/bList2"/>
    <dgm:cxn modelId="{42BCC685-2C4C-46A5-ABF7-37F274FC92DB}" type="presParOf" srcId="{5CEC4CA1-FFCF-4ED0-872B-60ECB583B407}" destId="{2531E057-5588-4641-8895-14C1909E0380}" srcOrd="1" destOrd="0" presId="urn:microsoft.com/office/officeart/2005/8/layout/bList2"/>
    <dgm:cxn modelId="{E0A319DC-228D-4D4A-A2CA-2DF3DA91FCD0}" type="presParOf" srcId="{5CEC4CA1-FFCF-4ED0-872B-60ECB583B407}" destId="{B12D2DAC-2C36-4740-83E8-5D62BC00C929}" srcOrd="2" destOrd="0" presId="urn:microsoft.com/office/officeart/2005/8/layout/bList2"/>
    <dgm:cxn modelId="{2A92D24A-3FA8-48DE-ACAB-1EE6253F0D01}" type="presParOf" srcId="{5CEC4CA1-FFCF-4ED0-872B-60ECB583B407}" destId="{F46EEEAB-7D40-4DA5-B7BB-940BBF443A32}" srcOrd="3" destOrd="0" presId="urn:microsoft.com/office/officeart/2005/8/layout/bList2"/>
    <dgm:cxn modelId="{8493DA33-F9E7-433E-9E24-1F5D41A58F94}" type="presParOf" srcId="{D546D4A6-82E4-4258-8721-1116B058D3AE}" destId="{35BEA7B3-A72E-45B1-B1D8-08CBD545C194}" srcOrd="1" destOrd="0" presId="urn:microsoft.com/office/officeart/2005/8/layout/bList2"/>
    <dgm:cxn modelId="{BB511182-B267-4A93-92CC-25FEAB279F27}" type="presParOf" srcId="{D546D4A6-82E4-4258-8721-1116B058D3AE}" destId="{BA841C06-B385-4D2C-9D49-6937EE6FB3E9}" srcOrd="2" destOrd="0" presId="urn:microsoft.com/office/officeart/2005/8/layout/bList2"/>
    <dgm:cxn modelId="{0C5FF760-64F4-4823-8644-ED8F930A338B}" type="presParOf" srcId="{BA841C06-B385-4D2C-9D49-6937EE6FB3E9}" destId="{08095213-E341-44A0-BF03-6BA27F849E37}" srcOrd="0" destOrd="0" presId="urn:microsoft.com/office/officeart/2005/8/layout/bList2"/>
    <dgm:cxn modelId="{BD05FD5D-FCAF-45CF-B620-0B2840287E8F}" type="presParOf" srcId="{BA841C06-B385-4D2C-9D49-6937EE6FB3E9}" destId="{BA19ADBE-0D71-4A7D-B077-376736E2E3F4}" srcOrd="1" destOrd="0" presId="urn:microsoft.com/office/officeart/2005/8/layout/bList2"/>
    <dgm:cxn modelId="{9B1436B5-5EAA-4595-892A-9188EBE3DC0B}" type="presParOf" srcId="{BA841C06-B385-4D2C-9D49-6937EE6FB3E9}" destId="{8B1D9273-60E8-445E-8C85-586B9DFE8FE0}" srcOrd="2" destOrd="0" presId="urn:microsoft.com/office/officeart/2005/8/layout/bList2"/>
    <dgm:cxn modelId="{8D65E63A-BA7A-4466-9A44-1D4B05AD7B9D}" type="presParOf" srcId="{BA841C06-B385-4D2C-9D49-6937EE6FB3E9}" destId="{D879B576-3463-4FC9-9054-1440F7F956E8}" srcOrd="3" destOrd="0" presId="urn:microsoft.com/office/officeart/2005/8/layout/bList2"/>
    <dgm:cxn modelId="{9BC4E453-7060-48AA-8FCA-C0C3685605CC}" type="presParOf" srcId="{D546D4A6-82E4-4258-8721-1116B058D3AE}" destId="{D2CDE8A0-DCEE-4032-B25F-22CDE994291E}" srcOrd="3" destOrd="0" presId="urn:microsoft.com/office/officeart/2005/8/layout/bList2"/>
    <dgm:cxn modelId="{97322051-0223-4811-B27D-548C5E2064FD}" type="presParOf" srcId="{D546D4A6-82E4-4258-8721-1116B058D3AE}" destId="{5547AC03-697F-4225-8DC2-F2628ACC29E5}" srcOrd="4" destOrd="0" presId="urn:microsoft.com/office/officeart/2005/8/layout/bList2"/>
    <dgm:cxn modelId="{3174ECB4-6F1B-4DAF-BE82-C231F5F6B849}" type="presParOf" srcId="{5547AC03-697F-4225-8DC2-F2628ACC29E5}" destId="{EB29B292-37AA-4DAE-816E-0B6555316FF8}" srcOrd="0" destOrd="0" presId="urn:microsoft.com/office/officeart/2005/8/layout/bList2"/>
    <dgm:cxn modelId="{07851326-343C-4288-AC07-C09560793339}" type="presParOf" srcId="{5547AC03-697F-4225-8DC2-F2628ACC29E5}" destId="{CAAF98C5-82F1-47AD-838C-45724905930A}" srcOrd="1" destOrd="0" presId="urn:microsoft.com/office/officeart/2005/8/layout/bList2"/>
    <dgm:cxn modelId="{06EDF9EC-A26E-4132-94E2-DF3A81616A8C}" type="presParOf" srcId="{5547AC03-697F-4225-8DC2-F2628ACC29E5}" destId="{3C5068C1-2B14-4442-9982-233A099A5509}" srcOrd="2" destOrd="0" presId="urn:microsoft.com/office/officeart/2005/8/layout/bList2"/>
    <dgm:cxn modelId="{3CDEF0DD-2C84-4DAC-B7E4-DF90FE4629DB}" type="presParOf" srcId="{5547AC03-697F-4225-8DC2-F2628ACC29E5}" destId="{D04BEC71-0166-4B40-A0BE-21BF667B7015}" srcOrd="3" destOrd="0" presId="urn:microsoft.com/office/officeart/2005/8/layout/bList2"/>
    <dgm:cxn modelId="{2AD12927-D253-4B2F-8CF2-E4F58CC47035}" type="presParOf" srcId="{D546D4A6-82E4-4258-8721-1116B058D3AE}" destId="{93724A29-2ABA-475A-B72F-77E8B90391C3}" srcOrd="5" destOrd="0" presId="urn:microsoft.com/office/officeart/2005/8/layout/bList2"/>
    <dgm:cxn modelId="{E0E67D8C-AC31-45CD-AC16-6CAD4FC28437}" type="presParOf" srcId="{D546D4A6-82E4-4258-8721-1116B058D3AE}" destId="{69ECE4CE-BA1F-46CC-85F1-C088D74BD8FE}" srcOrd="6" destOrd="0" presId="urn:microsoft.com/office/officeart/2005/8/layout/bList2"/>
    <dgm:cxn modelId="{984D6EB9-13C4-46AF-B3D0-E47B22DAE3DC}" type="presParOf" srcId="{69ECE4CE-BA1F-46CC-85F1-C088D74BD8FE}" destId="{BE8E53A1-705F-41DF-A814-C23328F68394}" srcOrd="0" destOrd="0" presId="urn:microsoft.com/office/officeart/2005/8/layout/bList2"/>
    <dgm:cxn modelId="{606E8D1B-DA31-487D-874E-3ABDE8804B36}" type="presParOf" srcId="{69ECE4CE-BA1F-46CC-85F1-C088D74BD8FE}" destId="{BEFF2C86-67DA-4428-9F22-F24C8F21F54E}" srcOrd="1" destOrd="0" presId="urn:microsoft.com/office/officeart/2005/8/layout/bList2"/>
    <dgm:cxn modelId="{112060D8-7BB7-4224-B326-568403E4FA72}" type="presParOf" srcId="{69ECE4CE-BA1F-46CC-85F1-C088D74BD8FE}" destId="{EC831FFA-7398-4328-A1FB-2B61F9214E9A}" srcOrd="2" destOrd="0" presId="urn:microsoft.com/office/officeart/2005/8/layout/bList2"/>
    <dgm:cxn modelId="{9849EF50-EA5E-406A-B1E3-4C2144434119}" type="presParOf" srcId="{69ECE4CE-BA1F-46CC-85F1-C088D74BD8FE}" destId="{9EFFF8E4-F89E-4937-BBD6-1B9461461F71}" srcOrd="3" destOrd="0" presId="urn:microsoft.com/office/officeart/2005/8/layout/bList2"/>
    <dgm:cxn modelId="{A055D2A9-625B-490E-93E9-80794F0078FA}" type="presParOf" srcId="{D546D4A6-82E4-4258-8721-1116B058D3AE}" destId="{17471C4F-7AF1-4559-908C-204CCEA4F222}" srcOrd="7" destOrd="0" presId="urn:microsoft.com/office/officeart/2005/8/layout/bList2"/>
    <dgm:cxn modelId="{36351CBE-6F7F-43CD-8C41-993A23D5EA44}" type="presParOf" srcId="{D546D4A6-82E4-4258-8721-1116B058D3AE}" destId="{042996AE-8F41-4E1F-8675-7B7C44ED95C7}" srcOrd="8" destOrd="0" presId="urn:microsoft.com/office/officeart/2005/8/layout/bList2"/>
    <dgm:cxn modelId="{A3400ACD-AA89-43E2-847B-7457C0294E81}" type="presParOf" srcId="{042996AE-8F41-4E1F-8675-7B7C44ED95C7}" destId="{325A6F66-8605-405E-A5F7-5E593968F7B9}" srcOrd="0" destOrd="0" presId="urn:microsoft.com/office/officeart/2005/8/layout/bList2"/>
    <dgm:cxn modelId="{EE1EEAC3-6062-4736-A9EC-8E5D73D0448F}" type="presParOf" srcId="{042996AE-8F41-4E1F-8675-7B7C44ED95C7}" destId="{7464D174-EFE2-45BE-8632-7BC0E370F8B9}" srcOrd="1" destOrd="0" presId="urn:microsoft.com/office/officeart/2005/8/layout/bList2"/>
    <dgm:cxn modelId="{27F8FA3E-3952-405B-91BB-D33F6564AA01}" type="presParOf" srcId="{042996AE-8F41-4E1F-8675-7B7C44ED95C7}" destId="{F9EB8F80-0C1C-40D2-91C3-33446DA3DBFC}" srcOrd="2" destOrd="0" presId="urn:microsoft.com/office/officeart/2005/8/layout/bList2"/>
    <dgm:cxn modelId="{3502824D-FA0B-4503-82FD-AE698AE1F96E}" type="presParOf" srcId="{042996AE-8F41-4E1F-8675-7B7C44ED95C7}" destId="{1E189301-274A-4410-92FB-B003FA1A00FF}" srcOrd="3" destOrd="0" presId="urn:microsoft.com/office/officeart/2005/8/layout/bList2"/>
    <dgm:cxn modelId="{C6FF8044-D408-4D0A-8A24-C2603A9C634D}" type="presParOf" srcId="{D546D4A6-82E4-4258-8721-1116B058D3AE}" destId="{CA81DB20-1850-4FC8-8A11-B8D99116AA81}" srcOrd="9" destOrd="0" presId="urn:microsoft.com/office/officeart/2005/8/layout/bList2"/>
    <dgm:cxn modelId="{9ABB25AA-0985-4D21-9E52-8CDDC5F1D8D6}" type="presParOf" srcId="{D546D4A6-82E4-4258-8721-1116B058D3AE}" destId="{CC2B753F-2990-4333-AA8C-3A815CF6512E}" srcOrd="10" destOrd="0" presId="urn:microsoft.com/office/officeart/2005/8/layout/bList2"/>
    <dgm:cxn modelId="{3A7660E4-D7B7-4031-AD6D-C137AA01382C}" type="presParOf" srcId="{CC2B753F-2990-4333-AA8C-3A815CF6512E}" destId="{60103C7D-6336-4D9A-925F-457F8AB2404A}" srcOrd="0" destOrd="0" presId="urn:microsoft.com/office/officeart/2005/8/layout/bList2"/>
    <dgm:cxn modelId="{BF6D50E3-3EF3-4706-86C1-1051F4D92B0F}" type="presParOf" srcId="{CC2B753F-2990-4333-AA8C-3A815CF6512E}" destId="{A3D12E80-217F-4E8A-B0AC-B9FDB2471F07}" srcOrd="1" destOrd="0" presId="urn:microsoft.com/office/officeart/2005/8/layout/bList2"/>
    <dgm:cxn modelId="{EF79F2BF-2C34-4468-8FE0-F599DB8839C9}" type="presParOf" srcId="{CC2B753F-2990-4333-AA8C-3A815CF6512E}" destId="{0A4A9298-02BF-4036-8AA4-B6AD5BCC44FE}" srcOrd="2" destOrd="0" presId="urn:microsoft.com/office/officeart/2005/8/layout/bList2"/>
    <dgm:cxn modelId="{A3FF0495-FA8B-45F6-BD5D-B8A12ECFFBA7}" type="presParOf" srcId="{CC2B753F-2990-4333-AA8C-3A815CF6512E}" destId="{AB07374A-0EAC-41B4-BAD0-1FDF732892AC}" srcOrd="3" destOrd="0" presId="urn:microsoft.com/office/officeart/2005/8/layout/bList2"/>
    <dgm:cxn modelId="{B45313DD-EC71-4C85-A9F8-2487A449D118}" type="presParOf" srcId="{D546D4A6-82E4-4258-8721-1116B058D3AE}" destId="{59BBE57D-F257-4FE6-BC73-E6127FC3B5EC}" srcOrd="11" destOrd="0" presId="urn:microsoft.com/office/officeart/2005/8/layout/bList2"/>
    <dgm:cxn modelId="{9FD198C4-4EE5-4910-BCEC-47489FE3B8F4}" type="presParOf" srcId="{D546D4A6-82E4-4258-8721-1116B058D3AE}" destId="{50C1D8F1-9D90-469D-8274-3DFF02646CF7}" srcOrd="12" destOrd="0" presId="urn:microsoft.com/office/officeart/2005/8/layout/bList2"/>
    <dgm:cxn modelId="{2DABDF25-F03D-4916-AA7B-0C49B2712649}" type="presParOf" srcId="{50C1D8F1-9D90-469D-8274-3DFF02646CF7}" destId="{083F780C-E4A0-46ED-8B0F-E3B0560DEA64}" srcOrd="0" destOrd="0" presId="urn:microsoft.com/office/officeart/2005/8/layout/bList2"/>
    <dgm:cxn modelId="{B8099D9B-190F-444C-8FB2-15C0A46EBE0E}" type="presParOf" srcId="{50C1D8F1-9D90-469D-8274-3DFF02646CF7}" destId="{2A7A2A96-EC32-4805-A8B8-A711FA579103}" srcOrd="1" destOrd="0" presId="urn:microsoft.com/office/officeart/2005/8/layout/bList2"/>
    <dgm:cxn modelId="{2B18858C-A9CF-41EE-9EA2-0EB8C00FB895}" type="presParOf" srcId="{50C1D8F1-9D90-469D-8274-3DFF02646CF7}" destId="{F3CF244B-C24F-4AFC-8848-97CBE15D4847}" srcOrd="2" destOrd="0" presId="urn:microsoft.com/office/officeart/2005/8/layout/bList2"/>
    <dgm:cxn modelId="{01A4582B-5639-427A-8AED-176AA65F45BE}" type="presParOf" srcId="{50C1D8F1-9D90-469D-8274-3DFF02646CF7}" destId="{D3C570AE-E4D3-4400-91D1-68E20633137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1D818-2C90-42FF-AD81-3AF1B5AF548B}">
      <dsp:nvSpPr>
        <dsp:cNvPr id="0" name=""/>
        <dsp:cNvSpPr/>
      </dsp:nvSpPr>
      <dsp:spPr>
        <a:xfrm rot="1666163">
          <a:off x="2891246" y="3649646"/>
          <a:ext cx="1098580" cy="70136"/>
        </a:xfrm>
        <a:custGeom>
          <a:avLst/>
          <a:gdLst/>
          <a:ahLst/>
          <a:cxnLst/>
          <a:rect l="0" t="0" r="0" b="0"/>
          <a:pathLst>
            <a:path>
              <a:moveTo>
                <a:pt x="0" y="35068"/>
              </a:moveTo>
              <a:lnTo>
                <a:pt x="1098580" y="35068"/>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BE681-2512-41C2-9064-2BBBD949D70A}">
      <dsp:nvSpPr>
        <dsp:cNvPr id="0" name=""/>
        <dsp:cNvSpPr/>
      </dsp:nvSpPr>
      <dsp:spPr>
        <a:xfrm rot="19858118">
          <a:off x="2885396" y="1717866"/>
          <a:ext cx="1100090" cy="70136"/>
        </a:xfrm>
        <a:custGeom>
          <a:avLst/>
          <a:gdLst/>
          <a:ahLst/>
          <a:cxnLst/>
          <a:rect l="0" t="0" r="0" b="0"/>
          <a:pathLst>
            <a:path>
              <a:moveTo>
                <a:pt x="0" y="35068"/>
              </a:moveTo>
              <a:lnTo>
                <a:pt x="1100090" y="35068"/>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916E0-3429-4932-A559-C00BD969C2A1}">
      <dsp:nvSpPr>
        <dsp:cNvPr id="0" name=""/>
        <dsp:cNvSpPr/>
      </dsp:nvSpPr>
      <dsp:spPr>
        <a:xfrm>
          <a:off x="446434" y="1616503"/>
          <a:ext cx="2410839" cy="2252734"/>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1899F-3334-4589-B50F-DFACCB7FA832}">
      <dsp:nvSpPr>
        <dsp:cNvPr id="0" name=""/>
        <dsp:cNvSpPr/>
      </dsp:nvSpPr>
      <dsp:spPr>
        <a:xfrm>
          <a:off x="3785483" y="-61317"/>
          <a:ext cx="2083529" cy="2083529"/>
        </a:xfrm>
        <a:prstGeom prst="ellipse">
          <a:avLst/>
        </a:prstGeom>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Sistema Contributivo (también conocidos como profesionales o </a:t>
          </a:r>
          <a:r>
            <a:rPr lang="es-EC" sz="1400" b="1" kern="1200" dirty="0" err="1" smtClean="0"/>
            <a:t>Bismarkianos</a:t>
          </a:r>
          <a:r>
            <a:rPr lang="es-EC" sz="1400" b="1" kern="1200" dirty="0" smtClean="0"/>
            <a:t>)</a:t>
          </a:r>
          <a:endParaRPr lang="es-MX" sz="1400" kern="1200" dirty="0"/>
        </a:p>
      </dsp:txBody>
      <dsp:txXfrm>
        <a:off x="4090609" y="243809"/>
        <a:ext cx="1473277" cy="1473277"/>
      </dsp:txXfrm>
    </dsp:sp>
    <dsp:sp modelId="{E0E99A8B-F7CF-4EB4-BDBD-CC4A504FA03F}">
      <dsp:nvSpPr>
        <dsp:cNvPr id="0" name=""/>
        <dsp:cNvSpPr/>
      </dsp:nvSpPr>
      <dsp:spPr>
        <a:xfrm>
          <a:off x="6077365" y="-61317"/>
          <a:ext cx="3125294" cy="208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Cubre a una capa de la población.</a:t>
          </a:r>
          <a:endParaRPr lang="es-MX" sz="1600" kern="1200" dirty="0"/>
        </a:p>
        <a:p>
          <a:pPr marL="171450" lvl="1" indent="-171450" algn="just" defTabSz="711200">
            <a:lnSpc>
              <a:spcPct val="90000"/>
            </a:lnSpc>
            <a:spcBef>
              <a:spcPct val="0"/>
            </a:spcBef>
            <a:spcAft>
              <a:spcPct val="15000"/>
            </a:spcAft>
            <a:buChar char="••"/>
          </a:pPr>
          <a:r>
            <a:rPr lang="es-MX" sz="1600" kern="1200" dirty="0" smtClean="0"/>
            <a:t>Financiamiento a través de cotizaciones-prestaciones al Sistema. Regímenes Reparto o Capitalización</a:t>
          </a:r>
          <a:endParaRPr lang="es-MX" sz="1600" kern="1200" dirty="0"/>
        </a:p>
        <a:p>
          <a:pPr marL="171450" lvl="1" indent="-171450" algn="just" defTabSz="711200">
            <a:lnSpc>
              <a:spcPct val="90000"/>
            </a:lnSpc>
            <a:spcBef>
              <a:spcPct val="0"/>
            </a:spcBef>
            <a:spcAft>
              <a:spcPct val="15000"/>
            </a:spcAft>
            <a:buChar char="••"/>
          </a:pPr>
          <a:r>
            <a:rPr lang="es-MX" sz="1600" b="0" i="0" kern="1200" dirty="0" smtClean="0"/>
            <a:t>Las prestaciones se conceden después de acreditar un período mínimo de cotización</a:t>
          </a:r>
          <a:endParaRPr lang="es-MX" sz="1600" b="0" kern="1200" dirty="0"/>
        </a:p>
      </dsp:txBody>
      <dsp:txXfrm>
        <a:off x="6077365" y="-61317"/>
        <a:ext cx="3125294" cy="2083529"/>
      </dsp:txXfrm>
    </dsp:sp>
    <dsp:sp modelId="{A116F925-B05D-4CC9-99B1-1BCEFB151974}">
      <dsp:nvSpPr>
        <dsp:cNvPr id="0" name=""/>
        <dsp:cNvSpPr/>
      </dsp:nvSpPr>
      <dsp:spPr>
        <a:xfrm>
          <a:off x="3827651" y="3271807"/>
          <a:ext cx="2080258" cy="2328865"/>
        </a:xfrm>
        <a:prstGeom prst="ellipse">
          <a:avLst/>
        </a:prstGeom>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Sistema no contributivo</a:t>
          </a:r>
        </a:p>
        <a:p>
          <a:pPr lvl="0" algn="ctr" defTabSz="622300">
            <a:lnSpc>
              <a:spcPct val="90000"/>
            </a:lnSpc>
            <a:spcBef>
              <a:spcPct val="0"/>
            </a:spcBef>
            <a:spcAft>
              <a:spcPct val="35000"/>
            </a:spcAft>
          </a:pPr>
          <a:r>
            <a:rPr lang="es-EC" sz="1400" b="1" kern="1200" dirty="0" smtClean="0"/>
            <a:t>(también conocidos como  universal asistencial o Modelo </a:t>
          </a:r>
          <a:r>
            <a:rPr lang="es-EC" sz="1400" b="1" kern="1200" dirty="0" err="1" smtClean="0"/>
            <a:t>Beveridgiano</a:t>
          </a:r>
          <a:endParaRPr lang="es-MX" sz="1400" b="1" kern="1200" dirty="0"/>
        </a:p>
      </dsp:txBody>
      <dsp:txXfrm>
        <a:off x="4132298" y="3612861"/>
        <a:ext cx="1470964" cy="1646757"/>
      </dsp:txXfrm>
    </dsp:sp>
    <dsp:sp modelId="{69EA3863-9AB4-4237-A3CB-D3B9797F895B}">
      <dsp:nvSpPr>
        <dsp:cNvPr id="0" name=""/>
        <dsp:cNvSpPr/>
      </dsp:nvSpPr>
      <dsp:spPr>
        <a:xfrm>
          <a:off x="6121987" y="3273443"/>
          <a:ext cx="3120387" cy="232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Cubre a toda la población  o ciudadanía.</a:t>
          </a:r>
          <a:endParaRPr lang="es-MX" sz="1600" kern="1200" dirty="0"/>
        </a:p>
        <a:p>
          <a:pPr marL="171450" lvl="1" indent="-171450" algn="just" defTabSz="711200">
            <a:lnSpc>
              <a:spcPct val="90000"/>
            </a:lnSpc>
            <a:spcBef>
              <a:spcPct val="0"/>
            </a:spcBef>
            <a:spcAft>
              <a:spcPct val="15000"/>
            </a:spcAft>
            <a:buChar char="••"/>
          </a:pPr>
          <a:r>
            <a:rPr lang="es-MX" sz="1600" kern="1200" dirty="0" smtClean="0"/>
            <a:t>Financiamiento a través de Impuesto</a:t>
          </a:r>
          <a:endParaRPr lang="es-MX" sz="1600" kern="1200" dirty="0"/>
        </a:p>
        <a:p>
          <a:pPr marL="171450" lvl="1" indent="-171450" algn="just" defTabSz="711200">
            <a:lnSpc>
              <a:spcPct val="90000"/>
            </a:lnSpc>
            <a:spcBef>
              <a:spcPct val="0"/>
            </a:spcBef>
            <a:spcAft>
              <a:spcPct val="15000"/>
            </a:spcAft>
            <a:buChar char="••"/>
          </a:pPr>
          <a:r>
            <a:rPr lang="es-MX" sz="1600" b="0" i="0" kern="1200" dirty="0" smtClean="0"/>
            <a:t>No es necesario haber cotizado previamente al sistema </a:t>
          </a:r>
          <a:endParaRPr lang="es-MX" sz="1600" kern="1200" dirty="0"/>
        </a:p>
      </dsp:txBody>
      <dsp:txXfrm>
        <a:off x="6121987" y="3273443"/>
        <a:ext cx="3120387" cy="2328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11AE7-D4DA-41E9-904C-B3C38A89C4F6}">
      <dsp:nvSpPr>
        <dsp:cNvPr id="0" name=""/>
        <dsp:cNvSpPr/>
      </dsp:nvSpPr>
      <dsp:spPr>
        <a:xfrm>
          <a:off x="4586386" y="1327910"/>
          <a:ext cx="1276945" cy="607709"/>
        </a:xfrm>
        <a:custGeom>
          <a:avLst/>
          <a:gdLst/>
          <a:ahLst/>
          <a:cxnLst/>
          <a:rect l="0" t="0" r="0" b="0"/>
          <a:pathLst>
            <a:path>
              <a:moveTo>
                <a:pt x="0" y="0"/>
              </a:moveTo>
              <a:lnTo>
                <a:pt x="0" y="414136"/>
              </a:lnTo>
              <a:lnTo>
                <a:pt x="1276945" y="414136"/>
              </a:lnTo>
              <a:lnTo>
                <a:pt x="1276945" y="607709"/>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10854-8EE6-43AD-A84F-A7BA42054226}">
      <dsp:nvSpPr>
        <dsp:cNvPr id="0" name=""/>
        <dsp:cNvSpPr/>
      </dsp:nvSpPr>
      <dsp:spPr>
        <a:xfrm>
          <a:off x="3309441" y="3262482"/>
          <a:ext cx="1276945" cy="607709"/>
        </a:xfrm>
        <a:custGeom>
          <a:avLst/>
          <a:gdLst/>
          <a:ahLst/>
          <a:cxnLst/>
          <a:rect l="0" t="0" r="0" b="0"/>
          <a:pathLst>
            <a:path>
              <a:moveTo>
                <a:pt x="0" y="0"/>
              </a:moveTo>
              <a:lnTo>
                <a:pt x="0" y="414136"/>
              </a:lnTo>
              <a:lnTo>
                <a:pt x="1276945" y="414136"/>
              </a:lnTo>
              <a:lnTo>
                <a:pt x="1276945" y="607709"/>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478432-1805-4A3E-BBE5-A48FE7888C3D}">
      <dsp:nvSpPr>
        <dsp:cNvPr id="0" name=""/>
        <dsp:cNvSpPr/>
      </dsp:nvSpPr>
      <dsp:spPr>
        <a:xfrm>
          <a:off x="2032496" y="3262482"/>
          <a:ext cx="1276945" cy="607709"/>
        </a:xfrm>
        <a:custGeom>
          <a:avLst/>
          <a:gdLst/>
          <a:ahLst/>
          <a:cxnLst/>
          <a:rect l="0" t="0" r="0" b="0"/>
          <a:pathLst>
            <a:path>
              <a:moveTo>
                <a:pt x="1276945" y="0"/>
              </a:moveTo>
              <a:lnTo>
                <a:pt x="1276945" y="414136"/>
              </a:lnTo>
              <a:lnTo>
                <a:pt x="0" y="414136"/>
              </a:lnTo>
              <a:lnTo>
                <a:pt x="0" y="607709"/>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6EB759-F537-4F1D-B6B0-87398BF812A1}">
      <dsp:nvSpPr>
        <dsp:cNvPr id="0" name=""/>
        <dsp:cNvSpPr/>
      </dsp:nvSpPr>
      <dsp:spPr>
        <a:xfrm>
          <a:off x="3309441" y="1327910"/>
          <a:ext cx="1276945" cy="607709"/>
        </a:xfrm>
        <a:custGeom>
          <a:avLst/>
          <a:gdLst/>
          <a:ahLst/>
          <a:cxnLst/>
          <a:rect l="0" t="0" r="0" b="0"/>
          <a:pathLst>
            <a:path>
              <a:moveTo>
                <a:pt x="1276945" y="0"/>
              </a:moveTo>
              <a:lnTo>
                <a:pt x="1276945" y="414136"/>
              </a:lnTo>
              <a:lnTo>
                <a:pt x="0" y="414136"/>
              </a:lnTo>
              <a:lnTo>
                <a:pt x="0" y="607709"/>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39C9E2-A981-4C6E-B048-792DB936FDA9}">
      <dsp:nvSpPr>
        <dsp:cNvPr id="0" name=""/>
        <dsp:cNvSpPr/>
      </dsp:nvSpPr>
      <dsp:spPr>
        <a:xfrm>
          <a:off x="3541613" y="1048"/>
          <a:ext cx="2089546" cy="132686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38FAAD-E038-41D6-94D7-453014DCFABC}">
      <dsp:nvSpPr>
        <dsp:cNvPr id="0" name=""/>
        <dsp:cNvSpPr/>
      </dsp:nvSpPr>
      <dsp:spPr>
        <a:xfrm>
          <a:off x="3773785" y="221611"/>
          <a:ext cx="2089546" cy="1326862"/>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FINANCIACIÓN</a:t>
          </a:r>
          <a:endParaRPr lang="es-MX" sz="2000" kern="1200" dirty="0"/>
        </a:p>
      </dsp:txBody>
      <dsp:txXfrm>
        <a:off x="3812647" y="260473"/>
        <a:ext cx="2011822" cy="1249138"/>
      </dsp:txXfrm>
    </dsp:sp>
    <dsp:sp modelId="{30EEA91A-FF4B-41E1-9DF8-0218FFDA92B2}">
      <dsp:nvSpPr>
        <dsp:cNvPr id="0" name=""/>
        <dsp:cNvSpPr/>
      </dsp:nvSpPr>
      <dsp:spPr>
        <a:xfrm>
          <a:off x="2264667" y="1935620"/>
          <a:ext cx="2089546" cy="13268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E938DA6-A9EA-4938-B513-61D18D00FC8C}">
      <dsp:nvSpPr>
        <dsp:cNvPr id="0" name=""/>
        <dsp:cNvSpPr/>
      </dsp:nvSpPr>
      <dsp:spPr>
        <a:xfrm>
          <a:off x="2496839" y="2156184"/>
          <a:ext cx="2089546" cy="132686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CAPITALIZACIÓN</a:t>
          </a:r>
          <a:endParaRPr lang="es-MX" sz="2000" kern="1200" dirty="0"/>
        </a:p>
      </dsp:txBody>
      <dsp:txXfrm>
        <a:off x="2535701" y="2195046"/>
        <a:ext cx="2011822" cy="1249138"/>
      </dsp:txXfrm>
    </dsp:sp>
    <dsp:sp modelId="{DF5F6AC7-5720-4269-A4F1-21C87E7C0C6F}">
      <dsp:nvSpPr>
        <dsp:cNvPr id="0" name=""/>
        <dsp:cNvSpPr/>
      </dsp:nvSpPr>
      <dsp:spPr>
        <a:xfrm>
          <a:off x="987722" y="3870192"/>
          <a:ext cx="2089546" cy="13268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E3FDE9A-28ED-4B8E-AB1F-1C477A5D2933}">
      <dsp:nvSpPr>
        <dsp:cNvPr id="0" name=""/>
        <dsp:cNvSpPr/>
      </dsp:nvSpPr>
      <dsp:spPr>
        <a:xfrm>
          <a:off x="1219894" y="4090756"/>
          <a:ext cx="2089546" cy="1326862"/>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Colectiva</a:t>
          </a:r>
          <a:endParaRPr lang="es-MX" sz="2000" kern="1200" dirty="0"/>
        </a:p>
      </dsp:txBody>
      <dsp:txXfrm>
        <a:off x="1258756" y="4129618"/>
        <a:ext cx="2011822" cy="1249138"/>
      </dsp:txXfrm>
    </dsp:sp>
    <dsp:sp modelId="{59CD670E-4114-4F10-9AE6-192557E108B8}">
      <dsp:nvSpPr>
        <dsp:cNvPr id="0" name=""/>
        <dsp:cNvSpPr/>
      </dsp:nvSpPr>
      <dsp:spPr>
        <a:xfrm>
          <a:off x="3541613" y="3870192"/>
          <a:ext cx="2089546" cy="13268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371DCEE-E0E6-4DF1-A6D6-E9A156AC6315}">
      <dsp:nvSpPr>
        <dsp:cNvPr id="0" name=""/>
        <dsp:cNvSpPr/>
      </dsp:nvSpPr>
      <dsp:spPr>
        <a:xfrm>
          <a:off x="3773785" y="4090756"/>
          <a:ext cx="2089546" cy="1326862"/>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Individual</a:t>
          </a:r>
          <a:endParaRPr lang="es-MX" sz="2000" kern="1200" dirty="0"/>
        </a:p>
      </dsp:txBody>
      <dsp:txXfrm>
        <a:off x="3812647" y="4129618"/>
        <a:ext cx="2011822" cy="1249138"/>
      </dsp:txXfrm>
    </dsp:sp>
    <dsp:sp modelId="{AB683987-AAC7-4A45-B8C3-C964FD5D051F}">
      <dsp:nvSpPr>
        <dsp:cNvPr id="0" name=""/>
        <dsp:cNvSpPr/>
      </dsp:nvSpPr>
      <dsp:spPr>
        <a:xfrm>
          <a:off x="4818558" y="1935620"/>
          <a:ext cx="2089546" cy="13268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0FCAB21-C775-461C-A1B8-63741A4A6A98}">
      <dsp:nvSpPr>
        <dsp:cNvPr id="0" name=""/>
        <dsp:cNvSpPr/>
      </dsp:nvSpPr>
      <dsp:spPr>
        <a:xfrm>
          <a:off x="5050730" y="2156184"/>
          <a:ext cx="2089546" cy="132686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REPARTO</a:t>
          </a:r>
          <a:endParaRPr lang="es-MX" sz="2000" kern="1200" dirty="0"/>
        </a:p>
      </dsp:txBody>
      <dsp:txXfrm>
        <a:off x="5089592" y="2195046"/>
        <a:ext cx="2011822" cy="124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DEE5E-4452-4134-A692-404CDD2953CE}">
      <dsp:nvSpPr>
        <dsp:cNvPr id="0" name=""/>
        <dsp:cNvSpPr/>
      </dsp:nvSpPr>
      <dsp:spPr>
        <a:xfrm>
          <a:off x="5602" y="489276"/>
          <a:ext cx="1986661" cy="1483001"/>
        </a:xfrm>
        <a:prstGeom prst="round2SameRect">
          <a:avLst>
            <a:gd name="adj1" fmla="val 8000"/>
            <a:gd name="adj2" fmla="val 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t>Es la ayuda entre todas las personas aseguradas</a:t>
          </a:r>
          <a:endParaRPr lang="es-MX" sz="1200" kern="1200" dirty="0"/>
        </a:p>
      </dsp:txBody>
      <dsp:txXfrm>
        <a:off x="40350" y="524024"/>
        <a:ext cx="1917165" cy="1448253"/>
      </dsp:txXfrm>
    </dsp:sp>
    <dsp:sp modelId="{B12D2DAC-2C36-4740-83E8-5D62BC00C929}">
      <dsp:nvSpPr>
        <dsp:cNvPr id="0" name=""/>
        <dsp:cNvSpPr/>
      </dsp:nvSpPr>
      <dsp:spPr>
        <a:xfrm>
          <a:off x="5602" y="1972277"/>
          <a:ext cx="1986661" cy="63769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smtClean="0"/>
            <a:t>Solidaridad </a:t>
          </a:r>
          <a:endParaRPr lang="es-MX" sz="1500" kern="1200"/>
        </a:p>
      </dsp:txBody>
      <dsp:txXfrm>
        <a:off x="5602" y="1972277"/>
        <a:ext cx="1399057" cy="637690"/>
      </dsp:txXfrm>
    </dsp:sp>
    <dsp:sp modelId="{F46EEEAB-7D40-4DA5-B7BB-940BBF443A32}">
      <dsp:nvSpPr>
        <dsp:cNvPr id="0" name=""/>
        <dsp:cNvSpPr/>
      </dsp:nvSpPr>
      <dsp:spPr>
        <a:xfrm>
          <a:off x="1460859" y="2073569"/>
          <a:ext cx="695331" cy="695331"/>
        </a:xfrm>
        <a:prstGeom prst="ellipse">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8095213-E341-44A0-BF03-6BA27F849E37}">
      <dsp:nvSpPr>
        <dsp:cNvPr id="0" name=""/>
        <dsp:cNvSpPr/>
      </dsp:nvSpPr>
      <dsp:spPr>
        <a:xfrm>
          <a:off x="2328455" y="489276"/>
          <a:ext cx="1986661" cy="1483001"/>
        </a:xfrm>
        <a:prstGeom prst="round2SameRect">
          <a:avLst>
            <a:gd name="adj1" fmla="val 8000"/>
            <a:gd name="adj2" fmla="val 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ctr" defTabSz="533400">
            <a:lnSpc>
              <a:spcPct val="90000"/>
            </a:lnSpc>
            <a:spcBef>
              <a:spcPct val="0"/>
            </a:spcBef>
            <a:spcAft>
              <a:spcPct val="15000"/>
            </a:spcAft>
            <a:buChar char="••"/>
          </a:pPr>
          <a:r>
            <a:rPr lang="es-MX" sz="1200" kern="1200" dirty="0" smtClean="0"/>
            <a:t>Es la prohibición de acordar cualquier afectación</a:t>
          </a:r>
          <a:endParaRPr lang="es-MX" sz="1200" kern="1200" dirty="0"/>
        </a:p>
      </dsp:txBody>
      <dsp:txXfrm>
        <a:off x="2363203" y="524024"/>
        <a:ext cx="1917165" cy="1448253"/>
      </dsp:txXfrm>
    </dsp:sp>
    <dsp:sp modelId="{8B1D9273-60E8-445E-8C85-586B9DFE8FE0}">
      <dsp:nvSpPr>
        <dsp:cNvPr id="0" name=""/>
        <dsp:cNvSpPr/>
      </dsp:nvSpPr>
      <dsp:spPr>
        <a:xfrm>
          <a:off x="2328455" y="1972277"/>
          <a:ext cx="1986661" cy="637690"/>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dirty="0" smtClean="0"/>
            <a:t>Obligatoriedad</a:t>
          </a:r>
          <a:endParaRPr lang="es-MX" sz="1500" kern="1200" dirty="0"/>
        </a:p>
      </dsp:txBody>
      <dsp:txXfrm>
        <a:off x="2328455" y="1972277"/>
        <a:ext cx="1399057" cy="637690"/>
      </dsp:txXfrm>
    </dsp:sp>
    <dsp:sp modelId="{D879B576-3463-4FC9-9054-1440F7F956E8}">
      <dsp:nvSpPr>
        <dsp:cNvPr id="0" name=""/>
        <dsp:cNvSpPr/>
      </dsp:nvSpPr>
      <dsp:spPr>
        <a:xfrm>
          <a:off x="3783712" y="2073569"/>
          <a:ext cx="695331" cy="695331"/>
        </a:xfrm>
        <a:prstGeom prst="ellipse">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29B292-37AA-4DAE-816E-0B6555316FF8}">
      <dsp:nvSpPr>
        <dsp:cNvPr id="0" name=""/>
        <dsp:cNvSpPr/>
      </dsp:nvSpPr>
      <dsp:spPr>
        <a:xfrm>
          <a:off x="4651308" y="489276"/>
          <a:ext cx="1986661" cy="1483001"/>
        </a:xfrm>
        <a:prstGeom prst="round2SameRect">
          <a:avLst>
            <a:gd name="adj1" fmla="val 8000"/>
            <a:gd name="adj2" fmla="val 0"/>
          </a:avLst>
        </a:prstGeom>
        <a:blipFill rotWithShape="0">
          <a:blip xmlns:r="http://schemas.openxmlformats.org/officeDocument/2006/relationships" r:embed="rId1"/>
          <a:stretch>
            <a:fillRect/>
          </a:stretch>
        </a:blip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t>Es la garantía de iguales oportunidades a toda la población asegurable para acceder a las prestaciones </a:t>
          </a:r>
          <a:endParaRPr lang="es-MX" sz="1200" kern="1200" dirty="0"/>
        </a:p>
      </dsp:txBody>
      <dsp:txXfrm>
        <a:off x="4686056" y="524024"/>
        <a:ext cx="1917165" cy="1448253"/>
      </dsp:txXfrm>
    </dsp:sp>
    <dsp:sp modelId="{3C5068C1-2B14-4442-9982-233A099A5509}">
      <dsp:nvSpPr>
        <dsp:cNvPr id="0" name=""/>
        <dsp:cNvSpPr/>
      </dsp:nvSpPr>
      <dsp:spPr>
        <a:xfrm>
          <a:off x="4651308" y="1972277"/>
          <a:ext cx="1986661" cy="637690"/>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dirty="0" smtClean="0"/>
            <a:t>Universalidad</a:t>
          </a:r>
          <a:endParaRPr lang="es-MX" sz="1500" kern="1200" dirty="0"/>
        </a:p>
      </dsp:txBody>
      <dsp:txXfrm>
        <a:off x="4651308" y="1972277"/>
        <a:ext cx="1399057" cy="637690"/>
      </dsp:txXfrm>
    </dsp:sp>
    <dsp:sp modelId="{D04BEC71-0166-4B40-A0BE-21BF667B7015}">
      <dsp:nvSpPr>
        <dsp:cNvPr id="0" name=""/>
        <dsp:cNvSpPr/>
      </dsp:nvSpPr>
      <dsp:spPr>
        <a:xfrm>
          <a:off x="6106565" y="2073569"/>
          <a:ext cx="695331" cy="695331"/>
        </a:xfrm>
        <a:prstGeom prst="ellipse">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E8E53A1-705F-41DF-A814-C23328F68394}">
      <dsp:nvSpPr>
        <dsp:cNvPr id="0" name=""/>
        <dsp:cNvSpPr/>
      </dsp:nvSpPr>
      <dsp:spPr>
        <a:xfrm>
          <a:off x="6974160" y="489276"/>
          <a:ext cx="1986661" cy="1483001"/>
        </a:xfrm>
        <a:prstGeom prst="round2SameRect">
          <a:avLst>
            <a:gd name="adj1" fmla="val 8000"/>
            <a:gd name="adj2" fmla="val 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t>En proporción directa al esfuerzo de los contribuyentes y a la necesidad de amparo de los beneficiarios, en función del bien común</a:t>
          </a:r>
          <a:endParaRPr lang="es-MX" sz="1200" kern="1200" dirty="0"/>
        </a:p>
      </dsp:txBody>
      <dsp:txXfrm>
        <a:off x="7008908" y="524024"/>
        <a:ext cx="1917165" cy="1448253"/>
      </dsp:txXfrm>
    </dsp:sp>
    <dsp:sp modelId="{EC831FFA-7398-4328-A1FB-2B61F9214E9A}">
      <dsp:nvSpPr>
        <dsp:cNvPr id="0" name=""/>
        <dsp:cNvSpPr/>
      </dsp:nvSpPr>
      <dsp:spPr>
        <a:xfrm>
          <a:off x="6974160" y="1972277"/>
          <a:ext cx="1986661" cy="637690"/>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dirty="0" smtClean="0"/>
            <a:t>Equidad</a:t>
          </a:r>
          <a:endParaRPr lang="es-MX" sz="1500" kern="1200" dirty="0"/>
        </a:p>
      </dsp:txBody>
      <dsp:txXfrm>
        <a:off x="6974160" y="1972277"/>
        <a:ext cx="1399057" cy="637690"/>
      </dsp:txXfrm>
    </dsp:sp>
    <dsp:sp modelId="{9EFFF8E4-F89E-4937-BBD6-1B9461461F71}">
      <dsp:nvSpPr>
        <dsp:cNvPr id="0" name=""/>
        <dsp:cNvSpPr/>
      </dsp:nvSpPr>
      <dsp:spPr>
        <a:xfrm>
          <a:off x="8429417" y="2073569"/>
          <a:ext cx="695331" cy="695331"/>
        </a:xfrm>
        <a:prstGeom prst="ellipse">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25A6F66-8605-405E-A5F7-5E593968F7B9}">
      <dsp:nvSpPr>
        <dsp:cNvPr id="0" name=""/>
        <dsp:cNvSpPr/>
      </dsp:nvSpPr>
      <dsp:spPr>
        <a:xfrm>
          <a:off x="1167028" y="3113284"/>
          <a:ext cx="1986661" cy="1483001"/>
        </a:xfrm>
        <a:prstGeom prst="round2SameRect">
          <a:avLst>
            <a:gd name="adj1" fmla="val 8000"/>
            <a:gd name="adj2" fmla="val 0"/>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t>Es la mejor utilización económica de las contribuciones y demás recursos, para garantizar la entrega oportuna de prestaciones suficientes a sus beneficiarios</a:t>
          </a:r>
          <a:endParaRPr lang="es-MX" sz="1200" kern="1200" dirty="0"/>
        </a:p>
      </dsp:txBody>
      <dsp:txXfrm>
        <a:off x="1201776" y="3148032"/>
        <a:ext cx="1917165" cy="1448253"/>
      </dsp:txXfrm>
    </dsp:sp>
    <dsp:sp modelId="{F9EB8F80-0C1C-40D2-91C3-33446DA3DBFC}">
      <dsp:nvSpPr>
        <dsp:cNvPr id="0" name=""/>
        <dsp:cNvSpPr/>
      </dsp:nvSpPr>
      <dsp:spPr>
        <a:xfrm>
          <a:off x="1167028" y="4596285"/>
          <a:ext cx="1986661" cy="637690"/>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dirty="0" smtClean="0"/>
            <a:t>Eficiencia</a:t>
          </a:r>
          <a:endParaRPr lang="es-MX" sz="1500" kern="1200" dirty="0"/>
        </a:p>
      </dsp:txBody>
      <dsp:txXfrm>
        <a:off x="1167028" y="4596285"/>
        <a:ext cx="1399057" cy="637690"/>
      </dsp:txXfrm>
    </dsp:sp>
    <dsp:sp modelId="{1E189301-274A-4410-92FB-B003FA1A00FF}">
      <dsp:nvSpPr>
        <dsp:cNvPr id="0" name=""/>
        <dsp:cNvSpPr/>
      </dsp:nvSpPr>
      <dsp:spPr>
        <a:xfrm>
          <a:off x="2622285" y="4697576"/>
          <a:ext cx="695331" cy="695331"/>
        </a:xfrm>
        <a:prstGeom prst="ellipse">
          <a:avLst/>
        </a:prstGeom>
        <a:solidFill>
          <a:schemeClr val="accent6">
            <a:tint val="40000"/>
            <a:alpha val="90000"/>
            <a:hueOff val="0"/>
            <a:satOff val="0"/>
            <a:lumOff val="0"/>
            <a:alphaOff val="0"/>
          </a:schemeClr>
        </a:solidFill>
        <a:ln w="12700" cap="rnd" cmpd="sng" algn="ctr">
          <a:solidFill>
            <a:schemeClr val="accent6">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0103C7D-6336-4D9A-925F-457F8AB2404A}">
      <dsp:nvSpPr>
        <dsp:cNvPr id="0" name=""/>
        <dsp:cNvSpPr/>
      </dsp:nvSpPr>
      <dsp:spPr>
        <a:xfrm>
          <a:off x="3489881" y="3113284"/>
          <a:ext cx="1986661" cy="1483001"/>
        </a:xfrm>
        <a:prstGeom prst="round2SameRect">
          <a:avLst>
            <a:gd name="adj1" fmla="val 8000"/>
            <a:gd name="adj2" fmla="val 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t>Es el auxilio obligatorio del Estado para robustecer las actividades de aseguramiento y complementar el financiamiento de las prestaciones</a:t>
          </a:r>
          <a:endParaRPr lang="es-MX" sz="1200" kern="1200" dirty="0"/>
        </a:p>
      </dsp:txBody>
      <dsp:txXfrm>
        <a:off x="3524629" y="3148032"/>
        <a:ext cx="1917165" cy="1448253"/>
      </dsp:txXfrm>
    </dsp:sp>
    <dsp:sp modelId="{0A4A9298-02BF-4036-8AA4-B6AD5BCC44FE}">
      <dsp:nvSpPr>
        <dsp:cNvPr id="0" name=""/>
        <dsp:cNvSpPr/>
      </dsp:nvSpPr>
      <dsp:spPr>
        <a:xfrm>
          <a:off x="3489881" y="4596285"/>
          <a:ext cx="1986661" cy="63769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dirty="0" smtClean="0"/>
            <a:t>Subsidiariedad</a:t>
          </a:r>
          <a:endParaRPr lang="es-MX" sz="1500" kern="1200" dirty="0"/>
        </a:p>
      </dsp:txBody>
      <dsp:txXfrm>
        <a:off x="3489881" y="4596285"/>
        <a:ext cx="1399057" cy="637690"/>
      </dsp:txXfrm>
    </dsp:sp>
    <dsp:sp modelId="{AB07374A-0EAC-41B4-BAD0-1FDF732892AC}">
      <dsp:nvSpPr>
        <dsp:cNvPr id="0" name=""/>
        <dsp:cNvSpPr/>
      </dsp:nvSpPr>
      <dsp:spPr>
        <a:xfrm>
          <a:off x="4945138" y="4697576"/>
          <a:ext cx="695331" cy="695331"/>
        </a:xfrm>
        <a:prstGeom prst="ellipse">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83F780C-E4A0-46ED-8B0F-E3B0560DEA64}">
      <dsp:nvSpPr>
        <dsp:cNvPr id="0" name=""/>
        <dsp:cNvSpPr/>
      </dsp:nvSpPr>
      <dsp:spPr>
        <a:xfrm>
          <a:off x="5812734" y="3113284"/>
          <a:ext cx="1986661" cy="1483001"/>
        </a:xfrm>
        <a:prstGeom prst="round2SameRect">
          <a:avLst>
            <a:gd name="adj1" fmla="val 8000"/>
            <a:gd name="adj2" fmla="val 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endParaRPr lang="es-MX" sz="1200" kern="1200" dirty="0"/>
        </a:p>
        <a:p>
          <a:pPr marL="114300" lvl="1" indent="-114300" algn="l" defTabSz="533400">
            <a:lnSpc>
              <a:spcPct val="90000"/>
            </a:lnSpc>
            <a:spcBef>
              <a:spcPct val="0"/>
            </a:spcBef>
            <a:spcAft>
              <a:spcPct val="15000"/>
            </a:spcAft>
            <a:buChar char="••"/>
          </a:pPr>
          <a:r>
            <a:rPr lang="es-MX" sz="1200" kern="1200" dirty="0" smtClean="0"/>
            <a:t>Es la entrega oportuna de los servicios, las rentas y los demás beneficios</a:t>
          </a:r>
          <a:endParaRPr lang="es-MX" sz="1200" kern="1200" dirty="0"/>
        </a:p>
      </dsp:txBody>
      <dsp:txXfrm>
        <a:off x="5847482" y="3148032"/>
        <a:ext cx="1917165" cy="1448253"/>
      </dsp:txXfrm>
    </dsp:sp>
    <dsp:sp modelId="{F3CF244B-C24F-4AFC-8848-97CBE15D4847}">
      <dsp:nvSpPr>
        <dsp:cNvPr id="0" name=""/>
        <dsp:cNvSpPr/>
      </dsp:nvSpPr>
      <dsp:spPr>
        <a:xfrm>
          <a:off x="5812734" y="4596285"/>
          <a:ext cx="1986661" cy="637690"/>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MX" sz="1500" kern="1200" dirty="0" smtClean="0"/>
            <a:t>Suficiencia</a:t>
          </a:r>
          <a:endParaRPr lang="es-MX" sz="1500" kern="1200" dirty="0"/>
        </a:p>
      </dsp:txBody>
      <dsp:txXfrm>
        <a:off x="5812734" y="4596285"/>
        <a:ext cx="1399057" cy="637690"/>
      </dsp:txXfrm>
    </dsp:sp>
    <dsp:sp modelId="{D3C570AE-E4D3-4400-91D1-68E206331372}">
      <dsp:nvSpPr>
        <dsp:cNvPr id="0" name=""/>
        <dsp:cNvSpPr/>
      </dsp:nvSpPr>
      <dsp:spPr>
        <a:xfrm>
          <a:off x="7267991" y="4697576"/>
          <a:ext cx="695331" cy="695331"/>
        </a:xfrm>
        <a:prstGeom prst="ellipse">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9"/>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7" y="609600"/>
            <a:ext cx="809413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7" y="609600"/>
            <a:ext cx="809413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7" y="609605"/>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8" y="609600"/>
            <a:ext cx="7060151"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4"/>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51975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02255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9"/>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8468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B712588-04B1-427B-82EE-E8DB90309F08}" type="datetimeFigureOut">
              <a:rPr lang="en-US" smtClean="0"/>
              <a:t>3/27/2017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02716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5307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912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9943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A54C80-263E-416B-A8E0-580EDEADCBDC}" type="datetimeFigureOut">
              <a:rPr lang="en-US" smtClean="0"/>
              <a:t>3/27/2017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13055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9427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C6B4A9-1611-4792-9094-5F34BCA07E0B}" type="datetimeFigureOut">
              <a:rPr lang="en-US" smtClean="0"/>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906613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7"/>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47"/>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29487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2"/>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51975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0225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7"/>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84685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B712588-04B1-427B-82EE-E8DB90309F08}" type="datetimeFigureOut">
              <a:rPr lang="en-US" smtClean="0"/>
              <a:t>3/27/2017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027167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53072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912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9943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A54C80-263E-416B-A8E0-580EDEADCBDC}" type="datetimeFigureOut">
              <a:rPr lang="en-US" smtClean="0"/>
              <a:t>3/27/2017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13055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9427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C6B4A9-1611-4792-9094-5F34BCA07E0B}" type="datetimeFigureOut">
              <a:rPr lang="en-US" smtClean="0"/>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906613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5"/>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45"/>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294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9" y="2737251"/>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8" y="2737251"/>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4" y="514930"/>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8"/>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3/27/2017</a:t>
            </a:fld>
            <a:endParaRPr lang="en-US" dirty="0"/>
          </a:p>
        </p:txBody>
      </p:sp>
      <p:sp>
        <p:nvSpPr>
          <p:cNvPr id="5" name="Footer Placeholder 4"/>
          <p:cNvSpPr>
            <a:spLocks noGrp="1"/>
          </p:cNvSpPr>
          <p:nvPr>
            <p:ph type="ftr" sz="quarter" idx="3"/>
          </p:nvPr>
        </p:nvSpPr>
        <p:spPr>
          <a:xfrm>
            <a:off x="677335" y="6041368"/>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5" y="6041368"/>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965682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3/27/2017</a:t>
            </a:fld>
            <a:endParaRPr lang="en-US" dirty="0"/>
          </a:p>
        </p:txBody>
      </p:sp>
      <p:sp>
        <p:nvSpPr>
          <p:cNvPr id="5" name="4 Marcador de pie de página"/>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965682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isósceles 3"/>
          <p:cNvSpPr/>
          <p:nvPr/>
        </p:nvSpPr>
        <p:spPr>
          <a:xfrm>
            <a:off x="2632365" y="665018"/>
            <a:ext cx="6373091" cy="5638800"/>
          </a:xfrm>
          <a:prstGeom prst="triangl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423177" y="1661522"/>
            <a:ext cx="10290219" cy="4539704"/>
          </a:xfrm>
          <a:prstGeom prst="rect">
            <a:avLst/>
          </a:prstGeom>
        </p:spPr>
        <p:txBody>
          <a:bodyPr wrap="square">
            <a:spAutoFit/>
          </a:bodyPr>
          <a:lstStyle/>
          <a:p>
            <a:pPr algn="ctr">
              <a:lnSpc>
                <a:spcPct val="150000"/>
              </a:lnSpc>
              <a:spcAft>
                <a:spcPts val="800"/>
              </a:spcAft>
            </a:pPr>
            <a:r>
              <a:rPr lang="es-EC"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DEPARTAMENTO DE CIENCIAS </a:t>
            </a:r>
            <a:r>
              <a:rPr lang="es-EC"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ECONÓMICAS ADMINISTRATIVAS </a:t>
            </a:r>
            <a:r>
              <a:rPr lang="es-EC"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 DE </a:t>
            </a:r>
            <a:r>
              <a:rPr lang="es-EC"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COMERCIO</a:t>
            </a:r>
          </a:p>
          <a:p>
            <a:pPr algn="ctr">
              <a:lnSpc>
                <a:spcPct val="150000"/>
              </a:lnSpc>
              <a:spcAft>
                <a:spcPts val="800"/>
              </a:spcAft>
            </a:pPr>
            <a:endPar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CARRERA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INGENIERÍA EN FINANZAS Y AUDITORÍA, CPA</a:t>
            </a:r>
          </a:p>
          <a:p>
            <a:pPr algn="ctr">
              <a:lnSpc>
                <a:spcPct val="150000"/>
              </a:lnSpc>
              <a:spcAft>
                <a:spcPts val="800"/>
              </a:spcAft>
            </a:pPr>
            <a:endPar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PROYECTO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INVESTIGACIÓN PREVIO A LA OBTENCIÓN DEL TÍTULO DE </a:t>
            </a:r>
            <a:r>
              <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INGENIERA ENFINANZAS</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CONTADORA PÚBLICA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AUDITORA</a:t>
            </a:r>
            <a:endPar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endPar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a:t>
            </a:r>
            <a:r>
              <a:rPr lang="es-EC"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ROMÁN CHÁVEZ MAYRA ALEJANDRA</a:t>
            </a:r>
            <a:endPar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842449" y="229144"/>
            <a:ext cx="7451676" cy="1316850"/>
          </a:xfrm>
          <a:prstGeom prst="rect">
            <a:avLst/>
          </a:prstGeom>
        </p:spPr>
      </p:pic>
    </p:spTree>
    <p:extLst>
      <p:ext uri="{BB962C8B-B14F-4D97-AF65-F5344CB8AC3E}">
        <p14:creationId xmlns:p14="http://schemas.microsoft.com/office/powerpoint/2010/main" val="2408073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2718" y="2"/>
            <a:ext cx="4100802" cy="1015663"/>
          </a:xfrm>
          <a:prstGeom prst="rect">
            <a:avLst/>
          </a:prstGeom>
        </p:spPr>
        <p:txBody>
          <a:bodyPr wrap="none">
            <a:spAutoFit/>
          </a:bodyPr>
          <a:lstStyle/>
          <a:p>
            <a:pPr algn="ctr">
              <a:lnSpc>
                <a:spcPct val="150000"/>
              </a:lnSpc>
              <a:spcBef>
                <a:spcPts val="1200"/>
              </a:spcBef>
              <a:spcAft>
                <a:spcPts val="1200"/>
              </a:spcAft>
            </a:pPr>
            <a:r>
              <a:rPr lang="es-EC" sz="40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MARCO LEGAL</a:t>
            </a:r>
            <a:endParaRPr lang="es-EC" sz="4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4 Rectángulo"/>
          <p:cNvSpPr/>
          <p:nvPr/>
        </p:nvSpPr>
        <p:spPr>
          <a:xfrm>
            <a:off x="354841" y="1702086"/>
            <a:ext cx="3492539" cy="1200329"/>
          </a:xfrm>
          <a:prstGeom prst="rect">
            <a:avLst/>
          </a:prstGeom>
        </p:spPr>
        <p:txBody>
          <a:bodyPr wrap="square">
            <a:spAutoFit/>
          </a:bodyPr>
          <a:lstStyle/>
          <a:p>
            <a:r>
              <a:rPr lang="es-EC" b="1" dirty="0"/>
              <a:t>Ley orgánica para la J</a:t>
            </a:r>
            <a:r>
              <a:rPr lang="es-EC" b="1" dirty="0" smtClean="0"/>
              <a:t>usticia </a:t>
            </a:r>
            <a:r>
              <a:rPr lang="es-EC" b="1" dirty="0"/>
              <a:t>L</a:t>
            </a:r>
            <a:r>
              <a:rPr lang="es-EC" b="1" dirty="0" smtClean="0"/>
              <a:t>aboral </a:t>
            </a:r>
            <a:r>
              <a:rPr lang="es-EC" b="1" dirty="0"/>
              <a:t>y </a:t>
            </a:r>
            <a:r>
              <a:rPr lang="es-EC" b="1" dirty="0" smtClean="0"/>
              <a:t>Reconocimiento </a:t>
            </a:r>
            <a:r>
              <a:rPr lang="es-EC" b="1" dirty="0"/>
              <a:t>del </a:t>
            </a:r>
            <a:r>
              <a:rPr lang="es-EC" b="1" dirty="0" smtClean="0"/>
              <a:t>Trabajo </a:t>
            </a:r>
            <a:r>
              <a:rPr lang="es-EC" b="1" dirty="0"/>
              <a:t>en el </a:t>
            </a:r>
            <a:r>
              <a:rPr lang="es-EC" b="1" dirty="0" smtClean="0"/>
              <a:t>Hogar</a:t>
            </a:r>
            <a:endParaRPr lang="es-MX" b="1" dirty="0"/>
          </a:p>
          <a:p>
            <a:pPr lvl="0"/>
            <a:endParaRPr lang="es-EC" dirty="0">
              <a:solidFill>
                <a:prstClr val="black"/>
              </a:solidFill>
            </a:endParaRPr>
          </a:p>
        </p:txBody>
      </p:sp>
      <p:sp>
        <p:nvSpPr>
          <p:cNvPr id="3" name="2 Rectángulo"/>
          <p:cNvSpPr/>
          <p:nvPr/>
        </p:nvSpPr>
        <p:spPr>
          <a:xfrm>
            <a:off x="4203511" y="1305345"/>
            <a:ext cx="6476008" cy="4801314"/>
          </a:xfrm>
          <a:prstGeom prst="rect">
            <a:avLst/>
          </a:prstGeom>
        </p:spPr>
        <p:txBody>
          <a:bodyPr wrap="square">
            <a:spAutoFit/>
          </a:bodyPr>
          <a:lstStyle/>
          <a:p>
            <a:pPr algn="just"/>
            <a:r>
              <a:rPr lang="es-EC" dirty="0"/>
              <a:t>De esta norma, se debe resaltar sobre todo el artículo 68, que en su numeral 1 dispone la eliminación del aporte estatal del 40%, en los siguientes términos</a:t>
            </a:r>
            <a:r>
              <a:rPr lang="es-EC" dirty="0" smtClean="0"/>
              <a:t>:</a:t>
            </a:r>
          </a:p>
          <a:p>
            <a:pPr algn="just"/>
            <a:endParaRPr lang="es-MX" dirty="0"/>
          </a:p>
          <a:p>
            <a:pPr algn="just"/>
            <a:r>
              <a:rPr lang="es-EC" dirty="0"/>
              <a:t>Art. 68.1.- Sustitúyase el texto del artículo 237 por el siguiente</a:t>
            </a:r>
            <a:r>
              <a:rPr lang="es-EC" dirty="0" smtClean="0"/>
              <a:t>:</a:t>
            </a:r>
          </a:p>
          <a:p>
            <a:pPr algn="just"/>
            <a:endParaRPr lang="es-MX" dirty="0"/>
          </a:p>
          <a:p>
            <a:pPr algn="just"/>
            <a:r>
              <a:rPr lang="es-EC" dirty="0"/>
              <a:t>Art. 237.- Financiamiento. El Estado ecuatoriano reconoce el derecho a la seguridad social de todas las personas, independientemente de su situación laboral</a:t>
            </a:r>
            <a:r>
              <a:rPr lang="es-EC" dirty="0" smtClean="0"/>
              <a:t>.</a:t>
            </a:r>
          </a:p>
          <a:p>
            <a:pPr algn="just"/>
            <a:endParaRPr lang="es-MX" dirty="0"/>
          </a:p>
          <a:p>
            <a:pPr algn="just"/>
            <a:r>
              <a:rPr lang="es-EC" dirty="0"/>
              <a:t>El Estado Central será responsable subsidiario y garantizará el pago de las pensiones del Sistema de Seguridad Social únicamente cuando el Instituto Ecuatoriano de Seguridad Social no cuente con los recursos económicos para cubrir las obligaciones en curso de pago del Seguro General Obligatorio y del régimen especial del Seguro Social Campesino.</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37" y="3179411"/>
            <a:ext cx="38100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0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143" y="204719"/>
            <a:ext cx="12650901" cy="752065"/>
          </a:xfrm>
          <a:prstGeom prst="rect">
            <a:avLst/>
          </a:prstGeom>
        </p:spPr>
        <p:txBody>
          <a:bodyPr wrap="square">
            <a:spAutoFit/>
          </a:bodyPr>
          <a:lstStyle/>
          <a:p>
            <a:pPr algn="ctr">
              <a:lnSpc>
                <a:spcPct val="150000"/>
              </a:lnSpc>
              <a:spcBef>
                <a:spcPts val="1200"/>
              </a:spcBef>
              <a:spcAft>
                <a:spcPts val="1200"/>
              </a:spcAft>
            </a:pPr>
            <a:r>
              <a:rPr lang="es-EC" sz="32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PRINCIPIOS DEL SEGURO GENERAL OBLIGATORIO </a:t>
            </a:r>
            <a:endParaRPr lang="es-EC" sz="40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2196222335"/>
              </p:ext>
            </p:extLst>
          </p:nvPr>
        </p:nvGraphicFramePr>
        <p:xfrm>
          <a:off x="1705970" y="709684"/>
          <a:ext cx="9130352" cy="5882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4728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01239762"/>
              </p:ext>
            </p:extLst>
          </p:nvPr>
        </p:nvGraphicFramePr>
        <p:xfrm>
          <a:off x="1583141" y="194689"/>
          <a:ext cx="8024884" cy="6547304"/>
        </p:xfrm>
        <a:graphic>
          <a:graphicData uri="http://schemas.openxmlformats.org/drawingml/2006/table">
            <a:tbl>
              <a:tblPr firstRow="1" firstCol="1" bandRow="1">
                <a:tableStyleId>{00A15C55-8517-42AA-B614-E9B94910E393}</a:tableStyleId>
              </a:tblPr>
              <a:tblGrid>
                <a:gridCol w="2151330"/>
                <a:gridCol w="619681"/>
                <a:gridCol w="5253873"/>
              </a:tblGrid>
              <a:tr h="276121">
                <a:tc>
                  <a:txBody>
                    <a:bodyPr/>
                    <a:lstStyle/>
                    <a:p>
                      <a:pPr algn="just">
                        <a:lnSpc>
                          <a:spcPct val="115000"/>
                        </a:lnSpc>
                        <a:spcBef>
                          <a:spcPts val="1200"/>
                        </a:spcBef>
                        <a:spcAft>
                          <a:spcPts val="1000"/>
                        </a:spcAft>
                      </a:pPr>
                      <a:r>
                        <a:rPr lang="es-EC" sz="1400" dirty="0">
                          <a:effectLst/>
                        </a:rPr>
                        <a:t>Hito histórico</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400" dirty="0">
                          <a:effectLst/>
                        </a:rPr>
                        <a:t>Año</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400" dirty="0">
                          <a:effectLst/>
                        </a:rPr>
                        <a:t>Acontecimiento relevante</a:t>
                      </a:r>
                      <a:endParaRPr lang="es-MX" sz="1400" dirty="0">
                        <a:effectLst/>
                        <a:latin typeface="Calibri"/>
                        <a:ea typeface="Calibri"/>
                        <a:cs typeface="Times New Roman"/>
                      </a:endParaRPr>
                    </a:p>
                  </a:txBody>
                  <a:tcPr marL="40732" marR="40732" marT="0" marB="0">
                    <a:solidFill>
                      <a:srgbClr val="00B0F0"/>
                    </a:solidFill>
                  </a:tcPr>
                </a:tc>
              </a:tr>
              <a:tr h="930786">
                <a:tc>
                  <a:txBody>
                    <a:bodyPr/>
                    <a:lstStyle/>
                    <a:p>
                      <a:pPr algn="just">
                        <a:lnSpc>
                          <a:spcPct val="115000"/>
                        </a:lnSpc>
                        <a:spcBef>
                          <a:spcPts val="1200"/>
                        </a:spcBef>
                        <a:spcAft>
                          <a:spcPts val="1000"/>
                        </a:spcAft>
                      </a:pPr>
                      <a:r>
                        <a:rPr lang="es-EC" sz="1400" dirty="0">
                          <a:effectLst/>
                        </a:rPr>
                        <a:t>Orígenes</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050" dirty="0">
                          <a:effectLst/>
                        </a:rPr>
                        <a:t>1928</a:t>
                      </a:r>
                      <a:endParaRPr lang="es-MX" sz="1050" dirty="0">
                        <a:effectLst/>
                        <a:latin typeface="Calibri"/>
                        <a:ea typeface="Calibri"/>
                        <a:cs typeface="Times New Roman"/>
                      </a:endParaRPr>
                    </a:p>
                  </a:txBody>
                  <a:tcPr marL="40732" marR="40732" marT="0" marB="0">
                    <a:solidFill>
                      <a:srgbClr val="00B0F0"/>
                    </a:solidFill>
                  </a:tcPr>
                </a:tc>
                <a:tc>
                  <a:txBody>
                    <a:bodyPr/>
                    <a:lstStyle/>
                    <a:p>
                      <a:pPr algn="just">
                        <a:lnSpc>
                          <a:spcPct val="115000"/>
                        </a:lnSpc>
                        <a:spcBef>
                          <a:spcPts val="1200"/>
                        </a:spcBef>
                        <a:spcAft>
                          <a:spcPts val="1000"/>
                        </a:spcAft>
                      </a:pPr>
                      <a:r>
                        <a:rPr lang="es-EC" sz="1200" dirty="0">
                          <a:effectLst/>
                        </a:rPr>
                        <a:t>Se crea la Caja de Jubilaciones, Montepío Civil, Retiro y Montepío Militar, Ahorro y Cooperativa, denominada Caja de Pensiones, mediante Decreto Ejecutivo Nº 18. Esta institución protegía a funcionarios del magisterio público, empleados públicos, bancarios y a militares.</a:t>
                      </a:r>
                      <a:endParaRPr lang="es-MX" sz="1200" dirty="0">
                        <a:effectLst/>
                        <a:latin typeface="Calibri"/>
                        <a:ea typeface="Calibri"/>
                        <a:cs typeface="Times New Roman"/>
                      </a:endParaRPr>
                    </a:p>
                  </a:txBody>
                  <a:tcPr marL="40732" marR="40732" marT="0" marB="0">
                    <a:solidFill>
                      <a:srgbClr val="00B0F0"/>
                    </a:solidFill>
                  </a:tcPr>
                </a:tc>
              </a:tr>
              <a:tr h="990730">
                <a:tc>
                  <a:txBody>
                    <a:bodyPr/>
                    <a:lstStyle/>
                    <a:p>
                      <a:pPr algn="just">
                        <a:lnSpc>
                          <a:spcPct val="115000"/>
                        </a:lnSpc>
                        <a:spcBef>
                          <a:spcPts val="1200"/>
                        </a:spcBef>
                        <a:spcAft>
                          <a:spcPts val="1000"/>
                        </a:spcAft>
                      </a:pPr>
                      <a:r>
                        <a:rPr lang="es-EC" sz="1400" dirty="0">
                          <a:effectLst/>
                        </a:rPr>
                        <a:t>Ley del Seguro Social Obligatorio</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050" dirty="0">
                          <a:effectLst/>
                        </a:rPr>
                        <a:t>1935</a:t>
                      </a:r>
                      <a:endParaRPr lang="es-MX" sz="1050" dirty="0">
                        <a:effectLst/>
                        <a:latin typeface="Calibri"/>
                        <a:ea typeface="Calibri"/>
                        <a:cs typeface="Times New Roman"/>
                      </a:endParaRPr>
                    </a:p>
                  </a:txBody>
                  <a:tcPr marL="40732" marR="40732" marT="0" marB="0">
                    <a:solidFill>
                      <a:srgbClr val="00B0F0"/>
                    </a:solidFill>
                  </a:tcPr>
                </a:tc>
                <a:tc>
                  <a:txBody>
                    <a:bodyPr/>
                    <a:lstStyle/>
                    <a:p>
                      <a:pPr algn="just">
                        <a:lnSpc>
                          <a:spcPct val="115000"/>
                        </a:lnSpc>
                        <a:spcBef>
                          <a:spcPts val="1200"/>
                        </a:spcBef>
                        <a:spcAft>
                          <a:spcPts val="1000"/>
                        </a:spcAft>
                      </a:pPr>
                      <a:r>
                        <a:rPr lang="es-EC" sz="1200" dirty="0">
                          <a:effectLst/>
                        </a:rPr>
                        <a:t>Mediante Decreto Supremo Nº 12 se dicta la Ley de Seguro Social </a:t>
                      </a:r>
                      <a:r>
                        <a:rPr lang="es-EC" sz="1200" dirty="0" smtClean="0">
                          <a:effectLst/>
                        </a:rPr>
                        <a:t>Obligatorio</a:t>
                      </a:r>
                      <a:r>
                        <a:rPr lang="es-EC" sz="1200" baseline="0" dirty="0" smtClean="0">
                          <a:effectLst/>
                        </a:rPr>
                        <a:t> y se crea el Instituto Nacional de Previsión, organo superior del Seguro Social. Su finalidad fue establecer la Practica del Seguro Social obligatorio y fomentar el Seguro Voluntario.</a:t>
                      </a:r>
                      <a:endParaRPr lang="es-MX" sz="1200" dirty="0">
                        <a:effectLst/>
                        <a:latin typeface="Calibri"/>
                        <a:ea typeface="Calibri"/>
                        <a:cs typeface="Times New Roman"/>
                      </a:endParaRPr>
                    </a:p>
                  </a:txBody>
                  <a:tcPr marL="40732" marR="40732" marT="0" marB="0">
                    <a:solidFill>
                      <a:srgbClr val="00B0F0"/>
                    </a:solidFill>
                  </a:tcPr>
                </a:tc>
              </a:tr>
              <a:tr h="928103">
                <a:tc>
                  <a:txBody>
                    <a:bodyPr/>
                    <a:lstStyle/>
                    <a:p>
                      <a:pPr>
                        <a:lnSpc>
                          <a:spcPct val="115000"/>
                        </a:lnSpc>
                        <a:spcBef>
                          <a:spcPts val="1200"/>
                        </a:spcBef>
                        <a:spcAft>
                          <a:spcPts val="1000"/>
                        </a:spcAft>
                      </a:pPr>
                      <a:r>
                        <a:rPr lang="es-EC" sz="1400" dirty="0">
                          <a:effectLst/>
                        </a:rPr>
                        <a:t>Caja del Seguro</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050" dirty="0">
                          <a:effectLst/>
                        </a:rPr>
                        <a:t>1937</a:t>
                      </a:r>
                      <a:endParaRPr lang="es-MX" sz="1050" dirty="0">
                        <a:effectLst/>
                        <a:latin typeface="Calibri"/>
                        <a:ea typeface="Calibri"/>
                        <a:cs typeface="Times New Roman"/>
                      </a:endParaRPr>
                    </a:p>
                  </a:txBody>
                  <a:tcPr marL="40732" marR="40732" marT="0" marB="0">
                    <a:solidFill>
                      <a:srgbClr val="00B0F0"/>
                    </a:solidFill>
                  </a:tcPr>
                </a:tc>
                <a:tc>
                  <a:txBody>
                    <a:bodyPr/>
                    <a:lstStyle/>
                    <a:p>
                      <a:endParaRPr lang="es-MX" sz="1200" dirty="0" smtClean="0">
                        <a:effectLst/>
                      </a:endParaRPr>
                    </a:p>
                    <a:p>
                      <a:r>
                        <a:rPr lang="es-EC" sz="1200" dirty="0" smtClean="0">
                          <a:effectLst/>
                          <a:latin typeface="+mn-lt"/>
                          <a:cs typeface="+mn-cs"/>
                        </a:rPr>
                        <a:t>Se</a:t>
                      </a:r>
                      <a:r>
                        <a:rPr lang="es-EC" sz="1200" baseline="0" dirty="0" smtClean="0">
                          <a:effectLst/>
                          <a:latin typeface="+mn-lt"/>
                          <a:cs typeface="+mn-cs"/>
                        </a:rPr>
                        <a:t> reformo la Ley de Seguro Social Obligatorio  y se incorporo el Seguro de Enfermedad. El Ejecutivo aprobó los estatutos de la Caja del Seguro de Empleados Privados y obreros. Así naciendo la Caja del Seguro Social</a:t>
                      </a:r>
                      <a:endParaRPr lang="es-MX" sz="1200" dirty="0">
                        <a:effectLst/>
                        <a:latin typeface="Calibri"/>
                        <a:cs typeface="Times New Roman"/>
                      </a:endParaRPr>
                    </a:p>
                  </a:txBody>
                  <a:tcPr marL="40732" marR="40732" marT="0" marB="0">
                    <a:solidFill>
                      <a:srgbClr val="00B0F0"/>
                    </a:solidFill>
                  </a:tcPr>
                </a:tc>
              </a:tr>
              <a:tr h="656946">
                <a:tc>
                  <a:txBody>
                    <a:bodyPr/>
                    <a:lstStyle/>
                    <a:p>
                      <a:pPr algn="just">
                        <a:lnSpc>
                          <a:spcPct val="115000"/>
                        </a:lnSpc>
                        <a:spcBef>
                          <a:spcPts val="1200"/>
                        </a:spcBef>
                        <a:spcAft>
                          <a:spcPts val="1000"/>
                        </a:spcAft>
                      </a:pPr>
                      <a:r>
                        <a:rPr lang="es-EC" sz="1400" dirty="0">
                          <a:effectLst/>
                        </a:rPr>
                        <a:t>Nueva Ley de Seguro Social Obligatorio</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050" dirty="0">
                          <a:effectLst/>
                        </a:rPr>
                        <a:t>1942</a:t>
                      </a:r>
                      <a:endParaRPr lang="es-MX" sz="1050" dirty="0">
                        <a:effectLst/>
                        <a:latin typeface="Calibri"/>
                        <a:ea typeface="Calibri"/>
                        <a:cs typeface="Times New Roman"/>
                      </a:endParaRPr>
                    </a:p>
                  </a:txBody>
                  <a:tcPr marL="40732" marR="40732" marT="0" marB="0">
                    <a:solidFill>
                      <a:srgbClr val="00B0F0"/>
                    </a:solidFill>
                  </a:tcPr>
                </a:tc>
                <a:tc>
                  <a:txBody>
                    <a:bodyPr/>
                    <a:lstStyle/>
                    <a:p>
                      <a:pPr algn="just">
                        <a:lnSpc>
                          <a:spcPct val="115000"/>
                        </a:lnSpc>
                        <a:spcBef>
                          <a:spcPts val="1200"/>
                        </a:spcBef>
                        <a:spcAft>
                          <a:spcPts val="1000"/>
                        </a:spcAft>
                      </a:pPr>
                      <a:r>
                        <a:rPr lang="es-EC" sz="1200" dirty="0">
                          <a:effectLst/>
                        </a:rPr>
                        <a:t>Se establece la contribución del Estado del 40%; y se incorpora el seguro de enfermedad y maternidad entre algunos beneficios para los afiliados.</a:t>
                      </a:r>
                      <a:endParaRPr lang="es-MX" sz="1200" dirty="0">
                        <a:effectLst/>
                        <a:latin typeface="Calibri"/>
                        <a:ea typeface="Calibri"/>
                        <a:cs typeface="Times New Roman"/>
                      </a:endParaRPr>
                    </a:p>
                  </a:txBody>
                  <a:tcPr marL="40732" marR="40732" marT="0" marB="0">
                    <a:solidFill>
                      <a:srgbClr val="00B0F0"/>
                    </a:solidFill>
                  </a:tcPr>
                </a:tc>
              </a:tr>
              <a:tr h="990730">
                <a:tc>
                  <a:txBody>
                    <a:bodyPr/>
                    <a:lstStyle/>
                    <a:p>
                      <a:pPr algn="just">
                        <a:lnSpc>
                          <a:spcPct val="115000"/>
                        </a:lnSpc>
                        <a:spcBef>
                          <a:spcPts val="1200"/>
                        </a:spcBef>
                        <a:spcAft>
                          <a:spcPts val="1000"/>
                        </a:spcAft>
                      </a:pPr>
                      <a:r>
                        <a:rPr lang="es-EC" sz="1400" dirty="0">
                          <a:effectLst/>
                        </a:rPr>
                        <a:t>Creación de la caja Nacional del Seguro y del Departamento Médico</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050" dirty="0">
                          <a:effectLst/>
                        </a:rPr>
                        <a:t>1963</a:t>
                      </a:r>
                      <a:endParaRPr lang="es-MX" sz="1050" dirty="0">
                        <a:effectLst/>
                        <a:latin typeface="Calibri"/>
                        <a:ea typeface="Calibri"/>
                        <a:cs typeface="Times New Roman"/>
                      </a:endParaRPr>
                    </a:p>
                  </a:txBody>
                  <a:tcPr marL="40732" marR="40732" marT="0" marB="0">
                    <a:solidFill>
                      <a:srgbClr val="00B0F0"/>
                    </a:solidFill>
                  </a:tcPr>
                </a:tc>
                <a:tc>
                  <a:txBody>
                    <a:bodyPr/>
                    <a:lstStyle/>
                    <a:p>
                      <a:pPr algn="just">
                        <a:lnSpc>
                          <a:spcPct val="115000"/>
                        </a:lnSpc>
                        <a:spcBef>
                          <a:spcPts val="1200"/>
                        </a:spcBef>
                        <a:spcAft>
                          <a:spcPts val="1000"/>
                        </a:spcAft>
                      </a:pPr>
                      <a:r>
                        <a:rPr lang="es-EC" sz="1200" dirty="0">
                          <a:effectLst/>
                        </a:rPr>
                        <a:t>Mediante el Decreto Supremo Nº 517, se fusionan la Caja de Pensiones y la Caja del </a:t>
                      </a:r>
                      <a:r>
                        <a:rPr lang="es-EC" sz="1200" dirty="0" smtClean="0">
                          <a:effectLst/>
                        </a:rPr>
                        <a:t>Seguro</a:t>
                      </a:r>
                      <a:r>
                        <a:rPr lang="es-EC" sz="1200" baseline="0" dirty="0" smtClean="0">
                          <a:effectLst/>
                        </a:rPr>
                        <a:t> para formar la Caja Nacional del Seguro Social</a:t>
                      </a:r>
                      <a:endParaRPr lang="es-MX" sz="1200" dirty="0">
                        <a:effectLst/>
                        <a:latin typeface="Calibri"/>
                        <a:ea typeface="Calibri"/>
                        <a:cs typeface="Times New Roman"/>
                      </a:endParaRPr>
                    </a:p>
                  </a:txBody>
                  <a:tcPr marL="40732" marR="40732" marT="0" marB="0">
                    <a:solidFill>
                      <a:srgbClr val="00B0F0"/>
                    </a:solidFill>
                  </a:tcPr>
                </a:tc>
              </a:tr>
              <a:tr h="558471">
                <a:tc>
                  <a:txBody>
                    <a:bodyPr/>
                    <a:lstStyle/>
                    <a:p>
                      <a:pPr algn="just">
                        <a:lnSpc>
                          <a:spcPct val="115000"/>
                        </a:lnSpc>
                        <a:spcBef>
                          <a:spcPts val="1200"/>
                        </a:spcBef>
                        <a:spcAft>
                          <a:spcPts val="1000"/>
                        </a:spcAft>
                      </a:pPr>
                      <a:r>
                        <a:rPr lang="es-EC" sz="1400" dirty="0">
                          <a:effectLst/>
                        </a:rPr>
                        <a:t>Creación del IESS</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050" dirty="0" smtClean="0">
                          <a:effectLst/>
                        </a:rPr>
                        <a:t>1970</a:t>
                      </a:r>
                      <a:endParaRPr lang="es-MX" sz="1050" dirty="0">
                        <a:effectLst/>
                        <a:latin typeface="Calibri"/>
                        <a:ea typeface="Calibri"/>
                        <a:cs typeface="Times New Roman"/>
                      </a:endParaRPr>
                    </a:p>
                  </a:txBody>
                  <a:tcPr marL="40732" marR="40732" marT="0" marB="0">
                    <a:solidFill>
                      <a:srgbClr val="00B0F0"/>
                    </a:solidFill>
                  </a:tcPr>
                </a:tc>
                <a:tc>
                  <a:txBody>
                    <a:bodyPr/>
                    <a:lstStyle/>
                    <a:p>
                      <a:pPr algn="just">
                        <a:lnSpc>
                          <a:spcPct val="115000"/>
                        </a:lnSpc>
                        <a:spcBef>
                          <a:spcPts val="1200"/>
                        </a:spcBef>
                        <a:spcAft>
                          <a:spcPts val="1000"/>
                        </a:spcAft>
                      </a:pPr>
                      <a:r>
                        <a:rPr lang="es-EC" sz="1200" dirty="0">
                          <a:effectLst/>
                        </a:rPr>
                        <a:t>Mediante Decreto Supremo Nº 40, la Caja Nacional del Seguro Social se transforma en el Instituto Ecuatoriano de Seguridad Social (IESS).</a:t>
                      </a:r>
                      <a:endParaRPr lang="es-MX" sz="1200" dirty="0">
                        <a:effectLst/>
                        <a:latin typeface="Calibri"/>
                        <a:ea typeface="Calibri"/>
                        <a:cs typeface="Times New Roman"/>
                      </a:endParaRPr>
                    </a:p>
                  </a:txBody>
                  <a:tcPr marL="40732" marR="40732" marT="0" marB="0">
                    <a:solidFill>
                      <a:srgbClr val="00B0F0"/>
                    </a:solidFill>
                  </a:tcPr>
                </a:tc>
              </a:tr>
              <a:tr h="656946">
                <a:tc>
                  <a:txBody>
                    <a:bodyPr/>
                    <a:lstStyle/>
                    <a:p>
                      <a:pPr algn="just">
                        <a:lnSpc>
                          <a:spcPct val="115000"/>
                        </a:lnSpc>
                        <a:spcBef>
                          <a:spcPts val="1200"/>
                        </a:spcBef>
                        <a:spcAft>
                          <a:spcPts val="1000"/>
                        </a:spcAft>
                      </a:pPr>
                      <a:r>
                        <a:rPr lang="es-EC" sz="1400" dirty="0">
                          <a:effectLst/>
                        </a:rPr>
                        <a:t>Exclusividad en las atribuciones del IESS</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050" dirty="0" smtClean="0">
                          <a:effectLst/>
                        </a:rPr>
                        <a:t>1998</a:t>
                      </a:r>
                      <a:endParaRPr lang="es-MX" sz="1050" dirty="0">
                        <a:effectLst/>
                        <a:latin typeface="Calibri"/>
                        <a:ea typeface="Calibri"/>
                        <a:cs typeface="Times New Roman"/>
                      </a:endParaRPr>
                    </a:p>
                  </a:txBody>
                  <a:tcPr marL="40732" marR="40732" marT="0" marB="0">
                    <a:solidFill>
                      <a:srgbClr val="00B0F0"/>
                    </a:solidFill>
                  </a:tcPr>
                </a:tc>
                <a:tc>
                  <a:txBody>
                    <a:bodyPr/>
                    <a:lstStyle/>
                    <a:p>
                      <a:pPr algn="just">
                        <a:lnSpc>
                          <a:spcPct val="115000"/>
                        </a:lnSpc>
                        <a:spcBef>
                          <a:spcPts val="1200"/>
                        </a:spcBef>
                        <a:spcAft>
                          <a:spcPts val="1000"/>
                        </a:spcAft>
                      </a:pPr>
                      <a:r>
                        <a:rPr lang="es-EC" sz="1200" dirty="0">
                          <a:effectLst/>
                        </a:rPr>
                        <a:t>La Asamblea Nacional establece la permanencia del IESS como única Institución autónoma, responsable de la aplicación del Seguro General Obligatorio.</a:t>
                      </a:r>
                      <a:endParaRPr lang="es-MX" sz="1200" dirty="0">
                        <a:effectLst/>
                        <a:latin typeface="Calibri"/>
                        <a:ea typeface="Calibri"/>
                        <a:cs typeface="Times New Roman"/>
                      </a:endParaRPr>
                    </a:p>
                  </a:txBody>
                  <a:tcPr marL="40732" marR="40732" marT="0" marB="0">
                    <a:solidFill>
                      <a:srgbClr val="00B0F0"/>
                    </a:solidFill>
                  </a:tcPr>
                </a:tc>
              </a:tr>
              <a:tr h="558471">
                <a:tc>
                  <a:txBody>
                    <a:bodyPr/>
                    <a:lstStyle/>
                    <a:p>
                      <a:pPr algn="just">
                        <a:lnSpc>
                          <a:spcPct val="115000"/>
                        </a:lnSpc>
                        <a:spcBef>
                          <a:spcPts val="1200"/>
                        </a:spcBef>
                        <a:spcAft>
                          <a:spcPts val="1000"/>
                        </a:spcAft>
                      </a:pPr>
                      <a:r>
                        <a:rPr lang="es-EC" sz="1400" dirty="0">
                          <a:effectLst/>
                        </a:rPr>
                        <a:t>Ley de Seguridad Social.</a:t>
                      </a:r>
                      <a:endParaRPr lang="es-MX" sz="1400" dirty="0">
                        <a:effectLst/>
                        <a:latin typeface="Calibri"/>
                        <a:ea typeface="Calibri"/>
                        <a:cs typeface="Times New Roman"/>
                      </a:endParaRPr>
                    </a:p>
                  </a:txBody>
                  <a:tcPr marL="40732" marR="40732" marT="0" marB="0">
                    <a:solidFill>
                      <a:srgbClr val="00B0F0"/>
                    </a:solidFill>
                  </a:tcPr>
                </a:tc>
                <a:tc>
                  <a:txBody>
                    <a:bodyPr/>
                    <a:lstStyle/>
                    <a:p>
                      <a:pPr algn="ctr">
                        <a:lnSpc>
                          <a:spcPct val="115000"/>
                        </a:lnSpc>
                        <a:spcBef>
                          <a:spcPts val="1200"/>
                        </a:spcBef>
                        <a:spcAft>
                          <a:spcPts val="1000"/>
                        </a:spcAft>
                      </a:pPr>
                      <a:r>
                        <a:rPr lang="es-EC" sz="1050" dirty="0">
                          <a:effectLst/>
                        </a:rPr>
                        <a:t>2001</a:t>
                      </a:r>
                      <a:endParaRPr lang="es-MX" sz="1050" dirty="0">
                        <a:effectLst/>
                        <a:latin typeface="Calibri"/>
                        <a:ea typeface="Calibri"/>
                        <a:cs typeface="Times New Roman"/>
                      </a:endParaRPr>
                    </a:p>
                  </a:txBody>
                  <a:tcPr marL="40732" marR="40732" marT="0" marB="0">
                    <a:solidFill>
                      <a:srgbClr val="00B0F0"/>
                    </a:solidFill>
                  </a:tcPr>
                </a:tc>
                <a:tc>
                  <a:txBody>
                    <a:bodyPr/>
                    <a:lstStyle/>
                    <a:p>
                      <a:pPr algn="just">
                        <a:lnSpc>
                          <a:spcPct val="150000"/>
                        </a:lnSpc>
                        <a:spcBef>
                          <a:spcPts val="1200"/>
                        </a:spcBef>
                        <a:spcAft>
                          <a:spcPts val="1000"/>
                        </a:spcAft>
                      </a:pPr>
                      <a:r>
                        <a:rPr lang="es-EC" sz="1200" dirty="0">
                          <a:effectLst/>
                        </a:rPr>
                        <a:t>El 30 de noviembre de 2001, en el Registro Oficial Nº 465 se publica la Ley de Seguridad </a:t>
                      </a:r>
                      <a:r>
                        <a:rPr lang="es-EC" sz="1200" dirty="0" smtClean="0">
                          <a:effectLst/>
                        </a:rPr>
                        <a:t>Social</a:t>
                      </a:r>
                      <a:r>
                        <a:rPr lang="es-EC" sz="1200" baseline="0" dirty="0" smtClean="0">
                          <a:effectLst/>
                        </a:rPr>
                        <a:t> que contiene 308 </a:t>
                      </a:r>
                      <a:r>
                        <a:rPr lang="es-EC" sz="1200" baseline="0" dirty="0" err="1" smtClean="0">
                          <a:effectLst/>
                        </a:rPr>
                        <a:t>articulos</a:t>
                      </a:r>
                      <a:r>
                        <a:rPr lang="es-EC" sz="1200" baseline="0" dirty="0" smtClean="0">
                          <a:effectLst/>
                        </a:rPr>
                        <a:t>.</a:t>
                      </a:r>
                      <a:endParaRPr lang="es-MX" sz="1200" dirty="0">
                        <a:effectLst/>
                        <a:latin typeface="Calibri"/>
                        <a:ea typeface="Calibri"/>
                        <a:cs typeface="Times New Roman"/>
                      </a:endParaRPr>
                    </a:p>
                  </a:txBody>
                  <a:tcPr marL="40732" marR="40732" marT="0" marB="0">
                    <a:solidFill>
                      <a:srgbClr val="00B0F0"/>
                    </a:solidFill>
                  </a:tcPr>
                </a:tc>
              </a:tr>
            </a:tbl>
          </a:graphicData>
        </a:graphic>
      </p:graphicFrame>
    </p:spTree>
    <p:extLst>
      <p:ext uri="{BB962C8B-B14F-4D97-AF65-F5344CB8AC3E}">
        <p14:creationId xmlns:p14="http://schemas.microsoft.com/office/powerpoint/2010/main" val="4143529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3937" y="2452047"/>
            <a:ext cx="8821507" cy="1382973"/>
          </a:xfrm>
        </p:spPr>
        <p:txBody>
          <a:bodyPr/>
          <a:lstStyle/>
          <a:p>
            <a:r>
              <a:rPr lang="es-MX"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IDENTIFICACIÓN DE LAS VARIABLES</a:t>
            </a:r>
            <a:endParaRPr lang="es-MX"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24309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2892" y="5527343"/>
            <a:ext cx="2388356" cy="327546"/>
          </a:xfrm>
        </p:spPr>
        <p:txBody>
          <a:bodyPr>
            <a:normAutofit fontScale="55000" lnSpcReduction="20000"/>
          </a:bodyPr>
          <a:lstStyle/>
          <a:p>
            <a:pPr marL="0" indent="0">
              <a:buNone/>
            </a:pPr>
            <a:r>
              <a:rPr lang="es-MX" dirty="0" smtClean="0"/>
              <a:t>FUENTE: INEC</a:t>
            </a:r>
            <a:endParaRPr lang="es-MX" dirty="0"/>
          </a:p>
        </p:txBody>
      </p:sp>
      <p:graphicFrame>
        <p:nvGraphicFramePr>
          <p:cNvPr id="4" name="6 Gráfico"/>
          <p:cNvGraphicFramePr>
            <a:graphicFrameLocks/>
          </p:cNvGraphicFramePr>
          <p:nvPr>
            <p:extLst>
              <p:ext uri="{D42A27DB-BD31-4B8C-83A1-F6EECF244321}">
                <p14:modId xmlns:p14="http://schemas.microsoft.com/office/powerpoint/2010/main" val="1994514728"/>
              </p:ext>
            </p:extLst>
          </p:nvPr>
        </p:nvGraphicFramePr>
        <p:xfrm>
          <a:off x="436733" y="382138"/>
          <a:ext cx="11027391" cy="5008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245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1 Gráfico"/>
          <p:cNvGraphicFramePr>
            <a:graphicFrameLocks/>
          </p:cNvGraphicFramePr>
          <p:nvPr>
            <p:extLst>
              <p:ext uri="{D42A27DB-BD31-4B8C-83A1-F6EECF244321}">
                <p14:modId xmlns:p14="http://schemas.microsoft.com/office/powerpoint/2010/main" val="1236206013"/>
              </p:ext>
            </p:extLst>
          </p:nvPr>
        </p:nvGraphicFramePr>
        <p:xfrm>
          <a:off x="0" y="191069"/>
          <a:ext cx="11887200" cy="6527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4332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p:nvPr/>
        </p:nvSpPr>
        <p:spPr>
          <a:xfrm rot="5400000">
            <a:off x="8433501" y="3161256"/>
            <a:ext cx="604950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Bef>
                <a:spcPts val="1200"/>
              </a:spcBef>
              <a:spcAft>
                <a:spcPts val="1200"/>
              </a:spcAft>
            </a:pPr>
            <a:r>
              <a:rPr lang="es-EC" sz="24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Indicadores laborales</a:t>
            </a:r>
            <a:endParaRPr lang="es-EC" sz="32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061473112"/>
              </p:ext>
            </p:extLst>
          </p:nvPr>
        </p:nvGraphicFramePr>
        <p:xfrm>
          <a:off x="232015" y="459666"/>
          <a:ext cx="10754436" cy="6163229"/>
        </p:xfrm>
        <a:graphic>
          <a:graphicData uri="http://schemas.openxmlformats.org/drawingml/2006/table">
            <a:tbl>
              <a:tblPr firstRow="1" firstCol="1" bandRow="1">
                <a:tableStyleId>{17292A2E-F333-43FB-9621-5CBBE7FDCDCB}</a:tableStyleId>
              </a:tblPr>
              <a:tblGrid>
                <a:gridCol w="1080477"/>
                <a:gridCol w="879173"/>
                <a:gridCol w="879173"/>
                <a:gridCol w="879937"/>
                <a:gridCol w="879173"/>
                <a:gridCol w="879173"/>
                <a:gridCol w="879937"/>
                <a:gridCol w="879173"/>
                <a:gridCol w="879173"/>
                <a:gridCol w="879937"/>
                <a:gridCol w="879173"/>
                <a:gridCol w="879937"/>
              </a:tblGrid>
              <a:tr h="165690">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37193" marR="37193" marT="0" marB="0"/>
                </a:tc>
                <a:tc>
                  <a:txBody>
                    <a:bodyPr/>
                    <a:lstStyle/>
                    <a:p>
                      <a:pPr algn="ctr">
                        <a:lnSpc>
                          <a:spcPct val="115000"/>
                        </a:lnSpc>
                        <a:spcAft>
                          <a:spcPts val="0"/>
                        </a:spcAft>
                      </a:pPr>
                      <a:r>
                        <a:rPr lang="en-US" sz="1000">
                          <a:effectLst/>
                        </a:rPr>
                        <a:t>2010</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n-US" sz="1000">
                          <a:effectLst/>
                        </a:rPr>
                        <a:t>2011</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n-US" sz="1000">
                          <a:effectLst/>
                        </a:rPr>
                        <a:t>2012</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n-US" sz="1000">
                          <a:effectLst/>
                        </a:rPr>
                        <a:t>2013</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n-US" sz="1000">
                          <a:effectLst/>
                        </a:rPr>
                        <a:t>2014</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n-US" sz="1000">
                          <a:effectLst/>
                        </a:rPr>
                        <a:t>2015</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n-US" sz="1000">
                          <a:effectLst/>
                        </a:rPr>
                        <a:t>2016</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s-EC" sz="1000">
                          <a:effectLst/>
                        </a:rPr>
                        <a:t>2017</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s-EC" sz="1000">
                          <a:effectLst/>
                        </a:rPr>
                        <a:t>2018</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s-EC" sz="1000">
                          <a:effectLst/>
                        </a:rPr>
                        <a:t>2019</a:t>
                      </a:r>
                      <a:endParaRPr lang="es-EC" sz="1000">
                        <a:effectLst/>
                        <a:latin typeface="Calibri"/>
                        <a:ea typeface="Calibri"/>
                        <a:cs typeface="Times New Roman"/>
                      </a:endParaRPr>
                    </a:p>
                  </a:txBody>
                  <a:tcPr marL="37193" marR="37193" marT="0" marB="0"/>
                </a:tc>
                <a:tc>
                  <a:txBody>
                    <a:bodyPr/>
                    <a:lstStyle/>
                    <a:p>
                      <a:pPr algn="ctr">
                        <a:lnSpc>
                          <a:spcPct val="115000"/>
                        </a:lnSpc>
                        <a:spcAft>
                          <a:spcPts val="0"/>
                        </a:spcAft>
                      </a:pPr>
                      <a:r>
                        <a:rPr lang="es-EC" sz="1000">
                          <a:effectLst/>
                        </a:rPr>
                        <a:t>2020</a:t>
                      </a:r>
                      <a:endParaRPr lang="es-EC" sz="1000">
                        <a:effectLst/>
                        <a:latin typeface="Calibri"/>
                        <a:ea typeface="Calibri"/>
                        <a:cs typeface="Times New Roman"/>
                      </a:endParaRPr>
                    </a:p>
                  </a:txBody>
                  <a:tcPr marL="37193" marR="37193" marT="0" marB="0"/>
                </a:tc>
              </a:tr>
              <a:tr h="331378">
                <a:tc>
                  <a:txBody>
                    <a:bodyPr/>
                    <a:lstStyle/>
                    <a:p>
                      <a:pPr>
                        <a:lnSpc>
                          <a:spcPct val="115000"/>
                        </a:lnSpc>
                        <a:spcAft>
                          <a:spcPts val="0"/>
                        </a:spcAft>
                      </a:pPr>
                      <a:r>
                        <a:rPr lang="es-EC" sz="1000" dirty="0">
                          <a:effectLst/>
                        </a:rPr>
                        <a:t>Población total</a:t>
                      </a:r>
                      <a:endParaRPr lang="es-EC" sz="1000" dirty="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15.012.228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15.266.431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15.520.973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15.774.749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16.027.466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16.278.844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16.528.730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16.776.977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17.023.408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17.267.986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17.510.643</a:t>
                      </a:r>
                      <a:endParaRPr lang="es-EC" sz="1000">
                        <a:effectLst/>
                        <a:latin typeface="Calibri"/>
                        <a:ea typeface="Calibri"/>
                        <a:cs typeface="Times New Roman"/>
                      </a:endParaRPr>
                    </a:p>
                  </a:txBody>
                  <a:tcPr marL="37193" marR="37193" marT="0" marB="0"/>
                </a:tc>
              </a:tr>
              <a:tr h="580701">
                <a:tc>
                  <a:txBody>
                    <a:bodyPr/>
                    <a:lstStyle/>
                    <a:p>
                      <a:pPr>
                        <a:lnSpc>
                          <a:spcPct val="115000"/>
                        </a:lnSpc>
                        <a:spcAft>
                          <a:spcPts val="0"/>
                        </a:spcAft>
                      </a:pPr>
                      <a:r>
                        <a:rPr lang="es-EC" sz="1000">
                          <a:effectLst/>
                        </a:rPr>
                        <a:t>Población en Edad de Trabajar (PET)</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10.291.500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10.533.003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10.864.147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11.200.371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11.159.255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11.399.276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11.696.131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11.949.025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12.207.388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12.471.337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12.740.992</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s-EC" sz="1000">
                          <a:effectLst/>
                        </a:rPr>
                        <a:t>Porcentaje</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68,55%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68,99%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70,00%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71,00%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69,63%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70,03%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70,76%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71,22%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71,71%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72,22%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72,76%</a:t>
                      </a:r>
                      <a:endParaRPr lang="es-EC" sz="1000">
                        <a:effectLst/>
                        <a:latin typeface="Calibri"/>
                        <a:ea typeface="Calibri"/>
                        <a:cs typeface="Times New Roman"/>
                      </a:endParaRPr>
                    </a:p>
                  </a:txBody>
                  <a:tcPr marL="37193" marR="37193" marT="0" marB="0"/>
                </a:tc>
              </a:tr>
              <a:tr h="638561">
                <a:tc>
                  <a:txBody>
                    <a:bodyPr/>
                    <a:lstStyle/>
                    <a:p>
                      <a:pPr>
                        <a:lnSpc>
                          <a:spcPct val="115000"/>
                        </a:lnSpc>
                        <a:spcAft>
                          <a:spcPts val="0"/>
                        </a:spcAft>
                      </a:pPr>
                      <a:r>
                        <a:rPr lang="en-US" sz="1000">
                          <a:effectLst/>
                        </a:rPr>
                        <a:t>Población Económicamente Activa (PEA)</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6.436.257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6.581.621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6.701.014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6.952.986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7.194.521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7.498.528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7.874.021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8.044.273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8.218.207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8.395.902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8.577.438</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s-EC" sz="1000">
                          <a:effectLst/>
                        </a:rPr>
                        <a:t>Porcentaje</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42,87%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43,11%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43,17%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44,08%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44,89%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46,06%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47,64%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47,95%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48,28%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48,62%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48,98%</a:t>
                      </a:r>
                      <a:endParaRPr lang="es-EC" sz="1000">
                        <a:effectLst/>
                        <a:latin typeface="Calibri"/>
                        <a:ea typeface="Calibri"/>
                        <a:cs typeface="Times New Roman"/>
                      </a:endParaRPr>
                    </a:p>
                  </a:txBody>
                  <a:tcPr marL="37193" marR="37193" marT="0" marB="0"/>
                </a:tc>
              </a:tr>
              <a:tr h="331378">
                <a:tc>
                  <a:txBody>
                    <a:bodyPr/>
                    <a:lstStyle/>
                    <a:p>
                      <a:pPr>
                        <a:lnSpc>
                          <a:spcPct val="115000"/>
                        </a:lnSpc>
                        <a:spcAft>
                          <a:spcPts val="0"/>
                        </a:spcAft>
                      </a:pPr>
                      <a:r>
                        <a:rPr lang="en-US" sz="1000">
                          <a:effectLst/>
                        </a:rPr>
                        <a:t>Población con Empleo</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6.113.230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6.304.834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6.424.840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6.664.241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6.921.107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7.140.636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7.463.579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7.624.957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7.789.824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7.958.256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8.130.330</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s-EC" sz="1000">
                          <a:effectLst/>
                        </a:rPr>
                        <a:t>Porcentaje</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40,72%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41,30%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41,39%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42,25%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43,18%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43,86%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45,16%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45,45%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45,76%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46,09%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46,43%</a:t>
                      </a:r>
                      <a:endParaRPr lang="es-EC" sz="1000">
                        <a:effectLst/>
                        <a:latin typeface="Calibri"/>
                        <a:ea typeface="Calibri"/>
                        <a:cs typeface="Times New Roman"/>
                      </a:endParaRPr>
                    </a:p>
                  </a:txBody>
                  <a:tcPr marL="37193" marR="37193" marT="0" marB="0"/>
                </a:tc>
              </a:tr>
              <a:tr h="435527">
                <a:tc>
                  <a:txBody>
                    <a:bodyPr/>
                    <a:lstStyle/>
                    <a:p>
                      <a:pPr>
                        <a:lnSpc>
                          <a:spcPct val="115000"/>
                        </a:lnSpc>
                        <a:spcAft>
                          <a:spcPts val="0"/>
                        </a:spcAft>
                      </a:pPr>
                      <a:r>
                        <a:rPr lang="en-US" sz="1000">
                          <a:effectLst/>
                        </a:rPr>
                        <a:t>Empleo Adecuado/Pleno</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2.875.533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2.996.566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3.118.174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3.328.048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3.545.802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3.487.110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3.243.293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3.313.420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3.385.063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3.458.255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3.533.029</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s-EC" sz="1000">
                          <a:effectLst/>
                        </a:rPr>
                        <a:t>Porcentaje</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19,15%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19,63%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20,09%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21,10%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22,12%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21,42%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19,62%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19,75%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19,88%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20,03%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20,18%</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n-US" sz="1000">
                          <a:effectLst/>
                        </a:rPr>
                        <a:t>Subempleo</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889.255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706.458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603.890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809.269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925.774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1.050.646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1.564.825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1.598.660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1.633.226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1.668.540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1.704.617</a:t>
                      </a:r>
                      <a:endParaRPr lang="es-EC" sz="1000">
                        <a:effectLst/>
                        <a:latin typeface="Calibri"/>
                        <a:ea typeface="Calibri"/>
                        <a:cs typeface="Times New Roman"/>
                      </a:endParaRPr>
                    </a:p>
                  </a:txBody>
                  <a:tcPr marL="37193" marR="37193" marT="0" marB="0"/>
                </a:tc>
              </a:tr>
              <a:tr h="331378">
                <a:tc>
                  <a:txBody>
                    <a:bodyPr/>
                    <a:lstStyle/>
                    <a:p>
                      <a:pPr>
                        <a:lnSpc>
                          <a:spcPct val="115000"/>
                        </a:lnSpc>
                        <a:spcAft>
                          <a:spcPts val="0"/>
                        </a:spcAft>
                      </a:pPr>
                      <a:r>
                        <a:rPr lang="en-US" sz="1000">
                          <a:effectLst/>
                        </a:rPr>
                        <a:t>Emple no remunerado</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528.991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505.484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537.431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493.182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508.476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574.061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660.893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675.183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689.782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704.696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719.933</a:t>
                      </a:r>
                      <a:endParaRPr lang="es-EC" sz="1000">
                        <a:effectLst/>
                        <a:latin typeface="Calibri"/>
                        <a:ea typeface="Calibri"/>
                        <a:cs typeface="Times New Roman"/>
                      </a:endParaRPr>
                    </a:p>
                  </a:txBody>
                  <a:tcPr marL="37193" marR="37193" marT="0" marB="0"/>
                </a:tc>
              </a:tr>
              <a:tr h="792201">
                <a:tc>
                  <a:txBody>
                    <a:bodyPr/>
                    <a:lstStyle/>
                    <a:p>
                      <a:pPr>
                        <a:lnSpc>
                          <a:spcPct val="115000"/>
                        </a:lnSpc>
                        <a:spcAft>
                          <a:spcPts val="0"/>
                        </a:spcAft>
                      </a:pPr>
                      <a:r>
                        <a:rPr lang="en-US" sz="1000">
                          <a:effectLst/>
                        </a:rPr>
                        <a:t>Otro empleo no pleno</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1.765.688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2.056.875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2.018.582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2.019.279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1.924.634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1.981.205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1.978.071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2.020.841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2.064.536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endParaRPr lang="es-EC" sz="1000">
                        <a:effectLst/>
                      </a:endParaRPr>
                    </a:p>
                    <a:p>
                      <a:pPr>
                        <a:lnSpc>
                          <a:spcPct val="115000"/>
                        </a:lnSpc>
                        <a:spcAft>
                          <a:spcPts val="1000"/>
                        </a:spcAft>
                      </a:pPr>
                      <a:r>
                        <a:rPr lang="es-EC" sz="1000">
                          <a:effectLst/>
                        </a:rPr>
                        <a:t>Continúa </a:t>
                      </a:r>
                      <a:r>
                        <a:rPr lang="es-EC" sz="1000">
                          <a:effectLst/>
                          <a:sym typeface="Wingdings"/>
                        </a:rPr>
                        <a:t></a:t>
                      </a:r>
                      <a:endParaRPr lang="es-EC" sz="1000">
                        <a:effectLst/>
                      </a:endParaRPr>
                    </a:p>
                    <a:p>
                      <a:r>
                        <a:rPr lang="es-EC" sz="1000">
                          <a:effectLst/>
                        </a:rPr>
                        <a:t>2.109.175 </a:t>
                      </a:r>
                      <a:endParaRPr lang="es-EC" sz="1000">
                        <a:effectLst/>
                        <a:latin typeface="Calibri"/>
                      </a:endParaRPr>
                    </a:p>
                  </a:txBody>
                  <a:tcPr marL="37193" marR="37193" marT="0" marB="0"/>
                </a:tc>
                <a:tc>
                  <a:txBody>
                    <a:bodyPr/>
                    <a:lstStyle/>
                    <a:p>
                      <a:pPr algn="r">
                        <a:lnSpc>
                          <a:spcPct val="115000"/>
                        </a:lnSpc>
                        <a:spcAft>
                          <a:spcPts val="0"/>
                        </a:spcAft>
                      </a:pPr>
                      <a:r>
                        <a:rPr lang="es-EC" sz="1000">
                          <a:effectLst/>
                        </a:rPr>
                        <a:t>2. 154.780</a:t>
                      </a:r>
                      <a:endParaRPr lang="es-EC" sz="1000">
                        <a:effectLst/>
                        <a:latin typeface="Calibri"/>
                        <a:ea typeface="Calibri"/>
                        <a:cs typeface="Times New Roman"/>
                      </a:endParaRPr>
                    </a:p>
                  </a:txBody>
                  <a:tcPr marL="37193" marR="37193" marT="0" marB="0"/>
                </a:tc>
              </a:tr>
              <a:tr h="331378">
                <a:tc>
                  <a:txBody>
                    <a:bodyPr/>
                    <a:lstStyle/>
                    <a:p>
                      <a:pPr>
                        <a:lnSpc>
                          <a:spcPct val="115000"/>
                        </a:lnSpc>
                        <a:spcAft>
                          <a:spcPts val="0"/>
                        </a:spcAft>
                      </a:pPr>
                      <a:r>
                        <a:rPr lang="en-US" sz="1000">
                          <a:effectLst/>
                        </a:rPr>
                        <a:t>Empleo no clasificado</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53.763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39.451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146.763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14.463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16.421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47.614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16.497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16.854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17.218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17.590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17.971</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s-EC" sz="1000">
                          <a:effectLst/>
                        </a:rPr>
                        <a:t>Porcentaje</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0,36%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0,26%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0,95%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0,09%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0,10%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0,29%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0,10%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0,10%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0,10%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0,10%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0,10%</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n-US" sz="1000">
                          <a:effectLst/>
                        </a:rPr>
                        <a:t>Desempleo</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323.027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276.787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276.174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288.745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273.414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357.892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410.441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419.316</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428.382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437.645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447.107</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s-EC" sz="1000">
                          <a:effectLst/>
                        </a:rPr>
                        <a:t>Porcentaje</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2,15%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1,81%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1,83%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1,71%</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2,20%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2,48%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2,50%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2,52%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2,53%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2,55%</a:t>
                      </a:r>
                      <a:endParaRPr lang="es-EC" sz="1000">
                        <a:effectLst/>
                        <a:latin typeface="Calibri"/>
                        <a:ea typeface="Calibri"/>
                        <a:cs typeface="Times New Roman"/>
                      </a:endParaRPr>
                    </a:p>
                  </a:txBody>
                  <a:tcPr marL="37193" marR="37193" marT="0" marB="0"/>
                </a:tc>
              </a:tr>
              <a:tr h="580701">
                <a:tc>
                  <a:txBody>
                    <a:bodyPr/>
                    <a:lstStyle/>
                    <a:p>
                      <a:pPr>
                        <a:lnSpc>
                          <a:spcPct val="115000"/>
                        </a:lnSpc>
                        <a:spcAft>
                          <a:spcPts val="0"/>
                        </a:spcAft>
                      </a:pPr>
                      <a:r>
                        <a:rPr lang="es-EC" sz="1000">
                          <a:effectLst/>
                        </a:rPr>
                        <a:t>Población Económicamente Inactiva (PEI)</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3.855.244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3.951.382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4.162.884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4.247.385</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3.964.734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3.900.748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n-US" sz="1000">
                          <a:effectLst/>
                        </a:rPr>
                        <a:t>3.822.110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3.904.752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4.816.020</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4.796.649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4.769.651</a:t>
                      </a:r>
                      <a:endParaRPr lang="es-EC" sz="1000">
                        <a:effectLst/>
                        <a:latin typeface="Calibri"/>
                        <a:ea typeface="Calibri"/>
                        <a:cs typeface="Times New Roman"/>
                      </a:endParaRPr>
                    </a:p>
                  </a:txBody>
                  <a:tcPr marL="37193" marR="37193" marT="0" marB="0"/>
                </a:tc>
              </a:tr>
              <a:tr h="165690">
                <a:tc>
                  <a:txBody>
                    <a:bodyPr/>
                    <a:lstStyle/>
                    <a:p>
                      <a:pPr>
                        <a:lnSpc>
                          <a:spcPct val="115000"/>
                        </a:lnSpc>
                        <a:spcAft>
                          <a:spcPts val="0"/>
                        </a:spcAft>
                      </a:pPr>
                      <a:r>
                        <a:rPr lang="es-EC" sz="1000" dirty="0">
                          <a:effectLst/>
                        </a:rPr>
                        <a:t>Porcentaje</a:t>
                      </a:r>
                      <a:endParaRPr lang="es-EC" sz="1000" dirty="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25,68%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25,88%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26,82%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26,93%</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24,74%</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dirty="0">
                          <a:effectLst/>
                        </a:rPr>
                        <a:t>23,96%</a:t>
                      </a:r>
                      <a:endParaRPr lang="es-EC" sz="1000" dirty="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23,12%</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23,27%</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28,29%</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a:effectLst/>
                        </a:rPr>
                        <a:t>27,78%</a:t>
                      </a:r>
                      <a:endParaRPr lang="es-EC" sz="1000">
                        <a:effectLst/>
                        <a:latin typeface="Calibri"/>
                        <a:ea typeface="Calibri"/>
                        <a:cs typeface="Times New Roman"/>
                      </a:endParaRPr>
                    </a:p>
                  </a:txBody>
                  <a:tcPr marL="37193" marR="37193" marT="0" marB="0"/>
                </a:tc>
                <a:tc>
                  <a:txBody>
                    <a:bodyPr/>
                    <a:lstStyle/>
                    <a:p>
                      <a:pPr algn="r">
                        <a:lnSpc>
                          <a:spcPct val="115000"/>
                        </a:lnSpc>
                        <a:spcAft>
                          <a:spcPts val="0"/>
                        </a:spcAft>
                      </a:pPr>
                      <a:r>
                        <a:rPr lang="es-EC" sz="1000" dirty="0">
                          <a:effectLst/>
                        </a:rPr>
                        <a:t>27,24%</a:t>
                      </a:r>
                      <a:endParaRPr lang="es-EC" sz="1000" dirty="0">
                        <a:effectLst/>
                        <a:latin typeface="Calibri"/>
                        <a:ea typeface="Calibri"/>
                        <a:cs typeface="Times New Roman"/>
                      </a:endParaRPr>
                    </a:p>
                  </a:txBody>
                  <a:tcPr marL="37193" marR="37193" marT="0" marB="0"/>
                </a:tc>
              </a:tr>
            </a:tbl>
          </a:graphicData>
        </a:graphic>
      </p:graphicFrame>
    </p:spTree>
    <p:extLst>
      <p:ext uri="{BB962C8B-B14F-4D97-AF65-F5344CB8AC3E}">
        <p14:creationId xmlns:p14="http://schemas.microsoft.com/office/powerpoint/2010/main" val="797641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5951" y="2684060"/>
            <a:ext cx="8596668" cy="1320800"/>
          </a:xfrm>
        </p:spPr>
        <p:txBody>
          <a:bodyPr>
            <a:noAutofit/>
          </a:bodyPr>
          <a:lstStyle/>
          <a:p>
            <a:r>
              <a:rPr lang="es-MX"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RESULTADOS DEL IESS</a:t>
            </a:r>
            <a:br>
              <a:rPr lang="es-MX"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MX"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1024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a:graphicFrameLocks/>
          </p:cNvGraphicFramePr>
          <p:nvPr>
            <p:extLst>
              <p:ext uri="{D42A27DB-BD31-4B8C-83A1-F6EECF244321}">
                <p14:modId xmlns:p14="http://schemas.microsoft.com/office/powerpoint/2010/main" val="2161050589"/>
              </p:ext>
            </p:extLst>
          </p:nvPr>
        </p:nvGraphicFramePr>
        <p:xfrm>
          <a:off x="524535" y="409434"/>
          <a:ext cx="10530152" cy="5759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357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p:cNvGraphicFramePr>
          <p:nvPr>
            <p:extLst>
              <p:ext uri="{D42A27DB-BD31-4B8C-83A1-F6EECF244321}">
                <p14:modId xmlns:p14="http://schemas.microsoft.com/office/powerpoint/2010/main" val="2181228510"/>
              </p:ext>
            </p:extLst>
          </p:nvPr>
        </p:nvGraphicFramePr>
        <p:xfrm>
          <a:off x="272956" y="368490"/>
          <a:ext cx="7847462" cy="5923128"/>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p:cNvSpPr/>
          <p:nvPr/>
        </p:nvSpPr>
        <p:spPr>
          <a:xfrm>
            <a:off x="8311486" y="944941"/>
            <a:ext cx="3698543"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t>Estos </a:t>
            </a:r>
            <a:r>
              <a:rPr lang="es-EC" dirty="0"/>
              <a:t>datos muestran una acumulación de las reservas esperadas hasta el año 20 (proyectado 2033). Se da, por tanto, una relación estable entre los aportes y los egresos por prestaciones hasta el año 21 (2034), cuando los egresos comienzan a superar los aportes, debido al fuerte crecimiento en la población de afiliados que cumplen los requisitos para su jubilación. Con esta proyección, se prevé que para el año 2051 se agoten las reservas existentes para el Fondo de Pensiones IVM, y el 2053 se produzca un déficit de U$D 2,1 mil millones.</a:t>
            </a:r>
            <a:endParaRPr lang="es-MX" dirty="0"/>
          </a:p>
        </p:txBody>
      </p:sp>
    </p:spTree>
    <p:extLst>
      <p:ext uri="{BB962C8B-B14F-4D97-AF65-F5344CB8AC3E}">
        <p14:creationId xmlns:p14="http://schemas.microsoft.com/office/powerpoint/2010/main" val="35433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41123" y="1979412"/>
            <a:ext cx="93642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kumimoji="0" lang="es-ES" altLang="es-EC"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TEMA:</a:t>
            </a:r>
            <a:r>
              <a:rPr kumimoji="0" lang="es-EC" altLang="es-EC"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3200" b="1" dirty="0">
                <a:latin typeface="Times New Roman" panose="02020603050405020304" pitchFamily="18" charset="0"/>
                <a:ea typeface="Calibri" panose="020F0502020204030204" pitchFamily="34" charset="0"/>
                <a:cs typeface="Times New Roman" panose="02020603050405020304" pitchFamily="18" charset="0"/>
              </a:rPr>
              <a:t>CAUSAS Y CONSECUENCIAS DEL SOSTENIMIENTO DEL FONDO DE JUBILACIONES A FUTURO </a:t>
            </a:r>
            <a:endParaRPr lang="es-EC" altLang="es-EC"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3"/>
          <p:cNvSpPr>
            <a:spLocks noChangeArrowheads="1"/>
          </p:cNvSpPr>
          <p:nvPr/>
        </p:nvSpPr>
        <p:spPr bwMode="auto">
          <a:xfrm>
            <a:off x="3063243" y="5738152"/>
            <a:ext cx="65062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DIRECTOR: ECO.</a:t>
            </a:r>
            <a:r>
              <a:rPr kumimoji="0" lang="es-ES" altLang="es-EC" sz="16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OSCAR PEÑAHERRERA CARRILLO</a:t>
            </a:r>
            <a:endParaRPr kumimoji="0" lang="es-EC" altLang="es-EC" sz="1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SANGOLQU</a:t>
            </a:r>
            <a:r>
              <a:rPr kumimoji="0" lang="es-ES" altLang="es-EC"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S" altLang="es-EC"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FEBRERO 2017</a:t>
            </a:r>
            <a:endParaRPr kumimoji="0" lang="es-ES" altLang="es-EC"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9958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461527" y="735156"/>
            <a:ext cx="46067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Aft>
                <a:spcPct val="0"/>
              </a:spcAft>
            </a:pPr>
            <a:r>
              <a:rPr lang="es-EC" altLang="es-MX" sz="1400" b="1" dirty="0">
                <a:latin typeface="Times New Roman" pitchFamily="18" charset="0"/>
                <a:ea typeface="Calibri" pitchFamily="34" charset="0"/>
                <a:cs typeface="Times New Roman" pitchFamily="18" charset="0"/>
              </a:rPr>
              <a:t>Balance actuarial del Seguro de Vejez, Invalidez y Muerte</a:t>
            </a:r>
            <a:endParaRPr lang="es-MX" altLang="es-MX" sz="1400" b="1" dirty="0">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altLang="es-MX"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 31 de Diciembre de 2010</a:t>
            </a:r>
            <a:endParaRPr kumimoji="0" lang="es-MX" alt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altLang="es-MX"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(Cifras en miles de dólares)</a:t>
            </a:r>
            <a:r>
              <a:rPr kumimoji="0" lang="es-EC" alt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C" altLang="es-MX"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733434672"/>
              </p:ext>
            </p:extLst>
          </p:nvPr>
        </p:nvGraphicFramePr>
        <p:xfrm>
          <a:off x="943840" y="1609566"/>
          <a:ext cx="5811801" cy="4041383"/>
        </p:xfrm>
        <a:graphic>
          <a:graphicData uri="http://schemas.openxmlformats.org/drawingml/2006/table">
            <a:tbl>
              <a:tblPr firstRow="1" firstCol="1" bandRow="1"/>
              <a:tblGrid>
                <a:gridCol w="4410462"/>
                <a:gridCol w="1401339"/>
              </a:tblGrid>
              <a:tr h="212141">
                <a:tc>
                  <a:txBody>
                    <a:bodyPr/>
                    <a:lstStyle/>
                    <a:p>
                      <a:pPr algn="ctr">
                        <a:lnSpc>
                          <a:spcPct val="115000"/>
                        </a:lnSpc>
                        <a:spcAft>
                          <a:spcPts val="0"/>
                        </a:spcAft>
                      </a:pPr>
                      <a:r>
                        <a:rPr lang="es-EC" sz="1200" b="1" dirty="0">
                          <a:effectLst/>
                          <a:latin typeface="Times New Roman"/>
                          <a:ea typeface="Calibri"/>
                          <a:cs typeface="Times New Roman"/>
                        </a:rPr>
                        <a:t>ACTIVO</a:t>
                      </a:r>
                      <a:endParaRPr lang="es-MX" sz="16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b="1">
                          <a:effectLst/>
                          <a:latin typeface="Times New Roman"/>
                          <a:ea typeface="Calibri"/>
                          <a:cs typeface="Times New Roman"/>
                        </a:rPr>
                        <a:t>162.948.648</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Deuda del Estado por el 40% de las pensiones pagadas</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1.225.930</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Patrimonio (fondo capitalizado)</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dirty="0">
                          <a:effectLst/>
                          <a:latin typeface="Times New Roman"/>
                          <a:ea typeface="Calibri"/>
                          <a:cs typeface="Times New Roman"/>
                        </a:rPr>
                        <a:t>3.553.372</a:t>
                      </a:r>
                      <a:endParaRPr lang="es-MX" sz="16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Contribución del Estado al 40% de las pensiones en curso de pago año 2011</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596.983</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8644">
                <a:tc>
                  <a:txBody>
                    <a:bodyPr/>
                    <a:lstStyle/>
                    <a:p>
                      <a:pPr algn="just">
                        <a:lnSpc>
                          <a:spcPct val="115000"/>
                        </a:lnSpc>
                        <a:spcAft>
                          <a:spcPts val="0"/>
                        </a:spcAft>
                      </a:pPr>
                      <a:r>
                        <a:rPr lang="es-EC" sz="1200" dirty="0">
                          <a:effectLst/>
                          <a:latin typeface="Times New Roman"/>
                          <a:ea typeface="Calibri"/>
                          <a:cs typeface="Times New Roman"/>
                        </a:rPr>
                        <a:t>Contribución del Estado al 40% de las pensiones en curso de pago año (2012-2050)</a:t>
                      </a:r>
                      <a:endParaRPr lang="es-MX" sz="16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65.267.613</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VAP de los aportes de los afiliados y beneficiarios año 2011</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5.599.540</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VAP de los aportes futuros de los afiliados (2012-2050)</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89.073.519</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VAP de los aportes futuros de los pensionistas  (2012-2050)</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1.631.690</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b="1">
                          <a:effectLst/>
                          <a:latin typeface="Times New Roman"/>
                          <a:ea typeface="Calibri"/>
                          <a:cs typeface="Times New Roman"/>
                        </a:rPr>
                        <a:t> </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 </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ctr">
                        <a:lnSpc>
                          <a:spcPct val="115000"/>
                        </a:lnSpc>
                        <a:spcAft>
                          <a:spcPts val="0"/>
                        </a:spcAft>
                      </a:pPr>
                      <a:r>
                        <a:rPr lang="es-EC" sz="1200" b="1">
                          <a:effectLst/>
                          <a:latin typeface="Times New Roman"/>
                          <a:ea typeface="Calibri"/>
                          <a:cs typeface="Times New Roman"/>
                        </a:rPr>
                        <a:t>PASIVO</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b="1">
                          <a:effectLst/>
                          <a:latin typeface="Times New Roman"/>
                          <a:ea typeface="Calibri"/>
                          <a:cs typeface="Times New Roman"/>
                        </a:rPr>
                        <a:t>162.948.648</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VAP del costo de las rentas por vejez</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127.449.675</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VAP del costo de las rentas por invalidez</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4.757.189</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VAP del costo de las rentas por viudedad</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26.356.519</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VAP del costo de las rentas por orfandad</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6.098.108</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dirty="0">
                          <a:effectLst/>
                          <a:latin typeface="Times New Roman"/>
                          <a:ea typeface="Calibri"/>
                          <a:cs typeface="Times New Roman"/>
                        </a:rPr>
                        <a:t>VAP del costo de auxilio de funerales</a:t>
                      </a:r>
                      <a:endParaRPr lang="es-MX" sz="16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1.039.273</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a:effectLst/>
                          <a:latin typeface="Times New Roman"/>
                          <a:ea typeface="Calibri"/>
                          <a:cs typeface="Times New Roman"/>
                        </a:rPr>
                        <a:t>VAP actual del gasto administrativo</a:t>
                      </a:r>
                      <a:endParaRPr lang="es-MX" sz="16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a:effectLst/>
                          <a:latin typeface="Times New Roman"/>
                          <a:ea typeface="Calibri"/>
                          <a:cs typeface="Times New Roman"/>
                        </a:rPr>
                        <a:t>2.389.523</a:t>
                      </a:r>
                      <a:endParaRPr lang="es-MX" sz="160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141">
                <a:tc>
                  <a:txBody>
                    <a:bodyPr/>
                    <a:lstStyle/>
                    <a:p>
                      <a:pPr algn="just">
                        <a:lnSpc>
                          <a:spcPct val="115000"/>
                        </a:lnSpc>
                        <a:spcAft>
                          <a:spcPts val="0"/>
                        </a:spcAft>
                      </a:pPr>
                      <a:r>
                        <a:rPr lang="es-EC" sz="1200" dirty="0">
                          <a:effectLst/>
                          <a:latin typeface="Times New Roman"/>
                          <a:ea typeface="Calibri"/>
                          <a:cs typeface="Times New Roman"/>
                        </a:rPr>
                        <a:t>Déficit actuarial</a:t>
                      </a:r>
                      <a:endParaRPr lang="es-MX" sz="16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1200" dirty="0">
                          <a:effectLst/>
                          <a:latin typeface="Times New Roman"/>
                          <a:ea typeface="Calibri"/>
                          <a:cs typeface="Times New Roman"/>
                        </a:rPr>
                        <a:t>(5.141.639)</a:t>
                      </a:r>
                      <a:endParaRPr lang="es-MX" sz="16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8" name="7 Rectángulo"/>
          <p:cNvSpPr/>
          <p:nvPr/>
        </p:nvSpPr>
        <p:spPr>
          <a:xfrm>
            <a:off x="1029998" y="5808807"/>
            <a:ext cx="2734916" cy="369332"/>
          </a:xfrm>
          <a:prstGeom prst="rect">
            <a:avLst/>
          </a:prstGeom>
        </p:spPr>
        <p:txBody>
          <a:bodyPr wrap="none">
            <a:spAutoFit/>
          </a:bodyPr>
          <a:lstStyle/>
          <a:p>
            <a:r>
              <a:rPr lang="es-EC" altLang="es-MX" dirty="0">
                <a:latin typeface="Times New Roman" pitchFamily="18" charset="0"/>
                <a:ea typeface="Calibri" pitchFamily="34" charset="0"/>
                <a:cs typeface="Times New Roman" pitchFamily="18" charset="0"/>
              </a:rPr>
              <a:t>VAP: Valor Actual Presente</a:t>
            </a:r>
            <a:endParaRPr lang="es-MX" dirty="0"/>
          </a:p>
        </p:txBody>
      </p:sp>
      <p:sp>
        <p:nvSpPr>
          <p:cNvPr id="2" name="1 Rectángulo"/>
          <p:cNvSpPr/>
          <p:nvPr/>
        </p:nvSpPr>
        <p:spPr>
          <a:xfrm>
            <a:off x="7260608" y="1978632"/>
            <a:ext cx="4367283"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dirty="0"/>
              <a:t>Con la verificación de estos datos, se constata, una vez más, la inviabilidad del sistema del Fondo de Pensiones IVM a largo plazo, situación que se agudizaría en caso de continuar sin el aporte estatal del 40%, a pesar de que los estudios internos tratan de señalar lo contrario o en su defecto de minimizar el impacto de esta medida, sin poder efectivamente ocultarlo.</a:t>
            </a:r>
          </a:p>
        </p:txBody>
      </p:sp>
    </p:spTree>
    <p:extLst>
      <p:ext uri="{BB962C8B-B14F-4D97-AF65-F5344CB8AC3E}">
        <p14:creationId xmlns:p14="http://schemas.microsoft.com/office/powerpoint/2010/main" val="1782687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s-MX" dirty="0" smtClean="0"/>
              <a:t>PROPUESTA 1</a:t>
            </a:r>
            <a:endParaRPr lang="es-MX" dirty="0"/>
          </a:p>
        </p:txBody>
      </p:sp>
      <p:sp>
        <p:nvSpPr>
          <p:cNvPr id="4" name="3 Rectángulo"/>
          <p:cNvSpPr/>
          <p:nvPr/>
        </p:nvSpPr>
        <p:spPr>
          <a:xfrm>
            <a:off x="723330" y="2840927"/>
            <a:ext cx="4203509"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s-EC" dirty="0"/>
              <a:t>A</a:t>
            </a:r>
            <a:r>
              <a:rPr lang="es-EC" dirty="0" smtClean="0"/>
              <a:t>nalizar </a:t>
            </a:r>
            <a:r>
              <a:rPr lang="es-EC" dirty="0"/>
              <a:t>la probabilidad de elevar la edad mínima de jubilación, de los actuales 60 a 65 años, igual que en el caso anterior, con un incremento gradual, de la misma, en los próximos años. </a:t>
            </a:r>
            <a:endParaRPr lang="es-MX"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14" t="50000" r="38952" b="21082"/>
          <a:stretch/>
        </p:blipFill>
        <p:spPr bwMode="auto">
          <a:xfrm>
            <a:off x="5199795" y="2258118"/>
            <a:ext cx="6387153" cy="344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938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s-MX" dirty="0" smtClean="0"/>
              <a:t>PROPUESTA 2</a:t>
            </a:r>
            <a:endParaRPr lang="es-MX" dirty="0"/>
          </a:p>
        </p:txBody>
      </p:sp>
      <p:sp>
        <p:nvSpPr>
          <p:cNvPr id="4" name="3 Rectángulo"/>
          <p:cNvSpPr/>
          <p:nvPr/>
        </p:nvSpPr>
        <p:spPr>
          <a:xfrm>
            <a:off x="3575714" y="1858966"/>
            <a:ext cx="4790364"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es-EC" dirty="0" smtClean="0"/>
              <a:t>Si </a:t>
            </a:r>
            <a:r>
              <a:rPr lang="es-EC" dirty="0"/>
              <a:t>se quisiera mantener el sistema actual, elevar la tasa </a:t>
            </a:r>
            <a:r>
              <a:rPr lang="es-EC"/>
              <a:t>de </a:t>
            </a:r>
            <a:r>
              <a:rPr lang="es-EC" smtClean="0"/>
              <a:t>aporte del 9.74% </a:t>
            </a:r>
            <a:r>
              <a:rPr lang="es-EC" dirty="0"/>
              <a:t>para el fondo de pensiones al 17,82% como mínimo, que puede ser logrado con incrementos graduales durante los siguientes 5 años, evitando complicaciones a las familias ecuatorianas.  Pese a ello, se considera un impacto elevado esta medida, pues casi duplicaría los actuales aportes para este fondo</a:t>
            </a:r>
            <a:r>
              <a:rPr lang="es-EC" dirty="0" smtClean="0"/>
              <a:t>.</a:t>
            </a:r>
            <a:endParaRPr lang="es-MX" dirty="0"/>
          </a:p>
        </p:txBody>
      </p:sp>
    </p:spTree>
    <p:extLst>
      <p:ext uri="{BB962C8B-B14F-4D97-AF65-F5344CB8AC3E}">
        <p14:creationId xmlns:p14="http://schemas.microsoft.com/office/powerpoint/2010/main" val="3921101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s-MX" dirty="0" smtClean="0"/>
              <a:t>PROPUESTA 3</a:t>
            </a:r>
            <a:endParaRPr lang="es-MX" dirty="0"/>
          </a:p>
        </p:txBody>
      </p:sp>
      <p:sp>
        <p:nvSpPr>
          <p:cNvPr id="4" name="3 Rectángulo"/>
          <p:cNvSpPr/>
          <p:nvPr/>
        </p:nvSpPr>
        <p:spPr>
          <a:xfrm>
            <a:off x="659641" y="1830234"/>
            <a:ext cx="4581099"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dirty="0"/>
              <a:t>Cambio del modelo financiero del Fondo, del actual sistema de Reparto, a un sistema mixto, que incorpore, por un lado, la garantía estatal de una pensión mínima (en reemplazo del eliminado aporte del 40% para estas pensiones), aportes solidarios de todos los afiliados, para financiar los grupos de menos ingresos y una cuenta individual que complemente la pensión, en base al esfuerzo personal de cada afiliado</a:t>
            </a:r>
            <a:r>
              <a:rPr lang="es-EC" dirty="0" smtClean="0"/>
              <a:t>.</a:t>
            </a:r>
            <a:endParaRPr lang="es-MX" dirty="0"/>
          </a:p>
        </p:txBody>
      </p:sp>
      <p:sp>
        <p:nvSpPr>
          <p:cNvPr id="2" name="1 Rectángulo"/>
          <p:cNvSpPr/>
          <p:nvPr/>
        </p:nvSpPr>
        <p:spPr>
          <a:xfrm>
            <a:off x="5591030" y="2025850"/>
            <a:ext cx="298671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MX" dirty="0" smtClean="0"/>
              <a:t>Solidaridad intergeneracional </a:t>
            </a:r>
            <a:endParaRPr lang="es-MX" dirty="0"/>
          </a:p>
        </p:txBody>
      </p:sp>
      <p:sp>
        <p:nvSpPr>
          <p:cNvPr id="5" name="4 Rectángulo"/>
          <p:cNvSpPr/>
          <p:nvPr/>
        </p:nvSpPr>
        <p:spPr>
          <a:xfrm>
            <a:off x="9082713" y="2029683"/>
            <a:ext cx="287335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MX" dirty="0" smtClean="0"/>
              <a:t>Ahorro </a:t>
            </a:r>
            <a:r>
              <a:rPr lang="es-MX" dirty="0"/>
              <a:t>individual obligatorio</a:t>
            </a:r>
          </a:p>
        </p:txBody>
      </p:sp>
      <p:sp>
        <p:nvSpPr>
          <p:cNvPr id="7" name="6 Rectángulo"/>
          <p:cNvSpPr/>
          <p:nvPr/>
        </p:nvSpPr>
        <p:spPr>
          <a:xfrm>
            <a:off x="5591030" y="2615064"/>
            <a:ext cx="3048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dirty="0" smtClean="0"/>
              <a:t> Aportes personales de los afiliados.</a:t>
            </a:r>
            <a:endParaRPr lang="es-MX" dirty="0"/>
          </a:p>
        </p:txBody>
      </p:sp>
      <p:sp>
        <p:nvSpPr>
          <p:cNvPr id="8" name="7 Rectángulo"/>
          <p:cNvSpPr/>
          <p:nvPr/>
        </p:nvSpPr>
        <p:spPr>
          <a:xfrm>
            <a:off x="5560387" y="4369390"/>
            <a:ext cx="3048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dirty="0" smtClean="0"/>
              <a:t>Contribución </a:t>
            </a:r>
            <a:r>
              <a:rPr lang="es-MX" dirty="0"/>
              <a:t>financiera obligatoria del Estado</a:t>
            </a:r>
          </a:p>
        </p:txBody>
      </p:sp>
      <p:sp>
        <p:nvSpPr>
          <p:cNvPr id="9" name="8 Rectángulo"/>
          <p:cNvSpPr/>
          <p:nvPr/>
        </p:nvSpPr>
        <p:spPr>
          <a:xfrm>
            <a:off x="5529745" y="3535823"/>
            <a:ext cx="3048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dirty="0"/>
              <a:t>A</a:t>
            </a:r>
            <a:r>
              <a:rPr lang="es-MX" dirty="0" smtClean="0"/>
              <a:t>portes  patronales de </a:t>
            </a:r>
            <a:r>
              <a:rPr lang="es-MX" dirty="0"/>
              <a:t>los </a:t>
            </a:r>
            <a:r>
              <a:rPr lang="es-MX" dirty="0" smtClean="0"/>
              <a:t>empleadores</a:t>
            </a:r>
            <a:r>
              <a:rPr lang="es-MX" dirty="0"/>
              <a:t>.</a:t>
            </a:r>
          </a:p>
        </p:txBody>
      </p:sp>
      <p:sp>
        <p:nvSpPr>
          <p:cNvPr id="10" name="9 Rectángulo"/>
          <p:cNvSpPr/>
          <p:nvPr/>
        </p:nvSpPr>
        <p:spPr>
          <a:xfrm>
            <a:off x="9082712" y="2612493"/>
            <a:ext cx="287335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dirty="0" smtClean="0"/>
              <a:t>Aportación </a:t>
            </a:r>
            <a:r>
              <a:rPr lang="es-MX" dirty="0"/>
              <a:t>definida de cada afiliado se va acumulando en una cuenta </a:t>
            </a:r>
            <a:r>
              <a:rPr lang="es-MX" dirty="0" smtClean="0"/>
              <a:t>personal</a:t>
            </a:r>
            <a:endParaRPr lang="es-MX" dirty="0"/>
          </a:p>
        </p:txBody>
      </p:sp>
    </p:spTree>
    <p:extLst>
      <p:ext uri="{BB962C8B-B14F-4D97-AF65-F5344CB8AC3E}">
        <p14:creationId xmlns:p14="http://schemas.microsoft.com/office/powerpoint/2010/main" val="49591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947737"/>
          </a:xfrm>
        </p:spPr>
        <p:style>
          <a:lnRef idx="1">
            <a:schemeClr val="accent3"/>
          </a:lnRef>
          <a:fillRef idx="2">
            <a:schemeClr val="accent3"/>
          </a:fillRef>
          <a:effectRef idx="1">
            <a:schemeClr val="accent3"/>
          </a:effectRef>
          <a:fontRef idx="minor">
            <a:schemeClr val="dk1"/>
          </a:fontRef>
        </p:style>
        <p:txBody>
          <a:bodyPr/>
          <a:lstStyle/>
          <a:p>
            <a:r>
              <a:rPr lang="es-MX" dirty="0" smtClean="0"/>
              <a:t>COMPARACIÓN</a:t>
            </a:r>
            <a:endParaRPr lang="es-MX"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222374"/>
            <a:ext cx="11439525" cy="502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5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48000" y="1897756"/>
            <a:ext cx="6096000" cy="258532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a:r>
              <a:rPr lang="es-MX" dirty="0" smtClean="0"/>
              <a:t>El </a:t>
            </a:r>
            <a:r>
              <a:rPr lang="es-MX" dirty="0"/>
              <a:t>régimen mixto de pensiones </a:t>
            </a:r>
            <a:r>
              <a:rPr lang="es-MX" dirty="0" smtClean="0"/>
              <a:t>comprenderá obligatoriamente </a:t>
            </a:r>
            <a:r>
              <a:rPr lang="es-MX" dirty="0"/>
              <a:t>a todos los afiliados al Seguro Social Obligatorio, con relación </a:t>
            </a:r>
            <a:r>
              <a:rPr lang="es-MX" dirty="0" smtClean="0"/>
              <a:t>de dependencia </a:t>
            </a:r>
            <a:r>
              <a:rPr lang="es-MX" dirty="0"/>
              <a:t>o sin ella, menores de cuarenta (40) años de </a:t>
            </a:r>
            <a:r>
              <a:rPr lang="es-MX" dirty="0" smtClean="0"/>
              <a:t>edad, y </a:t>
            </a:r>
            <a:r>
              <a:rPr lang="es-MX" dirty="0"/>
              <a:t>a las personas de cualquier edad que, con posterioridad a la fecha </a:t>
            </a:r>
            <a:r>
              <a:rPr lang="es-MX" dirty="0" smtClean="0"/>
              <a:t>de aplicación </a:t>
            </a:r>
            <a:r>
              <a:rPr lang="es-MX" dirty="0"/>
              <a:t>de este sistema de pensiones, ingresaren por primera vez al mercado </a:t>
            </a:r>
            <a:r>
              <a:rPr lang="es-MX" dirty="0" smtClean="0"/>
              <a:t>de trabajo </a:t>
            </a:r>
            <a:r>
              <a:rPr lang="es-MX" dirty="0"/>
              <a:t>y fueren sujetos obligados de afiliación al IESS, excepto los </a:t>
            </a:r>
            <a:r>
              <a:rPr lang="es-MX" dirty="0" smtClean="0"/>
              <a:t>campesinos protegidos </a:t>
            </a:r>
            <a:r>
              <a:rPr lang="es-MX" dirty="0"/>
              <a:t>por el Seguro Social Campesino que se sujetarán a su propio régimen</a:t>
            </a:r>
            <a:r>
              <a:rPr lang="es-MX" dirty="0" smtClean="0"/>
              <a:t>.</a:t>
            </a:r>
            <a:endParaRPr lang="es-MX" dirty="0"/>
          </a:p>
        </p:txBody>
      </p:sp>
      <p:sp>
        <p:nvSpPr>
          <p:cNvPr id="7" name="6 Rectángulo"/>
          <p:cNvSpPr/>
          <p:nvPr/>
        </p:nvSpPr>
        <p:spPr>
          <a:xfrm>
            <a:off x="4473344" y="924215"/>
            <a:ext cx="352853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MX" dirty="0" smtClean="0"/>
              <a:t>ÁMBITO DE APLICACIÓN SUBJETIVO</a:t>
            </a:r>
            <a:endParaRPr lang="es-MX" dirty="0"/>
          </a:p>
        </p:txBody>
      </p:sp>
    </p:spTree>
    <p:extLst>
      <p:ext uri="{BB962C8B-B14F-4D97-AF65-F5344CB8AC3E}">
        <p14:creationId xmlns:p14="http://schemas.microsoft.com/office/powerpoint/2010/main" val="2478223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923" y="480358"/>
            <a:ext cx="3877985" cy="646331"/>
          </a:xfrm>
          <a:prstGeom prst="rect">
            <a:avLst/>
          </a:prstGeom>
        </p:spPr>
        <p:txBody>
          <a:bodyPr wrap="none">
            <a:spAutoFit/>
          </a:bodyPr>
          <a:lstStyle/>
          <a:p>
            <a:r>
              <a:rPr lang="es-EC" sz="3600" b="1" dirty="0">
                <a:solidFill>
                  <a:srgbClr val="000000"/>
                </a:solidFill>
                <a:latin typeface="Times New Roman" panose="02020603050405020304" pitchFamily="18" charset="0"/>
                <a:ea typeface="Calibri" panose="020F0502020204030204" pitchFamily="34" charset="0"/>
              </a:rPr>
              <a:t>CONCLUSIONES</a:t>
            </a:r>
            <a:endParaRPr lang="es-EC" sz="3600" dirty="0"/>
          </a:p>
        </p:txBody>
      </p:sp>
      <p:sp>
        <p:nvSpPr>
          <p:cNvPr id="3" name="2 CuadroTexto"/>
          <p:cNvSpPr txBox="1"/>
          <p:nvPr/>
        </p:nvSpPr>
        <p:spPr>
          <a:xfrm>
            <a:off x="1214652" y="1676400"/>
            <a:ext cx="10001989" cy="3970318"/>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La eliminación del aporte del 40% por parte del estado al  fondo IVM, y el aumento de la esperanza de vida de la población ecuatoriana, demuestra que el sistema no será sostenible a largo plazo ya que existe un desequilibrio en la relación de aportes y los egresos por prestaciones, según las proyecciones en el año  2051 se agotaran las reservas de este fondo y para el año 2053 se generará un déficit de más de U$D 2.1 mil millones, por lo cual se puede concluir que si no se toman las medidas correctivas, existirá un colapso en el sistema de seguridad social.</a:t>
            </a:r>
            <a:endParaRPr lang="es-MX" dirty="0"/>
          </a:p>
          <a:p>
            <a:pPr algn="just"/>
            <a:r>
              <a:rPr lang="es-EC" dirty="0"/>
              <a:t> </a:t>
            </a:r>
            <a:endParaRPr lang="es-MX" dirty="0"/>
          </a:p>
          <a:p>
            <a:pPr marL="285750" lvl="0" indent="-285750" algn="just">
              <a:buFont typeface="Arial" panose="020B0604020202020204" pitchFamily="34" charset="0"/>
              <a:buChar char="•"/>
            </a:pPr>
            <a:r>
              <a:rPr lang="es-EC" dirty="0"/>
              <a:t>Al analizar los diferentes modelos de Seguridad Social existentes. Se logró establecer  una  visión más clara de situación de nuestro país, lo cual permitió analizar alternativas para solucionar las falencias del actual modelo de seguridad social y buscar obtener un equilibrio financiero.</a:t>
            </a:r>
            <a:endParaRPr lang="es-MX" dirty="0"/>
          </a:p>
          <a:p>
            <a:pPr algn="just"/>
            <a:r>
              <a:rPr lang="es-EC" dirty="0"/>
              <a:t> </a:t>
            </a:r>
            <a:endParaRPr lang="es-MX" dirty="0"/>
          </a:p>
          <a:p>
            <a:pPr algn="just"/>
            <a:endParaRPr lang="es-EC" dirty="0"/>
          </a:p>
        </p:txBody>
      </p:sp>
    </p:spTree>
    <p:extLst>
      <p:ext uri="{BB962C8B-B14F-4D97-AF65-F5344CB8AC3E}">
        <p14:creationId xmlns:p14="http://schemas.microsoft.com/office/powerpoint/2010/main" val="3437320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isósceles 3"/>
          <p:cNvSpPr/>
          <p:nvPr/>
        </p:nvSpPr>
        <p:spPr>
          <a:xfrm>
            <a:off x="2632365" y="665018"/>
            <a:ext cx="6373091" cy="5638800"/>
          </a:xfrm>
          <a:prstGeom prst="triangl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452923" y="480358"/>
            <a:ext cx="3877985" cy="646331"/>
          </a:xfrm>
          <a:prstGeom prst="rect">
            <a:avLst/>
          </a:prstGeom>
        </p:spPr>
        <p:txBody>
          <a:bodyPr wrap="none">
            <a:spAutoFit/>
          </a:bodyPr>
          <a:lstStyle/>
          <a:p>
            <a:r>
              <a:rPr lang="es-EC" sz="3600" b="1" dirty="0">
                <a:solidFill>
                  <a:srgbClr val="000000"/>
                </a:solidFill>
                <a:latin typeface="Times New Roman" panose="02020603050405020304" pitchFamily="18" charset="0"/>
                <a:ea typeface="Calibri" panose="020F0502020204030204" pitchFamily="34" charset="0"/>
              </a:rPr>
              <a:t>CONCLUSIONES</a:t>
            </a:r>
            <a:endParaRPr lang="es-EC" sz="3600" dirty="0"/>
          </a:p>
        </p:txBody>
      </p:sp>
      <p:sp>
        <p:nvSpPr>
          <p:cNvPr id="3" name="2 CuadroTexto"/>
          <p:cNvSpPr txBox="1"/>
          <p:nvPr/>
        </p:nvSpPr>
        <p:spPr>
          <a:xfrm>
            <a:off x="767687" y="1294266"/>
            <a:ext cx="9863920" cy="5355312"/>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smtClean="0"/>
              <a:t>Mediante </a:t>
            </a:r>
            <a:r>
              <a:rPr lang="es-EC" dirty="0"/>
              <a:t>un enfoque matemático estadístico y con los datos proporcionados de la Consultora Actuarial </a:t>
            </a:r>
            <a:r>
              <a:rPr lang="es-EC" dirty="0" err="1"/>
              <a:t>Cia</a:t>
            </a:r>
            <a:r>
              <a:rPr lang="es-EC" dirty="0"/>
              <a:t>. Ltda. Se identificó que los problemas que afectan al sostenimiento del fondo IVM, son debido a la caída de la tasas natalidad pues donde se reduce la posibilidad de que los trabajadores puedan sostener a los jubilados a futuro, ya que según datos del INEC, las personas tienden a vivir más años debido al incremento en la esperanza de vida y las mejoras en las prestaciones sociales.</a:t>
            </a:r>
            <a:endParaRPr lang="es-MX" dirty="0"/>
          </a:p>
          <a:p>
            <a:pPr algn="just"/>
            <a:r>
              <a:rPr lang="es-EC" dirty="0"/>
              <a:t> </a:t>
            </a:r>
            <a:endParaRPr lang="es-MX" dirty="0"/>
          </a:p>
          <a:p>
            <a:pPr marL="285750" lvl="0" indent="-285750" algn="just">
              <a:buFont typeface="Arial" panose="020B0604020202020204" pitchFamily="34" charset="0"/>
              <a:buChar char="•"/>
            </a:pPr>
            <a:r>
              <a:rPr lang="es-EC" dirty="0"/>
              <a:t>El sistema de protección de la Seguridad Social Ecuatoriana se financiaba de forma tripartita es decir aportes de los empleadores, empleados y el estado. Sin embargo, esto no se cumple de acuerdo con lo establecido en el art. 371 de la Constitución de la República del Ecuador en donde establece que las prestaciones de seguridad social serán financiadas por los antes mencionados actores, a pesar del mandato constitucional, Ley Orgánica Justicia Laboral y Reconocimiento del Trabajo en Hogar en donde el art. 237 elimina el 40% de aporte por parte del Estado, con la cual la hipótesis planteada en la presente investigación se cumple, tomando como referencia las tablas 11 y 12,  demostrando así que el fondo de pensiones IVM  no cubrirá las necesidades de los jubilados, ni será sostenible a largo plazo.</a:t>
            </a:r>
            <a:endParaRPr lang="es-MX" dirty="0"/>
          </a:p>
          <a:p>
            <a:pPr algn="just"/>
            <a:r>
              <a:rPr lang="es-EC" dirty="0"/>
              <a:t> </a:t>
            </a:r>
            <a:endParaRPr lang="es-MX" dirty="0"/>
          </a:p>
          <a:p>
            <a:pPr algn="just"/>
            <a:endParaRPr lang="es-EC" dirty="0"/>
          </a:p>
        </p:txBody>
      </p:sp>
    </p:spTree>
    <p:extLst>
      <p:ext uri="{BB962C8B-B14F-4D97-AF65-F5344CB8AC3E}">
        <p14:creationId xmlns:p14="http://schemas.microsoft.com/office/powerpoint/2010/main" val="583322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924" y="480358"/>
            <a:ext cx="5032147" cy="646331"/>
          </a:xfrm>
          <a:prstGeom prst="rect">
            <a:avLst/>
          </a:prstGeom>
        </p:spPr>
        <p:txBody>
          <a:bodyPr wrap="none">
            <a:spAutoFit/>
          </a:bodyPr>
          <a:lstStyle/>
          <a:p>
            <a:r>
              <a:rPr lang="es-EC" sz="3600" b="1" dirty="0">
                <a:solidFill>
                  <a:srgbClr val="000000"/>
                </a:solidFill>
                <a:latin typeface="Times New Roman" panose="02020603050405020304" pitchFamily="18" charset="0"/>
              </a:rPr>
              <a:t>RECOMENDACIONES</a:t>
            </a:r>
            <a:endParaRPr lang="es-EC" sz="3600" dirty="0"/>
          </a:p>
        </p:txBody>
      </p:sp>
      <p:sp>
        <p:nvSpPr>
          <p:cNvPr id="3" name="2 CuadroTexto"/>
          <p:cNvSpPr txBox="1"/>
          <p:nvPr/>
        </p:nvSpPr>
        <p:spPr>
          <a:xfrm>
            <a:off x="587991" y="1425969"/>
            <a:ext cx="9387840" cy="3477875"/>
          </a:xfrm>
          <a:prstGeom prst="rect">
            <a:avLst/>
          </a:prstGeom>
          <a:noFill/>
        </p:spPr>
        <p:txBody>
          <a:bodyPr wrap="square" rtlCol="0">
            <a:spAutoFit/>
          </a:bodyPr>
          <a:lstStyle/>
          <a:p>
            <a:pPr marL="342900" lvl="0" indent="-342900">
              <a:buFont typeface="Arial" panose="020B0604020202020204" pitchFamily="34" charset="0"/>
              <a:buChar char="•"/>
            </a:pPr>
            <a:r>
              <a:rPr lang="es-EC" sz="2000" dirty="0"/>
              <a:t>Profundizar las escenarios establecidos por la Consultora Actuarial en donde establecen alternativas para evitar el desfinanciamiento del fondo de pensiones IVM y </a:t>
            </a:r>
            <a:r>
              <a:rPr lang="es-EC" sz="2000" dirty="0" smtClean="0"/>
              <a:t>ajustarlos.</a:t>
            </a:r>
          </a:p>
          <a:p>
            <a:pPr lvl="0"/>
            <a:endParaRPr lang="es-MX" sz="2000" dirty="0"/>
          </a:p>
          <a:p>
            <a:pPr marL="342900" lvl="0" indent="-342900">
              <a:buFont typeface="Arial" panose="020B0604020202020204" pitchFamily="34" charset="0"/>
              <a:buChar char="•"/>
            </a:pPr>
            <a:r>
              <a:rPr lang="es-EC" sz="2000" dirty="0" smtClean="0"/>
              <a:t>Cambiar </a:t>
            </a:r>
            <a:r>
              <a:rPr lang="es-EC" sz="2000" dirty="0"/>
              <a:t>el modelo de reparto a un Sistema de Mixto, lo cual permitirá explorar otras alternativas de financiamiento del Fondo de Pensiones IVM del IESS, lo que permitirá que sea sustentable a futuro</a:t>
            </a:r>
            <a:r>
              <a:rPr lang="es-EC" sz="2000" dirty="0" smtClean="0"/>
              <a:t>.</a:t>
            </a:r>
          </a:p>
          <a:p>
            <a:pPr lvl="0"/>
            <a:endParaRPr lang="es-MX" sz="2000" dirty="0"/>
          </a:p>
          <a:p>
            <a:pPr marL="342900" lvl="0" indent="-342900">
              <a:buFont typeface="Arial" panose="020B0604020202020204" pitchFamily="34" charset="0"/>
              <a:buChar char="•"/>
            </a:pPr>
            <a:r>
              <a:rPr lang="es-EC" sz="2000" dirty="0"/>
              <a:t>Desarrollar nuevos estudios actuariales que posibiliten al siguiente gobierno la mejor toma de decisiones respecto al Sistema de Seguridad Social en general, y al Fondo de pensiones en particular.</a:t>
            </a:r>
            <a:endParaRPr lang="es-MX" sz="2000" dirty="0"/>
          </a:p>
        </p:txBody>
      </p:sp>
    </p:spTree>
    <p:extLst>
      <p:ext uri="{BB962C8B-B14F-4D97-AF65-F5344CB8AC3E}">
        <p14:creationId xmlns:p14="http://schemas.microsoft.com/office/powerpoint/2010/main" val="134039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73692" y="2570024"/>
            <a:ext cx="3690434" cy="1200329"/>
          </a:xfrm>
          <a:prstGeom prst="rect">
            <a:avLst/>
          </a:prstGeom>
          <a:noFill/>
        </p:spPr>
        <p:txBody>
          <a:bodyPr wrap="none" rtlCol="0">
            <a:spAutoFit/>
          </a:bodyPr>
          <a:lstStyle/>
          <a:p>
            <a:r>
              <a:rPr lang="es-EC" sz="7200" dirty="0"/>
              <a:t>GRACIAS</a:t>
            </a:r>
          </a:p>
        </p:txBody>
      </p:sp>
    </p:spTree>
    <p:extLst>
      <p:ext uri="{BB962C8B-B14F-4D97-AF65-F5344CB8AC3E}">
        <p14:creationId xmlns:p14="http://schemas.microsoft.com/office/powerpoint/2010/main" val="274995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isósceles 3"/>
          <p:cNvSpPr/>
          <p:nvPr/>
        </p:nvSpPr>
        <p:spPr>
          <a:xfrm>
            <a:off x="2632365" y="665018"/>
            <a:ext cx="6373091" cy="5638800"/>
          </a:xfrm>
          <a:prstGeom prst="triangl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p:cNvSpPr txBox="1"/>
          <p:nvPr/>
        </p:nvSpPr>
        <p:spPr>
          <a:xfrm>
            <a:off x="507120" y="341858"/>
            <a:ext cx="3445174" cy="646331"/>
          </a:xfrm>
          <a:prstGeom prst="rect">
            <a:avLst/>
          </a:prstGeom>
          <a:noFill/>
        </p:spPr>
        <p:txBody>
          <a:bodyPr wrap="none" rtlCol="0">
            <a:spAutoFit/>
          </a:bodyPr>
          <a:lstStyle/>
          <a:p>
            <a:r>
              <a:rPr lang="es-EC" sz="3600" b="1" dirty="0"/>
              <a:t>INTRODUCCIÓN</a:t>
            </a:r>
          </a:p>
        </p:txBody>
      </p:sp>
      <p:sp>
        <p:nvSpPr>
          <p:cNvPr id="6" name="Rectángulo 5"/>
          <p:cNvSpPr/>
          <p:nvPr/>
        </p:nvSpPr>
        <p:spPr>
          <a:xfrm>
            <a:off x="6141723" y="1298880"/>
            <a:ext cx="5925591" cy="1219200"/>
          </a:xfrm>
          <a:prstGeom prst="rect">
            <a:avLst/>
          </a:prstGeom>
          <a:solidFill>
            <a:schemeClr val="bg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solidFill>
                  <a:schemeClr val="accent2">
                    <a:lumMod val="50000"/>
                  </a:schemeClr>
                </a:solidFill>
              </a:rPr>
              <a:t>Analizar el Sistema de Seguridad Social, evolución, definición, conceptos y los principales antecedentes que permitan un marco general para el desarrollo del proyecto.</a:t>
            </a:r>
          </a:p>
        </p:txBody>
      </p:sp>
      <p:sp>
        <p:nvSpPr>
          <p:cNvPr id="7" name="Rectángulo 6"/>
          <p:cNvSpPr/>
          <p:nvPr/>
        </p:nvSpPr>
        <p:spPr>
          <a:xfrm>
            <a:off x="6141723" y="4463264"/>
            <a:ext cx="5925591" cy="1219200"/>
          </a:xfrm>
          <a:prstGeom prst="rect">
            <a:avLst/>
          </a:prstGeom>
          <a:solidFill>
            <a:schemeClr val="bg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solidFill>
                  <a:schemeClr val="accent2">
                    <a:lumMod val="50000"/>
                  </a:schemeClr>
                </a:solidFill>
              </a:rPr>
              <a:t>Elaborar un marco teórico con un enfoque matemático estadístico que permita la identificación de los principales problemas que afronta el </a:t>
            </a:r>
            <a:r>
              <a:rPr lang="es-EC" sz="1400" dirty="0" err="1">
                <a:solidFill>
                  <a:schemeClr val="accent2">
                    <a:lumMod val="50000"/>
                  </a:schemeClr>
                </a:solidFill>
              </a:rPr>
              <a:t>IESS</a:t>
            </a:r>
            <a:r>
              <a:rPr lang="es-EC" sz="1400" dirty="0">
                <a:solidFill>
                  <a:schemeClr val="accent2">
                    <a:lumMod val="50000"/>
                  </a:schemeClr>
                </a:solidFill>
              </a:rPr>
              <a:t>, analizando de manera específica la sostenibilidad del actual sistema de aportes a largo plazo.</a:t>
            </a:r>
          </a:p>
        </p:txBody>
      </p:sp>
      <p:sp>
        <p:nvSpPr>
          <p:cNvPr id="8" name="Rectángulo 7"/>
          <p:cNvSpPr/>
          <p:nvPr/>
        </p:nvSpPr>
        <p:spPr>
          <a:xfrm>
            <a:off x="239303" y="1089729"/>
            <a:ext cx="5084616" cy="2223299"/>
          </a:xfrm>
          <a:prstGeom prst="rect">
            <a:avLst/>
          </a:prstGeom>
          <a:solidFill>
            <a:schemeClr val="bg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solidFill>
                  <a:schemeClr val="tx1"/>
                </a:solidFill>
              </a:rPr>
              <a:t>La Seguridad Social es un elemento muy importante para todas las personas que forman parte </a:t>
            </a:r>
            <a:r>
              <a:rPr lang="es-EC" sz="1400" dirty="0" smtClean="0">
                <a:solidFill>
                  <a:schemeClr val="tx1"/>
                </a:solidFill>
              </a:rPr>
              <a:t>de este sistema </a:t>
            </a:r>
            <a:r>
              <a:rPr lang="es-EC" sz="1400" dirty="0">
                <a:solidFill>
                  <a:schemeClr val="tx1"/>
                </a:solidFill>
              </a:rPr>
              <a:t>ya que por un lado protege a los trabajadores y a sus familias en el caso de que el trabajador se incapacite o muera y por otra parte el seguro social es una fuente de ingresos para aquellos trabajadores que se jubilan y depende de este único o principal ingreso.</a:t>
            </a:r>
            <a:endParaRPr lang="es-MX" sz="1400" dirty="0">
              <a:solidFill>
                <a:schemeClr val="tx1"/>
              </a:solidFill>
            </a:endParaRPr>
          </a:p>
        </p:txBody>
      </p:sp>
      <p:sp>
        <p:nvSpPr>
          <p:cNvPr id="9" name="CuadroTexto 8"/>
          <p:cNvSpPr txBox="1"/>
          <p:nvPr/>
        </p:nvSpPr>
        <p:spPr>
          <a:xfrm>
            <a:off x="3422116" y="3376369"/>
            <a:ext cx="1553630" cy="369332"/>
          </a:xfrm>
          <a:prstGeom prst="rect">
            <a:avLst/>
          </a:prstGeom>
          <a:noFill/>
        </p:spPr>
        <p:txBody>
          <a:bodyPr wrap="none" rtlCol="0">
            <a:spAutoFit/>
          </a:bodyPr>
          <a:lstStyle>
            <a:defPPr>
              <a:defRPr lang="en-US"/>
            </a:defPPr>
            <a:lvl1pPr>
              <a:defRPr b="1">
                <a:solidFill>
                  <a:schemeClr val="accent2">
                    <a:lumMod val="75000"/>
                  </a:schemeClr>
                </a:solidFill>
              </a:defRPr>
            </a:lvl1pPr>
          </a:lstStyle>
          <a:p>
            <a:r>
              <a:rPr lang="es-EC" dirty="0" smtClean="0"/>
              <a:t>Justificación</a:t>
            </a:r>
            <a:endParaRPr lang="es-EC" dirty="0"/>
          </a:p>
        </p:txBody>
      </p:sp>
      <p:sp>
        <p:nvSpPr>
          <p:cNvPr id="10" name="Rectángulo 9"/>
          <p:cNvSpPr/>
          <p:nvPr/>
        </p:nvSpPr>
        <p:spPr>
          <a:xfrm>
            <a:off x="239305" y="3985975"/>
            <a:ext cx="5144659" cy="1696489"/>
          </a:xfrm>
          <a:prstGeom prst="rect">
            <a:avLst/>
          </a:prstGeom>
          <a:solidFill>
            <a:schemeClr val="bg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solidFill>
                  <a:schemeClr val="accent2">
                    <a:lumMod val="50000"/>
                  </a:schemeClr>
                </a:solidFill>
              </a:rPr>
              <a:t>Identificar las causas y consecuencias del sostenimiento financiero del Sistema de Seguridad Social (específicamente al seguro de pensiones de jubilación) a largo plazo, con base en un enfoque estadístico matemático que permita el análisis de la sostenibilidad del actual sistema.</a:t>
            </a:r>
          </a:p>
        </p:txBody>
      </p:sp>
      <p:sp>
        <p:nvSpPr>
          <p:cNvPr id="11" name="CuadroTexto 10"/>
          <p:cNvSpPr txBox="1"/>
          <p:nvPr/>
        </p:nvSpPr>
        <p:spPr>
          <a:xfrm>
            <a:off x="1923064" y="5725064"/>
            <a:ext cx="2020874" cy="369332"/>
          </a:xfrm>
          <a:prstGeom prst="rect">
            <a:avLst/>
          </a:prstGeom>
          <a:noFill/>
        </p:spPr>
        <p:txBody>
          <a:bodyPr wrap="none" rtlCol="0">
            <a:spAutoFit/>
          </a:bodyPr>
          <a:lstStyle>
            <a:defPPr>
              <a:defRPr lang="en-US"/>
            </a:defPPr>
            <a:lvl1pPr>
              <a:defRPr b="1">
                <a:solidFill>
                  <a:schemeClr val="accent2">
                    <a:lumMod val="75000"/>
                  </a:schemeClr>
                </a:solidFill>
              </a:defRPr>
            </a:lvl1pPr>
          </a:lstStyle>
          <a:p>
            <a:r>
              <a:rPr lang="es-EC" dirty="0"/>
              <a:t>Objetivo General</a:t>
            </a:r>
          </a:p>
        </p:txBody>
      </p:sp>
      <p:sp>
        <p:nvSpPr>
          <p:cNvPr id="12" name="Rectángulo 11"/>
          <p:cNvSpPr/>
          <p:nvPr/>
        </p:nvSpPr>
        <p:spPr>
          <a:xfrm>
            <a:off x="6141720" y="2874818"/>
            <a:ext cx="5925591" cy="1219200"/>
          </a:xfrm>
          <a:prstGeom prst="rect">
            <a:avLst/>
          </a:prstGeom>
          <a:solidFill>
            <a:schemeClr val="bg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solidFill>
                  <a:schemeClr val="accent2">
                    <a:lumMod val="50000"/>
                  </a:schemeClr>
                </a:solidFill>
              </a:rPr>
              <a:t>Análisis de las leyes vigentes, específicamente el Art. 237 de la Ley </a:t>
            </a:r>
            <a:r>
              <a:rPr lang="es-EC" sz="1400" dirty="0" smtClean="0">
                <a:solidFill>
                  <a:schemeClr val="accent2">
                    <a:lumMod val="50000"/>
                  </a:schemeClr>
                </a:solidFill>
              </a:rPr>
              <a:t>Organica de Justicia Laboral y Reconocimiento del Trabajo de Hogar y </a:t>
            </a:r>
            <a:r>
              <a:rPr lang="es-EC" sz="1400" dirty="0">
                <a:solidFill>
                  <a:schemeClr val="accent2">
                    <a:lumMod val="50000"/>
                  </a:schemeClr>
                </a:solidFill>
              </a:rPr>
              <a:t>registros oficiales con el fin de determinar cuáles serán las consecuencias que este problema generará a mediano y largo plazo.</a:t>
            </a:r>
          </a:p>
        </p:txBody>
      </p:sp>
      <p:sp>
        <p:nvSpPr>
          <p:cNvPr id="15" name="CuadroTexto 10"/>
          <p:cNvSpPr txBox="1"/>
          <p:nvPr/>
        </p:nvSpPr>
        <p:spPr>
          <a:xfrm>
            <a:off x="6141720" y="720390"/>
            <a:ext cx="2467342" cy="369332"/>
          </a:xfrm>
          <a:prstGeom prst="rect">
            <a:avLst/>
          </a:prstGeom>
          <a:noFill/>
        </p:spPr>
        <p:txBody>
          <a:bodyPr wrap="none" rtlCol="0">
            <a:spAutoFit/>
          </a:bodyPr>
          <a:lstStyle/>
          <a:p>
            <a:r>
              <a:rPr lang="es-EC" b="1" dirty="0" smtClean="0">
                <a:solidFill>
                  <a:schemeClr val="accent2">
                    <a:lumMod val="75000"/>
                  </a:schemeClr>
                </a:solidFill>
              </a:rPr>
              <a:t>Objetivos Específicos</a:t>
            </a:r>
            <a:endParaRPr lang="es-EC" b="1" dirty="0">
              <a:solidFill>
                <a:schemeClr val="accent2">
                  <a:lumMod val="75000"/>
                </a:schemeClr>
              </a:solidFill>
            </a:endParaRPr>
          </a:p>
        </p:txBody>
      </p:sp>
    </p:spTree>
    <p:extLst>
      <p:ext uri="{BB962C8B-B14F-4D97-AF65-F5344CB8AC3E}">
        <p14:creationId xmlns:p14="http://schemas.microsoft.com/office/powerpoint/2010/main" val="1407493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524" y="2"/>
            <a:ext cx="4729180" cy="1015663"/>
          </a:xfrm>
          <a:prstGeom prst="rect">
            <a:avLst/>
          </a:prstGeom>
        </p:spPr>
        <p:txBody>
          <a:bodyPr wrap="none">
            <a:spAutoFit/>
          </a:bodyPr>
          <a:lstStyle/>
          <a:p>
            <a:pPr algn="ctr">
              <a:lnSpc>
                <a:spcPct val="150000"/>
              </a:lnSpc>
              <a:spcBef>
                <a:spcPts val="1200"/>
              </a:spcBef>
              <a:spcAft>
                <a:spcPts val="1200"/>
              </a:spcAft>
            </a:pPr>
            <a:r>
              <a:rPr lang="es-EC"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MARCO TEÓRICO</a:t>
            </a:r>
            <a:endParaRPr lang="es-EC" sz="4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2 CuadroTexto"/>
          <p:cNvSpPr txBox="1"/>
          <p:nvPr/>
        </p:nvSpPr>
        <p:spPr>
          <a:xfrm>
            <a:off x="603384" y="1503333"/>
            <a:ext cx="208218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t>Europa Occidental</a:t>
            </a:r>
            <a:endParaRPr lang="es-EC" dirty="0"/>
          </a:p>
        </p:txBody>
      </p:sp>
      <p:sp>
        <p:nvSpPr>
          <p:cNvPr id="5" name="4 Rectángulo"/>
          <p:cNvSpPr/>
          <p:nvPr/>
        </p:nvSpPr>
        <p:spPr>
          <a:xfrm rot="16200000">
            <a:off x="-2259138" y="3577785"/>
            <a:ext cx="5257803" cy="461665"/>
          </a:xfrm>
          <a:prstGeom prst="rect">
            <a:avLst/>
          </a:prstGeom>
        </p:spPr>
        <p:txBody>
          <a:bodyPr wrap="square">
            <a:spAutoFit/>
          </a:bodyPr>
          <a:lstStyle/>
          <a:p>
            <a:pPr lvl="0" algn="ctr"/>
            <a:r>
              <a:rPr lang="es-EC" sz="2400" b="1" dirty="0" smtClean="0">
                <a:solidFill>
                  <a:prstClr val="black"/>
                </a:solidFill>
              </a:rPr>
              <a:t>Origen de la Seguridad Social</a:t>
            </a:r>
          </a:p>
        </p:txBody>
      </p:sp>
      <p:pic>
        <p:nvPicPr>
          <p:cNvPr id="1026" name="Picture 2" descr="Resultado de imagen para siglo 19 en numeros romanos"/>
          <p:cNvPicPr>
            <a:picLocks noChangeAspect="1" noChangeArrowheads="1"/>
          </p:cNvPicPr>
          <p:nvPr/>
        </p:nvPicPr>
        <p:blipFill rotWithShape="1">
          <a:blip r:embed="rId2">
            <a:extLst>
              <a:ext uri="{28A0092B-C50C-407E-A947-70E740481C1C}">
                <a14:useLocalDpi xmlns:a14="http://schemas.microsoft.com/office/drawing/2010/main" val="0"/>
              </a:ext>
            </a:extLst>
          </a:blip>
          <a:srcRect b="15991"/>
          <a:stretch/>
        </p:blipFill>
        <p:spPr bwMode="auto">
          <a:xfrm>
            <a:off x="1155797" y="1926741"/>
            <a:ext cx="1326831" cy="374140"/>
          </a:xfrm>
          <a:prstGeom prst="rect">
            <a:avLst/>
          </a:prstGeom>
          <a:noFill/>
          <a:extLst>
            <a:ext uri="{909E8E84-426E-40DD-AFC4-6F175D3DCCD1}">
              <a14:hiddenFill xmlns:a14="http://schemas.microsoft.com/office/drawing/2010/main">
                <a:solidFill>
                  <a:srgbClr val="FFFFFF"/>
                </a:solidFill>
              </a14:hiddenFill>
            </a:ext>
          </a:extLst>
        </p:spPr>
      </p:pic>
      <p:sp>
        <p:nvSpPr>
          <p:cNvPr id="13" name="12 Flecha derecha"/>
          <p:cNvSpPr/>
          <p:nvPr/>
        </p:nvSpPr>
        <p:spPr>
          <a:xfrm>
            <a:off x="2849880" y="1779368"/>
            <a:ext cx="762000" cy="294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8" name="Picture 4" descr="Resultado de imagen para revolucion industrial"/>
          <p:cNvPicPr>
            <a:picLocks noChangeAspect="1" noChangeArrowheads="1"/>
          </p:cNvPicPr>
          <p:nvPr/>
        </p:nvPicPr>
        <p:blipFill rotWithShape="1">
          <a:blip r:embed="rId3">
            <a:extLst>
              <a:ext uri="{28A0092B-C50C-407E-A947-70E740481C1C}">
                <a14:useLocalDpi xmlns:a14="http://schemas.microsoft.com/office/drawing/2010/main" val="0"/>
              </a:ext>
            </a:extLst>
          </a:blip>
          <a:srcRect b="15714"/>
          <a:stretch/>
        </p:blipFill>
        <p:spPr bwMode="auto">
          <a:xfrm>
            <a:off x="3754708" y="1311165"/>
            <a:ext cx="1950721" cy="1107897"/>
          </a:xfrm>
          <a:prstGeom prst="rect">
            <a:avLst/>
          </a:prstGeom>
          <a:noFill/>
          <a:extLst>
            <a:ext uri="{909E8E84-426E-40DD-AFC4-6F175D3DCCD1}">
              <a14:hiddenFill xmlns:a14="http://schemas.microsoft.com/office/drawing/2010/main">
                <a:solidFill>
                  <a:srgbClr val="FFFFFF"/>
                </a:solidFill>
              </a14:hiddenFill>
            </a:ext>
          </a:extLst>
        </p:spPr>
      </p:pic>
      <p:sp>
        <p:nvSpPr>
          <p:cNvPr id="14" name="13 Flecha derecha"/>
          <p:cNvSpPr/>
          <p:nvPr/>
        </p:nvSpPr>
        <p:spPr>
          <a:xfrm rot="20616460">
            <a:off x="5754853" y="1062008"/>
            <a:ext cx="609600" cy="43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Flecha derecha"/>
          <p:cNvSpPr/>
          <p:nvPr/>
        </p:nvSpPr>
        <p:spPr>
          <a:xfrm rot="1367289">
            <a:off x="5784103" y="2364781"/>
            <a:ext cx="609600" cy="439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Flecha derecha"/>
          <p:cNvSpPr/>
          <p:nvPr/>
        </p:nvSpPr>
        <p:spPr>
          <a:xfrm>
            <a:off x="5845465" y="1744491"/>
            <a:ext cx="609600" cy="407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0" name="Picture 6" descr="Resultado de imagen para jurid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996" y="916982"/>
            <a:ext cx="1632605" cy="5254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polit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2998" y="1706092"/>
            <a:ext cx="1632603" cy="4845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economi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8695" y="2403214"/>
            <a:ext cx="1626911" cy="635218"/>
          </a:xfrm>
          <a:prstGeom prst="rect">
            <a:avLst/>
          </a:prstGeom>
          <a:noFill/>
          <a:extLst>
            <a:ext uri="{909E8E84-426E-40DD-AFC4-6F175D3DCCD1}">
              <a14:hiddenFill xmlns:a14="http://schemas.microsoft.com/office/drawing/2010/main">
                <a:solidFill>
                  <a:srgbClr val="FFFFFF"/>
                </a:solidFill>
              </a14:hiddenFill>
            </a:ext>
          </a:extLst>
        </p:spPr>
      </p:pic>
      <p:sp>
        <p:nvSpPr>
          <p:cNvPr id="15" name="14 Cerrar llave"/>
          <p:cNvSpPr/>
          <p:nvPr/>
        </p:nvSpPr>
        <p:spPr>
          <a:xfrm>
            <a:off x="8473440" y="916982"/>
            <a:ext cx="381000" cy="21214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pic>
        <p:nvPicPr>
          <p:cNvPr id="1036" name="Picture 12" descr="Resultado de imagen para capitalism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2779" y="1191605"/>
            <a:ext cx="2428015" cy="1362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795" y="4157936"/>
            <a:ext cx="2351975" cy="172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Flecha derecha"/>
          <p:cNvSpPr/>
          <p:nvPr/>
        </p:nvSpPr>
        <p:spPr>
          <a:xfrm>
            <a:off x="3754703" y="4542859"/>
            <a:ext cx="762000" cy="294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Flecha derecha"/>
          <p:cNvSpPr/>
          <p:nvPr/>
        </p:nvSpPr>
        <p:spPr>
          <a:xfrm>
            <a:off x="3764280" y="5584652"/>
            <a:ext cx="762000" cy="294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CuadroTexto"/>
          <p:cNvSpPr txBox="1"/>
          <p:nvPr/>
        </p:nvSpPr>
        <p:spPr>
          <a:xfrm>
            <a:off x="4669735" y="5584649"/>
            <a:ext cx="238583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t>Nace la Clase obrera</a:t>
            </a:r>
          </a:p>
        </p:txBody>
      </p:sp>
      <p:sp>
        <p:nvSpPr>
          <p:cNvPr id="22" name="21 CuadroTexto"/>
          <p:cNvSpPr txBox="1"/>
          <p:nvPr/>
        </p:nvSpPr>
        <p:spPr>
          <a:xfrm>
            <a:off x="4635372" y="4228563"/>
            <a:ext cx="242019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dirty="0" smtClean="0"/>
              <a:t>Propietaria de los medios de producción</a:t>
            </a:r>
            <a:endParaRPr lang="es-EC" dirty="0"/>
          </a:p>
        </p:txBody>
      </p:sp>
      <p:sp>
        <p:nvSpPr>
          <p:cNvPr id="6" name="5 Cerrar llave"/>
          <p:cNvSpPr/>
          <p:nvPr/>
        </p:nvSpPr>
        <p:spPr>
          <a:xfrm>
            <a:off x="7223760" y="4542853"/>
            <a:ext cx="335280" cy="13365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6 Rectángulo redondeado"/>
          <p:cNvSpPr/>
          <p:nvPr/>
        </p:nvSpPr>
        <p:spPr>
          <a:xfrm>
            <a:off x="7772405" y="4690228"/>
            <a:ext cx="1230375" cy="8944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t>Teoría del Riesgo</a:t>
            </a:r>
            <a:endParaRPr lang="es-MX" dirty="0"/>
          </a:p>
        </p:txBody>
      </p:sp>
    </p:spTree>
    <p:extLst>
      <p:ext uri="{BB962C8B-B14F-4D97-AF65-F5344CB8AC3E}">
        <p14:creationId xmlns:p14="http://schemas.microsoft.com/office/powerpoint/2010/main" val="411842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97857" y="160168"/>
            <a:ext cx="4693603" cy="461665"/>
          </a:xfrm>
          <a:prstGeom prst="rect">
            <a:avLst/>
          </a:prstGeom>
        </p:spPr>
        <p:txBody>
          <a:bodyPr wrap="square">
            <a:spAutoFit/>
          </a:bodyPr>
          <a:lstStyle/>
          <a:p>
            <a:pPr lvl="0" algn="ctr"/>
            <a:r>
              <a:rPr lang="es-EC" sz="2400" b="1" dirty="0">
                <a:solidFill>
                  <a:prstClr val="black"/>
                </a:solidFill>
              </a:rPr>
              <a:t>Sistemas de Seguridad Social</a:t>
            </a:r>
          </a:p>
        </p:txBody>
      </p:sp>
      <p:graphicFrame>
        <p:nvGraphicFramePr>
          <p:cNvPr id="10" name="9 Diagrama"/>
          <p:cNvGraphicFramePr/>
          <p:nvPr>
            <p:extLst>
              <p:ext uri="{D42A27DB-BD31-4B8C-83A1-F6EECF244321}">
                <p14:modId xmlns:p14="http://schemas.microsoft.com/office/powerpoint/2010/main" val="2846636164"/>
              </p:ext>
            </p:extLst>
          </p:nvPr>
        </p:nvGraphicFramePr>
        <p:xfrm>
          <a:off x="370061" y="818869"/>
          <a:ext cx="9551861" cy="5609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009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6375" y="121920"/>
            <a:ext cx="8596668" cy="1320800"/>
          </a:xfrm>
        </p:spPr>
        <p:txBody>
          <a:bodyPr/>
          <a:lstStyle/>
          <a:p>
            <a:r>
              <a:rPr lang="es-MX" dirty="0" smtClean="0"/>
              <a:t>Características Principales</a:t>
            </a:r>
            <a:endParaRPr lang="es-MX" dirty="0"/>
          </a:p>
        </p:txBody>
      </p:sp>
      <p:graphicFrame>
        <p:nvGraphicFramePr>
          <p:cNvPr id="3" name="2 Diagrama"/>
          <p:cNvGraphicFramePr/>
          <p:nvPr>
            <p:extLst>
              <p:ext uri="{D42A27DB-BD31-4B8C-83A1-F6EECF244321}">
                <p14:modId xmlns:p14="http://schemas.microsoft.com/office/powerpoint/2010/main" val="2933561964"/>
              </p:ext>
            </p:extLst>
          </p:nvPr>
        </p:nvGraphicFramePr>
        <p:xfrm>
          <a:off x="1049361" y="92438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260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2718" y="2"/>
            <a:ext cx="4100802" cy="1015663"/>
          </a:xfrm>
          <a:prstGeom prst="rect">
            <a:avLst/>
          </a:prstGeom>
        </p:spPr>
        <p:txBody>
          <a:bodyPr wrap="none">
            <a:spAutoFit/>
          </a:bodyPr>
          <a:lstStyle/>
          <a:p>
            <a:pPr algn="ctr">
              <a:lnSpc>
                <a:spcPct val="150000"/>
              </a:lnSpc>
              <a:spcBef>
                <a:spcPts val="1200"/>
              </a:spcBef>
              <a:spcAft>
                <a:spcPts val="1200"/>
              </a:spcAft>
            </a:pPr>
            <a:r>
              <a:rPr lang="es-EC" sz="40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MARCO LEGAL</a:t>
            </a:r>
            <a:endParaRPr lang="es-EC" sz="4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4 Rectángulo"/>
          <p:cNvSpPr/>
          <p:nvPr/>
        </p:nvSpPr>
        <p:spPr>
          <a:xfrm>
            <a:off x="1264735" y="1702083"/>
            <a:ext cx="5165292" cy="369332"/>
          </a:xfrm>
          <a:prstGeom prst="rect">
            <a:avLst/>
          </a:prstGeom>
        </p:spPr>
        <p:txBody>
          <a:bodyPr wrap="square">
            <a:spAutoFit/>
          </a:bodyPr>
          <a:lstStyle/>
          <a:p>
            <a:pPr lvl="0"/>
            <a:r>
              <a:rPr lang="es-EC" dirty="0" smtClean="0">
                <a:solidFill>
                  <a:prstClr val="black"/>
                </a:solidFill>
              </a:rPr>
              <a:t>Constitución </a:t>
            </a:r>
            <a:r>
              <a:rPr lang="es-EC" dirty="0">
                <a:solidFill>
                  <a:prstClr val="black"/>
                </a:solidFill>
              </a:rPr>
              <a:t>de la </a:t>
            </a:r>
            <a:r>
              <a:rPr lang="es-EC" dirty="0" smtClean="0">
                <a:solidFill>
                  <a:prstClr val="black"/>
                </a:solidFill>
              </a:rPr>
              <a:t>República</a:t>
            </a:r>
            <a:endParaRPr lang="es-EC" dirty="0">
              <a:solidFill>
                <a:prstClr val="black"/>
              </a:solidFill>
            </a:endParaRPr>
          </a:p>
        </p:txBody>
      </p:sp>
      <p:sp>
        <p:nvSpPr>
          <p:cNvPr id="10" name="9 Rectángulo"/>
          <p:cNvSpPr/>
          <p:nvPr/>
        </p:nvSpPr>
        <p:spPr>
          <a:xfrm>
            <a:off x="4897704" y="599411"/>
            <a:ext cx="6096000" cy="5355312"/>
          </a:xfrm>
          <a:prstGeom prst="rect">
            <a:avLst/>
          </a:prstGeom>
        </p:spPr>
        <p:txBody>
          <a:bodyPr>
            <a:spAutoFit/>
          </a:bodyPr>
          <a:lstStyle/>
          <a:p>
            <a:pPr algn="just"/>
            <a:endParaRPr lang="es-MX" dirty="0" smtClean="0"/>
          </a:p>
          <a:p>
            <a:pPr algn="just"/>
            <a:endParaRPr lang="es-MX" dirty="0"/>
          </a:p>
          <a:p>
            <a:pPr algn="just"/>
            <a:endParaRPr lang="es-MX" dirty="0" smtClean="0"/>
          </a:p>
          <a:p>
            <a:pPr algn="just"/>
            <a:r>
              <a:rPr lang="es-MX" dirty="0" smtClean="0"/>
              <a:t>Art</a:t>
            </a:r>
            <a:r>
              <a:rPr lang="es-MX" dirty="0"/>
              <a:t>. 369.- El seguro universal obligatorio cubrirá las contingencias de </a:t>
            </a:r>
            <a:r>
              <a:rPr lang="es-MX" dirty="0" smtClean="0"/>
              <a:t>enfermedad</a:t>
            </a:r>
            <a:r>
              <a:rPr lang="es-MX" dirty="0"/>
              <a:t>, maternidad, paternidad, riesgos de trabajo, cesantía, </a:t>
            </a:r>
            <a:r>
              <a:rPr lang="es-MX" dirty="0" smtClean="0"/>
              <a:t>desempleo</a:t>
            </a:r>
            <a:r>
              <a:rPr lang="es-MX" dirty="0"/>
              <a:t>, vejez, invalidez, discapacidad, muerte y aquellas que defina </a:t>
            </a:r>
            <a:r>
              <a:rPr lang="es-MX" dirty="0" smtClean="0"/>
              <a:t>la ley</a:t>
            </a:r>
            <a:r>
              <a:rPr lang="es-MX" dirty="0"/>
              <a:t>. </a:t>
            </a:r>
            <a:r>
              <a:rPr lang="es-MX" dirty="0" smtClean="0"/>
              <a:t>El </a:t>
            </a:r>
            <a:r>
              <a:rPr lang="es-MX" dirty="0"/>
              <a:t>seguro universal obligatorio se extenderá a toda la </a:t>
            </a:r>
            <a:r>
              <a:rPr lang="es-MX" dirty="0" smtClean="0"/>
              <a:t>población, </a:t>
            </a:r>
            <a:r>
              <a:rPr lang="es-MX" dirty="0"/>
              <a:t>con independencia de su situación laboral. </a:t>
            </a:r>
            <a:endParaRPr lang="es-MX" dirty="0" smtClean="0"/>
          </a:p>
          <a:p>
            <a:pPr algn="just"/>
            <a:endParaRPr lang="es-MX" dirty="0"/>
          </a:p>
          <a:p>
            <a:pPr algn="just"/>
            <a:r>
              <a:rPr lang="es-MX" dirty="0" smtClean="0"/>
              <a:t>Art</a:t>
            </a:r>
            <a:r>
              <a:rPr lang="es-MX" dirty="0"/>
              <a:t>. 371.- Las prestaciones de la seguridad social se financiarán con </a:t>
            </a:r>
            <a:r>
              <a:rPr lang="es-MX" dirty="0" smtClean="0"/>
              <a:t>el aporte </a:t>
            </a:r>
            <a:r>
              <a:rPr lang="es-MX" dirty="0"/>
              <a:t>de las personas aseguradas en relación de dependencia y de sus </a:t>
            </a:r>
            <a:r>
              <a:rPr lang="es-MX" dirty="0" smtClean="0"/>
              <a:t>empleadores</a:t>
            </a:r>
            <a:r>
              <a:rPr lang="es-MX" dirty="0"/>
              <a:t>; con los aportes de las personas </a:t>
            </a:r>
            <a:r>
              <a:rPr lang="es-MX" dirty="0" smtClean="0"/>
              <a:t> </a:t>
            </a:r>
            <a:r>
              <a:rPr lang="es-MX" dirty="0"/>
              <a:t>independientes aseguradas; con los aportes voluntarios de </a:t>
            </a:r>
            <a:r>
              <a:rPr lang="es-MX" dirty="0" smtClean="0"/>
              <a:t>los </a:t>
            </a:r>
            <a:r>
              <a:rPr lang="es-MX" dirty="0"/>
              <a:t>ecuatorianos domiciliados en el exterior; y con los aportes </a:t>
            </a:r>
            <a:r>
              <a:rPr lang="es-MX" dirty="0" smtClean="0"/>
              <a:t>y contribuciones </a:t>
            </a:r>
            <a:r>
              <a:rPr lang="es-MX" dirty="0"/>
              <a:t>del </a:t>
            </a:r>
            <a:r>
              <a:rPr lang="es-MX" dirty="0" smtClean="0"/>
              <a:t>Estado (debera constar en el </a:t>
            </a:r>
            <a:r>
              <a:rPr lang="es-MX" dirty="0"/>
              <a:t>Presupuesto General del Estado y serán transferidos de forma oportuna</a:t>
            </a:r>
            <a:r>
              <a:rPr lang="es-MX" dirty="0" smtClean="0"/>
              <a:t>.) </a:t>
            </a:r>
          </a:p>
          <a:p>
            <a:pPr algn="just"/>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583" y="2818974"/>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306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2718" y="2"/>
            <a:ext cx="4100802" cy="1015663"/>
          </a:xfrm>
          <a:prstGeom prst="rect">
            <a:avLst/>
          </a:prstGeom>
        </p:spPr>
        <p:txBody>
          <a:bodyPr wrap="none">
            <a:spAutoFit/>
          </a:bodyPr>
          <a:lstStyle/>
          <a:p>
            <a:pPr algn="ctr">
              <a:lnSpc>
                <a:spcPct val="150000"/>
              </a:lnSpc>
              <a:spcBef>
                <a:spcPts val="1200"/>
              </a:spcBef>
              <a:spcAft>
                <a:spcPts val="1200"/>
              </a:spcAft>
            </a:pPr>
            <a:r>
              <a:rPr lang="es-EC" sz="40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MARCO LEGAL</a:t>
            </a:r>
            <a:endParaRPr lang="es-EC" sz="4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4 Rectángulo"/>
          <p:cNvSpPr/>
          <p:nvPr/>
        </p:nvSpPr>
        <p:spPr>
          <a:xfrm>
            <a:off x="354841" y="1702086"/>
            <a:ext cx="3492539" cy="646331"/>
          </a:xfrm>
          <a:prstGeom prst="rect">
            <a:avLst/>
          </a:prstGeom>
        </p:spPr>
        <p:txBody>
          <a:bodyPr wrap="square">
            <a:spAutoFit/>
          </a:bodyPr>
          <a:lstStyle/>
          <a:p>
            <a:r>
              <a:rPr lang="es-EC" b="1" dirty="0"/>
              <a:t>Ley </a:t>
            </a:r>
            <a:r>
              <a:rPr lang="es-EC" b="1" dirty="0" smtClean="0"/>
              <a:t>de Seguridad Social</a:t>
            </a:r>
            <a:endParaRPr lang="es-MX" b="1" dirty="0"/>
          </a:p>
          <a:p>
            <a:pPr lvl="0"/>
            <a:endParaRPr lang="es-EC" dirty="0">
              <a:solidFill>
                <a:prstClr val="black"/>
              </a:solidFill>
            </a:endParaRPr>
          </a:p>
        </p:txBody>
      </p:sp>
      <p:sp>
        <p:nvSpPr>
          <p:cNvPr id="3" name="2 Rectángulo"/>
          <p:cNvSpPr/>
          <p:nvPr/>
        </p:nvSpPr>
        <p:spPr>
          <a:xfrm>
            <a:off x="4583520" y="2759358"/>
            <a:ext cx="6476008" cy="1477328"/>
          </a:xfrm>
          <a:prstGeom prst="rect">
            <a:avLst/>
          </a:prstGeom>
        </p:spPr>
        <p:txBody>
          <a:bodyPr wrap="square">
            <a:spAutoFit/>
          </a:bodyPr>
          <a:lstStyle/>
          <a:p>
            <a:pPr algn="just"/>
            <a:endParaRPr lang="es-MX" dirty="0"/>
          </a:p>
          <a:p>
            <a:pPr algn="just"/>
            <a:r>
              <a:rPr lang="es-MX" dirty="0"/>
              <a:t>Art. 237.- Financiamiento.- En todos los casos comprendidos en este Capítulo, el IESS cubrirá el sesenta por ciento (60%) de la pensión respectiva, y el Estado continuará financiando obligatoriamente el cuarenta por ciento (40%) </a:t>
            </a:r>
            <a:r>
              <a:rPr lang="es-MX" dirty="0" smtClean="0"/>
              <a:t>restante.</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37" y="3179411"/>
            <a:ext cx="38100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14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2718" y="2"/>
            <a:ext cx="4100802" cy="1015663"/>
          </a:xfrm>
          <a:prstGeom prst="rect">
            <a:avLst/>
          </a:prstGeom>
        </p:spPr>
        <p:txBody>
          <a:bodyPr wrap="none">
            <a:spAutoFit/>
          </a:bodyPr>
          <a:lstStyle/>
          <a:p>
            <a:pPr algn="ctr">
              <a:lnSpc>
                <a:spcPct val="150000"/>
              </a:lnSpc>
              <a:spcBef>
                <a:spcPts val="1200"/>
              </a:spcBef>
              <a:spcAft>
                <a:spcPts val="1200"/>
              </a:spcAft>
            </a:pPr>
            <a:r>
              <a:rPr lang="es-EC" sz="40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MARCO LEGAL</a:t>
            </a:r>
            <a:endParaRPr lang="es-EC" sz="4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4 Rectángulo"/>
          <p:cNvSpPr/>
          <p:nvPr/>
        </p:nvSpPr>
        <p:spPr>
          <a:xfrm>
            <a:off x="354841" y="1702086"/>
            <a:ext cx="3492539" cy="1200329"/>
          </a:xfrm>
          <a:prstGeom prst="rect">
            <a:avLst/>
          </a:prstGeom>
        </p:spPr>
        <p:txBody>
          <a:bodyPr wrap="square">
            <a:spAutoFit/>
          </a:bodyPr>
          <a:lstStyle/>
          <a:p>
            <a:r>
              <a:rPr lang="es-EC" b="1" dirty="0"/>
              <a:t>Ley orgánica para la J</a:t>
            </a:r>
            <a:r>
              <a:rPr lang="es-EC" b="1" dirty="0" smtClean="0"/>
              <a:t>usticia </a:t>
            </a:r>
            <a:r>
              <a:rPr lang="es-EC" b="1" dirty="0"/>
              <a:t>L</a:t>
            </a:r>
            <a:r>
              <a:rPr lang="es-EC" b="1" dirty="0" smtClean="0"/>
              <a:t>aboral </a:t>
            </a:r>
            <a:r>
              <a:rPr lang="es-EC" b="1" dirty="0"/>
              <a:t>y </a:t>
            </a:r>
            <a:r>
              <a:rPr lang="es-EC" b="1" dirty="0" smtClean="0"/>
              <a:t>Reconocimiento </a:t>
            </a:r>
            <a:r>
              <a:rPr lang="es-EC" b="1" dirty="0"/>
              <a:t>del </a:t>
            </a:r>
            <a:r>
              <a:rPr lang="es-EC" b="1" dirty="0" smtClean="0"/>
              <a:t>Trabajo </a:t>
            </a:r>
            <a:r>
              <a:rPr lang="es-EC" b="1" dirty="0"/>
              <a:t>en el </a:t>
            </a:r>
            <a:r>
              <a:rPr lang="es-EC" b="1" dirty="0" smtClean="0"/>
              <a:t>Hogar</a:t>
            </a:r>
            <a:endParaRPr lang="es-MX" b="1" dirty="0"/>
          </a:p>
          <a:p>
            <a:pPr lvl="0"/>
            <a:endParaRPr lang="es-EC" dirty="0">
              <a:solidFill>
                <a:prstClr val="black"/>
              </a:solidFill>
            </a:endParaRPr>
          </a:p>
        </p:txBody>
      </p:sp>
      <p:sp>
        <p:nvSpPr>
          <p:cNvPr id="3" name="2 Rectángulo"/>
          <p:cNvSpPr/>
          <p:nvPr/>
        </p:nvSpPr>
        <p:spPr>
          <a:xfrm>
            <a:off x="4203511" y="1305345"/>
            <a:ext cx="6476008" cy="4801314"/>
          </a:xfrm>
          <a:prstGeom prst="rect">
            <a:avLst/>
          </a:prstGeom>
        </p:spPr>
        <p:txBody>
          <a:bodyPr wrap="square">
            <a:spAutoFit/>
          </a:bodyPr>
          <a:lstStyle/>
          <a:p>
            <a:pPr algn="just"/>
            <a:r>
              <a:rPr lang="es-EC" dirty="0"/>
              <a:t>De esta norma, se debe resaltar sobre todo el artículo 68, que en su numeral 1 dispone la eliminación del aporte estatal del 40%, en los siguientes términos</a:t>
            </a:r>
            <a:r>
              <a:rPr lang="es-EC" dirty="0" smtClean="0"/>
              <a:t>:</a:t>
            </a:r>
          </a:p>
          <a:p>
            <a:pPr algn="just"/>
            <a:endParaRPr lang="es-MX" dirty="0"/>
          </a:p>
          <a:p>
            <a:pPr algn="just"/>
            <a:r>
              <a:rPr lang="es-EC" dirty="0"/>
              <a:t>Art. 68.1.- Sustitúyase el texto del artículo 237 por el siguiente</a:t>
            </a:r>
            <a:r>
              <a:rPr lang="es-EC" dirty="0" smtClean="0"/>
              <a:t>:</a:t>
            </a:r>
          </a:p>
          <a:p>
            <a:pPr algn="just"/>
            <a:endParaRPr lang="es-MX" dirty="0"/>
          </a:p>
          <a:p>
            <a:pPr algn="just"/>
            <a:r>
              <a:rPr lang="es-EC" dirty="0"/>
              <a:t>Art. 237.- Financiamiento. El Estado ecuatoriano reconoce el derecho a la seguridad social de todas las personas, independientemente de su situación laboral</a:t>
            </a:r>
            <a:r>
              <a:rPr lang="es-EC" dirty="0" smtClean="0"/>
              <a:t>.</a:t>
            </a:r>
          </a:p>
          <a:p>
            <a:pPr algn="just"/>
            <a:endParaRPr lang="es-MX" dirty="0"/>
          </a:p>
          <a:p>
            <a:pPr algn="just"/>
            <a:r>
              <a:rPr lang="es-EC" dirty="0"/>
              <a:t>El Estado Central será responsable subsidiario y garantizará el pago de las pensiones del Sistema de Seguridad Social únicamente cuando el Instituto Ecuatoriano de Seguridad Social no cuente con los recursos económicos para cubrir las obligaciones en curso de pago del Seguro General Obligatorio y del régimen especial del Seguro Social Campesino.</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37" y="3179411"/>
            <a:ext cx="38100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315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5988</TotalTime>
  <Words>2610</Words>
  <Application>Microsoft Office PowerPoint</Application>
  <PresentationFormat>Personalizado</PresentationFormat>
  <Paragraphs>424</Paragraphs>
  <Slides>29</Slides>
  <Notes>0</Notes>
  <HiddenSlides>0</HiddenSlides>
  <MMClips>0</MMClips>
  <ScaleCrop>false</ScaleCrop>
  <HeadingPairs>
    <vt:vector size="4" baseType="variant">
      <vt:variant>
        <vt:lpstr>Tema</vt:lpstr>
      </vt:variant>
      <vt:variant>
        <vt:i4>3</vt:i4>
      </vt:variant>
      <vt:variant>
        <vt:lpstr>Títulos de diapositiva</vt:lpstr>
      </vt:variant>
      <vt:variant>
        <vt:i4>29</vt:i4>
      </vt:variant>
    </vt:vector>
  </HeadingPairs>
  <TitlesOfParts>
    <vt:vector size="32" baseType="lpstr">
      <vt:lpstr>Faceta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Características Principales</vt:lpstr>
      <vt:lpstr>Presentación de PowerPoint</vt:lpstr>
      <vt:lpstr>Presentación de PowerPoint</vt:lpstr>
      <vt:lpstr>Presentación de PowerPoint</vt:lpstr>
      <vt:lpstr>Presentación de PowerPoint</vt:lpstr>
      <vt:lpstr>Presentación de PowerPoint</vt:lpstr>
      <vt:lpstr>Presentación de PowerPoint</vt:lpstr>
      <vt:lpstr> IDENTIFICACIÓN DE LAS VARIABLES</vt:lpstr>
      <vt:lpstr>Presentación de PowerPoint</vt:lpstr>
      <vt:lpstr>Presentación de PowerPoint</vt:lpstr>
      <vt:lpstr>Presentación de PowerPoint</vt:lpstr>
      <vt:lpstr>RESULTADOS DEL IESS </vt:lpstr>
      <vt:lpstr>Presentación de PowerPoint</vt:lpstr>
      <vt:lpstr>Presentación de PowerPoint</vt:lpstr>
      <vt:lpstr>Balance actuarial del Seguro de Vejez, Invalidez y Muerte Al 31 de Diciembre de 2010 (Cifras en miles de dólares).</vt:lpstr>
      <vt:lpstr>PROPUESTA 1</vt:lpstr>
      <vt:lpstr>PROPUESTA 2</vt:lpstr>
      <vt:lpstr>PROPUESTA 3</vt:lpstr>
      <vt:lpstr>COMPARACIÓN</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laptop</dc:creator>
  <cp:lastModifiedBy>PC</cp:lastModifiedBy>
  <cp:revision>102</cp:revision>
  <dcterms:created xsi:type="dcterms:W3CDTF">2017-01-16T12:47:38Z</dcterms:created>
  <dcterms:modified xsi:type="dcterms:W3CDTF">2017-03-28T02:24:28Z</dcterms:modified>
</cp:coreProperties>
</file>