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4">
  <p:sldMasterIdLst>
    <p:sldMasterId id="2147483816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3" r:id="rId4"/>
    <p:sldId id="258" r:id="rId5"/>
    <p:sldId id="281" r:id="rId6"/>
    <p:sldId id="283" r:id="rId7"/>
    <p:sldId id="285" r:id="rId8"/>
    <p:sldId id="260" r:id="rId9"/>
    <p:sldId id="270" r:id="rId10"/>
    <p:sldId id="271" r:id="rId11"/>
    <p:sldId id="268" r:id="rId12"/>
    <p:sldId id="273" r:id="rId13"/>
    <p:sldId id="274" r:id="rId14"/>
    <p:sldId id="276" r:id="rId15"/>
    <p:sldId id="261" r:id="rId16"/>
    <p:sldId id="279" r:id="rId17"/>
    <p:sldId id="280" r:id="rId18"/>
    <p:sldId id="262" r:id="rId19"/>
    <p:sldId id="286" r:id="rId20"/>
    <p:sldId id="287" r:id="rId21"/>
  </p:sldIdLst>
  <p:sldSz cx="9144000" cy="6858000" type="screen4x3"/>
  <p:notesSz cx="6858000" cy="9313863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CCECFF"/>
    <a:srgbClr val="CC9900"/>
    <a:srgbClr val="EA6497"/>
    <a:srgbClr val="CC99FF"/>
    <a:srgbClr val="8CDED0"/>
    <a:srgbClr val="5EC2C0"/>
    <a:srgbClr val="D25CF2"/>
    <a:srgbClr val="8EDC9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13" autoAdjust="0"/>
    <p:restoredTop sz="92662" autoAdjust="0"/>
  </p:normalViewPr>
  <p:slideViewPr>
    <p:cSldViewPr>
      <p:cViewPr>
        <p:scale>
          <a:sx n="70" d="100"/>
          <a:sy n="70" d="100"/>
        </p:scale>
        <p:origin x="-1752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6112B8-140C-4FCE-AD0E-0AFDDF8823E9}" type="doc">
      <dgm:prSet loTypeId="urn:microsoft.com/office/officeart/2005/8/layout/hierarchy2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152FEF4A-9311-44DB-AE3D-9AEC82067617}">
      <dgm:prSet phldrT="[Texto]"/>
      <dgm:spPr>
        <a:xfrm>
          <a:off x="203" y="2150926"/>
          <a:ext cx="1283261" cy="641630"/>
        </a:xfr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DESCRIPTIVA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116A85F-C7D1-4943-898F-B6D6FCC6872D}" type="parTrans" cxnId="{BFF2E28E-804B-4D69-9B2C-F14541DDD0C8}">
      <dgm:prSet/>
      <dgm:spPr/>
      <dgm:t>
        <a:bodyPr/>
        <a:lstStyle/>
        <a:p>
          <a:endParaRPr lang="es-EC"/>
        </a:p>
      </dgm:t>
    </dgm:pt>
    <dgm:pt modelId="{96B210FA-6185-4B2B-910E-0B4D473C9865}" type="sibTrans" cxnId="{BFF2E28E-804B-4D69-9B2C-F14541DDD0C8}">
      <dgm:prSet/>
      <dgm:spPr/>
      <dgm:t>
        <a:bodyPr/>
        <a:lstStyle/>
        <a:p>
          <a:endParaRPr lang="es-EC"/>
        </a:p>
      </dgm:t>
    </dgm:pt>
    <dgm:pt modelId="{36E28E67-6B06-4EA3-9569-A39A428B8673}">
      <dgm:prSet phldrT="[Texto]"/>
      <dgm:spPr>
        <a:xfrm>
          <a:off x="1796769" y="1228582"/>
          <a:ext cx="1283261" cy="641630"/>
        </a:xfrm>
        <a:solidFill>
          <a:srgbClr val="EA6497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ENCUESTA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9DB713D-76B9-4BBE-B71B-F71AC3631A2A}" type="parTrans" cxnId="{B43AA6C1-D24C-4115-8FE8-21607EEFF20E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xfrm rot="17945813">
          <a:off x="1012338" y="1995518"/>
          <a:ext cx="1055556" cy="30102"/>
        </a:xfrm>
        <a:ln>
          <a:solidFill>
            <a:srgbClr val="EA6497"/>
          </a:solidFill>
        </a:ln>
      </dgm:spPr>
      <dgm:t>
        <a:bodyPr/>
        <a:lstStyle/>
        <a:p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3ECC700-0EC1-4F99-997C-12259D4783C1}" type="sibTrans" cxnId="{B43AA6C1-D24C-4115-8FE8-21607EEFF20E}">
      <dgm:prSet/>
      <dgm:spPr/>
      <dgm:t>
        <a:bodyPr/>
        <a:lstStyle/>
        <a:p>
          <a:endParaRPr lang="es-EC"/>
        </a:p>
      </dgm:t>
    </dgm:pt>
    <dgm:pt modelId="{799DD1B7-8A28-4BA4-A289-AD79BFB7D64D}">
      <dgm:prSet phldrT="[Texto]"/>
      <dgm:spPr>
        <a:xfrm>
          <a:off x="3593335" y="121769"/>
          <a:ext cx="1283261" cy="641630"/>
        </a:xfrm>
        <a:solidFill>
          <a:schemeClr val="accent6">
            <a:lumMod val="75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OPERACIONALIZACIÓN MATRIZ VARIABLES</a:t>
          </a:r>
        </a:p>
      </dgm:t>
    </dgm:pt>
    <dgm:pt modelId="{DC4FEA5A-EDEC-4384-8319-A54BC98EAF0E}" type="parTrans" cxnId="{5A9944E5-B62C-4362-8052-D5D1340CB41A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xfrm rot="17692822">
          <a:off x="2726659" y="980939"/>
          <a:ext cx="1220047" cy="30102"/>
        </a:xfrm>
        <a:ln/>
      </dgm:spPr>
      <dgm:t>
        <a:bodyPr/>
        <a:lstStyle/>
        <a:p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C87809E-9C02-4D45-BF7E-5FE68BD32166}" type="sibTrans" cxnId="{5A9944E5-B62C-4362-8052-D5D1340CB41A}">
      <dgm:prSet/>
      <dgm:spPr/>
      <dgm:t>
        <a:bodyPr/>
        <a:lstStyle/>
        <a:p>
          <a:endParaRPr lang="es-EC"/>
        </a:p>
      </dgm:t>
    </dgm:pt>
    <dgm:pt modelId="{546B4897-1F05-4A6F-9E66-C8F0EB2EC419}">
      <dgm:prSet phldrT="[Texto]"/>
      <dgm:spPr>
        <a:xfrm>
          <a:off x="3593335" y="859644"/>
          <a:ext cx="1283261" cy="641630"/>
        </a:xfrm>
        <a:solidFill>
          <a:schemeClr val="accent6">
            <a:lumMod val="75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MEDIDAS DE ESCALA</a:t>
          </a:r>
        </a:p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(Ordinales, Nominales, Intervalo , Razón) 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628EBD3-5B9C-42BA-A6A2-C1A2A197105A}" type="parTrans" cxnId="{B077792C-8029-4661-99EF-03DB1669727B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xfrm rot="19457599">
          <a:off x="3020614" y="1349877"/>
          <a:ext cx="632136" cy="30102"/>
        </a:xfrm>
        <a:ln/>
      </dgm:spPr>
      <dgm:t>
        <a:bodyPr/>
        <a:lstStyle/>
        <a:p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3FB39EFB-D2A1-4EC8-B82A-577138AE9B90}" type="sibTrans" cxnId="{B077792C-8029-4661-99EF-03DB1669727B}">
      <dgm:prSet/>
      <dgm:spPr/>
      <dgm:t>
        <a:bodyPr/>
        <a:lstStyle/>
        <a:p>
          <a:endParaRPr lang="es-EC"/>
        </a:p>
      </dgm:t>
    </dgm:pt>
    <dgm:pt modelId="{6B675666-1BDF-443D-8101-DF0047CAD2D4}">
      <dgm:prSet phldrT="[Texto]"/>
      <dgm:spPr>
        <a:xfrm>
          <a:off x="1796769" y="3073270"/>
          <a:ext cx="1283261" cy="641630"/>
        </a:xfrm>
        <a:solidFill>
          <a:srgbClr val="EA6497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OBSERVACIÓN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75FCE54-0F00-4EFD-831E-98DD38B2B710}" type="parTrans" cxnId="{345D0B80-E084-422A-9A0B-06452F1D2823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xfrm rot="3654187">
          <a:off x="1012338" y="2917862"/>
          <a:ext cx="1055556" cy="30102"/>
        </a:xfrm>
        <a:ln>
          <a:solidFill>
            <a:srgbClr val="EA6497"/>
          </a:solidFill>
        </a:ln>
      </dgm:spPr>
      <dgm:t>
        <a:bodyPr/>
        <a:lstStyle/>
        <a:p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61EA970-F228-4226-811D-80555220A72E}" type="sibTrans" cxnId="{345D0B80-E084-422A-9A0B-06452F1D2823}">
      <dgm:prSet/>
      <dgm:spPr/>
      <dgm:t>
        <a:bodyPr/>
        <a:lstStyle/>
        <a:p>
          <a:endParaRPr lang="es-EC"/>
        </a:p>
      </dgm:t>
    </dgm:pt>
    <dgm:pt modelId="{D18CD4A6-4FB4-4983-9439-163A53B4D5F9}">
      <dgm:prSet phldrT="[Texto]"/>
      <dgm:spPr>
        <a:xfrm>
          <a:off x="3593335" y="3073270"/>
          <a:ext cx="1283261" cy="641630"/>
        </a:xfrm>
        <a:solidFill>
          <a:schemeClr val="accent6">
            <a:lumMod val="75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NATURAL</a:t>
          </a:r>
        </a:p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 Observar a las personas en su espacio 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B2769CA-6B34-4E57-8B17-34FFFDDA7949}" type="parTrans" cxnId="{8D7E75BF-EA16-4FAA-961D-72ECD64B5BB7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xfrm>
          <a:off x="3080030" y="3379034"/>
          <a:ext cx="513304" cy="30102"/>
        </a:xfrm>
        <a:ln/>
      </dgm:spPr>
      <dgm:t>
        <a:bodyPr/>
        <a:lstStyle/>
        <a:p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7E660A01-0645-447D-90B5-AF1352001FFC}" type="sibTrans" cxnId="{8D7E75BF-EA16-4FAA-961D-72ECD64B5BB7}">
      <dgm:prSet/>
      <dgm:spPr/>
      <dgm:t>
        <a:bodyPr/>
        <a:lstStyle/>
        <a:p>
          <a:endParaRPr lang="es-EC"/>
        </a:p>
      </dgm:t>
    </dgm:pt>
    <dgm:pt modelId="{E67223C0-462F-4FE1-9B8D-5D9DD915B564}">
      <dgm:prSet phldrT="[Texto]"/>
      <dgm:spPr>
        <a:xfrm>
          <a:off x="3593335" y="1597519"/>
          <a:ext cx="1283261" cy="641630"/>
        </a:xfrm>
        <a:solidFill>
          <a:schemeClr val="accent6">
            <a:lumMod val="75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 13 PREGUNTAS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F633793-EADB-4754-A6A8-0A281A28A887}" type="parTrans" cxnId="{86CD5F96-8B44-40C4-9CF9-74512A6CF95C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xfrm rot="2142401">
          <a:off x="3020614" y="1718814"/>
          <a:ext cx="632136" cy="30102"/>
        </a:xfrm>
        <a:ln/>
      </dgm:spPr>
      <dgm:t>
        <a:bodyPr/>
        <a:lstStyle/>
        <a:p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3DD8DC2-FFD5-4C0F-A7D9-FAA3785DA97E}" type="sibTrans" cxnId="{86CD5F96-8B44-40C4-9CF9-74512A6CF95C}">
      <dgm:prSet/>
      <dgm:spPr/>
      <dgm:t>
        <a:bodyPr/>
        <a:lstStyle/>
        <a:p>
          <a:endParaRPr lang="es-EC"/>
        </a:p>
      </dgm:t>
    </dgm:pt>
    <dgm:pt modelId="{84A04A52-6BA1-4495-A76F-1D53D2489D88}" type="pres">
      <dgm:prSet presAssocID="{946112B8-140C-4FCE-AD0E-0AFDDF8823E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A1B3957-3D43-437B-B43F-53B272EDA800}" type="pres">
      <dgm:prSet presAssocID="{152FEF4A-9311-44DB-AE3D-9AEC82067617}" presName="root1" presStyleCnt="0"/>
      <dgm:spPr/>
    </dgm:pt>
    <dgm:pt modelId="{BA366FBD-94DF-4CD9-97CE-C424595BDEF3}" type="pres">
      <dgm:prSet presAssocID="{152FEF4A-9311-44DB-AE3D-9AEC82067617}" presName="LevelOneTextNode" presStyleLbl="node0" presStyleIdx="0" presStyleCnt="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EC"/>
        </a:p>
      </dgm:t>
    </dgm:pt>
    <dgm:pt modelId="{CF1FFB30-2659-448E-A41E-D004BF39CDFA}" type="pres">
      <dgm:prSet presAssocID="{152FEF4A-9311-44DB-AE3D-9AEC82067617}" presName="level2hierChild" presStyleCnt="0"/>
      <dgm:spPr/>
    </dgm:pt>
    <dgm:pt modelId="{F1B2E8AD-57FD-4FEC-8DED-A819D8FDBD25}" type="pres">
      <dgm:prSet presAssocID="{F9DB713D-76B9-4BBE-B71B-F71AC3631A2A}" presName="conn2-1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28118" y="16062"/>
              </a:lnTo>
            </a:path>
          </a:pathLst>
        </a:custGeom>
      </dgm:spPr>
      <dgm:t>
        <a:bodyPr/>
        <a:lstStyle/>
        <a:p>
          <a:endParaRPr lang="es-EC"/>
        </a:p>
      </dgm:t>
    </dgm:pt>
    <dgm:pt modelId="{1F8CA505-20B3-4BF7-8DFA-65C00C47E52A}" type="pres">
      <dgm:prSet presAssocID="{F9DB713D-76B9-4BBE-B71B-F71AC3631A2A}" presName="connTx" presStyleLbl="parChTrans1D2" presStyleIdx="0" presStyleCnt="2"/>
      <dgm:spPr/>
      <dgm:t>
        <a:bodyPr/>
        <a:lstStyle/>
        <a:p>
          <a:endParaRPr lang="es-EC"/>
        </a:p>
      </dgm:t>
    </dgm:pt>
    <dgm:pt modelId="{3D2469E8-104A-4D87-8964-60739EBE9061}" type="pres">
      <dgm:prSet presAssocID="{36E28E67-6B06-4EA3-9569-A39A428B8673}" presName="root2" presStyleCnt="0"/>
      <dgm:spPr/>
    </dgm:pt>
    <dgm:pt modelId="{2B05E193-4174-4D5F-B4CE-1D5C92A0E614}" type="pres">
      <dgm:prSet presAssocID="{36E28E67-6B06-4EA3-9569-A39A428B8673}" presName="LevelTwoTextNode" presStyleLbl="node2" presStyleIdx="0" presStyleCnt="2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EC"/>
        </a:p>
      </dgm:t>
    </dgm:pt>
    <dgm:pt modelId="{A5AB5BB1-54D1-4BF5-8BD4-72E94284F9B2}" type="pres">
      <dgm:prSet presAssocID="{36E28E67-6B06-4EA3-9569-A39A428B8673}" presName="level3hierChild" presStyleCnt="0"/>
      <dgm:spPr/>
    </dgm:pt>
    <dgm:pt modelId="{FF650593-9BA8-4837-A9E9-745BA755DAB2}" type="pres">
      <dgm:prSet presAssocID="{DC4FEA5A-EDEC-4384-8319-A54BC98EAF0E}" presName="conn2-1" presStyleLbl="parChTrans1D3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03917" y="16062"/>
              </a:lnTo>
            </a:path>
          </a:pathLst>
        </a:custGeom>
      </dgm:spPr>
      <dgm:t>
        <a:bodyPr/>
        <a:lstStyle/>
        <a:p>
          <a:endParaRPr lang="es-EC"/>
        </a:p>
      </dgm:t>
    </dgm:pt>
    <dgm:pt modelId="{85DC497C-415D-4814-B7D7-A5B4A9361744}" type="pres">
      <dgm:prSet presAssocID="{DC4FEA5A-EDEC-4384-8319-A54BC98EAF0E}" presName="connTx" presStyleLbl="parChTrans1D3" presStyleIdx="0" presStyleCnt="4"/>
      <dgm:spPr/>
      <dgm:t>
        <a:bodyPr/>
        <a:lstStyle/>
        <a:p>
          <a:endParaRPr lang="es-EC"/>
        </a:p>
      </dgm:t>
    </dgm:pt>
    <dgm:pt modelId="{6B9C326D-B2DC-4084-8A5D-7026E00393E4}" type="pres">
      <dgm:prSet presAssocID="{799DD1B7-8A28-4BA4-A289-AD79BFB7D64D}" presName="root2" presStyleCnt="0"/>
      <dgm:spPr/>
    </dgm:pt>
    <dgm:pt modelId="{53B24914-D706-41C0-AF99-079E62B79EFE}" type="pres">
      <dgm:prSet presAssocID="{799DD1B7-8A28-4BA4-A289-AD79BFB7D64D}" presName="LevelTwoTextNode" presStyleLbl="node3" presStyleIdx="0" presStyleCnt="4" custScaleY="67555" custLinFactNeighborX="-3488" custLinFactNeighborY="-6473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EC"/>
        </a:p>
      </dgm:t>
    </dgm:pt>
    <dgm:pt modelId="{E1781749-3A71-4682-ADC0-B6C5526F28CD}" type="pres">
      <dgm:prSet presAssocID="{799DD1B7-8A28-4BA4-A289-AD79BFB7D64D}" presName="level3hierChild" presStyleCnt="0"/>
      <dgm:spPr/>
    </dgm:pt>
    <dgm:pt modelId="{AAAAF059-1F64-4758-8BD5-DF10F42C9E3F}" type="pres">
      <dgm:prSet presAssocID="{6628EBD3-5B9C-42BA-A6A2-C1A2A197105A}" presName="conn2-1" presStyleLbl="parChTrans1D3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75591" y="16062"/>
              </a:lnTo>
            </a:path>
          </a:pathLst>
        </a:custGeom>
      </dgm:spPr>
      <dgm:t>
        <a:bodyPr/>
        <a:lstStyle/>
        <a:p>
          <a:endParaRPr lang="es-EC"/>
        </a:p>
      </dgm:t>
    </dgm:pt>
    <dgm:pt modelId="{7C3E09B6-393D-48F2-9FA8-592353743DF3}" type="pres">
      <dgm:prSet presAssocID="{6628EBD3-5B9C-42BA-A6A2-C1A2A197105A}" presName="connTx" presStyleLbl="parChTrans1D3" presStyleIdx="1" presStyleCnt="4"/>
      <dgm:spPr/>
      <dgm:t>
        <a:bodyPr/>
        <a:lstStyle/>
        <a:p>
          <a:endParaRPr lang="es-EC"/>
        </a:p>
      </dgm:t>
    </dgm:pt>
    <dgm:pt modelId="{4ECAB245-025D-4B71-B6C6-327326F723F6}" type="pres">
      <dgm:prSet presAssocID="{546B4897-1F05-4A6F-9E66-C8F0EB2EC419}" presName="root2" presStyleCnt="0"/>
      <dgm:spPr/>
    </dgm:pt>
    <dgm:pt modelId="{24367F9F-2D74-4F52-94CD-3973BCB35803}" type="pres">
      <dgm:prSet presAssocID="{546B4897-1F05-4A6F-9E66-C8F0EB2EC419}" presName="LevelTwoTextNode" presStyleLbl="node3" presStyleIdx="1" presStyleCnt="4" custLinFactNeighborX="-3488" custLinFactNeighborY="-14275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EC"/>
        </a:p>
      </dgm:t>
    </dgm:pt>
    <dgm:pt modelId="{EFECDDAB-DEC2-43B0-A53F-7E35F883DE95}" type="pres">
      <dgm:prSet presAssocID="{546B4897-1F05-4A6F-9E66-C8F0EB2EC419}" presName="level3hierChild" presStyleCnt="0"/>
      <dgm:spPr/>
    </dgm:pt>
    <dgm:pt modelId="{09CB356F-B04B-4F7C-9523-421ED12259ED}" type="pres">
      <dgm:prSet presAssocID="{3F633793-EADB-4754-A6A8-0A281A28A887}" presName="conn2-1" presStyleLbl="parChTrans1D3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75591" y="16062"/>
              </a:lnTo>
            </a:path>
          </a:pathLst>
        </a:custGeom>
      </dgm:spPr>
      <dgm:t>
        <a:bodyPr/>
        <a:lstStyle/>
        <a:p>
          <a:endParaRPr lang="es-EC"/>
        </a:p>
      </dgm:t>
    </dgm:pt>
    <dgm:pt modelId="{9ACF980A-B176-45AD-A0EA-9C8C7AAFBB95}" type="pres">
      <dgm:prSet presAssocID="{3F633793-EADB-4754-A6A8-0A281A28A887}" presName="connTx" presStyleLbl="parChTrans1D3" presStyleIdx="2" presStyleCnt="4"/>
      <dgm:spPr/>
      <dgm:t>
        <a:bodyPr/>
        <a:lstStyle/>
        <a:p>
          <a:endParaRPr lang="es-EC"/>
        </a:p>
      </dgm:t>
    </dgm:pt>
    <dgm:pt modelId="{623FCC31-55B0-4C2A-B9EE-8A6CF41CA29C}" type="pres">
      <dgm:prSet presAssocID="{E67223C0-462F-4FE1-9B8D-5D9DD915B564}" presName="root2" presStyleCnt="0"/>
      <dgm:spPr/>
    </dgm:pt>
    <dgm:pt modelId="{BA8DB7E2-EDB9-4535-96B7-F2C82AC9FF0F}" type="pres">
      <dgm:prSet presAssocID="{E67223C0-462F-4FE1-9B8D-5D9DD915B564}" presName="LevelTwoTextNode" presStyleLbl="node3" presStyleIdx="2" presStyleCnt="4" custScaleY="54003" custLinFactNeighborX="-3488" custLinFactNeighborY="-13975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EC"/>
        </a:p>
      </dgm:t>
    </dgm:pt>
    <dgm:pt modelId="{191C1F08-2263-4661-B412-910BD8CF27AA}" type="pres">
      <dgm:prSet presAssocID="{E67223C0-462F-4FE1-9B8D-5D9DD915B564}" presName="level3hierChild" presStyleCnt="0"/>
      <dgm:spPr/>
    </dgm:pt>
    <dgm:pt modelId="{11C401B7-BB2C-4561-9185-F548DE890DB5}" type="pres">
      <dgm:prSet presAssocID="{F75FCE54-0F00-4EFD-831E-98DD38B2B710}" presName="conn2-1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28118" y="16062"/>
              </a:lnTo>
            </a:path>
          </a:pathLst>
        </a:custGeom>
      </dgm:spPr>
      <dgm:t>
        <a:bodyPr/>
        <a:lstStyle/>
        <a:p>
          <a:endParaRPr lang="es-EC"/>
        </a:p>
      </dgm:t>
    </dgm:pt>
    <dgm:pt modelId="{B947C9D8-31F8-46FE-B53E-EA09CDCFC06B}" type="pres">
      <dgm:prSet presAssocID="{F75FCE54-0F00-4EFD-831E-98DD38B2B710}" presName="connTx" presStyleLbl="parChTrans1D2" presStyleIdx="1" presStyleCnt="2"/>
      <dgm:spPr/>
      <dgm:t>
        <a:bodyPr/>
        <a:lstStyle/>
        <a:p>
          <a:endParaRPr lang="es-EC"/>
        </a:p>
      </dgm:t>
    </dgm:pt>
    <dgm:pt modelId="{00BC2EBE-F514-4979-9E26-E8005015ED44}" type="pres">
      <dgm:prSet presAssocID="{6B675666-1BDF-443D-8101-DF0047CAD2D4}" presName="root2" presStyleCnt="0"/>
      <dgm:spPr/>
    </dgm:pt>
    <dgm:pt modelId="{79BA1A41-E7F5-4610-B8F2-531EA8CC19A6}" type="pres">
      <dgm:prSet presAssocID="{6B675666-1BDF-443D-8101-DF0047CAD2D4}" presName="LevelTwoTextNode" presStyleLbl="node2" presStyleIdx="1" presStyleCnt="2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EC"/>
        </a:p>
      </dgm:t>
    </dgm:pt>
    <dgm:pt modelId="{5FAEABA7-5975-486F-8FD8-78E491F64490}" type="pres">
      <dgm:prSet presAssocID="{6B675666-1BDF-443D-8101-DF0047CAD2D4}" presName="level3hierChild" presStyleCnt="0"/>
      <dgm:spPr/>
    </dgm:pt>
    <dgm:pt modelId="{C213B949-7AD9-4D53-8B69-266EB621041B}" type="pres">
      <dgm:prSet presAssocID="{3B2769CA-6B34-4E57-8B17-34FFFDDA7949}" presName="conn2-1" presStyleLbl="parChTrans1D3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548590" y="16062"/>
              </a:lnTo>
            </a:path>
          </a:pathLst>
        </a:custGeom>
      </dgm:spPr>
      <dgm:t>
        <a:bodyPr/>
        <a:lstStyle/>
        <a:p>
          <a:endParaRPr lang="es-EC"/>
        </a:p>
      </dgm:t>
    </dgm:pt>
    <dgm:pt modelId="{73C23EA3-057B-4520-A211-718D671B7D3E}" type="pres">
      <dgm:prSet presAssocID="{3B2769CA-6B34-4E57-8B17-34FFFDDA7949}" presName="connTx" presStyleLbl="parChTrans1D3" presStyleIdx="3" presStyleCnt="4"/>
      <dgm:spPr/>
      <dgm:t>
        <a:bodyPr/>
        <a:lstStyle/>
        <a:p>
          <a:endParaRPr lang="es-EC"/>
        </a:p>
      </dgm:t>
    </dgm:pt>
    <dgm:pt modelId="{49A8CB25-F70E-4342-850E-1FDA8BF1876C}" type="pres">
      <dgm:prSet presAssocID="{D18CD4A6-4FB4-4983-9439-163A53B4D5F9}" presName="root2" presStyleCnt="0"/>
      <dgm:spPr/>
    </dgm:pt>
    <dgm:pt modelId="{FE547F2A-5C51-4D3E-976B-25CD42D4C7B5}" type="pres">
      <dgm:prSet presAssocID="{D18CD4A6-4FB4-4983-9439-163A53B4D5F9}" presName="LevelTwoTextNode" presStyleLbl="node3" presStyleIdx="3" presStyleCnt="4" custLinFactNeighborX="-6947" custLinFactNeighborY="2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EC"/>
        </a:p>
      </dgm:t>
    </dgm:pt>
    <dgm:pt modelId="{E9C384E6-982E-4E43-A328-9B68C92EF090}" type="pres">
      <dgm:prSet presAssocID="{D18CD4A6-4FB4-4983-9439-163A53B4D5F9}" presName="level3hierChild" presStyleCnt="0"/>
      <dgm:spPr/>
    </dgm:pt>
  </dgm:ptLst>
  <dgm:cxnLst>
    <dgm:cxn modelId="{8D7E75BF-EA16-4FAA-961D-72ECD64B5BB7}" srcId="{6B675666-1BDF-443D-8101-DF0047CAD2D4}" destId="{D18CD4A6-4FB4-4983-9439-163A53B4D5F9}" srcOrd="0" destOrd="0" parTransId="{3B2769CA-6B34-4E57-8B17-34FFFDDA7949}" sibTransId="{7E660A01-0645-447D-90B5-AF1352001FFC}"/>
    <dgm:cxn modelId="{4A8A2C97-2056-4344-9E34-8493097FE781}" type="presOf" srcId="{6628EBD3-5B9C-42BA-A6A2-C1A2A197105A}" destId="{7C3E09B6-393D-48F2-9FA8-592353743DF3}" srcOrd="1" destOrd="0" presId="urn:microsoft.com/office/officeart/2005/8/layout/hierarchy2"/>
    <dgm:cxn modelId="{95D0DCA5-80DA-450E-8C88-1416A87FB3A7}" type="presOf" srcId="{3B2769CA-6B34-4E57-8B17-34FFFDDA7949}" destId="{73C23EA3-057B-4520-A211-718D671B7D3E}" srcOrd="1" destOrd="0" presId="urn:microsoft.com/office/officeart/2005/8/layout/hierarchy2"/>
    <dgm:cxn modelId="{697DF882-2339-4946-9F19-7DFB97A3F32F}" type="presOf" srcId="{152FEF4A-9311-44DB-AE3D-9AEC82067617}" destId="{BA366FBD-94DF-4CD9-97CE-C424595BDEF3}" srcOrd="0" destOrd="0" presId="urn:microsoft.com/office/officeart/2005/8/layout/hierarchy2"/>
    <dgm:cxn modelId="{EAE7D43A-CADB-4AF4-BAB3-3F396E3BFC2C}" type="presOf" srcId="{E67223C0-462F-4FE1-9B8D-5D9DD915B564}" destId="{BA8DB7E2-EDB9-4535-96B7-F2C82AC9FF0F}" srcOrd="0" destOrd="0" presId="urn:microsoft.com/office/officeart/2005/8/layout/hierarchy2"/>
    <dgm:cxn modelId="{BFF2E28E-804B-4D69-9B2C-F14541DDD0C8}" srcId="{946112B8-140C-4FCE-AD0E-0AFDDF8823E9}" destId="{152FEF4A-9311-44DB-AE3D-9AEC82067617}" srcOrd="0" destOrd="0" parTransId="{6116A85F-C7D1-4943-898F-B6D6FCC6872D}" sibTransId="{96B210FA-6185-4B2B-910E-0B4D473C9865}"/>
    <dgm:cxn modelId="{4D314491-03DF-46A9-AB71-B0F3DEC7954D}" type="presOf" srcId="{3B2769CA-6B34-4E57-8B17-34FFFDDA7949}" destId="{C213B949-7AD9-4D53-8B69-266EB621041B}" srcOrd="0" destOrd="0" presId="urn:microsoft.com/office/officeart/2005/8/layout/hierarchy2"/>
    <dgm:cxn modelId="{0C38311B-EBC9-4B56-AA03-F74AC5D09C90}" type="presOf" srcId="{6B675666-1BDF-443D-8101-DF0047CAD2D4}" destId="{79BA1A41-E7F5-4610-B8F2-531EA8CC19A6}" srcOrd="0" destOrd="0" presId="urn:microsoft.com/office/officeart/2005/8/layout/hierarchy2"/>
    <dgm:cxn modelId="{B2AE8CBF-A779-444B-A550-511B634F88A9}" type="presOf" srcId="{546B4897-1F05-4A6F-9E66-C8F0EB2EC419}" destId="{24367F9F-2D74-4F52-94CD-3973BCB35803}" srcOrd="0" destOrd="0" presId="urn:microsoft.com/office/officeart/2005/8/layout/hierarchy2"/>
    <dgm:cxn modelId="{C2283C34-567F-4018-BE2A-ACB56CA584DA}" type="presOf" srcId="{F75FCE54-0F00-4EFD-831E-98DD38B2B710}" destId="{B947C9D8-31F8-46FE-B53E-EA09CDCFC06B}" srcOrd="1" destOrd="0" presId="urn:microsoft.com/office/officeart/2005/8/layout/hierarchy2"/>
    <dgm:cxn modelId="{E783C72B-44A9-418E-8D78-3F22D26EC90F}" type="presOf" srcId="{D18CD4A6-4FB4-4983-9439-163A53B4D5F9}" destId="{FE547F2A-5C51-4D3E-976B-25CD42D4C7B5}" srcOrd="0" destOrd="0" presId="urn:microsoft.com/office/officeart/2005/8/layout/hierarchy2"/>
    <dgm:cxn modelId="{5A9944E5-B62C-4362-8052-D5D1340CB41A}" srcId="{36E28E67-6B06-4EA3-9569-A39A428B8673}" destId="{799DD1B7-8A28-4BA4-A289-AD79BFB7D64D}" srcOrd="0" destOrd="0" parTransId="{DC4FEA5A-EDEC-4384-8319-A54BC98EAF0E}" sibTransId="{5C87809E-9C02-4D45-BF7E-5FE68BD32166}"/>
    <dgm:cxn modelId="{6DB1DA88-891B-43C5-A781-67C7376E84E6}" type="presOf" srcId="{3F633793-EADB-4754-A6A8-0A281A28A887}" destId="{09CB356F-B04B-4F7C-9523-421ED12259ED}" srcOrd="0" destOrd="0" presId="urn:microsoft.com/office/officeart/2005/8/layout/hierarchy2"/>
    <dgm:cxn modelId="{33FB5C23-12A3-48D7-BB4C-1341F9C709DB}" type="presOf" srcId="{DC4FEA5A-EDEC-4384-8319-A54BC98EAF0E}" destId="{FF650593-9BA8-4837-A9E9-745BA755DAB2}" srcOrd="0" destOrd="0" presId="urn:microsoft.com/office/officeart/2005/8/layout/hierarchy2"/>
    <dgm:cxn modelId="{8D559878-F291-4E90-BE8B-8B1A4A5A8F5F}" type="presOf" srcId="{6628EBD3-5B9C-42BA-A6A2-C1A2A197105A}" destId="{AAAAF059-1F64-4758-8BD5-DF10F42C9E3F}" srcOrd="0" destOrd="0" presId="urn:microsoft.com/office/officeart/2005/8/layout/hierarchy2"/>
    <dgm:cxn modelId="{C60CA5EF-46EF-4E14-B4CA-C83C9ED8BCD2}" type="presOf" srcId="{3F633793-EADB-4754-A6A8-0A281A28A887}" destId="{9ACF980A-B176-45AD-A0EA-9C8C7AAFBB95}" srcOrd="1" destOrd="0" presId="urn:microsoft.com/office/officeart/2005/8/layout/hierarchy2"/>
    <dgm:cxn modelId="{EFF500D9-468F-4C18-8543-7E72CCACD5C6}" type="presOf" srcId="{799DD1B7-8A28-4BA4-A289-AD79BFB7D64D}" destId="{53B24914-D706-41C0-AF99-079E62B79EFE}" srcOrd="0" destOrd="0" presId="urn:microsoft.com/office/officeart/2005/8/layout/hierarchy2"/>
    <dgm:cxn modelId="{B077792C-8029-4661-99EF-03DB1669727B}" srcId="{36E28E67-6B06-4EA3-9569-A39A428B8673}" destId="{546B4897-1F05-4A6F-9E66-C8F0EB2EC419}" srcOrd="1" destOrd="0" parTransId="{6628EBD3-5B9C-42BA-A6A2-C1A2A197105A}" sibTransId="{3FB39EFB-D2A1-4EC8-B82A-577138AE9B90}"/>
    <dgm:cxn modelId="{B43AA6C1-D24C-4115-8FE8-21607EEFF20E}" srcId="{152FEF4A-9311-44DB-AE3D-9AEC82067617}" destId="{36E28E67-6B06-4EA3-9569-A39A428B8673}" srcOrd="0" destOrd="0" parTransId="{F9DB713D-76B9-4BBE-B71B-F71AC3631A2A}" sibTransId="{D3ECC700-0EC1-4F99-997C-12259D4783C1}"/>
    <dgm:cxn modelId="{38B50ECD-60CE-414E-8953-4FFE54066C76}" type="presOf" srcId="{36E28E67-6B06-4EA3-9569-A39A428B8673}" destId="{2B05E193-4174-4D5F-B4CE-1D5C92A0E614}" srcOrd="0" destOrd="0" presId="urn:microsoft.com/office/officeart/2005/8/layout/hierarchy2"/>
    <dgm:cxn modelId="{86CD5F96-8B44-40C4-9CF9-74512A6CF95C}" srcId="{36E28E67-6B06-4EA3-9569-A39A428B8673}" destId="{E67223C0-462F-4FE1-9B8D-5D9DD915B564}" srcOrd="2" destOrd="0" parTransId="{3F633793-EADB-4754-A6A8-0A281A28A887}" sibTransId="{C3DD8DC2-FFD5-4C0F-A7D9-FAA3785DA97E}"/>
    <dgm:cxn modelId="{B52347B1-4E43-4F2C-9BD6-AFB57D05DE84}" type="presOf" srcId="{DC4FEA5A-EDEC-4384-8319-A54BC98EAF0E}" destId="{85DC497C-415D-4814-B7D7-A5B4A9361744}" srcOrd="1" destOrd="0" presId="urn:microsoft.com/office/officeart/2005/8/layout/hierarchy2"/>
    <dgm:cxn modelId="{F5DAFC86-277D-4359-92DF-E5524104FCF4}" type="presOf" srcId="{F9DB713D-76B9-4BBE-B71B-F71AC3631A2A}" destId="{F1B2E8AD-57FD-4FEC-8DED-A819D8FDBD25}" srcOrd="0" destOrd="0" presId="urn:microsoft.com/office/officeart/2005/8/layout/hierarchy2"/>
    <dgm:cxn modelId="{345D0B80-E084-422A-9A0B-06452F1D2823}" srcId="{152FEF4A-9311-44DB-AE3D-9AEC82067617}" destId="{6B675666-1BDF-443D-8101-DF0047CAD2D4}" srcOrd="1" destOrd="0" parTransId="{F75FCE54-0F00-4EFD-831E-98DD38B2B710}" sibTransId="{261EA970-F228-4226-811D-80555220A72E}"/>
    <dgm:cxn modelId="{D370D7FE-0A0E-453A-8035-9F4585344457}" type="presOf" srcId="{F9DB713D-76B9-4BBE-B71B-F71AC3631A2A}" destId="{1F8CA505-20B3-4BF7-8DFA-65C00C47E52A}" srcOrd="1" destOrd="0" presId="urn:microsoft.com/office/officeart/2005/8/layout/hierarchy2"/>
    <dgm:cxn modelId="{E3FCB247-471E-40A3-8859-ACF49CDEE2DE}" type="presOf" srcId="{946112B8-140C-4FCE-AD0E-0AFDDF8823E9}" destId="{84A04A52-6BA1-4495-A76F-1D53D2489D88}" srcOrd="0" destOrd="0" presId="urn:microsoft.com/office/officeart/2005/8/layout/hierarchy2"/>
    <dgm:cxn modelId="{957EF8BD-C631-4215-8E1C-C433346575CC}" type="presOf" srcId="{F75FCE54-0F00-4EFD-831E-98DD38B2B710}" destId="{11C401B7-BB2C-4561-9185-F548DE890DB5}" srcOrd="0" destOrd="0" presId="urn:microsoft.com/office/officeart/2005/8/layout/hierarchy2"/>
    <dgm:cxn modelId="{8B3C6042-1EC0-411B-995A-563210613EF9}" type="presParOf" srcId="{84A04A52-6BA1-4495-A76F-1D53D2489D88}" destId="{CA1B3957-3D43-437B-B43F-53B272EDA800}" srcOrd="0" destOrd="0" presId="urn:microsoft.com/office/officeart/2005/8/layout/hierarchy2"/>
    <dgm:cxn modelId="{6BFDB00D-D8ED-43BD-96EC-6780624B9C0F}" type="presParOf" srcId="{CA1B3957-3D43-437B-B43F-53B272EDA800}" destId="{BA366FBD-94DF-4CD9-97CE-C424595BDEF3}" srcOrd="0" destOrd="0" presId="urn:microsoft.com/office/officeart/2005/8/layout/hierarchy2"/>
    <dgm:cxn modelId="{6E85F013-602B-4B99-AC9D-7B746EF382F4}" type="presParOf" srcId="{CA1B3957-3D43-437B-B43F-53B272EDA800}" destId="{CF1FFB30-2659-448E-A41E-D004BF39CDFA}" srcOrd="1" destOrd="0" presId="urn:microsoft.com/office/officeart/2005/8/layout/hierarchy2"/>
    <dgm:cxn modelId="{A1D69676-2069-4BD1-BABC-CF294AB4C9E4}" type="presParOf" srcId="{CF1FFB30-2659-448E-A41E-D004BF39CDFA}" destId="{F1B2E8AD-57FD-4FEC-8DED-A819D8FDBD25}" srcOrd="0" destOrd="0" presId="urn:microsoft.com/office/officeart/2005/8/layout/hierarchy2"/>
    <dgm:cxn modelId="{CEE949ED-6F94-46D6-BB24-FB81211504C6}" type="presParOf" srcId="{F1B2E8AD-57FD-4FEC-8DED-A819D8FDBD25}" destId="{1F8CA505-20B3-4BF7-8DFA-65C00C47E52A}" srcOrd="0" destOrd="0" presId="urn:microsoft.com/office/officeart/2005/8/layout/hierarchy2"/>
    <dgm:cxn modelId="{01131FF1-76C0-4AC8-B23D-62526A2FA0AB}" type="presParOf" srcId="{CF1FFB30-2659-448E-A41E-D004BF39CDFA}" destId="{3D2469E8-104A-4D87-8964-60739EBE9061}" srcOrd="1" destOrd="0" presId="urn:microsoft.com/office/officeart/2005/8/layout/hierarchy2"/>
    <dgm:cxn modelId="{03AAE4C9-C4B6-40EB-98D1-6C301CBAA04F}" type="presParOf" srcId="{3D2469E8-104A-4D87-8964-60739EBE9061}" destId="{2B05E193-4174-4D5F-B4CE-1D5C92A0E614}" srcOrd="0" destOrd="0" presId="urn:microsoft.com/office/officeart/2005/8/layout/hierarchy2"/>
    <dgm:cxn modelId="{F62E73B0-0ABF-43A5-A709-AA0183DB018C}" type="presParOf" srcId="{3D2469E8-104A-4D87-8964-60739EBE9061}" destId="{A5AB5BB1-54D1-4BF5-8BD4-72E94284F9B2}" srcOrd="1" destOrd="0" presId="urn:microsoft.com/office/officeart/2005/8/layout/hierarchy2"/>
    <dgm:cxn modelId="{4D7F8A45-2342-4E4A-B412-CCEC92F9E1B6}" type="presParOf" srcId="{A5AB5BB1-54D1-4BF5-8BD4-72E94284F9B2}" destId="{FF650593-9BA8-4837-A9E9-745BA755DAB2}" srcOrd="0" destOrd="0" presId="urn:microsoft.com/office/officeart/2005/8/layout/hierarchy2"/>
    <dgm:cxn modelId="{34BCFA53-3815-4E85-94D4-4B9BED25E05B}" type="presParOf" srcId="{FF650593-9BA8-4837-A9E9-745BA755DAB2}" destId="{85DC497C-415D-4814-B7D7-A5B4A9361744}" srcOrd="0" destOrd="0" presId="urn:microsoft.com/office/officeart/2005/8/layout/hierarchy2"/>
    <dgm:cxn modelId="{D25ADDC4-2FFB-4BDF-9177-B0CA2950BB9E}" type="presParOf" srcId="{A5AB5BB1-54D1-4BF5-8BD4-72E94284F9B2}" destId="{6B9C326D-B2DC-4084-8A5D-7026E00393E4}" srcOrd="1" destOrd="0" presId="urn:microsoft.com/office/officeart/2005/8/layout/hierarchy2"/>
    <dgm:cxn modelId="{0AC3C3A9-1C48-4E22-A0AB-0CE64385F469}" type="presParOf" srcId="{6B9C326D-B2DC-4084-8A5D-7026E00393E4}" destId="{53B24914-D706-41C0-AF99-079E62B79EFE}" srcOrd="0" destOrd="0" presId="urn:microsoft.com/office/officeart/2005/8/layout/hierarchy2"/>
    <dgm:cxn modelId="{2E7DF5AD-BE17-496C-9E20-ACC6D64B5C08}" type="presParOf" srcId="{6B9C326D-B2DC-4084-8A5D-7026E00393E4}" destId="{E1781749-3A71-4682-ADC0-B6C5526F28CD}" srcOrd="1" destOrd="0" presId="urn:microsoft.com/office/officeart/2005/8/layout/hierarchy2"/>
    <dgm:cxn modelId="{5F778841-B7D4-46F1-9C1F-71F54BF55D02}" type="presParOf" srcId="{A5AB5BB1-54D1-4BF5-8BD4-72E94284F9B2}" destId="{AAAAF059-1F64-4758-8BD5-DF10F42C9E3F}" srcOrd="2" destOrd="0" presId="urn:microsoft.com/office/officeart/2005/8/layout/hierarchy2"/>
    <dgm:cxn modelId="{8E477F8D-0D35-4A4A-B181-97E786FE60F0}" type="presParOf" srcId="{AAAAF059-1F64-4758-8BD5-DF10F42C9E3F}" destId="{7C3E09B6-393D-48F2-9FA8-592353743DF3}" srcOrd="0" destOrd="0" presId="urn:microsoft.com/office/officeart/2005/8/layout/hierarchy2"/>
    <dgm:cxn modelId="{7FF240D0-FFC8-42B1-A331-4E0709D6CDBD}" type="presParOf" srcId="{A5AB5BB1-54D1-4BF5-8BD4-72E94284F9B2}" destId="{4ECAB245-025D-4B71-B6C6-327326F723F6}" srcOrd="3" destOrd="0" presId="urn:microsoft.com/office/officeart/2005/8/layout/hierarchy2"/>
    <dgm:cxn modelId="{9E127DC3-03E1-45FD-873E-93599786A738}" type="presParOf" srcId="{4ECAB245-025D-4B71-B6C6-327326F723F6}" destId="{24367F9F-2D74-4F52-94CD-3973BCB35803}" srcOrd="0" destOrd="0" presId="urn:microsoft.com/office/officeart/2005/8/layout/hierarchy2"/>
    <dgm:cxn modelId="{58D2CDDE-2F4F-4526-9BDD-1B13D108E623}" type="presParOf" srcId="{4ECAB245-025D-4B71-B6C6-327326F723F6}" destId="{EFECDDAB-DEC2-43B0-A53F-7E35F883DE95}" srcOrd="1" destOrd="0" presId="urn:microsoft.com/office/officeart/2005/8/layout/hierarchy2"/>
    <dgm:cxn modelId="{7712D1DF-2665-41AF-8285-4918C2DAEDB1}" type="presParOf" srcId="{A5AB5BB1-54D1-4BF5-8BD4-72E94284F9B2}" destId="{09CB356F-B04B-4F7C-9523-421ED12259ED}" srcOrd="4" destOrd="0" presId="urn:microsoft.com/office/officeart/2005/8/layout/hierarchy2"/>
    <dgm:cxn modelId="{B6E85A54-2B3E-4973-A669-C2F1B419EA37}" type="presParOf" srcId="{09CB356F-B04B-4F7C-9523-421ED12259ED}" destId="{9ACF980A-B176-45AD-A0EA-9C8C7AAFBB95}" srcOrd="0" destOrd="0" presId="urn:microsoft.com/office/officeart/2005/8/layout/hierarchy2"/>
    <dgm:cxn modelId="{8C64E56F-C01D-4D5A-9EC1-3673F4651FCF}" type="presParOf" srcId="{A5AB5BB1-54D1-4BF5-8BD4-72E94284F9B2}" destId="{623FCC31-55B0-4C2A-B9EE-8A6CF41CA29C}" srcOrd="5" destOrd="0" presId="urn:microsoft.com/office/officeart/2005/8/layout/hierarchy2"/>
    <dgm:cxn modelId="{7B768B69-4F29-4854-968E-6423817706F2}" type="presParOf" srcId="{623FCC31-55B0-4C2A-B9EE-8A6CF41CA29C}" destId="{BA8DB7E2-EDB9-4535-96B7-F2C82AC9FF0F}" srcOrd="0" destOrd="0" presId="urn:microsoft.com/office/officeart/2005/8/layout/hierarchy2"/>
    <dgm:cxn modelId="{FDBFF0EA-97AE-46ED-A383-1132B6A37916}" type="presParOf" srcId="{623FCC31-55B0-4C2A-B9EE-8A6CF41CA29C}" destId="{191C1F08-2263-4661-B412-910BD8CF27AA}" srcOrd="1" destOrd="0" presId="urn:microsoft.com/office/officeart/2005/8/layout/hierarchy2"/>
    <dgm:cxn modelId="{82CD26FB-C9EC-45EE-8632-0B5BD1A0BC05}" type="presParOf" srcId="{CF1FFB30-2659-448E-A41E-D004BF39CDFA}" destId="{11C401B7-BB2C-4561-9185-F548DE890DB5}" srcOrd="2" destOrd="0" presId="urn:microsoft.com/office/officeart/2005/8/layout/hierarchy2"/>
    <dgm:cxn modelId="{AC9E1C67-D1E9-403F-AE23-FB45FE589521}" type="presParOf" srcId="{11C401B7-BB2C-4561-9185-F548DE890DB5}" destId="{B947C9D8-31F8-46FE-B53E-EA09CDCFC06B}" srcOrd="0" destOrd="0" presId="urn:microsoft.com/office/officeart/2005/8/layout/hierarchy2"/>
    <dgm:cxn modelId="{0BEDC8ED-66CC-467F-84B6-41759282CD3E}" type="presParOf" srcId="{CF1FFB30-2659-448E-A41E-D004BF39CDFA}" destId="{00BC2EBE-F514-4979-9E26-E8005015ED44}" srcOrd="3" destOrd="0" presId="urn:microsoft.com/office/officeart/2005/8/layout/hierarchy2"/>
    <dgm:cxn modelId="{F51CF619-C2A6-4717-AD37-30201511B30F}" type="presParOf" srcId="{00BC2EBE-F514-4979-9E26-E8005015ED44}" destId="{79BA1A41-E7F5-4610-B8F2-531EA8CC19A6}" srcOrd="0" destOrd="0" presId="urn:microsoft.com/office/officeart/2005/8/layout/hierarchy2"/>
    <dgm:cxn modelId="{993AFED7-36D0-4D99-AE18-5ACC18B8AF81}" type="presParOf" srcId="{00BC2EBE-F514-4979-9E26-E8005015ED44}" destId="{5FAEABA7-5975-486F-8FD8-78E491F64490}" srcOrd="1" destOrd="0" presId="urn:microsoft.com/office/officeart/2005/8/layout/hierarchy2"/>
    <dgm:cxn modelId="{6E838D86-862A-467E-ADCF-53C85CDAA11B}" type="presParOf" srcId="{5FAEABA7-5975-486F-8FD8-78E491F64490}" destId="{C213B949-7AD9-4D53-8B69-266EB621041B}" srcOrd="0" destOrd="0" presId="urn:microsoft.com/office/officeart/2005/8/layout/hierarchy2"/>
    <dgm:cxn modelId="{DD5BE1E1-81A6-4BF1-A7F9-65DA48511D1B}" type="presParOf" srcId="{C213B949-7AD9-4D53-8B69-266EB621041B}" destId="{73C23EA3-057B-4520-A211-718D671B7D3E}" srcOrd="0" destOrd="0" presId="urn:microsoft.com/office/officeart/2005/8/layout/hierarchy2"/>
    <dgm:cxn modelId="{34F38FD2-B328-4F75-9E9C-47638D672227}" type="presParOf" srcId="{5FAEABA7-5975-486F-8FD8-78E491F64490}" destId="{49A8CB25-F70E-4342-850E-1FDA8BF1876C}" srcOrd="1" destOrd="0" presId="urn:microsoft.com/office/officeart/2005/8/layout/hierarchy2"/>
    <dgm:cxn modelId="{A3E474E3-A226-44EE-BD80-C0D572340F97}" type="presParOf" srcId="{49A8CB25-F70E-4342-850E-1FDA8BF1876C}" destId="{FE547F2A-5C51-4D3E-976B-25CD42D4C7B5}" srcOrd="0" destOrd="0" presId="urn:microsoft.com/office/officeart/2005/8/layout/hierarchy2"/>
    <dgm:cxn modelId="{B26F9276-E57A-4597-BD86-63941A4E0367}" type="presParOf" srcId="{49A8CB25-F70E-4342-850E-1FDA8BF1876C}" destId="{E9C384E6-982E-4E43-A328-9B68C92EF09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C8D3DE-DBAF-4DBA-B7A0-55DF4353EE4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6ACF3FB-AB7E-4C5F-A452-0469FA256672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EC" sz="1400" dirty="0" smtClean="0"/>
            <a:t>Técnica de muestreo</a:t>
          </a:r>
          <a:endParaRPr lang="es-EC" sz="1400" dirty="0"/>
        </a:p>
      </dgm:t>
    </dgm:pt>
    <dgm:pt modelId="{3F0DE7ED-015F-416B-998D-4ED13C527DA7}" type="parTrans" cxnId="{474183A8-B67E-47D3-8052-8AAA442C4A43}">
      <dgm:prSet/>
      <dgm:spPr/>
      <dgm:t>
        <a:bodyPr/>
        <a:lstStyle/>
        <a:p>
          <a:endParaRPr lang="es-EC"/>
        </a:p>
      </dgm:t>
    </dgm:pt>
    <dgm:pt modelId="{CDACB341-770A-4D67-94A6-FD3EB4DC5E31}" type="sibTrans" cxnId="{474183A8-B67E-47D3-8052-8AAA442C4A43}">
      <dgm:prSet/>
      <dgm:spPr/>
      <dgm:t>
        <a:bodyPr/>
        <a:lstStyle/>
        <a:p>
          <a:endParaRPr lang="es-EC"/>
        </a:p>
      </dgm:t>
    </dgm:pt>
    <dgm:pt modelId="{4E39E93E-70C0-4F35-9CD5-6856C8D5C01F}">
      <dgm:prSet phldrT="[Texto]" custT="1"/>
      <dgm:spPr/>
      <dgm:t>
        <a:bodyPr/>
        <a:lstStyle/>
        <a:p>
          <a:r>
            <a:rPr lang="es-EC" sz="1400" dirty="0" smtClean="0"/>
            <a:t>Muestreo no probabilístico </a:t>
          </a:r>
          <a:endParaRPr lang="es-EC" sz="1400" dirty="0"/>
        </a:p>
      </dgm:t>
    </dgm:pt>
    <dgm:pt modelId="{C4CD15DC-9308-4349-A093-D3331D156061}" type="parTrans" cxnId="{585B2E06-6E2B-4F39-BEF2-2F55F3A77BFC}">
      <dgm:prSet/>
      <dgm:spPr/>
      <dgm:t>
        <a:bodyPr/>
        <a:lstStyle/>
        <a:p>
          <a:endParaRPr lang="es-EC"/>
        </a:p>
      </dgm:t>
    </dgm:pt>
    <dgm:pt modelId="{454A50FA-E4FC-4BEF-B900-E9684C482ECF}" type="sibTrans" cxnId="{585B2E06-6E2B-4F39-BEF2-2F55F3A77BFC}">
      <dgm:prSet/>
      <dgm:spPr/>
      <dgm:t>
        <a:bodyPr/>
        <a:lstStyle/>
        <a:p>
          <a:endParaRPr lang="es-EC"/>
        </a:p>
      </dgm:t>
    </dgm:pt>
    <dgm:pt modelId="{D7066B78-9D25-47CA-B08D-E5116F32E374}">
      <dgm:prSet phldrT="[Texto]" custT="1"/>
      <dgm:spPr>
        <a:solidFill>
          <a:srgbClr val="CC99FF"/>
        </a:solidFill>
      </dgm:spPr>
      <dgm:t>
        <a:bodyPr/>
        <a:lstStyle/>
        <a:p>
          <a:r>
            <a:rPr lang="es-EC" sz="1400" dirty="0" smtClean="0"/>
            <a:t>Conveniencia </a:t>
          </a:r>
          <a:endParaRPr lang="es-EC" sz="1400" dirty="0"/>
        </a:p>
      </dgm:t>
    </dgm:pt>
    <dgm:pt modelId="{99B82E87-76EA-413B-A178-7FC43F8DD088}" type="parTrans" cxnId="{22A93CCB-E5FE-4941-BCA6-F71A5C09322F}">
      <dgm:prSet/>
      <dgm:spPr/>
      <dgm:t>
        <a:bodyPr/>
        <a:lstStyle/>
        <a:p>
          <a:endParaRPr lang="es-EC"/>
        </a:p>
      </dgm:t>
    </dgm:pt>
    <dgm:pt modelId="{A06FDB01-C32D-43BA-BC7D-3F54DA664732}" type="sibTrans" cxnId="{22A93CCB-E5FE-4941-BCA6-F71A5C09322F}">
      <dgm:prSet/>
      <dgm:spPr/>
      <dgm:t>
        <a:bodyPr/>
        <a:lstStyle/>
        <a:p>
          <a:endParaRPr lang="es-EC"/>
        </a:p>
      </dgm:t>
    </dgm:pt>
    <dgm:pt modelId="{70AA1747-C7C4-4DC4-83AB-EB2C6C0CBD11}" type="pres">
      <dgm:prSet presAssocID="{D0C8D3DE-DBAF-4DBA-B7A0-55DF4353EE43}" presName="Name0" presStyleCnt="0">
        <dgm:presLayoutVars>
          <dgm:dir/>
          <dgm:animLvl val="lvl"/>
          <dgm:resizeHandles val="exact"/>
        </dgm:presLayoutVars>
      </dgm:prSet>
      <dgm:spPr/>
    </dgm:pt>
    <dgm:pt modelId="{A4468BAE-DD4F-4852-8DAB-5634322ED5BC}" type="pres">
      <dgm:prSet presAssocID="{76ACF3FB-AB7E-4C5F-A452-0469FA256672}" presName="parTxOnly" presStyleLbl="node1" presStyleIdx="0" presStyleCnt="3" custScaleX="127975" custScaleY="1452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B2E5EC5-A248-4942-8FE9-D13E5BD266ED}" type="pres">
      <dgm:prSet presAssocID="{CDACB341-770A-4D67-94A6-FD3EB4DC5E31}" presName="parTxOnlySpace" presStyleCnt="0"/>
      <dgm:spPr/>
    </dgm:pt>
    <dgm:pt modelId="{42E161C1-5CFE-4B23-936B-B7F1AAA96FC2}" type="pres">
      <dgm:prSet presAssocID="{4E39E93E-70C0-4F35-9CD5-6856C8D5C01F}" presName="parTxOnly" presStyleLbl="node1" presStyleIdx="1" presStyleCnt="3" custScaleX="129154" custScaleY="1452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3D30485-40E8-4BB4-A700-0BD226A7AAFB}" type="pres">
      <dgm:prSet presAssocID="{454A50FA-E4FC-4BEF-B900-E9684C482ECF}" presName="parTxOnlySpace" presStyleCnt="0"/>
      <dgm:spPr/>
    </dgm:pt>
    <dgm:pt modelId="{07A88639-2962-4C4C-9588-61DD26860742}" type="pres">
      <dgm:prSet presAssocID="{D7066B78-9D25-47CA-B08D-E5116F32E374}" presName="parTxOnly" presStyleLbl="node1" presStyleIdx="2" presStyleCnt="3" custScaleX="125728" custScaleY="145298" custLinFactNeighborX="-9630" custLinFactNeighborY="-24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0ECDBD4-F424-41C7-A04B-C1521FA79223}" type="presOf" srcId="{76ACF3FB-AB7E-4C5F-A452-0469FA256672}" destId="{A4468BAE-DD4F-4852-8DAB-5634322ED5BC}" srcOrd="0" destOrd="0" presId="urn:microsoft.com/office/officeart/2005/8/layout/chevron1"/>
    <dgm:cxn modelId="{22A93CCB-E5FE-4941-BCA6-F71A5C09322F}" srcId="{D0C8D3DE-DBAF-4DBA-B7A0-55DF4353EE43}" destId="{D7066B78-9D25-47CA-B08D-E5116F32E374}" srcOrd="2" destOrd="0" parTransId="{99B82E87-76EA-413B-A178-7FC43F8DD088}" sibTransId="{A06FDB01-C32D-43BA-BC7D-3F54DA664732}"/>
    <dgm:cxn modelId="{474183A8-B67E-47D3-8052-8AAA442C4A43}" srcId="{D0C8D3DE-DBAF-4DBA-B7A0-55DF4353EE43}" destId="{76ACF3FB-AB7E-4C5F-A452-0469FA256672}" srcOrd="0" destOrd="0" parTransId="{3F0DE7ED-015F-416B-998D-4ED13C527DA7}" sibTransId="{CDACB341-770A-4D67-94A6-FD3EB4DC5E31}"/>
    <dgm:cxn modelId="{833B5534-C584-4F67-BED5-0F8E59FDA1F7}" type="presOf" srcId="{4E39E93E-70C0-4F35-9CD5-6856C8D5C01F}" destId="{42E161C1-5CFE-4B23-936B-B7F1AAA96FC2}" srcOrd="0" destOrd="0" presId="urn:microsoft.com/office/officeart/2005/8/layout/chevron1"/>
    <dgm:cxn modelId="{585B2E06-6E2B-4F39-BEF2-2F55F3A77BFC}" srcId="{D0C8D3DE-DBAF-4DBA-B7A0-55DF4353EE43}" destId="{4E39E93E-70C0-4F35-9CD5-6856C8D5C01F}" srcOrd="1" destOrd="0" parTransId="{C4CD15DC-9308-4349-A093-D3331D156061}" sibTransId="{454A50FA-E4FC-4BEF-B900-E9684C482ECF}"/>
    <dgm:cxn modelId="{3119DE76-710D-40F6-876E-BE130FD424AE}" type="presOf" srcId="{D0C8D3DE-DBAF-4DBA-B7A0-55DF4353EE43}" destId="{70AA1747-C7C4-4DC4-83AB-EB2C6C0CBD11}" srcOrd="0" destOrd="0" presId="urn:microsoft.com/office/officeart/2005/8/layout/chevron1"/>
    <dgm:cxn modelId="{E0835E1A-393D-4398-A2EF-36A775086735}" type="presOf" srcId="{D7066B78-9D25-47CA-B08D-E5116F32E374}" destId="{07A88639-2962-4C4C-9588-61DD26860742}" srcOrd="0" destOrd="0" presId="urn:microsoft.com/office/officeart/2005/8/layout/chevron1"/>
    <dgm:cxn modelId="{2479D7C4-9A2A-434A-8B60-D11EB6E561C0}" type="presParOf" srcId="{70AA1747-C7C4-4DC4-83AB-EB2C6C0CBD11}" destId="{A4468BAE-DD4F-4852-8DAB-5634322ED5BC}" srcOrd="0" destOrd="0" presId="urn:microsoft.com/office/officeart/2005/8/layout/chevron1"/>
    <dgm:cxn modelId="{BBCF1218-AC55-4801-9B66-8EC74290623F}" type="presParOf" srcId="{70AA1747-C7C4-4DC4-83AB-EB2C6C0CBD11}" destId="{CB2E5EC5-A248-4942-8FE9-D13E5BD266ED}" srcOrd="1" destOrd="0" presId="urn:microsoft.com/office/officeart/2005/8/layout/chevron1"/>
    <dgm:cxn modelId="{33DF7E10-EC6F-455E-B7A1-319A8C8D7254}" type="presParOf" srcId="{70AA1747-C7C4-4DC4-83AB-EB2C6C0CBD11}" destId="{42E161C1-5CFE-4B23-936B-B7F1AAA96FC2}" srcOrd="2" destOrd="0" presId="urn:microsoft.com/office/officeart/2005/8/layout/chevron1"/>
    <dgm:cxn modelId="{840609E8-A46A-453C-B949-B5EC942D6692}" type="presParOf" srcId="{70AA1747-C7C4-4DC4-83AB-EB2C6C0CBD11}" destId="{63D30485-40E8-4BB4-A700-0BD226A7AAFB}" srcOrd="3" destOrd="0" presId="urn:microsoft.com/office/officeart/2005/8/layout/chevron1"/>
    <dgm:cxn modelId="{A1BD22DD-E69B-4B72-83EC-833290687BFA}" type="presParOf" srcId="{70AA1747-C7C4-4DC4-83AB-EB2C6C0CBD11}" destId="{07A88639-2962-4C4C-9588-61DD2686074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A06152-59C4-4D03-8AC0-BF59F121D32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7D903B5C-67E5-4147-B04D-289557B44670}">
      <dgm:prSet phldrT="[Texto]" custT="1"/>
      <dgm:spPr>
        <a:solidFill>
          <a:srgbClr val="00B0F0"/>
        </a:solidFill>
      </dgm:spPr>
      <dgm:t>
        <a:bodyPr/>
        <a:lstStyle/>
        <a:p>
          <a:pPr algn="just"/>
          <a:r>
            <a:rPr lang="es-EC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El 56,67% de los trabajadores indican que se debe mejorar el ambiente laboral de la empresa para aumentar la productividad.</a:t>
          </a:r>
          <a:endParaRPr lang="es-EC" sz="1600" dirty="0">
            <a:solidFill>
              <a:schemeClr val="tx1"/>
            </a:solidFill>
          </a:endParaRPr>
        </a:p>
      </dgm:t>
    </dgm:pt>
    <dgm:pt modelId="{8EE4CB3A-410A-4B19-B443-9ACF6EF44E50}" type="parTrans" cxnId="{8250EF21-32EB-4775-99A5-960564060BC6}">
      <dgm:prSet/>
      <dgm:spPr/>
      <dgm:t>
        <a:bodyPr/>
        <a:lstStyle/>
        <a:p>
          <a:endParaRPr lang="es-EC"/>
        </a:p>
      </dgm:t>
    </dgm:pt>
    <dgm:pt modelId="{01B90398-EDCF-4591-9369-20FC17444B12}" type="sibTrans" cxnId="{8250EF21-32EB-4775-99A5-960564060BC6}">
      <dgm:prSet/>
      <dgm:spPr/>
      <dgm:t>
        <a:bodyPr/>
        <a:lstStyle/>
        <a:p>
          <a:endParaRPr lang="es-EC"/>
        </a:p>
      </dgm:t>
    </dgm:pt>
    <dgm:pt modelId="{D8FC5ABC-C252-46C2-8D38-25FDAA0B3235}">
      <dgm:prSet phldrT="[Texto]" custT="1"/>
      <dgm:spPr>
        <a:solidFill>
          <a:srgbClr val="00B0F0"/>
        </a:solidFill>
      </dgm:spPr>
      <dgm:t>
        <a:bodyPr/>
        <a:lstStyle/>
        <a:p>
          <a:pPr algn="just"/>
          <a:r>
            <a:rPr lang="es-EC" sz="15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El ambiente laboral según la investigación planteada es buena, este puede ser una incidencia a que la productividad baje, ya que las personas en un ambiente tenso no pueden concentrarse ni realizar las actividades correspondientes de manera correcta.</a:t>
          </a:r>
          <a:endParaRPr lang="es-EC" sz="1550" dirty="0">
            <a:solidFill>
              <a:schemeClr val="tx1"/>
            </a:solidFill>
          </a:endParaRPr>
        </a:p>
      </dgm:t>
    </dgm:pt>
    <dgm:pt modelId="{EB0146F7-84D5-459A-B5EE-B6C2430D38CB}" type="parTrans" cxnId="{051EC9A0-BC07-44CF-9503-880F356DD4F9}">
      <dgm:prSet/>
      <dgm:spPr/>
      <dgm:t>
        <a:bodyPr/>
        <a:lstStyle/>
        <a:p>
          <a:endParaRPr lang="es-EC"/>
        </a:p>
      </dgm:t>
    </dgm:pt>
    <dgm:pt modelId="{531DBB10-F6C1-4F7B-9D8F-93559B8B5D33}" type="sibTrans" cxnId="{051EC9A0-BC07-44CF-9503-880F356DD4F9}">
      <dgm:prSet/>
      <dgm:spPr/>
      <dgm:t>
        <a:bodyPr/>
        <a:lstStyle/>
        <a:p>
          <a:endParaRPr lang="es-EC"/>
        </a:p>
      </dgm:t>
    </dgm:pt>
    <dgm:pt modelId="{9355A90B-E117-4985-9B11-84EE1329D280}">
      <dgm:prSet phldrT="[Texto]" custT="1"/>
      <dgm:spPr>
        <a:solidFill>
          <a:srgbClr val="00B0F0"/>
        </a:solidFill>
      </dgm:spPr>
      <dgm:t>
        <a:bodyPr/>
        <a:lstStyle/>
        <a:p>
          <a:pPr algn="just"/>
          <a:r>
            <a:rPr lang="es-EC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El 26,67% de los trabajadores no han asistido a capacitaciones lo que hace que la empresa no tenga personal altamente capacitado, ya que este factor es importante para que la productividad fluya en una organización. </a:t>
          </a:r>
          <a:endParaRPr lang="es-EC" sz="1600" dirty="0">
            <a:solidFill>
              <a:schemeClr val="tx1"/>
            </a:solidFill>
          </a:endParaRPr>
        </a:p>
      </dgm:t>
    </dgm:pt>
    <dgm:pt modelId="{423D2D63-CDA8-4859-AC98-E1AA25469B32}" type="parTrans" cxnId="{32705B4A-D63B-4162-A4EE-F6C9F8DA72CC}">
      <dgm:prSet/>
      <dgm:spPr/>
      <dgm:t>
        <a:bodyPr/>
        <a:lstStyle/>
        <a:p>
          <a:endParaRPr lang="es-EC"/>
        </a:p>
      </dgm:t>
    </dgm:pt>
    <dgm:pt modelId="{0A13BA90-36A1-469A-98AD-9989E7844A4B}" type="sibTrans" cxnId="{32705B4A-D63B-4162-A4EE-F6C9F8DA72CC}">
      <dgm:prSet/>
      <dgm:spPr/>
      <dgm:t>
        <a:bodyPr/>
        <a:lstStyle/>
        <a:p>
          <a:endParaRPr lang="es-EC"/>
        </a:p>
      </dgm:t>
    </dgm:pt>
    <dgm:pt modelId="{B917071D-5B8F-4296-9520-40D53A64DC2C}">
      <dgm:prSet phldrT="[Texto]" custT="1"/>
      <dgm:spPr>
        <a:solidFill>
          <a:srgbClr val="00B0F0"/>
        </a:solidFill>
      </dgm:spPr>
      <dgm:t>
        <a:bodyPr/>
        <a:lstStyle/>
        <a:p>
          <a:pPr algn="just"/>
          <a:r>
            <a:rPr lang="es-EC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El análisis del ANOVA,                   CHI-CUADRADO muestran que el proyecto es viable por lo tanto se puede implementar la propuesta para mejorar el ambiente laboral en la empresa Ingelcom.</a:t>
          </a:r>
          <a:endParaRPr lang="es-EC" sz="1600" dirty="0">
            <a:solidFill>
              <a:schemeClr val="tx1"/>
            </a:solidFill>
          </a:endParaRPr>
        </a:p>
      </dgm:t>
    </dgm:pt>
    <dgm:pt modelId="{5F8D8791-1A2D-48FC-9FB8-97F993E6048F}" type="parTrans" cxnId="{40A0EA40-321A-4333-9379-DF84412AA587}">
      <dgm:prSet/>
      <dgm:spPr/>
      <dgm:t>
        <a:bodyPr/>
        <a:lstStyle/>
        <a:p>
          <a:endParaRPr lang="es-EC"/>
        </a:p>
      </dgm:t>
    </dgm:pt>
    <dgm:pt modelId="{F8C21BFB-3716-4010-897D-23FF6A9054FB}" type="sibTrans" cxnId="{40A0EA40-321A-4333-9379-DF84412AA587}">
      <dgm:prSet/>
      <dgm:spPr/>
      <dgm:t>
        <a:bodyPr/>
        <a:lstStyle/>
        <a:p>
          <a:endParaRPr lang="es-EC"/>
        </a:p>
      </dgm:t>
    </dgm:pt>
    <dgm:pt modelId="{2B0880FD-F54E-47E3-8260-2462440322AA}">
      <dgm:prSet phldrT="[Texto]"/>
      <dgm:spPr>
        <a:solidFill>
          <a:srgbClr val="00B0F0"/>
        </a:solidFill>
      </dgm:spPr>
      <dgm:t>
        <a:bodyPr/>
        <a:lstStyle/>
        <a:p>
          <a:pPr algn="just"/>
          <a:r>
            <a:rPr lang="es-EC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El presupuesto total que se requiere para implementar estrategias que ayuden a mejorar el ambiente laboral y por consiguiente aumentar la productividad de la empresa es de $3820,00. </a:t>
          </a:r>
          <a:endParaRPr lang="es-EC" dirty="0">
            <a:solidFill>
              <a:schemeClr val="tx1"/>
            </a:solidFill>
          </a:endParaRPr>
        </a:p>
      </dgm:t>
    </dgm:pt>
    <dgm:pt modelId="{076A35FB-1A77-4FFC-9065-DFBEC0A93508}" type="parTrans" cxnId="{2CEA26E9-C560-4F8C-85C5-66EC9D4159C5}">
      <dgm:prSet/>
      <dgm:spPr/>
      <dgm:t>
        <a:bodyPr/>
        <a:lstStyle/>
        <a:p>
          <a:endParaRPr lang="es-EC"/>
        </a:p>
      </dgm:t>
    </dgm:pt>
    <dgm:pt modelId="{32C3F92B-DC89-4DEE-BD92-26C3486A654B}" type="sibTrans" cxnId="{2CEA26E9-C560-4F8C-85C5-66EC9D4159C5}">
      <dgm:prSet/>
      <dgm:spPr/>
      <dgm:t>
        <a:bodyPr/>
        <a:lstStyle/>
        <a:p>
          <a:endParaRPr lang="es-EC"/>
        </a:p>
      </dgm:t>
    </dgm:pt>
    <dgm:pt modelId="{AB9BEC04-07D1-43EF-BD69-8608C3931395}" type="pres">
      <dgm:prSet presAssocID="{3FA06152-59C4-4D03-8AC0-BF59F121D32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8A03A73-8699-4BFC-BAAB-BE988C2F5207}" type="pres">
      <dgm:prSet presAssocID="{7D903B5C-67E5-4147-B04D-289557B44670}" presName="node" presStyleLbl="node1" presStyleIdx="0" presStyleCnt="5" custScaleX="107589" custLinFactNeighborX="-14593" custLinFactNeighborY="-42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D0F2C80-7F25-4D61-90F9-9F01A6830770}" type="pres">
      <dgm:prSet presAssocID="{01B90398-EDCF-4591-9369-20FC17444B12}" presName="sibTrans" presStyleCnt="0"/>
      <dgm:spPr/>
    </dgm:pt>
    <dgm:pt modelId="{6FD01EE2-166F-43BC-9882-3F0B615F821B}" type="pres">
      <dgm:prSet presAssocID="{D8FC5ABC-C252-46C2-8D38-25FDAA0B3235}" presName="node" presStyleLbl="node1" presStyleIdx="1" presStyleCnt="5" custScaleX="12318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F4AC793-BFEA-450A-BAC2-49849D10D86C}" type="pres">
      <dgm:prSet presAssocID="{531DBB10-F6C1-4F7B-9D8F-93559B8B5D33}" presName="sibTrans" presStyleCnt="0"/>
      <dgm:spPr/>
    </dgm:pt>
    <dgm:pt modelId="{4EE0395A-89F2-413D-89C7-51D00D7DA236}" type="pres">
      <dgm:prSet presAssocID="{9355A90B-E117-4985-9B11-84EE1329D280}" presName="node" presStyleLbl="node1" presStyleIdx="2" presStyleCnt="5" custScaleX="113188" custLinFactNeighborX="-16585" custLinFactNeighborY="103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E5BF3A9-29D4-4262-B096-B02CDFB30BF9}" type="pres">
      <dgm:prSet presAssocID="{0A13BA90-36A1-469A-98AD-9989E7844A4B}" presName="sibTrans" presStyleCnt="0"/>
      <dgm:spPr/>
    </dgm:pt>
    <dgm:pt modelId="{FE53C9CE-801F-4044-8582-C6868F96F823}" type="pres">
      <dgm:prSet presAssocID="{B917071D-5B8F-4296-9520-40D53A64DC2C}" presName="node" presStyleLbl="node1" presStyleIdx="3" presStyleCnt="5" custScaleX="117873" custScaleY="91334" custLinFactNeighborX="-5456" custLinFactNeighborY="448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2ABC881-D6DB-4E27-851A-954F5AC6FC4F}" type="pres">
      <dgm:prSet presAssocID="{F8C21BFB-3716-4010-897D-23FF6A9054FB}" presName="sibTrans" presStyleCnt="0"/>
      <dgm:spPr/>
    </dgm:pt>
    <dgm:pt modelId="{67A2CE8E-F8FD-48AD-A8E9-5AFA5F6ACC9C}" type="pres">
      <dgm:prSet presAssocID="{2B0880FD-F54E-47E3-8260-2462440322AA}" presName="node" presStyleLbl="node1" presStyleIdx="4" presStyleCnt="5" custLinFactNeighborX="-2798" custLinFactNeighborY="-249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34584A53-E834-42A3-B57E-25B05277C73F}" type="presOf" srcId="{2B0880FD-F54E-47E3-8260-2462440322AA}" destId="{67A2CE8E-F8FD-48AD-A8E9-5AFA5F6ACC9C}" srcOrd="0" destOrd="0" presId="urn:microsoft.com/office/officeart/2005/8/layout/default"/>
    <dgm:cxn modelId="{80515AC2-B161-4D04-8955-0CA5A1E519EA}" type="presOf" srcId="{B917071D-5B8F-4296-9520-40D53A64DC2C}" destId="{FE53C9CE-801F-4044-8582-C6868F96F823}" srcOrd="0" destOrd="0" presId="urn:microsoft.com/office/officeart/2005/8/layout/default"/>
    <dgm:cxn modelId="{051EC9A0-BC07-44CF-9503-880F356DD4F9}" srcId="{3FA06152-59C4-4D03-8AC0-BF59F121D324}" destId="{D8FC5ABC-C252-46C2-8D38-25FDAA0B3235}" srcOrd="1" destOrd="0" parTransId="{EB0146F7-84D5-459A-B5EE-B6C2430D38CB}" sibTransId="{531DBB10-F6C1-4F7B-9D8F-93559B8B5D33}"/>
    <dgm:cxn modelId="{2CEA26E9-C560-4F8C-85C5-66EC9D4159C5}" srcId="{3FA06152-59C4-4D03-8AC0-BF59F121D324}" destId="{2B0880FD-F54E-47E3-8260-2462440322AA}" srcOrd="4" destOrd="0" parTransId="{076A35FB-1A77-4FFC-9065-DFBEC0A93508}" sibTransId="{32C3F92B-DC89-4DEE-BD92-26C3486A654B}"/>
    <dgm:cxn modelId="{FE398568-C502-41E8-A2DA-20BC9F71F854}" type="presOf" srcId="{D8FC5ABC-C252-46C2-8D38-25FDAA0B3235}" destId="{6FD01EE2-166F-43BC-9882-3F0B615F821B}" srcOrd="0" destOrd="0" presId="urn:microsoft.com/office/officeart/2005/8/layout/default"/>
    <dgm:cxn modelId="{F574FED8-F9D2-4907-9FFA-1A346E912B15}" type="presOf" srcId="{3FA06152-59C4-4D03-8AC0-BF59F121D324}" destId="{AB9BEC04-07D1-43EF-BD69-8608C3931395}" srcOrd="0" destOrd="0" presId="urn:microsoft.com/office/officeart/2005/8/layout/default"/>
    <dgm:cxn modelId="{40A0EA40-321A-4333-9379-DF84412AA587}" srcId="{3FA06152-59C4-4D03-8AC0-BF59F121D324}" destId="{B917071D-5B8F-4296-9520-40D53A64DC2C}" srcOrd="3" destOrd="0" parTransId="{5F8D8791-1A2D-48FC-9FB8-97F993E6048F}" sibTransId="{F8C21BFB-3716-4010-897D-23FF6A9054FB}"/>
    <dgm:cxn modelId="{32705B4A-D63B-4162-A4EE-F6C9F8DA72CC}" srcId="{3FA06152-59C4-4D03-8AC0-BF59F121D324}" destId="{9355A90B-E117-4985-9B11-84EE1329D280}" srcOrd="2" destOrd="0" parTransId="{423D2D63-CDA8-4859-AC98-E1AA25469B32}" sibTransId="{0A13BA90-36A1-469A-98AD-9989E7844A4B}"/>
    <dgm:cxn modelId="{8F958DDF-48C0-49F8-8455-D72AE3AAAD4C}" type="presOf" srcId="{9355A90B-E117-4985-9B11-84EE1329D280}" destId="{4EE0395A-89F2-413D-89C7-51D00D7DA236}" srcOrd="0" destOrd="0" presId="urn:microsoft.com/office/officeart/2005/8/layout/default"/>
    <dgm:cxn modelId="{8250EF21-32EB-4775-99A5-960564060BC6}" srcId="{3FA06152-59C4-4D03-8AC0-BF59F121D324}" destId="{7D903B5C-67E5-4147-B04D-289557B44670}" srcOrd="0" destOrd="0" parTransId="{8EE4CB3A-410A-4B19-B443-9ACF6EF44E50}" sibTransId="{01B90398-EDCF-4591-9369-20FC17444B12}"/>
    <dgm:cxn modelId="{08D743C3-B896-432D-A0BC-6260CF19B7A8}" type="presOf" srcId="{7D903B5C-67E5-4147-B04D-289557B44670}" destId="{68A03A73-8699-4BFC-BAAB-BE988C2F5207}" srcOrd="0" destOrd="0" presId="urn:microsoft.com/office/officeart/2005/8/layout/default"/>
    <dgm:cxn modelId="{0E523247-F5A1-4EE9-99C2-50396FE0DED1}" type="presParOf" srcId="{AB9BEC04-07D1-43EF-BD69-8608C3931395}" destId="{68A03A73-8699-4BFC-BAAB-BE988C2F5207}" srcOrd="0" destOrd="0" presId="urn:microsoft.com/office/officeart/2005/8/layout/default"/>
    <dgm:cxn modelId="{2CC0C2B1-C61F-4E36-ADAB-7266FCE742BE}" type="presParOf" srcId="{AB9BEC04-07D1-43EF-BD69-8608C3931395}" destId="{ED0F2C80-7F25-4D61-90F9-9F01A6830770}" srcOrd="1" destOrd="0" presId="urn:microsoft.com/office/officeart/2005/8/layout/default"/>
    <dgm:cxn modelId="{0C89A15C-D669-4518-83C4-20767F7C1E2C}" type="presParOf" srcId="{AB9BEC04-07D1-43EF-BD69-8608C3931395}" destId="{6FD01EE2-166F-43BC-9882-3F0B615F821B}" srcOrd="2" destOrd="0" presId="urn:microsoft.com/office/officeart/2005/8/layout/default"/>
    <dgm:cxn modelId="{6DA8A17D-22AD-4994-80B0-DA6F2735341B}" type="presParOf" srcId="{AB9BEC04-07D1-43EF-BD69-8608C3931395}" destId="{EF4AC793-BFEA-450A-BAC2-49849D10D86C}" srcOrd="3" destOrd="0" presId="urn:microsoft.com/office/officeart/2005/8/layout/default"/>
    <dgm:cxn modelId="{10E70C7A-7DC8-4C3C-8670-D9DB7787124A}" type="presParOf" srcId="{AB9BEC04-07D1-43EF-BD69-8608C3931395}" destId="{4EE0395A-89F2-413D-89C7-51D00D7DA236}" srcOrd="4" destOrd="0" presId="urn:microsoft.com/office/officeart/2005/8/layout/default"/>
    <dgm:cxn modelId="{1F85ED96-C374-4FBE-8AB7-9B6F79752BB1}" type="presParOf" srcId="{AB9BEC04-07D1-43EF-BD69-8608C3931395}" destId="{FE5BF3A9-29D4-4262-B096-B02CDFB30BF9}" srcOrd="5" destOrd="0" presId="urn:microsoft.com/office/officeart/2005/8/layout/default"/>
    <dgm:cxn modelId="{4F444D86-DB0E-45FB-9358-EC91AE8F7798}" type="presParOf" srcId="{AB9BEC04-07D1-43EF-BD69-8608C3931395}" destId="{FE53C9CE-801F-4044-8582-C6868F96F823}" srcOrd="6" destOrd="0" presId="urn:microsoft.com/office/officeart/2005/8/layout/default"/>
    <dgm:cxn modelId="{AD598E76-F9F1-4C7B-BC99-FF7FFD185E44}" type="presParOf" srcId="{AB9BEC04-07D1-43EF-BD69-8608C3931395}" destId="{42ABC881-D6DB-4E27-851A-954F5AC6FC4F}" srcOrd="7" destOrd="0" presId="urn:microsoft.com/office/officeart/2005/8/layout/default"/>
    <dgm:cxn modelId="{A5163CBB-FB40-4A8A-8DF7-F32E4E2831B3}" type="presParOf" srcId="{AB9BEC04-07D1-43EF-BD69-8608C3931395}" destId="{67A2CE8E-F8FD-48AD-A8E9-5AFA5F6ACC9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3F2363-D0BB-4F2F-B3FE-6F50C0F3D03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45B0844C-0C5A-4B54-B176-726D5108C611}">
      <dgm:prSet phldrT="[Texto]" custT="1"/>
      <dgm:spPr>
        <a:solidFill>
          <a:srgbClr val="92D050"/>
        </a:solidFill>
      </dgm:spPr>
      <dgm:t>
        <a:bodyPr/>
        <a:lstStyle/>
        <a:p>
          <a:pPr algn="just"/>
          <a:r>
            <a:rPr lang="es-EC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Realizar la estrategia de motivación el cual permita que el ambiente laboral fluya para que los trabajadores se encuentren en un ambiente relajado y armónico, lo mismo que permitirá que realicen sus actividades de manera correcta. </a:t>
          </a:r>
          <a:endParaRPr lang="es-EC" sz="1600" dirty="0">
            <a:solidFill>
              <a:schemeClr val="tx1"/>
            </a:solidFill>
          </a:endParaRPr>
        </a:p>
      </dgm:t>
    </dgm:pt>
    <dgm:pt modelId="{0C5238AB-3BCC-4805-97BC-DB366B281BE2}" type="parTrans" cxnId="{8991E59C-86AB-4E23-8168-45BEE8F8B7E9}">
      <dgm:prSet/>
      <dgm:spPr/>
      <dgm:t>
        <a:bodyPr/>
        <a:lstStyle/>
        <a:p>
          <a:endParaRPr lang="es-EC" sz="1600"/>
        </a:p>
      </dgm:t>
    </dgm:pt>
    <dgm:pt modelId="{6F4BF742-03E0-4C61-9EC4-7FBA57DE0C8E}" type="sibTrans" cxnId="{8991E59C-86AB-4E23-8168-45BEE8F8B7E9}">
      <dgm:prSet/>
      <dgm:spPr/>
      <dgm:t>
        <a:bodyPr/>
        <a:lstStyle/>
        <a:p>
          <a:endParaRPr lang="es-EC" sz="1600"/>
        </a:p>
      </dgm:t>
    </dgm:pt>
    <dgm:pt modelId="{893BDC6D-C626-47D4-8CFF-C4111AEB56B5}">
      <dgm:prSet phldrT="[Texto]" custT="1"/>
      <dgm:spPr>
        <a:solidFill>
          <a:srgbClr val="92D050"/>
        </a:solidFill>
      </dgm:spPr>
      <dgm:t>
        <a:bodyPr/>
        <a:lstStyle/>
        <a:p>
          <a:pPr algn="just"/>
          <a:r>
            <a:rPr lang="es-EC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Incentivar a todo el personal de la empresa, no solo al área de producción ya que esto genera una distorsión en la relación laboral y  en la comunicación interna de la empresa.  </a:t>
          </a:r>
          <a:endParaRPr lang="es-EC" sz="1600" dirty="0">
            <a:solidFill>
              <a:schemeClr val="tx1"/>
            </a:solidFill>
          </a:endParaRPr>
        </a:p>
      </dgm:t>
    </dgm:pt>
    <dgm:pt modelId="{5876A9F4-2515-45E2-9EA4-64140F376BF0}" type="parTrans" cxnId="{9F5608B7-0EB1-4B65-A2DB-63716ED7DD10}">
      <dgm:prSet/>
      <dgm:spPr/>
      <dgm:t>
        <a:bodyPr/>
        <a:lstStyle/>
        <a:p>
          <a:endParaRPr lang="es-EC" sz="1600"/>
        </a:p>
      </dgm:t>
    </dgm:pt>
    <dgm:pt modelId="{5FC6A907-6CCE-4D43-974C-809FC70EFFA3}" type="sibTrans" cxnId="{9F5608B7-0EB1-4B65-A2DB-63716ED7DD10}">
      <dgm:prSet/>
      <dgm:spPr/>
      <dgm:t>
        <a:bodyPr/>
        <a:lstStyle/>
        <a:p>
          <a:endParaRPr lang="es-EC" sz="1600"/>
        </a:p>
      </dgm:t>
    </dgm:pt>
    <dgm:pt modelId="{8E253C83-AE13-428C-91E8-A11FA7A4325E}">
      <dgm:prSet phldrT="[Texto]" custT="1"/>
      <dgm:spPr>
        <a:solidFill>
          <a:srgbClr val="92D050"/>
        </a:solidFill>
      </dgm:spPr>
      <dgm:t>
        <a:bodyPr/>
        <a:lstStyle/>
        <a:p>
          <a:pPr algn="just"/>
          <a:r>
            <a:rPr lang="es-EC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Fomentar capacitaciones a los trabajadores tanto en el área  laboral como en el área organizacional, ya que las capacitaciones son el motor que requieren las personas para que se sientan motivadas. </a:t>
          </a:r>
          <a:endParaRPr lang="es-EC" sz="1600" dirty="0">
            <a:solidFill>
              <a:schemeClr val="tx1"/>
            </a:solidFill>
          </a:endParaRPr>
        </a:p>
      </dgm:t>
    </dgm:pt>
    <dgm:pt modelId="{3278C4B4-64DC-4E6E-8D8C-67D60E12A0CD}" type="parTrans" cxnId="{87591043-E42B-4A99-980A-10002998797B}">
      <dgm:prSet/>
      <dgm:spPr/>
      <dgm:t>
        <a:bodyPr/>
        <a:lstStyle/>
        <a:p>
          <a:endParaRPr lang="es-EC" sz="1600"/>
        </a:p>
      </dgm:t>
    </dgm:pt>
    <dgm:pt modelId="{9227B8CA-8746-48DD-80F4-2480EC796F3B}" type="sibTrans" cxnId="{87591043-E42B-4A99-980A-10002998797B}">
      <dgm:prSet/>
      <dgm:spPr/>
      <dgm:t>
        <a:bodyPr/>
        <a:lstStyle/>
        <a:p>
          <a:endParaRPr lang="es-EC" sz="1600"/>
        </a:p>
      </dgm:t>
    </dgm:pt>
    <dgm:pt modelId="{D85E4A68-E921-4FC7-AC89-382FAB994C02}">
      <dgm:prSet phldrT="[Texto]" custT="1"/>
      <dgm:spPr>
        <a:solidFill>
          <a:srgbClr val="92D050"/>
        </a:solidFill>
      </dgm:spPr>
      <dgm:t>
        <a:bodyPr/>
        <a:lstStyle/>
        <a:p>
          <a:pPr algn="just"/>
          <a:r>
            <a:rPr lang="es-EC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Implementar esta propuesta ya que los empleados no se encuentran en un clima laboral muy bueno, lo que hace que la productividad de la empresa sea reducida.  </a:t>
          </a:r>
          <a:endParaRPr lang="es-EC" sz="1600" dirty="0">
            <a:solidFill>
              <a:schemeClr val="tx1"/>
            </a:solidFill>
          </a:endParaRPr>
        </a:p>
      </dgm:t>
    </dgm:pt>
    <dgm:pt modelId="{6D3C05AD-AC81-43D3-9285-946654DEE61C}" type="parTrans" cxnId="{99D5D0A3-B663-44BD-B3D5-D0D48FAF5BF1}">
      <dgm:prSet/>
      <dgm:spPr/>
      <dgm:t>
        <a:bodyPr/>
        <a:lstStyle/>
        <a:p>
          <a:endParaRPr lang="es-EC" sz="1600"/>
        </a:p>
      </dgm:t>
    </dgm:pt>
    <dgm:pt modelId="{42EAFCE8-4346-4AAD-ABEA-D46335C744D4}" type="sibTrans" cxnId="{99D5D0A3-B663-44BD-B3D5-D0D48FAF5BF1}">
      <dgm:prSet/>
      <dgm:spPr/>
      <dgm:t>
        <a:bodyPr/>
        <a:lstStyle/>
        <a:p>
          <a:endParaRPr lang="es-EC" sz="1600"/>
        </a:p>
      </dgm:t>
    </dgm:pt>
    <dgm:pt modelId="{0E140038-4781-49A8-AC4F-A4B72C186C25}">
      <dgm:prSet phldrT="[Texto]" custT="1"/>
      <dgm:spPr>
        <a:solidFill>
          <a:srgbClr val="92D050"/>
        </a:solidFill>
      </dgm:spPr>
      <dgm:t>
        <a:bodyPr/>
        <a:lstStyle/>
        <a:p>
          <a:pPr algn="just"/>
          <a:r>
            <a:rPr lang="es-EC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Aplicar las estrategias planteadas para mejorar el ambiente laboral, ya que invertir en este factor logra incrementar la productividad de la empresa, contar con personal motivado, entusiasta, competente. </a:t>
          </a:r>
          <a:endParaRPr lang="es-EC" sz="1600" dirty="0">
            <a:solidFill>
              <a:schemeClr val="tx1"/>
            </a:solidFill>
          </a:endParaRPr>
        </a:p>
      </dgm:t>
    </dgm:pt>
    <dgm:pt modelId="{BA914D27-21AE-4610-B7D3-F817C3C16349}" type="parTrans" cxnId="{D9A2BDB0-72FF-4C43-9ACD-703A834EC2FF}">
      <dgm:prSet/>
      <dgm:spPr/>
      <dgm:t>
        <a:bodyPr/>
        <a:lstStyle/>
        <a:p>
          <a:endParaRPr lang="es-EC" sz="1600"/>
        </a:p>
      </dgm:t>
    </dgm:pt>
    <dgm:pt modelId="{C02FBB7E-597D-4555-A29E-42096DD79B64}" type="sibTrans" cxnId="{D9A2BDB0-72FF-4C43-9ACD-703A834EC2FF}">
      <dgm:prSet/>
      <dgm:spPr/>
      <dgm:t>
        <a:bodyPr/>
        <a:lstStyle/>
        <a:p>
          <a:endParaRPr lang="es-EC" sz="1600"/>
        </a:p>
      </dgm:t>
    </dgm:pt>
    <dgm:pt modelId="{C6C2454F-8C3D-4A36-BDB6-CA9134740484}" type="pres">
      <dgm:prSet presAssocID="{4E3F2363-D0BB-4F2F-B3FE-6F50C0F3D03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61AD2BE-9EED-4A4E-B647-BFC41A3E2CA8}" type="pres">
      <dgm:prSet presAssocID="{45B0844C-0C5A-4B54-B176-726D5108C611}" presName="node" presStyleLbl="node1" presStyleIdx="0" presStyleCnt="5" custScaleX="10507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7D1660B-EED5-41D1-93E1-201186FA8C81}" type="pres">
      <dgm:prSet presAssocID="{6F4BF742-03E0-4C61-9EC4-7FBA57DE0C8E}" presName="sibTrans" presStyleCnt="0"/>
      <dgm:spPr/>
    </dgm:pt>
    <dgm:pt modelId="{05BB0257-2478-40FE-A2B9-85F1593EF016}" type="pres">
      <dgm:prSet presAssocID="{893BDC6D-C626-47D4-8CFF-C4111AEB56B5}" presName="node" presStyleLbl="node1" presStyleIdx="1" presStyleCnt="5" custScaleX="108710" custLinFactNeighborX="-2005" custLinFactNeighborY="-19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C7E93E1-04F7-4DFC-8B8F-9E7E3EC28914}" type="pres">
      <dgm:prSet presAssocID="{5FC6A907-6CCE-4D43-974C-809FC70EFFA3}" presName="sibTrans" presStyleCnt="0"/>
      <dgm:spPr/>
    </dgm:pt>
    <dgm:pt modelId="{07FB8A64-D93F-4BDC-AB30-C14F84838D44}" type="pres">
      <dgm:prSet presAssocID="{8E253C83-AE13-428C-91E8-A11FA7A4325E}" presName="node" presStyleLbl="node1" presStyleIdx="2" presStyleCnt="5" custScaleX="102933" custScaleY="98152" custLinFactNeighborX="-2356" custLinFactNeighborY="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57EA2B2-D7F1-40DC-92D2-F79CD3D58793}" type="pres">
      <dgm:prSet presAssocID="{9227B8CA-8746-48DD-80F4-2480EC796F3B}" presName="sibTrans" presStyleCnt="0"/>
      <dgm:spPr/>
    </dgm:pt>
    <dgm:pt modelId="{2E366B5C-4239-4852-9679-7DC3D53A5CE4}" type="pres">
      <dgm:prSet presAssocID="{D85E4A68-E921-4FC7-AC89-382FAB994C02}" presName="node" presStyleLbl="node1" presStyleIdx="3" presStyleCnt="5" custLinFactNeighborX="-1453" custLinFactNeighborY="270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A3AFF38-3926-4BD4-9612-118757837858}" type="pres">
      <dgm:prSet presAssocID="{42EAFCE8-4346-4AAD-ABEA-D46335C744D4}" presName="sibTrans" presStyleCnt="0"/>
      <dgm:spPr/>
    </dgm:pt>
    <dgm:pt modelId="{43BF60EE-2E3B-4355-8749-42FFF686399C}" type="pres">
      <dgm:prSet presAssocID="{0E140038-4781-49A8-AC4F-A4B72C186C25}" presName="node" presStyleLbl="node1" presStyleIdx="4" presStyleCnt="5" custLinFactNeighborX="-646" custLinFactNeighborY="-188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9A2BDB0-72FF-4C43-9ACD-703A834EC2FF}" srcId="{4E3F2363-D0BB-4F2F-B3FE-6F50C0F3D037}" destId="{0E140038-4781-49A8-AC4F-A4B72C186C25}" srcOrd="4" destOrd="0" parTransId="{BA914D27-21AE-4610-B7D3-F817C3C16349}" sibTransId="{C02FBB7E-597D-4555-A29E-42096DD79B64}"/>
    <dgm:cxn modelId="{A68059B5-87CC-4721-BBD0-3B0ACB1A13B9}" type="presOf" srcId="{45B0844C-0C5A-4B54-B176-726D5108C611}" destId="{561AD2BE-9EED-4A4E-B647-BFC41A3E2CA8}" srcOrd="0" destOrd="0" presId="urn:microsoft.com/office/officeart/2005/8/layout/default"/>
    <dgm:cxn modelId="{A73F6BE3-C32D-41F0-BE1E-38F3F4D26A28}" type="presOf" srcId="{D85E4A68-E921-4FC7-AC89-382FAB994C02}" destId="{2E366B5C-4239-4852-9679-7DC3D53A5CE4}" srcOrd="0" destOrd="0" presId="urn:microsoft.com/office/officeart/2005/8/layout/default"/>
    <dgm:cxn modelId="{9F5608B7-0EB1-4B65-A2DB-63716ED7DD10}" srcId="{4E3F2363-D0BB-4F2F-B3FE-6F50C0F3D037}" destId="{893BDC6D-C626-47D4-8CFF-C4111AEB56B5}" srcOrd="1" destOrd="0" parTransId="{5876A9F4-2515-45E2-9EA4-64140F376BF0}" sibTransId="{5FC6A907-6CCE-4D43-974C-809FC70EFFA3}"/>
    <dgm:cxn modelId="{B78D2E69-DBDD-4DF5-AE99-3DFD8506A90D}" type="presOf" srcId="{4E3F2363-D0BB-4F2F-B3FE-6F50C0F3D037}" destId="{C6C2454F-8C3D-4A36-BDB6-CA9134740484}" srcOrd="0" destOrd="0" presId="urn:microsoft.com/office/officeart/2005/8/layout/default"/>
    <dgm:cxn modelId="{40E00EDF-B9FC-4BA2-8B39-1E8315AC17C2}" type="presOf" srcId="{893BDC6D-C626-47D4-8CFF-C4111AEB56B5}" destId="{05BB0257-2478-40FE-A2B9-85F1593EF016}" srcOrd="0" destOrd="0" presId="urn:microsoft.com/office/officeart/2005/8/layout/default"/>
    <dgm:cxn modelId="{99D5D0A3-B663-44BD-B3D5-D0D48FAF5BF1}" srcId="{4E3F2363-D0BB-4F2F-B3FE-6F50C0F3D037}" destId="{D85E4A68-E921-4FC7-AC89-382FAB994C02}" srcOrd="3" destOrd="0" parTransId="{6D3C05AD-AC81-43D3-9285-946654DEE61C}" sibTransId="{42EAFCE8-4346-4AAD-ABEA-D46335C744D4}"/>
    <dgm:cxn modelId="{5554143F-876A-424B-8B01-6C8966CEE7A7}" type="presOf" srcId="{0E140038-4781-49A8-AC4F-A4B72C186C25}" destId="{43BF60EE-2E3B-4355-8749-42FFF686399C}" srcOrd="0" destOrd="0" presId="urn:microsoft.com/office/officeart/2005/8/layout/default"/>
    <dgm:cxn modelId="{69F6500D-B089-46C7-B385-D55B5F6218F8}" type="presOf" srcId="{8E253C83-AE13-428C-91E8-A11FA7A4325E}" destId="{07FB8A64-D93F-4BDC-AB30-C14F84838D44}" srcOrd="0" destOrd="0" presId="urn:microsoft.com/office/officeart/2005/8/layout/default"/>
    <dgm:cxn modelId="{8991E59C-86AB-4E23-8168-45BEE8F8B7E9}" srcId="{4E3F2363-D0BB-4F2F-B3FE-6F50C0F3D037}" destId="{45B0844C-0C5A-4B54-B176-726D5108C611}" srcOrd="0" destOrd="0" parTransId="{0C5238AB-3BCC-4805-97BC-DB366B281BE2}" sibTransId="{6F4BF742-03E0-4C61-9EC4-7FBA57DE0C8E}"/>
    <dgm:cxn modelId="{87591043-E42B-4A99-980A-10002998797B}" srcId="{4E3F2363-D0BB-4F2F-B3FE-6F50C0F3D037}" destId="{8E253C83-AE13-428C-91E8-A11FA7A4325E}" srcOrd="2" destOrd="0" parTransId="{3278C4B4-64DC-4E6E-8D8C-67D60E12A0CD}" sibTransId="{9227B8CA-8746-48DD-80F4-2480EC796F3B}"/>
    <dgm:cxn modelId="{FF24F540-4AAC-4048-AA4F-AC9E50736DCA}" type="presParOf" srcId="{C6C2454F-8C3D-4A36-BDB6-CA9134740484}" destId="{561AD2BE-9EED-4A4E-B647-BFC41A3E2CA8}" srcOrd="0" destOrd="0" presId="urn:microsoft.com/office/officeart/2005/8/layout/default"/>
    <dgm:cxn modelId="{0894CA0A-E62A-4F05-9CCC-CAE3941B154D}" type="presParOf" srcId="{C6C2454F-8C3D-4A36-BDB6-CA9134740484}" destId="{07D1660B-EED5-41D1-93E1-201186FA8C81}" srcOrd="1" destOrd="0" presId="urn:microsoft.com/office/officeart/2005/8/layout/default"/>
    <dgm:cxn modelId="{A9A28DB8-BDA9-44FC-B64A-271181C58305}" type="presParOf" srcId="{C6C2454F-8C3D-4A36-BDB6-CA9134740484}" destId="{05BB0257-2478-40FE-A2B9-85F1593EF016}" srcOrd="2" destOrd="0" presId="urn:microsoft.com/office/officeart/2005/8/layout/default"/>
    <dgm:cxn modelId="{25684F48-BAA5-4275-A37F-2255B720218F}" type="presParOf" srcId="{C6C2454F-8C3D-4A36-BDB6-CA9134740484}" destId="{3C7E93E1-04F7-4DFC-8B8F-9E7E3EC28914}" srcOrd="3" destOrd="0" presId="urn:microsoft.com/office/officeart/2005/8/layout/default"/>
    <dgm:cxn modelId="{00B25C5C-9FF4-4819-8F79-93D51B4D0095}" type="presParOf" srcId="{C6C2454F-8C3D-4A36-BDB6-CA9134740484}" destId="{07FB8A64-D93F-4BDC-AB30-C14F84838D44}" srcOrd="4" destOrd="0" presId="urn:microsoft.com/office/officeart/2005/8/layout/default"/>
    <dgm:cxn modelId="{DFA8B92D-D8D0-464C-8929-B8B0AD88962C}" type="presParOf" srcId="{C6C2454F-8C3D-4A36-BDB6-CA9134740484}" destId="{057EA2B2-D7F1-40DC-92D2-F79CD3D58793}" srcOrd="5" destOrd="0" presId="urn:microsoft.com/office/officeart/2005/8/layout/default"/>
    <dgm:cxn modelId="{6ADE4304-2127-4757-83D0-A45C002C4989}" type="presParOf" srcId="{C6C2454F-8C3D-4A36-BDB6-CA9134740484}" destId="{2E366B5C-4239-4852-9679-7DC3D53A5CE4}" srcOrd="6" destOrd="0" presId="urn:microsoft.com/office/officeart/2005/8/layout/default"/>
    <dgm:cxn modelId="{9FB43A39-D4CD-42E4-B29E-3C43DEF00C27}" type="presParOf" srcId="{C6C2454F-8C3D-4A36-BDB6-CA9134740484}" destId="{CA3AFF38-3926-4BD4-9612-118757837858}" srcOrd="7" destOrd="0" presId="urn:microsoft.com/office/officeart/2005/8/layout/default"/>
    <dgm:cxn modelId="{55EF97AC-0C8C-448B-B7F7-7C6F9FF04EE1}" type="presParOf" srcId="{C6C2454F-8C3D-4A36-BDB6-CA9134740484}" destId="{43BF60EE-2E3B-4355-8749-42FFF686399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66FBD-94DF-4CD9-97CE-C424595BDEF3}">
      <dsp:nvSpPr>
        <dsp:cNvPr id="0" name=""/>
        <dsp:cNvSpPr/>
      </dsp:nvSpPr>
      <dsp:spPr>
        <a:xfrm>
          <a:off x="3738" y="2103993"/>
          <a:ext cx="2081972" cy="1040986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DESCRIPTIVA</a:t>
          </a:r>
          <a:endParaRPr lang="es-EC" sz="1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4227" y="2134482"/>
        <a:ext cx="2020994" cy="980008"/>
      </dsp:txXfrm>
    </dsp:sp>
    <dsp:sp modelId="{F1B2E8AD-57FD-4FEC-8DED-A819D8FDBD25}">
      <dsp:nvSpPr>
        <dsp:cNvPr id="0" name=""/>
        <dsp:cNvSpPr/>
      </dsp:nvSpPr>
      <dsp:spPr>
        <a:xfrm rot="18599126">
          <a:off x="1854114" y="2106985"/>
          <a:ext cx="1295982" cy="42011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28118" y="16062"/>
              </a:lnTo>
            </a:path>
          </a:pathLst>
        </a:custGeom>
        <a:noFill/>
        <a:ln w="19050" cap="flat" cmpd="sng" algn="ctr">
          <a:solidFill>
            <a:srgbClr val="EA6497"/>
          </a:solidFill>
          <a:prstDash val="solid"/>
        </a:ln>
        <a:effectLst>
          <a:glow rad="70000">
            <a:schemeClr val="accent5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469706" y="2095591"/>
        <a:ext cx="64799" cy="64799"/>
      </dsp:txXfrm>
    </dsp:sp>
    <dsp:sp modelId="{2B05E193-4174-4D5F-B4CE-1D5C92A0E614}">
      <dsp:nvSpPr>
        <dsp:cNvPr id="0" name=""/>
        <dsp:cNvSpPr/>
      </dsp:nvSpPr>
      <dsp:spPr>
        <a:xfrm>
          <a:off x="2918500" y="1111002"/>
          <a:ext cx="2081972" cy="1040986"/>
        </a:xfrm>
        <a:prstGeom prst="roundRect">
          <a:avLst>
            <a:gd name="adj" fmla="val 10000"/>
          </a:avLst>
        </a:prstGeom>
        <a:solidFill>
          <a:srgbClr val="EA6497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ENCUESTA</a:t>
          </a:r>
          <a:endParaRPr lang="es-EC" sz="1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948989" y="1141491"/>
        <a:ext cx="2020994" cy="980008"/>
      </dsp:txXfrm>
    </dsp:sp>
    <dsp:sp modelId="{FF650593-9BA8-4837-A9E9-745BA755DAB2}">
      <dsp:nvSpPr>
        <dsp:cNvPr id="0" name=""/>
        <dsp:cNvSpPr/>
      </dsp:nvSpPr>
      <dsp:spPr>
        <a:xfrm rot="18393532">
          <a:off x="4742454" y="1097936"/>
          <a:ext cx="1276205" cy="42011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03917" y="16062"/>
              </a:lnTo>
            </a:path>
          </a:pathLst>
        </a:custGeom>
        <a:noFill/>
        <a:ln w="19050" cap="flat" cmpd="sng" algn="ctr">
          <a:solidFill>
            <a:schemeClr val="accent6"/>
          </a:solidFill>
          <a:prstDash val="solid"/>
        </a:ln>
        <a:effectLst>
          <a:glow rad="70000">
            <a:schemeClr val="accent6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348652" y="1087037"/>
        <a:ext cx="63810" cy="63810"/>
      </dsp:txXfrm>
    </dsp:sp>
    <dsp:sp modelId="{53B24914-D706-41C0-AF99-079E62B79EFE}">
      <dsp:nvSpPr>
        <dsp:cNvPr id="0" name=""/>
        <dsp:cNvSpPr/>
      </dsp:nvSpPr>
      <dsp:spPr>
        <a:xfrm>
          <a:off x="5760642" y="254770"/>
          <a:ext cx="2081972" cy="703238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OPERACIONALIZACIÓN MATRIZ VARIABLES</a:t>
          </a:r>
        </a:p>
      </dsp:txBody>
      <dsp:txXfrm>
        <a:off x="5781239" y="275367"/>
        <a:ext cx="2040778" cy="662044"/>
      </dsp:txXfrm>
    </dsp:sp>
    <dsp:sp modelId="{AAAAF059-1F64-4758-8BD5-DF10F42C9E3F}">
      <dsp:nvSpPr>
        <dsp:cNvPr id="0" name=""/>
        <dsp:cNvSpPr/>
      </dsp:nvSpPr>
      <dsp:spPr>
        <a:xfrm rot="21248203">
          <a:off x="4998473" y="1571457"/>
          <a:ext cx="764167" cy="42011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75591" y="16062"/>
              </a:lnTo>
            </a:path>
          </a:pathLst>
        </a:custGeom>
        <a:noFill/>
        <a:ln w="19050" cap="flat" cmpd="sng" algn="ctr">
          <a:solidFill>
            <a:schemeClr val="accent6"/>
          </a:solidFill>
          <a:prstDash val="solid"/>
        </a:ln>
        <a:effectLst>
          <a:glow rad="70000">
            <a:schemeClr val="accent6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361453" y="1573359"/>
        <a:ext cx="38208" cy="38208"/>
      </dsp:txXfrm>
    </dsp:sp>
    <dsp:sp modelId="{24367F9F-2D74-4F52-94CD-3973BCB35803}">
      <dsp:nvSpPr>
        <dsp:cNvPr id="0" name=""/>
        <dsp:cNvSpPr/>
      </dsp:nvSpPr>
      <dsp:spPr>
        <a:xfrm>
          <a:off x="5760642" y="1032938"/>
          <a:ext cx="2081972" cy="104098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MEDIDAS DE ESCALA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(Ordinales, Nominales, Intervalo , Razón) </a:t>
          </a:r>
          <a:endParaRPr lang="es-EC" sz="1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791131" y="1063427"/>
        <a:ext cx="2020994" cy="980008"/>
      </dsp:txXfrm>
    </dsp:sp>
    <dsp:sp modelId="{09CB356F-B04B-4F7C-9523-421ED12259ED}">
      <dsp:nvSpPr>
        <dsp:cNvPr id="0" name=""/>
        <dsp:cNvSpPr/>
      </dsp:nvSpPr>
      <dsp:spPr>
        <a:xfrm rot="2956082">
          <a:off x="4798070" y="2051880"/>
          <a:ext cx="1164973" cy="42011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75591" y="16062"/>
              </a:lnTo>
            </a:path>
          </a:pathLst>
        </a:custGeom>
        <a:noFill/>
        <a:ln w="19050" cap="flat" cmpd="sng" algn="ctr">
          <a:solidFill>
            <a:schemeClr val="accent6"/>
          </a:solidFill>
          <a:prstDash val="solid"/>
        </a:ln>
        <a:effectLst>
          <a:glow rad="70000">
            <a:schemeClr val="accent6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351433" y="2043762"/>
        <a:ext cx="58248" cy="58248"/>
      </dsp:txXfrm>
    </dsp:sp>
    <dsp:sp modelId="{BA8DB7E2-EDB9-4535-96B7-F2C82AC9FF0F}">
      <dsp:nvSpPr>
        <dsp:cNvPr id="0" name=""/>
        <dsp:cNvSpPr/>
      </dsp:nvSpPr>
      <dsp:spPr>
        <a:xfrm>
          <a:off x="5760642" y="2233195"/>
          <a:ext cx="2081972" cy="562163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 13 PREGUNTAS</a:t>
          </a:r>
          <a:endParaRPr lang="es-EC" sz="1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777107" y="2249660"/>
        <a:ext cx="2049042" cy="529233"/>
      </dsp:txXfrm>
    </dsp:sp>
    <dsp:sp modelId="{11C401B7-BB2C-4561-9185-F548DE890DB5}">
      <dsp:nvSpPr>
        <dsp:cNvPr id="0" name=""/>
        <dsp:cNvSpPr/>
      </dsp:nvSpPr>
      <dsp:spPr>
        <a:xfrm rot="3000874">
          <a:off x="1854114" y="3099976"/>
          <a:ext cx="1295982" cy="42011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28118" y="16062"/>
              </a:lnTo>
            </a:path>
          </a:pathLst>
        </a:custGeom>
        <a:noFill/>
        <a:ln w="19050" cap="flat" cmpd="sng" algn="ctr">
          <a:solidFill>
            <a:srgbClr val="EA6497"/>
          </a:solidFill>
          <a:prstDash val="solid"/>
        </a:ln>
        <a:effectLst>
          <a:glow rad="70000">
            <a:schemeClr val="accent5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469706" y="3088583"/>
        <a:ext cx="64799" cy="64799"/>
      </dsp:txXfrm>
    </dsp:sp>
    <dsp:sp modelId="{79BA1A41-E7F5-4610-B8F2-531EA8CC19A6}">
      <dsp:nvSpPr>
        <dsp:cNvPr id="0" name=""/>
        <dsp:cNvSpPr/>
      </dsp:nvSpPr>
      <dsp:spPr>
        <a:xfrm>
          <a:off x="2918500" y="3096985"/>
          <a:ext cx="2081972" cy="1040986"/>
        </a:xfrm>
        <a:prstGeom prst="roundRect">
          <a:avLst>
            <a:gd name="adj" fmla="val 10000"/>
          </a:avLst>
        </a:prstGeom>
        <a:solidFill>
          <a:srgbClr val="EA6497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OBSERVACIÓN</a:t>
          </a:r>
          <a:endParaRPr lang="es-EC" sz="1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948989" y="3127474"/>
        <a:ext cx="2020994" cy="980008"/>
      </dsp:txXfrm>
    </dsp:sp>
    <dsp:sp modelId="{C213B949-7AD9-4D53-8B69-266EB621041B}">
      <dsp:nvSpPr>
        <dsp:cNvPr id="0" name=""/>
        <dsp:cNvSpPr/>
      </dsp:nvSpPr>
      <dsp:spPr>
        <a:xfrm rot="1508">
          <a:off x="5000472" y="3596623"/>
          <a:ext cx="688154" cy="42011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548590" y="16062"/>
              </a:lnTo>
            </a:path>
          </a:pathLst>
        </a:custGeom>
        <a:noFill/>
        <a:ln w="19050" cap="flat" cmpd="sng" algn="ctr">
          <a:solidFill>
            <a:schemeClr val="accent6"/>
          </a:solidFill>
          <a:prstDash val="solid"/>
        </a:ln>
        <a:effectLst>
          <a:glow rad="70000">
            <a:schemeClr val="accent6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327346" y="3600425"/>
        <a:ext cx="34407" cy="34407"/>
      </dsp:txXfrm>
    </dsp:sp>
    <dsp:sp modelId="{FE547F2A-5C51-4D3E-976B-25CD42D4C7B5}">
      <dsp:nvSpPr>
        <dsp:cNvPr id="0" name=""/>
        <dsp:cNvSpPr/>
      </dsp:nvSpPr>
      <dsp:spPr>
        <a:xfrm>
          <a:off x="5688627" y="3097287"/>
          <a:ext cx="2081972" cy="104098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NATURAL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 Observar a las personas en su espacio </a:t>
          </a:r>
          <a:endParaRPr lang="es-EC" sz="1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719116" y="3127776"/>
        <a:ext cx="2020994" cy="9800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68BAE-DD4F-4852-8DAB-5634322ED5BC}">
      <dsp:nvSpPr>
        <dsp:cNvPr id="0" name=""/>
        <dsp:cNvSpPr/>
      </dsp:nvSpPr>
      <dsp:spPr>
        <a:xfrm>
          <a:off x="2325" y="655031"/>
          <a:ext cx="2258629" cy="1025745"/>
        </a:xfrm>
        <a:prstGeom prst="chevron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Técnica de muestreo</a:t>
          </a:r>
          <a:endParaRPr lang="es-EC" sz="1400" kern="1200" dirty="0"/>
        </a:p>
      </dsp:txBody>
      <dsp:txXfrm>
        <a:off x="515198" y="655031"/>
        <a:ext cx="1232884" cy="1025745"/>
      </dsp:txXfrm>
    </dsp:sp>
    <dsp:sp modelId="{42E161C1-5CFE-4B23-936B-B7F1AAA96FC2}">
      <dsp:nvSpPr>
        <dsp:cNvPr id="0" name=""/>
        <dsp:cNvSpPr/>
      </dsp:nvSpPr>
      <dsp:spPr>
        <a:xfrm>
          <a:off x="2084465" y="655031"/>
          <a:ext cx="2279437" cy="10257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Muestreo no probabilístico </a:t>
          </a:r>
          <a:endParaRPr lang="es-EC" sz="1400" kern="1200" dirty="0"/>
        </a:p>
      </dsp:txBody>
      <dsp:txXfrm>
        <a:off x="2597338" y="655031"/>
        <a:ext cx="1253692" cy="1025745"/>
      </dsp:txXfrm>
    </dsp:sp>
    <dsp:sp modelId="{07A88639-2962-4C4C-9588-61DD26860742}">
      <dsp:nvSpPr>
        <dsp:cNvPr id="0" name=""/>
        <dsp:cNvSpPr/>
      </dsp:nvSpPr>
      <dsp:spPr>
        <a:xfrm>
          <a:off x="4170417" y="637812"/>
          <a:ext cx="2218972" cy="1025745"/>
        </a:xfrm>
        <a:prstGeom prst="chevron">
          <a:avLst/>
        </a:prstGeom>
        <a:solidFill>
          <a:srgbClr val="CC99FF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Conveniencia </a:t>
          </a:r>
          <a:endParaRPr lang="es-EC" sz="1400" kern="1200" dirty="0"/>
        </a:p>
      </dsp:txBody>
      <dsp:txXfrm>
        <a:off x="4683290" y="637812"/>
        <a:ext cx="1193227" cy="10257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A03A73-8699-4BFC-BAAB-BE988C2F5207}">
      <dsp:nvSpPr>
        <dsp:cNvPr id="0" name=""/>
        <dsp:cNvSpPr/>
      </dsp:nvSpPr>
      <dsp:spPr>
        <a:xfrm>
          <a:off x="365906" y="0"/>
          <a:ext cx="2979899" cy="1661823"/>
        </a:xfrm>
        <a:prstGeom prst="rect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El 56,67% de los trabajadores indican que se debe mejorar el ambiente laboral de la empresa para aumentar la productividad.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365906" y="0"/>
        <a:ext cx="2979899" cy="1661823"/>
      </dsp:txXfrm>
    </dsp:sp>
    <dsp:sp modelId="{6FD01EE2-166F-43BC-9882-3F0B615F821B}">
      <dsp:nvSpPr>
        <dsp:cNvPr id="0" name=""/>
        <dsp:cNvSpPr/>
      </dsp:nvSpPr>
      <dsp:spPr>
        <a:xfrm>
          <a:off x="4026959" y="2601"/>
          <a:ext cx="3411862" cy="1661823"/>
        </a:xfrm>
        <a:prstGeom prst="rect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6889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5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El ambiente laboral según la investigación planteada es buena, este puede ser una incidencia a que la productividad baje, ya que las personas en un ambiente tenso no pueden concentrarse ni realizar las actividades correspondientes de manera correcta.</a:t>
          </a:r>
          <a:endParaRPr lang="es-EC" sz="1550" kern="1200" dirty="0">
            <a:solidFill>
              <a:schemeClr val="tx1"/>
            </a:solidFill>
          </a:endParaRPr>
        </a:p>
      </dsp:txBody>
      <dsp:txXfrm>
        <a:off x="4026959" y="2601"/>
        <a:ext cx="3411862" cy="1661823"/>
      </dsp:txXfrm>
    </dsp:sp>
    <dsp:sp modelId="{4EE0395A-89F2-413D-89C7-51D00D7DA236}">
      <dsp:nvSpPr>
        <dsp:cNvPr id="0" name=""/>
        <dsp:cNvSpPr/>
      </dsp:nvSpPr>
      <dsp:spPr>
        <a:xfrm>
          <a:off x="306759" y="1958512"/>
          <a:ext cx="3134974" cy="1661823"/>
        </a:xfrm>
        <a:prstGeom prst="rect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El 26,67% de los trabajadores no han asistido a capacitaciones lo que hace que la empresa no tenga personal altamente capacitado, ya que este factor es importante para que la productividad fluya en una organización. 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306759" y="1958512"/>
        <a:ext cx="3134974" cy="1661823"/>
      </dsp:txXfrm>
    </dsp:sp>
    <dsp:sp modelId="{FE53C9CE-801F-4044-8582-C6868F96F823}">
      <dsp:nvSpPr>
        <dsp:cNvPr id="0" name=""/>
        <dsp:cNvSpPr/>
      </dsp:nvSpPr>
      <dsp:spPr>
        <a:xfrm>
          <a:off x="4026945" y="2087869"/>
          <a:ext cx="3264735" cy="1517810"/>
        </a:xfrm>
        <a:prstGeom prst="rect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El análisis del ANOVA,                   CHI-CUADRADO muestran que el proyecto es viable por lo tanto se puede implementar la propuesta para mejorar el ambiente laboral en la empresa Ingelcom.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4026945" y="2087869"/>
        <a:ext cx="3264735" cy="1517810"/>
      </dsp:txXfrm>
    </dsp:sp>
    <dsp:sp modelId="{67A2CE8E-F8FD-48AD-A8E9-5AFA5F6ACC9C}">
      <dsp:nvSpPr>
        <dsp:cNvPr id="0" name=""/>
        <dsp:cNvSpPr/>
      </dsp:nvSpPr>
      <dsp:spPr>
        <a:xfrm>
          <a:off x="2642106" y="3838777"/>
          <a:ext cx="2769706" cy="1661823"/>
        </a:xfrm>
        <a:prstGeom prst="rect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El presupuesto total que se requiere para implementar estrategias que ayuden a mejorar el ambiente laboral y por consiguiente aumentar la productividad de la empresa es de $3820,00. 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2642106" y="3838777"/>
        <a:ext cx="2769706" cy="16618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1AD2BE-9EED-4A4E-B647-BFC41A3E2CA8}">
      <dsp:nvSpPr>
        <dsp:cNvPr id="0" name=""/>
        <dsp:cNvSpPr/>
      </dsp:nvSpPr>
      <dsp:spPr>
        <a:xfrm>
          <a:off x="720087" y="3516"/>
          <a:ext cx="3211988" cy="1834094"/>
        </a:xfrm>
        <a:prstGeom prst="rect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Realizar la estrategia de motivación el cual permita que el ambiente laboral fluya para que los trabajadores se encuentren en un ambiente relajado y armónico, lo mismo que permitirá que realicen sus actividades de manera correcta. 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720087" y="3516"/>
        <a:ext cx="3211988" cy="1834094"/>
      </dsp:txXfrm>
    </dsp:sp>
    <dsp:sp modelId="{05BB0257-2478-40FE-A2B9-85F1593EF016}">
      <dsp:nvSpPr>
        <dsp:cNvPr id="0" name=""/>
        <dsp:cNvSpPr/>
      </dsp:nvSpPr>
      <dsp:spPr>
        <a:xfrm>
          <a:off x="4176469" y="0"/>
          <a:ext cx="3323073" cy="1834094"/>
        </a:xfrm>
        <a:prstGeom prst="rect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Incentivar a todo el personal de la empresa, no solo al área de producción ya que esto genera una distorsión en la relación laboral y  en la comunicación interna de la empresa.  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4176469" y="0"/>
        <a:ext cx="3323073" cy="1834094"/>
      </dsp:txXfrm>
    </dsp:sp>
    <dsp:sp modelId="{07FB8A64-D93F-4BDC-AB30-C14F84838D44}">
      <dsp:nvSpPr>
        <dsp:cNvPr id="0" name=""/>
        <dsp:cNvSpPr/>
      </dsp:nvSpPr>
      <dsp:spPr>
        <a:xfrm>
          <a:off x="813947" y="2160239"/>
          <a:ext cx="3146480" cy="1800200"/>
        </a:xfrm>
        <a:prstGeom prst="rect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Fomentar capacitaciones a los trabajadores tanto en el área  laboral como en el área organizacional, ya que las capacitaciones son el motor que requieren las personas para que se sientan motivadas. 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813947" y="2160239"/>
        <a:ext cx="3146480" cy="1800200"/>
      </dsp:txXfrm>
    </dsp:sp>
    <dsp:sp modelId="{2E366B5C-4239-4852-9679-7DC3D53A5CE4}">
      <dsp:nvSpPr>
        <dsp:cNvPr id="0" name=""/>
        <dsp:cNvSpPr/>
      </dsp:nvSpPr>
      <dsp:spPr>
        <a:xfrm>
          <a:off x="4293713" y="2192886"/>
          <a:ext cx="3056823" cy="1834094"/>
        </a:xfrm>
        <a:prstGeom prst="rect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Implementar esta propuesta ya que los empleados no se encuentran en un clima laboral muy bueno, lo que hace que la productividad de la empresa sea reducida.  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4293713" y="2192886"/>
        <a:ext cx="3056823" cy="1834094"/>
      </dsp:txXfrm>
    </dsp:sp>
    <dsp:sp modelId="{43BF60EE-2E3B-4355-8749-42FFF686399C}">
      <dsp:nvSpPr>
        <dsp:cNvPr id="0" name=""/>
        <dsp:cNvSpPr/>
      </dsp:nvSpPr>
      <dsp:spPr>
        <a:xfrm>
          <a:off x="2592300" y="4248478"/>
          <a:ext cx="3056823" cy="1834094"/>
        </a:xfrm>
        <a:prstGeom prst="rect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Aplicar las estrategias planteadas para mejorar el ambiente laboral, ya que invertir en este factor logra incrementar la productividad de la empresa, contar con personal motivado, entusiasta, competente. 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2592300" y="4248478"/>
        <a:ext cx="3056823" cy="1834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01FF6-E65A-49C8-9BA3-769231CE4589}" type="datetimeFigureOut">
              <a:rPr lang="es-EC" smtClean="0"/>
              <a:t>10/08/2016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D79C4-4493-4FC8-A65E-BECFD0E1079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94621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B0F82-958F-4B66-B5C6-6F23CC7F8469}" type="datetimeFigureOut">
              <a:rPr lang="es-EC" smtClean="0"/>
              <a:t>10/08/2016</a:t>
            </a:fld>
            <a:endParaRPr lang="es-EC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AC4F1-B121-49EF-AFDA-BBA3243CCFEE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13860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AC4F1-B121-49EF-AFDA-BBA3243CCFEE}" type="slidenum">
              <a:rPr lang="es-EC" smtClean="0"/>
              <a:t>5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15842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AC4F1-B121-49EF-AFDA-BBA3243CCFEE}" type="slidenum">
              <a:rPr lang="es-EC" smtClean="0"/>
              <a:t>15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2004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5DD9-E062-4C39-A380-D2DE3F77EBBE}" type="datetimeFigureOut">
              <a:rPr lang="es-EC" smtClean="0"/>
              <a:t>10/08/2016</a:t>
            </a:fld>
            <a:endParaRPr lang="es-EC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E085-5530-437F-A4B7-A12808859ACE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5DD9-E062-4C39-A380-D2DE3F77EBBE}" type="datetimeFigureOut">
              <a:rPr lang="es-EC" smtClean="0"/>
              <a:t>10/08/2016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E085-5530-437F-A4B7-A12808859ACE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5DD9-E062-4C39-A380-D2DE3F77EBBE}" type="datetimeFigureOut">
              <a:rPr lang="es-EC" smtClean="0"/>
              <a:t>10/08/2016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E085-5530-437F-A4B7-A12808859ACE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5DD9-E062-4C39-A380-D2DE3F77EBBE}" type="datetimeFigureOut">
              <a:rPr lang="es-EC" smtClean="0"/>
              <a:t>10/08/2016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E085-5530-437F-A4B7-A12808859ACE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5DD9-E062-4C39-A380-D2DE3F77EBBE}" type="datetimeFigureOut">
              <a:rPr lang="es-EC" smtClean="0"/>
              <a:t>10/08/2016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E085-5530-437F-A4B7-A12808859ACE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5DD9-E062-4C39-A380-D2DE3F77EBBE}" type="datetimeFigureOut">
              <a:rPr lang="es-EC" smtClean="0"/>
              <a:t>10/08/2016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E085-5530-437F-A4B7-A12808859ACE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5DD9-E062-4C39-A380-D2DE3F77EBBE}" type="datetimeFigureOut">
              <a:rPr lang="es-EC" smtClean="0"/>
              <a:t>10/08/2016</a:t>
            </a:fld>
            <a:endParaRPr lang="es-EC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E085-5530-437F-A4B7-A12808859ACE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5DD9-E062-4C39-A380-D2DE3F77EBBE}" type="datetimeFigureOut">
              <a:rPr lang="es-EC" smtClean="0"/>
              <a:t>10/08/2016</a:t>
            </a:fld>
            <a:endParaRPr lang="es-EC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FE085-5530-437F-A4B7-A12808859ACE}" type="slidenum">
              <a:rPr lang="es-EC" smtClean="0"/>
              <a:t>‹Nº›</a:t>
            </a:fld>
            <a:endParaRPr lang="es-EC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C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5DD9-E062-4C39-A380-D2DE3F77EBBE}" type="datetimeFigureOut">
              <a:rPr lang="es-EC" smtClean="0"/>
              <a:t>10/08/2016</a:t>
            </a:fld>
            <a:endParaRPr lang="es-EC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E085-5530-437F-A4B7-A12808859ACE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5DD9-E062-4C39-A380-D2DE3F77EBBE}" type="datetimeFigureOut">
              <a:rPr lang="es-EC" smtClean="0"/>
              <a:t>10/08/2016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27FE085-5530-437F-A4B7-A12808859ACE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F745DD9-E062-4C39-A380-D2DE3F77EBBE}" type="datetimeFigureOut">
              <a:rPr lang="es-EC" smtClean="0"/>
              <a:t>10/08/2016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E085-5530-437F-A4B7-A12808859ACE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F745DD9-E062-4C39-A380-D2DE3F77EBBE}" type="datetimeFigureOut">
              <a:rPr lang="es-EC" smtClean="0"/>
              <a:t>10/08/2016</a:t>
            </a:fld>
            <a:endParaRPr lang="es-EC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27FE085-5530-437F-A4B7-A12808859ACE}" type="slidenum">
              <a:rPr lang="es-EC" smtClean="0"/>
              <a:t>‹Nº›</a:t>
            </a:fld>
            <a:endParaRPr lang="es-EC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0" descr="data:image/png;base64,iVBORw0KGgoAAAANSUhEUgAAAVoAAABMCAMAAAAbd492AAACrFBMVEX///8AcT3+/v4Abjn6ysjvfHaNwaqNtaEAajTA2c3o8ewAazcafU3X6uP7+/v4+PgAAADz8/MhckVelnnY2Njv7+/p6enKysrm8uy9vb1TkW72/PkAdDzg4OCbm5vS0tJ8fHxsbGyqqqqzs7OGhobExMRjY2NOTk6Pj4+lpaU7OzszMzMVeEoleU9nZ2dHR0dso4iWlpZEjmlaWloeHh51dXXw76kVFRUoKCgpq+S00+g5gVnw8wDz7D3d3gA3NzcAYSe/2uzW5/KJu9/r3wDq545djHwAcbkSUDH68+4gndjIzsf//wCRroCBsZny79jUywXtPzI8HwAoEQAhaaDN5NndgW19hbNqa6G7uMfCyTZtkXkVUDTN1B1AXmljg3dvAEvqkIne2zrd3msATDWOo6Tb2pVzmb/VcWhjAFzNz35zgo5/lIstakwRXDS1vwDVpJ8ALRmfm6nb13fTlIzcS1JFdWCfo8xqfJlMaYw2XVNdbV7u6mQ/bUklOjZMennaxoLMjpvSups0VmyKFkqyuNiiliSvtiyvu6xDTFd/lEU5EWK/UVaqpHRtek3Dxp+CVXqlSF1Zj8kAISlBNyppOS+yvIAAUj9EZCorP3RhpNA1F2iRojWTgCxnkSZRPSeKVUYIMwg4TjeQMliqc1oAbb/Zex/nyQDePi+daTO3M0RZRBZDUEIgEwgFiM1FG1j0IyPdoBvXYVHWpIPVgY0oOXiIADxBAHbt68LaYHZ1q8oAXLUtHXdshlDHckyzUB6wWWqKQ1ivjZqwaR9tkibDTheXY2e5hjffQCdthxjDsQBchalDeyyPSQB+ayV+VwlhIgZhR1qTTEOKBgArAABRFBR5QyGpo1bNpwCrPy6CAAAAWZSviRaehJOaVky+LEqDfQbhdiMzO1zyIkB/P2BQAAAc6ElEQVR4nO1ciWPb1nl/gjydEUDYOATTIEgcJEA6pGmKFkNTByl5IiVXhyM3k2PHiR1LaUzLju3KduX1SCtbTZ2s0dJ2ZdMjzpxmXqI6W9pm3rr0StvJXbeu25ouu9L9I/seAF4SSTG21qWbf5ZJEHh4D/jhe9/7fd97JEJ3cRd38VsL4n/7Au7iLu7ifx3EXU/wPwSCAG5JkrjrazcawCyZYRiRo8i73G4owGIz0s1c7rQmsnc9wwaDZHLD9923fFwTqd8QtYTpg+wHab7jHTWLV0HRidl1Vi1Xs5ryqtZcaNUq10Nmavk+oHbSkOj3ytFtwbwqm1zzfvLvtcpXBUnUUQjVbKBKidpV1kftzeXh+4aXJ0/z7G/IHxA0IwgMbbVGsbzAc1SN4s7Ojv2tVbA/T0Bb9TKANlyixvHW/R2dzkrtVq20bf27JIjM1NAy4IJL4gq9C/2PyAWTBlIUXKo35AuGRYqjESG4I75QVDd4tlCk5OIQ2t+8Y+c9DVXQstMq39a0Zff2aoUaGhtboUzr5saqJRoatu/c0dxRbJ9AHbjdqnW27K/nfmn+1tDQ0ORxRWI3lMg1DcFVU5oeDL16//379u27/9VXIiFfNOg3P9z/6nMRj8Gg8kdKIOfovS0tLY3V0G9R27GlvXqZxsb2PLW1AM3sbnbazROoaXdLS3uN0utTi29XVI5PfvG4zItU+RFiY62XIDgj8txzX/3qV+83uf3c554zXDHHvn0mtftg/3O+qFbu7zu39NcyNdtqO3f31yoEZru+1ZrF+nc4bWpH+1tqFq2HWgAraqdPKxJTKr7qGwHfGyiGoSlOFEcEw7vv1Vf/9E/++GtK0PEq4DlVEUBZcyQniaVnOEdbatMB1MKVjq7HbJ3UArdNuFkSNa3Tbp0OAZE0p53WOJosYxYCCZomiY0jGVdE2kbJaer9+/50X9Qdw8S6GKqsVAEd99q209gOaFmL/t1ArXO3XapKIUApte1r0ZgnsmU7HsyIzq15m21sqVxjfyVqi52csKUPQVBTUxJVKi4JRHGSIEgiS9Yp4eqgFlFIEkhE89ilUoz7/ldjXff/41dljkQkzxAcu5pZ1Gy7g/7+bfdUxDawWrTf4qylWiFAKbXbKqDF7v/b+nFJ1NpgFW3pb6xS4bZ6rNYEKzHl8ocUbw4PD88ozMYJMgIdW5wbQaf+5Re/Es2Hy7kdsZhsHlJ+8Yt/EI6xwqpTdlo33L6jo4bshd5rFtq5zt1a1Lbv7lhdAUT6ba12U/2jeE+z3e6W1vd695ZmtzfwC7nwwAJXepwUZ8w44pacl593DgItzqYPM9I//NMVhiABaOwZ/Wkab1Knnv3H73KL2Wz5IEbc027azpbaFZvUYn9a+0otalvWUGuhY7fZVj9ui9phUtuyc33xWo6CdCteCcGJDFd6YRlhCJi9b3joOA/ddUMAtvHgCy8cfuPMn/zzmT0mpn954MDK09b2L//+l7tGDp8YKTvF2dBud9KaTsmktn17az4yq4IitZWCYHLUonMrOFt6S4ttwdXarewlcW3YZkoHKCI1MzNV6hEyU9eGTWrPa2KtQOk9gEDsXHp2ZOzAz/4uMWii99J4YmXF/JAY//tLe9rm0lln6TV3Nrab9ljZzgr1WlZ77zoPoJTaiodNUdC+E6hts7yD5Xfrv0HCzCFKDMdSRc2aOrcwNcWWCASI0CaXh4eXh84LG0Utoju8T4Am53/+td4jvYMXSzA4eGTl514OtaYPjpTedqd5t40NnTXvyKZ2e/0OoQq1lsduuwNqMwyMULnTvFh0bLQIyDtV/JY5/Q6OfocmVX7DqNWyLtcxDn3/R/8+/vjRPcd+t4Bjew6c+ddPfI1HzrkXsuXUtlemtpwbexhbrNxsoe/eudWuN+rgsR+6+vJp7EXzbLILSwspojC+MTOT5yfN6FeWNsrX0tmPHAvLTnTq+q8GE9PZ7f0Fjbj5wenE29evSCC20ie4krilc5tF7f7OMjhXSzSTiMbdTfs7VsPMudRJbeMaq21ylrXbtp4MtXKIMPgrDJ1vllqYWVgoOtv45ORp+fT5CxdUWdswhcCdmE1/BIYp4Rc/Tjx59lf924qhzWzzHxx58wrEYW0nDh7OFjMZFrUNDfeWYXPzKvuxujKEFZtXY/u9u7c25T11nVZbpLZhe3m7W9czWzOHiJOIhk0tPIvUAq/xEkeR+LlwM+/cgrBTEhRF4xl2o6Z1mDRILxg8f3T944lTN258eNbmdfPm9obZD/T84DqIWg4GuhKVkKd2VUpmdNUVOa2YbVvlpEt/+w5LQ1nUNq5RCJZMsLWsqRDy1K5OBa13iziHODw8+c475xXR7OtQb0ZSbt6cEhiOQtQUmKzEIhKCfQjrN8pmCSSm0+kReDeu/HjvqZ+8++4PfmrFPz/84Q9/OvuBI2/9iIfI5XB6NsuvobYcLauphaCtQrECcNKlSO3akMGCrWtNDZ2ndlW7O9czMlZYMkeoCxcmb83EU9gLZHhwv8PDS+B+RTDZKWzOiKRomqY2bp6Xnn/hRBtIT+57X06cmnjt0Ns/mN28eXZz++XxcaC252+/j1OI2XR6sahU6qMWTttSO0/V3ozL5a22ta3cdXe2tXV2tNpZg/4dd0AtzZzGI9QFXRBO35qcnImLGXNyzBza5FuTpzU8cBU89sZMRUJ1i/ORw8ewupWmwSH84OSll1+7fOjkyZ/+dOXS5s0f6HkcJzEooPbBYtt5aldlRtZQi5zNuytnUexUwNZOVMwhbK8AaMI8ts1MfRUcQnm76zoEkpPk48ePG5rEZTLMFLB7/JY5sOH5sQvnZdNkNzqlCKHz4awSZEwptAusFqj9yVu944OXD/7NyqUWoHYX5p8Gag+TqxRCQ8PWLaXYurj6+uBTZ2vz6I412HKvyWbjvftLqK2Y2s5bZntbkdrGnWXtblnjiFbfI6I4hhdggDLno0DlTp0fGraoHR664JKo8vTTnZNsT7GcODH3aGuR2pVLb6/0jo+Pn7y0cqndpBbKLR5Mp+eLyYy8ru1wtpVitfhChPU0nGtgZ10aG+rO15r0FXTtqnbXEV84GcPCECWylF0wowwtWw4BqJXFfJC2+vJvm1kiI429MUbPzqYf5cxqdpkO4fLlk+Mr4+MrKyuXN7dbVouy6YMHZxeJsTHRTMTVFY1ZbVS7vKb+hvpT4S39O9pwRbcXjVlyiwLYmsNMxYBkAGKHc0vnjaLY3SAQ6NTDP0z0js2l0wepPLUTb5689LNLvSvjKz/7z5X/nLWoRSgLhU5kp3t7n/pWBorWTW11tOazYiWp8MrZ8paW9p2tltK8XWrXMJfRljG3w8PLuVvHXWtzBndINIE2vfidvYNvHEun51CB2tfGS4AVAqaWVMDXNitnBhPPXM/Ac7fTM+010zO1YVHbXkrtzq0VsGXHaFNr3tPcNrWr9RTF3Lq2bGLogmoYiibSZKGPFQvf7mQDqOZnH0yMT1NZxzGrEqD23d4SDJ60HQLBgkcQuTPjvfNXsIFbScWGlvVyWjWwhloQX51rgR14EU47qdh0R7NXcC4lYTWGmR06bwiCIsuCZC25sLOZhRzkbbUD1F6ZT4wfRXxYt+YUgdq33gW8ZL38+CtfabQdAoQMJ1Dm6Hiv73UczRBWmLVeKrwWTF/bUEJttZChFM58KvwOPBEGlVqYMm4NXbs29M55Q2M4ThJkWbESXmYYnBEZRszgScnbpBY99utD40fYbHY+a+4Baj888V8YL7+MXz83e8Iextrm0geZsQPjh75xlsDcWtYDurS1o60KMBPVjrV1Nm/ftkohtFcOdMvvrcmewNlZvd06klbUwrkpnlfCIHV1hTcnzGmRt03XXsY4PHzL4HHMWzIvUfxgzQTVov3Uv33vqYSYPZE+YSb+dg0effLDNyYmXn7t64Ov/WRi4sbnFo8OmtTun4VA943E/L9/f5N5r00tVhKnpaXKjGIDnnZsbqg229hgxQyNu4u6th6rRa3b7VijpVrV6087klxqYYEXQelqgsBLou0IaDBdRcZeN8ObkdowXshIFyeDy3gt36jUSubZVxLTH5vdnP5dbGW7EuOPg91OvL338uXE14HiU9Pjg9O44GJ6dja7p/ebj2UsDVmYLLdmy9cCT5aj0f7KBwG2qNra9p6oJTq35Cfpq7TbXnGyvLQKgsXTCyJF0ljpilyh1xMUi01XEbQlK5xYHgqb+V2C4ET45zSnJkfM5CpetWFtwLtYYQYYfPXZb/T2HAbezATNrsTTR/ecvfFu4qlvf+k7e9+98fqeA7/s3WVGbGDXD/Zc/sYjeS/fXMcSDztfW6uUuXDjPVCLWtvvdIlHcuHcA+aQRZBY6pKlxgd0S4p83I6Bh638LrjDeb+/75URnNr2X/XLcIrk8/f58Zz3Yp/fH3CvWfBn6a+/STz+kXR61gDOdiUGEz2P3Xhp7yev/8evEy/d+IuLiUFstVQ2/cKi9HjvM89m8tfhHG2vSa65MGkdasszX431OARwRe0tlVJD9VJLppIPnNPE0vGJQKW+k2T5W1aghvO7YLY4CHzhiWw2C8Eo03V1cR7Pbo/ErmY/GsNhquNqNrtYwTMQ5NTXesens+lH0/MiIsZ27bp45JEbbyUuf/Obz+99C6jt2bVrDCo6CIMYdab30M83FdyOc3GnmSSpsqrNXE432l9j2VtLy/YdbebdWMvpqk2Wr0brloYa7a5aTrfKPRIkbXmD4pKEUlasddLMLRyo4Rh4eUi3qE2/MDefBd/FZZ8IzS+C1Y589Gr4o68gk9r5+fLpbruuzNlvHOoZ4w4/8Yq51IAgdyXO3ph4be+hQ3vfnrjxes9RnIN3PphOw9GxxPPgEIrX2tk6uhMGpCp3aDqEqtQ2NNyzs3m/vfzQpLb6LMNqtLU2b71ne5V2i9SWD+bWFrWwkDrHi1Q1vWquVBRnrpmB2vDy8qRuLkloSz9xTNbgLHZkMfvEKyKm9oWrJqOLjvlFWaxY1aYXH9q7iyBkWZmbA3dLvpF4cmJi4qWvf/2llydefjKxBz/GxYPpqyOIPNr7yeuZ8tNJkFdrpr1swMVXPYbnxop5NKe9j6pXREK7dGe1msv9nt3TbRVHnfu9KUasrVbJzGk7UINIzWVRCw5h0QCHMNI333r1CUxt13yn6aUxtVmhkuAjqEe+/XziDZTNzp0wZ2jGei7+xQ2sbYHgx44mxiiRb06n04dp9EbiqQ89Uva011n4TtZWmMXEc3GjLmrr/b6CXdTs5FZaZiHJPDDF0rUEKRxjNTsIHpo8LkgsNpH5q1evWsPY1YOvKNghvJK10g4jcOSqu9LcOpjtlS8eOpIRT8wC5hhEHU08+fLExJ/9NVD75z1H6OzcHHiDw/vBHRz40pVMhSreZyhPxpurO8w/AtHk1ANTvEStF2HRojF5bQhPm5837AANup9oLmFwiiNmCo7qaLPnhfGRtsoVEqe+9bHERfoYpjY9J6I3Bi++PnHjsT+G/2C0i3jvYWYRZS72fvP6pvxJ1Kb3L/KPP2+spAWUOneOPb2OzZqngUYwzk9OTl44LkMMTJY+rrzPXtPhKsJJfPDhucRR7tiJR2fTT8wfS03vPfPYjbOnJj48ndgjpGfTBw/OZamxI4lPfupswY1lfuf9i2LPKhIL+hUtPPDAAifROD2/Drd4ma3sckHYy3BULd+xLujHPjSfuDjG/f5HPhrg52Y/djnx8U9cPHLqycSBB0F0pQ+P7CfHenofeviRuoeZ9wusZZcWuwT3wO9N4SXf5Jq1faumFrDdigwjMYzIkhVKrjq9JimZxz50uLdn+sDj8vHsCTDTkz1He48c7TkEajd98FjbnqPTPYceeviD9DrPqfDluVWzTFVyn0ReWpJretza2ZSymIkovK4SpuUr5e3FickBGzMzPE1DgEuuGQe5wtQUaU2eERTHsaw53cNxaDU4uuy0GqwQROaDDz90aG/v3p7Pf+ELs7Nf+KPexOc/PpjoB2Y/Jkz3JMb3nvzitx7JlFw3p7KUKspeltM5XdBFJMiGNxJmPF6vTOjeiMLptOr1wsjJeyXEe7xBAfqZ7PVGRT7oDXKINAS4JMmrIc4T8YCaYaIRD69ylIuBiqJ01BsxOLfXo7NUBOJJd8SLyyO3ziIVjlOKl0NahEd8REIStCpYx/BFlHOL4kM5k9ibA7mhASRFOcsJlzFgyPktKchZZCXjdiFVpQr8WWs/2ChfetrquGM1u2ef/dLzX54/tPfQVw4+mv7DS4OJROLyQ3PZxT09iUOfvvTUZ65sKisvBkQqxquOKNcn+mW3Qfhlj8qIWoxxdTPdmuJhAlzM4EM66Y55kRGQjJiIaI8qRfVwiIFBmopiCjyxKHKHONVASOmC/hcTaS/vjUqwpWjdEiN1uwnD4RP5bsYIwvWLjj4edelMQHY5dMrrUKhotxfJId4IiKIjIBEORfMV1iKanhYtLTmdmUzGmXE6l5YQzYLfpbH4p8G9gVnCJxLRNPgAEm8zGhTByX6gFge9NAp7aARvsBtJYFAUjSQZzARXwuLTKNvSq3O76fXPfuLFzzwzOP4Hx7Kup58+cuTpp2FwnB4ff+Yzz37is2CyZU9a9IuUn1fVmBARQ4IS4QKiO6JrfIAxfFzEqwpMiPNLSPWIPt7PyhE4gUF0VEFaNBzTwyyi3C5cC+NjBL9bZxASYi6ZgVo9vMenypxf4f0i0iM0ishRgQt5dGy1elQOo74wE9JcET8TCimcT+gjFA/BBRg9aoRRJKLKBfdoOgTnUs7J2gBqBZVVw+4wqSm6Lmqyyusut0GpGi24wpKqqi6Zc7l0yrRaRAmyKrqirKa4GUbWNd0vuVSVF+Qw59LVMK0LtCK7JRlK1WAWnEKG3PT698Ap7Jn++Oe5M2fEz5+ZPtqTWHn27CYqQ65yY6KfQ37erUV9mFompAaRB2JCvisa8rIyb/h5k1q3KnUZ3YoC1PaB1UYFJLjDPglbrRtbqsOICYzMe6KYWkFjAiwB1LphYO4O+iKk4meRGAt7VdaQ9Bg06wuqIarPF+wWdZcvonoEPubqEoQogkfrC7r9tKwJXXzxpkiKpJdyNMthsNxSDil+2hdWQlJQcgeFqBYxPGHBw0YNTZUjSshg9CAn4x5mUssEBa9swF1qkbBb0LRwhNXdUlRhfbLqkXyM6gIX5tIUrUupZbbWxXz/008dSuzdm+hJwB+8n/zOpysGcbTDG3WIQYFzxMSATHgdBvKCsQkxQugSu1RPQApwXZGoQ4hGDK/H6HZHQhxQG3LHDFe3qnJAbcAT9kSMYFT1h0NuoLkbavXDKWIkpIbFgMR2K4GQ21C7ZXdA69YjXQhpDpfexcRkok/WwSVoHiESMSJBpQu74m44xseiqoMp3A2ILpJdzmW4IrWaj4ooYohXjagseyiWjSpilHYZRphiGZ+E5CBrGCHGolbwgMtwuV0ektbwPpeXMAwqJIBb11U6wsBpbhKxihZal1qCOHX94c/81aefeep5wFO//+u/+van/mxTRRfNhKEX8yLSFErgEGPQiHeFBU5ArEBIepijNUpwuXgEBwlBlMM4ACckKEKKRtjFwnjhCisCuCuBlHUFOqCIOzwb1nlckUEJNKmICi4jIlKgod/ilJ4G5zEaDJocI1ICwYsCi6AcVM8yMJDxDIcvq6DnMbVtQwM2tRlxKIcEPxsypD5JcSsU3ydIfNBgvJzqUvokQfNryOWRvXKAt602pvCSHtWgnBBRed4VEnWVjLrZqKC7WR/cpxbQwDfxAWN9alFm01+/+d0XX3wY8OKL333zzU2Z3zYtW4RJbapALZuETcEt6grvxj7TzchBFxNWJF10yazuUUQVnnOYUXW3ZlELgkPlZJ1VvDonedyM6FYMF2LUsMwaLlHlDYN2QRVgwnI9C/SdIyOZQsg4UinHi9HW/P5F4XtPQC2dSQ3NcCKYLDeQW1riMiAMKIqkJDfPuCQCBCr+BKIBIjAKwaAPW3gZqE0tVrAgCUwhy7IEwieD34LxvXgaLkHViNmKT5owE7Edna2ta9fPlzyApvcv8tRio6XozMC1paWlmZmZ5ZyETZcGRmgkRoOqhgeRqpxY1FoVgcCiCkuXaHvsId/rAmco3tq0Y8cW+N/UtGN03S8J1AV2bUDzGwCmlmYzmeTSMk5jXRvIZCDCArETzxF2REXEB5Jm9pu04j3S+tUV/DmVxF92I82frIqnyHjSniqnckkrPZMcgCiYTJHmuXWy1NQ8OjoKtLaO7thRfUqFkwhSEiieQ5wgijB2MIpGI4YhYA/Fa9C4uYMDocW5VRbvY3naioQoXsGbjACSmxFgpEO0YClDghFx5MvbAooWFAlGZ1qSECkpPAWDnSIilgdbA7EpkciqlNYUhkDQMMLjWnEUg+5Lp5ID15aXlpdzSUaMx1PJOJ0ayNHJZCqVAkWZG4gngaBkPJWCv2Tc3A/b+I2GvckkDQeSeA8LH8FKUrk47EFEKj4A+5M5Fh9NpuqjtqMD/yYJuIOO1tYKM5U2lBDFehwCKBHZobo9SPT5YgoyPAzEBowfx16hvi7QsT6O9IT63IjzxeSQ9Q1gJIZ8AQFREYeGBZlfJaEOtxlEkaoORsAE+iymJUdQIemI6lcQ3+eLQQwS8ICECIDCELqiMHYEumRoz4iFIhzqg7Az6FBKqUWpmzlwsUtLy0tTmZn4zEIcIt54fAC/DaQIlMrl4nEw43gSzDefakgOxHNmuSTeDceS+MU8hOiBJJyRi6PUQGogicslzcrqoVZXlWBYkSW3EA5q7rDLK1RxCYqfYoOBiE9ARpfPF0SCg3arBOdXAxSSvT4YSLtg9EBCiKO6BDkA1IciPtFaqSb6DZArot/rwcGvJ0oin9cn2tRCCSPiM0yGeEdEIEDOBmBfNxJppMa8IPhimNpuL4jJgN8TY5A7SooUihmIjHm8hbEaemp8aYCDIDcjiuLYzWvMTGogTgMPAzmw3dwAReXiuRyMTgMDVDxHYwvGPAFhuSQmN0nFMW00nJJLwf6BHDwLvJFKgVNhobj5CIDj3EAdS3b6VI8r7Im6YxGv7nB7AiG9oh8hkByg2Ei4CwzT5XM7PIjvFnxhggw5VLDEQCxIcN0ujwI6kqMCejSE6XR0FagNuUXkcvgdJO0JBXTEwqZpbqTbK9C0JxCLmglM3qEKBKX6IAxQHEIErNYPulXrVhh4lGFgPRb1wzE1pHg41GVAoZCj6NfJgb/MJeNTFm4Ogd0yySXMwwBQDrZIkzMDA0u5FEotYePDrJomCOaNOcY2CXTngE1s6HgXooBlvAc4hq0By2rBuON1UBvx6BE9Gom6Pb6I7o163EYVq+V1kgZV6IY7dfFRGdFGECJpiOcZEP6CoLPIFQT+pDBLCB6Phlgd5DZrUcuaMbfLwJkug9EMglEll5lFIhVPkON0QQib31ETo1GZ5NyMYSBO94Y5pESjGhLVoIwYN3YIqmZEOQRBK97mkRyW1EIwhqj4uXMz8GchmeEYjkqliFSKJcGT4q/hsPAGLhfBXjpF0iydYmn8P0XjjGIqlf+jqBRNpVhwIbS5xzyFZfE2VEWyqXpkrSiyDAdCkOZEhoIeTVf71QUSf3eEwAqEpAgsBLFEsSQJQZnpN3MHidUNjZUL1n/5bKzpVynS/INRDVdGWldH0TRhn28WhJpJ2vyJERKnpUkzLYX3EjTOplKEWSmFr9Kur5idIUkniC87YABlC8qLNgf028ZvbfS0wSDwl8BYliuAxaKWLP3xE6LAFmFvE2sP5F9L1zWUv/6/AxZfNCbXBo6yKk0xVDv9jg7/34YZjWFybeAIt9xo7+J2Yc3kloKs++cs7+Iu7uIu7uL9jP8G2Twteq4cRo0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 dirty="0"/>
          </a:p>
        </p:txBody>
      </p:sp>
      <p:sp>
        <p:nvSpPr>
          <p:cNvPr id="6" name="AutoShape 12" descr="data:image/png;base64,iVBORw0KGgoAAAANSUhEUgAAAVoAAABMCAMAAAAbd492AAACrFBMVEX///8AcT3+/v4Abjn6ysjvfHaNwaqNtaEAajTA2c3o8ewAazcafU3X6uP7+/v4+PgAAADz8/MhckVelnnY2Njv7+/p6enKysrm8uy9vb1TkW72/PkAdDzg4OCbm5vS0tJ8fHxsbGyqqqqzs7OGhobExMRjY2NOTk6Pj4+lpaU7OzszMzMVeEoleU9nZ2dHR0dso4iWlpZEjmlaWloeHh51dXXw76kVFRUoKCgpq+S00+g5gVnw8wDz7D3d3gA3NzcAYSe/2uzW5/KJu9/r3wDq545djHwAcbkSUDH68+4gndjIzsf//wCRroCBsZny79jUywXtPzI8HwAoEQAhaaDN5NndgW19hbNqa6G7uMfCyTZtkXkVUDTN1B1AXmljg3dvAEvqkIne2zrd3msATDWOo6Tb2pVzmb/VcWhjAFzNz35zgo5/lIstakwRXDS1vwDVpJ8ALRmfm6nb13fTlIzcS1JFdWCfo8xqfJlMaYw2XVNdbV7u6mQ/bUklOjZMennaxoLMjpvSups0VmyKFkqyuNiiliSvtiyvu6xDTFd/lEU5EWK/UVaqpHRtek3Dxp+CVXqlSF1Zj8kAISlBNyppOS+yvIAAUj9EZCorP3RhpNA1F2iRojWTgCxnkSZRPSeKVUYIMwg4TjeQMliqc1oAbb/Zex/nyQDePi+daTO3M0RZRBZDUEIgEwgFiM1FG1j0IyPdoBvXYVHWpIPVgY0oOXiIADxBAHbt68LaYHZ1q8oAXLUtHXdshlDHckyzUB6wWWqKQ1ivjZqwaR9tkibDTheXY2e5hjffQCdthxjDsQBchalDeyyPSQB+ayV+VwlhIgZhR1qTTEOKBgArAABRFBR5QyGpo1bNpwCrPy6CAAAAWZSviRaehJOaVky+LEqDfQbhdiMzO1zyIkB/P2BQAAAc6ElEQVR4nO1ciWPb1nl/gjydEUDYOATTIEgcJEA6pGmKFkNTByl5IiVXhyM3k2PHiR1LaUzLju3KduX1SCtbTZ2s0dJ2ZdMjzpxmXqI6W9pm3rr0StvJXbeu25ouu9L9I/seAF4SSTG21qWbf5ZJEHh4D/jhe9/7fd97JEJ3cRd38VsL4n/7Au7iLu7ifx3EXU/wPwSCAG5JkrjrazcawCyZYRiRo8i73G4owGIz0s1c7rQmsnc9wwaDZHLD9923fFwTqd8QtYTpg+wHab7jHTWLV0HRidl1Vi1Xs5ryqtZcaNUq10Nmavk+oHbSkOj3ytFtwbwqm1zzfvLvtcpXBUnUUQjVbKBKidpV1kftzeXh+4aXJ0/z7G/IHxA0IwgMbbVGsbzAc1SN4s7Ojv2tVbA/T0Bb9TKANlyixvHW/R2dzkrtVq20bf27JIjM1NAy4IJL4gq9C/2PyAWTBlIUXKo35AuGRYqjESG4I75QVDd4tlCk5OIQ2t+8Y+c9DVXQstMq39a0Zff2aoUaGhtboUzr5saqJRoatu/c0dxRbJ9AHbjdqnW27K/nfmn+1tDQ0ORxRWI3lMg1DcFVU5oeDL16//379u27/9VXIiFfNOg3P9z/6nMRj8Gg8kdKIOfovS0tLY3V0G9R27GlvXqZxsb2PLW1AM3sbnbazROoaXdLS3uN0utTi29XVI5PfvG4zItU+RFiY62XIDgj8txzX/3qV+83uf3c554zXDHHvn0mtftg/3O+qFbu7zu39NcyNdtqO3f31yoEZru+1ZrF+nc4bWpH+1tqFq2HWgAraqdPKxJTKr7qGwHfGyiGoSlOFEcEw7vv1Vf/9E/++GtK0PEq4DlVEUBZcyQniaVnOEdbatMB1MKVjq7HbJ3UArdNuFkSNa3Tbp0OAZE0p53WOJosYxYCCZomiY0jGVdE2kbJaer9+/50X9Qdw8S6GKqsVAEd99q209gOaFmL/t1ArXO3XapKIUApte1r0ZgnsmU7HsyIzq15m21sqVxjfyVqi52csKUPQVBTUxJVKi4JRHGSIEgiS9Yp4eqgFlFIEkhE89ilUoz7/ldjXff/41dljkQkzxAcu5pZ1Gy7g/7+bfdUxDawWrTf4qylWiFAKbXbKqDF7v/b+nFJ1NpgFW3pb6xS4bZ6rNYEKzHl8ocUbw4PD88ozMYJMgIdW5wbQaf+5Re/Es2Hy7kdsZhsHlJ+8Yt/EI6xwqpTdlo33L6jo4bshd5rFtq5zt1a1Lbv7lhdAUT6ba12U/2jeE+z3e6W1vd695ZmtzfwC7nwwAJXepwUZ8w44pacl593DgItzqYPM9I//NMVhiABaOwZ/Wkab1Knnv3H73KL2Wz5IEbc027azpbaFZvUYn9a+0otalvWUGuhY7fZVj9ui9phUtuyc33xWo6CdCteCcGJDFd6YRlhCJi9b3joOA/ddUMAtvHgCy8cfuPMn/zzmT0mpn954MDK09b2L//+l7tGDp8YKTvF2dBud9KaTsmktn17az4yq4IitZWCYHLUonMrOFt6S4ttwdXarewlcW3YZkoHKCI1MzNV6hEyU9eGTWrPa2KtQOk9gEDsXHp2ZOzAz/4uMWii99J4YmXF/JAY//tLe9rm0lln6TV3Nrab9ljZzgr1WlZ77zoPoJTaiodNUdC+E6hts7yD5Xfrv0HCzCFKDMdSRc2aOrcwNcWWCASI0CaXh4eXh84LG0Utoju8T4Am53/+td4jvYMXSzA4eGTl514OtaYPjpTedqd5t40NnTXvyKZ2e/0OoQq1lsduuwNqMwyMULnTvFh0bLQIyDtV/JY5/Q6OfocmVX7DqNWyLtcxDn3/R/8+/vjRPcd+t4Bjew6c+ddPfI1HzrkXsuXUtlemtpwbexhbrNxsoe/eudWuN+rgsR+6+vJp7EXzbLILSwspojC+MTOT5yfN6FeWNsrX0tmPHAvLTnTq+q8GE9PZ7f0Fjbj5wenE29evSCC20ie4krilc5tF7f7OMjhXSzSTiMbdTfs7VsPMudRJbeMaq21ylrXbtp4MtXKIMPgrDJ1vllqYWVgoOtv45ORp+fT5CxdUWdswhcCdmE1/BIYp4Rc/Tjx59lf924qhzWzzHxx58wrEYW0nDh7OFjMZFrUNDfeWYXPzKvuxujKEFZtXY/u9u7c25T11nVZbpLZhe3m7W9czWzOHiJOIhk0tPIvUAq/xEkeR+LlwM+/cgrBTEhRF4xl2o6Z1mDRILxg8f3T944lTN258eNbmdfPm9obZD/T84DqIWg4GuhKVkKd2VUpmdNUVOa2YbVvlpEt/+w5LQ1nUNq5RCJZMsLWsqRDy1K5OBa13iziHODw8+c475xXR7OtQb0ZSbt6cEhiOQtQUmKzEIhKCfQjrN8pmCSSm0+kReDeu/HjvqZ+8++4PfmrFPz/84Q9/OvuBI2/9iIfI5XB6NsuvobYcLauphaCtQrECcNKlSO3akMGCrWtNDZ2ndlW7O9czMlZYMkeoCxcmb83EU9gLZHhwv8PDS+B+RTDZKWzOiKRomqY2bp6Xnn/hRBtIT+57X06cmnjt0Ns/mN28eXZz++XxcaC252+/j1OI2XR6sahU6qMWTttSO0/V3ozL5a22ta3cdXe2tXV2tNpZg/4dd0AtzZzGI9QFXRBO35qcnImLGXNyzBza5FuTpzU8cBU89sZMRUJ1i/ORw8ewupWmwSH84OSll1+7fOjkyZ/+dOXS5s0f6HkcJzEooPbBYtt5aldlRtZQi5zNuytnUexUwNZOVMwhbK8AaMI8ts1MfRUcQnm76zoEkpPk48ePG5rEZTLMFLB7/JY5sOH5sQvnZdNkNzqlCKHz4awSZEwptAusFqj9yVu944OXD/7NyqUWoHYX5p8Gag+TqxRCQ8PWLaXYurj6+uBTZ2vz6I412HKvyWbjvftLqK2Y2s5bZntbkdrGnWXtblnjiFbfI6I4hhdggDLno0DlTp0fGraoHR664JKo8vTTnZNsT7GcODH3aGuR2pVLb6/0jo+Pn7y0cqndpBbKLR5Mp+eLyYy8ru1wtpVitfhChPU0nGtgZ10aG+rO15r0FXTtqnbXEV84GcPCECWylF0wowwtWw4BqJXFfJC2+vJvm1kiI429MUbPzqYf5cxqdpkO4fLlk+Mr4+MrKyuXN7dbVouy6YMHZxeJsTHRTMTVFY1ZbVS7vKb+hvpT4S39O9pwRbcXjVlyiwLYmsNMxYBkAGKHc0vnjaLY3SAQ6NTDP0z0js2l0wepPLUTb5689LNLvSvjKz/7z5X/nLWoRSgLhU5kp3t7n/pWBorWTW11tOazYiWp8MrZ8paW9p2tltK8XWrXMJfRljG3w8PLuVvHXWtzBndINIE2vfidvYNvHEun51CB2tfGS4AVAqaWVMDXNitnBhPPXM/Ac7fTM+010zO1YVHbXkrtzq0VsGXHaFNr3tPcNrWr9RTF3Lq2bGLogmoYiibSZKGPFQvf7mQDqOZnH0yMT1NZxzGrEqD23d4SDJ60HQLBgkcQuTPjvfNXsIFbScWGlvVyWjWwhloQX51rgR14EU47qdh0R7NXcC4lYTWGmR06bwiCIsuCZC25sLOZhRzkbbUD1F6ZT4wfRXxYt+YUgdq33gW8ZL38+CtfabQdAoQMJ1Dm6Hiv73UczRBWmLVeKrwWTF/bUEJttZChFM58KvwOPBEGlVqYMm4NXbs29M55Q2M4ThJkWbESXmYYnBEZRszgScnbpBY99utD40fYbHY+a+4Baj888V8YL7+MXz83e8Iextrm0geZsQPjh75xlsDcWtYDurS1o60KMBPVjrV1Nm/ftkohtFcOdMvvrcmewNlZvd06klbUwrkpnlfCIHV1hTcnzGmRt03XXsY4PHzL4HHMWzIvUfxgzQTVov3Uv33vqYSYPZE+YSb+dg0effLDNyYmXn7t64Ov/WRi4sbnFo8OmtTun4VA943E/L9/f5N5r00tVhKnpaXKjGIDnnZsbqg229hgxQyNu4u6th6rRa3b7VijpVrV6087klxqYYEXQelqgsBLou0IaDBdRcZeN8ObkdowXshIFyeDy3gt36jUSubZVxLTH5vdnP5dbGW7EuOPg91OvL338uXE14HiU9Pjg9O44GJ6dja7p/ebj2UsDVmYLLdmy9cCT5aj0f7KBwG2qNra9p6oJTq35Cfpq7TbXnGyvLQKgsXTCyJF0ljpilyh1xMUi01XEbQlK5xYHgqb+V2C4ET45zSnJkfM5CpetWFtwLtYYQYYfPXZb/T2HAbezATNrsTTR/ecvfFu4qlvf+k7e9+98fqeA7/s3WVGbGDXD/Zc/sYjeS/fXMcSDztfW6uUuXDjPVCLWtvvdIlHcuHcA+aQRZBY6pKlxgd0S4p83I6Bh638LrjDeb+/75URnNr2X/XLcIrk8/f58Zz3Yp/fH3CvWfBn6a+/STz+kXR61gDOdiUGEz2P3Xhp7yev/8evEy/d+IuLiUFstVQ2/cKi9HjvM89m8tfhHG2vSa65MGkdasszX431OARwRe0tlVJD9VJLppIPnNPE0vGJQKW+k2T5W1aghvO7YLY4CHzhiWw2C8Eo03V1cR7Pbo/ErmY/GsNhquNqNrtYwTMQ5NTXesens+lH0/MiIsZ27bp45JEbbyUuf/Obz+99C6jt2bVrDCo6CIMYdab30M83FdyOc3GnmSSpsqrNXE432l9j2VtLy/YdbebdWMvpqk2Wr0brloYa7a5aTrfKPRIkbXmD4pKEUlasddLMLRyo4Rh4eUi3qE2/MDefBd/FZZ8IzS+C1Y589Gr4o68gk9r5+fLpbruuzNlvHOoZ4w4/8Yq51IAgdyXO3ph4be+hQ3vfnrjxes9RnIN3PphOw9GxxPPgEIrX2tk6uhMGpCp3aDqEqtQ2NNyzs3m/vfzQpLb6LMNqtLU2b71ne5V2i9SWD+bWFrWwkDrHi1Q1vWquVBRnrpmB2vDy8qRuLkloSz9xTNbgLHZkMfvEKyKm9oWrJqOLjvlFWaxY1aYXH9q7iyBkWZmbA3dLvpF4cmJi4qWvf/2llydefjKxBz/GxYPpqyOIPNr7yeuZ8tNJkFdrpr1swMVXPYbnxop5NKe9j6pXREK7dGe1msv9nt3TbRVHnfu9KUasrVbJzGk7UINIzWVRCw5h0QCHMNI333r1CUxt13yn6aUxtVmhkuAjqEe+/XziDZTNzp0wZ2jGei7+xQ2sbYHgx44mxiiRb06n04dp9EbiqQ89Uva011n4TtZWmMXEc3GjLmrr/b6CXdTs5FZaZiHJPDDF0rUEKRxjNTsIHpo8LkgsNpH5q1evWsPY1YOvKNghvJK10g4jcOSqu9LcOpjtlS8eOpIRT8wC5hhEHU08+fLExJ/9NVD75z1H6OzcHHiDw/vBHRz40pVMhSreZyhPxpurO8w/AtHk1ANTvEStF2HRojF5bQhPm5837AANup9oLmFwiiNmCo7qaLPnhfGRtsoVEqe+9bHERfoYpjY9J6I3Bi++PnHjsT+G/2C0i3jvYWYRZS72fvP6pvxJ1Kb3L/KPP2+spAWUOneOPb2OzZqngUYwzk9OTl44LkMMTJY+rrzPXtPhKsJJfPDhucRR7tiJR2fTT8wfS03vPfPYjbOnJj48ndgjpGfTBw/OZamxI4lPfupswY1lfuf9i2LPKhIL+hUtPPDAAifROD2/Drd4ma3sckHYy3BULd+xLujHPjSfuDjG/f5HPhrg52Y/djnx8U9cPHLqycSBB0F0pQ+P7CfHenofeviRuoeZ9wusZZcWuwT3wO9N4SXf5Jq1faumFrDdigwjMYzIkhVKrjq9JimZxz50uLdn+sDj8vHsCTDTkz1He48c7TkEajd98FjbnqPTPYceeviD9DrPqfDluVWzTFVyn0ReWpJretza2ZSymIkovK4SpuUr5e3FickBGzMzPE1DgEuuGQe5wtQUaU2eERTHsaw53cNxaDU4uuy0GqwQROaDDz90aG/v3p7Pf+ELs7Nf+KPexOc/PpjoB2Y/Jkz3JMb3nvzitx7JlFw3p7KUKspeltM5XdBFJMiGNxJmPF6vTOjeiMLptOr1wsjJeyXEe7xBAfqZ7PVGRT7oDXKINAS4JMmrIc4T8YCaYaIRD69ylIuBiqJ01BsxOLfXo7NUBOJJd8SLyyO3ziIVjlOKl0NahEd8REIStCpYx/BFlHOL4kM5k9ibA7mhASRFOcsJlzFgyPktKchZZCXjdiFVpQr8WWs/2ChfetrquGM1u2ef/dLzX54/tPfQVw4+mv7DS4OJROLyQ3PZxT09iUOfvvTUZ65sKisvBkQqxquOKNcn+mW3Qfhlj8qIWoxxdTPdmuJhAlzM4EM66Y55kRGQjJiIaI8qRfVwiIFBmopiCjyxKHKHONVASOmC/hcTaS/vjUqwpWjdEiN1uwnD4RP5bsYIwvWLjj4edelMQHY5dMrrUKhotxfJId4IiKIjIBEORfMV1iKanhYtLTmdmUzGmXE6l5YQzYLfpbH4p8G9gVnCJxLRNPgAEm8zGhTByX6gFge9NAp7aARvsBtJYFAUjSQZzARXwuLTKNvSq3O76fXPfuLFzzwzOP4Hx7Kup58+cuTpp2FwnB4ff+Yzz37is2CyZU9a9IuUn1fVmBARQ4IS4QKiO6JrfIAxfFzEqwpMiPNLSPWIPt7PyhE4gUF0VEFaNBzTwyyi3C5cC+NjBL9bZxASYi6ZgVo9vMenypxf4f0i0iM0ishRgQt5dGy1elQOo74wE9JcET8TCimcT+gjFA/BBRg9aoRRJKLKBfdoOgTnUs7J2gBqBZVVw+4wqSm6Lmqyyusut0GpGi24wpKqqi6Zc7l0yrRaRAmyKrqirKa4GUbWNd0vuVSVF+Qw59LVMK0LtCK7JRlK1WAWnEKG3PT698Ap7Jn++Oe5M2fEz5+ZPtqTWHn27CYqQ65yY6KfQ37erUV9mFompAaRB2JCvisa8rIyb/h5k1q3KnUZ3YoC1PaB1UYFJLjDPglbrRtbqsOICYzMe6KYWkFjAiwB1LphYO4O+iKk4meRGAt7VdaQ9Bg06wuqIarPF+wWdZcvonoEPubqEoQogkfrC7r9tKwJXXzxpkiKpJdyNMthsNxSDil+2hdWQlJQcgeFqBYxPGHBw0YNTZUjSshg9CAn4x5mUssEBa9swF1qkbBb0LRwhNXdUlRhfbLqkXyM6gIX5tIUrUupZbbWxXz/008dSuzdm+hJwB+8n/zOpysGcbTDG3WIQYFzxMSATHgdBvKCsQkxQugSu1RPQApwXZGoQ4hGDK/H6HZHQhxQG3LHDFe3qnJAbcAT9kSMYFT1h0NuoLkbavXDKWIkpIbFgMR2K4GQ21C7ZXdA69YjXQhpDpfexcRkok/WwSVoHiESMSJBpQu74m44xseiqoMp3A2ILpJdzmW4IrWaj4ooYohXjagseyiWjSpilHYZRphiGZ+E5CBrGCHGolbwgMtwuV0ektbwPpeXMAwqJIBb11U6wsBpbhKxihZal1qCOHX94c/81aefeep5wFO//+u/+van/mxTRRfNhKEX8yLSFErgEGPQiHeFBU5ArEBIepijNUpwuXgEBwlBlMM4ACckKEKKRtjFwnjhCisCuCuBlHUFOqCIOzwb1nlckUEJNKmICi4jIlKgod/ilJ4G5zEaDJocI1ICwYsCi6AcVM8yMJDxDIcvq6DnMbVtQwM2tRlxKIcEPxsypD5JcSsU3ydIfNBgvJzqUvokQfNryOWRvXKAt602pvCSHtWgnBBRed4VEnWVjLrZqKC7WR/cpxbQwDfxAWN9alFm01+/+d0XX3wY8OKL333zzU2Z3zYtW4RJbapALZuETcEt6grvxj7TzchBFxNWJF10yazuUUQVnnOYUXW3ZlELgkPlZJ1VvDonedyM6FYMF2LUsMwaLlHlDYN2QRVgwnI9C/SdIyOZQsg4UinHi9HW/P5F4XtPQC2dSQ3NcCKYLDeQW1riMiAMKIqkJDfPuCQCBCr+BKIBIjAKwaAPW3gZqE0tVrAgCUwhy7IEwieD34LxvXgaLkHViNmKT5owE7Edna2ta9fPlzyApvcv8tRio6XozMC1paWlmZmZ5ZyETZcGRmgkRoOqhgeRqpxY1FoVgcCiCkuXaHvsId/rAmco3tq0Y8cW+N/UtGN03S8J1AV2bUDzGwCmlmYzmeTSMk5jXRvIZCDCArETzxF2REXEB5Jm9pu04j3S+tUV/DmVxF92I82frIqnyHjSniqnckkrPZMcgCiYTJHmuXWy1NQ8OjoKtLaO7thRfUqFkwhSEiieQ5wgijB2MIpGI4YhYA/Fa9C4uYMDocW5VRbvY3naioQoXsGbjACSmxFgpEO0YClDghFx5MvbAooWFAlGZ1qSECkpPAWDnSIilgdbA7EpkciqlNYUhkDQMMLjWnEUg+5Lp5ID15aXlpdzSUaMx1PJOJ0ayNHJZCqVAkWZG4gngaBkPJWCv2Tc3A/b+I2GvckkDQeSeA8LH8FKUrk47EFEKj4A+5M5Fh9NpuqjtqMD/yYJuIOO1tYKM5U2lBDFehwCKBHZobo9SPT5YgoyPAzEBowfx16hvi7QsT6O9IT63IjzxeSQ9Q1gJIZ8AQFREYeGBZlfJaEOtxlEkaoORsAE+iymJUdQIemI6lcQ3+eLQQwS8ICECIDCELqiMHYEumRoz4iFIhzqg7Az6FBKqUWpmzlwsUtLy0tTmZn4zEIcIt54fAC/DaQIlMrl4nEw43gSzDefakgOxHNmuSTeDceS+MU8hOiBJJyRi6PUQGogicslzcrqoVZXlWBYkSW3EA5q7rDLK1RxCYqfYoOBiE9ARpfPF0SCg3arBOdXAxSSvT4YSLtg9EBCiKO6BDkA1IciPtFaqSb6DZArot/rwcGvJ0oin9cn2tRCCSPiM0yGeEdEIEDOBmBfNxJppMa8IPhimNpuL4jJgN8TY5A7SooUihmIjHm8hbEaemp8aYCDIDcjiuLYzWvMTGogTgMPAzmw3dwAReXiuRyMTgMDVDxHYwvGPAFhuSQmN0nFMW00nJJLwf6BHDwLvJFKgVNhobj5CIDj3EAdS3b6VI8r7Im6YxGv7nB7AiG9oh8hkByg2Ei4CwzT5XM7PIjvFnxhggw5VLDEQCxIcN0ujwI6kqMCejSE6XR0FagNuUXkcvgdJO0JBXTEwqZpbqTbK9C0JxCLmglM3qEKBKX6IAxQHEIErNYPulXrVhh4lGFgPRb1wzE1pHg41GVAoZCj6NfJgb/MJeNTFm4Ogd0yySXMwwBQDrZIkzMDA0u5FEotYePDrJomCOaNOcY2CXTngE1s6HgXooBlvAc4hq0By2rBuON1UBvx6BE9Gom6Pb6I7o163EYVq+V1kgZV6IY7dfFRGdFGECJpiOcZEP6CoLPIFQT+pDBLCB6Phlgd5DZrUcuaMbfLwJkug9EMglEll5lFIhVPkON0QQib31ETo1GZ5NyMYSBO94Y5pESjGhLVoIwYN3YIqmZEOQRBK97mkRyW1EIwhqj4uXMz8GchmeEYjkqliFSKJcGT4q/hsPAGLhfBXjpF0iydYmn8P0XjjGIqlf+jqBRNpVhwIbS5xzyFZfE2VEWyqXpkrSiyDAdCkOZEhoIeTVf71QUSf3eEwAqEpAgsBLFEsSQJQZnpN3MHidUNjZUL1n/5bKzpVynS/INRDVdGWldH0TRhn28WhJpJ2vyJERKnpUkzLYX3EjTOplKEWSmFr9Kur5idIUkniC87YABlC8qLNgf028ZvbfS0wSDwl8BYliuAxaKWLP3xE6LAFmFvE2sP5F9L1zWUv/6/AxZfNCbXBo6yKk0xVDv9jg7/34YZjWFybeAIt9xo7+J2Yc3kloKs++cs7+Iu7uIu7uL9jP8G2Twteq4cRo0AAAAASUVORK5CYII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 dirty="0"/>
          </a:p>
        </p:txBody>
      </p:sp>
      <p:sp>
        <p:nvSpPr>
          <p:cNvPr id="7" name="AutoShape 16" descr="data:image/jpeg;base64,/9j/4AAQSkZJRgABAQAAAQABAAD/2wCEAAkGBxMTEhUTExIWFRUVGB8bGRgYGR8fIBsfGh0aIB0aIhgfICgiGiAoGx0XITEhJyorLi4uGSAzODMtOCouLisBCgoKDg0OGxAQGy0lHyUtLS0tLS03NS0tLS0tLS8tLS8tLS0tLS0tLSstLS0tLS0tLS0wLS8tLS0tLS0tLS0tL//AABEIAEcBFgMBEQACEQEDEQH/xAAcAAABBQEBAQAAAAAAAAAAAAAHAAMEBQYBAgj/xABHEAACAQIEAgQICggGAwEBAAABAgMEEQAFEiEGMRMiQVEHFVNUYYGS0RQWMlJxkZOho+EXI0JjsbLB0jM0cnOi4iRigjUl/8QAGgEBAAMBAQEAAAAAAAAAAAAAAAIDBQEEBv/EADcRAAIBAgMFBQcEAgIDAAAAAAABAgMRBBJREyExUpEFFEFhoRUiMnGBwdEzYrHhY/BC4iNDc//aAAwDAQACEQMRAD8AOBwBBzOScKehWMn50jEKPUoufrH044wjE51l2fyDqVVOv/rGCv8Aya98RefwJpw8QetmubUE4+ESSQ3J60iho29F1Avc22uOYxVKc4LUsywlwLPP/CXWxxRFJ4nMobWBFZk06bMLOeq1yBqseryxZn3XIOCzW4kThuDPKk9LC0qKd9culQR6OqCfUB9OI++2dtBBKyWmzqPT001JKO26uGP/ANL/ABtixZvEg8vga6nZyvXUKe4G49RsP4YkRH8AZrjnigUMIYKGkckIp5bc2PoG31jHJOx5sTiFSjfxBBX8X1spJapkF+xOqPuxW2zIniqsvEgHO6jzmb7V/fjlyG2qav1OeO6jzmb7V/fgNtU1fqLx3Ueczfav78Btqmr9RHO6jzmb7V/fhcbapq/UPNVmi09F0776Ig1vnHSLC/pNsW33XN2U1CnmegGc14zrJ2JM7IPmxkqB9W/1nFbbZi1MXUm+NvkVpzuo85m+1f345vIbapq/U547qPOZvtX9+A21TV+ovHdR5zN9q/vwG2qav1O+O6jzmb7VvfhcOtU1fqFzwT1DyUbM7s56VhdmJNrLtc4nDga2BbdO7Bln2b1AqZwKiYASNYCRgBudrXxB8TMq1ZqbSbIHjqo85m+1f34XIbapq/UXjuo85m+1b34bxtqmr9ReO6jzmb7VvfhvG2qav1OpntSDtVTfasfuvhvObapq+pe5H4QKuBhrczR9qvzt6G5g/Xjqky+ljakHvd0GvLq1ZoklQ3V1DD14tNuE1KKkgc8ecfSxytT0pClNnktc3+aoPK3fiDloZ2KxjjJwgYGo4iq2JLVUx+iQj7htiDbM916j4yYz47qPOZvtX9+A21TV+ovHdR5zN9q/vwG2qav1F47qPOZvtX9+A21TV+o5DndRf/Mzfat78LsbWfM+rPo84uPowa8fV9RJXU9NStz3ftTqOp6/dp6tx2hrY4zz1VNyWXh/Z3NBJ42QmaQLEgJF+qXHL0KWQMSAP6Yy8Zi6uHWdwvvSVna9/ozVpSWycbLf429b+RqarMlZSkkcbKw+S5Fj6iPvx46fbOJqLNHDSa+f/UpdOK4ysYvIuF6SnnE4ghJOolWkBVCSTcA3G2yi3IYku0MYm74d26X+tt1vXyFocxpOKK7paSVdXRjSTrRr/IF7ct+WK5ds18+ylQae7x4K9r/CWUYKMlJb/Uz0eY1NNlsNSNbujBJtTEsQHBIIPKzalG+wa24xu0pSs8y8d2+91rwR5cZP3s0fTcEnL61JY0kQ3R1DKfQeWLiKd1cknA6BvwyTE1cS9ixXH/0xv/AYrnxMbtF++l5DXgpyWKonkeVA4iUEKdxck7kdtrffhFXOYClGcm5eAW1yuAD/AAIvYX3Yssa+zjp6HTlkPkYvYX3YWGzjp6CGWQ+Ri9hfdhYbOOi6COVw+Ri9hfdgNnHRGY8Ku2XsBsNaDb6eWIy4Hmx26kwX8C0aTV8EcihkLElTyOlGYfeBiC4mVhIqVVJh2XKoPIRewvuxbY3tnHRHfFkPkYvYX3YWGzjp6C8WQ+Ri9hfdhYbOOnoIZZD5GP2F92FhkjoiRBTogsiqo7lAH8MCSSXA+cuIv81P/uv/ADHFT4nzlf8AUYWvBtl0L5fEzwxsbvcsik7Me0jE4rca2DhF0k2karxNT+bxfZr7sdserZQ0XQXian83i+zX3YWGyhougxV8O0silWp4rHuQA+ogXGFkclRhJWaPn/OqQRVEsQ5I7KPoB2xUfP1oKM2kGTwXTE5bHf8AZaQD2if64shwNrBv/wAK+oF8wkLSyMeZcn62OKzFqNubuGTwfcOU60cUjRI8kq6mZlBO52AvyAFhiyK3GzhaMFSTtxNR4sh8jF7C+7ErHp2cdF0EMsh8jH7C+7Cw2cdPQ74rh8jF7C+7AbOOiF4rh8jF7C+7AbOOiJTmwJPZgTBJ4NklnrZumkukTM+gm4aTUQCPnBbk35AsO8YiuJ5aKnmalwL+uo2GZTSMnV6G6kXI7B1tratjtfkcZHadJTlTjLg5x+5tUqkXQUFxv6f7cHec0bzgVDMjFtgo53+aq2258vTjlHHQc9nJWt423JFHbfZUc7eHvminmXG6XiiojytyReMoDyZ1IG/K5I23FseqVeik2mnbwVm/Pd5Hy0cPVckmmr63sa/hJZEnajkZXjMbEqN9Jsdgf2b3vb6MeDGVoYjBSrRVsu9N8d32NbBbXD19lmvuv+DZ8H5czZSYplH6xH2N7kMCdwRdTf8AhjcgmlZmp2hKFStLJ8Ph8ik8DmYzuGgZgYoVsFtupJuDftB6w9WOxZl4aUnuYUsSPUBfww/51P8AZX+Z8Vy4mL2j+qvl+TL5Nnk9KWMEmjXYNsDe3Ln9OOJ2PLSrzp3ystPj9mHnH/FfdhmZd32tqL4/Zh5wfqX3Y7djvtbUOeXuWjRibkoCT9IGLDcg7pMk4Eig43ylqqjliTd/lKO8qbgevcY5LgUYmm6lNpADVnhkB60ciH6CpH34quYCzQd+DL0cdZh5y31L7sduy/vlbU78e8w85b6l92F2O+1tRfHvMPOT9S+7C7Hfa2pOy3wl1sbAyFZVvuGFj6mHLHczLIY+onvDBkuZpUwpNH8lxf0g9oPpB2xNO5sU5qccyPnziL/NT/7r/wAxxW+J89X/AFGFbwcZxTx0ESSTxo13urOAflHsvicWrGtg6kFSSbRqPjFSecw/aL78duj07anqhfGKk85h+0X34XQ21PVDNVxTRopZqqKw7A4J9QGF0cdemle4BM5qxNPLKBYSOWF+4nFRgVpqU20GPwXxlctS/wC00hH0amH9MWQ+E2sH+igKVfy3/wBR/icVmJP4n9S6ouNK2KNY457IgsosuwHqx27Lo4qrFKKY/wDH7MPOP+K+7DMyXfa2po/B/wAV1dRWxxTTFkKuSLDsUkchjqbuejC4qpOoot7v6Cziw1hYAx1DxA9bTSKIhE7iWMDXqsygj5q4y5do5cZHCuPFJ3vqr6F1fD5VJJ8OHS5nvA880k1S0pY9CiRWP7JuxK+ggBfrxpRueCg5NtyN9n3+H9f8MeDtD/1f/SP3PdR+IF2WUEjQxnowwvfc22su/Lnz2+/Hy+JxEI1pZZW3Jf0bONqyjipypsuc6pmlUARhiGJW5tp2O42N7bbHHgwlVUm2pWurMzpwUrX8OBUZRTsmadZbBo2K+kWHLG9CpGfZU7PgnfqZzjJY+78UEzOhKaRxCbStHZT3E2F9+69/Vj6olJNppAw8EzSxzTyABoj1GPLrAFgb9g53/wBQx561bY0pVLXsr2+R5sJFuW4I+TZ+Z6iWDowoiVDq1XuX3tp0i1tt7nFeBxXeaEatrXvu48G19jRnSyxzX8beif3Bv4Yh/wCan+yP5mx6JcT5/tH9RfL8jngmy2Cd5xNEkmlVK6he27X/AKYRVyWApxnfMrhJHCdD5pF7IxOyNLu9LlRz4pUPmkXsjCyHd6XKi5jQKAALACwH0Y6XHrAHLYAiVuVQS/4sMbnvZQT9eONXIyhGXFEM8LUXmsPsDCyIbCnoL4q0XmsPsDCyGwp6HDwrReaw+wMLIbCnyoDHHuWR09bJHENKDSQO7ULkD0YrfExcXTjCq1EI/gfb/wAE+iVrfdicOBo4D9L6gm4i/wA1P/uv/McQfEya/wCox2h4bq5kEkVO7oeTACxsfp78csyUMPUkrpEj4nV/mkv1D34WehLutblF8Tq/zSX6h78LPQd0rcp1eDK88qST7h/XCzHdK3KXGTeDSrkYdMBCnbcgt6lG334kosup4Ccvi3Bgo6NIYViQWVF0j6AMWGvGCjGyPm6r+W/+o/xOKT5yfxP6/wAhq4O4co5aKnd6eNmaMXYruT24sSVjaw9Cm6cW0uBc/FKh80i9kY7ZF3d6XKh+h4epYXEkVPGjgEBlWx354WRKNGEXeKLPHSwWAB9PB8Bro0DXgqXkkBI+TJ1SU1fNIubHtJ7sY3adGMLYtfFDL9Y5nf5vf0PbfaQzedn03P0d/mjMZXxVNT5mVk+QZDGy2NyHYaX3O53Xfuxqqae9cGYu3lGeV/IKmd/I7SN+X0YzO2KjpU4TVt048eBpUfiBnWZO61CQJIwEltN2JKr2333tY4z6tehDD94jFNffhpr46H1WHxUJ4eVScFePHct/4I0UkMolEEk+qJS95CLOoNiRY3X14VaFfD5ZV1BqTUXlW+EmrpO6szy4fHSdSKqU1aXDctbf7cteEcntapZmYsCEFzZBya4PfYfRb04h2niYUqEqMVFOS3/Lwt5mZjcJShjZOF93h4J8Xby4G14ozVaaikkJAJjIQd7EWA9PuGPqb7jKqStFsHnBbSUlDUNJtG8ayxjtJ64+/Sm2MvtG84xw8eNSSj8lxb+iIYKM4pt/Q3XBeVNGhqJTeapCM4tYLZbaQO63fj3YejCjBQp/Ctyvxtdvf57z3YhpN014Nv62Sf8ABnfDDkrusdSikiMFXt2A7hvUb/XiyS8TF7QpOSU0DbJ82mpZBJC+lrW5AgjuIPPEUzNpVZU3miaZfCdX25xfZ/8AbHczPT3+r5Hf0nV/7r2D/djmZne/1fIX6Tq/917B/uwzMd/q+Qj4Tq79z7B9+O5mO/1Qg8X57NT0CVEenpCUvcXHW57XxJysjQxFWUKWZcdwPv0nV/7r2D/diGZmf3+r5C/SdX/uvYP92GZjv9XyF+k6v/dewf7sMzHf6vkcPhOr/wB19n/2x3Mx7Qq+RlMyr5J5GllYs7cz+QxFu545zlOV3xDZ4M8taChQOLM7FyO7VyH1AYsjwNzB03CnvA1xEP8Ayp/91/5jiBi1/wBRhk8GH/5sP0v/ADticeBs4L9FfU1uJHrFgBYAWAOHAHz7xrk701XIrA6HYsjW2IY32PeL29WK5I+fxVFwqPQ7kPGNXSJ0cTjRckKwuBfnbtG+/PHLsUsVUpq0eBbfpOr/AN17B/uwzMu7/V8hfpOr/wB17B/uwzMd/q+Qv0nV/wC69g/3YZmO/wBXyPcXhMribfqfY/7Y6pMd/raI3HHtJIvRVkWpjT3Dx72eNratu8d+KsVhoYik6U9yfjyvwf0fHyPpMO8ydP8A5cV+Pr/KRQcTUlLPBHXxwiVowCdLEXQciyggGx2ba4xTgq+aDp1FlnDdJfdeT4p6HixEYx99q53gTjnWwpqsrytFI3bb9lidr2/a2vj2bnuZ56GIcnaZI42onRknj2MRIuOwE3DfR2H6cfPbJZqmGmvFtecZcWvk+J9Z2RVhLNRqcJfyv63mbmr2YFUhhjaf5RiXrSb8jvtvfbHY4OTlDPOU8vwpvcv91/B7sNgcLRnKom/de+/h4/X0NgM0gy6njNRubaVUC5ZubEdwvYX9OPT2eo1atSt/x3Rj5pXu15X8fI+Z7QxSlUc3uu2/x6GXzKabO50Ea6KWJwu533F3Y+nTYejUO/Gve5lyvVe7gaPjCr1dHQ0oBlkXQLfsR8mc9wtcD188ZmWGMxMZ2vCk+PNPwS1UeMvojUo09XZcX5L8vguvgbagpBFGkYJIRQATz2FsaqVkUTlmk5WFU1kSnS8iKSOTMBcfQTg2lxJRo1Jq8YtryVzMV/C+VSklhEpPzJAv8DiDcNSmXZmZ3dN9GQjwNlPlPx/zxz3NSHsn/HLoznxFynyn4/54e5qPZP7JdGL4i5T5T8f88Pc1Hsn9kujEeBcp8p+P+eHuaj2T/jl0ZfZtR0dRAKeSZDGunlIAery3viTlF+JdPA1JxyuErfJlD8Rcp8p+P+eI+5qU+yf2S6MXxFynyn4/54e5qPZP7JdGL4i5T5T8f88Pc1Hsn9kujF8Rcp8p+P8Anh7mo9k/45dGWGWcNZVAwZOiLA3BeQNY+s46nDUnDsxw3qm+jNF4yh8tF7a+/Es8dT0d2rcj6MyVVwZlUjs7SDU7Fj+u7SbntxD3NTyvspt3cJdGaDJVpKWJYYpkCLe15ATubne/ecSUorxL6eCqU45Ywl0ZP8aQeWj9tffjueOpPu1bkfRi8aQeWj9tffhnjqO7VuR9GLxpB5aP219+GeOo7tW5H0YvGkHlo/bX34Z46ju1bkfRnDmcHlo/bX34Z46ju1bkfRkWvekmXRK8Lr3Myn+uOOcdSMsHUkrOD6Mzc/BeUMSbqv8ApmsPqvjl4anmfZN3fZy6Ma+IuU+U/H/PHPc1Hsn9kujF8Rcp8p+P+eHuaj2T+yXRi+IuU+U/H/PD3NR7J/ZLoz0nA+VDlJ+P+eHuaj2R/jl6m7ZdsWlqMHXZBNRSNNRqZIXN3pu0HtaP0/8Ar248WJwe0anCWWcfhktOWS8Y+q8ND2bSNb4rKXi3wfzfg/PhrqZmro6R5gwieCdmDxCRGVHJBsNFrXuTsRzGPEsTjKEHUxEYyXjldmvOz4r5O68SiWDUfeivrxS+duHlfj4DWUDMKeUCWKSSnPVffUoUmxYEmwt83na4tieJgsVQjXpO0krxf2fk+FtTxYdVqVXLLh99Ua2riKIDDCDKqkQAqVCki1mZrBeV7Hc4yKPe8RN0pXSbtNu3u7k7Qs911ut9eJqVa08rea7fr5vUyc3Cshbps0qbBRuAbm1+WoCyAnuBON2riIYZwoU4ZpP4Yqy4eb3LzM2nhalR5pv7+hfUOYNoEdDRMpluELRFECiwLs53Ivvpvc4oVLG124VZJQfHJvb/AGp8F5y6XNCOHjT8vn+ON/LqabhXhkU2qSRzLUS7ySH+UDsGNSnThCKjBWSVklwS8vn4vxK6lVNZI8OPm3q/48jRnFhSZvN83RZKpWgVzTUonubda/S9Tl1f8PnvzxxpMnGpOO6LaKSfi6JGqAaJLRRF0a4tI6xLK0XyOqdDAg73AbbbDKtCW2qcz6lhDncJm0NSxqnTtBrsOYiWVTbTsCCy8+YHfsyrQbapzPqVsHFiPLCgpKdBLDHMDIxB0yySIoCiI76UDbkbtb04ZVoNtU5n1PdLxXG84i+CU7Xklj0RyK0o6LXZmh0Aqraed9tS9+GVaDbVOZ9Txl3FiSRl2pKcMBESiv116WRUIZGjVlK3vyIPLbDKtBtqnM+pOpc51OpahhEL1DU4cMC2pWZQxj6MCxK/O2v24ZVoNtU5n1GTxNFprG+Bxj4PE0sV7WmVGdDvo6nXQ8tWzKe3DKtBtqnM+paZRVa53p56OGNxEsqlCHVlZmW26KQQR3duGVaDbVOZ9Ssgz4nQ7UMIikmkiVg121R9JYlOjAAJQ8ibXwyrQbapzPqS+Dc1jrU6Q09OoKqwCNrI1djXjW3qvhlWg21TmfUfTMofgT1bU6AIH6gA3KMyhQbc2YAD0nDKtBtqnM+pWS8RqtPFI1HEjtK0Uoc9SFkBJ1SLGdjYWJAvqGGVaDbVOZ9SZX5vFHl4rfg8Bvo2DKU67qt+lC8hcm9uzlhlWg21TmfU5lOcRTOq9BTnVC8mqNg69R9Om5QH7tvThlWg21TmfUr8u4pSWaKL4JTp0kcL9Z7N+uBOlVERBty3Iv6MMq0G2qcz6nrJuJlqJVjWlpSz9LZVlVnUxEgdIgjvGDa197EjnhlWg21TmfU9wcQfqKiZ6KC0TiKEo4ZZ5GIXSGMYsBIwUtYjZu7DKtBtqnM+p4q+J41igkFJCvSq+tpDZI3iIVoi6xm7a9QFwNlJwyrQbapzPqXOY10UVGKkU8TMypojGmzPIVVEDgEWLMOsAdrnDKtBtqnM+pS1PFMSx0zfB6VGnEmrppVjVHiOl49ZQ6jq1AbC4F8Mq0G2qcz6nmm4vhM8MclEkcc1MJul2IVj0pEZGkbFYnIa4vsLb4ZVoNtU5n1FHxUrUomGXp0zTPGsBIuRGGZm1aNj0ak2tzIF98Mq0G2qcz6kuszr9Y4p6KCWNKZKgszhCVkMmyjoyDYRk8xzwyrQbapzPqOnPIfhUMIpU6ORU1SkDqPKrNGhXTvcL3j5S7b4ZVoNtU5n1K+n4ti1sslNTRWLjRJIqSDQ2kFkkRRZh1hZjsR34ZVoc21TmfUIGOlZy2AK/O8rWojMTFlvyZDZlI7QezEZRUlZ/knTnklfrx+xj5MgrIS3/wDQj0AjT06qx9BvYEH14zZdk4Vu+TK9Ytw9LtehftqC45l0a9VfqxswVpJVq+iFxe/Rncd+7WO2OPsnDv4nUd+N5uz+doo5t8NzP0/JOyfheVpBJUVjTKjBkVNIRrd6gW59m+L8PgKFFtwpxXnvb+rk2w68Le4m/Nv+LWX8m1Vce48x22AE2AMxxHlMUsjF4Kli8fRu0LlQyXbqNZxe2pvT1sCDm07WZBzHJqedJI5KCp0yurtYgG6oEFmD9UaAAQOe+OXObR8rPdZlkEsc0T0VVpnkEj2NjqAVQQ2u67KBt6e/C42j5WOSUiGVZVpqxHWNI+o+kFIyxVSoexF2b68LjaPlZ5XL4BptQ1HUkkkBuL6pdevfXuOu23IbdwwuNo+VjS5TDbrUtY9lRQXkLkCNw6qCXJ+UAT39uFxtHys9Q5ZEraxS1m0jSBS91DvclgmuwNySO4nC42j5WMrkNIsfRrl9QqiJoTpIBKOADdtd2OwOo7g74XG0fKyflcSQSNItLVtI6qpd21nSpYhQS+wBZjYd+FxtHysiQ5TCrBhSVhszuql7qrSBtTBS9geu30XwuNo+VkzJkFKumOnrSoUKFdw4ULyAu5thcbR8rIPiaHSUNLWNGz6zG0l1uH6S2nXy19nLswuNo+VntcqhUsY6SriLSdIeifR1tAQmwftUC45XAPPfC42j5WSzFH0C03wKp6NWVgLi91cOCW13J1C578LjaPlZzNYVndXelq1dVKho20nS1iVJD7i4GFxtHysYhy6JHEkdNWRkKiaUeylYhZAV12It9eFxtHysRy2HQqfAqldIkAKkBv1wIfrh7/tG2+21uWFxtHysahyaBY0iNHVvFGVZY3fUo0AhRpL8hf7gcLjaPlZ6XKoVBEdJWRDU7WjfSP1ltY0h7WJANvpPbhcbR8rJE9JC8MMDUE5igKlENrdQWW419a3PftthcbR8rGqTLaeNgyUE+xdgthpBltrspawvpB+vvwuNo+VjE2RUzJ0bUFSV0RpYnshdnTfX2Mzb9oNsLjaPlY++WQFgzUE79Z2CtYrqlILHTrtfqi3cLgc8LjaPlZHOQQWCikrVXohEVWTSDGpchSBJuBrf1HC42j5WOSZNTFnc5fUa3dH17ag0YQJpbXdQAiiw9OFxtHysYruHqaawmoaqZQSVSR9SqWNyQC+3cO4bDbC42j5Wb3HSwWAIOeVhhp5plAJijdwDyJRSQD6NsADat45jdTLNHGdMSvt0gNiDoa9uRdtNuY3J2xyxCVOMuJHqOLAsvQCkQNIWVV1sC6AIF0sOqh2l59kY+dhYjsYl5wVxS8siRrHH0Em4kBa7Fg7XsdwOoRZhf08sdJxgoqyCEMCR3ACwBUcQPKDT9GSL1CB7EC6b3BvzHLAGOzaozBa06HcwPVxR6dSDQg6FiwBNyGBlVhz2Fh24A7xNUZhHWO0Ls0LSwR6NSgIG0M0gub9jqR26hbAEriKStGYKsTyhWaAxhWQRlAx+Ea1PWJ08vVbAEudqzxmsAZvg7Ms5fUNgEZTBa+qxkCPe1t2GAG8uq6zxkzOG+Cu7xIupLLoVCrab6gSwlB9GnYb4AXC01QaqVZmqCymXUC8RhAMn6qyjrg6LfffswBDzY1JoKbpTIUMh+E6GUOV6+izE2/xOjuO4HAHc38YiioikjCoQGSUXX9Z0cZbo2N7WYgA2Nt8AanhCaR6SJ5b62BJ1EEi5NgSNjYWGAKfjmCtkkgjo3ZNQl1ESBADpGhj1WLWO+m2/aRgCLxdU1yywCDURBGss5VkAk66qUIbcjQsp2tvp3wAzxM9f8PUwM4p1FMTaRQBqmYSfqyD0l0sDcr6LnbAD+ZVdb40R01fA42jhdA6WYyByZNJ611Zo/Up23wBf8XPKtFUNASJRGShBAN/QTsPXgClz/Mamoo4RSCSOSd9JbUgZVS5cgklbnTbt54A0HDlRJJSwvMumUoNYvezDZtxzFwcAZ7h2pqDmFWkzOUDsYwW2CWS1gDb5WvmL/dgBvhKarMs3TPIUZHNNqZSdPSP8vTzf5Njy02HO+AGuFaipalqC71JmWGzGV4yolCtq0aNxvbntyt24A85fW1PiqV9chnUrvq32KagCWI5au22AH+MM1meClmpzJGjyN0guAdOhwAbN8/TyP9cAeONJ61GgkpnfTHAzvGGUCTeNbEseYVnYHldd8AeM9nqlhoyz1ABhIkMDxiQzFU0budJF9fovbswBfmSYViXLdEKViwuu7hl3I77X3G2AKrgWsrC8nwvWVlUSx6mQ6dTMDGAp2UL0fO+998Af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 dirty="0"/>
          </a:p>
        </p:txBody>
      </p:sp>
      <p:sp>
        <p:nvSpPr>
          <p:cNvPr id="8" name="AutoShape 18" descr="data:image/jpeg;base64,/9j/4AAQSkZJRgABAQAAAQABAAD/2wCEAAkGBxMTEhUTExIWFRUVGB8bGRgYGR8fIBsfGh0aIB0aIhgfICgiGiAoGx0XITEhJyorLi4uGSAzODMtOCouLisBCgoKDg0OGxAQGy0lHyUtLS0tLS03NS0tLS0tLS8tLS8tLS0tLS0tLSstLS0tLS0tLS0wLS8tLS0tLS0tLS0tL//AABEIAEcBFgMBEQACEQEDEQH/xAAcAAABBQEBAQAAAAAAAAAAAAAHAAMEBQYBAgj/xABHEAACAQIEAgQICggGAwEBAAABAgMEEQAFEiEGMRMiQVEHFVNUYYGS0RQWMlJxkZOho+EXI0JjsbLB0jM0cnOi4iRigjUl/8QAGgEBAAMBAQEAAAAAAAAAAAAAAAIDBQEEBv/EADcRAAIBAgMFBQcEAgIDAAAAAAABAgMRBBJREyExUpEFFEFhoRUiMnGBwdEzYrHhY/BC4iNDc//aAAwDAQACEQMRAD8AOBwBBzOScKehWMn50jEKPUoufrH044wjE51l2fyDqVVOv/rGCv8Aya98RefwJpw8QetmubUE4+ESSQ3J60iho29F1Avc22uOYxVKc4LUsywlwLPP/CXWxxRFJ4nMobWBFZk06bMLOeq1yBqseryxZn3XIOCzW4kThuDPKk9LC0qKd9culQR6OqCfUB9OI++2dtBBKyWmzqPT001JKO26uGP/ANL/ABtixZvEg8vga6nZyvXUKe4G49RsP4YkRH8AZrjnigUMIYKGkckIp5bc2PoG31jHJOx5sTiFSjfxBBX8X1spJapkF+xOqPuxW2zIniqsvEgHO6jzmb7V/fjlyG2qav1OeO6jzmb7V/fgNtU1fqLx3Ueczfav78Btqmr9RHO6jzmb7V/fhcbapq/UPNVmi09F0776Ig1vnHSLC/pNsW33XN2U1CnmegGc14zrJ2JM7IPmxkqB9W/1nFbbZi1MXUm+NvkVpzuo85m+1f345vIbapq/U547qPOZvtX9+A21TV+ovHdR5zN9q/vwG2qav1O+O6jzmb7VvfhcOtU1fqFzwT1DyUbM7s56VhdmJNrLtc4nDga2BbdO7Bln2b1AqZwKiYASNYCRgBudrXxB8TMq1ZqbSbIHjqo85m+1f34XIbapq/UXjuo85m+1b34bxtqmr9ReO6jzmb7VvfhvG2qav1OpntSDtVTfasfuvhvObapq+pe5H4QKuBhrczR9qvzt6G5g/Xjqky+ljakHvd0GvLq1ZoklQ3V1DD14tNuE1KKkgc8ecfSxytT0pClNnktc3+aoPK3fiDloZ2KxjjJwgYGo4iq2JLVUx+iQj7htiDbM916j4yYz47qPOZvtX9+A21TV+ovHdR5zN9q/vwG2qav1F47qPOZvtX9+A21TV+o5DndRf/Mzfat78LsbWfM+rPo84uPowa8fV9RJXU9NStz3ftTqOp6/dp6tx2hrY4zz1VNyWXh/Z3NBJ42QmaQLEgJF+qXHL0KWQMSAP6Yy8Zi6uHWdwvvSVna9/ozVpSWycbLf429b+RqarMlZSkkcbKw+S5Fj6iPvx46fbOJqLNHDSa+f/UpdOK4ysYvIuF6SnnE4ghJOolWkBVCSTcA3G2yi3IYku0MYm74d26X+tt1vXyFocxpOKK7paSVdXRjSTrRr/IF7ct+WK5ds18+ylQae7x4K9r/CWUYKMlJb/Uz0eY1NNlsNSNbujBJtTEsQHBIIPKzalG+wa24xu0pSs8y8d2+91rwR5cZP3s0fTcEnL61JY0kQ3R1DKfQeWLiKd1cknA6BvwyTE1cS9ixXH/0xv/AYrnxMbtF++l5DXgpyWKonkeVA4iUEKdxck7kdtrffhFXOYClGcm5eAW1yuAD/AAIvYX3Yssa+zjp6HTlkPkYvYX3YWGzjp6CGWQ+Ri9hfdhYbOOi6COVw+Ri9hfdgNnHRGY8Ku2XsBsNaDb6eWIy4Hmx26kwX8C0aTV8EcihkLElTyOlGYfeBiC4mVhIqVVJh2XKoPIRewvuxbY3tnHRHfFkPkYvYX3YWGzjp6C8WQ+Ri9hfdhYbOOnoIZZD5GP2F92FhkjoiRBTogsiqo7lAH8MCSSXA+cuIv81P/uv/ADHFT4nzlf8AUYWvBtl0L5fEzwxsbvcsik7Me0jE4rca2DhF0k2karxNT+bxfZr7sdserZQ0XQXian83i+zX3YWGyhougxV8O0silWp4rHuQA+ogXGFkclRhJWaPn/OqQRVEsQ5I7KPoB2xUfP1oKM2kGTwXTE5bHf8AZaQD2if64shwNrBv/wAK+oF8wkLSyMeZcn62OKzFqNubuGTwfcOU60cUjRI8kq6mZlBO52AvyAFhiyK3GzhaMFSTtxNR4sh8jF7C+7ErHp2cdF0EMsh8jH7C+7Cw2cdPQ74rh8jF7C+7AbOOiF4rh8jF7C+7AbOOiJTmwJPZgTBJ4NklnrZumkukTM+gm4aTUQCPnBbk35AsO8YiuJ5aKnmalwL+uo2GZTSMnV6G6kXI7B1tratjtfkcZHadJTlTjLg5x+5tUqkXQUFxv6f7cHec0bzgVDMjFtgo53+aq2258vTjlHHQc9nJWt423JFHbfZUc7eHvminmXG6XiiojytyReMoDyZ1IG/K5I23FseqVeik2mnbwVm/Pd5Hy0cPVckmmr63sa/hJZEnajkZXjMbEqN9Jsdgf2b3vb6MeDGVoYjBSrRVsu9N8d32NbBbXD19lmvuv+DZ8H5czZSYplH6xH2N7kMCdwRdTf8AhjcgmlZmp2hKFStLJ8Ph8ik8DmYzuGgZgYoVsFtupJuDftB6w9WOxZl4aUnuYUsSPUBfww/51P8AZX+Z8Vy4mL2j+qvl+TL5Nnk9KWMEmjXYNsDe3Ln9OOJ2PLSrzp3ystPj9mHnH/FfdhmZd32tqL4/Zh5wfqX3Y7djvtbUOeXuWjRibkoCT9IGLDcg7pMk4Eig43ylqqjliTd/lKO8qbgevcY5LgUYmm6lNpADVnhkB60ciH6CpH34quYCzQd+DL0cdZh5y31L7sduy/vlbU78e8w85b6l92F2O+1tRfHvMPOT9S+7C7Hfa2pOy3wl1sbAyFZVvuGFj6mHLHczLIY+onvDBkuZpUwpNH8lxf0g9oPpB2xNO5sU5qccyPnziL/NT/7r/wAxxW+J89X/AFGFbwcZxTx0ESSTxo13urOAflHsvicWrGtg6kFSSbRqPjFSecw/aL78duj07anqhfGKk85h+0X34XQ21PVDNVxTRopZqqKw7A4J9QGF0cdemle4BM5qxNPLKBYSOWF+4nFRgVpqU20GPwXxlctS/wC00hH0amH9MWQ+E2sH+igKVfy3/wBR/icVmJP4n9S6ouNK2KNY457IgsosuwHqx27Lo4qrFKKY/wDH7MPOP+K+7DMyXfa2po/B/wAV1dRWxxTTFkKuSLDsUkchjqbuejC4qpOoot7v6Cziw1hYAx1DxA9bTSKIhE7iWMDXqsygj5q4y5do5cZHCuPFJ3vqr6F1fD5VJJ8OHS5nvA880k1S0pY9CiRWP7JuxK+ggBfrxpRueCg5NtyN9n3+H9f8MeDtD/1f/SP3PdR+IF2WUEjQxnowwvfc22su/Lnz2+/Hy+JxEI1pZZW3Jf0bONqyjipypsuc6pmlUARhiGJW5tp2O42N7bbHHgwlVUm2pWurMzpwUrX8OBUZRTsmadZbBo2K+kWHLG9CpGfZU7PgnfqZzjJY+78UEzOhKaRxCbStHZT3E2F9+69/Vj6olJNppAw8EzSxzTyABoj1GPLrAFgb9g53/wBQx561bY0pVLXsr2+R5sJFuW4I+TZ+Z6iWDowoiVDq1XuX3tp0i1tt7nFeBxXeaEatrXvu48G19jRnSyxzX8beif3Bv4Yh/wCan+yP5mx6JcT5/tH9RfL8jngmy2Cd5xNEkmlVK6he27X/AKYRVyWApxnfMrhJHCdD5pF7IxOyNLu9LlRz4pUPmkXsjCyHd6XKi5jQKAALACwH0Y6XHrAHLYAiVuVQS/4sMbnvZQT9eONXIyhGXFEM8LUXmsPsDCyIbCnoL4q0XmsPsDCyGwp6HDwrReaw+wMLIbCnyoDHHuWR09bJHENKDSQO7ULkD0YrfExcXTjCq1EI/gfb/wAE+iVrfdicOBo4D9L6gm4i/wA1P/uv/McQfEya/wCox2h4bq5kEkVO7oeTACxsfp78csyUMPUkrpEj4nV/mkv1D34WehLutblF8Tq/zSX6h78LPQd0rcp1eDK88qST7h/XCzHdK3KXGTeDSrkYdMBCnbcgt6lG334kosup4Ccvi3Bgo6NIYViQWVF0j6AMWGvGCjGyPm6r+W/+o/xOKT5yfxP6/wAhq4O4co5aKnd6eNmaMXYruT24sSVjaw9Cm6cW0uBc/FKh80i9kY7ZF3d6XKh+h4epYXEkVPGjgEBlWx354WRKNGEXeKLPHSwWAB9PB8Bro0DXgqXkkBI+TJ1SU1fNIubHtJ7sY3adGMLYtfFDL9Y5nf5vf0PbfaQzedn03P0d/mjMZXxVNT5mVk+QZDGy2NyHYaX3O53Xfuxqqae9cGYu3lGeV/IKmd/I7SN+X0YzO2KjpU4TVt048eBpUfiBnWZO61CQJIwEltN2JKr2333tY4z6tehDD94jFNffhpr46H1WHxUJ4eVScFePHct/4I0UkMolEEk+qJS95CLOoNiRY3X14VaFfD5ZV1BqTUXlW+EmrpO6szy4fHSdSKqU1aXDctbf7cteEcntapZmYsCEFzZBya4PfYfRb04h2niYUqEqMVFOS3/Lwt5mZjcJShjZOF93h4J8Xby4G14ozVaaikkJAJjIQd7EWA9PuGPqb7jKqStFsHnBbSUlDUNJtG8ayxjtJ64+/Sm2MvtG84xw8eNSSj8lxb+iIYKM4pt/Q3XBeVNGhqJTeapCM4tYLZbaQO63fj3YejCjBQp/Ctyvxtdvf57z3YhpN014Nv62Sf8ABnfDDkrusdSikiMFXt2A7hvUb/XiyS8TF7QpOSU0DbJ82mpZBJC+lrW5AgjuIPPEUzNpVZU3miaZfCdX25xfZ/8AbHczPT3+r5Hf0nV/7r2D/djmZne/1fIX6Tq/917B/uwzMd/q+Qj4Tq79z7B9+O5mO/1Qg8X57NT0CVEenpCUvcXHW57XxJysjQxFWUKWZcdwPv0nV/7r2D/diGZmf3+r5C/SdX/uvYP92GZjv9XyF+k6v/dewf7sMzHf6vkcPhOr/wB19n/2x3Mx7Qq+RlMyr5J5GllYs7cz+QxFu545zlOV3xDZ4M8taChQOLM7FyO7VyH1AYsjwNzB03CnvA1xEP8Ayp/91/5jiBi1/wBRhk8GH/5sP0v/ADticeBs4L9FfU1uJHrFgBYAWAOHAHz7xrk701XIrA6HYsjW2IY32PeL29WK5I+fxVFwqPQ7kPGNXSJ0cTjRckKwuBfnbtG+/PHLsUsVUpq0eBbfpOr/AN17B/uwzMu7/V8hfpOr/wB17B/uwzMd/q+Qv0nV/wC69g/3YZmO/wBXyPcXhMribfqfY/7Y6pMd/raI3HHtJIvRVkWpjT3Dx72eNratu8d+KsVhoYik6U9yfjyvwf0fHyPpMO8ydP8A5cV+Pr/KRQcTUlLPBHXxwiVowCdLEXQciyggGx2ba4xTgq+aDp1FlnDdJfdeT4p6HixEYx99q53gTjnWwpqsrytFI3bb9lidr2/a2vj2bnuZ56GIcnaZI42onRknj2MRIuOwE3DfR2H6cfPbJZqmGmvFtecZcWvk+J9Z2RVhLNRqcJfyv63mbmr2YFUhhjaf5RiXrSb8jvtvfbHY4OTlDPOU8vwpvcv91/B7sNgcLRnKom/de+/h4/X0NgM0gy6njNRubaVUC5ZubEdwvYX9OPT2eo1atSt/x3Rj5pXu15X8fI+Z7QxSlUc3uu2/x6GXzKabO50Ea6KWJwu533F3Y+nTYejUO/Gve5lyvVe7gaPjCr1dHQ0oBlkXQLfsR8mc9wtcD188ZmWGMxMZ2vCk+PNPwS1UeMvojUo09XZcX5L8vguvgbagpBFGkYJIRQATz2FsaqVkUTlmk5WFU1kSnS8iKSOTMBcfQTg2lxJRo1Jq8YtryVzMV/C+VSklhEpPzJAv8DiDcNSmXZmZ3dN9GQjwNlPlPx/zxz3NSHsn/HLoznxFynyn4/54e5qPZP7JdGL4i5T5T8f88Pc1Hsn9kujEeBcp8p+P+eHuaj2T/jl0ZfZtR0dRAKeSZDGunlIAery3viTlF+JdPA1JxyuErfJlD8Rcp8p+P+eI+5qU+yf2S6MXxFynyn4/54e5qPZP7JdGL4i5T5T8f88Pc1Hsn9kujF8Rcp8p+P8Anh7mo9k/45dGWGWcNZVAwZOiLA3BeQNY+s46nDUnDsxw3qm+jNF4yh8tF7a+/Es8dT0d2rcj6MyVVwZlUjs7SDU7Fj+u7SbntxD3NTyvspt3cJdGaDJVpKWJYYpkCLe15ATubne/ecSUorxL6eCqU45Ywl0ZP8aQeWj9tffjueOpPu1bkfRi8aQeWj9tffhnjqO7VuR9GLxpB5aP219+GeOo7tW5H0YvGkHlo/bX34Z46ju1bkfRnDmcHlo/bX34Z46ju1bkfRkWvekmXRK8Lr3Myn+uOOcdSMsHUkrOD6Mzc/BeUMSbqv8ApmsPqvjl4anmfZN3fZy6Ma+IuU+U/H/PHPc1Hsn9kujF8Rcp8p+P+eHuaj2T+yXRi+IuU+U/H/PD3NR7J/ZLoz0nA+VDlJ+P+eHuaj2R/jl6m7ZdsWlqMHXZBNRSNNRqZIXN3pu0HtaP0/8Ar248WJwe0anCWWcfhktOWS8Y+q8ND2bSNb4rKXi3wfzfg/PhrqZmro6R5gwieCdmDxCRGVHJBsNFrXuTsRzGPEsTjKEHUxEYyXjldmvOz4r5O68SiWDUfeivrxS+duHlfj4DWUDMKeUCWKSSnPVffUoUmxYEmwt83na4tieJgsVQjXpO0krxf2fk+FtTxYdVqVXLLh99Ua2riKIDDCDKqkQAqVCki1mZrBeV7Hc4yKPe8RN0pXSbtNu3u7k7Qs911ut9eJqVa08rea7fr5vUyc3Cshbps0qbBRuAbm1+WoCyAnuBON2riIYZwoU4ZpP4Yqy4eb3LzM2nhalR5pv7+hfUOYNoEdDRMpluELRFECiwLs53Ivvpvc4oVLG124VZJQfHJvb/AGp8F5y6XNCOHjT8vn+ON/LqabhXhkU2qSRzLUS7ySH+UDsGNSnThCKjBWSVklwS8vn4vxK6lVNZI8OPm3q/48jRnFhSZvN83RZKpWgVzTUonubda/S9Tl1f8PnvzxxpMnGpOO6LaKSfi6JGqAaJLRRF0a4tI6xLK0XyOqdDAg73AbbbDKtCW2qcz6lhDncJm0NSxqnTtBrsOYiWVTbTsCCy8+YHfsyrQbapzPqVsHFiPLCgpKdBLDHMDIxB0yySIoCiI76UDbkbtb04ZVoNtU5n1PdLxXG84i+CU7Xklj0RyK0o6LXZmh0Aqraed9tS9+GVaDbVOZ9Txl3FiSRl2pKcMBESiv116WRUIZGjVlK3vyIPLbDKtBtqnM+pOpc51OpahhEL1DU4cMC2pWZQxj6MCxK/O2v24ZVoNtU5n1GTxNFprG+Bxj4PE0sV7WmVGdDvo6nXQ8tWzKe3DKtBtqnM+paZRVa53p56OGNxEsqlCHVlZmW26KQQR3duGVaDbVOZ9Ssgz4nQ7UMIikmkiVg121R9JYlOjAAJQ8ibXwyrQbapzPqS+Dc1jrU6Q09OoKqwCNrI1djXjW3qvhlWg21TmfUfTMofgT1bU6AIH6gA3KMyhQbc2YAD0nDKtBtqnM+pWS8RqtPFI1HEjtK0Uoc9SFkBJ1SLGdjYWJAvqGGVaDbVOZ9SZX5vFHl4rfg8Bvo2DKU67qt+lC8hcm9uzlhlWg21TmfU5lOcRTOq9BTnVC8mqNg69R9Om5QH7tvThlWg21TmfUr8u4pSWaKL4JTp0kcL9Z7N+uBOlVERBty3Iv6MMq0G2qcz6nrJuJlqJVjWlpSz9LZVlVnUxEgdIgjvGDa197EjnhlWg21TmfU9wcQfqKiZ6KC0TiKEo4ZZ5GIXSGMYsBIwUtYjZu7DKtBtqnM+p4q+J41igkFJCvSq+tpDZI3iIVoi6xm7a9QFwNlJwyrQbapzPqXOY10UVGKkU8TMypojGmzPIVVEDgEWLMOsAdrnDKtBtqnM+pS1PFMSx0zfB6VGnEmrppVjVHiOl49ZQ6jq1AbC4F8Mq0G2qcz6nmm4vhM8MclEkcc1MJul2IVj0pEZGkbFYnIa4vsLb4ZVoNtU5n1FHxUrUomGXp0zTPGsBIuRGGZm1aNj0ak2tzIF98Mq0G2qcz6kuszr9Y4p6KCWNKZKgszhCVkMmyjoyDYRk8xzwyrQbapzPqOnPIfhUMIpU6ORU1SkDqPKrNGhXTvcL3j5S7b4ZVoNtU5n1K+n4ti1sslNTRWLjRJIqSDQ2kFkkRRZh1hZjsR34ZVoc21TmfUIGOlZy2AK/O8rWojMTFlvyZDZlI7QezEZRUlZ/knTnklfrx+xj5MgrIS3/wDQj0AjT06qx9BvYEH14zZdk4Vu+TK9Ytw9LtehftqC45l0a9VfqxswVpJVq+iFxe/Rncd+7WO2OPsnDv4nUd+N5uz+doo5t8NzP0/JOyfheVpBJUVjTKjBkVNIRrd6gW59m+L8PgKFFtwpxXnvb+rk2w68Le4m/Nv+LWX8m1Vce48x22AE2AMxxHlMUsjF4Kli8fRu0LlQyXbqNZxe2pvT1sCDm07WZBzHJqedJI5KCp0yurtYgG6oEFmD9UaAAQOe+OXObR8rPdZlkEsc0T0VVpnkEj2NjqAVQQ2u67KBt6e/C42j5WOSUiGVZVpqxHWNI+o+kFIyxVSoexF2b68LjaPlZ5XL4BptQ1HUkkkBuL6pdevfXuOu23IbdwwuNo+VjS5TDbrUtY9lRQXkLkCNw6qCXJ+UAT39uFxtHys9Q5ZEraxS1m0jSBS91DvclgmuwNySO4nC42j5WMrkNIsfRrl9QqiJoTpIBKOADdtd2OwOo7g74XG0fKyflcSQSNItLVtI6qpd21nSpYhQS+wBZjYd+FxtHysiQ5TCrBhSVhszuql7qrSBtTBS9geu30XwuNo+VkzJkFKumOnrSoUKFdw4ULyAu5thcbR8rIPiaHSUNLWNGz6zG0l1uH6S2nXy19nLswuNo+VntcqhUsY6SriLSdIeifR1tAQmwftUC45XAPPfC42j5WSzFH0C03wKp6NWVgLi91cOCW13J1C578LjaPlZzNYVndXelq1dVKho20nS1iVJD7i4GFxtHysYhy6JHEkdNWRkKiaUeylYhZAV12It9eFxtHysRy2HQqfAqldIkAKkBv1wIfrh7/tG2+21uWFxtHysahyaBY0iNHVvFGVZY3fUo0AhRpL8hf7gcLjaPlZ6XKoVBEdJWRDU7WjfSP1ltY0h7WJANvpPbhcbR8rJE9JC8MMDUE5igKlENrdQWW419a3PftthcbR8rGqTLaeNgyUE+xdgthpBltrspawvpB+vvwuNo+VjE2RUzJ0bUFSV0RpYnshdnTfX2Mzb9oNsLjaPlY++WQFgzUE79Z2CtYrqlILHTrtfqi3cLgc8LjaPlZHOQQWCikrVXohEVWTSDGpchSBJuBrf1HC42j5WOSZNTFnc5fUa3dH17ag0YQJpbXdQAiiw9OFxtHysYruHqaawmoaqZQSVSR9SqWNyQC+3cO4bDbC42j5Wb3HSwWAIOeVhhp5plAJijdwDyJRSQD6NsADat45jdTLNHGdMSvt0gNiDoa9uRdtNuY3J2xyxCVOMuJHqOLAsvQCkQNIWVV1sC6AIF0sOqh2l59kY+dhYjsYl5wVxS8siRrHH0Em4kBa7Fg7XsdwOoRZhf08sdJxgoqyCEMCR3ACwBUcQPKDT9GSL1CB7EC6b3BvzHLAGOzaozBa06HcwPVxR6dSDQg6FiwBNyGBlVhz2Fh24A7xNUZhHWO0Ls0LSwR6NSgIG0M0gub9jqR26hbAEriKStGYKsTyhWaAxhWQRlAx+Ea1PWJ08vVbAEudqzxmsAZvg7Ms5fUNgEZTBa+qxkCPe1t2GAG8uq6zxkzOG+Cu7xIupLLoVCrab6gSwlB9GnYb4AXC01QaqVZmqCymXUC8RhAMn6qyjrg6LfffswBDzY1JoKbpTIUMh+E6GUOV6+izE2/xOjuO4HAHc38YiioikjCoQGSUXX9Z0cZbo2N7WYgA2Nt8AanhCaR6SJ5b62BJ1EEi5NgSNjYWGAKfjmCtkkgjo3ZNQl1ESBADpGhj1WLWO+m2/aRgCLxdU1yywCDURBGss5VkAk66qUIbcjQsp2tvp3wAzxM9f8PUwM4p1FMTaRQBqmYSfqyD0l0sDcr6LnbAD+ZVdb40R01fA42jhdA6WYyByZNJ611Zo/Up23wBf8XPKtFUNASJRGShBAN/QTsPXgClz/Mamoo4RSCSOSd9JbUgZVS5cgklbnTbt54A0HDlRJJSwvMumUoNYvezDZtxzFwcAZ7h2pqDmFWkzOUDsYwW2CWS1gDb5WvmL/dgBvhKarMs3TPIUZHNNqZSdPSP8vTzf5Njy02HO+AGuFaipalqC71JmWGzGV4yolCtq0aNxvbntyt24A85fW1PiqV9chnUrvq32KagCWI5au22AH+MM1meClmpzJGjyN0guAdOhwAbN8/TyP9cAeONJ61GgkpnfTHAzvGGUCTeNbEseYVnYHldd8AeM9nqlhoyz1ABhIkMDxiQzFU0budJF9fovbswBfmSYViXLdEKViwuu7hl3I77X3G2AKrgWsrC8nwvWVlUSx6mQ6dTMDGAp2UL0fO+998Af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 dirty="0"/>
          </a:p>
        </p:txBody>
      </p:sp>
      <p:pic>
        <p:nvPicPr>
          <p:cNvPr id="1046" name="Picture 22" descr="http://ugp.espe.edu.ec/wp-content/uploads/2012/07/LOGO-PRINCIPAL-NUEVO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2329"/>
            <a:ext cx="5832648" cy="1189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1115616" y="1898538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>
                <a:latin typeface="Times New Roman" pitchFamily="18" charset="0"/>
                <a:cs typeface="Times New Roman" pitchFamily="18" charset="0"/>
              </a:rPr>
              <a:t>DEPARTAMENTO DE CIENCIAS ECONÓMICAS, ADMINISTRATIVAS Y DE COMERCIO </a:t>
            </a:r>
            <a:endParaRPr lang="es-EC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403648" y="2996952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 smtClean="0">
                <a:latin typeface="Times New Roman" pitchFamily="18" charset="0"/>
                <a:cs typeface="Times New Roman" pitchFamily="18" charset="0"/>
              </a:rPr>
              <a:t>ESTUDIO DE PRODUCTIVIDAD LABORAL EN LA EMPRESA INGELCOM  S.A. </a:t>
            </a:r>
            <a:endParaRPr lang="es-EC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575407" y="3933056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600" dirty="0" smtClean="0">
                <a:latin typeface="Times New Roman" pitchFamily="18" charset="0"/>
                <a:cs typeface="Times New Roman" pitchFamily="18" charset="0"/>
              </a:rPr>
              <a:t>PREVIO A LA OBTENCIÓN DEL TITULO DE</a:t>
            </a:r>
          </a:p>
          <a:p>
            <a:pPr algn="ctr"/>
            <a:r>
              <a:rPr lang="es-EC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C" sz="1600" b="1" dirty="0" smtClean="0">
                <a:latin typeface="Times New Roman" pitchFamily="18" charset="0"/>
                <a:cs typeface="Times New Roman" pitchFamily="18" charset="0"/>
              </a:rPr>
              <a:t>TECNÓLOGA EN ADMINISTRACIÓN MICROEMPRESARIAL </a:t>
            </a:r>
            <a:endParaRPr lang="es-EC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684420" y="5332069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 smtClean="0">
                <a:latin typeface="Times New Roman" pitchFamily="18" charset="0"/>
                <a:cs typeface="Times New Roman" pitchFamily="18" charset="0"/>
              </a:rPr>
              <a:t>AUTORA:</a:t>
            </a:r>
          </a:p>
          <a:p>
            <a:pPr algn="ctr"/>
            <a:r>
              <a:rPr lang="es-EC" sz="1600" b="1" dirty="0" smtClean="0">
                <a:latin typeface="Times New Roman" pitchFamily="18" charset="0"/>
                <a:cs typeface="Times New Roman" pitchFamily="18" charset="0"/>
              </a:rPr>
              <a:t>DINA GUALOTUÑA TIPÁN </a:t>
            </a:r>
          </a:p>
        </p:txBody>
      </p:sp>
    </p:spTree>
    <p:extLst>
      <p:ext uri="{BB962C8B-B14F-4D97-AF65-F5344CB8AC3E}">
        <p14:creationId xmlns:p14="http://schemas.microsoft.com/office/powerpoint/2010/main" val="219847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3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67544" y="116632"/>
            <a:ext cx="7200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200" b="1" dirty="0"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ESTUDIO DE MERCADO- TRABAJO DE CAMPO</a:t>
            </a:r>
          </a:p>
          <a:p>
            <a:pPr algn="ctr"/>
            <a:endParaRPr lang="es-EC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EC" sz="1600" b="1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s-EC" sz="1600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ANÁLISIS UNIVARIADO </a:t>
            </a:r>
          </a:p>
          <a:p>
            <a:pPr algn="ctr"/>
            <a:r>
              <a:rPr lang="es-EC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EC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626366"/>
              </p:ext>
            </p:extLst>
          </p:nvPr>
        </p:nvGraphicFramePr>
        <p:xfrm>
          <a:off x="613245" y="2244353"/>
          <a:ext cx="6552727" cy="1632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771"/>
                <a:gridCol w="1581883"/>
                <a:gridCol w="1082341"/>
                <a:gridCol w="1165598"/>
                <a:gridCol w="1082341"/>
                <a:gridCol w="1390793"/>
              </a:tblGrid>
              <a:tr h="39712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Frecuencia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Porcentaje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Porcentaje válido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Porcentaje acumulado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8560">
                <a:tc row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Sobresaliente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3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10,0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10,0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10,0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856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Muy bueno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7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23,3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23,3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33,3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856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Bueno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15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50,0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50,0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83,3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856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Regular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4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13,3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13,3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96,7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856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Malo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3,3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3,3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100,0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0551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Total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30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100,0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100,0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0453" y="1628800"/>
            <a:ext cx="313258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 ambiente laboral de la empresa 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5" name="Imagen 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6"/>
          <a:stretch>
            <a:fillRect/>
          </a:stretch>
        </p:blipFill>
        <p:spPr bwMode="auto">
          <a:xfrm>
            <a:off x="1454174" y="4077072"/>
            <a:ext cx="4870871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90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798" y="278363"/>
            <a:ext cx="676853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200" b="1" dirty="0"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ESTUDIO DE </a:t>
            </a:r>
            <a:r>
              <a:rPr lang="es-EC" sz="2200" b="1" dirty="0" smtClean="0"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MERCADO - </a:t>
            </a:r>
            <a:r>
              <a:rPr lang="es-EC" sz="2200" b="1" dirty="0"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TRABAJO DE CAMPO</a:t>
            </a:r>
          </a:p>
          <a:p>
            <a:pPr algn="ctr"/>
            <a:endParaRPr lang="es-EC" sz="2200" b="1" dirty="0">
              <a:solidFill>
                <a:srgbClr val="7030A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EC" dirty="0">
              <a:latin typeface="Times New Roman" pitchFamily="18" charset="0"/>
              <a:cs typeface="Times New Roman" pitchFamily="18" charset="0"/>
            </a:endParaRPr>
          </a:p>
          <a:p>
            <a:endParaRPr lang="es-EC" sz="1600" b="1" dirty="0" smtClean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s-EC" sz="16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ANÁLISIS BIVARIADO </a:t>
            </a:r>
            <a:endParaRPr lang="es-EC" sz="16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11799" y="1916649"/>
            <a:ext cx="20493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C" sz="1600" b="1" i="1" dirty="0" smtClean="0">
                <a:latin typeface="Times New Roman" pitchFamily="18" charset="0"/>
                <a:cs typeface="Times New Roman" pitchFamily="18" charset="0"/>
              </a:rPr>
              <a:t>Tabla de contingencia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439186"/>
              </p:ext>
            </p:extLst>
          </p:nvPr>
        </p:nvGraphicFramePr>
        <p:xfrm>
          <a:off x="811799" y="2492896"/>
          <a:ext cx="7056785" cy="2307207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311929"/>
                <a:gridCol w="1296144"/>
                <a:gridCol w="1152128"/>
                <a:gridCol w="1080120"/>
                <a:gridCol w="864096"/>
                <a:gridCol w="648072"/>
                <a:gridCol w="704296"/>
              </a:tblGrid>
              <a:tr h="209746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8CDED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¿La empresa da incentivos?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8CDE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Total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8CDED0"/>
                    </a:solidFill>
                  </a:tcPr>
                </a:tc>
              </a:tr>
              <a:tr h="838985">
                <a:tc gridSpan="2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Puntualidad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Sobrepasar la producción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Ninguno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Otros, cuales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8CDE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419492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¿A qué departamento pertenece usted?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Administrativo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0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0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3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0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3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8CDED0"/>
                    </a:solidFill>
                  </a:tcPr>
                </a:tc>
              </a:tr>
              <a:tr h="20974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Financiero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0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0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2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2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4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8CDED0"/>
                    </a:solidFill>
                  </a:tcPr>
                </a:tc>
              </a:tr>
              <a:tr h="20974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Ventas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4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0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0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0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4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8CDED0"/>
                    </a:solidFill>
                  </a:tcPr>
                </a:tc>
              </a:tr>
              <a:tr h="20974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Producción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0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FF00"/>
                          </a:highlight>
                        </a:rPr>
                        <a:t>15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4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0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19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8CDED0"/>
                    </a:solidFill>
                  </a:tcPr>
                </a:tc>
              </a:tr>
              <a:tr h="209746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Total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8CDE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4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15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9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2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8CDED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30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8CDED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95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29113"/>
            <a:ext cx="67687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200" b="1" dirty="0"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ESTUDIO DE MERCADO - TRABAJO DE CAMPO</a:t>
            </a:r>
          </a:p>
          <a:p>
            <a:pPr algn="ctr"/>
            <a:endParaRPr lang="es-EC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C" sz="1600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ANÁLISIS BIVARIADO </a:t>
            </a:r>
            <a:endParaRPr lang="es-EC" sz="16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3" name="Imagen 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357" y="4172949"/>
            <a:ext cx="4643079" cy="22803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243013" y="3805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sp>
        <p:nvSpPr>
          <p:cNvPr id="12" name="11 Rectángulo"/>
          <p:cNvSpPr/>
          <p:nvPr/>
        </p:nvSpPr>
        <p:spPr>
          <a:xfrm>
            <a:off x="611560" y="1153625"/>
            <a:ext cx="14644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1400" b="1" i="1" dirty="0">
                <a:latin typeface="Times New Roman" pitchFamily="18" charset="0"/>
                <a:cs typeface="Times New Roman" pitchFamily="18" charset="0"/>
              </a:rPr>
              <a:t>Análisis ANOVA </a:t>
            </a:r>
            <a:endParaRPr lang="es-EC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611560" y="1484784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400" dirty="0">
                <a:latin typeface="Times New Roman" pitchFamily="18" charset="0"/>
                <a:cs typeface="Times New Roman" pitchFamily="18" charset="0"/>
              </a:rPr>
              <a:t>Hipótesis:</a:t>
            </a:r>
          </a:p>
          <a:p>
            <a:endParaRPr lang="es-EC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C" sz="1400" dirty="0">
                <a:latin typeface="Times New Roman" pitchFamily="18" charset="0"/>
                <a:cs typeface="Times New Roman" pitchFamily="18" charset="0"/>
              </a:rPr>
              <a:t>Ho: Hipótesis nula: Si hay relación entre A qué departamento pertenece y El ambiente laboral es. Si es mayor al 5% rechazo mi hipótesis Ho.</a:t>
            </a:r>
          </a:p>
          <a:p>
            <a:r>
              <a:rPr lang="es-EC" sz="1400" dirty="0">
                <a:latin typeface="Times New Roman" pitchFamily="18" charset="0"/>
                <a:cs typeface="Times New Roman" pitchFamily="18" charset="0"/>
              </a:rPr>
              <a:t>Ha: Hipótesis Alterna: No hay relación entre A qué departamento pertenece y El ambiente laboral es. Si es menor al 5% acepto mi hipótesis H1.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150057"/>
              </p:ext>
            </p:extLst>
          </p:nvPr>
        </p:nvGraphicFramePr>
        <p:xfrm>
          <a:off x="1660583" y="3054158"/>
          <a:ext cx="5762626" cy="1030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1092"/>
                <a:gridCol w="1170057"/>
                <a:gridCol w="654266"/>
                <a:gridCol w="937570"/>
                <a:gridCol w="839748"/>
                <a:gridCol w="80989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Suma de cuadrados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gl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Media cuadrática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F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Sig.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Entre grupos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9,871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4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2,468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2,751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  <a:highlight>
                            <a:srgbClr val="FF00FF"/>
                          </a:highlight>
                        </a:rPr>
                        <a:t>,049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Dentro de grupos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22,429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25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,897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Total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32,300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29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cxnSp>
        <p:nvCxnSpPr>
          <p:cNvPr id="16" name="117 Conector recto"/>
          <p:cNvCxnSpPr/>
          <p:nvPr/>
        </p:nvCxnSpPr>
        <p:spPr>
          <a:xfrm flipH="1">
            <a:off x="5550861" y="5744728"/>
            <a:ext cx="9526" cy="4191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118 Cuadro de texto"/>
          <p:cNvSpPr txBox="1"/>
          <p:nvPr/>
        </p:nvSpPr>
        <p:spPr>
          <a:xfrm>
            <a:off x="5259019" y="6183467"/>
            <a:ext cx="753141" cy="262212"/>
          </a:xfrm>
          <a:prstGeom prst="rect">
            <a:avLst/>
          </a:prstGeom>
          <a:solidFill>
            <a:srgbClr val="EAEAEA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800" dirty="0" smtClean="0">
                <a:highlight>
                  <a:srgbClr val="FF00FF"/>
                </a:highlight>
              </a:rPr>
              <a:t> ,049</a:t>
            </a:r>
            <a:r>
              <a:rPr lang="es-EC" sz="800" dirty="0" smtClean="0">
                <a:effectLst/>
                <a:ea typeface="Calibri"/>
                <a:cs typeface="Times New Roman"/>
              </a:rPr>
              <a:t> </a:t>
            </a:r>
            <a:r>
              <a:rPr lang="es-EC" sz="800" dirty="0">
                <a:solidFill>
                  <a:srgbClr val="7030A0"/>
                </a:solidFill>
                <a:effectLst/>
                <a:ea typeface="Calibri"/>
                <a:cs typeface="Times New Roman"/>
              </a:rPr>
              <a:t>+1</a:t>
            </a:r>
            <a:endParaRPr lang="es-EC" sz="11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005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361146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200" b="1" dirty="0"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ESTUDIO DE MERCADO - TRABAJO DE CAMPO</a:t>
            </a:r>
          </a:p>
          <a:p>
            <a:pPr algn="ctr"/>
            <a:endParaRPr lang="es-EC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C" sz="1600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ANÁLISIS BIVARIADO </a:t>
            </a:r>
            <a:endParaRPr lang="es-EC" sz="16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243013" y="3805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sp>
        <p:nvSpPr>
          <p:cNvPr id="12" name="11 Rectángulo"/>
          <p:cNvSpPr/>
          <p:nvPr/>
        </p:nvSpPr>
        <p:spPr>
          <a:xfrm>
            <a:off x="611560" y="1528465"/>
            <a:ext cx="19784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1400" b="1" i="1" dirty="0">
                <a:latin typeface="Times New Roman" pitchFamily="18" charset="0"/>
                <a:cs typeface="Times New Roman" pitchFamily="18" charset="0"/>
              </a:rPr>
              <a:t>Análisis </a:t>
            </a:r>
            <a:r>
              <a:rPr lang="es-EC" sz="1400" b="1" i="1" dirty="0" smtClean="0">
                <a:latin typeface="Times New Roman" pitchFamily="18" charset="0"/>
                <a:cs typeface="Times New Roman" pitchFamily="18" charset="0"/>
              </a:rPr>
              <a:t>de Correlación </a:t>
            </a:r>
            <a:endParaRPr lang="es-EC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3152"/>
              </p:ext>
            </p:extLst>
          </p:nvPr>
        </p:nvGraphicFramePr>
        <p:xfrm>
          <a:off x="1221531" y="2264091"/>
          <a:ext cx="5562600" cy="2655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2113"/>
                <a:gridCol w="1542113"/>
                <a:gridCol w="1239187"/>
                <a:gridCol w="1239187"/>
              </a:tblGrid>
              <a:tr h="0">
                <a:tc gridSpan="4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Correlaciones</a:t>
                      </a:r>
                      <a:endParaRPr lang="es-EC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effectLst/>
                        </a:rPr>
                        <a:t>¿Cuál es el grado de satisfacción en esta empresa?</a:t>
                      </a:r>
                      <a:endParaRPr lang="es-EC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effectLst/>
                        </a:rPr>
                        <a:t>¿El ambiente laboral en esta empresa es?</a:t>
                      </a:r>
                      <a:endParaRPr lang="es-EC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38100" marR="3810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dirty="0" smtClean="0">
                          <a:effectLst/>
                        </a:rPr>
                        <a:t>¿Cuál es el grado de satisfacción en esta empresa?</a:t>
                      </a:r>
                      <a:endParaRPr lang="es-EC" sz="1100" dirty="0" smtClean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Correlación de Pearson</a:t>
                      </a:r>
                      <a:endParaRPr lang="es-EC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</a:t>
                      </a:r>
                      <a:endParaRPr lang="es-EC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  <a:highlight>
                            <a:srgbClr val="00FF00"/>
                          </a:highlight>
                        </a:rPr>
                        <a:t>,231</a:t>
                      </a:r>
                      <a:endParaRPr lang="es-EC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Sig. (bilateral)</a:t>
                      </a:r>
                      <a:endParaRPr lang="es-EC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,219</a:t>
                      </a:r>
                      <a:endParaRPr lang="es-EC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N</a:t>
                      </a:r>
                      <a:endParaRPr lang="es-EC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30</a:t>
                      </a:r>
                      <a:endParaRPr lang="es-EC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30</a:t>
                      </a:r>
                      <a:endParaRPr lang="es-EC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effectLst/>
                        </a:rPr>
                        <a:t>¿El ambiente laboral en esta empresa es?</a:t>
                      </a:r>
                      <a:endParaRPr lang="es-EC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Correlación de Pearson</a:t>
                      </a:r>
                      <a:endParaRPr lang="es-EC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  <a:highlight>
                            <a:srgbClr val="00FF00"/>
                          </a:highlight>
                        </a:rPr>
                        <a:t>,231</a:t>
                      </a:r>
                      <a:endParaRPr lang="es-EC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</a:t>
                      </a:r>
                      <a:endParaRPr lang="es-EC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Sig. (bilateral)</a:t>
                      </a:r>
                      <a:endParaRPr lang="es-EC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,219</a:t>
                      </a:r>
                      <a:endParaRPr lang="es-EC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N</a:t>
                      </a:r>
                      <a:endParaRPr lang="es-EC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30</a:t>
                      </a:r>
                      <a:endParaRPr lang="es-EC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30</a:t>
                      </a:r>
                      <a:endParaRPr lang="es-EC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409700" y="2636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409700" y="3094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409700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	</a:t>
            </a:r>
            <a:endParaRPr kumimoji="0" lang="es-EC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409700" y="3551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C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152400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	</a:t>
            </a:r>
            <a:endParaRPr kumimoji="0" lang="es-EC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2" name="Rectangle 22"/>
          <p:cNvSpPr>
            <a:spLocks noChangeArrowheads="1"/>
          </p:cNvSpPr>
          <p:nvPr/>
        </p:nvSpPr>
        <p:spPr bwMode="auto">
          <a:xfrm>
            <a:off x="1524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C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107 Rectángulo redondeado"/>
          <p:cNvSpPr/>
          <p:nvPr/>
        </p:nvSpPr>
        <p:spPr>
          <a:xfrm>
            <a:off x="2016639" y="5315943"/>
            <a:ext cx="3733800" cy="10382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C" dirty="0"/>
          </a:p>
        </p:txBody>
      </p:sp>
      <p:sp>
        <p:nvSpPr>
          <p:cNvPr id="36" name="102 Cuadro de texto"/>
          <p:cNvSpPr txBox="1"/>
          <p:nvPr/>
        </p:nvSpPr>
        <p:spPr>
          <a:xfrm>
            <a:off x="2350014" y="5895381"/>
            <a:ext cx="3219450" cy="390525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s-EC" sz="1100" dirty="0">
                <a:effectLst/>
                <a:ea typeface="Calibri"/>
                <a:cs typeface="Times New Roman"/>
              </a:rPr>
              <a:t>-1                              </a:t>
            </a:r>
            <a:r>
              <a:rPr lang="es-EC" sz="1100" dirty="0" smtClean="0">
                <a:effectLst/>
                <a:ea typeface="Calibri"/>
                <a:cs typeface="Times New Roman"/>
              </a:rPr>
              <a:t> </a:t>
            </a:r>
            <a:r>
              <a:rPr lang="es-EC" sz="1100" dirty="0">
                <a:effectLst/>
                <a:ea typeface="Calibri"/>
                <a:cs typeface="Times New Roman"/>
              </a:rPr>
              <a:t>0       </a:t>
            </a:r>
            <a:r>
              <a:rPr lang="es-EC" sz="1200" dirty="0" smtClean="0">
                <a:highlight>
                  <a:srgbClr val="00FF00"/>
                </a:highlight>
              </a:rPr>
              <a:t>0,23</a:t>
            </a:r>
            <a:r>
              <a:rPr lang="es-EC" sz="1100" dirty="0" smtClean="0">
                <a:effectLst/>
                <a:ea typeface="Calibri"/>
                <a:cs typeface="Times New Roman"/>
              </a:rPr>
              <a:t>                  +</a:t>
            </a:r>
            <a:r>
              <a:rPr lang="es-EC" sz="1100" dirty="0">
                <a:effectLst/>
                <a:ea typeface="Calibri"/>
                <a:cs typeface="Times New Roman"/>
              </a:rPr>
              <a:t>1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1100" dirty="0">
                <a:effectLst/>
                <a:ea typeface="Calibri"/>
                <a:cs typeface="Times New Roman"/>
              </a:rPr>
              <a:t>	</a:t>
            </a:r>
            <a:r>
              <a:rPr lang="es-EC" sz="1100" dirty="0" smtClean="0">
                <a:effectLst/>
                <a:ea typeface="Calibri"/>
                <a:cs typeface="Times New Roman"/>
              </a:rPr>
              <a:t>           Baja correlación</a:t>
            </a:r>
            <a:r>
              <a:rPr lang="es-EC" sz="1100" dirty="0">
                <a:effectLst/>
                <a:ea typeface="Calibri"/>
                <a:cs typeface="Times New Roman"/>
              </a:rPr>
              <a:t>	</a:t>
            </a:r>
            <a:endParaRPr lang="es-EC" sz="11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EC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37" name="88 Conector recto de flecha"/>
          <p:cNvCxnSpPr/>
          <p:nvPr/>
        </p:nvCxnSpPr>
        <p:spPr>
          <a:xfrm>
            <a:off x="4185164" y="5709643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8" name="103 Flecha izquierda y derecha"/>
          <p:cNvSpPr/>
          <p:nvPr/>
        </p:nvSpPr>
        <p:spPr>
          <a:xfrm>
            <a:off x="2473839" y="5401668"/>
            <a:ext cx="2762250" cy="4000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C" dirty="0"/>
          </a:p>
        </p:txBody>
      </p:sp>
      <p:cxnSp>
        <p:nvCxnSpPr>
          <p:cNvPr id="39" name="104 Conector recto de flecha"/>
          <p:cNvCxnSpPr/>
          <p:nvPr/>
        </p:nvCxnSpPr>
        <p:spPr>
          <a:xfrm>
            <a:off x="2540514" y="5601693"/>
            <a:ext cx="0" cy="333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105 Conector recto de flecha"/>
          <p:cNvCxnSpPr/>
          <p:nvPr/>
        </p:nvCxnSpPr>
        <p:spPr>
          <a:xfrm flipH="1">
            <a:off x="3845439" y="5601693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106 Conector recto de flecha"/>
          <p:cNvCxnSpPr/>
          <p:nvPr/>
        </p:nvCxnSpPr>
        <p:spPr>
          <a:xfrm flipH="1">
            <a:off x="5131314" y="5582643"/>
            <a:ext cx="0" cy="314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67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4" grpId="0"/>
      <p:bldP spid="31" grpId="0"/>
      <p:bldP spid="35" grpId="0" animBg="1"/>
      <p:bldP spid="36" grpId="0" animBg="1"/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13206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200" b="1" dirty="0"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ESTUDIO DE MERCADO - TRABAJO DE CAMPO</a:t>
            </a:r>
          </a:p>
          <a:p>
            <a:pPr algn="ctr"/>
            <a:endParaRPr lang="es-EC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C" sz="1600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ANÁLISIS BIVARIADO </a:t>
            </a:r>
            <a:endParaRPr lang="es-EC" sz="16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243013" y="3805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sp>
        <p:nvSpPr>
          <p:cNvPr id="12" name="11 Rectángulo"/>
          <p:cNvSpPr/>
          <p:nvPr/>
        </p:nvSpPr>
        <p:spPr>
          <a:xfrm>
            <a:off x="338733" y="1200176"/>
            <a:ext cx="21419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1400" b="1" i="1" dirty="0">
                <a:latin typeface="Times New Roman" pitchFamily="18" charset="0"/>
                <a:cs typeface="Times New Roman" pitchFamily="18" charset="0"/>
              </a:rPr>
              <a:t>Análisis </a:t>
            </a:r>
            <a:r>
              <a:rPr lang="es-EC" sz="1400" b="1" i="1" dirty="0" smtClean="0">
                <a:latin typeface="Times New Roman" pitchFamily="18" charset="0"/>
                <a:cs typeface="Times New Roman" pitchFamily="18" charset="0"/>
              </a:rPr>
              <a:t>de Chi Cuadrado </a:t>
            </a:r>
          </a:p>
          <a:p>
            <a:endParaRPr lang="es-EC" sz="1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409700" y="3094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409700" y="3551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C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152400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	</a:t>
            </a:r>
            <a:endParaRPr kumimoji="0" lang="es-EC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2" name="Rectangle 22"/>
          <p:cNvSpPr>
            <a:spLocks noChangeArrowheads="1"/>
          </p:cNvSpPr>
          <p:nvPr/>
        </p:nvSpPr>
        <p:spPr bwMode="auto">
          <a:xfrm>
            <a:off x="1524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C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	</a:t>
            </a:r>
            <a:endParaRPr kumimoji="0" lang="es-EC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C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713491"/>
              </p:ext>
            </p:extLst>
          </p:nvPr>
        </p:nvGraphicFramePr>
        <p:xfrm>
          <a:off x="179512" y="3356992"/>
          <a:ext cx="4666665" cy="3078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1083850"/>
                <a:gridCol w="1145424"/>
                <a:gridCol w="1573295"/>
              </a:tblGrid>
              <a:tr h="1453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¿A qué departamento pertenece usted?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¿Cuál es el grado de satisfacción laboral en esta empresa?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¿De los factores mencionados de acuerdo al grado de importancia marque el que considere que más influye en su producción?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Chi-cuadrado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23,600</a:t>
                      </a:r>
                      <a:r>
                        <a:rPr lang="es-EC" sz="1100" baseline="30000" dirty="0">
                          <a:effectLst/>
                        </a:rPr>
                        <a:t>a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20,400</a:t>
                      </a:r>
                      <a:r>
                        <a:rPr lang="es-EC" sz="1100" baseline="30000" dirty="0">
                          <a:effectLst/>
                        </a:rPr>
                        <a:t>a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18,267</a:t>
                      </a:r>
                      <a:r>
                        <a:rPr lang="es-EC" sz="1100" baseline="30000" dirty="0">
                          <a:effectLst/>
                        </a:rPr>
                        <a:t>a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gl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3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3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3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Sig. asintótica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  <a:highlight>
                            <a:srgbClr val="00FFFF"/>
                          </a:highlight>
                        </a:rPr>
                        <a:t>,000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  <a:highlight>
                            <a:srgbClr val="00FFFF"/>
                          </a:highlight>
                        </a:rPr>
                        <a:t>,000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  <a:highlight>
                            <a:srgbClr val="00FFFF"/>
                          </a:highlight>
                        </a:rPr>
                        <a:t>,000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4465">
                <a:tc grid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</a:p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a. 0 casillas (0,0%) han esperado frecuencias menores que 5. La frecuencia mínima de casilla esperada es 7,5.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pic>
        <p:nvPicPr>
          <p:cNvPr id="12289" name="Imagen 1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768" y="3356992"/>
            <a:ext cx="4032448" cy="2808311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2 Rectángulo"/>
          <p:cNvSpPr/>
          <p:nvPr/>
        </p:nvSpPr>
        <p:spPr>
          <a:xfrm>
            <a:off x="348874" y="1709043"/>
            <a:ext cx="73914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C" sz="1200" dirty="0">
                <a:latin typeface="Times New Roman" pitchFamily="18" charset="0"/>
                <a:cs typeface="Times New Roman" pitchFamily="18" charset="0"/>
              </a:rPr>
              <a:t>HO: Si ¿A qué departamento pertenece usted? ¿Cuál es el grado de satisfacción laboral en esta empresa? Y ¿De los factores mencionados de acuerdo al grado de importancia marque el que considere que más influye en su producción? Es mayor al 5% Rechazo Ho. </a:t>
            </a:r>
          </a:p>
          <a:p>
            <a:pPr algn="just"/>
            <a:endParaRPr lang="es-EC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C" sz="1200" dirty="0">
                <a:latin typeface="Times New Roman" pitchFamily="18" charset="0"/>
                <a:cs typeface="Times New Roman" pitchFamily="18" charset="0"/>
              </a:rPr>
              <a:t>H1: Si ¿A qué departamento pertenece usted? ¿Cuál es el grado de satisfacción laboral en esta empresa? Y ¿De los factores mencionados de acuerdo al grado de importancia marque el que considere que más influye en su producción? Es menor al 5% Acepto H1.</a:t>
            </a:r>
          </a:p>
        </p:txBody>
      </p:sp>
      <p:sp>
        <p:nvSpPr>
          <p:cNvPr id="20" name="118 Cuadro de texto"/>
          <p:cNvSpPr txBox="1"/>
          <p:nvPr/>
        </p:nvSpPr>
        <p:spPr>
          <a:xfrm>
            <a:off x="6804248" y="5831084"/>
            <a:ext cx="753141" cy="262212"/>
          </a:xfrm>
          <a:prstGeom prst="rect">
            <a:avLst/>
          </a:prstGeom>
          <a:solidFill>
            <a:srgbClr val="EAEAEA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1050" dirty="0" smtClean="0">
                <a:highlight>
                  <a:srgbClr val="00FFFF"/>
                </a:highlight>
              </a:rPr>
              <a:t>0,00</a:t>
            </a:r>
            <a:endParaRPr lang="es-EC" sz="16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816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907704" y="4554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PROPUESTA </a:t>
            </a:r>
            <a:endParaRPr lang="es-EC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Flecha derecha"/>
          <p:cNvSpPr/>
          <p:nvPr/>
        </p:nvSpPr>
        <p:spPr>
          <a:xfrm>
            <a:off x="7812360" y="6453336"/>
            <a:ext cx="936104" cy="404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4" name="3 CuadroTexto"/>
          <p:cNvSpPr txBox="1"/>
          <p:nvPr/>
        </p:nvSpPr>
        <p:spPr>
          <a:xfrm>
            <a:off x="6660297" y="6472129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dirty="0" smtClean="0">
                <a:latin typeface="Times New Roman" pitchFamily="18" charset="0"/>
                <a:cs typeface="Times New Roman" pitchFamily="18" charset="0"/>
              </a:rPr>
              <a:t>Continúa</a:t>
            </a:r>
            <a:endParaRPr lang="es-EC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8"/>
          <a:stretch/>
        </p:blipFill>
        <p:spPr bwMode="auto">
          <a:xfrm>
            <a:off x="107504" y="404664"/>
            <a:ext cx="8928991" cy="6375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581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907704" y="4554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PROPUESTA </a:t>
            </a:r>
            <a:endParaRPr lang="es-EC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7812360" y="6453336"/>
            <a:ext cx="936104" cy="404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6665589" y="6508698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dirty="0" smtClean="0">
                <a:latin typeface="Times New Roman" pitchFamily="18" charset="0"/>
                <a:cs typeface="Times New Roman" pitchFamily="18" charset="0"/>
              </a:rPr>
              <a:t>Continúa</a:t>
            </a:r>
            <a:endParaRPr lang="es-EC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5"/>
            <a:ext cx="8856984" cy="6411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309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907704" y="4554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PROPUESTA </a:t>
            </a:r>
            <a:endParaRPr lang="es-EC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8680"/>
            <a:ext cx="8928992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292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51520" y="260648"/>
            <a:ext cx="8352928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200" b="1" dirty="0" smtClean="0"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CONCLUSIONES</a:t>
            </a:r>
            <a:r>
              <a:rPr lang="es-EC" sz="1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s-EC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EC" sz="17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EC" sz="17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EC" sz="17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53171508"/>
              </p:ext>
            </p:extLst>
          </p:nvPr>
        </p:nvGraphicFramePr>
        <p:xfrm>
          <a:off x="395536" y="980728"/>
          <a:ext cx="820891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812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3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116632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200" b="1" dirty="0">
                <a:solidFill>
                  <a:srgbClr val="0070C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RECOMENDACIONES</a:t>
            </a:r>
            <a:r>
              <a:rPr lang="es-EC" sz="2200" b="1" dirty="0"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endParaRPr lang="es-EC" sz="1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513509062"/>
              </p:ext>
            </p:extLst>
          </p:nvPr>
        </p:nvGraphicFramePr>
        <p:xfrm>
          <a:off x="395536" y="620688"/>
          <a:ext cx="828092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549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image.jimcdn.com/app/cms/image/transf/none/path/s22ca7f5744fbd379/image/ie80d1a082171b324/version/1425508418/imag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19" b="50000"/>
          <a:stretch/>
        </p:blipFill>
        <p:spPr bwMode="auto">
          <a:xfrm>
            <a:off x="1290814" y="1988840"/>
            <a:ext cx="1659998" cy="206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691680" y="188640"/>
            <a:ext cx="4824536" cy="851297"/>
          </a:xfrm>
          <a:prstGeom prst="wedgeRoundRectCallout">
            <a:avLst/>
          </a:prstGeom>
          <a:noFill/>
          <a:ln w="2857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200" b="1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INFORMACIÓN GENERAL DE LA EMPRESA  INGELCOM S.A.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290814" y="4941168"/>
            <a:ext cx="2129058" cy="307777"/>
          </a:xfrm>
          <a:prstGeom prst="homePlate">
            <a:avLst/>
          </a:prstGeom>
          <a:solidFill>
            <a:srgbClr val="00B0F0"/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C" sz="14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GIRO DEL NEGOCIO </a:t>
            </a:r>
          </a:p>
        </p:txBody>
      </p:sp>
      <p:pic>
        <p:nvPicPr>
          <p:cNvPr id="1034" name="Picture 10" descr="https://image.jimcdn.com/app/cms/image/transf/dimension=562x10000:format=jpg/path/s22ca7f5744fbd379/image/iee6c2afcac2a22e3/version/1425571466/imag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39" r="45073" b="15986"/>
          <a:stretch/>
        </p:blipFill>
        <p:spPr bwMode="auto">
          <a:xfrm>
            <a:off x="4283968" y="1935416"/>
            <a:ext cx="3024336" cy="288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295042" y="1350640"/>
            <a:ext cx="2124830" cy="338554"/>
          </a:xfrm>
          <a:prstGeom prst="homePlate">
            <a:avLst/>
          </a:prstGeom>
          <a:solidFill>
            <a:srgbClr val="00B0F0"/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C" sz="1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ANTECEDENTES </a:t>
            </a:r>
            <a:r>
              <a:rPr lang="es-EC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s-EC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87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27687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s-ES" sz="66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GRACIAS </a:t>
            </a:r>
            <a:endParaRPr lang="es-ES" sz="6600" b="1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64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9612" y="260647"/>
            <a:ext cx="5544616" cy="851297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C" sz="22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INFORMACIÓN GENERAL DE LA EMPRESA  INGELCOM S.A. </a:t>
            </a:r>
            <a:endParaRPr lang="es-EC" sz="2200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78038" y="1348845"/>
            <a:ext cx="1332148" cy="338554"/>
          </a:xfrm>
          <a:prstGeom prst="homePlate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MISIÓN</a:t>
            </a:r>
            <a:endParaRPr lang="es-EC" sz="1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436811" y="2060848"/>
            <a:ext cx="52205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C" sz="1400" dirty="0">
                <a:latin typeface="Times New Roman" pitchFamily="18" charset="0"/>
                <a:cs typeface="Times New Roman" pitchFamily="18" charset="0"/>
              </a:rPr>
              <a:t>Desarrollamos e innovamos soluciones integrales en el campo </a:t>
            </a:r>
            <a:r>
              <a:rPr lang="es-EC" sz="1400" dirty="0" smtClean="0">
                <a:latin typeface="Times New Roman" pitchFamily="18" charset="0"/>
                <a:cs typeface="Times New Roman" pitchFamily="18" charset="0"/>
              </a:rPr>
              <a:t>eléctrico, mediante la comercialización </a:t>
            </a:r>
            <a:r>
              <a:rPr lang="es-EC" sz="1400" dirty="0">
                <a:latin typeface="Times New Roman" pitchFamily="18" charset="0"/>
                <a:cs typeface="Times New Roman" pitchFamily="18" charset="0"/>
              </a:rPr>
              <a:t>de productos y servicios de </a:t>
            </a:r>
            <a:r>
              <a:rPr lang="es-EC" sz="1400" dirty="0" smtClean="0">
                <a:latin typeface="Times New Roman" pitchFamily="18" charset="0"/>
                <a:cs typeface="Times New Roman" pitchFamily="18" charset="0"/>
              </a:rPr>
              <a:t>ingeniería enfocados </a:t>
            </a:r>
            <a:r>
              <a:rPr lang="es-EC" sz="1400" dirty="0">
                <a:latin typeface="Times New Roman" pitchFamily="18" charset="0"/>
                <a:cs typeface="Times New Roman" pitchFamily="18" charset="0"/>
              </a:rPr>
              <a:t>al sector industrial y petrolero. </a:t>
            </a:r>
            <a:endParaRPr lang="es-EC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EC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Pentágono"/>
          <p:cNvSpPr/>
          <p:nvPr/>
        </p:nvSpPr>
        <p:spPr>
          <a:xfrm>
            <a:off x="1403647" y="3645024"/>
            <a:ext cx="1296145" cy="307777"/>
          </a:xfrm>
          <a:prstGeom prst="homePlate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s-EC" sz="14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VISIÓN</a:t>
            </a:r>
            <a:endParaRPr lang="es-EC" sz="14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478038" y="4293096"/>
            <a:ext cx="40233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C" sz="1400" dirty="0">
                <a:latin typeface="Times New Roman" pitchFamily="18" charset="0"/>
                <a:cs typeface="Times New Roman" pitchFamily="18" charset="0"/>
              </a:rPr>
              <a:t>Seremos la primera opción a nivel nacional en la  provisión de productos y servicios eléctricos orientados al sector industrial y petrolero, fortalecidos con el mejor </a:t>
            </a:r>
            <a:r>
              <a:rPr lang="es-EC" sz="1400" dirty="0" smtClean="0">
                <a:latin typeface="Times New Roman" pitchFamily="18" charset="0"/>
                <a:cs typeface="Times New Roman" pitchFamily="18" charset="0"/>
              </a:rPr>
              <a:t>capital humano </a:t>
            </a:r>
            <a:r>
              <a:rPr lang="es-EC" sz="1400" dirty="0">
                <a:latin typeface="Times New Roman" pitchFamily="18" charset="0"/>
                <a:cs typeface="Times New Roman" pitchFamily="18" charset="0"/>
              </a:rPr>
              <a:t>del país.</a:t>
            </a:r>
          </a:p>
        </p:txBody>
      </p:sp>
      <p:pic>
        <p:nvPicPr>
          <p:cNvPr id="1032" name="Picture 8" descr="https://image.jimcdn.com/app/cms/image/transf/dimension=562x10000:format=jpg/path/s22ca7f5744fbd379/image/i65864d8261ba8caa/version/1425571509/imag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87" t="55664" b="18418"/>
          <a:stretch/>
        </p:blipFill>
        <p:spPr bwMode="auto">
          <a:xfrm>
            <a:off x="5861102" y="2901594"/>
            <a:ext cx="2179455" cy="1889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30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043608" y="235387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2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OBJETIVOS DEL ESTUDIO </a:t>
            </a:r>
            <a:endParaRPr lang="es-EC" sz="2200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611560" y="1345254"/>
            <a:ext cx="1440160" cy="64112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OBJETIVO GENERAL </a:t>
            </a:r>
            <a:endParaRPr lang="es-EC" sz="14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555870" y="2165559"/>
            <a:ext cx="1711873" cy="2491248"/>
          </a:xfrm>
          <a:prstGeom prst="snip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Mejorar la productividad laboral de la empresa Ingelcom S.A. mediante estrategias de comunicación y motivación para el aumento de la producción.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022041" y="847416"/>
            <a:ext cx="2497415" cy="307777"/>
          </a:xfrm>
          <a:prstGeom prst="rect">
            <a:avLst/>
          </a:prstGeom>
          <a:solidFill>
            <a:srgbClr val="00B050"/>
          </a:solidFill>
          <a:ln w="28575"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C" sz="14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OBJETIVOS ESPECÍFICOS </a:t>
            </a:r>
            <a:endParaRPr lang="es-EC" sz="14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Flecha derecha"/>
          <p:cNvSpPr/>
          <p:nvPr/>
        </p:nvSpPr>
        <p:spPr>
          <a:xfrm>
            <a:off x="2514939" y="3068960"/>
            <a:ext cx="487480" cy="48463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1" name="10 Recortar rectángulo de esquina sencilla"/>
          <p:cNvSpPr/>
          <p:nvPr/>
        </p:nvSpPr>
        <p:spPr>
          <a:xfrm>
            <a:off x="2992115" y="1440824"/>
            <a:ext cx="4852252" cy="720080"/>
          </a:xfrm>
          <a:prstGeom prst="snip1Rect">
            <a:avLst/>
          </a:prstGeom>
          <a:solidFill>
            <a:srgbClr val="8EDC9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C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Determinar el marco teórico del estudio mediante la investigación en fuentes primarias y secundarias para encontrar fundamentos. </a:t>
            </a:r>
          </a:p>
        </p:txBody>
      </p:sp>
      <p:sp>
        <p:nvSpPr>
          <p:cNvPr id="12" name="11 Recortar rectángulo de esquina sencilla"/>
          <p:cNvSpPr/>
          <p:nvPr/>
        </p:nvSpPr>
        <p:spPr>
          <a:xfrm>
            <a:off x="2978658" y="2320148"/>
            <a:ext cx="5184576" cy="748812"/>
          </a:xfrm>
          <a:prstGeom prst="snip1Rect">
            <a:avLst/>
          </a:prstGeom>
          <a:solidFill>
            <a:srgbClr val="8EDC9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C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Establecer el marco metodológico del estudio mediante la utilización de los enfoques de investigación para la determinación de instrumentos de recolección de datos. </a:t>
            </a:r>
          </a:p>
        </p:txBody>
      </p:sp>
      <p:sp>
        <p:nvSpPr>
          <p:cNvPr id="13" name="12 Recortar rectángulo de esquina sencilla"/>
          <p:cNvSpPr/>
          <p:nvPr/>
        </p:nvSpPr>
        <p:spPr>
          <a:xfrm>
            <a:off x="3038937" y="4220104"/>
            <a:ext cx="5110292" cy="864096"/>
          </a:xfrm>
          <a:prstGeom prst="snip1Rect">
            <a:avLst/>
          </a:prstGeom>
          <a:solidFill>
            <a:srgbClr val="8EDC9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C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Determinar la propuesta de estudio mediante el análisis de los resultados obtenidos de la investigación de campo para mejorar la productividad laboral en la empresa Ingelcom S.A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4" name="13 Recortar rectángulo de esquina sencilla"/>
          <p:cNvSpPr/>
          <p:nvPr/>
        </p:nvSpPr>
        <p:spPr>
          <a:xfrm>
            <a:off x="2987824" y="3294120"/>
            <a:ext cx="5256584" cy="792088"/>
          </a:xfrm>
          <a:prstGeom prst="snip1Rect">
            <a:avLst/>
          </a:prstGeom>
          <a:solidFill>
            <a:srgbClr val="8EDC9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C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Establecer discusiones, líneas de investigación y conclusiones mediante los resultados hallados en la investigación de campo para sustentar este estudio. </a:t>
            </a:r>
          </a:p>
        </p:txBody>
      </p:sp>
    </p:spTree>
    <p:extLst>
      <p:ext uri="{BB962C8B-B14F-4D97-AF65-F5344CB8AC3E}">
        <p14:creationId xmlns:p14="http://schemas.microsoft.com/office/powerpoint/2010/main" val="39836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6" grpId="0" animBg="1"/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332656"/>
            <a:ext cx="4186808" cy="778098"/>
          </a:xfrm>
        </p:spPr>
        <p:txBody>
          <a:bodyPr>
            <a:normAutofit/>
          </a:bodyPr>
          <a:lstStyle/>
          <a:p>
            <a:pPr algn="ctr"/>
            <a:r>
              <a:rPr lang="es-EC" sz="22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ESTUDIO DE MERCADO</a:t>
            </a:r>
            <a:endParaRPr lang="es-EC" sz="22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126713"/>
              </p:ext>
            </p:extLst>
          </p:nvPr>
        </p:nvGraphicFramePr>
        <p:xfrm>
          <a:off x="2267744" y="1556792"/>
          <a:ext cx="5634860" cy="3284893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655785"/>
                <a:gridCol w="2979075"/>
              </a:tblGrid>
              <a:tr h="814354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s-VE" sz="1400" dirty="0" smtClean="0">
                          <a:effectLst/>
                        </a:rPr>
                        <a:t>Objetivo </a:t>
                      </a:r>
                      <a:r>
                        <a:rPr lang="es-VE" sz="1400" dirty="0">
                          <a:effectLst/>
                        </a:rPr>
                        <a:t>problema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VE" sz="1400" dirty="0" smtClean="0">
                          <a:effectLst/>
                        </a:rPr>
                        <a:t>Estudio</a:t>
                      </a:r>
                      <a:r>
                        <a:rPr lang="es-VE" sz="1400" baseline="0" dirty="0" smtClean="0">
                          <a:effectLst/>
                        </a:rPr>
                        <a:t> de productividad laboral en la empresa Ingelcom S.A.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9782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s-VE" sz="1400" dirty="0" smtClean="0">
                          <a:effectLst/>
                        </a:rPr>
                        <a:t>Población </a:t>
                      </a:r>
                      <a:r>
                        <a:rPr lang="es-VE" sz="1400" dirty="0">
                          <a:effectLst/>
                        </a:rPr>
                        <a:t>o universo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VE" sz="1400" dirty="0" smtClean="0">
                          <a:effectLst/>
                        </a:rPr>
                        <a:t>Empresas de Quito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s-VE" sz="1400" dirty="0">
                          <a:effectLst/>
                        </a:rPr>
                        <a:t>Muestra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VE" sz="1400" dirty="0" smtClean="0">
                          <a:effectLst/>
                        </a:rPr>
                        <a:t>Empresa</a:t>
                      </a:r>
                      <a:r>
                        <a:rPr lang="es-VE" sz="1400" baseline="0" dirty="0" smtClean="0">
                          <a:effectLst/>
                        </a:rPr>
                        <a:t> Ingelcom S.A.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2903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s-VE" sz="1400" dirty="0">
                          <a:effectLst/>
                        </a:rPr>
                        <a:t>Marco </a:t>
                      </a:r>
                      <a:r>
                        <a:rPr lang="es-VE" sz="1400" dirty="0" smtClean="0">
                          <a:effectLst/>
                        </a:rPr>
                        <a:t>muestral</a:t>
                      </a:r>
                      <a:r>
                        <a:rPr lang="es-VE" sz="1400" baseline="0" dirty="0" smtClean="0">
                          <a:effectLst/>
                        </a:rPr>
                        <a:t> 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VE" sz="1400" dirty="0" smtClean="0">
                          <a:effectLst/>
                        </a:rPr>
                        <a:t>Área de producción 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2903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s-VE" sz="1400" dirty="0">
                          <a:effectLst/>
                        </a:rPr>
                        <a:t>Unidad de análisis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VE" sz="1400" dirty="0">
                          <a:effectLst/>
                        </a:rPr>
                        <a:t>Investigación a </a:t>
                      </a:r>
                      <a:r>
                        <a:rPr lang="es-VE" sz="1400" dirty="0" smtClean="0">
                          <a:effectLst/>
                        </a:rPr>
                        <a:t>los</a:t>
                      </a:r>
                      <a:r>
                        <a:rPr lang="es-VE" sz="1400" baseline="0" dirty="0" smtClean="0">
                          <a:effectLst/>
                        </a:rPr>
                        <a:t> trabajadores de empresa </a:t>
                      </a:r>
                      <a:r>
                        <a:rPr lang="es-VE" sz="1400" dirty="0" smtClean="0">
                          <a:effectLst/>
                        </a:rPr>
                        <a:t> (</a:t>
                      </a:r>
                      <a:r>
                        <a:rPr lang="es-VE" sz="1400" dirty="0">
                          <a:effectLst/>
                        </a:rPr>
                        <a:t>encuesta)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2903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s-VE" sz="1400" dirty="0">
                          <a:effectLst/>
                        </a:rPr>
                        <a:t>Unidad de observación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VE" sz="1400" dirty="0" smtClean="0">
                          <a:effectLst/>
                        </a:rPr>
                        <a:t>Departamento</a:t>
                      </a:r>
                      <a:r>
                        <a:rPr lang="es-VE" sz="1400" baseline="0" dirty="0" smtClean="0">
                          <a:effectLst/>
                        </a:rPr>
                        <a:t> financiero de la empresa Ingelcom S.A.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58877" y="2713275"/>
            <a:ext cx="1944216" cy="584775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 smtClean="0">
                <a:latin typeface="Times New Roman" pitchFamily="18" charset="0"/>
                <a:cs typeface="Times New Roman" pitchFamily="18" charset="0"/>
              </a:rPr>
              <a:t>FASE CUALITATIVA</a:t>
            </a:r>
            <a:endParaRPr lang="es-EC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76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36712"/>
            <a:ext cx="2784764" cy="646331"/>
          </a:xfrm>
          <a:prstGeom prst="homePlate">
            <a:avLst/>
          </a:prstGeom>
          <a:noFill/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b="1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FASE  METODOLOGICA</a:t>
            </a:r>
            <a:endParaRPr lang="es-EC" b="1" dirty="0">
              <a:solidFill>
                <a:schemeClr val="tx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4 Diagrama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353198"/>
              </p:ext>
            </p:extLst>
          </p:nvPr>
        </p:nvGraphicFramePr>
        <p:xfrm>
          <a:off x="107504" y="1195804"/>
          <a:ext cx="7918973" cy="4460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475656" y="116632"/>
            <a:ext cx="4536504" cy="720080"/>
          </a:xfrm>
        </p:spPr>
        <p:txBody>
          <a:bodyPr>
            <a:normAutofit/>
          </a:bodyPr>
          <a:lstStyle/>
          <a:p>
            <a:pPr algn="ctr"/>
            <a:r>
              <a:rPr lang="es-EC" sz="22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ESTUDIO DE MERCADO</a:t>
            </a:r>
            <a:endParaRPr lang="es-EC" sz="22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188640"/>
            <a:ext cx="5554960" cy="864096"/>
          </a:xfrm>
        </p:spPr>
        <p:txBody>
          <a:bodyPr>
            <a:normAutofit/>
          </a:bodyPr>
          <a:lstStyle/>
          <a:p>
            <a:pPr algn="ctr"/>
            <a:r>
              <a:rPr lang="es-EC" sz="22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ESTUDIO DE MERCADO</a:t>
            </a:r>
            <a:endParaRPr lang="es-EC" sz="2200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9552" y="1124744"/>
            <a:ext cx="2784764" cy="646331"/>
          </a:xfrm>
          <a:prstGeom prst="homePlate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s-EC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FASE  METODOLOGICA</a:t>
            </a:r>
            <a:endParaRPr lang="es-EC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196379432"/>
              </p:ext>
            </p:extLst>
          </p:nvPr>
        </p:nvGraphicFramePr>
        <p:xfrm>
          <a:off x="899592" y="2204864"/>
          <a:ext cx="6408712" cy="2335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220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67544" y="142519"/>
            <a:ext cx="7200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200" b="1" dirty="0" smtClean="0"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ESTUDIO DE MERCADO- TRABAJO DE CAMPO</a:t>
            </a:r>
          </a:p>
          <a:p>
            <a:pPr algn="ctr"/>
            <a:endParaRPr lang="es-EC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EC" sz="1600" b="1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s-EC" sz="1600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ANÁLISIS UNIVARIADO </a:t>
            </a:r>
          </a:p>
          <a:p>
            <a:pPr algn="ctr"/>
            <a:r>
              <a:rPr lang="es-EC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EC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90675"/>
              </p:ext>
            </p:extLst>
          </p:nvPr>
        </p:nvGraphicFramePr>
        <p:xfrm>
          <a:off x="683568" y="1844824"/>
          <a:ext cx="7200800" cy="1900032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288032"/>
                <a:gridCol w="2592288"/>
                <a:gridCol w="1080120"/>
                <a:gridCol w="864096"/>
                <a:gridCol w="1134126"/>
                <a:gridCol w="1242138"/>
              </a:tblGrid>
              <a:tr h="34421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Frecuencia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Porcentaje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Porcentaje válido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Porcentaje acumulado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166984">
                <a:tc rowSpan="7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Productividad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6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20,0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20,0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20,0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5449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Manejo de materiales y herramientas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3,3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3,3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23,3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1602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Motivación y trabajo en equipo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5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16,7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16,7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40,0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6698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Seguridad e Higiene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4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13,3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13,3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53,3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6698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Ninguna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8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26,7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26,7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80,0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6698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Otros, Cuales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6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20,0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20,0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100,0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163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Total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30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100,0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100,0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83568" y="1327459"/>
            <a:ext cx="51137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qué tipo de capacitaciones han asistido los trabajadores 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Imagen 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45"/>
          <a:stretch>
            <a:fillRect/>
          </a:stretch>
        </p:blipFill>
        <p:spPr bwMode="auto">
          <a:xfrm>
            <a:off x="1811945" y="3797780"/>
            <a:ext cx="518457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51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03391" y="260648"/>
            <a:ext cx="7200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200" b="1" dirty="0"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ESTUDIO DE MERCADO- TRABAJO DE CAMPO</a:t>
            </a:r>
          </a:p>
          <a:p>
            <a:endParaRPr lang="es-EC" sz="1600" b="1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s-EC" sz="1600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        ANÁLISIS UNIVARIADO </a:t>
            </a:r>
          </a:p>
          <a:p>
            <a:pPr algn="ctr"/>
            <a:r>
              <a:rPr lang="es-EC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EC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18136"/>
              </p:ext>
            </p:extLst>
          </p:nvPr>
        </p:nvGraphicFramePr>
        <p:xfrm>
          <a:off x="1053282" y="1805496"/>
          <a:ext cx="6029324" cy="17132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"/>
                <a:gridCol w="2160240"/>
                <a:gridCol w="864096"/>
                <a:gridCol w="984782"/>
                <a:gridCol w="938095"/>
                <a:gridCol w="938095"/>
              </a:tblGrid>
              <a:tr h="283742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Frecuencia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Porcentaje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Porcentaje válido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Porcentaje acumulado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rowSpan="5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Relación con compañeros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6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20,0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20,0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20,0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Ambiente laboral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17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56,7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56,7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76,7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Experiencia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6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20,0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20,0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96,7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Otros, Cuales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3,3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3,3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100,0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Total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30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100,0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100,0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71600" y="1226098"/>
            <a:ext cx="34563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Factores que influyen en la producci</a:t>
            </a:r>
            <a:r>
              <a:rPr kumimoji="0" lang="es-EC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C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</a:t>
            </a:r>
            <a:endParaRPr kumimoji="0" lang="es-EC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Imagen 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97"/>
          <a:stretch>
            <a:fillRect/>
          </a:stretch>
        </p:blipFill>
        <p:spPr bwMode="auto">
          <a:xfrm>
            <a:off x="1691680" y="3645024"/>
            <a:ext cx="4752528" cy="312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27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écnic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953</TotalTime>
  <Words>1270</Words>
  <Application>Microsoft Office PowerPoint</Application>
  <PresentationFormat>Presentación en pantalla (4:3)</PresentationFormat>
  <Paragraphs>342</Paragraphs>
  <Slides>20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Técnico</vt:lpstr>
      <vt:lpstr>Presentación de PowerPoint</vt:lpstr>
      <vt:lpstr>Presentación de PowerPoint</vt:lpstr>
      <vt:lpstr>Presentación de PowerPoint</vt:lpstr>
      <vt:lpstr>Presentación de PowerPoint</vt:lpstr>
      <vt:lpstr>ESTUDIO DE MERCADO</vt:lpstr>
      <vt:lpstr>ESTUDIO DE MERCADO</vt:lpstr>
      <vt:lpstr>ESTUDIO DE MERCADO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104</cp:revision>
  <cp:lastPrinted>2016-08-07T03:02:23Z</cp:lastPrinted>
  <dcterms:created xsi:type="dcterms:W3CDTF">2016-07-10T02:46:08Z</dcterms:created>
  <dcterms:modified xsi:type="dcterms:W3CDTF">2016-08-11T03:32:34Z</dcterms:modified>
</cp:coreProperties>
</file>