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6" r:id="rId6"/>
    <p:sldId id="260" r:id="rId7"/>
    <p:sldId id="262" r:id="rId8"/>
    <p:sldId id="261" r:id="rId9"/>
    <p:sldId id="263" r:id="rId10"/>
    <p:sldId id="266" r:id="rId11"/>
    <p:sldId id="267" r:id="rId12"/>
    <p:sldId id="268" r:id="rId13"/>
    <p:sldId id="265" r:id="rId14"/>
    <p:sldId id="264" r:id="rId15"/>
    <p:sldId id="272" r:id="rId16"/>
    <p:sldId id="271" r:id="rId17"/>
    <p:sldId id="270" r:id="rId18"/>
    <p:sldId id="269" r:id="rId19"/>
    <p:sldId id="307" r:id="rId20"/>
    <p:sldId id="273" r:id="rId21"/>
    <p:sldId id="274" r:id="rId22"/>
    <p:sldId id="275" r:id="rId23"/>
    <p:sldId id="276" r:id="rId24"/>
    <p:sldId id="308" r:id="rId25"/>
    <p:sldId id="277" r:id="rId26"/>
    <p:sldId id="309" r:id="rId27"/>
    <p:sldId id="280" r:id="rId28"/>
    <p:sldId id="278" r:id="rId29"/>
    <p:sldId id="310" r:id="rId30"/>
    <p:sldId id="312" r:id="rId31"/>
    <p:sldId id="279" r:id="rId32"/>
    <p:sldId id="311" r:id="rId33"/>
    <p:sldId id="313" r:id="rId34"/>
    <p:sldId id="323" r:id="rId35"/>
    <p:sldId id="282" r:id="rId36"/>
    <p:sldId id="281" r:id="rId37"/>
    <p:sldId id="283" r:id="rId38"/>
    <p:sldId id="314" r:id="rId39"/>
    <p:sldId id="315" r:id="rId40"/>
    <p:sldId id="316"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317" r:id="rId55"/>
    <p:sldId id="297" r:id="rId56"/>
    <p:sldId id="298" r:id="rId57"/>
    <p:sldId id="299" r:id="rId58"/>
    <p:sldId id="300" r:id="rId59"/>
    <p:sldId id="301" r:id="rId60"/>
    <p:sldId id="302" r:id="rId61"/>
    <p:sldId id="303" r:id="rId62"/>
    <p:sldId id="304" r:id="rId63"/>
    <p:sldId id="305" r:id="rId64"/>
    <p:sldId id="318" r:id="rId65"/>
    <p:sldId id="319" r:id="rId66"/>
    <p:sldId id="320" r:id="rId67"/>
    <p:sldId id="321" r:id="rId68"/>
    <p:sldId id="322" r:id="rId6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6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0" d="100"/>
          <a:sy n="70" d="100"/>
        </p:scale>
        <p:origin x="-1938" y="-96"/>
      </p:cViewPr>
      <p:guideLst>
        <p:guide orient="horz" pos="2160"/>
        <p:guide pos="2880"/>
      </p:guideLst>
    </p:cSldViewPr>
  </p:slideViewPr>
  <p:notesTextViewPr>
    <p:cViewPr>
      <p:scale>
        <a:sx n="3" d="2"/>
        <a:sy n="3" d="2"/>
      </p:scale>
      <p:origin x="0" y="0"/>
    </p:cViewPr>
  </p:notesTextViewPr>
  <p:sorterViewPr>
    <p:cViewPr>
      <p:scale>
        <a:sx n="100" d="100"/>
        <a:sy n="100" d="100"/>
      </p:scale>
      <p:origin x="0" y="57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199576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265322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15394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71974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326900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91141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9183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232148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20754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413174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1D11A-64DD-4B39-BC8C-4CAD986737D7}" type="datetimeFigureOut">
              <a:rPr lang="es-EC" smtClean="0"/>
              <a:t>06/06/2016</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338BBAD7-69A0-45BA-98F1-2DED22B5F477}" type="slidenum">
              <a:rPr lang="es-EC" smtClean="0"/>
              <a:t>‹Nº›</a:t>
            </a:fld>
            <a:endParaRPr lang="es-EC" dirty="0"/>
          </a:p>
        </p:txBody>
      </p:sp>
    </p:spTree>
    <p:extLst>
      <p:ext uri="{BB962C8B-B14F-4D97-AF65-F5344CB8AC3E}">
        <p14:creationId xmlns:p14="http://schemas.microsoft.com/office/powerpoint/2010/main" val="339695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1D11A-64DD-4B39-BC8C-4CAD986737D7}" type="datetimeFigureOut">
              <a:rPr lang="es-EC" smtClean="0"/>
              <a:t>06/06/2016</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BBAD7-69A0-45BA-98F1-2DED22B5F477}" type="slidenum">
              <a:rPr lang="es-EC" smtClean="0"/>
              <a:t>‹Nº›</a:t>
            </a:fld>
            <a:endParaRPr lang="es-EC" dirty="0"/>
          </a:p>
        </p:txBody>
      </p:sp>
    </p:spTree>
    <p:extLst>
      <p:ext uri="{BB962C8B-B14F-4D97-AF65-F5344CB8AC3E}">
        <p14:creationId xmlns:p14="http://schemas.microsoft.com/office/powerpoint/2010/main" val="73111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emf"/><Relationship Id="rId7" Type="http://schemas.openxmlformats.org/officeDocument/2006/relationships/image" Target="../media/image36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0.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49.emf"/></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emf"/></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2.emf"/><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0.png"/><Relationship Id="rId4" Type="http://schemas.openxmlformats.org/officeDocument/2006/relationships/image" Target="../media/image740.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2.emf"/></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7.emf"/></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28"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44" y="2060848"/>
            <a:ext cx="8197612" cy="211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76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RECEPTOR CENTRAL DE TORRE</a:t>
            </a:r>
            <a:endParaRPr lang="es-EC" sz="2800" b="1" dirty="0">
              <a:latin typeface="Arial Narrow"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18395"/>
            <a:ext cx="9130352" cy="416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316" y="620688"/>
            <a:ext cx="3865180" cy="312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77054"/>
          </a:xfrm>
          <a:prstGeom prst="rect">
            <a:avLst/>
          </a:prstGeom>
          <a:solidFill>
            <a:srgbClr val="92D050">
              <a:alpha val="41000"/>
            </a:srgbClr>
          </a:solidFill>
        </p:spPr>
        <p:txBody>
          <a:bodyPr wrap="square" rtlCol="0">
            <a:spAutoFit/>
          </a:bodyPr>
          <a:lstStyle/>
          <a:p>
            <a:pPr algn="r"/>
            <a:r>
              <a:rPr lang="es-EC" sz="2500" b="1" dirty="0" smtClean="0">
                <a:latin typeface="Arial Narrow" pitchFamily="34" charset="0"/>
              </a:rPr>
              <a:t>COLECTORES CILINDRO PARABÓLICOS Y LINEALES</a:t>
            </a:r>
            <a:endParaRPr lang="es-EC" sz="2500" b="1" dirty="0">
              <a:latin typeface="Arial Narrow" pitchFamily="34" charset="0"/>
            </a:endParaRPr>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51" t="3043"/>
          <a:stretch/>
        </p:blipFill>
        <p:spPr bwMode="auto">
          <a:xfrm>
            <a:off x="0" y="3145134"/>
            <a:ext cx="9148763" cy="37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8" y="739259"/>
            <a:ext cx="3803590" cy="240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755143"/>
            <a:ext cx="3803590" cy="238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DISCO STIRLING</a:t>
            </a:r>
            <a:endParaRPr lang="es-EC" sz="2800" b="1" dirty="0">
              <a:latin typeface="Arial Narrow"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906116"/>
            <a:ext cx="886777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ENERGÍA TERMOSOLAR</a:t>
            </a:r>
            <a:endParaRPr lang="es-EC" sz="2800" b="1" dirty="0">
              <a:latin typeface="Arial Narrow"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6" y="1884783"/>
            <a:ext cx="8989700" cy="335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INSTALACIONES CICLINDRO PARABÓLICAS</a:t>
            </a:r>
            <a:endParaRPr lang="es-EC" sz="2800" b="1" dirty="0">
              <a:latin typeface="Arial Narrow"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4" t="7703"/>
          <a:stretch/>
        </p:blipFill>
        <p:spPr bwMode="auto">
          <a:xfrm>
            <a:off x="611560" y="620688"/>
            <a:ext cx="7497707" cy="623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788580"/>
            <a:ext cx="5112568" cy="177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884368" y="6597352"/>
            <a:ext cx="1296144" cy="276999"/>
          </a:xfrm>
          <a:prstGeom prst="rect">
            <a:avLst/>
          </a:prstGeom>
          <a:noFill/>
        </p:spPr>
        <p:txBody>
          <a:bodyPr wrap="square" rtlCol="0">
            <a:spAutoFit/>
          </a:bodyPr>
          <a:lstStyle/>
          <a:p>
            <a:r>
              <a:rPr lang="es-EC" sz="1200" dirty="0" smtClean="0">
                <a:latin typeface="Arial Narrow" pitchFamily="34" charset="0"/>
              </a:rPr>
              <a:t>www.csptoday.com</a:t>
            </a:r>
            <a:endParaRPr lang="es-EC" sz="1200"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07831"/>
          </a:xfrm>
          <a:prstGeom prst="rect">
            <a:avLst/>
          </a:prstGeom>
          <a:solidFill>
            <a:srgbClr val="92D050">
              <a:alpha val="41000"/>
            </a:srgbClr>
          </a:solidFill>
        </p:spPr>
        <p:txBody>
          <a:bodyPr wrap="square" rtlCol="0">
            <a:spAutoFit/>
          </a:bodyPr>
          <a:lstStyle/>
          <a:p>
            <a:pPr algn="r"/>
            <a:r>
              <a:rPr lang="es-EC" sz="2700" b="1" dirty="0" smtClean="0">
                <a:latin typeface="Arial Narrow" pitchFamily="34" charset="0"/>
              </a:rPr>
              <a:t>APROVECHAMIENTO ENERGÉTICO DE BIOMASA</a:t>
            </a:r>
            <a:endParaRPr lang="es-EC" sz="2700" b="1" dirty="0">
              <a:latin typeface="Arial Narrow" pitchFamily="34" charset="0"/>
            </a:endParaRPr>
          </a:p>
        </p:txBody>
      </p:sp>
      <p:sp>
        <p:nvSpPr>
          <p:cNvPr id="5" name="CuadroTexto 4"/>
          <p:cNvSpPr txBox="1"/>
          <p:nvPr/>
        </p:nvSpPr>
        <p:spPr>
          <a:xfrm>
            <a:off x="46796" y="2350041"/>
            <a:ext cx="1368152" cy="430887"/>
          </a:xfrm>
          <a:prstGeom prst="rect">
            <a:avLst/>
          </a:prstGeom>
          <a:noFill/>
          <a:ln w="19050">
            <a:solidFill>
              <a:schemeClr val="tx1"/>
            </a:solidFill>
          </a:ln>
        </p:spPr>
        <p:txBody>
          <a:bodyPr wrap="square" rtlCol="0">
            <a:spAutoFit/>
          </a:bodyPr>
          <a:lstStyle/>
          <a:p>
            <a:pPr algn="ctr"/>
            <a:r>
              <a:rPr lang="es-EC" sz="2200" dirty="0" smtClean="0">
                <a:latin typeface="Arial Narrow" panose="020B0606020202030204" pitchFamily="34" charset="0"/>
              </a:rPr>
              <a:t>BIOMASA</a:t>
            </a:r>
            <a:endParaRPr lang="en-US" sz="2200" dirty="0">
              <a:latin typeface="Arial Narrow" panose="020B0606020202030204" pitchFamily="34" charset="0"/>
            </a:endParaRPr>
          </a:p>
        </p:txBody>
      </p:sp>
      <p:sp>
        <p:nvSpPr>
          <p:cNvPr id="6" name="CuadroTexto 5"/>
          <p:cNvSpPr txBox="1"/>
          <p:nvPr/>
        </p:nvSpPr>
        <p:spPr>
          <a:xfrm>
            <a:off x="1082797" y="908720"/>
            <a:ext cx="1905027" cy="707886"/>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PROCESOS PRIMARIOS</a:t>
            </a:r>
            <a:endParaRPr lang="en-US" sz="2000" dirty="0">
              <a:latin typeface="Arial Narrow" panose="020B0606020202030204" pitchFamily="34" charset="0"/>
            </a:endParaRPr>
          </a:p>
        </p:txBody>
      </p:sp>
      <p:sp>
        <p:nvSpPr>
          <p:cNvPr id="7" name="CuadroTexto 6"/>
          <p:cNvSpPr txBox="1"/>
          <p:nvPr/>
        </p:nvSpPr>
        <p:spPr>
          <a:xfrm>
            <a:off x="1116106" y="3861048"/>
            <a:ext cx="1838411" cy="707886"/>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PROCESOS SECUNDARIOS</a:t>
            </a:r>
            <a:endParaRPr lang="en-US" sz="2000" dirty="0">
              <a:latin typeface="Arial Narrow" panose="020B0606020202030204" pitchFamily="34" charset="0"/>
            </a:endParaRPr>
          </a:p>
        </p:txBody>
      </p:sp>
      <p:sp>
        <p:nvSpPr>
          <p:cNvPr id="8" name="CuadroTexto 7"/>
          <p:cNvSpPr txBox="1"/>
          <p:nvPr/>
        </p:nvSpPr>
        <p:spPr>
          <a:xfrm>
            <a:off x="3275395" y="692696"/>
            <a:ext cx="2579529" cy="400110"/>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Combustión en Calderas</a:t>
            </a:r>
            <a:endParaRPr lang="en-US" sz="2000" dirty="0">
              <a:latin typeface="Arial Narrow" panose="020B0606020202030204" pitchFamily="34" charset="0"/>
            </a:endParaRPr>
          </a:p>
        </p:txBody>
      </p:sp>
      <p:sp>
        <p:nvSpPr>
          <p:cNvPr id="9" name="CuadroTexto 8"/>
          <p:cNvSpPr txBox="1"/>
          <p:nvPr/>
        </p:nvSpPr>
        <p:spPr>
          <a:xfrm>
            <a:off x="3275396" y="1280954"/>
            <a:ext cx="2592718" cy="707886"/>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Combustión en Motores de Explosión</a:t>
            </a:r>
            <a:endParaRPr lang="en-US" sz="2000" dirty="0">
              <a:latin typeface="Arial Narrow" panose="020B0606020202030204" pitchFamily="34" charset="0"/>
            </a:endParaRPr>
          </a:p>
        </p:txBody>
      </p:sp>
      <p:sp>
        <p:nvSpPr>
          <p:cNvPr id="10" name="CuadroTexto 9"/>
          <p:cNvSpPr txBox="1"/>
          <p:nvPr/>
        </p:nvSpPr>
        <p:spPr>
          <a:xfrm>
            <a:off x="3275395" y="2132856"/>
            <a:ext cx="2579529" cy="707886"/>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Calentamiento de agua, aceite, etc.</a:t>
            </a:r>
            <a:endParaRPr lang="en-US" sz="2000" dirty="0">
              <a:latin typeface="Arial Narrow" panose="020B0606020202030204" pitchFamily="34" charset="0"/>
            </a:endParaRPr>
          </a:p>
        </p:txBody>
      </p:sp>
      <p:sp>
        <p:nvSpPr>
          <p:cNvPr id="11" name="CuadroTexto 10"/>
          <p:cNvSpPr txBox="1"/>
          <p:nvPr/>
        </p:nvSpPr>
        <p:spPr>
          <a:xfrm>
            <a:off x="3269969" y="4377298"/>
            <a:ext cx="2574322" cy="707886"/>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Generación de Electricidad</a:t>
            </a:r>
            <a:endParaRPr lang="en-US" sz="2000" dirty="0">
              <a:latin typeface="Arial Narrow" panose="020B0606020202030204" pitchFamily="34" charset="0"/>
            </a:endParaRPr>
          </a:p>
        </p:txBody>
      </p:sp>
      <p:sp>
        <p:nvSpPr>
          <p:cNvPr id="12" name="CuadroTexto 11"/>
          <p:cNvSpPr txBox="1"/>
          <p:nvPr/>
        </p:nvSpPr>
        <p:spPr>
          <a:xfrm>
            <a:off x="3275396" y="5373216"/>
            <a:ext cx="2579528" cy="400110"/>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Cogeneración</a:t>
            </a:r>
            <a:endParaRPr lang="en-US" sz="2000" dirty="0">
              <a:latin typeface="Arial Narrow" panose="020B0606020202030204" pitchFamily="34" charset="0"/>
            </a:endParaRPr>
          </a:p>
        </p:txBody>
      </p:sp>
      <p:sp>
        <p:nvSpPr>
          <p:cNvPr id="13" name="CuadroTexto 12"/>
          <p:cNvSpPr txBox="1"/>
          <p:nvPr/>
        </p:nvSpPr>
        <p:spPr>
          <a:xfrm>
            <a:off x="3278462" y="6165304"/>
            <a:ext cx="2576461" cy="400110"/>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Trigeneración</a:t>
            </a:r>
            <a:endParaRPr lang="en-US" sz="2000" dirty="0">
              <a:latin typeface="Arial Narrow" panose="020B0606020202030204" pitchFamily="34" charset="0"/>
            </a:endParaRPr>
          </a:p>
        </p:txBody>
      </p:sp>
      <p:sp>
        <p:nvSpPr>
          <p:cNvPr id="14" name="CuadroTexto 13"/>
          <p:cNvSpPr txBox="1"/>
          <p:nvPr/>
        </p:nvSpPr>
        <p:spPr>
          <a:xfrm>
            <a:off x="5863584" y="692696"/>
            <a:ext cx="3388936" cy="369332"/>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Biomasa Sólida / Líquida / Gaseosa</a:t>
            </a:r>
            <a:endParaRPr lang="en-US" dirty="0">
              <a:latin typeface="Arial Narrow" panose="020B0606020202030204" pitchFamily="34" charset="0"/>
            </a:endParaRPr>
          </a:p>
        </p:txBody>
      </p:sp>
      <p:sp>
        <p:nvSpPr>
          <p:cNvPr id="15" name="CuadroTexto 14"/>
          <p:cNvSpPr txBox="1"/>
          <p:nvPr/>
        </p:nvSpPr>
        <p:spPr>
          <a:xfrm>
            <a:off x="5868144" y="2163633"/>
            <a:ext cx="2542128" cy="646331"/>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Calefacción</a:t>
            </a:r>
          </a:p>
          <a:p>
            <a:pPr marL="174625" indent="-174625">
              <a:buFont typeface="Arial" panose="020B0604020202020204" pitchFamily="34" charset="0"/>
              <a:buChar char="•"/>
            </a:pPr>
            <a:r>
              <a:rPr lang="es-EC" dirty="0" smtClean="0">
                <a:latin typeface="Arial Narrow" panose="020B0606020202030204" pitchFamily="34" charset="0"/>
              </a:rPr>
              <a:t>Procesos Industriales</a:t>
            </a:r>
            <a:endParaRPr lang="en-US" dirty="0">
              <a:latin typeface="Arial Narrow" panose="020B0606020202030204" pitchFamily="34" charset="0"/>
            </a:endParaRPr>
          </a:p>
        </p:txBody>
      </p:sp>
      <p:sp>
        <p:nvSpPr>
          <p:cNvPr id="16" name="CuadroTexto 15"/>
          <p:cNvSpPr txBox="1"/>
          <p:nvPr/>
        </p:nvSpPr>
        <p:spPr>
          <a:xfrm>
            <a:off x="5863584" y="3068960"/>
            <a:ext cx="3257677" cy="923330"/>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Procesos Industriales</a:t>
            </a:r>
          </a:p>
          <a:p>
            <a:pPr marL="174625" indent="-174625">
              <a:buFont typeface="Arial" panose="020B0604020202020204" pitchFamily="34" charset="0"/>
              <a:buChar char="•"/>
            </a:pPr>
            <a:r>
              <a:rPr lang="es-EC" dirty="0" smtClean="0">
                <a:latin typeface="Arial Narrow" panose="020B0606020202030204" pitchFamily="34" charset="0"/>
              </a:rPr>
              <a:t>Generación de Electricidad en Turbinas de Vapor </a:t>
            </a:r>
            <a:endParaRPr lang="en-US" dirty="0">
              <a:latin typeface="Arial Narrow" panose="020B0606020202030204" pitchFamily="34" charset="0"/>
            </a:endParaRPr>
          </a:p>
        </p:txBody>
      </p:sp>
      <p:sp>
        <p:nvSpPr>
          <p:cNvPr id="17" name="CuadroTexto 16"/>
          <p:cNvSpPr txBox="1"/>
          <p:nvPr/>
        </p:nvSpPr>
        <p:spPr>
          <a:xfrm>
            <a:off x="5868144" y="4221088"/>
            <a:ext cx="2976795" cy="923330"/>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Turbinas de Gas</a:t>
            </a:r>
          </a:p>
          <a:p>
            <a:pPr marL="174625" indent="-174625">
              <a:buFont typeface="Arial" panose="020B0604020202020204" pitchFamily="34" charset="0"/>
              <a:buChar char="•"/>
            </a:pPr>
            <a:r>
              <a:rPr lang="es-EC" dirty="0" smtClean="0">
                <a:latin typeface="Arial Narrow" panose="020B0606020202030204" pitchFamily="34" charset="0"/>
              </a:rPr>
              <a:t>Turbinas de Vapor</a:t>
            </a:r>
          </a:p>
          <a:p>
            <a:pPr marL="174625" indent="-174625">
              <a:buFont typeface="Arial" panose="020B0604020202020204" pitchFamily="34" charset="0"/>
              <a:buChar char="•"/>
            </a:pPr>
            <a:r>
              <a:rPr lang="es-EC" dirty="0" smtClean="0">
                <a:latin typeface="Arial Narrow" panose="020B0606020202030204" pitchFamily="34" charset="0"/>
              </a:rPr>
              <a:t>Turbinas de Ciclo Combinado</a:t>
            </a:r>
            <a:endParaRPr lang="en-US" dirty="0">
              <a:latin typeface="Arial Narrow" panose="020B0606020202030204" pitchFamily="34" charset="0"/>
            </a:endParaRPr>
          </a:p>
        </p:txBody>
      </p:sp>
      <p:sp>
        <p:nvSpPr>
          <p:cNvPr id="18" name="CuadroTexto 17"/>
          <p:cNvSpPr txBox="1"/>
          <p:nvPr/>
        </p:nvSpPr>
        <p:spPr>
          <a:xfrm>
            <a:off x="5868144" y="5229200"/>
            <a:ext cx="1808859" cy="646331"/>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Calor</a:t>
            </a:r>
          </a:p>
          <a:p>
            <a:pPr marL="174625" indent="-174625">
              <a:buFont typeface="Arial" panose="020B0604020202020204" pitchFamily="34" charset="0"/>
              <a:buChar char="•"/>
            </a:pPr>
            <a:r>
              <a:rPr lang="es-EC" dirty="0" smtClean="0">
                <a:latin typeface="Arial Narrow" panose="020B0606020202030204" pitchFamily="34" charset="0"/>
              </a:rPr>
              <a:t>Electricidad</a:t>
            </a:r>
            <a:endParaRPr lang="en-US" dirty="0">
              <a:latin typeface="Arial Narrow" panose="020B0606020202030204" pitchFamily="34" charset="0"/>
            </a:endParaRPr>
          </a:p>
        </p:txBody>
      </p:sp>
      <p:sp>
        <p:nvSpPr>
          <p:cNvPr id="19" name="CuadroTexto 18"/>
          <p:cNvSpPr txBox="1"/>
          <p:nvPr/>
        </p:nvSpPr>
        <p:spPr>
          <a:xfrm>
            <a:off x="5868144" y="5887211"/>
            <a:ext cx="1601494" cy="923330"/>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Calor</a:t>
            </a:r>
          </a:p>
          <a:p>
            <a:pPr marL="174625" indent="-174625">
              <a:buFont typeface="Arial" panose="020B0604020202020204" pitchFamily="34" charset="0"/>
              <a:buChar char="•"/>
            </a:pPr>
            <a:r>
              <a:rPr lang="es-EC" dirty="0" smtClean="0">
                <a:latin typeface="Arial Narrow" panose="020B0606020202030204" pitchFamily="34" charset="0"/>
              </a:rPr>
              <a:t>Electricidad</a:t>
            </a:r>
          </a:p>
          <a:p>
            <a:pPr marL="174625" indent="-174625">
              <a:buFont typeface="Arial" panose="020B0604020202020204" pitchFamily="34" charset="0"/>
              <a:buChar char="•"/>
            </a:pPr>
            <a:r>
              <a:rPr lang="es-EC" dirty="0" smtClean="0">
                <a:latin typeface="Arial Narrow" panose="020B0606020202030204" pitchFamily="34" charset="0"/>
              </a:rPr>
              <a:t>Frío</a:t>
            </a:r>
            <a:endParaRPr lang="en-US" dirty="0">
              <a:latin typeface="Arial Narrow" panose="020B0606020202030204" pitchFamily="34" charset="0"/>
            </a:endParaRPr>
          </a:p>
        </p:txBody>
      </p:sp>
      <p:sp>
        <p:nvSpPr>
          <p:cNvPr id="20" name="CuadroTexto 19"/>
          <p:cNvSpPr txBox="1"/>
          <p:nvPr/>
        </p:nvSpPr>
        <p:spPr>
          <a:xfrm>
            <a:off x="5868144" y="1328741"/>
            <a:ext cx="2542128" cy="369332"/>
          </a:xfrm>
          <a:prstGeom prst="rect">
            <a:avLst/>
          </a:prstGeom>
          <a:noFill/>
          <a:ln w="19050">
            <a:noFill/>
          </a:ln>
        </p:spPr>
        <p:txBody>
          <a:bodyPr wrap="square" rtlCol="0">
            <a:spAutoFit/>
          </a:bodyPr>
          <a:lstStyle/>
          <a:p>
            <a:pPr marL="174625" indent="-174625">
              <a:buFont typeface="Arial" panose="020B0604020202020204" pitchFamily="34" charset="0"/>
              <a:buChar char="•"/>
            </a:pPr>
            <a:r>
              <a:rPr lang="es-EC" dirty="0" smtClean="0">
                <a:latin typeface="Arial Narrow" panose="020B0606020202030204" pitchFamily="34" charset="0"/>
              </a:rPr>
              <a:t>Biomasa Líquida</a:t>
            </a:r>
          </a:p>
        </p:txBody>
      </p:sp>
      <p:sp>
        <p:nvSpPr>
          <p:cNvPr id="21" name="CuadroTexto 20"/>
          <p:cNvSpPr txBox="1"/>
          <p:nvPr/>
        </p:nvSpPr>
        <p:spPr>
          <a:xfrm>
            <a:off x="3271296" y="3316922"/>
            <a:ext cx="2574322" cy="400110"/>
          </a:xfrm>
          <a:prstGeom prst="rect">
            <a:avLst/>
          </a:prstGeom>
          <a:noFill/>
          <a:ln w="19050">
            <a:solidFill>
              <a:schemeClr val="tx1"/>
            </a:solidFill>
          </a:ln>
        </p:spPr>
        <p:txBody>
          <a:bodyPr wrap="square" rtlCol="0">
            <a:spAutoFit/>
          </a:bodyPr>
          <a:lstStyle/>
          <a:p>
            <a:pPr algn="ctr"/>
            <a:r>
              <a:rPr lang="es-EC" sz="2000" dirty="0" smtClean="0">
                <a:latin typeface="Arial Narrow" panose="020B0606020202030204" pitchFamily="34" charset="0"/>
              </a:rPr>
              <a:t>Generación de Vapor</a:t>
            </a:r>
            <a:endParaRPr lang="en-US" sz="2000" dirty="0">
              <a:latin typeface="Arial Narrow" panose="020B0606020202030204" pitchFamily="34" charset="0"/>
            </a:endParaRPr>
          </a:p>
        </p:txBody>
      </p:sp>
      <p:cxnSp>
        <p:nvCxnSpPr>
          <p:cNvPr id="23" name="Conector angular 22"/>
          <p:cNvCxnSpPr>
            <a:stCxn id="5" idx="0"/>
            <a:endCxn id="6" idx="1"/>
          </p:cNvCxnSpPr>
          <p:nvPr/>
        </p:nvCxnSpPr>
        <p:spPr>
          <a:xfrm rot="5400000" flipH="1" flipV="1">
            <a:off x="363145" y="1630390"/>
            <a:ext cx="1087378" cy="351925"/>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5" idx="2"/>
            <a:endCxn id="7" idx="1"/>
          </p:cNvCxnSpPr>
          <p:nvPr/>
        </p:nvCxnSpPr>
        <p:spPr>
          <a:xfrm rot="16200000" flipH="1">
            <a:off x="206458" y="3305342"/>
            <a:ext cx="1434063" cy="38523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6" idx="3"/>
            <a:endCxn id="8" idx="1"/>
          </p:cNvCxnSpPr>
          <p:nvPr/>
        </p:nvCxnSpPr>
        <p:spPr>
          <a:xfrm flipV="1">
            <a:off x="2987824" y="892751"/>
            <a:ext cx="287571" cy="36991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6" idx="3"/>
            <a:endCxn id="9" idx="1"/>
          </p:cNvCxnSpPr>
          <p:nvPr/>
        </p:nvCxnSpPr>
        <p:spPr>
          <a:xfrm>
            <a:off x="2987824" y="1262663"/>
            <a:ext cx="287572" cy="37223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7" idx="3"/>
            <a:endCxn id="10" idx="1"/>
          </p:cNvCxnSpPr>
          <p:nvPr/>
        </p:nvCxnSpPr>
        <p:spPr>
          <a:xfrm flipV="1">
            <a:off x="2954517" y="2486799"/>
            <a:ext cx="320878" cy="172819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7" idx="3"/>
            <a:endCxn id="21" idx="1"/>
          </p:cNvCxnSpPr>
          <p:nvPr/>
        </p:nvCxnSpPr>
        <p:spPr>
          <a:xfrm flipV="1">
            <a:off x="2954517" y="3516977"/>
            <a:ext cx="316779" cy="69801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7" idx="3"/>
            <a:endCxn id="11" idx="1"/>
          </p:cNvCxnSpPr>
          <p:nvPr/>
        </p:nvCxnSpPr>
        <p:spPr>
          <a:xfrm>
            <a:off x="2954517" y="4214991"/>
            <a:ext cx="315452" cy="51625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7" idx="3"/>
            <a:endCxn id="12" idx="1"/>
          </p:cNvCxnSpPr>
          <p:nvPr/>
        </p:nvCxnSpPr>
        <p:spPr>
          <a:xfrm>
            <a:off x="2954517" y="4214991"/>
            <a:ext cx="320879" cy="135828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a:stCxn id="7" idx="3"/>
            <a:endCxn id="13" idx="1"/>
          </p:cNvCxnSpPr>
          <p:nvPr/>
        </p:nvCxnSpPr>
        <p:spPr>
          <a:xfrm>
            <a:off x="2954517" y="4214991"/>
            <a:ext cx="323945" cy="215036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CENTRALES TERMOELÉCTRICAS DE BIOMASA</a:t>
            </a:r>
            <a:endParaRPr lang="es-EC" sz="2800" b="1" dirty="0">
              <a:latin typeface="Arial Narrow" pitchFamily="34" charset="0"/>
            </a:endParaRPr>
          </a:p>
        </p:txBody>
      </p:sp>
      <p:pic>
        <p:nvPicPr>
          <p:cNvPr id="5" name="Picture 1"/>
          <p:cNvPicPr>
            <a:picLocks noChangeAspect="1"/>
          </p:cNvPicPr>
          <p:nvPr/>
        </p:nvPicPr>
        <p:blipFill>
          <a:blip r:embed="rId3"/>
          <a:stretch>
            <a:fillRect/>
          </a:stretch>
        </p:blipFill>
        <p:spPr>
          <a:xfrm>
            <a:off x="435079" y="764704"/>
            <a:ext cx="8313385" cy="476892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5805264"/>
            <a:ext cx="62579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15498"/>
          </a:xfrm>
          <a:prstGeom prst="rect">
            <a:avLst/>
          </a:prstGeom>
          <a:solidFill>
            <a:srgbClr val="92D050">
              <a:alpha val="41000"/>
            </a:srgbClr>
          </a:solidFill>
        </p:spPr>
        <p:txBody>
          <a:bodyPr wrap="square" rtlCol="0">
            <a:spAutoFit/>
          </a:bodyPr>
          <a:lstStyle/>
          <a:p>
            <a:pPr algn="r"/>
            <a:r>
              <a:rPr lang="es-ES" sz="2100" b="1" dirty="0">
                <a:latin typeface="Arial Narrow" pitchFamily="34" charset="0"/>
              </a:rPr>
              <a:t>COGENERACIÓN CON BIOMASA EN INGENIOS AZUCAREROS</a:t>
            </a:r>
          </a:p>
        </p:txBody>
      </p:sp>
      <p:pic>
        <p:nvPicPr>
          <p:cNvPr id="5" name="Imagen 4"/>
          <p:cNvPicPr>
            <a:picLocks noChangeAspect="1"/>
          </p:cNvPicPr>
          <p:nvPr/>
        </p:nvPicPr>
        <p:blipFill rotWithShape="1">
          <a:blip r:embed="rId3"/>
          <a:srcRect t="2895" b="20607"/>
          <a:stretch/>
        </p:blipFill>
        <p:spPr>
          <a:xfrm>
            <a:off x="0" y="1268760"/>
            <a:ext cx="9130352" cy="4759434"/>
          </a:xfrm>
          <a:prstGeom prst="rect">
            <a:avLst/>
          </a:prstGeom>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15498"/>
          </a:xfrm>
          <a:prstGeom prst="rect">
            <a:avLst/>
          </a:prstGeom>
          <a:solidFill>
            <a:srgbClr val="92D050">
              <a:alpha val="41000"/>
            </a:srgbClr>
          </a:solidFill>
        </p:spPr>
        <p:txBody>
          <a:bodyPr wrap="square" rtlCol="0">
            <a:spAutoFit/>
          </a:bodyPr>
          <a:lstStyle/>
          <a:p>
            <a:pPr algn="r"/>
            <a:r>
              <a:rPr lang="es-EC" sz="2100" b="1" dirty="0" smtClean="0">
                <a:latin typeface="Arial Narrow" pitchFamily="34" charset="0"/>
              </a:rPr>
              <a:t>COGENERACIÓN CON BIOMASA EN INGENIOS AZUCAREROS</a:t>
            </a:r>
            <a:endParaRPr lang="es-EC" sz="2100" b="1" dirty="0">
              <a:latin typeface="Arial Narrow" pitchFamily="34" charset="0"/>
            </a:endParaRPr>
          </a:p>
        </p:txBody>
      </p:sp>
      <p:pic>
        <p:nvPicPr>
          <p:cNvPr id="5" name="Imagen 4"/>
          <p:cNvPicPr>
            <a:picLocks noChangeAspect="1"/>
          </p:cNvPicPr>
          <p:nvPr/>
        </p:nvPicPr>
        <p:blipFill rotWithShape="1">
          <a:blip r:embed="rId3"/>
          <a:srcRect t="3633" b="6741"/>
          <a:stretch/>
        </p:blipFill>
        <p:spPr>
          <a:xfrm>
            <a:off x="827584" y="623704"/>
            <a:ext cx="7613622" cy="6189672"/>
          </a:xfrm>
          <a:prstGeom prst="rect">
            <a:avLst/>
          </a:prstGeom>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endParaRPr lang="es-EC" sz="2800" b="1" dirty="0">
              <a:latin typeface="Arial Narrow" pitchFamily="34" charset="0"/>
            </a:endParaRPr>
          </a:p>
        </p:txBody>
      </p:sp>
      <p:sp>
        <p:nvSpPr>
          <p:cNvPr id="5" name="CuadroTexto 4"/>
          <p:cNvSpPr txBox="1"/>
          <p:nvPr/>
        </p:nvSpPr>
        <p:spPr>
          <a:xfrm>
            <a:off x="3004519" y="836712"/>
            <a:ext cx="3600400" cy="707886"/>
          </a:xfrm>
          <a:prstGeom prst="rect">
            <a:avLst/>
          </a:prstGeom>
          <a:noFill/>
        </p:spPr>
        <p:txBody>
          <a:bodyPr wrap="square" rtlCol="0">
            <a:spAutoFit/>
          </a:bodyPr>
          <a:lstStyle/>
          <a:p>
            <a:pPr algn="ctr"/>
            <a:r>
              <a:rPr lang="es-EC" sz="4000" dirty="0" smtClean="0">
                <a:latin typeface="Arial Narrow" panose="020B0606020202030204" pitchFamily="34" charset="0"/>
              </a:rPr>
              <a:t>HIBRIDACIÓN</a:t>
            </a:r>
            <a:endParaRPr lang="en-US" sz="4000" dirty="0">
              <a:latin typeface="Arial Narrow" panose="020B0606020202030204" pitchFamily="34" charset="0"/>
            </a:endParaRPr>
          </a:p>
        </p:txBody>
      </p:sp>
      <p:sp>
        <p:nvSpPr>
          <p:cNvPr id="6" name="5 Rectángulo"/>
          <p:cNvSpPr/>
          <p:nvPr/>
        </p:nvSpPr>
        <p:spPr>
          <a:xfrm>
            <a:off x="1024299" y="2060848"/>
            <a:ext cx="7560840" cy="1938992"/>
          </a:xfrm>
          <a:prstGeom prst="rect">
            <a:avLst/>
          </a:prstGeom>
        </p:spPr>
        <p:txBody>
          <a:bodyPr wrap="square">
            <a:spAutoFit/>
          </a:bodyPr>
          <a:lstStyle/>
          <a:p>
            <a:pPr algn="ctr"/>
            <a:r>
              <a:rPr lang="es-EC" sz="2400" dirty="0">
                <a:latin typeface="Arial Narrow" pitchFamily="34" charset="0"/>
              </a:rPr>
              <a:t>Se puede conceptualizar la hibridación de las fuentes de energía como la combinación de dos o más fuentes de energía primaria (hidráulica, eólica, gas natural, solar, etc.), para obtener una fuente de energía secundaria (electricidad, vapor, calor de proceso etc.).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33" y="4149080"/>
            <a:ext cx="73437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108504" cy="68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67544" y="976074"/>
            <a:ext cx="8504113" cy="5909310"/>
          </a:xfrm>
          <a:prstGeom prst="rect">
            <a:avLst/>
          </a:prstGeom>
        </p:spPr>
        <p:txBody>
          <a:bodyPr wrap="square">
            <a:spAutoFit/>
          </a:bodyPr>
          <a:lstStyle/>
          <a:p>
            <a:endParaRPr lang="es-ES_tradnl" b="1" dirty="0"/>
          </a:p>
          <a:p>
            <a:pPr algn="ctr"/>
            <a:r>
              <a:rPr lang="es-ES_tradnl" sz="2200" b="1" dirty="0" smtClean="0">
                <a:latin typeface="Arial Narrow" pitchFamily="34" charset="0"/>
                <a:cs typeface="Times New Roman" pitchFamily="18" charset="0"/>
              </a:rPr>
              <a:t>VICERRECTORADO </a:t>
            </a:r>
            <a:r>
              <a:rPr lang="es-ES_tradnl" sz="2200" b="1" dirty="0">
                <a:latin typeface="Arial Narrow" pitchFamily="34" charset="0"/>
                <a:cs typeface="Times New Roman" pitchFamily="18" charset="0"/>
              </a:rPr>
              <a:t>DE INVESTIGACIÓN Y VINCULACIÓN CON LA COLECTIVIDAD</a:t>
            </a:r>
            <a:endParaRPr lang="es-EC" sz="2200" dirty="0">
              <a:latin typeface="Arial Narrow" pitchFamily="34" charset="0"/>
              <a:cs typeface="Times New Roman" pitchFamily="18" charset="0"/>
            </a:endParaRPr>
          </a:p>
          <a:p>
            <a:pPr algn="ctr"/>
            <a:r>
              <a:rPr lang="es-ES_tradnl" sz="2200" b="1" dirty="0">
                <a:latin typeface="Arial Narrow" pitchFamily="34" charset="0"/>
                <a:cs typeface="Times New Roman" pitchFamily="18" charset="0"/>
              </a:rPr>
              <a:t> </a:t>
            </a:r>
            <a:endParaRPr lang="es-EC" sz="2200" dirty="0">
              <a:latin typeface="Arial Narrow" pitchFamily="34" charset="0"/>
              <a:cs typeface="Times New Roman" pitchFamily="18" charset="0"/>
            </a:endParaRPr>
          </a:p>
          <a:p>
            <a:pPr algn="ctr"/>
            <a:r>
              <a:rPr lang="es-ES_tradnl" sz="2200" b="1" dirty="0">
                <a:latin typeface="Arial Narrow" pitchFamily="34" charset="0"/>
                <a:cs typeface="Times New Roman" pitchFamily="18" charset="0"/>
              </a:rPr>
              <a:t> </a:t>
            </a:r>
            <a:r>
              <a:rPr lang="es-ES_tradnl" sz="2200" b="1" dirty="0" smtClean="0">
                <a:latin typeface="Arial Narrow" pitchFamily="34" charset="0"/>
                <a:cs typeface="Times New Roman" pitchFamily="18" charset="0"/>
              </a:rPr>
              <a:t>MAESTRÍA </a:t>
            </a:r>
            <a:r>
              <a:rPr lang="es-ES_tradnl" sz="2200" b="1" dirty="0">
                <a:latin typeface="Arial Narrow" pitchFamily="34" charset="0"/>
                <a:cs typeface="Times New Roman" pitchFamily="18" charset="0"/>
              </a:rPr>
              <a:t>EN ENERGÍAS </a:t>
            </a:r>
            <a:r>
              <a:rPr lang="es-ES_tradnl" sz="2200" b="1" dirty="0" smtClean="0">
                <a:latin typeface="Arial Narrow" pitchFamily="34" charset="0"/>
                <a:cs typeface="Times New Roman" pitchFamily="18" charset="0"/>
              </a:rPr>
              <a:t>RENOVABLES  III </a:t>
            </a:r>
            <a:r>
              <a:rPr lang="es-ES_tradnl" sz="2200" b="1" dirty="0">
                <a:latin typeface="Arial Narrow" pitchFamily="34" charset="0"/>
                <a:cs typeface="Times New Roman" pitchFamily="18" charset="0"/>
              </a:rPr>
              <a:t>PROMOCIÓN</a:t>
            </a:r>
            <a:endParaRPr lang="es-EC" sz="2200" dirty="0">
              <a:latin typeface="Arial Narrow" pitchFamily="34" charset="0"/>
              <a:cs typeface="Times New Roman" pitchFamily="18" charset="0"/>
            </a:endParaRPr>
          </a:p>
          <a:p>
            <a:pPr algn="ctr"/>
            <a:r>
              <a:rPr lang="es-ES_tradnl" sz="2200" b="1" dirty="0">
                <a:latin typeface="Arial Narrow" pitchFamily="34" charset="0"/>
                <a:cs typeface="Times New Roman" pitchFamily="18" charset="0"/>
              </a:rPr>
              <a:t>  </a:t>
            </a:r>
            <a:endParaRPr lang="es-EC" sz="2200" dirty="0">
              <a:latin typeface="Arial Narrow" pitchFamily="34" charset="0"/>
              <a:cs typeface="Times New Roman" pitchFamily="18" charset="0"/>
            </a:endParaRPr>
          </a:p>
          <a:p>
            <a:pPr algn="ctr"/>
            <a:r>
              <a:rPr lang="es-ES_tradnl" sz="2200" b="1" dirty="0" smtClean="0">
                <a:latin typeface="Arial Narrow" pitchFamily="34" charset="0"/>
                <a:cs typeface="Times New Roman" pitchFamily="18" charset="0"/>
              </a:rPr>
              <a:t>TRABAJO </a:t>
            </a:r>
            <a:r>
              <a:rPr lang="es-ES_tradnl" sz="2200" b="1" dirty="0">
                <a:latin typeface="Arial Narrow" pitchFamily="34" charset="0"/>
                <a:cs typeface="Times New Roman" pitchFamily="18" charset="0"/>
              </a:rPr>
              <a:t>DE </a:t>
            </a:r>
            <a:r>
              <a:rPr lang="es-ES_tradnl" sz="2200" b="1" dirty="0" smtClean="0">
                <a:latin typeface="Arial Narrow" pitchFamily="34" charset="0"/>
                <a:cs typeface="Times New Roman" pitchFamily="18" charset="0"/>
              </a:rPr>
              <a:t>GRADO</a:t>
            </a:r>
            <a:endParaRPr lang="es-EC" sz="2200" dirty="0">
              <a:latin typeface="Arial Narrow" pitchFamily="34" charset="0"/>
              <a:cs typeface="Times New Roman" pitchFamily="18" charset="0"/>
            </a:endParaRPr>
          </a:p>
          <a:p>
            <a:pPr algn="ctr"/>
            <a:r>
              <a:rPr lang="es-ES_tradnl" sz="1900" b="1" dirty="0">
                <a:latin typeface="Arial Narrow" pitchFamily="34" charset="0"/>
                <a:cs typeface="Times New Roman" pitchFamily="18" charset="0"/>
              </a:rPr>
              <a:t>  </a:t>
            </a:r>
            <a:endParaRPr lang="es-EC" sz="1900" dirty="0">
              <a:latin typeface="Arial Narrow" pitchFamily="34" charset="0"/>
              <a:cs typeface="Times New Roman" pitchFamily="18" charset="0"/>
            </a:endParaRPr>
          </a:p>
          <a:p>
            <a:pPr algn="ctr"/>
            <a:r>
              <a:rPr lang="es-ES_tradnl" sz="1900" b="1" dirty="0" smtClean="0">
                <a:latin typeface="Arial Narrow" pitchFamily="34" charset="0"/>
                <a:cs typeface="Times New Roman" pitchFamily="18" charset="0"/>
              </a:rPr>
              <a:t>“</a:t>
            </a:r>
            <a:r>
              <a:rPr lang="es-EC" sz="1900" b="1" dirty="0" smtClean="0">
                <a:solidFill>
                  <a:srgbClr val="006666"/>
                </a:solidFill>
                <a:latin typeface="Arial Narrow" pitchFamily="34" charset="0"/>
                <a:cs typeface="Times New Roman" pitchFamily="18" charset="0"/>
              </a:rPr>
              <a:t>FACTIBILIDAD DE EMPLEAR INSTALACIONES SOLARES DE CONCENTRACIÓN CILINDRO PARABÓLICA PARA HIBRIDAR CENTRALES ELÉCTRICAS QUE FUNCIONAN CON BIOMASA EN EL SISTEMA NACIONAL INTERCONECTADO DE ECUADOR</a:t>
            </a:r>
            <a:r>
              <a:rPr lang="es-ES_tradnl" sz="1900" b="1" dirty="0" smtClean="0">
                <a:latin typeface="Arial Narrow" pitchFamily="34" charset="0"/>
                <a:cs typeface="Times New Roman" pitchFamily="18" charset="0"/>
              </a:rPr>
              <a:t>”</a:t>
            </a:r>
            <a:endParaRPr lang="es-EC" sz="1900" dirty="0">
              <a:latin typeface="Arial Narrow" pitchFamily="34" charset="0"/>
              <a:cs typeface="Times New Roman" pitchFamily="18" charset="0"/>
            </a:endParaRPr>
          </a:p>
          <a:p>
            <a:pPr algn="ctr"/>
            <a:r>
              <a:rPr lang="es-ES_tradnl" sz="1900" b="1" dirty="0">
                <a:latin typeface="Arial Narrow" pitchFamily="34" charset="0"/>
                <a:cs typeface="Times New Roman" pitchFamily="18" charset="0"/>
              </a:rPr>
              <a:t>  </a:t>
            </a:r>
            <a:endParaRPr lang="es-EC" sz="1900" dirty="0">
              <a:latin typeface="Arial Narrow" pitchFamily="34" charset="0"/>
              <a:cs typeface="Times New Roman" pitchFamily="18" charset="0"/>
            </a:endParaRPr>
          </a:p>
          <a:p>
            <a:pPr algn="ctr"/>
            <a:r>
              <a:rPr lang="es-ES_tradnl" sz="1900" b="1" dirty="0">
                <a:latin typeface="Arial Narrow" pitchFamily="34" charset="0"/>
                <a:cs typeface="Times New Roman" pitchFamily="18" charset="0"/>
              </a:rPr>
              <a:t> </a:t>
            </a:r>
            <a:r>
              <a:rPr lang="es-ES_tradnl" sz="1900" b="1" dirty="0" smtClean="0">
                <a:latin typeface="Arial Narrow" pitchFamily="34" charset="0"/>
                <a:cs typeface="Times New Roman" pitchFamily="18" charset="0"/>
              </a:rPr>
              <a:t>AUTOR</a:t>
            </a:r>
            <a:r>
              <a:rPr lang="es-ES_tradnl" sz="1900" b="1" dirty="0">
                <a:latin typeface="Arial Narrow" pitchFamily="34" charset="0"/>
                <a:cs typeface="Times New Roman" pitchFamily="18" charset="0"/>
              </a:rPr>
              <a:t>: </a:t>
            </a:r>
            <a:r>
              <a:rPr lang="es-ES_tradnl" sz="1900" b="1" dirty="0" smtClean="0">
                <a:latin typeface="Arial Narrow" pitchFamily="34" charset="0"/>
                <a:cs typeface="Times New Roman" pitchFamily="18" charset="0"/>
              </a:rPr>
              <a:t>ING. MBA. HERRERA,  JUAN CARLOS</a:t>
            </a:r>
            <a:endParaRPr lang="es-EC" sz="1900" dirty="0">
              <a:latin typeface="Arial Narrow" pitchFamily="34" charset="0"/>
              <a:cs typeface="Times New Roman" pitchFamily="18" charset="0"/>
            </a:endParaRPr>
          </a:p>
          <a:p>
            <a:pPr algn="ctr"/>
            <a:r>
              <a:rPr lang="es-ES_tradnl" sz="1900" b="1" dirty="0">
                <a:latin typeface="Arial Narrow" pitchFamily="34" charset="0"/>
                <a:cs typeface="Times New Roman" pitchFamily="18" charset="0"/>
              </a:rPr>
              <a:t> </a:t>
            </a:r>
            <a:endParaRPr lang="es-EC" sz="1900" dirty="0">
              <a:latin typeface="Arial Narrow" pitchFamily="34" charset="0"/>
              <a:cs typeface="Times New Roman" pitchFamily="18" charset="0"/>
            </a:endParaRPr>
          </a:p>
          <a:p>
            <a:pPr algn="ctr"/>
            <a:r>
              <a:rPr lang="es-ES_tradnl" sz="1900" b="1" dirty="0">
                <a:latin typeface="Arial Narrow" pitchFamily="34" charset="0"/>
                <a:cs typeface="Times New Roman" pitchFamily="18" charset="0"/>
              </a:rPr>
              <a:t> </a:t>
            </a:r>
            <a:r>
              <a:rPr lang="es-ES_tradnl" sz="1900" b="1" dirty="0" smtClean="0">
                <a:latin typeface="Arial Narrow" pitchFamily="34" charset="0"/>
                <a:cs typeface="Times New Roman" pitchFamily="18" charset="0"/>
              </a:rPr>
              <a:t>DIRECTOR</a:t>
            </a:r>
            <a:r>
              <a:rPr lang="es-ES_tradnl" sz="1900" b="1" dirty="0">
                <a:latin typeface="Arial Narrow" pitchFamily="34" charset="0"/>
                <a:cs typeface="Times New Roman" pitchFamily="18" charset="0"/>
              </a:rPr>
              <a:t>: </a:t>
            </a:r>
            <a:r>
              <a:rPr lang="es-ES_tradnl" sz="1900" b="1" dirty="0" smtClean="0">
                <a:latin typeface="Arial Narrow" pitchFamily="34" charset="0"/>
                <a:cs typeface="Times New Roman" pitchFamily="18" charset="0"/>
              </a:rPr>
              <a:t>ING. MSC. CRUZ, DANIELA SOFÍA</a:t>
            </a:r>
          </a:p>
          <a:p>
            <a:pPr algn="ctr"/>
            <a:endParaRPr lang="es-ES_tradnl" sz="1900" b="1" dirty="0">
              <a:latin typeface="Arial Narrow" pitchFamily="34" charset="0"/>
              <a:cs typeface="Times New Roman" pitchFamily="18" charset="0"/>
            </a:endParaRPr>
          </a:p>
          <a:p>
            <a:pPr algn="ctr"/>
            <a:r>
              <a:rPr lang="es-ES_tradnl" sz="1900" b="1" dirty="0" smtClean="0">
                <a:latin typeface="Arial Narrow" pitchFamily="34" charset="0"/>
                <a:cs typeface="Times New Roman" pitchFamily="18" charset="0"/>
              </a:rPr>
              <a:t>OPONENTE: ING. MSC. CARRIÓN, LUIS MIGUEL</a:t>
            </a:r>
            <a:endParaRPr lang="es-EC" sz="1900" dirty="0" smtClean="0">
              <a:latin typeface="Arial Narrow" pitchFamily="34" charset="0"/>
              <a:cs typeface="Times New Roman" pitchFamily="18" charset="0"/>
            </a:endParaRPr>
          </a:p>
          <a:p>
            <a:pPr algn="ctr"/>
            <a:endParaRPr lang="es-EC" sz="1900" dirty="0">
              <a:latin typeface="Arial Narrow" pitchFamily="34" charset="0"/>
              <a:cs typeface="Times New Roman" pitchFamily="18" charset="0"/>
            </a:endParaRPr>
          </a:p>
          <a:p>
            <a:pPr algn="ctr"/>
            <a:r>
              <a:rPr lang="es-ES_tradnl" sz="1900" b="1" dirty="0">
                <a:latin typeface="Arial Narrow" pitchFamily="34" charset="0"/>
                <a:cs typeface="Times New Roman" pitchFamily="18" charset="0"/>
              </a:rPr>
              <a:t> </a:t>
            </a:r>
            <a:r>
              <a:rPr lang="es-ES_tradnl" sz="1900" b="1" dirty="0" smtClean="0">
                <a:latin typeface="Arial Narrow" pitchFamily="34" charset="0"/>
                <a:cs typeface="Times New Roman" pitchFamily="18" charset="0"/>
              </a:rPr>
              <a:t>SANGOLQUÍ</a:t>
            </a:r>
            <a:r>
              <a:rPr lang="es-ES_tradnl" sz="1900" b="1" dirty="0">
                <a:latin typeface="Arial Narrow" pitchFamily="34" charset="0"/>
                <a:cs typeface="Times New Roman" pitchFamily="18" charset="0"/>
              </a:rPr>
              <a:t>, </a:t>
            </a:r>
            <a:r>
              <a:rPr lang="es-ES_tradnl" sz="1900" b="1" dirty="0" smtClean="0">
                <a:latin typeface="Arial Narrow" pitchFamily="34" charset="0"/>
                <a:cs typeface="Times New Roman" pitchFamily="18" charset="0"/>
              </a:rPr>
              <a:t>MAYO DE 2016</a:t>
            </a:r>
            <a:endParaRPr lang="es-EC" sz="1900" dirty="0">
              <a:latin typeface="Arial Narrow" pitchFamily="34" charset="0"/>
              <a:cs typeface="Times New Roman" pitchFamily="18" charset="0"/>
            </a:endParaRPr>
          </a:p>
        </p:txBody>
      </p:sp>
    </p:spTree>
    <p:extLst>
      <p:ext uri="{BB962C8B-B14F-4D97-AF65-F5344CB8AC3E}">
        <p14:creationId xmlns:p14="http://schemas.microsoft.com/office/powerpoint/2010/main" val="1826422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SISTEMAS HÍBRIDOS</a:t>
            </a:r>
            <a:endParaRPr lang="es-EC" sz="2800" b="1" dirty="0">
              <a:latin typeface="Arial Narrow" pitchFamily="34" charset="0"/>
            </a:endParaRPr>
          </a:p>
        </p:txBody>
      </p:sp>
      <p:pic>
        <p:nvPicPr>
          <p:cNvPr id="5" name="Imagen 4"/>
          <p:cNvPicPr/>
          <p:nvPr/>
        </p:nvPicPr>
        <p:blipFill>
          <a:blip r:embed="rId3"/>
          <a:stretch>
            <a:fillRect/>
          </a:stretch>
        </p:blipFill>
        <p:spPr>
          <a:xfrm>
            <a:off x="532383" y="984896"/>
            <a:ext cx="8072065" cy="5612456"/>
          </a:xfrm>
          <a:prstGeom prst="rect">
            <a:avLst/>
          </a:prstGeom>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61665"/>
          </a:xfrm>
          <a:prstGeom prst="rect">
            <a:avLst/>
          </a:prstGeom>
          <a:solidFill>
            <a:srgbClr val="92D050">
              <a:alpha val="41000"/>
            </a:srgbClr>
          </a:solidFill>
        </p:spPr>
        <p:txBody>
          <a:bodyPr wrap="square" rtlCol="0">
            <a:spAutoFit/>
          </a:bodyPr>
          <a:lstStyle/>
          <a:p>
            <a:pPr algn="r"/>
            <a:r>
              <a:rPr lang="es-EC" sz="2400" b="1" dirty="0" smtClean="0">
                <a:latin typeface="Arial Narrow" pitchFamily="34" charset="0"/>
              </a:rPr>
              <a:t>HIBRIDACIÓN CICLO RANKINE CON UN CAMPO SOLAR</a:t>
            </a:r>
            <a:endParaRPr lang="es-EC" sz="2400" b="1" dirty="0">
              <a:latin typeface="Arial Narrow" pitchFamily="34" charset="0"/>
            </a:endParaRPr>
          </a:p>
        </p:txBody>
      </p:sp>
      <p:pic>
        <p:nvPicPr>
          <p:cNvPr id="10" name="Imagen 9"/>
          <p:cNvPicPr>
            <a:picLocks noChangeAspect="1"/>
          </p:cNvPicPr>
          <p:nvPr/>
        </p:nvPicPr>
        <p:blipFill>
          <a:blip r:embed="rId3"/>
          <a:stretch>
            <a:fillRect/>
          </a:stretch>
        </p:blipFill>
        <p:spPr>
          <a:xfrm>
            <a:off x="3858183" y="1916832"/>
            <a:ext cx="5178314" cy="3312368"/>
          </a:xfrm>
          <a:prstGeom prst="rect">
            <a:avLst/>
          </a:prstGeom>
        </p:spPr>
      </p:pic>
      <p:grpSp>
        <p:nvGrpSpPr>
          <p:cNvPr id="12" name="11 Grupo"/>
          <p:cNvGrpSpPr/>
          <p:nvPr/>
        </p:nvGrpSpPr>
        <p:grpSpPr>
          <a:xfrm>
            <a:off x="179511" y="1628800"/>
            <a:ext cx="3456385" cy="4032448"/>
            <a:chOff x="179511" y="1628800"/>
            <a:chExt cx="3456385" cy="4032448"/>
          </a:xfrm>
        </p:grpSpPr>
        <p:grpSp>
          <p:nvGrpSpPr>
            <p:cNvPr id="9" name="Grupo 8"/>
            <p:cNvGrpSpPr/>
            <p:nvPr/>
          </p:nvGrpSpPr>
          <p:grpSpPr>
            <a:xfrm>
              <a:off x="179511" y="1628800"/>
              <a:ext cx="3456385" cy="3960440"/>
              <a:chOff x="179511" y="1052736"/>
              <a:chExt cx="5040561" cy="5112568"/>
            </a:xfrm>
          </p:grpSpPr>
          <p:pic>
            <p:nvPicPr>
              <p:cNvPr id="5" name="Imagen 4"/>
              <p:cNvPicPr/>
              <p:nvPr/>
            </p:nvPicPr>
            <p:blipFill rotWithShape="1">
              <a:blip r:embed="rId4" cstate="print">
                <a:extLst>
                  <a:ext uri="{28A0092B-C50C-407E-A947-70E740481C1C}">
                    <a14:useLocalDpi xmlns:a14="http://schemas.microsoft.com/office/drawing/2010/main" val="0"/>
                  </a:ext>
                </a:extLst>
              </a:blip>
              <a:srcRect l="2647" r="37575" b="5334"/>
              <a:stretch/>
            </p:blipFill>
            <p:spPr bwMode="auto">
              <a:xfrm>
                <a:off x="179511" y="1052736"/>
                <a:ext cx="5040561" cy="5112568"/>
              </a:xfrm>
              <a:prstGeom prst="rect">
                <a:avLst/>
              </a:prstGeom>
              <a:noFill/>
              <a:ln>
                <a:noFill/>
              </a:ln>
            </p:spPr>
          </p:pic>
          <p:sp>
            <p:nvSpPr>
              <p:cNvPr id="6" name="Rectángulo 5"/>
              <p:cNvSpPr/>
              <p:nvPr/>
            </p:nvSpPr>
            <p:spPr>
              <a:xfrm>
                <a:off x="4932040" y="1484784"/>
                <a:ext cx="28803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6"/>
              <p:cNvSpPr/>
              <p:nvPr/>
            </p:nvSpPr>
            <p:spPr>
              <a:xfrm>
                <a:off x="4932040" y="2924944"/>
                <a:ext cx="28803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ángulo 7"/>
              <p:cNvSpPr/>
              <p:nvPr/>
            </p:nvSpPr>
            <p:spPr>
              <a:xfrm>
                <a:off x="494164" y="1349477"/>
                <a:ext cx="1341531" cy="47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10 Rectángulo"/>
            <p:cNvSpPr/>
            <p:nvPr/>
          </p:nvSpPr>
          <p:spPr>
            <a:xfrm>
              <a:off x="3203848" y="5085184"/>
              <a:ext cx="4320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MODALIDADES DE HIBRIDACIÓN</a:t>
            </a:r>
            <a:endParaRPr lang="es-EC" sz="2800" b="1" dirty="0">
              <a:latin typeface="Arial Narrow" pitchFamily="34" charset="0"/>
            </a:endParaRPr>
          </a:p>
        </p:txBody>
      </p:sp>
      <p:pic>
        <p:nvPicPr>
          <p:cNvPr id="6" name="Imagen 5"/>
          <p:cNvPicPr>
            <a:picLocks noChangeAspect="1"/>
          </p:cNvPicPr>
          <p:nvPr/>
        </p:nvPicPr>
        <p:blipFill>
          <a:blip r:embed="rId3"/>
          <a:stretch>
            <a:fillRect/>
          </a:stretch>
        </p:blipFill>
        <p:spPr>
          <a:xfrm>
            <a:off x="6347" y="1628800"/>
            <a:ext cx="2693445" cy="4680520"/>
          </a:xfrm>
          <a:prstGeom prst="rect">
            <a:avLst/>
          </a:prstGeom>
        </p:spPr>
      </p:pic>
      <p:pic>
        <p:nvPicPr>
          <p:cNvPr id="8" name="Imagen 7"/>
          <p:cNvPicPr>
            <a:picLocks noChangeAspect="1"/>
          </p:cNvPicPr>
          <p:nvPr/>
        </p:nvPicPr>
        <p:blipFill>
          <a:blip r:embed="rId4"/>
          <a:stretch>
            <a:fillRect/>
          </a:stretch>
        </p:blipFill>
        <p:spPr>
          <a:xfrm>
            <a:off x="3131840" y="1628800"/>
            <a:ext cx="2919580" cy="4680520"/>
          </a:xfrm>
          <a:prstGeom prst="rect">
            <a:avLst/>
          </a:prstGeom>
        </p:spPr>
      </p:pic>
      <p:pic>
        <p:nvPicPr>
          <p:cNvPr id="9" name="Imagen 8"/>
          <p:cNvPicPr>
            <a:picLocks noChangeAspect="1"/>
          </p:cNvPicPr>
          <p:nvPr/>
        </p:nvPicPr>
        <p:blipFill>
          <a:blip r:embed="rId5"/>
          <a:stretch>
            <a:fillRect/>
          </a:stretch>
        </p:blipFill>
        <p:spPr>
          <a:xfrm>
            <a:off x="6516216" y="1628760"/>
            <a:ext cx="2572850" cy="4752568"/>
          </a:xfrm>
          <a:prstGeom prst="rect">
            <a:avLst/>
          </a:prstGeom>
        </p:spPr>
      </p:pic>
      <p:sp>
        <p:nvSpPr>
          <p:cNvPr id="13" name="CuadroTexto 12"/>
          <p:cNvSpPr txBox="1"/>
          <p:nvPr/>
        </p:nvSpPr>
        <p:spPr>
          <a:xfrm>
            <a:off x="755576" y="980728"/>
            <a:ext cx="1152128" cy="430887"/>
          </a:xfrm>
          <a:prstGeom prst="rect">
            <a:avLst/>
          </a:prstGeom>
          <a:noFill/>
        </p:spPr>
        <p:txBody>
          <a:bodyPr wrap="square" rtlCol="0">
            <a:spAutoFit/>
          </a:bodyPr>
          <a:lstStyle/>
          <a:p>
            <a:pPr algn="ctr"/>
            <a:r>
              <a:rPr lang="es-EC" sz="2200" dirty="0" smtClean="0">
                <a:latin typeface="Arial Narrow" panose="020B0606020202030204" pitchFamily="34" charset="0"/>
              </a:rPr>
              <a:t>Modo I</a:t>
            </a:r>
            <a:endParaRPr lang="en-US" sz="2200" dirty="0">
              <a:latin typeface="Arial Narrow" panose="020B0606020202030204" pitchFamily="34" charset="0"/>
            </a:endParaRPr>
          </a:p>
        </p:txBody>
      </p:sp>
      <p:sp>
        <p:nvSpPr>
          <p:cNvPr id="14" name="CuadroTexto 13"/>
          <p:cNvSpPr txBox="1"/>
          <p:nvPr/>
        </p:nvSpPr>
        <p:spPr>
          <a:xfrm>
            <a:off x="4139952" y="980728"/>
            <a:ext cx="1152128" cy="430887"/>
          </a:xfrm>
          <a:prstGeom prst="rect">
            <a:avLst/>
          </a:prstGeom>
          <a:noFill/>
        </p:spPr>
        <p:txBody>
          <a:bodyPr wrap="square" rtlCol="0">
            <a:spAutoFit/>
          </a:bodyPr>
          <a:lstStyle/>
          <a:p>
            <a:pPr algn="ctr"/>
            <a:r>
              <a:rPr lang="es-EC" sz="2200" dirty="0" smtClean="0">
                <a:latin typeface="Arial Narrow" panose="020B0606020202030204" pitchFamily="34" charset="0"/>
              </a:rPr>
              <a:t>Modo II</a:t>
            </a:r>
            <a:endParaRPr lang="en-US" sz="2200" dirty="0">
              <a:latin typeface="Arial Narrow" panose="020B0606020202030204" pitchFamily="34" charset="0"/>
            </a:endParaRPr>
          </a:p>
        </p:txBody>
      </p:sp>
      <p:sp>
        <p:nvSpPr>
          <p:cNvPr id="15" name="CuadroTexto 14"/>
          <p:cNvSpPr txBox="1"/>
          <p:nvPr/>
        </p:nvSpPr>
        <p:spPr>
          <a:xfrm>
            <a:off x="7308304" y="980728"/>
            <a:ext cx="1152128" cy="430887"/>
          </a:xfrm>
          <a:prstGeom prst="rect">
            <a:avLst/>
          </a:prstGeom>
          <a:noFill/>
        </p:spPr>
        <p:txBody>
          <a:bodyPr wrap="square" rtlCol="0">
            <a:spAutoFit/>
          </a:bodyPr>
          <a:lstStyle/>
          <a:p>
            <a:pPr algn="ctr"/>
            <a:r>
              <a:rPr lang="es-EC" sz="2200" dirty="0" smtClean="0">
                <a:latin typeface="Arial Narrow" panose="020B0606020202030204" pitchFamily="34" charset="0"/>
              </a:rPr>
              <a:t>Modo III</a:t>
            </a:r>
            <a:endParaRPr lang="en-US" sz="2200" dirty="0">
              <a:latin typeface="Arial Narrow" panose="020B0606020202030204"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CARACTERIZACIÓN DEL CICLO RANKINE</a:t>
            </a:r>
            <a:endParaRPr lang="es-EC" sz="2800" b="1" dirty="0">
              <a:latin typeface="Arial Narrow" pitchFamily="34" charset="0"/>
            </a:endParaRPr>
          </a:p>
        </p:txBody>
      </p:sp>
      <p:pic>
        <p:nvPicPr>
          <p:cNvPr id="5" name="Imagen 4"/>
          <p:cNvPicPr/>
          <p:nvPr/>
        </p:nvPicPr>
        <p:blipFill rotWithShape="1">
          <a:blip r:embed="rId3"/>
          <a:srcRect l="44631"/>
          <a:stretch/>
        </p:blipFill>
        <p:spPr bwMode="auto">
          <a:xfrm>
            <a:off x="49923" y="768873"/>
            <a:ext cx="3369949" cy="3020168"/>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933056"/>
            <a:ext cx="3312368" cy="2736303"/>
          </a:xfrm>
          <a:prstGeom prst="rect">
            <a:avLst/>
          </a:prstGeom>
          <a:noFill/>
          <a:ln>
            <a:noFill/>
          </a:ln>
        </p:spPr>
      </p:pic>
      <p:sp>
        <p:nvSpPr>
          <p:cNvPr id="8" name="CuadroTexto 7"/>
          <p:cNvSpPr txBox="1"/>
          <p:nvPr/>
        </p:nvSpPr>
        <p:spPr>
          <a:xfrm>
            <a:off x="3563888" y="1052736"/>
            <a:ext cx="5472608" cy="1200329"/>
          </a:xfrm>
          <a:prstGeom prst="rect">
            <a:avLst/>
          </a:prstGeom>
          <a:noFill/>
        </p:spPr>
        <p:txBody>
          <a:bodyPr wrap="square" rtlCol="0">
            <a:spAutoFit/>
          </a:bodyPr>
          <a:lstStyle/>
          <a:p>
            <a:r>
              <a:rPr lang="es-EC" dirty="0">
                <a:latin typeface="Arial Narrow" panose="020B0606020202030204" pitchFamily="34" charset="0"/>
              </a:rPr>
              <a:t>Q</a:t>
            </a:r>
            <a:r>
              <a:rPr lang="es-EC" baseline="-25000" dirty="0">
                <a:latin typeface="Arial Narrow" panose="020B0606020202030204" pitchFamily="34" charset="0"/>
              </a:rPr>
              <a:t>caldera</a:t>
            </a:r>
            <a:r>
              <a:rPr lang="es-EC" dirty="0">
                <a:latin typeface="Arial Narrow" panose="020B0606020202030204" pitchFamily="34" charset="0"/>
              </a:rPr>
              <a:t> es la energía por unidad de masa que ingresa al ciclo en forma de calor (kJ/kg)</a:t>
            </a:r>
            <a:endParaRPr lang="en-US" dirty="0">
              <a:latin typeface="Arial Narrow" panose="020B0606020202030204" pitchFamily="34" charset="0"/>
            </a:endParaRPr>
          </a:p>
          <a:p>
            <a:r>
              <a:rPr lang="es-EC" dirty="0">
                <a:latin typeface="Arial Narrow" panose="020B0606020202030204" pitchFamily="34" charset="0"/>
              </a:rPr>
              <a:t>h</a:t>
            </a:r>
            <a:r>
              <a:rPr lang="es-EC" baseline="-25000" dirty="0">
                <a:latin typeface="Arial Narrow" panose="020B0606020202030204" pitchFamily="34" charset="0"/>
              </a:rPr>
              <a:t>3</a:t>
            </a:r>
            <a:r>
              <a:rPr lang="es-EC" dirty="0">
                <a:latin typeface="Arial Narrow" panose="020B0606020202030204" pitchFamily="34" charset="0"/>
              </a:rPr>
              <a:t> es la entalpía del vapor saturado (kJ/kg)</a:t>
            </a:r>
            <a:endParaRPr lang="en-US" dirty="0">
              <a:latin typeface="Arial Narrow" panose="020B0606020202030204" pitchFamily="34" charset="0"/>
            </a:endParaRPr>
          </a:p>
          <a:p>
            <a:r>
              <a:rPr lang="es-EC" dirty="0">
                <a:latin typeface="Arial Narrow" panose="020B0606020202030204" pitchFamily="34" charset="0"/>
              </a:rPr>
              <a:t>h</a:t>
            </a:r>
            <a:r>
              <a:rPr lang="es-EC" baseline="-25000" dirty="0">
                <a:latin typeface="Arial Narrow" panose="020B0606020202030204" pitchFamily="34" charset="0"/>
              </a:rPr>
              <a:t>2</a:t>
            </a:r>
            <a:r>
              <a:rPr lang="es-EC" dirty="0">
                <a:latin typeface="Arial Narrow" panose="020B0606020202030204" pitchFamily="34" charset="0"/>
              </a:rPr>
              <a:t> es la entalpía del líquido subenfriado (kJ/kg)</a:t>
            </a:r>
            <a:endParaRPr lang="en-US"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4630908" y="624370"/>
                <a:ext cx="21946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𝑐𝑎𝑙𝑑𝑒𝑟𝑎</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3</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oMath>
                  </m:oMathPara>
                </a14:m>
                <a:endParaRPr lang="en-US" dirty="0">
                  <a:latin typeface="Arial Narrow" panose="020B0606020202030204"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630908" y="624370"/>
                <a:ext cx="2194639"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4630908" y="2477837"/>
                <a:ext cx="2196947"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4</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1</m:t>
                          </m:r>
                        </m:sub>
                      </m:sSub>
                    </m:oMath>
                  </m:oMathPara>
                </a14:m>
                <a:endParaRPr lang="en-US" dirty="0">
                  <a:latin typeface="Arial Narrow" panose="020B0606020202030204"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4630908" y="2477837"/>
                <a:ext cx="2196947" cy="390748"/>
              </a:xfrm>
              <a:prstGeom prst="rect">
                <a:avLst/>
              </a:prstGeom>
              <a:blipFill rotWithShape="0">
                <a:blip r:embed="rId6"/>
                <a:stretch>
                  <a:fillRect b="-4615"/>
                </a:stretch>
              </a:blipFill>
            </p:spPr>
            <p:txBody>
              <a:bodyPr/>
              <a:lstStyle/>
              <a:p>
                <a:r>
                  <a:rPr lang="en-US">
                    <a:noFill/>
                  </a:rPr>
                  <a:t> </a:t>
                </a:r>
              </a:p>
            </p:txBody>
          </p:sp>
        </mc:Fallback>
      </mc:AlternateContent>
      <p:sp>
        <p:nvSpPr>
          <p:cNvPr id="11" name="CuadroTexto 10"/>
          <p:cNvSpPr txBox="1"/>
          <p:nvPr/>
        </p:nvSpPr>
        <p:spPr>
          <a:xfrm>
            <a:off x="3563888" y="2887776"/>
            <a:ext cx="5472608" cy="1477328"/>
          </a:xfrm>
          <a:prstGeom prst="rect">
            <a:avLst/>
          </a:prstGeom>
          <a:noFill/>
        </p:spPr>
        <p:txBody>
          <a:bodyPr wrap="square" rtlCol="0">
            <a:spAutoFit/>
          </a:bodyPr>
          <a:lstStyle/>
          <a:p>
            <a:r>
              <a:rPr lang="es-EC" dirty="0">
                <a:latin typeface="Arial Narrow" panose="020B0606020202030204" pitchFamily="34" charset="0"/>
              </a:rPr>
              <a:t>Q</a:t>
            </a:r>
            <a:r>
              <a:rPr lang="es-EC" baseline="-25000" dirty="0">
                <a:latin typeface="Arial Narrow" panose="020B0606020202030204" pitchFamily="34" charset="0"/>
              </a:rPr>
              <a:t>proceso</a:t>
            </a:r>
            <a:r>
              <a:rPr lang="es-EC" dirty="0">
                <a:latin typeface="Arial Narrow" panose="020B0606020202030204" pitchFamily="34" charset="0"/>
              </a:rPr>
              <a:t> es la energía por unidad de masa de la expansión del vapor empleado en el proceso industrial (kJ/kg)</a:t>
            </a:r>
            <a:endParaRPr lang="en-US" dirty="0">
              <a:latin typeface="Arial Narrow" panose="020B0606020202030204" pitchFamily="34" charset="0"/>
            </a:endParaRPr>
          </a:p>
          <a:p>
            <a:r>
              <a:rPr lang="es-EC" dirty="0">
                <a:latin typeface="Arial Narrow" panose="020B0606020202030204" pitchFamily="34" charset="0"/>
              </a:rPr>
              <a:t>h</a:t>
            </a:r>
            <a:r>
              <a:rPr lang="es-EC" baseline="-25000" dirty="0">
                <a:latin typeface="Arial Narrow" panose="020B0606020202030204" pitchFamily="34" charset="0"/>
              </a:rPr>
              <a:t>4</a:t>
            </a:r>
            <a:r>
              <a:rPr lang="es-EC" dirty="0">
                <a:latin typeface="Arial Narrow" panose="020B0606020202030204" pitchFamily="34" charset="0"/>
              </a:rPr>
              <a:t> es la entalpía en la condición de salida de la turbina (kJ/kg)</a:t>
            </a:r>
            <a:endParaRPr lang="en-US" dirty="0">
              <a:latin typeface="Arial Narrow" panose="020B0606020202030204" pitchFamily="34" charset="0"/>
            </a:endParaRPr>
          </a:p>
          <a:p>
            <a:r>
              <a:rPr lang="es-EC" dirty="0">
                <a:latin typeface="Arial Narrow" panose="020B0606020202030204" pitchFamily="34" charset="0"/>
              </a:rPr>
              <a:t>h</a:t>
            </a:r>
            <a:r>
              <a:rPr lang="es-EC" baseline="-25000" dirty="0">
                <a:latin typeface="Arial Narrow" panose="020B0606020202030204" pitchFamily="34" charset="0"/>
              </a:rPr>
              <a:t>1</a:t>
            </a:r>
            <a:r>
              <a:rPr lang="es-EC" dirty="0">
                <a:latin typeface="Arial Narrow" panose="020B0606020202030204" pitchFamily="34" charset="0"/>
              </a:rPr>
              <a:t> es la entalpía del líquido en la condición de entrada a la bomba (kJ/kg)</a:t>
            </a:r>
            <a:endParaRPr lang="en-US"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12" name="Rectángulo 11"/>
              <p:cNvSpPr/>
              <p:nvPr/>
            </p:nvSpPr>
            <p:spPr>
              <a:xfrm>
                <a:off x="4630908" y="4509120"/>
                <a:ext cx="2668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r>
                        <a:rPr lang="en-US" i="0">
                          <a:latin typeface="Cambria Math" panose="02040503050406030204" pitchFamily="18" charset="0"/>
                        </a:rPr>
                        <m:t>=</m:t>
                      </m:r>
                      <m:r>
                        <a:rPr lang="en-US" i="1">
                          <a:latin typeface="Cambria Math" panose="02040503050406030204" pitchFamily="18" charset="0"/>
                        </a:rPr>
                        <m:t>𝑣</m:t>
                      </m:r>
                      <m:r>
                        <a:rPr lang="en-US" i="0">
                          <a:latin typeface="Cambria Math" panose="02040503050406030204" pitchFamily="18" charset="0"/>
                        </a:rPr>
                        <m:t>× </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𝑃</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𝑃</m:t>
                              </m:r>
                            </m:e>
                            <m:sub>
                              <m:r>
                                <a:rPr lang="en-US" i="0">
                                  <a:latin typeface="Cambria Math" panose="02040503050406030204" pitchFamily="18" charset="0"/>
                                </a:rPr>
                                <m:t>1</m:t>
                              </m:r>
                            </m:sub>
                          </m:sSub>
                        </m:e>
                      </m:d>
                    </m:oMath>
                  </m:oMathPara>
                </a14:m>
                <a:endParaRPr lang="en-US" dirty="0">
                  <a:latin typeface="Arial Narrow" panose="020B0606020202030204" pitchFamily="34"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4630908" y="4509120"/>
                <a:ext cx="2668936" cy="369332"/>
              </a:xfrm>
              <a:prstGeom prst="rect">
                <a:avLst/>
              </a:prstGeom>
              <a:blipFill rotWithShape="0">
                <a:blip r:embed="rId7"/>
                <a:stretch>
                  <a:fillRect b="-3333"/>
                </a:stretch>
              </a:blipFill>
            </p:spPr>
            <p:txBody>
              <a:bodyPr/>
              <a:lstStyle/>
              <a:p>
                <a:r>
                  <a:rPr lang="en-US">
                    <a:noFill/>
                  </a:rPr>
                  <a:t> </a:t>
                </a:r>
              </a:p>
            </p:txBody>
          </p:sp>
        </mc:Fallback>
      </mc:AlternateContent>
      <p:sp>
        <p:nvSpPr>
          <p:cNvPr id="13" name="CuadroTexto 12"/>
          <p:cNvSpPr txBox="1"/>
          <p:nvPr/>
        </p:nvSpPr>
        <p:spPr>
          <a:xfrm>
            <a:off x="3563888" y="4941168"/>
            <a:ext cx="5472608" cy="1200329"/>
          </a:xfrm>
          <a:prstGeom prst="rect">
            <a:avLst/>
          </a:prstGeom>
          <a:noFill/>
        </p:spPr>
        <p:txBody>
          <a:bodyPr wrap="square" rtlCol="0">
            <a:spAutoFit/>
          </a:bodyPr>
          <a:lstStyle/>
          <a:p>
            <a:r>
              <a:rPr lang="es-EC" dirty="0">
                <a:latin typeface="Arial Narrow" panose="020B0606020202030204" pitchFamily="34" charset="0"/>
              </a:rPr>
              <a:t>W</a:t>
            </a:r>
            <a:r>
              <a:rPr lang="es-EC" baseline="-25000" dirty="0">
                <a:latin typeface="Arial Narrow" panose="020B0606020202030204" pitchFamily="34" charset="0"/>
              </a:rPr>
              <a:t>bomba</a:t>
            </a:r>
            <a:r>
              <a:rPr lang="es-EC" dirty="0">
                <a:latin typeface="Arial Narrow" panose="020B0606020202030204" pitchFamily="34" charset="0"/>
              </a:rPr>
              <a:t> es el trabajo efectuado por la bomba (kJ/kg)</a:t>
            </a:r>
            <a:endParaRPr lang="en-US" dirty="0">
              <a:latin typeface="Arial Narrow" panose="020B0606020202030204" pitchFamily="34" charset="0"/>
            </a:endParaRPr>
          </a:p>
          <a:p>
            <a:r>
              <a:rPr lang="es-EC" i="1" dirty="0">
                <a:latin typeface="Arial Narrow" panose="020B0606020202030204" pitchFamily="34" charset="0"/>
              </a:rPr>
              <a:t>v</a:t>
            </a:r>
            <a:r>
              <a:rPr lang="es-EC" dirty="0">
                <a:latin typeface="Arial Narrow" panose="020B0606020202030204" pitchFamily="34" charset="0"/>
              </a:rPr>
              <a:t>  es el volumen del líquido que procesa la bomba (kg/m</a:t>
            </a:r>
            <a:r>
              <a:rPr lang="es-EC" baseline="30000" dirty="0">
                <a:latin typeface="Arial Narrow" panose="020B0606020202030204" pitchFamily="34" charset="0"/>
              </a:rPr>
              <a:t>3</a:t>
            </a:r>
            <a:r>
              <a:rPr lang="es-EC" dirty="0">
                <a:latin typeface="Arial Narrow" panose="020B0606020202030204" pitchFamily="34" charset="0"/>
              </a:rPr>
              <a:t>)</a:t>
            </a:r>
            <a:endParaRPr lang="en-US" dirty="0">
              <a:latin typeface="Arial Narrow" panose="020B0606020202030204" pitchFamily="34" charset="0"/>
            </a:endParaRPr>
          </a:p>
          <a:p>
            <a:r>
              <a:rPr lang="es-EC" dirty="0">
                <a:latin typeface="Arial Narrow" panose="020B0606020202030204" pitchFamily="34" charset="0"/>
              </a:rPr>
              <a:t>P1 es la presión del líquido a la entrada de la bomba (kPa)</a:t>
            </a:r>
            <a:endParaRPr lang="en-US" dirty="0">
              <a:latin typeface="Arial Narrow" panose="020B0606020202030204" pitchFamily="34" charset="0"/>
            </a:endParaRPr>
          </a:p>
          <a:p>
            <a:r>
              <a:rPr lang="es-EC" dirty="0">
                <a:latin typeface="Arial Narrow" panose="020B0606020202030204" pitchFamily="34" charset="0"/>
              </a:rPr>
              <a:t>P2 es la presión del líquido a la salida de la bomba (kPa)</a:t>
            </a:r>
            <a:endParaRPr lang="en-US"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15" name="Rectángulo 14"/>
              <p:cNvSpPr/>
              <p:nvPr/>
            </p:nvSpPr>
            <p:spPr>
              <a:xfrm>
                <a:off x="3275856" y="6191407"/>
                <a:ext cx="6246440" cy="6665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l-GR" i="1" smtClean="0">
                              <a:latin typeface="Cambria Math" panose="02040503050406030204" pitchFamily="18" charset="0"/>
                            </a:rPr>
                            <m:t>η</m:t>
                          </m:r>
                        </m:e>
                        <m:sub>
                          <m:r>
                            <a:rPr lang="en-US" i="1">
                              <a:latin typeface="Cambria Math" panose="02040503050406030204" pitchFamily="18" charset="0"/>
                            </a:rPr>
                            <m:t>𝑐𝑖𝑐𝑙𝑜</m:t>
                          </m:r>
                        </m:sub>
                      </m:sSub>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sub>
                          </m:sSub>
                        </m:num>
                        <m:den>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𝑐𝑎𝑙𝑑𝑒𝑟𝑎</m:t>
                              </m:r>
                            </m:sub>
                          </m:sSub>
                        </m:den>
                      </m:f>
                      <m:r>
                        <a:rPr lang="en-US" i="0">
                          <a:latin typeface="Cambria Math" panose="02040503050406030204" pitchFamily="18" charset="0"/>
                        </a:rPr>
                        <m:t>= </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𝑐𝑎𝑙𝑑𝑒𝑟𝑎</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num>
                        <m:den>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𝑐𝑎𝑙𝑑𝑒𝑟𝑎</m:t>
                              </m:r>
                            </m:sub>
                          </m:sSub>
                        </m:den>
                      </m:f>
                    </m:oMath>
                  </m:oMathPara>
                </a14:m>
                <a:endParaRPr lang="en-US" dirty="0"/>
              </a:p>
            </p:txBody>
          </p:sp>
        </mc:Choice>
        <mc:Fallback xmlns="">
          <p:sp>
            <p:nvSpPr>
              <p:cNvPr id="15" name="Rectángulo 14"/>
              <p:cNvSpPr>
                <a:spLocks noRot="1" noChangeAspect="1" noMove="1" noResize="1" noEditPoints="1" noAdjustHandles="1" noChangeArrowheads="1" noChangeShapeType="1" noTextEdit="1"/>
              </p:cNvSpPr>
              <p:nvPr/>
            </p:nvSpPr>
            <p:spPr>
              <a:xfrm>
                <a:off x="3275856" y="6191407"/>
                <a:ext cx="6246440" cy="666593"/>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CICLO RANKINE – CASO DE ESTUDIO</a:t>
            </a:r>
            <a:endParaRPr lang="es-EC" sz="2800" b="1" dirty="0">
              <a:latin typeface="Arial Narrow" pitchFamily="34" charset="0"/>
            </a:endParaRP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b="3423"/>
          <a:stretch/>
        </p:blipFill>
        <p:spPr bwMode="auto">
          <a:xfrm>
            <a:off x="889079" y="4149080"/>
            <a:ext cx="3027680" cy="2664296"/>
          </a:xfrm>
          <a:prstGeom prst="rect">
            <a:avLst/>
          </a:prstGeom>
          <a:noFill/>
          <a:ln>
            <a:noFill/>
          </a:ln>
        </p:spPr>
      </p:pic>
      <p:pic>
        <p:nvPicPr>
          <p:cNvPr id="9" name="8 Imagen"/>
          <p:cNvPicPr/>
          <p:nvPr/>
        </p:nvPicPr>
        <p:blipFill>
          <a:blip r:embed="rId4"/>
          <a:stretch>
            <a:fillRect/>
          </a:stretch>
        </p:blipFill>
        <p:spPr>
          <a:xfrm>
            <a:off x="889079" y="1916832"/>
            <a:ext cx="3027680" cy="2025015"/>
          </a:xfrm>
          <a:prstGeom prst="rect">
            <a:avLst/>
          </a:prstGeom>
        </p:spPr>
      </p:pic>
      <p:pic>
        <p:nvPicPr>
          <p:cNvPr id="7" name="Imagen 6"/>
          <p:cNvPicPr>
            <a:picLocks noChangeAspect="1"/>
          </p:cNvPicPr>
          <p:nvPr/>
        </p:nvPicPr>
        <p:blipFill>
          <a:blip r:embed="rId5"/>
          <a:stretch>
            <a:fillRect/>
          </a:stretch>
        </p:blipFill>
        <p:spPr>
          <a:xfrm>
            <a:off x="5686185" y="738553"/>
            <a:ext cx="2926562" cy="2762456"/>
          </a:xfrm>
          <a:prstGeom prst="rect">
            <a:avLst/>
          </a:prstGeom>
        </p:spPr>
      </p:pic>
      <p:pic>
        <p:nvPicPr>
          <p:cNvPr id="8" name="Imagen 7"/>
          <p:cNvPicPr>
            <a:picLocks noChangeAspect="1"/>
          </p:cNvPicPr>
          <p:nvPr/>
        </p:nvPicPr>
        <p:blipFill>
          <a:blip r:embed="rId6"/>
          <a:stretch>
            <a:fillRect/>
          </a:stretch>
        </p:blipFill>
        <p:spPr>
          <a:xfrm>
            <a:off x="4427984" y="4149080"/>
            <a:ext cx="4479394" cy="2376264"/>
          </a:xfrm>
          <a:prstGeom prst="rect">
            <a:avLst/>
          </a:prstGeom>
        </p:spPr>
      </p:pic>
      <p:pic>
        <p:nvPicPr>
          <p:cNvPr id="10" name="Imagen 9"/>
          <p:cNvPicPr>
            <a:picLocks noChangeAspect="1"/>
          </p:cNvPicPr>
          <p:nvPr/>
        </p:nvPicPr>
        <p:blipFill>
          <a:blip r:embed="rId7"/>
          <a:stretch>
            <a:fillRect/>
          </a:stretch>
        </p:blipFill>
        <p:spPr>
          <a:xfrm>
            <a:off x="176039" y="649586"/>
            <a:ext cx="5116041" cy="1210723"/>
          </a:xfrm>
          <a:prstGeom prst="rect">
            <a:avLst/>
          </a:prstGeom>
        </p:spPr>
      </p:pic>
    </p:spTree>
    <p:extLst>
      <p:ext uri="{BB962C8B-B14F-4D97-AF65-F5344CB8AC3E}">
        <p14:creationId xmlns:p14="http://schemas.microsoft.com/office/powerpoint/2010/main" val="3035983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HIBRIDACIÓN EN EL LADO DE LA TURBINA </a:t>
            </a:r>
            <a:endParaRPr lang="es-EC" sz="2800" b="1" dirty="0">
              <a:latin typeface="Arial Narrow" pitchFamily="34" charset="0"/>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92696"/>
            <a:ext cx="5064498" cy="4392488"/>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6379522" y="2276872"/>
                <a:ext cx="1902059"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3</m:t>
                          </m:r>
                        </m:sub>
                      </m:sSub>
                      <m:sSub>
                        <m:sSubPr>
                          <m:ctrlPr>
                            <a:rPr lang="en-US" i="1">
                              <a:latin typeface="Cambria Math"/>
                            </a:rPr>
                          </m:ctrlPr>
                        </m:sSubPr>
                        <m:e>
                          <m:r>
                            <a:rPr lang="en-US" i="0">
                              <a:latin typeface="Cambria Math" panose="02040503050406030204" pitchFamily="18" charset="0"/>
                            </a:rPr>
                            <m:t>− </m:t>
                          </m:r>
                          <m:r>
                            <a:rPr lang="en-US" i="1">
                              <a:latin typeface="Cambria Math" panose="02040503050406030204" pitchFamily="18" charset="0"/>
                            </a:rPr>
                            <m:t>h</m:t>
                          </m:r>
                        </m:e>
                        <m:sub>
                          <m:r>
                            <a:rPr lang="en-US" i="0">
                              <a:latin typeface="Cambria Math" panose="02040503050406030204" pitchFamily="18" charset="0"/>
                            </a:rPr>
                            <m:t>3´</m:t>
                          </m:r>
                        </m:sub>
                      </m:sSub>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6379522" y="2276872"/>
                <a:ext cx="1902059" cy="378630"/>
              </a:xfrm>
              <a:prstGeom prst="rect">
                <a:avLst/>
              </a:prstGeom>
              <a:blipFill rotWithShape="0">
                <a:blip r:embed="rId4"/>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309364" y="3447884"/>
                <a:ext cx="23157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3´</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6309364" y="3447884"/>
                <a:ext cx="2315762" cy="369332"/>
              </a:xfrm>
              <a:prstGeom prst="rect">
                <a:avLst/>
              </a:prstGeom>
              <a:blipFill rotWithShape="0">
                <a:blip r:embed="rId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51520" y="5196953"/>
                <a:ext cx="6390456" cy="392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r>
                            <a:rPr lang="en-US" i="0">
                              <a:latin typeface="Cambria Math" panose="02040503050406030204" pitchFamily="18" charset="0"/>
                            </a:rPr>
                            <m:t> </m:t>
                          </m:r>
                        </m:sub>
                      </m:sSub>
                      <m:r>
                        <a:rPr lang="en-US" i="0">
                          <a:latin typeface="Cambria Math" panose="02040503050406030204" pitchFamily="18" charset="0"/>
                        </a:rPr>
                        <m:t>= </m:t>
                      </m:r>
                      <m:sSub>
                        <m:sSubPr>
                          <m:ctrlPr>
                            <a:rPr lang="en-US" i="1">
                              <a:latin typeface="Cambria Math"/>
                            </a:rPr>
                          </m:ctrlPr>
                        </m:sSubPr>
                        <m:e>
                          <m:d>
                            <m:dPr>
                              <m:endChr m:val=""/>
                              <m:ctrlPr>
                                <a:rPr lang="en-US" i="1">
                                  <a:latin typeface="Cambria Math"/>
                                </a:rPr>
                              </m:ctrlPr>
                            </m:dPr>
                            <m:e>
                              <m:r>
                                <a:rPr lang="en-US" i="1">
                                  <a:latin typeface="Cambria Math" panose="02040503050406030204" pitchFamily="18" charset="0"/>
                                </a:rPr>
                                <m:t>𝑄</m:t>
                              </m:r>
                              <m:r>
                                <a:rPr lang="en-US" i="0">
                                  <a:latin typeface="Cambria Math" panose="02040503050406030204" pitchFamily="18" charset="0"/>
                                </a:rPr>
                                <m:t>´</m:t>
                              </m:r>
                            </m:e>
                          </m:d>
                        </m:e>
                        <m:sub>
                          <m:r>
                            <a:rPr lang="en-US" i="1">
                              <a:latin typeface="Cambria Math" panose="02040503050406030204" pitchFamily="18" charset="0"/>
                            </a:rPr>
                            <m:t>𝑐𝑎𝑙𝑑𝑒𝑟𝑎</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251520" y="5196953"/>
                <a:ext cx="6390456" cy="392287"/>
              </a:xfrm>
              <a:prstGeom prst="rect">
                <a:avLst/>
              </a:prstGeom>
              <a:blipFill rotWithShape="0">
                <a:blip r:embed="rId6"/>
                <a:stretch>
                  <a:fillRect t="-112500" b="-17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39552" y="5893721"/>
                <a:ext cx="7260464" cy="685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l-GR" i="1" smtClean="0">
                              <a:latin typeface="Cambria Math" panose="02040503050406030204" pitchFamily="18" charset="0"/>
                            </a:rPr>
                            <m:t>η</m:t>
                          </m:r>
                        </m:e>
                        <m:sub>
                          <m:r>
                            <a:rPr lang="en-US" i="1">
                              <a:latin typeface="Cambria Math" panose="02040503050406030204" pitchFamily="18" charset="0"/>
                            </a:rPr>
                            <m:t>𝑜𝑝𝑡𝑖𝑚𝑖𝑧𝑎𝑑𝑜</m:t>
                          </m:r>
                        </m:sub>
                      </m:sSub>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sub>
                          </m:sSub>
                        </m:num>
                        <m:den>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den>
                      </m:f>
                      <m:r>
                        <a:rPr lang="en-US" i="0">
                          <a:latin typeface="Cambria Math" panose="02040503050406030204" pitchFamily="18" charset="0"/>
                        </a:rPr>
                        <m:t>= </m:t>
                      </m:r>
                      <m:f>
                        <m:fPr>
                          <m:ctrlPr>
                            <a:rPr lang="en-US" i="1">
                              <a:latin typeface="Cambria Math"/>
                            </a:rPr>
                          </m:ctrlPr>
                        </m:fPr>
                        <m:num>
                          <m:sSub>
                            <m:sSubPr>
                              <m:ctrlPr>
                                <a:rPr lang="en-US" i="1">
                                  <a:latin typeface="Cambria Math"/>
                                </a:rPr>
                              </m:ctrlPr>
                            </m:sSubPr>
                            <m:e>
                              <m:d>
                                <m:dPr>
                                  <m:endChr m:val=""/>
                                  <m:ctrlPr>
                                    <a:rPr lang="en-US" i="1">
                                      <a:latin typeface="Cambria Math"/>
                                    </a:rPr>
                                  </m:ctrlPr>
                                </m:dPr>
                                <m:e>
                                  <m:r>
                                    <a:rPr lang="en-US" i="1">
                                      <a:latin typeface="Cambria Math" panose="02040503050406030204" pitchFamily="18" charset="0"/>
                                    </a:rPr>
                                    <m:t>𝑄</m:t>
                                  </m:r>
                                  <m:r>
                                    <a:rPr lang="en-US" i="0">
                                      <a:latin typeface="Cambria Math" panose="02040503050406030204" pitchFamily="18" charset="0"/>
                                    </a:rPr>
                                    <m:t>´</m:t>
                                  </m:r>
                                </m:e>
                              </m:d>
                            </m:e>
                            <m:sub>
                              <m:r>
                                <a:rPr lang="en-US" i="1">
                                  <a:latin typeface="Cambria Math" panose="02040503050406030204" pitchFamily="18" charset="0"/>
                                </a:rPr>
                                <m:t>𝑐𝑎𝑙𝑑𝑒𝑟𝑎</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num>
                        <m:den>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den>
                      </m:f>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539552" y="5893721"/>
                <a:ext cx="7260464" cy="68525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00110"/>
          </a:xfrm>
          <a:prstGeom prst="rect">
            <a:avLst/>
          </a:prstGeom>
          <a:solidFill>
            <a:srgbClr val="92D050">
              <a:alpha val="41000"/>
            </a:srgbClr>
          </a:solidFill>
        </p:spPr>
        <p:txBody>
          <a:bodyPr wrap="square" rtlCol="0">
            <a:spAutoFit/>
          </a:bodyPr>
          <a:lstStyle/>
          <a:p>
            <a:pPr algn="r"/>
            <a:r>
              <a:rPr lang="es-EC" sz="2000" b="1" dirty="0" smtClean="0">
                <a:latin typeface="Arial Narrow" pitchFamily="34" charset="0"/>
              </a:rPr>
              <a:t>HIBRIDACIÓN EN EL LADO DE LA TURBINA – CASO DE ESTUDIO </a:t>
            </a:r>
            <a:endParaRPr lang="es-EC" sz="2000" b="1" dirty="0">
              <a:latin typeface="Arial Narrow" pitchFamily="34" charset="0"/>
            </a:endParaRPr>
          </a:p>
        </p:txBody>
      </p:sp>
      <p:pic>
        <p:nvPicPr>
          <p:cNvPr id="6" name="Imagen 5"/>
          <p:cNvPicPr>
            <a:picLocks noChangeAspect="1"/>
          </p:cNvPicPr>
          <p:nvPr/>
        </p:nvPicPr>
        <p:blipFill>
          <a:blip r:embed="rId3"/>
          <a:stretch>
            <a:fillRect/>
          </a:stretch>
        </p:blipFill>
        <p:spPr>
          <a:xfrm>
            <a:off x="1340693" y="1124719"/>
            <a:ext cx="6543675" cy="1800225"/>
          </a:xfrm>
          <a:prstGeom prst="rect">
            <a:avLst/>
          </a:prstGeom>
        </p:spPr>
      </p:pic>
      <p:pic>
        <p:nvPicPr>
          <p:cNvPr id="5" name="Imagen 4"/>
          <p:cNvPicPr>
            <a:picLocks noChangeAspect="1"/>
          </p:cNvPicPr>
          <p:nvPr/>
        </p:nvPicPr>
        <p:blipFill>
          <a:blip r:embed="rId4"/>
          <a:stretch>
            <a:fillRect/>
          </a:stretch>
        </p:blipFill>
        <p:spPr>
          <a:xfrm>
            <a:off x="1361490" y="3284984"/>
            <a:ext cx="5010710" cy="2634135"/>
          </a:xfrm>
          <a:prstGeom prst="rect">
            <a:avLst/>
          </a:prstGeom>
        </p:spPr>
      </p:pic>
    </p:spTree>
    <p:extLst>
      <p:ext uri="{BB962C8B-B14F-4D97-AF65-F5344CB8AC3E}">
        <p14:creationId xmlns:p14="http://schemas.microsoft.com/office/powerpoint/2010/main" val="3406735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30887"/>
          </a:xfrm>
          <a:prstGeom prst="rect">
            <a:avLst/>
          </a:prstGeom>
          <a:solidFill>
            <a:srgbClr val="92D050">
              <a:alpha val="41000"/>
            </a:srgbClr>
          </a:solidFill>
        </p:spPr>
        <p:txBody>
          <a:bodyPr wrap="square" rtlCol="0">
            <a:spAutoFit/>
          </a:bodyPr>
          <a:lstStyle/>
          <a:p>
            <a:pPr algn="r"/>
            <a:r>
              <a:rPr lang="es-EC" sz="2200" b="1" dirty="0">
                <a:latin typeface="Arial Narrow" pitchFamily="34" charset="0"/>
              </a:rPr>
              <a:t>HIBRIDACIÓN EN EL LADO DE LA TURBINA </a:t>
            </a:r>
            <a:r>
              <a:rPr lang="es-EC" sz="2200" b="1" dirty="0" smtClean="0">
                <a:latin typeface="Arial Narrow" pitchFamily="34" charset="0"/>
              </a:rPr>
              <a:t>- SENSIBILIDAD</a:t>
            </a:r>
            <a:endParaRPr lang="es-EC" sz="2200" b="1" dirty="0">
              <a:latin typeface="Arial Narrow" pitchFamily="34" charset="0"/>
            </a:endParaRP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081" y="487411"/>
            <a:ext cx="5033391" cy="3157613"/>
          </a:xfrm>
          <a:prstGeom prst="rect">
            <a:avLst/>
          </a:prstGeom>
          <a:noFill/>
          <a:ln>
            <a:noFill/>
          </a:ln>
        </p:spPr>
      </p:pic>
      <p:pic>
        <p:nvPicPr>
          <p:cNvPr id="7" name="Imagen 5"/>
          <p:cNvPicPr>
            <a:picLocks noChangeAspect="1"/>
          </p:cNvPicPr>
          <p:nvPr/>
        </p:nvPicPr>
        <p:blipFill>
          <a:blip r:embed="rId4"/>
          <a:stretch>
            <a:fillRect/>
          </a:stretch>
        </p:blipFill>
        <p:spPr>
          <a:xfrm>
            <a:off x="323528" y="1052736"/>
            <a:ext cx="3031505" cy="5267982"/>
          </a:xfrm>
          <a:prstGeom prst="rect">
            <a:avLst/>
          </a:prstGeom>
        </p:spPr>
      </p:pic>
      <p:pic>
        <p:nvPicPr>
          <p:cNvPr id="8" name="Imagen 7"/>
          <p:cNvPicPr/>
          <p:nvPr/>
        </p:nvPicPr>
        <p:blipFill rotWithShape="1">
          <a:blip r:embed="rId5" cstate="print">
            <a:extLst>
              <a:ext uri="{28A0092B-C50C-407E-A947-70E740481C1C}">
                <a14:useLocalDpi xmlns:a14="http://schemas.microsoft.com/office/drawing/2010/main" val="0"/>
              </a:ext>
            </a:extLst>
          </a:blip>
          <a:srcRect b="2233"/>
          <a:stretch/>
        </p:blipFill>
        <p:spPr bwMode="auto">
          <a:xfrm>
            <a:off x="3706308" y="3573016"/>
            <a:ext cx="5424044" cy="3212975"/>
          </a:xfrm>
          <a:prstGeom prst="rect">
            <a:avLst/>
          </a:prstGeom>
          <a:noFill/>
          <a:ln>
            <a:noFill/>
          </a:ln>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HIBRIDACIÓN EN EL LADO DE LA </a:t>
            </a:r>
            <a:r>
              <a:rPr lang="es-EC" sz="2800" b="1" dirty="0" smtClean="0">
                <a:latin typeface="Arial Narrow" pitchFamily="34" charset="0"/>
              </a:rPr>
              <a:t>BOMBA</a:t>
            </a:r>
            <a:endParaRPr lang="es-EC" sz="2800" b="1" dirty="0">
              <a:latin typeface="Arial Narrow" pitchFamily="34" charset="0"/>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68872"/>
            <a:ext cx="5191745" cy="4024462"/>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5863436" y="1891414"/>
                <a:ext cx="1902059"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sSub>
                        <m:sSubPr>
                          <m:ctrlPr>
                            <a:rPr lang="en-US" i="1">
                              <a:latin typeface="Cambria Math"/>
                            </a:rPr>
                          </m:ctrlPr>
                        </m:sSubPr>
                        <m:e>
                          <m:r>
                            <a:rPr lang="en-US" i="0">
                              <a:latin typeface="Cambria Math" panose="02040503050406030204" pitchFamily="18" charset="0"/>
                            </a:rPr>
                            <m:t>− </m:t>
                          </m:r>
                          <m:r>
                            <a:rPr lang="en-US" i="1">
                              <a:latin typeface="Cambria Math" panose="02040503050406030204" pitchFamily="18" charset="0"/>
                            </a:rPr>
                            <m:t>h</m:t>
                          </m:r>
                        </m:e>
                        <m:sub>
                          <m:r>
                            <a:rPr lang="en-US" i="0">
                              <a:latin typeface="Cambria Math" panose="02040503050406030204" pitchFamily="18" charset="0"/>
                            </a:rPr>
                            <m:t>2</m:t>
                          </m:r>
                        </m:sub>
                      </m:sSub>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5863436" y="1891414"/>
                <a:ext cx="1902059" cy="378630"/>
              </a:xfrm>
              <a:prstGeom prst="rect">
                <a:avLst/>
              </a:prstGeom>
              <a:blipFill rotWithShape="0">
                <a:blip r:embed="rId4"/>
                <a:stretch>
                  <a:fillRect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863436" y="2923058"/>
                <a:ext cx="23157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3</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5863436" y="2923058"/>
                <a:ext cx="2315762" cy="369332"/>
              </a:xfrm>
              <a:prstGeom prst="rect">
                <a:avLst/>
              </a:prstGeom>
              <a:blipFill rotWithShape="0">
                <a:blip r:embed="rId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83568" y="4997763"/>
                <a:ext cx="6534472" cy="392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r>
                            <a:rPr lang="en-US" i="0">
                              <a:latin typeface="Cambria Math" panose="02040503050406030204" pitchFamily="18" charset="0"/>
                            </a:rPr>
                            <m:t> </m:t>
                          </m:r>
                        </m:sub>
                      </m:sSub>
                      <m:r>
                        <a:rPr lang="en-US" i="0">
                          <a:latin typeface="Cambria Math" panose="02040503050406030204" pitchFamily="18" charset="0"/>
                        </a:rPr>
                        <m:t>= </m:t>
                      </m:r>
                      <m:sSub>
                        <m:sSubPr>
                          <m:ctrlPr>
                            <a:rPr lang="en-US" i="1">
                              <a:latin typeface="Cambria Math"/>
                            </a:rPr>
                          </m:ctrlPr>
                        </m:sSubPr>
                        <m:e>
                          <m:d>
                            <m:dPr>
                              <m:endChr m:val=""/>
                              <m:ctrlPr>
                                <a:rPr lang="en-US" i="1">
                                  <a:latin typeface="Cambria Math"/>
                                </a:rPr>
                              </m:ctrlPr>
                            </m:dPr>
                            <m:e>
                              <m:r>
                                <a:rPr lang="en-US" i="1">
                                  <a:latin typeface="Cambria Math" panose="02040503050406030204" pitchFamily="18" charset="0"/>
                                </a:rPr>
                                <m:t>𝑄</m:t>
                              </m:r>
                              <m:r>
                                <a:rPr lang="en-US" i="0">
                                  <a:latin typeface="Cambria Math" panose="02040503050406030204" pitchFamily="18" charset="0"/>
                                </a:rPr>
                                <m:t>´</m:t>
                              </m:r>
                            </m:e>
                          </m:d>
                        </m:e>
                        <m:sub>
                          <m:r>
                            <a:rPr lang="en-US" i="1">
                              <a:latin typeface="Cambria Math" panose="02040503050406030204" pitchFamily="18" charset="0"/>
                            </a:rPr>
                            <m:t>𝑐𝑎𝑙𝑑𝑒𝑟𝑎</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683568" y="4997763"/>
                <a:ext cx="6534472" cy="392287"/>
              </a:xfrm>
              <a:prstGeom prst="rect">
                <a:avLst/>
              </a:prstGeom>
              <a:blipFill rotWithShape="0">
                <a:blip r:embed="rId6"/>
                <a:stretch>
                  <a:fillRect t="-112500" b="-17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24502" y="5840092"/>
                <a:ext cx="7654696" cy="685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l-GR" i="1" smtClean="0">
                              <a:latin typeface="Cambria Math" panose="02040503050406030204" pitchFamily="18" charset="0"/>
                            </a:rPr>
                            <m:t>η</m:t>
                          </m:r>
                        </m:e>
                        <m:sub>
                          <m:r>
                            <a:rPr lang="en-US" i="1">
                              <a:latin typeface="Cambria Math" panose="02040503050406030204" pitchFamily="18" charset="0"/>
                            </a:rPr>
                            <m:t>𝑜𝑝𝑡𝑖𝑚𝑖𝑧𝑎𝑑𝑜</m:t>
                          </m:r>
                        </m:sub>
                      </m:sSub>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sub>
                          </m:sSub>
                        </m:num>
                        <m:den>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den>
                      </m:f>
                      <m:r>
                        <a:rPr lang="en-US" i="0">
                          <a:latin typeface="Cambria Math" panose="02040503050406030204" pitchFamily="18" charset="0"/>
                        </a:rPr>
                        <m:t>= </m:t>
                      </m:r>
                      <m:f>
                        <m:fPr>
                          <m:ctrlPr>
                            <a:rPr lang="en-US" i="1">
                              <a:latin typeface="Cambria Math"/>
                            </a:rPr>
                          </m:ctrlPr>
                        </m:fPr>
                        <m:num>
                          <m:sSub>
                            <m:sSubPr>
                              <m:ctrlPr>
                                <a:rPr lang="en-US" i="1">
                                  <a:latin typeface="Cambria Math"/>
                                </a:rPr>
                              </m:ctrlPr>
                            </m:sSubPr>
                            <m:e>
                              <m:d>
                                <m:dPr>
                                  <m:endChr m:val=""/>
                                  <m:ctrlPr>
                                    <a:rPr lang="en-US" i="1">
                                      <a:latin typeface="Cambria Math"/>
                                    </a:rPr>
                                  </m:ctrlPr>
                                </m:dPr>
                                <m:e>
                                  <m:r>
                                    <a:rPr lang="en-US" i="1">
                                      <a:latin typeface="Cambria Math" panose="02040503050406030204" pitchFamily="18" charset="0"/>
                                    </a:rPr>
                                    <m:t>𝑄</m:t>
                                  </m:r>
                                  <m:r>
                                    <a:rPr lang="en-US" i="0">
                                      <a:latin typeface="Cambria Math" panose="02040503050406030204" pitchFamily="18" charset="0"/>
                                    </a:rPr>
                                    <m:t>´</m:t>
                                  </m:r>
                                </m:e>
                              </m:d>
                            </m:e>
                            <m:sub>
                              <m:r>
                                <a:rPr lang="en-US" i="1">
                                  <a:latin typeface="Cambria Math" panose="02040503050406030204" pitchFamily="18" charset="0"/>
                                </a:rPr>
                                <m:t>𝑐𝑎𝑙𝑑𝑒𝑟𝑎</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num>
                        <m:den>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den>
                      </m:f>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524502" y="5840092"/>
                <a:ext cx="7654696" cy="68525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00110"/>
          </a:xfrm>
          <a:prstGeom prst="rect">
            <a:avLst/>
          </a:prstGeom>
          <a:solidFill>
            <a:srgbClr val="92D050">
              <a:alpha val="41000"/>
            </a:srgbClr>
          </a:solidFill>
        </p:spPr>
        <p:txBody>
          <a:bodyPr wrap="square" rtlCol="0">
            <a:spAutoFit/>
          </a:bodyPr>
          <a:lstStyle/>
          <a:p>
            <a:pPr algn="r"/>
            <a:r>
              <a:rPr lang="es-EC" sz="2000" b="1" dirty="0">
                <a:latin typeface="Arial Narrow" pitchFamily="34" charset="0"/>
              </a:rPr>
              <a:t>HIBRIDACIÓN EN EL LADO DE LA </a:t>
            </a:r>
            <a:r>
              <a:rPr lang="es-EC" sz="2000" b="1" dirty="0" smtClean="0">
                <a:latin typeface="Arial Narrow" pitchFamily="34" charset="0"/>
              </a:rPr>
              <a:t>BOMBA – CASO DE ESTUDIO</a:t>
            </a:r>
            <a:endParaRPr lang="es-EC" sz="2000" b="1" dirty="0">
              <a:latin typeface="Arial Narrow" pitchFamily="34" charset="0"/>
            </a:endParaRPr>
          </a:p>
        </p:txBody>
      </p:sp>
      <p:pic>
        <p:nvPicPr>
          <p:cNvPr id="6" name="Imagen 5"/>
          <p:cNvPicPr>
            <a:picLocks noChangeAspect="1"/>
          </p:cNvPicPr>
          <p:nvPr/>
        </p:nvPicPr>
        <p:blipFill>
          <a:blip r:embed="rId3"/>
          <a:stretch>
            <a:fillRect/>
          </a:stretch>
        </p:blipFill>
        <p:spPr>
          <a:xfrm>
            <a:off x="1550933" y="900325"/>
            <a:ext cx="6505575" cy="1800225"/>
          </a:xfrm>
          <a:prstGeom prst="rect">
            <a:avLst/>
          </a:prstGeom>
        </p:spPr>
      </p:pic>
      <p:pic>
        <p:nvPicPr>
          <p:cNvPr id="7" name="Imagen 6"/>
          <p:cNvPicPr>
            <a:picLocks noChangeAspect="1"/>
          </p:cNvPicPr>
          <p:nvPr/>
        </p:nvPicPr>
        <p:blipFill>
          <a:blip r:embed="rId4"/>
          <a:stretch>
            <a:fillRect/>
          </a:stretch>
        </p:blipFill>
        <p:spPr>
          <a:xfrm>
            <a:off x="1571768" y="3008637"/>
            <a:ext cx="5952559" cy="2576779"/>
          </a:xfrm>
          <a:prstGeom prst="rect">
            <a:avLst/>
          </a:prstGeom>
        </p:spPr>
      </p:pic>
    </p:spTree>
    <p:extLst>
      <p:ext uri="{BB962C8B-B14F-4D97-AF65-F5344CB8AC3E}">
        <p14:creationId xmlns:p14="http://schemas.microsoft.com/office/powerpoint/2010/main" val="249762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OBJETIVO GENERAL</a:t>
            </a:r>
            <a:endParaRPr lang="es-EC" sz="2800" b="1" dirty="0">
              <a:latin typeface="Arial Narrow" pitchFamily="34" charset="0"/>
            </a:endParaRPr>
          </a:p>
        </p:txBody>
      </p:sp>
      <p:sp>
        <p:nvSpPr>
          <p:cNvPr id="11" name="10 CuadroTexto"/>
          <p:cNvSpPr txBox="1"/>
          <p:nvPr/>
        </p:nvSpPr>
        <p:spPr>
          <a:xfrm>
            <a:off x="1187624" y="1412776"/>
            <a:ext cx="6768752" cy="4535152"/>
          </a:xfrm>
          <a:prstGeom prst="rect">
            <a:avLst/>
          </a:prstGeom>
          <a:noFill/>
        </p:spPr>
        <p:txBody>
          <a:bodyPr wrap="square" rtlCol="0">
            <a:spAutoFit/>
          </a:bodyPr>
          <a:lstStyle/>
          <a:p>
            <a:pPr algn="ctr">
              <a:lnSpc>
                <a:spcPct val="150000"/>
              </a:lnSpc>
            </a:pPr>
            <a:r>
              <a:rPr lang="es-EC" sz="2800" dirty="0" smtClean="0">
                <a:latin typeface="Arial Narrow" pitchFamily="34" charset="0"/>
              </a:rPr>
              <a:t>Analizar la viabilidad técnica – económica de aplicar hibridación a las centrales eléctricas que operan con biomasa y que entregan electricidad al Sistema Nacional Interconectado de Ecuador, a través de la integración de un campo termosolar de concentración cilindro parabólico que permita incrementar la producción de energía eléctrica.</a:t>
            </a:r>
            <a:endParaRPr lang="es-EC" sz="2800" dirty="0">
              <a:latin typeface="Arial Narrow" pitchFamily="34" charset="0"/>
            </a:endParaRPr>
          </a:p>
        </p:txBody>
      </p:sp>
    </p:spTree>
    <p:extLst>
      <p:ext uri="{BB962C8B-B14F-4D97-AF65-F5344CB8AC3E}">
        <p14:creationId xmlns:p14="http://schemas.microsoft.com/office/powerpoint/2010/main" val="2613944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30887"/>
          </a:xfrm>
          <a:prstGeom prst="rect">
            <a:avLst/>
          </a:prstGeom>
          <a:solidFill>
            <a:srgbClr val="92D050">
              <a:alpha val="41000"/>
            </a:srgbClr>
          </a:solidFill>
        </p:spPr>
        <p:txBody>
          <a:bodyPr wrap="square" rtlCol="0">
            <a:spAutoFit/>
          </a:bodyPr>
          <a:lstStyle/>
          <a:p>
            <a:pPr algn="r"/>
            <a:r>
              <a:rPr lang="es-EC" sz="2200" b="1" dirty="0">
                <a:latin typeface="Arial Narrow" pitchFamily="34" charset="0"/>
              </a:rPr>
              <a:t>HIBRIDACIÓN EN EL LADO DE LA </a:t>
            </a:r>
            <a:r>
              <a:rPr lang="es-EC" sz="2200" b="1" dirty="0" smtClean="0">
                <a:latin typeface="Arial Narrow" pitchFamily="34" charset="0"/>
              </a:rPr>
              <a:t>BOMBA – SENSIBILIDAD</a:t>
            </a:r>
            <a:endParaRPr lang="es-EC" sz="2200" b="1" dirty="0">
              <a:latin typeface="Arial Narrow" pitchFamily="34" charset="0"/>
            </a:endParaRPr>
          </a:p>
        </p:txBody>
      </p:sp>
      <p:pic>
        <p:nvPicPr>
          <p:cNvPr id="7" name="Imagen 7"/>
          <p:cNvPicPr>
            <a:picLocks noChangeAspect="1"/>
          </p:cNvPicPr>
          <p:nvPr/>
        </p:nvPicPr>
        <p:blipFill>
          <a:blip r:embed="rId3"/>
          <a:stretch>
            <a:fillRect/>
          </a:stretch>
        </p:blipFill>
        <p:spPr>
          <a:xfrm>
            <a:off x="107504" y="1196752"/>
            <a:ext cx="3255913" cy="5219712"/>
          </a:xfrm>
          <a:prstGeom prst="rect">
            <a:avLst/>
          </a:prstGeom>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669393"/>
            <a:ext cx="5256584" cy="2759607"/>
          </a:xfrm>
          <a:prstGeom prst="rect">
            <a:avLst/>
          </a:prstGeom>
          <a:noFill/>
          <a:ln>
            <a:noFill/>
          </a:ln>
        </p:spPr>
      </p:pic>
      <p:pic>
        <p:nvPicPr>
          <p:cNvPr id="10" name="Imagen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7576" y="3717032"/>
            <a:ext cx="5264904" cy="2749333"/>
          </a:xfrm>
          <a:prstGeom prst="rect">
            <a:avLst/>
          </a:prstGeom>
          <a:noFill/>
          <a:ln>
            <a:noFill/>
          </a:ln>
        </p:spPr>
      </p:pic>
    </p:spTree>
    <p:extLst>
      <p:ext uri="{BB962C8B-B14F-4D97-AF65-F5344CB8AC3E}">
        <p14:creationId xmlns:p14="http://schemas.microsoft.com/office/powerpoint/2010/main" val="4036383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HIBRIDACIÓN </a:t>
            </a:r>
            <a:r>
              <a:rPr lang="es-EC" sz="2800" b="1" dirty="0" smtClean="0">
                <a:latin typeface="Arial Narrow" pitchFamily="34" charset="0"/>
              </a:rPr>
              <a:t>MIXTA</a:t>
            </a:r>
            <a:endParaRPr lang="es-EC" sz="2800" b="1" dirty="0">
              <a:latin typeface="Arial Narrow" pitchFamily="34" charset="0"/>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270" y="550787"/>
            <a:ext cx="5353833" cy="4246365"/>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6084168" y="1340768"/>
                <a:ext cx="1902059"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3</m:t>
                          </m:r>
                        </m:sub>
                      </m:sSub>
                      <m:sSub>
                        <m:sSubPr>
                          <m:ctrlPr>
                            <a:rPr lang="en-US" i="1">
                              <a:latin typeface="Cambria Math"/>
                            </a:rPr>
                          </m:ctrlPr>
                        </m:sSubPr>
                        <m:e>
                          <m:r>
                            <a:rPr lang="en-US" i="0">
                              <a:latin typeface="Cambria Math" panose="02040503050406030204" pitchFamily="18" charset="0"/>
                            </a:rPr>
                            <m:t>− </m:t>
                          </m:r>
                          <m:r>
                            <a:rPr lang="en-US" i="1">
                              <a:latin typeface="Cambria Math" panose="02040503050406030204" pitchFamily="18" charset="0"/>
                            </a:rPr>
                            <m:t>h</m:t>
                          </m:r>
                        </m:e>
                        <m:sub>
                          <m:r>
                            <a:rPr lang="en-US" i="0">
                              <a:latin typeface="Cambria Math" panose="02040503050406030204" pitchFamily="18" charset="0"/>
                            </a:rPr>
                            <m:t>3´</m:t>
                          </m:r>
                        </m:sub>
                      </m:sSub>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6084168" y="1340768"/>
                <a:ext cx="1902059" cy="378630"/>
              </a:xfrm>
              <a:prstGeom prst="rect">
                <a:avLst/>
              </a:prstGeom>
              <a:blipFill rotWithShape="0">
                <a:blip r:embed="rId4"/>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084168" y="2093896"/>
                <a:ext cx="1953355" cy="37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6084168" y="2093896"/>
                <a:ext cx="1953355" cy="378630"/>
              </a:xfrm>
              <a:prstGeom prst="rect">
                <a:avLst/>
              </a:prstGeom>
              <a:blipFill rotWithShape="0">
                <a:blip r:embed="rId5"/>
                <a:stretch>
                  <a:fillRect b="-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137301" y="2878938"/>
                <a:ext cx="23638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3´</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h</m:t>
                          </m:r>
                        </m:e>
                        <m:sub>
                          <m:r>
                            <a:rPr lang="en-US" i="0">
                              <a:latin typeface="Cambria Math" panose="02040503050406030204" pitchFamily="18" charset="0"/>
                            </a:rPr>
                            <m:t>2´</m:t>
                          </m:r>
                        </m:sub>
                      </m:sSub>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6137301" y="2878938"/>
                <a:ext cx="2363852" cy="369332"/>
              </a:xfrm>
              <a:prstGeom prst="rect">
                <a:avLst/>
              </a:prstGeom>
              <a:blipFill rotWithShape="0">
                <a:blip r:embed="rId6"/>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403648" y="4954958"/>
                <a:ext cx="6624736" cy="3922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r>
                            <a:rPr lang="en-US" i="0">
                              <a:latin typeface="Cambria Math" panose="02040503050406030204" pitchFamily="18" charset="0"/>
                            </a:rPr>
                            <m:t> </m:t>
                          </m:r>
                        </m:sub>
                      </m:sSub>
                      <m:r>
                        <a:rPr lang="en-US" i="0">
                          <a:latin typeface="Cambria Math" panose="02040503050406030204" pitchFamily="18" charset="0"/>
                        </a:rPr>
                        <m:t>= </m:t>
                      </m:r>
                      <m:sSub>
                        <m:sSubPr>
                          <m:ctrlPr>
                            <a:rPr lang="en-US" i="1">
                              <a:latin typeface="Cambria Math"/>
                            </a:rPr>
                          </m:ctrlPr>
                        </m:sSubPr>
                        <m:e>
                          <m:d>
                            <m:dPr>
                              <m:endChr m:val=""/>
                              <m:ctrlPr>
                                <a:rPr lang="en-US" i="1">
                                  <a:latin typeface="Cambria Math"/>
                                </a:rPr>
                              </m:ctrlPr>
                            </m:dPr>
                            <m:e>
                              <m:r>
                                <a:rPr lang="en-US" i="1">
                                  <a:latin typeface="Cambria Math" panose="02040503050406030204" pitchFamily="18" charset="0"/>
                                </a:rPr>
                                <m:t>𝑄</m:t>
                              </m:r>
                              <m:r>
                                <a:rPr lang="en-US" i="0">
                                  <a:latin typeface="Cambria Math" panose="02040503050406030204" pitchFamily="18" charset="0"/>
                                </a:rPr>
                                <m:t>´</m:t>
                              </m:r>
                            </m:e>
                          </m:d>
                        </m:e>
                        <m:sub>
                          <m:r>
                            <a:rPr lang="en-US" i="1">
                              <a:latin typeface="Cambria Math" panose="02040503050406030204" pitchFamily="18" charset="0"/>
                            </a:rPr>
                            <m:t>𝑐𝑎𝑙𝑑𝑒𝑟𝑎</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1403648" y="4954958"/>
                <a:ext cx="6624736" cy="392287"/>
              </a:xfrm>
              <a:prstGeom prst="rect">
                <a:avLst/>
              </a:prstGeom>
              <a:blipFill rotWithShape="1">
                <a:blip r:embed="rId7"/>
                <a:stretch>
                  <a:fillRect t="-112500" b="-1718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07975" y="5643684"/>
                <a:ext cx="8792145" cy="6852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l-GR" i="1" smtClean="0">
                              <a:latin typeface="Cambria Math" panose="02040503050406030204" pitchFamily="18" charset="0"/>
                            </a:rPr>
                            <m:t>η</m:t>
                          </m:r>
                        </m:e>
                        <m:sub>
                          <m:r>
                            <a:rPr lang="en-US" i="1">
                              <a:latin typeface="Cambria Math" panose="02040503050406030204" pitchFamily="18" charset="0"/>
                            </a:rPr>
                            <m:t>𝑜𝑝𝑡𝑖𝑚𝑖𝑧𝑎𝑑𝑜</m:t>
                          </m:r>
                        </m:sub>
                      </m:sSub>
                      <m:r>
                        <a:rPr lang="en-US" i="0">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𝑡𝑢𝑟𝑏𝑖𝑛𝑎</m:t>
                              </m:r>
                            </m:sub>
                          </m:sSub>
                        </m:num>
                        <m:den>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den>
                      </m:f>
                      <m:r>
                        <a:rPr lang="en-US" i="0">
                          <a:latin typeface="Cambria Math" panose="02040503050406030204" pitchFamily="18" charset="0"/>
                        </a:rPr>
                        <m:t>= </m:t>
                      </m:r>
                      <m:f>
                        <m:fPr>
                          <m:ctrlPr>
                            <a:rPr lang="en-US" i="1">
                              <a:latin typeface="Cambria Math"/>
                            </a:rPr>
                          </m:ctrlPr>
                        </m:fPr>
                        <m:num>
                          <m:sSub>
                            <m:sSubPr>
                              <m:ctrlPr>
                                <a:rPr lang="en-US" i="1">
                                  <a:latin typeface="Cambria Math"/>
                                </a:rPr>
                              </m:ctrlPr>
                            </m:sSubPr>
                            <m:e>
                              <m:d>
                                <m:dPr>
                                  <m:endChr m:val=""/>
                                  <m:ctrlPr>
                                    <a:rPr lang="en-US" i="1">
                                      <a:latin typeface="Cambria Math"/>
                                    </a:rPr>
                                  </m:ctrlPr>
                                </m:dPr>
                                <m:e>
                                  <m:r>
                                    <a:rPr lang="en-US" i="1">
                                      <a:latin typeface="Cambria Math" panose="02040503050406030204" pitchFamily="18" charset="0"/>
                                    </a:rPr>
                                    <m:t>𝑄</m:t>
                                  </m:r>
                                  <m:r>
                                    <a:rPr lang="en-US" i="0">
                                      <a:latin typeface="Cambria Math" panose="02040503050406030204" pitchFamily="18" charset="0"/>
                                    </a:rPr>
                                    <m:t>´</m:t>
                                  </m:r>
                                </m:e>
                              </m:d>
                            </m:e>
                            <m:sub>
                              <m:r>
                                <a:rPr lang="en-US" i="1">
                                  <a:latin typeface="Cambria Math" panose="02040503050406030204" pitchFamily="18" charset="0"/>
                                </a:rPr>
                                <m:t>𝑐𝑎𝑙𝑑𝑒𝑟𝑎</m:t>
                              </m:r>
                            </m:sub>
                          </m:sSub>
                          <m:r>
                            <a:rPr lang="en-US" i="0">
                              <a:latin typeface="Cambria Math" panose="02040503050406030204" pitchFamily="18" charset="0"/>
                            </a:rPr>
                            <m:t>+</m:t>
                          </m:r>
                          <m:sSub>
                            <m:sSubPr>
                              <m:ctrlPr>
                                <a:rPr lang="en-US" i="1">
                                  <a:latin typeface="Cambria Math"/>
                                </a:rPr>
                              </m:ctrlPr>
                            </m:sSubPr>
                            <m:e>
                              <m:r>
                                <a:rPr lang="en-US" i="0">
                                  <a:latin typeface="Cambria Math" panose="02040503050406030204" pitchFamily="18" charset="0"/>
                                </a:rPr>
                                <m:t> </m:t>
                              </m:r>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1</m:t>
                              </m:r>
                            </m:sub>
                          </m:sSub>
                          <m:sSub>
                            <m:sSubPr>
                              <m:ctrlPr>
                                <a:rPr lang="en-US" i="1">
                                  <a:latin typeface="Cambria Math"/>
                                </a:rPr>
                              </m:ctrlPr>
                            </m:sSubPr>
                            <m:e>
                              <m:r>
                                <a:rPr lang="en-US" i="0">
                                  <a:latin typeface="Cambria Math" panose="02040503050406030204" pitchFamily="18" charset="0"/>
                                </a:rPr>
                                <m:t> +</m:t>
                              </m:r>
                              <m:r>
                                <a:rPr lang="en-US" i="1">
                                  <a:latin typeface="Cambria Math" panose="02040503050406030204" pitchFamily="18" charset="0"/>
                                </a:rPr>
                                <m:t>𝑄</m:t>
                              </m:r>
                            </m:e>
                            <m:sub>
                              <m:r>
                                <a:rPr lang="en-US" i="1">
                                  <a:latin typeface="Cambria Math" panose="02040503050406030204" pitchFamily="18" charset="0"/>
                                </a:rPr>
                                <m:t>𝐶𝑆</m:t>
                              </m:r>
                              <m:r>
                                <m:rPr>
                                  <m:lit/>
                                </m:rPr>
                                <a:rPr lang="en-US" i="0">
                                  <a:latin typeface="Cambria Math" panose="02040503050406030204" pitchFamily="18" charset="0"/>
                                </a:rPr>
                                <m:t>_</m:t>
                              </m:r>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𝑝𝑟𝑜𝑐𝑒𝑠𝑜</m:t>
                              </m:r>
                            </m:sub>
                          </m:sSub>
                          <m:r>
                            <a:rPr lang="en-US" i="0">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𝑊</m:t>
                              </m:r>
                            </m:e>
                            <m:sub>
                              <m:r>
                                <a:rPr lang="en-US" i="1">
                                  <a:latin typeface="Cambria Math" panose="02040503050406030204" pitchFamily="18" charset="0"/>
                                </a:rPr>
                                <m:t>𝑏𝑜𝑚𝑏𝑎</m:t>
                              </m:r>
                            </m:sub>
                          </m:sSub>
                        </m:num>
                        <m:den>
                          <m:sSub>
                            <m:sSubPr>
                              <m:ctrlPr>
                                <a:rPr lang="en-US" i="1">
                                  <a:latin typeface="Cambria Math"/>
                                </a:rPr>
                              </m:ctrlPr>
                            </m:sSubPr>
                            <m:e>
                              <m:r>
                                <a:rPr lang="en-US" i="1">
                                  <a:latin typeface="Cambria Math" panose="02040503050406030204" pitchFamily="18" charset="0"/>
                                </a:rPr>
                                <m:t>𝑄</m:t>
                              </m:r>
                              <m:r>
                                <a:rPr lang="en-US" i="0">
                                  <a:latin typeface="Cambria Math" panose="02040503050406030204" pitchFamily="18" charset="0"/>
                                </a:rPr>
                                <m:t>´</m:t>
                              </m:r>
                            </m:e>
                            <m:sub>
                              <m:r>
                                <a:rPr lang="en-US" i="1">
                                  <a:latin typeface="Cambria Math" panose="02040503050406030204" pitchFamily="18" charset="0"/>
                                </a:rPr>
                                <m:t>𝑐𝑎𝑙𝑑𝑒𝑟𝑎</m:t>
                              </m:r>
                            </m:sub>
                          </m:sSub>
                        </m:den>
                      </m:f>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307975" y="5643684"/>
                <a:ext cx="8792145" cy="685252"/>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HIBRIDACIÓN </a:t>
            </a:r>
            <a:r>
              <a:rPr lang="es-EC" sz="2800" b="1" dirty="0" smtClean="0">
                <a:latin typeface="Arial Narrow" pitchFamily="34" charset="0"/>
              </a:rPr>
              <a:t>MIXTA – CASO DE ESTUDIO</a:t>
            </a:r>
            <a:endParaRPr lang="es-EC" sz="2800" b="1" dirty="0">
              <a:latin typeface="Arial Narrow" pitchFamily="34" charset="0"/>
            </a:endParaRPr>
          </a:p>
        </p:txBody>
      </p:sp>
      <p:pic>
        <p:nvPicPr>
          <p:cNvPr id="5" name="Imagen 4"/>
          <p:cNvPicPr>
            <a:picLocks noChangeAspect="1"/>
          </p:cNvPicPr>
          <p:nvPr/>
        </p:nvPicPr>
        <p:blipFill>
          <a:blip r:embed="rId3"/>
          <a:stretch>
            <a:fillRect/>
          </a:stretch>
        </p:blipFill>
        <p:spPr>
          <a:xfrm>
            <a:off x="1193626" y="992510"/>
            <a:ext cx="6762750" cy="2076450"/>
          </a:xfrm>
          <a:prstGeom prst="rect">
            <a:avLst/>
          </a:prstGeom>
        </p:spPr>
      </p:pic>
      <p:pic>
        <p:nvPicPr>
          <p:cNvPr id="6" name="Imagen 5"/>
          <p:cNvPicPr>
            <a:picLocks noChangeAspect="1"/>
          </p:cNvPicPr>
          <p:nvPr/>
        </p:nvPicPr>
        <p:blipFill>
          <a:blip r:embed="rId4"/>
          <a:stretch>
            <a:fillRect/>
          </a:stretch>
        </p:blipFill>
        <p:spPr>
          <a:xfrm>
            <a:off x="1331640" y="3356992"/>
            <a:ext cx="5705475" cy="2809875"/>
          </a:xfrm>
          <a:prstGeom prst="rect">
            <a:avLst/>
          </a:prstGeom>
        </p:spPr>
      </p:pic>
    </p:spTree>
    <p:extLst>
      <p:ext uri="{BB962C8B-B14F-4D97-AF65-F5344CB8AC3E}">
        <p14:creationId xmlns:p14="http://schemas.microsoft.com/office/powerpoint/2010/main" val="3208214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HIBRIDACIÓN </a:t>
            </a:r>
            <a:r>
              <a:rPr lang="es-EC" sz="2800" b="1" dirty="0" smtClean="0">
                <a:latin typeface="Arial Narrow" pitchFamily="34" charset="0"/>
              </a:rPr>
              <a:t>MIXTA – SENSIBILIDAD</a:t>
            </a:r>
            <a:endParaRPr lang="es-EC" sz="2800" b="1" dirty="0">
              <a:latin typeface="Arial Narrow" pitchFamily="34" charset="0"/>
            </a:endParaRPr>
          </a:p>
        </p:txBody>
      </p:sp>
      <p:pic>
        <p:nvPicPr>
          <p:cNvPr id="8" name="Imagen 8"/>
          <p:cNvPicPr>
            <a:picLocks noChangeAspect="1"/>
          </p:cNvPicPr>
          <p:nvPr/>
        </p:nvPicPr>
        <p:blipFill>
          <a:blip r:embed="rId3"/>
          <a:stretch>
            <a:fillRect/>
          </a:stretch>
        </p:blipFill>
        <p:spPr>
          <a:xfrm>
            <a:off x="107504" y="1196752"/>
            <a:ext cx="2650793" cy="4896544"/>
          </a:xfrm>
          <a:prstGeom prst="rect">
            <a:avLst/>
          </a:prstGeom>
        </p:spPr>
      </p:pic>
      <p:sp>
        <p:nvSpPr>
          <p:cNvPr id="5" name="4 Rectángulo"/>
          <p:cNvSpPr/>
          <p:nvPr/>
        </p:nvSpPr>
        <p:spPr>
          <a:xfrm>
            <a:off x="6738077" y="2423790"/>
            <a:ext cx="2226411" cy="954107"/>
          </a:xfrm>
          <a:prstGeom prst="rect">
            <a:avLst/>
          </a:prstGeom>
        </p:spPr>
        <p:txBody>
          <a:bodyPr wrap="square">
            <a:spAutoFit/>
          </a:bodyPr>
          <a:lstStyle/>
          <a:p>
            <a:r>
              <a:rPr lang="es-EC" sz="1400" dirty="0">
                <a:latin typeface="Arial Narrow" pitchFamily="34" charset="0"/>
              </a:rPr>
              <a:t>Evolución del rendimiento optimizado del ciclo en diversas condiciones de adición de calor</a:t>
            </a:r>
          </a:p>
        </p:txBody>
      </p:sp>
      <p:sp>
        <p:nvSpPr>
          <p:cNvPr id="6" name="5 Rectángulo"/>
          <p:cNvSpPr/>
          <p:nvPr/>
        </p:nvSpPr>
        <p:spPr>
          <a:xfrm>
            <a:off x="7740352" y="4637454"/>
            <a:ext cx="1296144" cy="1815882"/>
          </a:xfrm>
          <a:prstGeom prst="rect">
            <a:avLst/>
          </a:prstGeom>
        </p:spPr>
        <p:txBody>
          <a:bodyPr wrap="square">
            <a:spAutoFit/>
          </a:bodyPr>
          <a:lstStyle/>
          <a:p>
            <a:r>
              <a:rPr lang="es-EC" sz="1400" dirty="0">
                <a:latin typeface="Arial Narrow" pitchFamily="34" charset="0"/>
              </a:rPr>
              <a:t>Evolución del rendimiento optimizado del ciclo en función de la potencia (kW) inyectada por el campo solar</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l="20465" r="14948"/>
          <a:stretch/>
        </p:blipFill>
        <p:spPr bwMode="auto">
          <a:xfrm>
            <a:off x="3213065" y="620688"/>
            <a:ext cx="4095239" cy="3437890"/>
          </a:xfrm>
          <a:prstGeom prst="rect">
            <a:avLst/>
          </a:prstGeom>
          <a:noFill/>
          <a:ln>
            <a:noFill/>
          </a:ln>
          <a:extLst>
            <a:ext uri="{53640926-AAD7-44D8-BBD7-CCE9431645EC}">
              <a14:shadowObscured xmlns:a14="http://schemas.microsoft.com/office/drawing/2010/main"/>
            </a:ext>
          </a:extLst>
        </p:spPr>
      </p:pic>
      <p:pic>
        <p:nvPicPr>
          <p:cNvPr id="11" name="Imagen 10"/>
          <p:cNvPicPr/>
          <p:nvPr/>
        </p:nvPicPr>
        <p:blipFill rotWithShape="1">
          <a:blip r:embed="rId5" cstate="print">
            <a:extLst>
              <a:ext uri="{28A0092B-C50C-407E-A947-70E740481C1C}">
                <a14:useLocalDpi xmlns:a14="http://schemas.microsoft.com/office/drawing/2010/main" val="0"/>
              </a:ext>
            </a:extLst>
          </a:blip>
          <a:srcRect r="3090"/>
          <a:stretch/>
        </p:blipFill>
        <p:spPr bwMode="auto">
          <a:xfrm>
            <a:off x="2804905" y="4058579"/>
            <a:ext cx="5007455" cy="2664496"/>
          </a:xfrm>
          <a:prstGeom prst="rect">
            <a:avLst/>
          </a:prstGeom>
          <a:noFill/>
          <a:ln>
            <a:noFill/>
          </a:ln>
        </p:spPr>
      </p:pic>
    </p:spTree>
    <p:extLst>
      <p:ext uri="{BB962C8B-B14F-4D97-AF65-F5344CB8AC3E}">
        <p14:creationId xmlns:p14="http://schemas.microsoft.com/office/powerpoint/2010/main" val="3325918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HIBRIDACIÓN </a:t>
            </a:r>
            <a:r>
              <a:rPr lang="es-EC" sz="2800" b="1" dirty="0" smtClean="0">
                <a:latin typeface="Arial Narrow" pitchFamily="34" charset="0"/>
              </a:rPr>
              <a:t>MIXTA – MODALIDAD ÓPTMA</a:t>
            </a:r>
            <a:endParaRPr lang="es-EC" sz="2800" b="1" dirty="0">
              <a:latin typeface="Arial Narrow" pitchFamily="34" charset="0"/>
            </a:endParaRPr>
          </a:p>
        </p:txBody>
      </p:sp>
      <p:pic>
        <p:nvPicPr>
          <p:cNvPr id="5" name="Imagen 4"/>
          <p:cNvPicPr>
            <a:picLocks noChangeAspect="1"/>
          </p:cNvPicPr>
          <p:nvPr/>
        </p:nvPicPr>
        <p:blipFill>
          <a:blip r:embed="rId3"/>
          <a:stretch>
            <a:fillRect/>
          </a:stretch>
        </p:blipFill>
        <p:spPr>
          <a:xfrm>
            <a:off x="1619672" y="586043"/>
            <a:ext cx="6127849" cy="6238712"/>
          </a:xfrm>
          <a:prstGeom prst="rect">
            <a:avLst/>
          </a:prstGeom>
        </p:spPr>
      </p:pic>
    </p:spTree>
    <p:extLst>
      <p:ext uri="{BB962C8B-B14F-4D97-AF65-F5344CB8AC3E}">
        <p14:creationId xmlns:p14="http://schemas.microsoft.com/office/powerpoint/2010/main" val="1948969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a:t>
            </a:r>
            <a:r>
              <a:rPr lang="es-EC" sz="2800" b="1" dirty="0" smtClean="0">
                <a:latin typeface="Arial Narrow" pitchFamily="34" charset="0"/>
              </a:rPr>
              <a:t>CRITERIOS DE DISEÑO</a:t>
            </a:r>
            <a:endParaRPr lang="es-EC" sz="2800" b="1" dirty="0">
              <a:latin typeface="Arial Narrow" pitchFamily="34" charset="0"/>
            </a:endParaRPr>
          </a:p>
        </p:txBody>
      </p:sp>
      <p:grpSp>
        <p:nvGrpSpPr>
          <p:cNvPr id="5" name="4 Grupo"/>
          <p:cNvGrpSpPr/>
          <p:nvPr/>
        </p:nvGrpSpPr>
        <p:grpSpPr>
          <a:xfrm>
            <a:off x="1280803" y="720741"/>
            <a:ext cx="3240623" cy="3802578"/>
            <a:chOff x="395273" y="1858670"/>
            <a:chExt cx="3240623" cy="3802578"/>
          </a:xfrm>
        </p:grpSpPr>
        <p:grpSp>
          <p:nvGrpSpPr>
            <p:cNvPr id="6" name="Grupo 8"/>
            <p:cNvGrpSpPr/>
            <p:nvPr/>
          </p:nvGrpSpPr>
          <p:grpSpPr>
            <a:xfrm>
              <a:off x="395273" y="1858670"/>
              <a:ext cx="3240623" cy="1666679"/>
              <a:chOff x="494164" y="1349477"/>
              <a:chExt cx="4725908" cy="2151531"/>
            </a:xfrm>
          </p:grpSpPr>
          <p:sp>
            <p:nvSpPr>
              <p:cNvPr id="9" name="Rectángulo 5"/>
              <p:cNvSpPr/>
              <p:nvPr/>
            </p:nvSpPr>
            <p:spPr>
              <a:xfrm>
                <a:off x="4932040" y="1484784"/>
                <a:ext cx="28803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6"/>
              <p:cNvSpPr/>
              <p:nvPr/>
            </p:nvSpPr>
            <p:spPr>
              <a:xfrm>
                <a:off x="4932040" y="2924944"/>
                <a:ext cx="28803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7"/>
              <p:cNvSpPr/>
              <p:nvPr/>
            </p:nvSpPr>
            <p:spPr>
              <a:xfrm>
                <a:off x="494164" y="1349477"/>
                <a:ext cx="1341531" cy="47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6 Rectángulo"/>
            <p:cNvSpPr/>
            <p:nvPr/>
          </p:nvSpPr>
          <p:spPr>
            <a:xfrm>
              <a:off x="3203848" y="5085184"/>
              <a:ext cx="4320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pic>
        <p:nvPicPr>
          <p:cNvPr id="12" name="11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6787" y="666903"/>
            <a:ext cx="3709709" cy="4274265"/>
          </a:xfrm>
          <a:prstGeom prst="rect">
            <a:avLst/>
          </a:prstGeom>
          <a:noFill/>
          <a:ln>
            <a:noFill/>
          </a:ln>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647185"/>
            <a:ext cx="738681" cy="81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I:\jc\THESIS_ESPE\Documento\Cap_3\Kramer-120409-009_recontrasuperpep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6408" y="4797152"/>
            <a:ext cx="3048000" cy="20240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jc\THESIS_ESPE\Documento\Cap_3\00f82a5005 imagen pep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285828"/>
            <a:ext cx="4036418" cy="252754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9208"/>
          <a:stretch/>
        </p:blipFill>
        <p:spPr bwMode="auto">
          <a:xfrm>
            <a:off x="1475656" y="577248"/>
            <a:ext cx="3457575" cy="365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CAMPO SOLAR – RECURSO SOLAR</a:t>
            </a:r>
            <a:endParaRPr lang="es-EC" sz="2800" b="1" dirty="0">
              <a:latin typeface="Arial Narrow" pitchFamily="34" charset="0"/>
            </a:endParaRP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12" r="4051" b="10375"/>
          <a:stretch/>
        </p:blipFill>
        <p:spPr bwMode="auto">
          <a:xfrm>
            <a:off x="4283968" y="874888"/>
            <a:ext cx="4752840" cy="277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57" r="15083" b="8777"/>
          <a:stretch/>
        </p:blipFill>
        <p:spPr bwMode="auto">
          <a:xfrm>
            <a:off x="46796" y="3645024"/>
            <a:ext cx="3948826"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rotWithShape="1">
          <a:blip r:embed="rId5">
            <a:extLst>
              <a:ext uri="{28A0092B-C50C-407E-A947-70E740481C1C}">
                <a14:useLocalDpi xmlns:a14="http://schemas.microsoft.com/office/drawing/2010/main" val="0"/>
              </a:ext>
            </a:extLst>
          </a:blip>
          <a:srcRect t="3311" b="1290"/>
          <a:stretch/>
        </p:blipFill>
        <p:spPr bwMode="auto">
          <a:xfrm>
            <a:off x="3995622" y="3645024"/>
            <a:ext cx="5114925" cy="3212975"/>
          </a:xfrm>
          <a:prstGeom prst="rect">
            <a:avLst/>
          </a:prstGeom>
          <a:noFill/>
          <a:ln>
            <a:noFill/>
          </a:ln>
        </p:spPr>
      </p:pic>
      <p:sp>
        <p:nvSpPr>
          <p:cNvPr id="12" name="11 Rectángulo"/>
          <p:cNvSpPr/>
          <p:nvPr/>
        </p:nvSpPr>
        <p:spPr>
          <a:xfrm>
            <a:off x="569529" y="3275692"/>
            <a:ext cx="2903359" cy="369332"/>
          </a:xfrm>
          <a:prstGeom prst="rect">
            <a:avLst/>
          </a:prstGeom>
        </p:spPr>
        <p:txBody>
          <a:bodyPr wrap="none">
            <a:spAutoFit/>
          </a:bodyPr>
          <a:lstStyle/>
          <a:p>
            <a:r>
              <a:rPr lang="es-EC" dirty="0" smtClean="0">
                <a:latin typeface="Arial Narrow" pitchFamily="34" charset="0"/>
              </a:rPr>
              <a:t>Caracterización de la Irradiancia</a:t>
            </a:r>
            <a:endParaRPr lang="es-EC" dirty="0">
              <a:latin typeface="Arial Narrow" pitchFamily="34" charset="0"/>
            </a:endParaRPr>
          </a:p>
        </p:txBody>
      </p:sp>
      <p:pic>
        <p:nvPicPr>
          <p:cNvPr id="13" name="Imagen 3"/>
          <p:cNvPicPr/>
          <p:nvPr/>
        </p:nvPicPr>
        <p:blipFill>
          <a:blip r:embed="rId6"/>
          <a:stretch>
            <a:fillRect/>
          </a:stretch>
        </p:blipFill>
        <p:spPr>
          <a:xfrm>
            <a:off x="35496" y="692696"/>
            <a:ext cx="4104456" cy="2510988"/>
          </a:xfrm>
          <a:prstGeom prst="rect">
            <a:avLst/>
          </a:prstGeom>
        </p:spPr>
      </p:pic>
      <p:sp>
        <p:nvSpPr>
          <p:cNvPr id="14" name="13 Rectángulo"/>
          <p:cNvSpPr/>
          <p:nvPr/>
        </p:nvSpPr>
        <p:spPr>
          <a:xfrm>
            <a:off x="4932040" y="579744"/>
            <a:ext cx="3283271" cy="369332"/>
          </a:xfrm>
          <a:prstGeom prst="rect">
            <a:avLst/>
          </a:prstGeom>
        </p:spPr>
        <p:txBody>
          <a:bodyPr wrap="none">
            <a:spAutoFit/>
          </a:bodyPr>
          <a:lstStyle/>
          <a:p>
            <a:r>
              <a:rPr lang="es-EC" dirty="0">
                <a:latin typeface="Arial Narrow" pitchFamily="34" charset="0"/>
              </a:rPr>
              <a:t>Histograma de frecuencias de la DNI</a:t>
            </a: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15498"/>
          </a:xfrm>
          <a:prstGeom prst="rect">
            <a:avLst/>
          </a:prstGeom>
          <a:solidFill>
            <a:srgbClr val="92D050">
              <a:alpha val="41000"/>
            </a:srgbClr>
          </a:solidFill>
        </p:spPr>
        <p:txBody>
          <a:bodyPr wrap="square" rtlCol="0">
            <a:spAutoFit/>
          </a:bodyPr>
          <a:lstStyle/>
          <a:p>
            <a:pPr algn="r"/>
            <a:r>
              <a:rPr lang="es-EC" sz="2100" dirty="0">
                <a:latin typeface="Arial Narrow" pitchFamily="34" charset="0"/>
              </a:rPr>
              <a:t>CAMPO SOLAR – </a:t>
            </a:r>
            <a:r>
              <a:rPr lang="es-EC" sz="2100" dirty="0" smtClean="0">
                <a:latin typeface="Arial Narrow" pitchFamily="34" charset="0"/>
              </a:rPr>
              <a:t>FLUIDO DE TRANSFERENCIA DE CALOR (HTF)</a:t>
            </a:r>
            <a:endParaRPr lang="es-EC" sz="2100" dirty="0">
              <a:latin typeface="Arial Narrow"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053"/>
          <a:stretch/>
        </p:blipFill>
        <p:spPr bwMode="auto">
          <a:xfrm>
            <a:off x="35496" y="692696"/>
            <a:ext cx="431984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4"/>
          <a:stretch>
            <a:fillRect/>
          </a:stretch>
        </p:blipFill>
        <p:spPr>
          <a:xfrm>
            <a:off x="35496" y="3212976"/>
            <a:ext cx="4572000" cy="3156575"/>
          </a:xfrm>
          <a:prstGeom prst="rect">
            <a:avLst/>
          </a:prstGeom>
        </p:spPr>
      </p:pic>
      <p:pic>
        <p:nvPicPr>
          <p:cNvPr id="8" name="7 Imagen"/>
          <p:cNvPicPr/>
          <p:nvPr/>
        </p:nvPicPr>
        <p:blipFill>
          <a:blip r:embed="rId5"/>
          <a:stretch>
            <a:fillRect/>
          </a:stretch>
        </p:blipFill>
        <p:spPr>
          <a:xfrm>
            <a:off x="4644008" y="476672"/>
            <a:ext cx="4486344" cy="6314188"/>
          </a:xfrm>
          <a:prstGeom prst="rect">
            <a:avLst/>
          </a:prstGeom>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a:t>
            </a:r>
            <a:r>
              <a:rPr lang="es-EC" sz="2800" b="1" dirty="0" smtClean="0">
                <a:latin typeface="Arial Narrow" pitchFamily="34" charset="0"/>
              </a:rPr>
              <a:t>ELEMENTOS DE DISEÑO</a:t>
            </a:r>
            <a:endParaRPr lang="es-EC" sz="2800" b="1" dirty="0">
              <a:latin typeface="Arial Narrow" pitchFamily="34" charset="0"/>
            </a:endParaRPr>
          </a:p>
        </p:txBody>
      </p:sp>
      <p:pic>
        <p:nvPicPr>
          <p:cNvPr id="9"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84784"/>
            <a:ext cx="3528392" cy="4392488"/>
          </a:xfrm>
          <a:prstGeom prst="rect">
            <a:avLst/>
          </a:prstGeom>
          <a:noFill/>
          <a:ln>
            <a:noFill/>
          </a:ln>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516"/>
          <a:stretch/>
        </p:blipFill>
        <p:spPr bwMode="auto">
          <a:xfrm>
            <a:off x="4067944" y="620688"/>
            <a:ext cx="3816424" cy="321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4067944" y="3933056"/>
            <a:ext cx="507989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6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1+#ppt_w/2"/>
                                          </p:val>
                                        </p:tav>
                                        <p:tav tm="100000">
                                          <p:val>
                                            <p:strVal val="#ppt_x"/>
                                          </p:val>
                                        </p:tav>
                                      </p:tavLst>
                                    </p:anim>
                                    <p:anim calcmode="lin" valueType="num">
                                      <p:cBhvr additive="base">
                                        <p:cTn id="14"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a:t>
            </a:r>
            <a:r>
              <a:rPr lang="es-EC" sz="2800" b="1" dirty="0" smtClean="0">
                <a:latin typeface="Arial Narrow" pitchFamily="34" charset="0"/>
              </a:rPr>
              <a:t>ELEMENTOS DE DISEÑO</a:t>
            </a:r>
            <a:endParaRPr lang="es-EC" sz="2800" b="1" dirty="0">
              <a:latin typeface="Arial Narrow"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6" y="691646"/>
            <a:ext cx="5749340" cy="194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rotWithShape="1">
          <a:blip r:embed="rId4"/>
          <a:srcRect t="11555" b="47932"/>
          <a:stretch/>
        </p:blipFill>
        <p:spPr bwMode="auto">
          <a:xfrm>
            <a:off x="28824" y="2708920"/>
            <a:ext cx="5479280" cy="3809369"/>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758644" y="6550223"/>
            <a:ext cx="3262432" cy="307777"/>
          </a:xfrm>
          <a:prstGeom prst="rect">
            <a:avLst/>
          </a:prstGeom>
        </p:spPr>
        <p:txBody>
          <a:bodyPr wrap="none">
            <a:spAutoFit/>
          </a:bodyPr>
          <a:lstStyle/>
          <a:p>
            <a:r>
              <a:rPr lang="es-EC" sz="1400" dirty="0">
                <a:latin typeface="Arial Narrow" pitchFamily="34" charset="0"/>
              </a:rPr>
              <a:t>Eficiencia para diferentes niveles de irradiación</a:t>
            </a:r>
          </a:p>
        </p:txBody>
      </p:sp>
      <p:pic>
        <p:nvPicPr>
          <p:cNvPr id="11" name="10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1960" y="1196752"/>
            <a:ext cx="3528392" cy="4061374"/>
          </a:xfrm>
          <a:prstGeom prst="rect">
            <a:avLst/>
          </a:prstGeom>
          <a:noFill/>
          <a:ln>
            <a:noFill/>
          </a:ln>
        </p:spPr>
      </p:pic>
    </p:spTree>
    <p:extLst>
      <p:ext uri="{BB962C8B-B14F-4D97-AF65-F5344CB8AC3E}">
        <p14:creationId xmlns:p14="http://schemas.microsoft.com/office/powerpoint/2010/main" val="4471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OBJETIVOS ESPECÍFICOS</a:t>
            </a:r>
            <a:endParaRPr lang="es-EC" sz="2800" b="1" dirty="0">
              <a:latin typeface="Arial Narrow" pitchFamily="34" charset="0"/>
            </a:endParaRPr>
          </a:p>
        </p:txBody>
      </p:sp>
      <p:sp>
        <p:nvSpPr>
          <p:cNvPr id="5" name="4 CuadroTexto"/>
          <p:cNvSpPr txBox="1"/>
          <p:nvPr/>
        </p:nvSpPr>
        <p:spPr>
          <a:xfrm>
            <a:off x="107504" y="764704"/>
            <a:ext cx="8989700" cy="6001643"/>
          </a:xfrm>
          <a:prstGeom prst="rect">
            <a:avLst/>
          </a:prstGeom>
          <a:noFill/>
        </p:spPr>
        <p:txBody>
          <a:bodyPr wrap="square" rtlCol="0">
            <a:spAutoFit/>
          </a:bodyPr>
          <a:lstStyle/>
          <a:p>
            <a:pPr marL="342900" indent="-342900" algn="just">
              <a:buFont typeface="Arial" pitchFamily="34" charset="0"/>
              <a:buChar char="•"/>
            </a:pPr>
            <a:r>
              <a:rPr lang="es-EC" sz="2400" dirty="0" smtClean="0">
                <a:latin typeface="Arial Narrow" pitchFamily="34" charset="0"/>
              </a:rPr>
              <a:t>Analizar la viabilidad técnica de emplear sistemas termosolares de concentración cilindro parabólica para hibridar centrales eléctricas que operan con biomasa y que están conectadas al Sistema Nacional Interconectado.</a:t>
            </a:r>
          </a:p>
          <a:p>
            <a:pPr marL="342900" indent="-342900" algn="just">
              <a:buFont typeface="Arial" pitchFamily="34" charset="0"/>
              <a:buChar char="•"/>
            </a:pPr>
            <a:endParaRPr lang="es-EC" sz="2400" dirty="0">
              <a:latin typeface="Arial Narrow" pitchFamily="34" charset="0"/>
            </a:endParaRPr>
          </a:p>
          <a:p>
            <a:pPr marL="342900" indent="-342900" algn="just">
              <a:buFont typeface="Arial" pitchFamily="34" charset="0"/>
              <a:buChar char="•"/>
            </a:pPr>
            <a:r>
              <a:rPr lang="es-EC" sz="2400" dirty="0" smtClean="0">
                <a:latin typeface="Arial Narrow" pitchFamily="34" charset="0"/>
              </a:rPr>
              <a:t>Determinar el incremento de la producción de energía eléctrica como producto de la integración del ciclo termosolar.</a:t>
            </a:r>
          </a:p>
          <a:p>
            <a:pPr marL="342900" indent="-342900" algn="just">
              <a:buFont typeface="Arial" pitchFamily="34" charset="0"/>
              <a:buChar char="•"/>
            </a:pPr>
            <a:endParaRPr lang="es-EC" sz="2400" dirty="0" smtClean="0">
              <a:latin typeface="Arial Narrow" pitchFamily="34" charset="0"/>
            </a:endParaRPr>
          </a:p>
          <a:p>
            <a:pPr marL="342900" indent="-342900" algn="just">
              <a:buFont typeface="Arial" pitchFamily="34" charset="0"/>
              <a:buChar char="•"/>
            </a:pPr>
            <a:r>
              <a:rPr lang="es-EC" sz="2400" dirty="0" smtClean="0">
                <a:latin typeface="Arial Narrow" pitchFamily="34" charset="0"/>
              </a:rPr>
              <a:t>Cuantificar la influencia de la operación de las centrales de biomasa hibridadas en el abastecimiento de energía eléctrica al Sistema Nacional Interconectado.</a:t>
            </a:r>
          </a:p>
          <a:p>
            <a:pPr marL="342900" indent="-342900" algn="just">
              <a:buFont typeface="Arial" pitchFamily="34" charset="0"/>
              <a:buChar char="•"/>
            </a:pPr>
            <a:endParaRPr lang="es-EC" sz="2400" dirty="0" smtClean="0">
              <a:latin typeface="Arial Narrow" pitchFamily="34" charset="0"/>
            </a:endParaRPr>
          </a:p>
          <a:p>
            <a:pPr marL="342900" indent="-342900" algn="just">
              <a:buFont typeface="Arial" pitchFamily="34" charset="0"/>
              <a:buChar char="•"/>
            </a:pPr>
            <a:r>
              <a:rPr lang="es-EC" sz="2400" dirty="0" smtClean="0">
                <a:latin typeface="Arial Narrow" pitchFamily="34" charset="0"/>
              </a:rPr>
              <a:t>Analizar la viabilidad económica de emplear sistemas termosolares de concentración cilindro parabólica para hibridar centrales eléctricas que operan con biomasa y que están conectadas al Sistema Nacional Interconectado.</a:t>
            </a: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a:t>
            </a:r>
            <a:r>
              <a:rPr lang="es-EC" sz="2800" b="1" dirty="0" smtClean="0">
                <a:latin typeface="Arial Narrow" pitchFamily="34" charset="0"/>
              </a:rPr>
              <a:t>ELEMENTOS DE DISEÑO</a:t>
            </a:r>
            <a:endParaRPr lang="es-EC" sz="2800" b="1" dirty="0">
              <a:latin typeface="Arial Narrow" pitchFamily="34" charset="0"/>
            </a:endParaRPr>
          </a:p>
        </p:txBody>
      </p:sp>
      <p:pic>
        <p:nvPicPr>
          <p:cNvPr id="12" name="11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36712"/>
            <a:ext cx="3168352" cy="3312368"/>
          </a:xfrm>
          <a:prstGeom prst="rect">
            <a:avLst/>
          </a:prstGeom>
          <a:noFill/>
          <a:ln>
            <a:noFill/>
          </a:ln>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04" y="4258184"/>
            <a:ext cx="3949140" cy="248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1138508"/>
            <a:ext cx="4702368" cy="502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4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1+#ppt_w/2"/>
                                          </p:val>
                                        </p:tav>
                                        <p:tav tm="100000">
                                          <p:val>
                                            <p:strVal val="#ppt_x"/>
                                          </p:val>
                                        </p:tav>
                                      </p:tavLst>
                                    </p:anim>
                                    <p:anim calcmode="lin" valueType="num">
                                      <p:cBhvr additive="base">
                                        <p:cTn id="14"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a:t>
            </a:r>
            <a:r>
              <a:rPr lang="es-EC" sz="2800" b="1" dirty="0" smtClean="0">
                <a:latin typeface="Arial Narrow" pitchFamily="34" charset="0"/>
              </a:rPr>
              <a:t>CASO DE ESTUDIO</a:t>
            </a:r>
            <a:endParaRPr lang="es-EC" sz="2800" b="1" dirty="0">
              <a:latin typeface="Arial Narrow"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7" y="620689"/>
            <a:ext cx="320954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6512" y="4941168"/>
            <a:ext cx="3060482" cy="830997"/>
          </a:xfrm>
          <a:prstGeom prst="rect">
            <a:avLst/>
          </a:prstGeom>
        </p:spPr>
        <p:txBody>
          <a:bodyPr wrap="square">
            <a:spAutoFit/>
          </a:bodyPr>
          <a:lstStyle/>
          <a:p>
            <a:pPr marL="95250" indent="-95250">
              <a:buFont typeface="Arial" pitchFamily="34" charset="0"/>
              <a:buChar char="•"/>
            </a:pPr>
            <a:r>
              <a:rPr lang="es-EC" sz="1600" dirty="0">
                <a:latin typeface="Arial Narrow" pitchFamily="34" charset="0"/>
              </a:rPr>
              <a:t>T_Int_2 es la temperatura variable del intercambiador de calor a la entrada de la caldera</a:t>
            </a:r>
          </a:p>
        </p:txBody>
      </p:sp>
      <p:sp>
        <p:nvSpPr>
          <p:cNvPr id="6" name="5 Rectángulo"/>
          <p:cNvSpPr/>
          <p:nvPr/>
        </p:nvSpPr>
        <p:spPr>
          <a:xfrm>
            <a:off x="-36512" y="5805264"/>
            <a:ext cx="3131840" cy="1077218"/>
          </a:xfrm>
          <a:prstGeom prst="rect">
            <a:avLst/>
          </a:prstGeom>
        </p:spPr>
        <p:txBody>
          <a:bodyPr wrap="square">
            <a:spAutoFit/>
          </a:bodyPr>
          <a:lstStyle/>
          <a:p>
            <a:pPr marL="95250" indent="-95250">
              <a:buFont typeface="Arial" pitchFamily="34" charset="0"/>
              <a:buChar char="•"/>
            </a:pPr>
            <a:r>
              <a:rPr lang="es-EC" sz="1600" dirty="0" smtClean="0">
                <a:latin typeface="Arial Narrow" pitchFamily="34" charset="0"/>
              </a:rPr>
              <a:t>Se </a:t>
            </a:r>
            <a:r>
              <a:rPr lang="es-EC" sz="1600" dirty="0">
                <a:latin typeface="Arial Narrow" pitchFamily="34" charset="0"/>
              </a:rPr>
              <a:t>asume un Re = 600,000 para garantizar un régimen </a:t>
            </a:r>
            <a:r>
              <a:rPr lang="es-EC" sz="1600" dirty="0" smtClean="0">
                <a:latin typeface="Arial Narrow" pitchFamily="34" charset="0"/>
              </a:rPr>
              <a:t>turbulento según especificación del fabricante del aceite</a:t>
            </a:r>
            <a:endParaRPr lang="es-EC" sz="1600" dirty="0">
              <a:latin typeface="Arial Narrow" pitchFamily="34" charset="0"/>
            </a:endParaRPr>
          </a:p>
        </p:txBody>
      </p:sp>
      <p:pic>
        <p:nvPicPr>
          <p:cNvPr id="10" name="9 Imagen"/>
          <p:cNvPicPr/>
          <p:nvPr/>
        </p:nvPicPr>
        <p:blipFill>
          <a:blip r:embed="rId4"/>
          <a:stretch>
            <a:fillRect/>
          </a:stretch>
        </p:blipFill>
        <p:spPr>
          <a:xfrm>
            <a:off x="3354491" y="3582308"/>
            <a:ext cx="5544885" cy="3267287"/>
          </a:xfrm>
          <a:prstGeom prst="rect">
            <a:avLst/>
          </a:prstGeom>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4581"/>
          <a:stretch/>
        </p:blipFill>
        <p:spPr bwMode="auto">
          <a:xfrm>
            <a:off x="5282539" y="772666"/>
            <a:ext cx="382596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5292906" y="3212976"/>
            <a:ext cx="1520160" cy="369332"/>
          </a:xfrm>
          <a:prstGeom prst="rect">
            <a:avLst/>
          </a:prstGeom>
        </p:spPr>
        <p:txBody>
          <a:bodyPr wrap="none">
            <a:spAutoFit/>
          </a:bodyPr>
          <a:lstStyle/>
          <a:p>
            <a:r>
              <a:rPr lang="es-EC" dirty="0" smtClean="0">
                <a:solidFill>
                  <a:schemeClr val="bg1"/>
                </a:solidFill>
              </a:rPr>
              <a:t>Área: 1263 </a:t>
            </a:r>
            <a:r>
              <a:rPr lang="es-EC" dirty="0">
                <a:solidFill>
                  <a:schemeClr val="bg1"/>
                </a:solidFill>
              </a:rPr>
              <a:t>m</a:t>
            </a:r>
            <a:r>
              <a:rPr lang="es-EC" baseline="30000" dirty="0">
                <a:solidFill>
                  <a:schemeClr val="bg1"/>
                </a:solidFill>
              </a:rPr>
              <a:t>2</a:t>
            </a:r>
            <a:endParaRPr lang="es-EC" dirty="0">
              <a:solidFill>
                <a:schemeClr val="bg1"/>
              </a:solidFill>
            </a:endParaRPr>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183" y="620687"/>
            <a:ext cx="3812432" cy="155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4005" y="2300095"/>
            <a:ext cx="2021597" cy="109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CASO DE ESTUDIO</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07146"/>
            <a:ext cx="6840760" cy="515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4 Rectángulo"/>
              <p:cNvSpPr/>
              <p:nvPr/>
            </p:nvSpPr>
            <p:spPr>
              <a:xfrm>
                <a:off x="7020272" y="4005064"/>
                <a:ext cx="2047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ṁ</m:t>
                          </m:r>
                        </m:e>
                        <m:sub>
                          <m:r>
                            <a:rPr lang="es-EC" i="1">
                              <a:latin typeface="Cambria Math"/>
                            </a:rPr>
                            <m:t>𝑙𝑎𝑧𝑜</m:t>
                          </m:r>
                        </m:sub>
                      </m:sSub>
                      <m:r>
                        <a:rPr lang="es-EC" i="1">
                          <a:latin typeface="Cambria Math"/>
                        </a:rPr>
                        <m:t>=</m:t>
                      </m:r>
                      <m:r>
                        <a:rPr lang="es-EC" i="1">
                          <a:latin typeface="Cambria Math"/>
                        </a:rPr>
                        <m:t>𝜌</m:t>
                      </m:r>
                      <m:r>
                        <a:rPr lang="es-EC" i="1">
                          <a:latin typeface="Cambria Math"/>
                        </a:rPr>
                        <m:t> ×</m:t>
                      </m:r>
                      <m:r>
                        <a:rPr lang="es-EC" i="1">
                          <a:latin typeface="Cambria Math"/>
                        </a:rPr>
                        <m:t>𝑣</m:t>
                      </m:r>
                      <m:r>
                        <a:rPr lang="es-EC" i="1">
                          <a:latin typeface="Cambria Math"/>
                        </a:rPr>
                        <m:t>×</m:t>
                      </m:r>
                      <m:r>
                        <a:rPr lang="es-EC" i="1">
                          <a:latin typeface="Cambria Math"/>
                        </a:rPr>
                        <m:t>𝐴</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7020272" y="4005064"/>
                <a:ext cx="2047292" cy="369332"/>
              </a:xfrm>
              <a:prstGeom prst="rect">
                <a:avLst/>
              </a:prstGeom>
              <a:blipFill rotWithShape="1">
                <a:blip r:embed="rId4"/>
                <a:stretch>
                  <a:fillRect b="-491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7377576" y="2348880"/>
                <a:ext cx="1370888"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𝑣</m:t>
                      </m:r>
                      <m:r>
                        <a:rPr lang="es-EC" i="1">
                          <a:latin typeface="Cambria Math"/>
                        </a:rPr>
                        <m:t>= </m:t>
                      </m:r>
                      <m:f>
                        <m:fPr>
                          <m:ctrlPr>
                            <a:rPr lang="es-EC" i="1">
                              <a:latin typeface="Cambria Math"/>
                            </a:rPr>
                          </m:ctrlPr>
                        </m:fPr>
                        <m:num>
                          <m:r>
                            <a:rPr lang="es-EC" i="1">
                              <a:latin typeface="Cambria Math"/>
                            </a:rPr>
                            <m:t>𝑅𝑒</m:t>
                          </m:r>
                          <m:r>
                            <a:rPr lang="es-EC" i="1">
                              <a:latin typeface="Cambria Math"/>
                            </a:rPr>
                            <m:t>×</m:t>
                          </m:r>
                          <m:r>
                            <a:rPr lang="es-EC" i="1">
                              <a:latin typeface="Cambria Math"/>
                            </a:rPr>
                            <m:t>𝜇</m:t>
                          </m:r>
                        </m:num>
                        <m:den>
                          <m:r>
                            <a:rPr lang="es-EC" i="1">
                              <a:latin typeface="Cambria Math"/>
                            </a:rPr>
                            <m:t>𝜌</m:t>
                          </m:r>
                          <m:r>
                            <a:rPr lang="es-EC" i="1">
                              <a:latin typeface="Cambria Math"/>
                            </a:rPr>
                            <m:t>×</m:t>
                          </m:r>
                          <m:r>
                            <a:rPr lang="es-EC" i="1">
                              <a:latin typeface="Cambria Math"/>
                            </a:rPr>
                            <m:t>𝑑</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7377576" y="2348880"/>
                <a:ext cx="1370888" cy="657744"/>
              </a:xfrm>
              <a:prstGeom prst="rect">
                <a:avLst/>
              </a:prstGeom>
              <a:blipFill rotWithShape="1">
                <a:blip r:embed="rId5"/>
                <a:stretch>
                  <a:fillRect/>
                </a:stretch>
              </a:blipFill>
            </p:spPr>
            <p:txBody>
              <a:bodyPr/>
              <a:lstStyle/>
              <a:p>
                <a:r>
                  <a:rPr lang="es-EC">
                    <a:noFill/>
                  </a:rPr>
                  <a:t> </a:t>
                </a:r>
              </a:p>
            </p:txBody>
          </p:sp>
        </mc:Fallback>
      </mc:AlternateContent>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759227"/>
            <a:ext cx="8784976" cy="105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CASO DE ESTUDIO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08720"/>
            <a:ext cx="7296610" cy="58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676127" y="548680"/>
            <a:ext cx="5632177" cy="430887"/>
          </a:xfrm>
          <a:prstGeom prst="rect">
            <a:avLst/>
          </a:prstGeom>
        </p:spPr>
        <p:txBody>
          <a:bodyPr wrap="square">
            <a:spAutoFit/>
          </a:bodyPr>
          <a:lstStyle/>
          <a:p>
            <a:r>
              <a:rPr lang="es-EC" sz="2200" dirty="0">
                <a:latin typeface="Arial Narrow" pitchFamily="34" charset="0"/>
              </a:rPr>
              <a:t>Cálculo del número de colectores y caudal de lazo</a:t>
            </a: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CASO DE ESTUDIO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81775"/>
            <a:ext cx="8352928" cy="558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547664" y="579785"/>
            <a:ext cx="6120680" cy="430887"/>
          </a:xfrm>
          <a:prstGeom prst="rect">
            <a:avLst/>
          </a:prstGeom>
        </p:spPr>
        <p:txBody>
          <a:bodyPr wrap="square">
            <a:spAutoFit/>
          </a:bodyPr>
          <a:lstStyle/>
          <a:p>
            <a:r>
              <a:rPr lang="es-EC" sz="2200" dirty="0">
                <a:latin typeface="Arial Narrow" pitchFamily="34" charset="0"/>
              </a:rPr>
              <a:t>Cálculo del número de filas, calor total y flujo térmico total</a:t>
            </a: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CASO DE ESTUDIO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40769"/>
            <a:ext cx="6552728"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295103" y="548680"/>
            <a:ext cx="4572000" cy="769441"/>
          </a:xfrm>
          <a:prstGeom prst="rect">
            <a:avLst/>
          </a:prstGeom>
        </p:spPr>
        <p:txBody>
          <a:bodyPr>
            <a:spAutoFit/>
          </a:bodyPr>
          <a:lstStyle/>
          <a:p>
            <a:pPr algn="ctr"/>
            <a:r>
              <a:rPr lang="es-EC" sz="2200" dirty="0">
                <a:latin typeface="Arial Narrow" pitchFamily="34" charset="0"/>
              </a:rPr>
              <a:t>Resultados consolidados del número de filas, calor total y flujo térmico total</a:t>
            </a:r>
          </a:p>
        </p:txBody>
      </p:sp>
      <p:pic>
        <p:nvPicPr>
          <p:cNvPr id="7" name="6 Imagen"/>
          <p:cNvPicPr/>
          <p:nvPr/>
        </p:nvPicPr>
        <p:blipFill rotWithShape="1">
          <a:blip r:embed="rId4" cstate="print">
            <a:extLst>
              <a:ext uri="{28A0092B-C50C-407E-A947-70E740481C1C}">
                <a14:useLocalDpi xmlns:a14="http://schemas.microsoft.com/office/drawing/2010/main" val="0"/>
              </a:ext>
            </a:extLst>
          </a:blip>
          <a:srcRect r="34812"/>
          <a:stretch/>
        </p:blipFill>
        <p:spPr bwMode="auto">
          <a:xfrm rot="5400000">
            <a:off x="2920392" y="3217552"/>
            <a:ext cx="2880320" cy="4311327"/>
          </a:xfrm>
          <a:prstGeom prst="rect">
            <a:avLst/>
          </a:prstGeom>
          <a:noFill/>
          <a:ln>
            <a:noFill/>
          </a:ln>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CAMPO SOLAR – CASO DE ESTUDIO</a:t>
            </a:r>
          </a:p>
        </p:txBody>
      </p:sp>
      <p:sp>
        <p:nvSpPr>
          <p:cNvPr id="5" name="4 Rectángulo"/>
          <p:cNvSpPr/>
          <p:nvPr/>
        </p:nvSpPr>
        <p:spPr>
          <a:xfrm>
            <a:off x="2216530" y="764704"/>
            <a:ext cx="4916731" cy="430887"/>
          </a:xfrm>
          <a:prstGeom prst="rect">
            <a:avLst/>
          </a:prstGeom>
        </p:spPr>
        <p:txBody>
          <a:bodyPr wrap="none">
            <a:spAutoFit/>
          </a:bodyPr>
          <a:lstStyle/>
          <a:p>
            <a:r>
              <a:rPr lang="es-EC" sz="2200" dirty="0">
                <a:latin typeface="Arial Narrow" pitchFamily="34" charset="0"/>
              </a:rPr>
              <a:t>Energía térmica producida por el campo solar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9" y="1412776"/>
            <a:ext cx="8974777" cy="534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CICLO DE POTENCIA – </a:t>
            </a:r>
            <a:r>
              <a:rPr lang="es-EC" sz="2800" b="1" dirty="0">
                <a:latin typeface="Arial Narrow" pitchFamily="34" charset="0"/>
              </a:rPr>
              <a:t>CASO DE ESTUDIO</a:t>
            </a:r>
          </a:p>
        </p:txBody>
      </p:sp>
      <p:sp>
        <p:nvSpPr>
          <p:cNvPr id="5" name="4 Rectángulo"/>
          <p:cNvSpPr/>
          <p:nvPr/>
        </p:nvSpPr>
        <p:spPr>
          <a:xfrm>
            <a:off x="46796" y="548680"/>
            <a:ext cx="8989700" cy="646331"/>
          </a:xfrm>
          <a:prstGeom prst="rect">
            <a:avLst/>
          </a:prstGeom>
        </p:spPr>
        <p:txBody>
          <a:bodyPr wrap="square">
            <a:spAutoFit/>
          </a:bodyPr>
          <a:lstStyle/>
          <a:p>
            <a:pPr algn="ctr"/>
            <a:r>
              <a:rPr lang="es-EC" dirty="0">
                <a:latin typeface="Arial Narrow" pitchFamily="34" charset="0"/>
              </a:rPr>
              <a:t>Energía térmica transferida desde el campo solar al ciclo </a:t>
            </a:r>
            <a:r>
              <a:rPr lang="es-EC" dirty="0" smtClean="0">
                <a:latin typeface="Arial Narrow" pitchFamily="34" charset="0"/>
              </a:rPr>
              <a:t>Rankine considerando una eficiencia del intercambiador de calor del 60%</a:t>
            </a:r>
            <a:endParaRPr lang="es-EC" dirty="0">
              <a:latin typeface="Arial Narrow" pitchFamily="34" charset="0"/>
            </a:endParaRPr>
          </a:p>
        </p:txBody>
      </p:sp>
      <p:pic>
        <p:nvPicPr>
          <p:cNvPr id="7" name="6 Imagen"/>
          <p:cNvPicPr/>
          <p:nvPr/>
        </p:nvPicPr>
        <p:blipFill rotWithShape="1">
          <a:blip r:embed="rId3" cstate="print">
            <a:extLst>
              <a:ext uri="{28A0092B-C50C-407E-A947-70E740481C1C}">
                <a14:useLocalDpi xmlns:a14="http://schemas.microsoft.com/office/drawing/2010/main" val="0"/>
              </a:ext>
            </a:extLst>
          </a:blip>
          <a:srcRect l="841" t="1814" r="1262" b="1493"/>
          <a:stretch/>
        </p:blipFill>
        <p:spPr bwMode="auto">
          <a:xfrm>
            <a:off x="2411760" y="4077072"/>
            <a:ext cx="4968551" cy="2792733"/>
          </a:xfrm>
          <a:prstGeom prst="rect">
            <a:avLst/>
          </a:prstGeom>
          <a:noFill/>
          <a:ln>
            <a:noFill/>
          </a:ln>
          <a:extLst>
            <a:ext uri="{53640926-AAD7-44D8-BBD7-CCE9431645EC}">
              <a14:shadowObscured xmlns:a14="http://schemas.microsoft.com/office/drawing/2010/main"/>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24" y="1162160"/>
            <a:ext cx="7897316" cy="291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ENERGÍA ELÉCTRICA </a:t>
            </a:r>
            <a:r>
              <a:rPr lang="es-EC" sz="2800" b="1" dirty="0">
                <a:latin typeface="Arial Narrow" pitchFamily="34" charset="0"/>
              </a:rPr>
              <a:t>– CASO DE ESTUDIO</a:t>
            </a:r>
          </a:p>
        </p:txBody>
      </p:sp>
      <p:pic>
        <p:nvPicPr>
          <p:cNvPr id="6" name="5 Imagen"/>
          <p:cNvPicPr/>
          <p:nvPr/>
        </p:nvPicPr>
        <p:blipFill rotWithShape="1">
          <a:blip r:embed="rId3" cstate="print">
            <a:extLst>
              <a:ext uri="{28A0092B-C50C-407E-A947-70E740481C1C}">
                <a14:useLocalDpi xmlns:a14="http://schemas.microsoft.com/office/drawing/2010/main" val="0"/>
              </a:ext>
            </a:extLst>
          </a:blip>
          <a:srcRect l="10902" t="11582" r="2725"/>
          <a:stretch/>
        </p:blipFill>
        <p:spPr bwMode="auto">
          <a:xfrm>
            <a:off x="2483768" y="3284984"/>
            <a:ext cx="6624736" cy="3565511"/>
          </a:xfrm>
          <a:prstGeom prst="rect">
            <a:avLst/>
          </a:prstGeom>
          <a:noFill/>
          <a:ln>
            <a:noFill/>
          </a:ln>
        </p:spPr>
      </p:pic>
      <p:sp>
        <p:nvSpPr>
          <p:cNvPr id="5" name="4 Rectángulo"/>
          <p:cNvSpPr/>
          <p:nvPr/>
        </p:nvSpPr>
        <p:spPr>
          <a:xfrm>
            <a:off x="5786846" y="1256566"/>
            <a:ext cx="3321658" cy="1631216"/>
          </a:xfrm>
          <a:prstGeom prst="rect">
            <a:avLst/>
          </a:prstGeom>
        </p:spPr>
        <p:txBody>
          <a:bodyPr wrap="square">
            <a:spAutoFit/>
          </a:bodyPr>
          <a:lstStyle/>
          <a:p>
            <a:pPr algn="ctr"/>
            <a:r>
              <a:rPr lang="es-EC" sz="2000" dirty="0" smtClean="0">
                <a:latin typeface="Arial Narrow" pitchFamily="34" charset="0"/>
              </a:rPr>
              <a:t>Aplicando un </a:t>
            </a:r>
            <a:r>
              <a:rPr lang="es-EC" sz="2000" dirty="0">
                <a:latin typeface="Arial Narrow" pitchFamily="34" charset="0"/>
              </a:rPr>
              <a:t>porcentaje del 33%  al proceso de transformación entre potencia térmica y potencia </a:t>
            </a:r>
            <a:r>
              <a:rPr lang="es-EC" sz="2000" dirty="0" smtClean="0">
                <a:latin typeface="Arial Narrow" pitchFamily="34" charset="0"/>
              </a:rPr>
              <a:t>eléctrica se obtienen </a:t>
            </a:r>
            <a:r>
              <a:rPr lang="es-EC" sz="2000" dirty="0" smtClean="0">
                <a:solidFill>
                  <a:srgbClr val="0070C0"/>
                </a:solidFill>
                <a:latin typeface="Arial Narrow" pitchFamily="34" charset="0"/>
              </a:rPr>
              <a:t>la energía eléctrica producida </a:t>
            </a:r>
            <a:endParaRPr lang="es-EC" sz="2000" dirty="0">
              <a:solidFill>
                <a:srgbClr val="0070C0"/>
              </a:solidFill>
              <a:latin typeface="Arial Narrow"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 y="620688"/>
            <a:ext cx="5800860" cy="373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77054"/>
          </a:xfrm>
          <a:prstGeom prst="rect">
            <a:avLst/>
          </a:prstGeom>
          <a:solidFill>
            <a:srgbClr val="92D050">
              <a:alpha val="41000"/>
            </a:srgbClr>
          </a:solidFill>
        </p:spPr>
        <p:txBody>
          <a:bodyPr wrap="square" rtlCol="0">
            <a:spAutoFit/>
          </a:bodyPr>
          <a:lstStyle/>
          <a:p>
            <a:pPr algn="r"/>
            <a:r>
              <a:rPr lang="es-EC" sz="2500" b="1" dirty="0" smtClean="0">
                <a:latin typeface="Arial Narrow" pitchFamily="34" charset="0"/>
              </a:rPr>
              <a:t>SUPERFICIE DE TERRENO PARA EL CAMPO SOLAR</a:t>
            </a:r>
            <a:endParaRPr lang="es-EC" sz="2500" b="1" dirty="0">
              <a:latin typeface="Arial Narrow"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8" y="1700808"/>
            <a:ext cx="8203667" cy="329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endParaRPr lang="es-EC" sz="2800" b="1" dirty="0">
              <a:latin typeface="Arial Narrow" pitchFamily="34" charset="0"/>
            </a:endParaRPr>
          </a:p>
        </p:txBody>
      </p:sp>
      <p:sp>
        <p:nvSpPr>
          <p:cNvPr id="5" name="CuadroTexto 4"/>
          <p:cNvSpPr txBox="1"/>
          <p:nvPr/>
        </p:nvSpPr>
        <p:spPr>
          <a:xfrm>
            <a:off x="2987824" y="2780928"/>
            <a:ext cx="3600400" cy="1323439"/>
          </a:xfrm>
          <a:prstGeom prst="rect">
            <a:avLst/>
          </a:prstGeom>
          <a:noFill/>
        </p:spPr>
        <p:txBody>
          <a:bodyPr wrap="square" rtlCol="0">
            <a:spAutoFit/>
          </a:bodyPr>
          <a:lstStyle/>
          <a:p>
            <a:pPr algn="ctr"/>
            <a:r>
              <a:rPr lang="es-EC" sz="4000" dirty="0" smtClean="0">
                <a:latin typeface="Arial Narrow" panose="020B0606020202030204" pitchFamily="34" charset="0"/>
              </a:rPr>
              <a:t>ASPECTOS GENERALES</a:t>
            </a:r>
            <a:endParaRPr lang="en-US" sz="4000" dirty="0">
              <a:latin typeface="Arial Narrow" panose="020B0606020202030204" pitchFamily="34" charset="0"/>
            </a:endParaRPr>
          </a:p>
        </p:txBody>
      </p:sp>
    </p:spTree>
    <p:extLst>
      <p:ext uri="{BB962C8B-B14F-4D97-AF65-F5344CB8AC3E}">
        <p14:creationId xmlns:p14="http://schemas.microsoft.com/office/powerpoint/2010/main" val="3965058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FACTOR DE PLANTA</a:t>
            </a:r>
            <a:endParaRPr lang="es-EC" sz="2800" b="1" dirty="0">
              <a:latin typeface="Arial Narrow"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768166"/>
            <a:ext cx="4571776" cy="64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556792"/>
            <a:ext cx="8880921" cy="5112568"/>
          </a:xfrm>
          <a:prstGeom prst="rect">
            <a:avLst/>
          </a:prstGeom>
          <a:noFill/>
          <a:ln>
            <a:noFill/>
          </a:ln>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46276"/>
          </a:xfrm>
          <a:prstGeom prst="rect">
            <a:avLst/>
          </a:prstGeom>
          <a:solidFill>
            <a:srgbClr val="92D050">
              <a:alpha val="41000"/>
            </a:srgbClr>
          </a:solidFill>
        </p:spPr>
        <p:txBody>
          <a:bodyPr wrap="square" rtlCol="0">
            <a:spAutoFit/>
          </a:bodyPr>
          <a:lstStyle/>
          <a:p>
            <a:pPr algn="r"/>
            <a:r>
              <a:rPr lang="es-EC" sz="2300" b="1" dirty="0" smtClean="0">
                <a:latin typeface="Arial Narrow" pitchFamily="34" charset="0"/>
              </a:rPr>
              <a:t>AHORRO EN EL CONSUMO DE COMBUSTIBLES FÓSILES</a:t>
            </a:r>
            <a:endParaRPr lang="es-EC" sz="2300" b="1" dirty="0">
              <a:latin typeface="Arial Narrow"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253450"/>
            <a:ext cx="48196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07974" y="1557953"/>
            <a:ext cx="3831977" cy="769441"/>
          </a:xfrm>
          <a:prstGeom prst="rect">
            <a:avLst/>
          </a:prstGeom>
        </p:spPr>
        <p:txBody>
          <a:bodyPr wrap="square">
            <a:spAutoFit/>
          </a:bodyPr>
          <a:lstStyle/>
          <a:p>
            <a:pPr algn="r"/>
            <a:r>
              <a:rPr lang="es-EC" sz="2200" dirty="0">
                <a:latin typeface="Arial Narrow" pitchFamily="34" charset="0"/>
              </a:rPr>
              <a:t>Productividad de las centrales en función del tipo de combustible</a:t>
            </a:r>
          </a:p>
        </p:txBody>
      </p:sp>
      <p:sp>
        <p:nvSpPr>
          <p:cNvPr id="6" name="5 Rectángulo"/>
          <p:cNvSpPr/>
          <p:nvPr/>
        </p:nvSpPr>
        <p:spPr>
          <a:xfrm>
            <a:off x="257747" y="5230361"/>
            <a:ext cx="8634733" cy="430887"/>
          </a:xfrm>
          <a:prstGeom prst="rect">
            <a:avLst/>
          </a:prstGeom>
        </p:spPr>
        <p:txBody>
          <a:bodyPr wrap="square">
            <a:spAutoFit/>
          </a:bodyPr>
          <a:lstStyle/>
          <a:p>
            <a:r>
              <a:rPr lang="es-EC" sz="2200" dirty="0">
                <a:latin typeface="Arial Narrow" pitchFamily="34" charset="0"/>
              </a:rPr>
              <a:t>Volumen máximo de combustible líquido evitado por la operación del campo solar</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359269"/>
            <a:ext cx="87439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REDUCCIÓN DE EMISIONES</a:t>
            </a:r>
            <a:endParaRPr lang="es-EC" sz="2800" b="1" dirty="0">
              <a:latin typeface="Arial Narrow"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70917"/>
            <a:ext cx="6772863" cy="477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504" y="620688"/>
            <a:ext cx="8988425" cy="1323439"/>
          </a:xfrm>
          <a:prstGeom prst="rect">
            <a:avLst/>
          </a:prstGeom>
        </p:spPr>
        <p:txBody>
          <a:bodyPr wrap="square">
            <a:spAutoFit/>
          </a:bodyPr>
          <a:lstStyle/>
          <a:p>
            <a:pPr algn="just"/>
            <a:r>
              <a:rPr lang="es-EC" sz="2000" dirty="0">
                <a:latin typeface="Arial Narrow" pitchFamily="34" charset="0"/>
              </a:rPr>
              <a:t>En el informe “</a:t>
            </a:r>
            <a:r>
              <a:rPr lang="es-EC" sz="2000" i="1" dirty="0">
                <a:latin typeface="Arial Narrow" pitchFamily="34" charset="0"/>
              </a:rPr>
              <a:t>Factor de emisión de CO2 del Sistema Nacional Interconectado del Ecuador 2015</a:t>
            </a:r>
            <a:r>
              <a:rPr lang="es-EC" sz="2000" dirty="0">
                <a:latin typeface="Arial Narrow" pitchFamily="34" charset="0"/>
              </a:rPr>
              <a:t>” </a:t>
            </a:r>
            <a:r>
              <a:rPr lang="es-EC" sz="2000" dirty="0" smtClean="0">
                <a:latin typeface="Arial Narrow" pitchFamily="34" charset="0"/>
              </a:rPr>
              <a:t>desarrollado </a:t>
            </a:r>
            <a:r>
              <a:rPr lang="es-EC" sz="2000" dirty="0">
                <a:latin typeface="Arial Narrow" pitchFamily="34" charset="0"/>
              </a:rPr>
              <a:t>por el Operador Nacional de Electricidad – CENACE se refiere un factor de emisión para el S.N.I de Ecuador de  EF</a:t>
            </a:r>
            <a:r>
              <a:rPr lang="es-EC" sz="2000" baseline="-25000" dirty="0">
                <a:latin typeface="Arial Narrow" pitchFamily="34" charset="0"/>
              </a:rPr>
              <a:t>grid,CM,14</a:t>
            </a:r>
            <a:r>
              <a:rPr lang="es-EC" sz="2000" dirty="0">
                <a:latin typeface="Arial Narrow" pitchFamily="34" charset="0"/>
              </a:rPr>
              <a:t>  </a:t>
            </a:r>
            <a:r>
              <a:rPr lang="es-EC" sz="2000" dirty="0" smtClean="0">
                <a:latin typeface="Arial Narrow" pitchFamily="34" charset="0"/>
              </a:rPr>
              <a:t>=0.5456 </a:t>
            </a:r>
            <a:r>
              <a:rPr lang="es-EC" sz="2000" dirty="0">
                <a:latin typeface="Arial Narrow" pitchFamily="34" charset="0"/>
              </a:rPr>
              <a:t>ton CO2/MWh.    </a:t>
            </a:r>
            <a:r>
              <a:rPr lang="es-EC" sz="2000" dirty="0" smtClean="0">
                <a:latin typeface="Arial Narrow" pitchFamily="34" charset="0"/>
              </a:rPr>
              <a:t>Se aplica </a:t>
            </a:r>
            <a:r>
              <a:rPr lang="es-EC" sz="2000" dirty="0">
                <a:latin typeface="Arial Narrow" pitchFamily="34" charset="0"/>
              </a:rPr>
              <a:t>este factor a  la generación eléctrica </a:t>
            </a:r>
            <a:r>
              <a:rPr lang="es-EC" sz="2000" dirty="0" smtClean="0">
                <a:latin typeface="Arial Narrow" pitchFamily="34" charset="0"/>
              </a:rPr>
              <a:t>producida por el campo solar.</a:t>
            </a:r>
            <a:endParaRPr lang="es-EC" sz="2000"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46276"/>
          </a:xfrm>
          <a:prstGeom prst="rect">
            <a:avLst/>
          </a:prstGeom>
          <a:solidFill>
            <a:srgbClr val="92D050">
              <a:alpha val="41000"/>
            </a:srgbClr>
          </a:solidFill>
        </p:spPr>
        <p:txBody>
          <a:bodyPr wrap="square" rtlCol="0">
            <a:spAutoFit/>
          </a:bodyPr>
          <a:lstStyle/>
          <a:p>
            <a:pPr algn="r"/>
            <a:r>
              <a:rPr lang="es-EC" sz="2300" b="1" dirty="0" smtClean="0">
                <a:latin typeface="Arial Narrow" pitchFamily="34" charset="0"/>
              </a:rPr>
              <a:t>IMPACTO EN EL ABASTECIMIENTO DE ENERGÍA AL S.N.I </a:t>
            </a:r>
            <a:endParaRPr lang="es-EC" sz="2300" b="1" dirty="0">
              <a:latin typeface="Arial Narrow"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13690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46276"/>
          </a:xfrm>
          <a:prstGeom prst="rect">
            <a:avLst/>
          </a:prstGeom>
          <a:solidFill>
            <a:srgbClr val="92D050">
              <a:alpha val="41000"/>
            </a:srgbClr>
          </a:solidFill>
        </p:spPr>
        <p:txBody>
          <a:bodyPr wrap="square" rtlCol="0">
            <a:spAutoFit/>
          </a:bodyPr>
          <a:lstStyle/>
          <a:p>
            <a:pPr algn="r"/>
            <a:r>
              <a:rPr lang="es-EC" sz="2300" b="1" dirty="0" smtClean="0">
                <a:latin typeface="Arial Narrow" pitchFamily="34" charset="0"/>
              </a:rPr>
              <a:t>IMPACTO EN EL ABASTECIMIENTO DE ENERGÍA AL S.N.I </a:t>
            </a:r>
            <a:endParaRPr lang="es-EC" sz="2300" b="1" dirty="0">
              <a:latin typeface="Arial Narrow" pitchFamily="34" charset="0"/>
            </a:endParaRPr>
          </a:p>
        </p:txBody>
      </p:sp>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49" y="764704"/>
            <a:ext cx="9083555" cy="5688632"/>
          </a:xfrm>
          <a:prstGeom prst="rect">
            <a:avLst/>
          </a:prstGeom>
          <a:noFill/>
          <a:ln>
            <a:noFill/>
          </a:ln>
        </p:spPr>
      </p:pic>
    </p:spTree>
    <p:extLst>
      <p:ext uri="{BB962C8B-B14F-4D97-AF65-F5344CB8AC3E}">
        <p14:creationId xmlns:p14="http://schemas.microsoft.com/office/powerpoint/2010/main" val="1107965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92443"/>
          </a:xfrm>
          <a:prstGeom prst="rect">
            <a:avLst/>
          </a:prstGeom>
          <a:solidFill>
            <a:srgbClr val="92D050">
              <a:alpha val="41000"/>
            </a:srgbClr>
          </a:solidFill>
        </p:spPr>
        <p:txBody>
          <a:bodyPr wrap="square" rtlCol="0">
            <a:spAutoFit/>
          </a:bodyPr>
          <a:lstStyle/>
          <a:p>
            <a:pPr algn="r"/>
            <a:r>
              <a:rPr lang="es-EC" sz="2600" b="1" dirty="0" smtClean="0">
                <a:latin typeface="Arial Narrow" pitchFamily="34" charset="0"/>
              </a:rPr>
              <a:t>VIABILIDAD FINANCIERA: COSTOS DE INVERSIÓN</a:t>
            </a:r>
            <a:endParaRPr lang="es-EC" sz="2600" b="1" dirty="0">
              <a:latin typeface="Arial Narrow" pitchFamily="34"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94" y="1152154"/>
            <a:ext cx="7189614" cy="134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960832"/>
            <a:ext cx="9094856" cy="30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369332"/>
          </a:xfrm>
          <a:prstGeom prst="rect">
            <a:avLst/>
          </a:prstGeom>
          <a:solidFill>
            <a:srgbClr val="92D050">
              <a:alpha val="41000"/>
            </a:srgbClr>
          </a:solidFill>
        </p:spPr>
        <p:txBody>
          <a:bodyPr wrap="square" rtlCol="0">
            <a:spAutoFit/>
          </a:bodyPr>
          <a:lstStyle/>
          <a:p>
            <a:pPr algn="r"/>
            <a:r>
              <a:rPr lang="es-EC" b="1" dirty="0">
                <a:latin typeface="Arial Narrow" pitchFamily="34" charset="0"/>
              </a:rPr>
              <a:t>VIABILIDAD FINANCIERA: COSTOS DE </a:t>
            </a:r>
            <a:r>
              <a:rPr lang="es-EC" b="1" dirty="0" smtClean="0">
                <a:latin typeface="Arial Narrow" pitchFamily="34" charset="0"/>
              </a:rPr>
              <a:t>OPERACIÓN Y MANTENIMIENTO</a:t>
            </a:r>
            <a:endParaRPr lang="es-EC" b="1" dirty="0">
              <a:latin typeface="Arial Narrow" pitchFamily="34" charset="0"/>
            </a:endParaRPr>
          </a:p>
        </p:txBody>
      </p:sp>
      <p:sp>
        <p:nvSpPr>
          <p:cNvPr id="5" name="4 Rectángulo"/>
          <p:cNvSpPr/>
          <p:nvPr/>
        </p:nvSpPr>
        <p:spPr>
          <a:xfrm>
            <a:off x="803647" y="764704"/>
            <a:ext cx="7944817" cy="1446550"/>
          </a:xfrm>
          <a:prstGeom prst="rect">
            <a:avLst/>
          </a:prstGeom>
        </p:spPr>
        <p:txBody>
          <a:bodyPr wrap="square">
            <a:spAutoFit/>
          </a:bodyPr>
          <a:lstStyle/>
          <a:p>
            <a:r>
              <a:rPr lang="es-EC" sz="2200" dirty="0">
                <a:latin typeface="Arial Narrow" pitchFamily="34" charset="0"/>
              </a:rPr>
              <a:t>En el reporte “Renewable Power Generation Costs in 2014</a:t>
            </a:r>
            <a:r>
              <a:rPr lang="es-EC" sz="2200" dirty="0" smtClean="0">
                <a:latin typeface="Arial Narrow" pitchFamily="34" charset="0"/>
              </a:rPr>
              <a:t>” </a:t>
            </a:r>
            <a:r>
              <a:rPr lang="es-EC" sz="2200" dirty="0">
                <a:latin typeface="Arial Narrow" pitchFamily="34" charset="0"/>
              </a:rPr>
              <a:t>se menciona que los costos de operación y mantenimiento para centrales termosolares con colectores cilindro parabólicos </a:t>
            </a:r>
            <a:r>
              <a:rPr lang="es-EC" sz="2200" dirty="0" smtClean="0">
                <a:latin typeface="Arial Narrow" pitchFamily="34" charset="0"/>
              </a:rPr>
              <a:t>son </a:t>
            </a:r>
            <a:r>
              <a:rPr lang="es-EC" sz="2200" dirty="0">
                <a:latin typeface="Arial Narrow" pitchFamily="34" charset="0"/>
              </a:rPr>
              <a:t>de US$ 0.015/kWh, con lo cual se obtienen los siguientes </a:t>
            </a:r>
            <a:r>
              <a:rPr lang="es-EC" sz="2200" dirty="0" smtClean="0">
                <a:latin typeface="Arial Narrow" pitchFamily="34" charset="0"/>
              </a:rPr>
              <a:t>valores:</a:t>
            </a:r>
            <a:endParaRPr lang="es-EC" sz="2200" dirty="0">
              <a:latin typeface="Arial Narrow"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19189"/>
            <a:ext cx="7345466" cy="323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15498"/>
          </a:xfrm>
          <a:prstGeom prst="rect">
            <a:avLst/>
          </a:prstGeom>
          <a:solidFill>
            <a:srgbClr val="92D050">
              <a:alpha val="41000"/>
            </a:srgbClr>
          </a:solidFill>
        </p:spPr>
        <p:txBody>
          <a:bodyPr wrap="square" rtlCol="0">
            <a:spAutoFit/>
          </a:bodyPr>
          <a:lstStyle/>
          <a:p>
            <a:pPr algn="r"/>
            <a:r>
              <a:rPr lang="es-EC" sz="2100" b="1" dirty="0">
                <a:latin typeface="Arial Narrow" pitchFamily="34" charset="0"/>
              </a:rPr>
              <a:t>VIABILIDAD FINANCIERA: </a:t>
            </a:r>
            <a:r>
              <a:rPr lang="es-EC" sz="2100" b="1" dirty="0" smtClean="0">
                <a:latin typeface="Arial Narrow" pitchFamily="34" charset="0"/>
              </a:rPr>
              <a:t>INGRESOS POR VENTA DE ENERGÍA</a:t>
            </a:r>
            <a:endParaRPr lang="es-EC" sz="2100" b="1" dirty="0">
              <a:latin typeface="Arial Narrow" pitchFamily="34" charset="0"/>
            </a:endParaRPr>
          </a:p>
        </p:txBody>
      </p:sp>
      <p:sp>
        <p:nvSpPr>
          <p:cNvPr id="5" name="4 Rectángulo"/>
          <p:cNvSpPr/>
          <p:nvPr/>
        </p:nvSpPr>
        <p:spPr>
          <a:xfrm>
            <a:off x="755576" y="836712"/>
            <a:ext cx="7632848" cy="1446550"/>
          </a:xfrm>
          <a:prstGeom prst="rect">
            <a:avLst/>
          </a:prstGeom>
        </p:spPr>
        <p:txBody>
          <a:bodyPr wrap="square">
            <a:spAutoFit/>
          </a:bodyPr>
          <a:lstStyle/>
          <a:p>
            <a:r>
              <a:rPr lang="es-EC" sz="2200" dirty="0">
                <a:latin typeface="Arial Narrow" pitchFamily="34" charset="0"/>
              </a:rPr>
              <a:t>La Regulación CONELEC 004/11 </a:t>
            </a:r>
            <a:r>
              <a:rPr lang="es-EC" sz="2200" dirty="0" smtClean="0">
                <a:latin typeface="Arial Narrow" pitchFamily="34" charset="0"/>
              </a:rPr>
              <a:t>estableció </a:t>
            </a:r>
            <a:r>
              <a:rPr lang="es-EC" sz="2200" dirty="0">
                <a:latin typeface="Arial Narrow" pitchFamily="34" charset="0"/>
              </a:rPr>
              <a:t>una tarifa de 31c$/kWh para instalaciones termosolares ubicadas en el territorio continental ecuatoriano.  Aplicando esta tarifa a la energía producida se obtienen los siguientes ingresos </a:t>
            </a:r>
            <a:r>
              <a:rPr lang="es-EC" sz="2200" dirty="0" smtClean="0">
                <a:latin typeface="Arial Narrow" pitchFamily="34" charset="0"/>
              </a:rPr>
              <a:t>anuales:</a:t>
            </a:r>
            <a:endParaRPr lang="es-EC" sz="2200" dirty="0">
              <a:latin typeface="Arial Narrow"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75223"/>
            <a:ext cx="63150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77054"/>
          </a:xfrm>
          <a:prstGeom prst="rect">
            <a:avLst/>
          </a:prstGeom>
          <a:solidFill>
            <a:srgbClr val="92D050">
              <a:alpha val="41000"/>
            </a:srgbClr>
          </a:solidFill>
        </p:spPr>
        <p:txBody>
          <a:bodyPr wrap="square" rtlCol="0">
            <a:spAutoFit/>
          </a:bodyPr>
          <a:lstStyle/>
          <a:p>
            <a:pPr algn="r"/>
            <a:r>
              <a:rPr lang="es-EC" sz="2500" b="1" dirty="0">
                <a:latin typeface="Arial Narrow" pitchFamily="34" charset="0"/>
              </a:rPr>
              <a:t>VIABILIDAD FINANCIERA: </a:t>
            </a:r>
            <a:r>
              <a:rPr lang="es-EC" sz="2500" b="1" dirty="0" smtClean="0">
                <a:latin typeface="Arial Narrow" pitchFamily="34" charset="0"/>
              </a:rPr>
              <a:t>FLUJO DE FONDOS NETO</a:t>
            </a:r>
            <a:endParaRPr lang="es-EC" sz="2500" b="1" dirty="0">
              <a:latin typeface="Arial Narrow"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3396580"/>
            <a:ext cx="77819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1039" y="998488"/>
            <a:ext cx="7781924" cy="1785104"/>
          </a:xfrm>
          <a:prstGeom prst="rect">
            <a:avLst/>
          </a:prstGeom>
        </p:spPr>
        <p:txBody>
          <a:bodyPr wrap="square">
            <a:spAutoFit/>
          </a:bodyPr>
          <a:lstStyle/>
          <a:p>
            <a:pPr algn="just"/>
            <a:r>
              <a:rPr lang="es-EC" sz="2200" dirty="0">
                <a:latin typeface="Arial Narrow" pitchFamily="34" charset="0"/>
              </a:rPr>
              <a:t>Una vez se han determinado los ingresos y los costos generales se analizan la tasa interna de retorno – TIR y el valor presente neto – VPN para cada modo de hibridación, obteniéndose los siguientes resultados para distinta tasas de descuento (i) y para un período de vida útil de 25 años, habitual para instalaciones </a:t>
            </a:r>
            <a:r>
              <a:rPr lang="es-EC" sz="2200" dirty="0" smtClean="0">
                <a:latin typeface="Arial Narrow" pitchFamily="34" charset="0"/>
              </a:rPr>
              <a:t>termosolares:</a:t>
            </a:r>
            <a:endParaRPr lang="es-EC" sz="2200"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77054"/>
          </a:xfrm>
          <a:prstGeom prst="rect">
            <a:avLst/>
          </a:prstGeom>
          <a:solidFill>
            <a:srgbClr val="92D050">
              <a:alpha val="41000"/>
            </a:srgbClr>
          </a:solidFill>
        </p:spPr>
        <p:txBody>
          <a:bodyPr wrap="square" rtlCol="0">
            <a:spAutoFit/>
          </a:bodyPr>
          <a:lstStyle/>
          <a:p>
            <a:pPr algn="r"/>
            <a:r>
              <a:rPr lang="es-EC" sz="2500" b="1" dirty="0">
                <a:latin typeface="Arial Narrow" pitchFamily="34" charset="0"/>
              </a:rPr>
              <a:t>VIABILIDAD FINANCIERA: FLUJO DE FONDOS NETO</a:t>
            </a: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4202" t="10276" b="-1"/>
          <a:stretch/>
        </p:blipFill>
        <p:spPr bwMode="auto">
          <a:xfrm>
            <a:off x="899592" y="836712"/>
            <a:ext cx="7632848" cy="4584405"/>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179512" y="5541039"/>
            <a:ext cx="8836025" cy="1200329"/>
          </a:xfrm>
          <a:prstGeom prst="rect">
            <a:avLst/>
          </a:prstGeom>
        </p:spPr>
        <p:txBody>
          <a:bodyPr wrap="square">
            <a:spAutoFit/>
          </a:bodyPr>
          <a:lstStyle/>
          <a:p>
            <a:r>
              <a:rPr lang="es-EC" dirty="0">
                <a:latin typeface="Arial Narrow" pitchFamily="34" charset="0"/>
              </a:rPr>
              <a:t>En función de estos resultados se concluye que es conveniente desde el punto de vista financiero el implementar una </a:t>
            </a:r>
            <a:r>
              <a:rPr lang="es-EC" b="1" dirty="0">
                <a:latin typeface="Arial Narrow" pitchFamily="34" charset="0"/>
              </a:rPr>
              <a:t>hibridación total</a:t>
            </a:r>
            <a:r>
              <a:rPr lang="es-EC" dirty="0">
                <a:latin typeface="Arial Narrow" pitchFamily="34" charset="0"/>
              </a:rPr>
              <a:t>, siendo procedente la realización de las inversiones necesarias para transferir la máxima cantidad de calor desde el campo solar hasta el ciclo de potencia, puesto que en esta condición se obtiene el mayor VPN y por tanto el máximo rendimiento económico. </a:t>
            </a:r>
          </a:p>
        </p:txBody>
      </p:sp>
      <p:sp>
        <p:nvSpPr>
          <p:cNvPr id="7" name="6 CuadroTexto"/>
          <p:cNvSpPr txBox="1"/>
          <p:nvPr/>
        </p:nvSpPr>
        <p:spPr>
          <a:xfrm>
            <a:off x="2339752" y="548680"/>
            <a:ext cx="4982200" cy="369332"/>
          </a:xfrm>
          <a:prstGeom prst="rect">
            <a:avLst/>
          </a:prstGeom>
          <a:noFill/>
        </p:spPr>
        <p:txBody>
          <a:bodyPr wrap="square" rtlCol="0">
            <a:spAutoFit/>
          </a:bodyPr>
          <a:lstStyle/>
          <a:p>
            <a:pPr algn="ctr"/>
            <a:r>
              <a:rPr lang="es-EC" b="1" dirty="0" smtClean="0">
                <a:latin typeface="Arial Narrow" pitchFamily="34" charset="0"/>
              </a:rPr>
              <a:t>Valor Presente Neto para cada modo de hibridación</a:t>
            </a:r>
            <a:endParaRPr lang="es-EC" b="1"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SITUACIÓN ENERGÉTICA DEL ECUADOR</a:t>
            </a:r>
            <a:endParaRPr lang="es-EC" sz="2800" b="1" dirty="0">
              <a:latin typeface="Arial Narrow"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4" t="9033"/>
          <a:stretch/>
        </p:blipFill>
        <p:spPr bwMode="auto">
          <a:xfrm>
            <a:off x="35497" y="1772816"/>
            <a:ext cx="9094856" cy="458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72071" y="836712"/>
            <a:ext cx="7000329" cy="523220"/>
          </a:xfrm>
          <a:prstGeom prst="rect">
            <a:avLst/>
          </a:prstGeom>
          <a:noFill/>
        </p:spPr>
        <p:txBody>
          <a:bodyPr wrap="square" rtlCol="0">
            <a:spAutoFit/>
          </a:bodyPr>
          <a:lstStyle/>
          <a:p>
            <a:pPr algn="ctr"/>
            <a:r>
              <a:rPr lang="es-EC" sz="2800" dirty="0" smtClean="0">
                <a:latin typeface="Arial Narrow" pitchFamily="34" charset="0"/>
              </a:rPr>
              <a:t>Balance Energético del Ecuador – Escenario Base</a:t>
            </a:r>
            <a:endParaRPr lang="es-EC" sz="2800"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61665"/>
          </a:xfrm>
          <a:prstGeom prst="rect">
            <a:avLst/>
          </a:prstGeom>
          <a:solidFill>
            <a:srgbClr val="92D050">
              <a:alpha val="41000"/>
            </a:srgbClr>
          </a:solidFill>
        </p:spPr>
        <p:txBody>
          <a:bodyPr wrap="square" rtlCol="0">
            <a:spAutoFit/>
          </a:bodyPr>
          <a:lstStyle/>
          <a:p>
            <a:pPr algn="r"/>
            <a:r>
              <a:rPr lang="es-EC" sz="2400" b="1" dirty="0">
                <a:latin typeface="Arial Narrow" pitchFamily="34" charset="0"/>
              </a:rPr>
              <a:t>VIABILIDAD FINANCIERA: </a:t>
            </a:r>
            <a:r>
              <a:rPr lang="es-EC" sz="2400" b="1" dirty="0" smtClean="0">
                <a:latin typeface="Arial Narrow" pitchFamily="34" charset="0"/>
              </a:rPr>
              <a:t>ANÁLISIS DE SENSIBILIDAD</a:t>
            </a:r>
            <a:endParaRPr lang="es-EC" sz="2400" b="1" dirty="0">
              <a:latin typeface="Arial Narrow" pitchFamily="34" charset="0"/>
            </a:endParaRPr>
          </a:p>
        </p:txBody>
      </p:sp>
      <p:pic>
        <p:nvPicPr>
          <p:cNvPr id="5" name="4 Imagen"/>
          <p:cNvPicPr/>
          <p:nvPr/>
        </p:nvPicPr>
        <p:blipFill rotWithShape="1">
          <a:blip r:embed="rId3"/>
          <a:srcRect l="1542" t="2005" b="3222"/>
          <a:stretch/>
        </p:blipFill>
        <p:spPr bwMode="auto">
          <a:xfrm>
            <a:off x="155576" y="836712"/>
            <a:ext cx="8880920" cy="50405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CONCLUSIONES FINALES</a:t>
            </a:r>
            <a:endParaRPr lang="es-EC" sz="2800" b="1" dirty="0">
              <a:latin typeface="Arial Narrow" pitchFamily="34" charset="0"/>
            </a:endParaRPr>
          </a:p>
        </p:txBody>
      </p:sp>
      <p:sp>
        <p:nvSpPr>
          <p:cNvPr id="5" name="4 Rectángulo"/>
          <p:cNvSpPr/>
          <p:nvPr/>
        </p:nvSpPr>
        <p:spPr>
          <a:xfrm>
            <a:off x="165499" y="1196752"/>
            <a:ext cx="8845684" cy="5355312"/>
          </a:xfrm>
          <a:prstGeom prst="rect">
            <a:avLst/>
          </a:prstGeom>
        </p:spPr>
        <p:txBody>
          <a:bodyPr wrap="square">
            <a:spAutoFit/>
          </a:bodyPr>
          <a:lstStyle/>
          <a:p>
            <a:pPr marL="285750" lvl="0" indent="-285750" algn="just">
              <a:buFont typeface="Arial" pitchFamily="34" charset="0"/>
              <a:buChar char="•"/>
            </a:pPr>
            <a:r>
              <a:rPr lang="es-EC" sz="1900" dirty="0"/>
              <a:t>El </a:t>
            </a:r>
            <a:r>
              <a:rPr lang="es-EC" sz="1900" dirty="0">
                <a:latin typeface="Arial Narrow" pitchFamily="34" charset="0"/>
              </a:rPr>
              <a:t>trabajo </a:t>
            </a:r>
            <a:r>
              <a:rPr lang="es-EC" sz="1900" dirty="0" smtClean="0">
                <a:latin typeface="Arial Narrow" pitchFamily="34" charset="0"/>
              </a:rPr>
              <a:t>desarrollado </a:t>
            </a:r>
            <a:r>
              <a:rPr lang="es-EC" sz="1900" dirty="0">
                <a:latin typeface="Arial Narrow" pitchFamily="34" charset="0"/>
              </a:rPr>
              <a:t>en la tesis ha permito alcanzar los objetivos planteados en su formulación.  Como parte del análisis de la viabilidad técnica y económica de hibridación de centrales que operan con biomasa con instalaciones cilindro parabólicas se han empleado herramientas y metodologías para el análisis termodinámico del ciclo Rankine, el análisis del recurso solar, el diseño de las instalaciones cilindro parabólicas, los balances de energía, la operación de generadores eléctricos, la planificación del sistema eléctrico de potencia, la reducción de emisiones y el análisis financiero en base del valor presente neto y la tasa interna de retorno.</a:t>
            </a:r>
          </a:p>
          <a:p>
            <a:pPr marL="285750" indent="-285750" algn="just">
              <a:buFont typeface="Arial" pitchFamily="34" charset="0"/>
              <a:buChar char="•"/>
            </a:pPr>
            <a:endParaRPr lang="es-EC" sz="1900" dirty="0">
              <a:latin typeface="Arial Narrow" pitchFamily="34" charset="0"/>
            </a:endParaRPr>
          </a:p>
          <a:p>
            <a:pPr marL="285750" lvl="0" indent="-285750" algn="just">
              <a:buFont typeface="Arial" pitchFamily="34" charset="0"/>
              <a:buChar char="•"/>
            </a:pPr>
            <a:r>
              <a:rPr lang="es-EC" sz="1900" dirty="0">
                <a:latin typeface="Arial Narrow" pitchFamily="34" charset="0"/>
              </a:rPr>
              <a:t>Con el cambio de la matriz productiva y la migración hacia la hidroelectricidad como fuente principal del abastecimiento eléctrico en Ecuador algunas plantas térmicas saldrán de operación o disminuirán su producción de manera importante.  Aun así, el aporte de centrales térmicas siempre será necesario para atender los requerimientos de calidad y confiabilidad del sistema eléctrico de potencia.  En este escenario los mecanismos de hibridación de las centrales termoeléctricas existentes por medio de energías renovables permitirían dotar a estas centrales de cierta flexibilidad tal que resulten complementarias al recurso hídrico y puedan abastecer al sistema en condiciones de poco aporte hídrico empleando un importante componente de energías renovables a costos operativos muy bajos</a:t>
            </a:r>
            <a:r>
              <a:rPr lang="es-EC" sz="1900" dirty="0" smtClean="0">
                <a:latin typeface="Arial Narrow" pitchFamily="34" charset="0"/>
              </a:rPr>
              <a:t>.</a:t>
            </a:r>
            <a:endParaRPr lang="es-EC" sz="1900"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a:latin typeface="Arial Narrow" pitchFamily="34" charset="0"/>
              </a:rPr>
              <a:t>CONCLUSIONES FINALES</a:t>
            </a:r>
          </a:p>
        </p:txBody>
      </p:sp>
      <p:sp>
        <p:nvSpPr>
          <p:cNvPr id="5" name="4 Rectángulo"/>
          <p:cNvSpPr/>
          <p:nvPr/>
        </p:nvSpPr>
        <p:spPr>
          <a:xfrm>
            <a:off x="307975" y="1585823"/>
            <a:ext cx="8512497" cy="4493538"/>
          </a:xfrm>
          <a:prstGeom prst="rect">
            <a:avLst/>
          </a:prstGeom>
        </p:spPr>
        <p:txBody>
          <a:bodyPr wrap="square">
            <a:spAutoFit/>
          </a:bodyPr>
          <a:lstStyle/>
          <a:p>
            <a:pPr marL="285750" lvl="0" indent="-285750" algn="just">
              <a:buFont typeface="Arial" pitchFamily="34" charset="0"/>
              <a:buChar char="•"/>
            </a:pPr>
            <a:r>
              <a:rPr lang="es-EC" sz="2200" dirty="0">
                <a:latin typeface="Arial Narrow" pitchFamily="34" charset="0"/>
              </a:rPr>
              <a:t>Una limitante tecnológica para la implementación de hibridación de centrales existentes mediante energías renovables consiste en la disponibilidad de terreno aledaño a las plantas a hibridar, restricción que se supera cuando se trata de ingenios azucareros como los estudiados en esta tesis.  Sin embargo, al momento de analizar la hibridación de otro tipo de centrales esta limitación podría resultar bloqueante, sobre todo en aquellos emplazamientos cercanos a ciudades o centros industriales.</a:t>
            </a:r>
          </a:p>
          <a:p>
            <a:pPr algn="just"/>
            <a:r>
              <a:rPr lang="es-EC" sz="2200" dirty="0">
                <a:latin typeface="Arial Narrow" pitchFamily="34" charset="0"/>
              </a:rPr>
              <a:t> </a:t>
            </a:r>
          </a:p>
          <a:p>
            <a:pPr marL="285750" lvl="0" indent="-285750" algn="just">
              <a:buFont typeface="Arial" pitchFamily="34" charset="0"/>
              <a:buChar char="•"/>
            </a:pPr>
            <a:r>
              <a:rPr lang="es-EC" sz="2200" dirty="0">
                <a:latin typeface="Arial Narrow" pitchFamily="34" charset="0"/>
              </a:rPr>
              <a:t>Como un resultado aplicable a las centrales de generación con biomasa estudiadas se encuentra que la mejor opción desde el punto de vista técnico y económico constituye la hibridación mixta del ciclo </a:t>
            </a:r>
            <a:r>
              <a:rPr lang="es-EC" sz="2200" dirty="0" smtClean="0">
                <a:latin typeface="Arial Narrow" pitchFamily="34" charset="0"/>
              </a:rPr>
              <a:t>Rankine </a:t>
            </a:r>
            <a:r>
              <a:rPr lang="es-EC" sz="2200" dirty="0">
                <a:latin typeface="Arial Narrow" pitchFamily="34" charset="0"/>
              </a:rPr>
              <a:t>con el campo solar cilindro parabólico, esto es que el diseño debe contemplar la introducción de energía solar tanto en el lado de la turbina como al ingreso a la caldera.</a:t>
            </a: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RECOMENDACIONES </a:t>
            </a:r>
            <a:r>
              <a:rPr lang="es-EC" sz="2800" b="1" dirty="0">
                <a:latin typeface="Arial Narrow" pitchFamily="34" charset="0"/>
              </a:rPr>
              <a:t>FINALES</a:t>
            </a:r>
          </a:p>
        </p:txBody>
      </p:sp>
      <p:sp>
        <p:nvSpPr>
          <p:cNvPr id="5" name="4 Rectángulo"/>
          <p:cNvSpPr/>
          <p:nvPr/>
        </p:nvSpPr>
        <p:spPr>
          <a:xfrm>
            <a:off x="46796" y="620688"/>
            <a:ext cx="8989700" cy="6109365"/>
          </a:xfrm>
          <a:prstGeom prst="rect">
            <a:avLst/>
          </a:prstGeom>
        </p:spPr>
        <p:txBody>
          <a:bodyPr wrap="square">
            <a:spAutoFit/>
          </a:bodyPr>
          <a:lstStyle/>
          <a:p>
            <a:pPr marL="285750" lvl="0" indent="-285750" algn="just">
              <a:buFont typeface="Arial" pitchFamily="34" charset="0"/>
              <a:buChar char="•"/>
            </a:pPr>
            <a:r>
              <a:rPr lang="es-EC" sz="1700" dirty="0">
                <a:latin typeface="Arial Narrow" pitchFamily="34" charset="0"/>
              </a:rPr>
              <a:t>Una limitante para el análisis de los estudios que tienen relación con el empleo de recursos energéticos renovables en Ecuador radica en la poca información de medición del recurso, en este caso solar; siendo necesario el desarrollo de un proyecto a nivel nacional con el fin de obtener una base de datos apropiada que permita a los analistas e investigadores el desarrollar estudios sustentados en información confiable.</a:t>
            </a:r>
          </a:p>
          <a:p>
            <a:pPr algn="just"/>
            <a:endParaRPr lang="es-EC" sz="1700" dirty="0">
              <a:latin typeface="Arial Narrow" pitchFamily="34" charset="0"/>
            </a:endParaRPr>
          </a:p>
          <a:p>
            <a:pPr marL="285750" lvl="0" indent="-285750" algn="just">
              <a:buFont typeface="Arial" pitchFamily="34" charset="0"/>
              <a:buChar char="•"/>
            </a:pPr>
            <a:r>
              <a:rPr lang="es-EC" sz="1700" dirty="0">
                <a:latin typeface="Arial Narrow" pitchFamily="34" charset="0"/>
              </a:rPr>
              <a:t>Un importante porcentaje de la generación termoeléctrica del Ecuador se encuentra ubicada en la región costa, donde las condiciones son propicias para el aprovechamiento del recurso eólico, sobre todo en aquellas centrales que se encuentran cerca del mar.  Trabajos posteriores podrían enfocarse en la hibridación de estas centrales con instalaciones eólicas, recurso que permitiría reducir costos operativos, sobre todo de aquellos generadores que por condiciones de seguridad y calidad deberán permanecer en línea aún en condiciones de máxima hidrología</a:t>
            </a:r>
            <a:r>
              <a:rPr lang="es-EC" sz="1700" dirty="0" smtClean="0">
                <a:latin typeface="Arial Narrow" pitchFamily="34" charset="0"/>
              </a:rPr>
              <a:t>.</a:t>
            </a:r>
          </a:p>
          <a:p>
            <a:pPr lvl="0" algn="just"/>
            <a:r>
              <a:rPr lang="es-EC" sz="1700" dirty="0">
                <a:latin typeface="Arial Narrow" pitchFamily="34" charset="0"/>
              </a:rPr>
              <a:t> </a:t>
            </a:r>
          </a:p>
          <a:p>
            <a:pPr marL="285750" lvl="0" indent="-285750" algn="just">
              <a:buFont typeface="Arial" pitchFamily="34" charset="0"/>
              <a:buChar char="•"/>
            </a:pPr>
            <a:r>
              <a:rPr lang="es-EC" sz="1700" dirty="0">
                <a:latin typeface="Arial Narrow" pitchFamily="34" charset="0"/>
              </a:rPr>
              <a:t>Considerando el amplio desarrollo de las tecnologías de producción de energía eléctrica a partir de fuentes de energía renovable y los mecanismos de hibridación, es recomendable la creación de marcos regulatorios que permitan la incorporación a los sistemas eléctricos de potencia de centrales de generación eléctrica híbridas, que puedan aprovechar de manera simultánea o complementaria varias fuentes de energía, lo cual traería beneficios tanto de orden técnico, económico y medioambiental, debido a la reducción de gases de efecto invernadero.</a:t>
            </a:r>
          </a:p>
          <a:p>
            <a:pPr marL="285750" indent="-285750" algn="just">
              <a:buFont typeface="Arial" pitchFamily="34" charset="0"/>
              <a:buChar char="•"/>
            </a:pPr>
            <a:endParaRPr lang="es-EC" sz="1700" dirty="0">
              <a:latin typeface="Arial Narrow" pitchFamily="34" charset="0"/>
            </a:endParaRPr>
          </a:p>
          <a:p>
            <a:pPr marL="285750" lvl="0" indent="-285750" algn="just">
              <a:buFont typeface="Arial" pitchFamily="34" charset="0"/>
              <a:buChar char="•"/>
            </a:pPr>
            <a:r>
              <a:rPr lang="es-EC" sz="1700" dirty="0">
                <a:latin typeface="Arial Narrow" pitchFamily="34" charset="0"/>
              </a:rPr>
              <a:t>Trabajos de investigación </a:t>
            </a:r>
            <a:r>
              <a:rPr lang="es-EC" sz="1700" dirty="0" smtClean="0">
                <a:latin typeface="Arial Narrow" pitchFamily="34" charset="0"/>
              </a:rPr>
              <a:t>posteriores </a:t>
            </a:r>
            <a:r>
              <a:rPr lang="es-EC" sz="1700" dirty="0">
                <a:latin typeface="Arial Narrow" pitchFamily="34" charset="0"/>
              </a:rPr>
              <a:t>podrían enfocarse en el análisis de la hibridación de las centrales de biomasa con sistemas de almacenamiento térmico o empleando instalaciones termosolares con receptor central de torre.  También constituiría un elemento de análisis la integración directa de vapor al ciclo Rankine proveniente de una instalación termosolar que emplee agua en lugar de aceite o sales fundidas. </a:t>
            </a: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BIBLIOGRAFÍA</a:t>
            </a:r>
            <a:endParaRPr lang="es-EC" sz="2800" b="1" dirty="0">
              <a:latin typeface="Arial Narrow"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210" y="736079"/>
            <a:ext cx="6775198" cy="600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9086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BIBLIOGRAFÍA</a:t>
            </a:r>
            <a:endParaRPr lang="es-EC" sz="2800" b="1" dirty="0">
              <a:latin typeface="Arial Narrow"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155"/>
          <a:stretch/>
        </p:blipFill>
        <p:spPr bwMode="auto">
          <a:xfrm>
            <a:off x="1111696" y="1403466"/>
            <a:ext cx="7492752" cy="41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716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BIBLIOGRAFÍA</a:t>
            </a:r>
            <a:endParaRPr lang="es-EC" sz="2800" b="1" dirty="0">
              <a:latin typeface="Arial Narrow"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23" y="965795"/>
            <a:ext cx="782002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7162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BIBLIOGRAFÍA</a:t>
            </a:r>
            <a:endParaRPr lang="es-EC" sz="2800" b="1" dirty="0">
              <a:latin typeface="Arial Narrow"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20688"/>
            <a:ext cx="7040913" cy="618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7162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BIBLIOGRAFÍA</a:t>
            </a:r>
            <a:endParaRPr lang="es-EC" sz="2800" b="1" dirty="0">
              <a:latin typeface="Arial Narrow" pitchFamily="34" charset="0"/>
            </a:endParaRPr>
          </a:p>
        </p:txBody>
      </p:sp>
      <p:sp>
        <p:nvSpPr>
          <p:cNvPr id="5" name="4 CuadroTexto"/>
          <p:cNvSpPr txBox="1"/>
          <p:nvPr/>
        </p:nvSpPr>
        <p:spPr>
          <a:xfrm>
            <a:off x="107504" y="6372617"/>
            <a:ext cx="8880921" cy="584775"/>
          </a:xfrm>
          <a:prstGeom prst="rect">
            <a:avLst/>
          </a:prstGeom>
          <a:noFill/>
        </p:spPr>
        <p:txBody>
          <a:bodyPr wrap="square" rtlCol="0">
            <a:spAutoFit/>
          </a:bodyPr>
          <a:lstStyle/>
          <a:p>
            <a:pPr algn="ctr"/>
            <a:r>
              <a:rPr lang="es-EC" sz="3200" b="1" dirty="0" smtClean="0">
                <a:solidFill>
                  <a:schemeClr val="accent3">
                    <a:lumMod val="75000"/>
                  </a:schemeClr>
                </a:solidFill>
                <a:latin typeface="Arial Narrow" pitchFamily="34" charset="0"/>
              </a:rPr>
              <a:t>MUCHAS GRACIAS POR SU ATENCIÓN</a:t>
            </a:r>
            <a:endParaRPr lang="es-EC" sz="3200" b="1" dirty="0">
              <a:solidFill>
                <a:schemeClr val="accent3">
                  <a:lumMod val="75000"/>
                </a:schemeClr>
              </a:solidFill>
              <a:latin typeface="Arial Narrow"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47" y="620688"/>
            <a:ext cx="795337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67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INTRODUCCIÓN</a:t>
            </a:r>
            <a:endParaRPr lang="es-EC" sz="2800" b="1" dirty="0">
              <a:latin typeface="Arial Narrow" pitchFamily="34" charset="0"/>
            </a:endParaRPr>
          </a:p>
        </p:txBody>
      </p:sp>
      <p:sp>
        <p:nvSpPr>
          <p:cNvPr id="5" name="4 CuadroTexto"/>
          <p:cNvSpPr txBox="1"/>
          <p:nvPr/>
        </p:nvSpPr>
        <p:spPr>
          <a:xfrm>
            <a:off x="1100063" y="1268760"/>
            <a:ext cx="3975993" cy="5509200"/>
          </a:xfrm>
          <a:prstGeom prst="rect">
            <a:avLst/>
          </a:prstGeom>
          <a:noFill/>
        </p:spPr>
        <p:txBody>
          <a:bodyPr wrap="square" rtlCol="0">
            <a:spAutoFit/>
          </a:bodyPr>
          <a:lstStyle/>
          <a:p>
            <a:pPr algn="just"/>
            <a:endParaRPr lang="es-EC" sz="2200" b="1" dirty="0" smtClean="0">
              <a:latin typeface="Arial Narrow" pitchFamily="34" charset="0"/>
            </a:endParaRPr>
          </a:p>
          <a:p>
            <a:pPr algn="just"/>
            <a:endParaRPr lang="es-EC" sz="2200" b="1" dirty="0">
              <a:latin typeface="Arial Narrow" pitchFamily="34" charset="0"/>
            </a:endParaRPr>
          </a:p>
          <a:p>
            <a:pPr algn="just"/>
            <a:endParaRPr lang="es-EC" sz="2200" b="1" dirty="0" smtClean="0">
              <a:latin typeface="Arial Narrow" pitchFamily="34" charset="0"/>
            </a:endParaRPr>
          </a:p>
          <a:p>
            <a:pPr algn="just"/>
            <a:r>
              <a:rPr lang="es-EC" sz="2200" b="1" dirty="0" smtClean="0">
                <a:latin typeface="Arial Narrow" pitchFamily="34" charset="0"/>
              </a:rPr>
              <a:t>FUENTES PRIMARIAS:</a:t>
            </a:r>
            <a:r>
              <a:rPr lang="es-EC" sz="2200" dirty="0" smtClean="0">
                <a:latin typeface="Arial Narrow" pitchFamily="34" charset="0"/>
              </a:rPr>
              <a:t> </a:t>
            </a:r>
          </a:p>
          <a:p>
            <a:pPr algn="just"/>
            <a:r>
              <a:rPr lang="es-EC" sz="2200" dirty="0" smtClean="0">
                <a:latin typeface="Arial Narrow" pitchFamily="34" charset="0"/>
              </a:rPr>
              <a:t>cuando el energético proviene de un recurso natural</a:t>
            </a:r>
          </a:p>
          <a:p>
            <a:pPr algn="just"/>
            <a:endParaRPr lang="es-EC" sz="2200" b="1" dirty="0" smtClean="0">
              <a:latin typeface="Arial Narrow" pitchFamily="34" charset="0"/>
            </a:endParaRPr>
          </a:p>
          <a:p>
            <a:pPr algn="just"/>
            <a:endParaRPr lang="es-EC" sz="2200" b="1" dirty="0">
              <a:latin typeface="Arial Narrow" pitchFamily="34" charset="0"/>
            </a:endParaRPr>
          </a:p>
          <a:p>
            <a:pPr algn="just"/>
            <a:endParaRPr lang="es-EC" sz="2200" b="1" dirty="0" smtClean="0">
              <a:latin typeface="Arial Narrow" pitchFamily="34" charset="0"/>
            </a:endParaRPr>
          </a:p>
          <a:p>
            <a:pPr algn="just"/>
            <a:endParaRPr lang="es-EC" sz="2200" b="1" dirty="0" smtClean="0">
              <a:latin typeface="Arial Narrow" pitchFamily="34" charset="0"/>
            </a:endParaRPr>
          </a:p>
          <a:p>
            <a:pPr algn="just"/>
            <a:endParaRPr lang="es-EC" sz="2200" b="1" dirty="0" smtClean="0">
              <a:latin typeface="Arial Narrow" pitchFamily="34" charset="0"/>
            </a:endParaRPr>
          </a:p>
          <a:p>
            <a:pPr algn="just"/>
            <a:endParaRPr lang="es-EC" sz="2200" b="1" dirty="0">
              <a:latin typeface="Arial Narrow" pitchFamily="34" charset="0"/>
            </a:endParaRPr>
          </a:p>
          <a:p>
            <a:pPr algn="just"/>
            <a:r>
              <a:rPr lang="es-EC" sz="2200" b="1" dirty="0" smtClean="0">
                <a:latin typeface="Arial Narrow" pitchFamily="34" charset="0"/>
              </a:rPr>
              <a:t>FUENTES SECUNDARIAS:</a:t>
            </a:r>
            <a:r>
              <a:rPr lang="es-EC" sz="2200" dirty="0" smtClean="0">
                <a:latin typeface="Arial Narrow" pitchFamily="34" charset="0"/>
              </a:rPr>
              <a:t> </a:t>
            </a:r>
          </a:p>
          <a:p>
            <a:pPr algn="just"/>
            <a:r>
              <a:rPr lang="es-EC" sz="2200" dirty="0" smtClean="0">
                <a:latin typeface="Arial Narrow" pitchFamily="34" charset="0"/>
              </a:rPr>
              <a:t>cuando el energético proviene de la transformación de otro energético ya procesado</a:t>
            </a:r>
            <a:endParaRPr lang="es-EC" sz="2200" dirty="0">
              <a:latin typeface="Arial Narrow" pitchFamily="34" charset="0"/>
            </a:endParaRPr>
          </a:p>
        </p:txBody>
      </p:sp>
      <p:sp>
        <p:nvSpPr>
          <p:cNvPr id="8" name="7 CuadroTexto"/>
          <p:cNvSpPr txBox="1"/>
          <p:nvPr/>
        </p:nvSpPr>
        <p:spPr>
          <a:xfrm>
            <a:off x="5364088" y="692696"/>
            <a:ext cx="2736304" cy="4154984"/>
          </a:xfrm>
          <a:prstGeom prst="rect">
            <a:avLst/>
          </a:prstGeom>
          <a:noFill/>
        </p:spPr>
        <p:txBody>
          <a:bodyPr wrap="square" rtlCol="0">
            <a:spAutoFit/>
          </a:bodyPr>
          <a:lstStyle/>
          <a:p>
            <a:r>
              <a:rPr lang="es-EC" sz="2200" b="1" dirty="0" smtClean="0">
                <a:latin typeface="Arial Narrow" pitchFamily="34" charset="0"/>
              </a:rPr>
              <a:t>Renovables</a:t>
            </a:r>
          </a:p>
          <a:p>
            <a:pPr marL="342900" indent="-342900">
              <a:buFont typeface="Arial" pitchFamily="34" charset="0"/>
              <a:buChar char="•"/>
            </a:pPr>
            <a:r>
              <a:rPr lang="es-EC" sz="2200" dirty="0" smtClean="0">
                <a:latin typeface="Arial Narrow" pitchFamily="34" charset="0"/>
              </a:rPr>
              <a:t>Hidroenergía</a:t>
            </a:r>
            <a:endParaRPr lang="es-EC" sz="2200" dirty="0">
              <a:latin typeface="Arial Narrow" pitchFamily="34" charset="0"/>
            </a:endParaRPr>
          </a:p>
          <a:p>
            <a:pPr marL="342900" indent="-342900">
              <a:buFont typeface="Arial" pitchFamily="34" charset="0"/>
              <a:buChar char="•"/>
            </a:pPr>
            <a:r>
              <a:rPr lang="es-EC" sz="2200" dirty="0">
                <a:latin typeface="Arial Narrow" pitchFamily="34" charset="0"/>
              </a:rPr>
              <a:t>Geotermia</a:t>
            </a:r>
          </a:p>
          <a:p>
            <a:pPr marL="342900" indent="-342900">
              <a:buFont typeface="Arial" pitchFamily="34" charset="0"/>
              <a:buChar char="•"/>
            </a:pPr>
            <a:r>
              <a:rPr lang="es-EC" sz="2200" dirty="0">
                <a:latin typeface="Arial Narrow" pitchFamily="34" charset="0"/>
              </a:rPr>
              <a:t>Eólica</a:t>
            </a:r>
          </a:p>
          <a:p>
            <a:pPr marL="342900" indent="-342900">
              <a:buFont typeface="Arial" pitchFamily="34" charset="0"/>
              <a:buChar char="•"/>
            </a:pPr>
            <a:r>
              <a:rPr lang="es-EC" sz="2200" dirty="0">
                <a:latin typeface="Arial Narrow" pitchFamily="34" charset="0"/>
              </a:rPr>
              <a:t>Solar</a:t>
            </a:r>
          </a:p>
          <a:p>
            <a:pPr marL="342900" indent="-342900">
              <a:buFont typeface="Arial" pitchFamily="34" charset="0"/>
              <a:buChar char="•"/>
            </a:pPr>
            <a:r>
              <a:rPr lang="es-EC" sz="2200" dirty="0">
                <a:latin typeface="Arial Narrow" pitchFamily="34" charset="0"/>
              </a:rPr>
              <a:t>Biomasa</a:t>
            </a:r>
          </a:p>
          <a:p>
            <a:endParaRPr lang="es-EC" sz="2200" dirty="0">
              <a:latin typeface="Arial Narrow" pitchFamily="34" charset="0"/>
            </a:endParaRPr>
          </a:p>
          <a:p>
            <a:r>
              <a:rPr lang="es-EC" sz="2200" b="1" dirty="0" smtClean="0">
                <a:latin typeface="Arial Narrow" pitchFamily="34" charset="0"/>
              </a:rPr>
              <a:t>No Renovables</a:t>
            </a:r>
            <a:endParaRPr lang="es-EC" sz="2200" b="1" dirty="0">
              <a:latin typeface="Arial Narrow" pitchFamily="34" charset="0"/>
            </a:endParaRPr>
          </a:p>
          <a:p>
            <a:pPr marL="342900" indent="-342900">
              <a:buFont typeface="Arial" pitchFamily="34" charset="0"/>
              <a:buChar char="•"/>
            </a:pPr>
            <a:r>
              <a:rPr lang="es-EC" sz="2200" dirty="0">
                <a:latin typeface="Arial Narrow" pitchFamily="34" charset="0"/>
              </a:rPr>
              <a:t>Petróleo Crudo</a:t>
            </a:r>
          </a:p>
          <a:p>
            <a:pPr marL="342900" indent="-342900">
              <a:buFont typeface="Arial" pitchFamily="34" charset="0"/>
              <a:buChar char="•"/>
            </a:pPr>
            <a:r>
              <a:rPr lang="es-EC" sz="2200" dirty="0">
                <a:latin typeface="Arial Narrow" pitchFamily="34" charset="0"/>
              </a:rPr>
              <a:t>Gas Natural</a:t>
            </a:r>
          </a:p>
          <a:p>
            <a:pPr marL="342900" indent="-342900">
              <a:buFont typeface="Arial" pitchFamily="34" charset="0"/>
              <a:buChar char="•"/>
            </a:pPr>
            <a:r>
              <a:rPr lang="es-EC" sz="2200" dirty="0">
                <a:latin typeface="Arial Narrow" pitchFamily="34" charset="0"/>
              </a:rPr>
              <a:t>Carbón Mineral</a:t>
            </a:r>
          </a:p>
          <a:p>
            <a:pPr marL="342900" indent="-342900">
              <a:buFont typeface="Arial" pitchFamily="34" charset="0"/>
              <a:buChar char="•"/>
            </a:pPr>
            <a:r>
              <a:rPr lang="es-EC" sz="2200" dirty="0">
                <a:latin typeface="Arial Narrow" pitchFamily="34" charset="0"/>
              </a:rPr>
              <a:t>Nuclear</a:t>
            </a:r>
          </a:p>
        </p:txBody>
      </p:sp>
      <p:sp>
        <p:nvSpPr>
          <p:cNvPr id="9" name="8 Abrir llave"/>
          <p:cNvSpPr/>
          <p:nvPr/>
        </p:nvSpPr>
        <p:spPr>
          <a:xfrm>
            <a:off x="5076056" y="692696"/>
            <a:ext cx="360040" cy="4154984"/>
          </a:xfrm>
          <a:prstGeom prst="leftBrace">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0" name="9 CuadroTexto"/>
          <p:cNvSpPr txBox="1"/>
          <p:nvPr/>
        </p:nvSpPr>
        <p:spPr>
          <a:xfrm>
            <a:off x="7020272" y="1084094"/>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1" name="10 CuadroTexto"/>
          <p:cNvSpPr txBox="1"/>
          <p:nvPr/>
        </p:nvSpPr>
        <p:spPr>
          <a:xfrm>
            <a:off x="6804248" y="1412776"/>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2" name="11 CuadroTexto"/>
          <p:cNvSpPr txBox="1"/>
          <p:nvPr/>
        </p:nvSpPr>
        <p:spPr>
          <a:xfrm>
            <a:off x="6372200" y="1763524"/>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3" name="12 CuadroTexto"/>
          <p:cNvSpPr txBox="1"/>
          <p:nvPr/>
        </p:nvSpPr>
        <p:spPr>
          <a:xfrm>
            <a:off x="6300192" y="2051556"/>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4" name="13 CuadroTexto"/>
          <p:cNvSpPr txBox="1"/>
          <p:nvPr/>
        </p:nvSpPr>
        <p:spPr>
          <a:xfrm>
            <a:off x="6588224" y="2411596"/>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5" name="14 CuadroTexto"/>
          <p:cNvSpPr txBox="1"/>
          <p:nvPr/>
        </p:nvSpPr>
        <p:spPr>
          <a:xfrm>
            <a:off x="7316688" y="3429000"/>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6" name="15 CuadroTexto"/>
          <p:cNvSpPr txBox="1"/>
          <p:nvPr/>
        </p:nvSpPr>
        <p:spPr>
          <a:xfrm>
            <a:off x="6948264" y="3717032"/>
            <a:ext cx="432048" cy="369332"/>
          </a:xfrm>
          <a:prstGeom prst="rect">
            <a:avLst/>
          </a:prstGeom>
          <a:noFill/>
        </p:spPr>
        <p:txBody>
          <a:bodyPr wrap="square" rtlCol="0">
            <a:spAutoFit/>
          </a:bodyPr>
          <a:lstStyle/>
          <a:p>
            <a:pPr algn="ctr"/>
            <a:r>
              <a:rPr lang="es-EC" b="1" dirty="0" smtClean="0">
                <a:solidFill>
                  <a:srgbClr val="00B050"/>
                </a:solidFill>
                <a:latin typeface="Berlin Sans FB Demi" pitchFamily="34" charset="0"/>
              </a:rPr>
              <a:t>√</a:t>
            </a:r>
            <a:endParaRPr lang="es-EC" b="1" dirty="0">
              <a:solidFill>
                <a:srgbClr val="00B050"/>
              </a:solidFill>
              <a:latin typeface="Berlin Sans FB Demi" pitchFamily="34" charset="0"/>
            </a:endParaRPr>
          </a:p>
        </p:txBody>
      </p:sp>
      <p:sp>
        <p:nvSpPr>
          <p:cNvPr id="18" name="17 CuadroTexto"/>
          <p:cNvSpPr txBox="1"/>
          <p:nvPr/>
        </p:nvSpPr>
        <p:spPr>
          <a:xfrm>
            <a:off x="5364088" y="5294818"/>
            <a:ext cx="1952600" cy="1446550"/>
          </a:xfrm>
          <a:prstGeom prst="rect">
            <a:avLst/>
          </a:prstGeom>
          <a:noFill/>
        </p:spPr>
        <p:txBody>
          <a:bodyPr wrap="square" rtlCol="0">
            <a:spAutoFit/>
          </a:bodyPr>
          <a:lstStyle/>
          <a:p>
            <a:pPr marL="342900" indent="-342900">
              <a:buFont typeface="Arial" pitchFamily="34" charset="0"/>
              <a:buChar char="•"/>
            </a:pPr>
            <a:r>
              <a:rPr lang="es-EC" sz="2200" dirty="0" smtClean="0">
                <a:latin typeface="Arial Narrow" pitchFamily="34" charset="0"/>
              </a:rPr>
              <a:t>Gasolinas</a:t>
            </a:r>
          </a:p>
          <a:p>
            <a:pPr marL="342900" indent="-342900">
              <a:buFont typeface="Arial" pitchFamily="34" charset="0"/>
              <a:buChar char="•"/>
            </a:pPr>
            <a:r>
              <a:rPr lang="es-EC" sz="2200" dirty="0" smtClean="0">
                <a:latin typeface="Arial Narrow" pitchFamily="34" charset="0"/>
              </a:rPr>
              <a:t>Diésel</a:t>
            </a:r>
          </a:p>
          <a:p>
            <a:pPr marL="342900" indent="-342900">
              <a:buFont typeface="Arial" pitchFamily="34" charset="0"/>
              <a:buChar char="•"/>
            </a:pPr>
            <a:r>
              <a:rPr lang="es-EC" sz="2200" dirty="0" smtClean="0">
                <a:latin typeface="Arial Narrow" pitchFamily="34" charset="0"/>
              </a:rPr>
              <a:t>Residuo</a:t>
            </a:r>
          </a:p>
          <a:p>
            <a:pPr marL="342900" indent="-342900">
              <a:buFont typeface="Arial" pitchFamily="34" charset="0"/>
              <a:buChar char="•"/>
            </a:pPr>
            <a:r>
              <a:rPr lang="es-EC" sz="2200" dirty="0" smtClean="0">
                <a:latin typeface="Arial Narrow" pitchFamily="34" charset="0"/>
              </a:rPr>
              <a:t>Electricidad</a:t>
            </a:r>
            <a:endParaRPr lang="es-EC" sz="2200" dirty="0">
              <a:latin typeface="Arial Narrow" pitchFamily="34" charset="0"/>
            </a:endParaRPr>
          </a:p>
        </p:txBody>
      </p:sp>
      <p:sp>
        <p:nvSpPr>
          <p:cNvPr id="19" name="18 Abrir llave"/>
          <p:cNvSpPr/>
          <p:nvPr/>
        </p:nvSpPr>
        <p:spPr>
          <a:xfrm>
            <a:off x="5076056" y="5354046"/>
            <a:ext cx="360040" cy="1387322"/>
          </a:xfrm>
          <a:prstGeom prst="leftBrace">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1+#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1+#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50" fill="hold"/>
                                        <p:tgtEl>
                                          <p:spTgt spid="12"/>
                                        </p:tgtEl>
                                        <p:attrNameLst>
                                          <p:attrName>ppt_x</p:attrName>
                                        </p:attrNameLst>
                                      </p:cBhvr>
                                      <p:tavLst>
                                        <p:tav tm="0">
                                          <p:val>
                                            <p:strVal val="1+#ppt_w/2"/>
                                          </p:val>
                                        </p:tav>
                                        <p:tav tm="100000">
                                          <p:val>
                                            <p:strVal val="#ppt_x"/>
                                          </p:val>
                                        </p:tav>
                                      </p:tavLst>
                                    </p:anim>
                                    <p:anim calcmode="lin" valueType="num">
                                      <p:cBhvr additive="base">
                                        <p:cTn id="18" dur="25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50" fill="hold"/>
                                        <p:tgtEl>
                                          <p:spTgt spid="13"/>
                                        </p:tgtEl>
                                        <p:attrNameLst>
                                          <p:attrName>ppt_x</p:attrName>
                                        </p:attrNameLst>
                                      </p:cBhvr>
                                      <p:tavLst>
                                        <p:tav tm="0">
                                          <p:val>
                                            <p:strVal val="1+#ppt_w/2"/>
                                          </p:val>
                                        </p:tav>
                                        <p:tav tm="100000">
                                          <p:val>
                                            <p:strVal val="#ppt_x"/>
                                          </p:val>
                                        </p:tav>
                                      </p:tavLst>
                                    </p:anim>
                                    <p:anim calcmode="lin" valueType="num">
                                      <p:cBhvr additive="base">
                                        <p:cTn id="23" dur="2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50" fill="hold"/>
                                        <p:tgtEl>
                                          <p:spTgt spid="14"/>
                                        </p:tgtEl>
                                        <p:attrNameLst>
                                          <p:attrName>ppt_x</p:attrName>
                                        </p:attrNameLst>
                                      </p:cBhvr>
                                      <p:tavLst>
                                        <p:tav tm="0">
                                          <p:val>
                                            <p:strVal val="1+#ppt_w/2"/>
                                          </p:val>
                                        </p:tav>
                                        <p:tav tm="100000">
                                          <p:val>
                                            <p:strVal val="#ppt_x"/>
                                          </p:val>
                                        </p:tav>
                                      </p:tavLst>
                                    </p:anim>
                                    <p:anim calcmode="lin" valueType="num">
                                      <p:cBhvr additive="base">
                                        <p:cTn id="28" dur="25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50" fill="hold"/>
                                        <p:tgtEl>
                                          <p:spTgt spid="15"/>
                                        </p:tgtEl>
                                        <p:attrNameLst>
                                          <p:attrName>ppt_x</p:attrName>
                                        </p:attrNameLst>
                                      </p:cBhvr>
                                      <p:tavLst>
                                        <p:tav tm="0">
                                          <p:val>
                                            <p:strVal val="1+#ppt_w/2"/>
                                          </p:val>
                                        </p:tav>
                                        <p:tav tm="100000">
                                          <p:val>
                                            <p:strVal val="#ppt_x"/>
                                          </p:val>
                                        </p:tav>
                                      </p:tavLst>
                                    </p:anim>
                                    <p:anim calcmode="lin" valueType="num">
                                      <p:cBhvr additive="base">
                                        <p:cTn id="33" dur="25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50" fill="hold"/>
                                        <p:tgtEl>
                                          <p:spTgt spid="16"/>
                                        </p:tgtEl>
                                        <p:attrNameLst>
                                          <p:attrName>ppt_x</p:attrName>
                                        </p:attrNameLst>
                                      </p:cBhvr>
                                      <p:tavLst>
                                        <p:tav tm="0">
                                          <p:val>
                                            <p:strVal val="1+#ppt_w/2"/>
                                          </p:val>
                                        </p:tav>
                                        <p:tav tm="100000">
                                          <p:val>
                                            <p:strVal val="#ppt_x"/>
                                          </p:val>
                                        </p:tav>
                                      </p:tavLst>
                                    </p:anim>
                                    <p:anim calcmode="lin" valueType="num">
                                      <p:cBhvr additive="base">
                                        <p:cTn id="38" dur="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523220"/>
          </a:xfrm>
          <a:prstGeom prst="rect">
            <a:avLst/>
          </a:prstGeom>
          <a:solidFill>
            <a:srgbClr val="92D050">
              <a:alpha val="41000"/>
            </a:srgbClr>
          </a:solidFill>
        </p:spPr>
        <p:txBody>
          <a:bodyPr wrap="square" rtlCol="0">
            <a:spAutoFit/>
          </a:bodyPr>
          <a:lstStyle/>
          <a:p>
            <a:pPr algn="r"/>
            <a:r>
              <a:rPr lang="es-EC" sz="2800" b="1" dirty="0" smtClean="0">
                <a:latin typeface="Arial Narrow" pitchFamily="34" charset="0"/>
              </a:rPr>
              <a:t>APROVECHAMIENTO DEL RECURSO SOLAR</a:t>
            </a:r>
            <a:endParaRPr lang="es-EC" sz="2800" b="1" dirty="0">
              <a:latin typeface="Arial Narrow" pitchFamily="34" charset="0"/>
            </a:endParaRPr>
          </a:p>
        </p:txBody>
      </p:sp>
      <p:sp>
        <p:nvSpPr>
          <p:cNvPr id="6" name="5 CuadroTexto"/>
          <p:cNvSpPr txBox="1"/>
          <p:nvPr/>
        </p:nvSpPr>
        <p:spPr>
          <a:xfrm>
            <a:off x="467544" y="1939479"/>
            <a:ext cx="2538977" cy="769441"/>
          </a:xfrm>
          <a:prstGeom prst="rect">
            <a:avLst/>
          </a:prstGeom>
          <a:noFill/>
          <a:ln w="19050">
            <a:solidFill>
              <a:schemeClr val="tx1"/>
            </a:solidFill>
          </a:ln>
        </p:spPr>
        <p:txBody>
          <a:bodyPr wrap="square" rtlCol="0">
            <a:spAutoFit/>
          </a:bodyPr>
          <a:lstStyle/>
          <a:p>
            <a:pPr algn="ctr"/>
            <a:r>
              <a:rPr lang="es-EC" sz="2200" b="1" dirty="0" smtClean="0">
                <a:latin typeface="Arial Narrow" pitchFamily="34" charset="0"/>
              </a:rPr>
              <a:t>MÉTODOS PASIVOS DE CAPTACIÓN</a:t>
            </a:r>
            <a:endParaRPr lang="es-EC" sz="2200" b="1" dirty="0">
              <a:latin typeface="Arial Narrow" pitchFamily="34" charset="0"/>
            </a:endParaRPr>
          </a:p>
        </p:txBody>
      </p:sp>
      <p:sp>
        <p:nvSpPr>
          <p:cNvPr id="7" name="6 CuadroTexto"/>
          <p:cNvSpPr txBox="1"/>
          <p:nvPr/>
        </p:nvSpPr>
        <p:spPr>
          <a:xfrm>
            <a:off x="4590697" y="1939479"/>
            <a:ext cx="3096344" cy="769441"/>
          </a:xfrm>
          <a:prstGeom prst="rect">
            <a:avLst/>
          </a:prstGeom>
          <a:noFill/>
          <a:ln w="19050">
            <a:solidFill>
              <a:schemeClr val="tx1"/>
            </a:solidFill>
          </a:ln>
        </p:spPr>
        <p:txBody>
          <a:bodyPr wrap="square" rtlCol="0">
            <a:spAutoFit/>
          </a:bodyPr>
          <a:lstStyle/>
          <a:p>
            <a:pPr algn="ctr"/>
            <a:r>
              <a:rPr lang="es-EC" sz="2200" b="1" dirty="0" smtClean="0">
                <a:latin typeface="Arial Narrow" pitchFamily="34" charset="0"/>
              </a:rPr>
              <a:t>MÉTODOS ACTIVOS DE CAPTACIÓN</a:t>
            </a:r>
            <a:endParaRPr lang="es-EC" sz="2200" b="1" dirty="0">
              <a:latin typeface="Arial Narrow" pitchFamily="34" charset="0"/>
            </a:endParaRPr>
          </a:p>
        </p:txBody>
      </p:sp>
      <p:sp>
        <p:nvSpPr>
          <p:cNvPr id="8" name="7 CuadroTexto"/>
          <p:cNvSpPr txBox="1"/>
          <p:nvPr/>
        </p:nvSpPr>
        <p:spPr>
          <a:xfrm>
            <a:off x="470475" y="3235623"/>
            <a:ext cx="2538977" cy="769441"/>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Arquitectura Solar / Bioclimatismo</a:t>
            </a:r>
            <a:endParaRPr lang="es-EC" sz="2200" dirty="0">
              <a:latin typeface="Arial Narrow" pitchFamily="34" charset="0"/>
            </a:endParaRPr>
          </a:p>
        </p:txBody>
      </p:sp>
      <p:sp>
        <p:nvSpPr>
          <p:cNvPr id="9" name="8 CuadroTexto"/>
          <p:cNvSpPr txBox="1"/>
          <p:nvPr/>
        </p:nvSpPr>
        <p:spPr>
          <a:xfrm>
            <a:off x="476193" y="4452208"/>
            <a:ext cx="2538977" cy="1785104"/>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Recursos Naturales (Clima, Vegetación, etc.)</a:t>
            </a:r>
          </a:p>
          <a:p>
            <a:pPr algn="ctr"/>
            <a:r>
              <a:rPr lang="es-EC" sz="2200" dirty="0" smtClean="0">
                <a:latin typeface="Arial Narrow" pitchFamily="34" charset="0"/>
              </a:rPr>
              <a:t>Materiales para Construcción</a:t>
            </a:r>
            <a:endParaRPr lang="es-EC" sz="2200" dirty="0">
              <a:latin typeface="Arial Narrow" pitchFamily="34" charset="0"/>
            </a:endParaRPr>
          </a:p>
        </p:txBody>
      </p:sp>
      <p:sp>
        <p:nvSpPr>
          <p:cNvPr id="10" name="9 CuadroTexto"/>
          <p:cNvSpPr txBox="1"/>
          <p:nvPr/>
        </p:nvSpPr>
        <p:spPr>
          <a:xfrm>
            <a:off x="3726601" y="3213855"/>
            <a:ext cx="2304256" cy="769441"/>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Conversión Fotovoltaica</a:t>
            </a:r>
            <a:endParaRPr lang="es-EC" sz="2200" dirty="0">
              <a:latin typeface="Arial Narrow" pitchFamily="34" charset="0"/>
            </a:endParaRPr>
          </a:p>
        </p:txBody>
      </p:sp>
      <p:sp>
        <p:nvSpPr>
          <p:cNvPr id="11" name="10 CuadroTexto"/>
          <p:cNvSpPr txBox="1"/>
          <p:nvPr/>
        </p:nvSpPr>
        <p:spPr>
          <a:xfrm>
            <a:off x="6246881" y="3214137"/>
            <a:ext cx="2520280" cy="430887"/>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Conversión Térmica</a:t>
            </a:r>
            <a:endParaRPr lang="es-EC" sz="2200" dirty="0">
              <a:latin typeface="Arial Narrow" pitchFamily="34" charset="0"/>
            </a:endParaRPr>
          </a:p>
        </p:txBody>
      </p:sp>
      <p:sp>
        <p:nvSpPr>
          <p:cNvPr id="12" name="11 CuadroTexto"/>
          <p:cNvSpPr txBox="1"/>
          <p:nvPr/>
        </p:nvSpPr>
        <p:spPr>
          <a:xfrm>
            <a:off x="3726601" y="4365104"/>
            <a:ext cx="2304256" cy="769441"/>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Captación en celdas solares</a:t>
            </a:r>
            <a:endParaRPr lang="es-EC" sz="2200" dirty="0">
              <a:latin typeface="Arial Narrow" pitchFamily="34" charset="0"/>
            </a:endParaRPr>
          </a:p>
        </p:txBody>
      </p:sp>
      <p:sp>
        <p:nvSpPr>
          <p:cNvPr id="13" name="12 CuadroTexto"/>
          <p:cNvSpPr txBox="1"/>
          <p:nvPr/>
        </p:nvSpPr>
        <p:spPr>
          <a:xfrm>
            <a:off x="3766793" y="5561364"/>
            <a:ext cx="2232248" cy="1107996"/>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Almacenamiento en acumuladores eléctricos</a:t>
            </a:r>
            <a:endParaRPr lang="es-EC" sz="2200" dirty="0">
              <a:latin typeface="Arial Narrow" pitchFamily="34" charset="0"/>
            </a:endParaRPr>
          </a:p>
        </p:txBody>
      </p:sp>
      <p:sp>
        <p:nvSpPr>
          <p:cNvPr id="14" name="13 CuadroTexto"/>
          <p:cNvSpPr txBox="1"/>
          <p:nvPr/>
        </p:nvSpPr>
        <p:spPr>
          <a:xfrm>
            <a:off x="6246881" y="4121204"/>
            <a:ext cx="2520280" cy="1107996"/>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Captación en colectores, concentradores</a:t>
            </a:r>
            <a:endParaRPr lang="es-EC" sz="2200" dirty="0">
              <a:latin typeface="Arial Narrow" pitchFamily="34" charset="0"/>
            </a:endParaRPr>
          </a:p>
        </p:txBody>
      </p:sp>
      <p:sp>
        <p:nvSpPr>
          <p:cNvPr id="15" name="14 CuadroTexto"/>
          <p:cNvSpPr txBox="1"/>
          <p:nvPr/>
        </p:nvSpPr>
        <p:spPr>
          <a:xfrm>
            <a:off x="6246881" y="5561364"/>
            <a:ext cx="2520280" cy="1107996"/>
          </a:xfrm>
          <a:prstGeom prst="rect">
            <a:avLst/>
          </a:prstGeom>
          <a:noFill/>
          <a:ln w="19050">
            <a:solidFill>
              <a:schemeClr val="tx1"/>
            </a:solidFill>
          </a:ln>
        </p:spPr>
        <p:txBody>
          <a:bodyPr wrap="square" rtlCol="0">
            <a:spAutoFit/>
          </a:bodyPr>
          <a:lstStyle/>
          <a:p>
            <a:pPr algn="ctr"/>
            <a:r>
              <a:rPr lang="es-EC" sz="2200" dirty="0" smtClean="0">
                <a:latin typeface="Arial Narrow" pitchFamily="34" charset="0"/>
              </a:rPr>
              <a:t>Almacenamiento en líquidos o productos químicos</a:t>
            </a:r>
            <a:endParaRPr lang="es-EC" sz="2200" dirty="0">
              <a:latin typeface="Arial Narrow" pitchFamily="34" charset="0"/>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86" t="9337" r="48761" b="76387"/>
          <a:stretch/>
        </p:blipFill>
        <p:spPr bwMode="auto">
          <a:xfrm>
            <a:off x="3438569" y="620688"/>
            <a:ext cx="1050878" cy="93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17 Conector angular"/>
          <p:cNvCxnSpPr>
            <a:stCxn id="16" idx="2"/>
            <a:endCxn id="6" idx="0"/>
          </p:cNvCxnSpPr>
          <p:nvPr/>
        </p:nvCxnSpPr>
        <p:spPr>
          <a:xfrm rot="5400000">
            <a:off x="2658875" y="634346"/>
            <a:ext cx="383292" cy="2226975"/>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16" idx="2"/>
            <a:endCxn id="7" idx="0"/>
          </p:cNvCxnSpPr>
          <p:nvPr/>
        </p:nvCxnSpPr>
        <p:spPr>
          <a:xfrm rot="16200000" flipH="1">
            <a:off x="4859792" y="660402"/>
            <a:ext cx="383292" cy="217486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6" idx="2"/>
            <a:endCxn id="8" idx="0"/>
          </p:cNvCxnSpPr>
          <p:nvPr/>
        </p:nvCxnSpPr>
        <p:spPr>
          <a:xfrm>
            <a:off x="1737033" y="2708920"/>
            <a:ext cx="2931" cy="526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7" idx="2"/>
            <a:endCxn id="10" idx="0"/>
          </p:cNvCxnSpPr>
          <p:nvPr/>
        </p:nvCxnSpPr>
        <p:spPr>
          <a:xfrm rot="5400000">
            <a:off x="5256332" y="2331317"/>
            <a:ext cx="504935" cy="126014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7" idx="2"/>
            <a:endCxn id="11" idx="0"/>
          </p:cNvCxnSpPr>
          <p:nvPr/>
        </p:nvCxnSpPr>
        <p:spPr>
          <a:xfrm rot="16200000" flipH="1">
            <a:off x="6570337" y="2277452"/>
            <a:ext cx="505217" cy="13681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10" idx="2"/>
            <a:endCxn id="12" idx="0"/>
          </p:cNvCxnSpPr>
          <p:nvPr/>
        </p:nvCxnSpPr>
        <p:spPr>
          <a:xfrm>
            <a:off x="4878729" y="3983296"/>
            <a:ext cx="0" cy="3818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8" idx="2"/>
            <a:endCxn id="9" idx="0"/>
          </p:cNvCxnSpPr>
          <p:nvPr/>
        </p:nvCxnSpPr>
        <p:spPr>
          <a:xfrm>
            <a:off x="1739964" y="4005064"/>
            <a:ext cx="5718" cy="4471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1" idx="2"/>
            <a:endCxn id="14" idx="0"/>
          </p:cNvCxnSpPr>
          <p:nvPr/>
        </p:nvCxnSpPr>
        <p:spPr>
          <a:xfrm>
            <a:off x="7507021" y="3645024"/>
            <a:ext cx="0" cy="4761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2" idx="2"/>
            <a:endCxn id="13" idx="0"/>
          </p:cNvCxnSpPr>
          <p:nvPr/>
        </p:nvCxnSpPr>
        <p:spPr>
          <a:xfrm>
            <a:off x="4878729" y="5134545"/>
            <a:ext cx="4188" cy="4268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14" idx="2"/>
            <a:endCxn id="15" idx="0"/>
          </p:cNvCxnSpPr>
          <p:nvPr/>
        </p:nvCxnSpPr>
        <p:spPr>
          <a:xfrm>
            <a:off x="7507021" y="5229200"/>
            <a:ext cx="0" cy="3321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8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3000" fill="hold"/>
                                        <p:tgtEl>
                                          <p:spTgt spid="14">
                                            <p:txEl>
                                              <p:pRg st="0" end="0"/>
                                            </p:txEl>
                                          </p:spTgt>
                                        </p:tgtEl>
                                        <p:attrNameLst>
                                          <p:attrName>style.color</p:attrName>
                                        </p:attrNameLst>
                                      </p:cBhvr>
                                      <p:to>
                                        <p:clrVal>
                                          <a:srgbClr val="FF0000"/>
                                        </p:clrVal>
                                      </p:to>
                                    </p:set>
                                    <p:set>
                                      <p:cBhvr>
                                        <p:cTn id="7" dur="3000" fill="hold"/>
                                        <p:tgtEl>
                                          <p:spTgt spid="14">
                                            <p:txEl>
                                              <p:pRg st="0" end="0"/>
                                            </p:txEl>
                                          </p:spTgt>
                                        </p:tgtEl>
                                        <p:attrNameLst>
                                          <p:attrName>fillcolor</p:attrName>
                                        </p:attrNameLst>
                                      </p:cBhvr>
                                      <p:to>
                                        <p:clrVal>
                                          <a:srgbClr val="FF0000"/>
                                        </p:clrVal>
                                      </p:to>
                                    </p:set>
                                    <p:set>
                                      <p:cBhvr>
                                        <p:cTn id="8" dur="3000" fill="hold"/>
                                        <p:tgtEl>
                                          <p:spTgt spid="14">
                                            <p:txEl>
                                              <p:pRg st="0" end="0"/>
                                            </p:txEl>
                                          </p:spTgt>
                                        </p:tgtEl>
                                        <p:attrNameLst>
                                          <p:attrName>fill.type</p:attrName>
                                        </p:attrNameLst>
                                      </p:cBhvr>
                                      <p:to>
                                        <p:strVal val="solid"/>
                                      </p:to>
                                    </p:set>
                                  </p:childTnLst>
                                </p:cTn>
                              </p:par>
                              <p:par>
                                <p:cTn id="9" presetID="18" presetClass="emph" presetSubtype="0" fill="hold" grpId="1" nodeType="withEffect">
                                  <p:stCondLst>
                                    <p:cond delay="0"/>
                                  </p:stCondLst>
                                  <p:iterate type="lt">
                                    <p:tmPct val="4000"/>
                                  </p:iterate>
                                  <p:childTnLst>
                                    <p:set>
                                      <p:cBhvr override="childStyle">
                                        <p:cTn id="10" dur="3000" fill="hold"/>
                                        <p:tgtEl>
                                          <p:spTgt spid="14">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4"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logos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3" name="Picture 4" descr="http://www.espe.edu.ec/portal/files/log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6" y="44624"/>
            <a:ext cx="2076932" cy="53516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182088" y="56524"/>
            <a:ext cx="6948264" cy="461665"/>
          </a:xfrm>
          <a:prstGeom prst="rect">
            <a:avLst/>
          </a:prstGeom>
          <a:solidFill>
            <a:srgbClr val="92D050">
              <a:alpha val="41000"/>
            </a:srgbClr>
          </a:solidFill>
        </p:spPr>
        <p:txBody>
          <a:bodyPr wrap="square" rtlCol="0">
            <a:spAutoFit/>
          </a:bodyPr>
          <a:lstStyle/>
          <a:p>
            <a:pPr algn="r"/>
            <a:r>
              <a:rPr lang="es-EC" sz="2400" b="1" dirty="0" smtClean="0">
                <a:latin typeface="Arial Narrow" pitchFamily="34" charset="0"/>
              </a:rPr>
              <a:t>TECNOLOGÍAS TERMOSOLARES DE CONCENTRACIÓN</a:t>
            </a:r>
            <a:endParaRPr lang="es-EC" sz="2400" b="1" dirty="0">
              <a:latin typeface="Arial Narrow" pitchFamily="34" charset="0"/>
            </a:endParaRPr>
          </a:p>
        </p:txBody>
      </p:sp>
      <p:grpSp>
        <p:nvGrpSpPr>
          <p:cNvPr id="12" name="11 Grupo"/>
          <p:cNvGrpSpPr/>
          <p:nvPr/>
        </p:nvGrpSpPr>
        <p:grpSpPr>
          <a:xfrm>
            <a:off x="539552" y="620688"/>
            <a:ext cx="7744958" cy="6165304"/>
            <a:chOff x="1085262" y="620688"/>
            <a:chExt cx="7368164" cy="6165304"/>
          </a:xfrm>
        </p:grpSpPr>
        <p:grpSp>
          <p:nvGrpSpPr>
            <p:cNvPr id="7" name="6 Grupo"/>
            <p:cNvGrpSpPr/>
            <p:nvPr/>
          </p:nvGrpSpPr>
          <p:grpSpPr>
            <a:xfrm>
              <a:off x="1085262" y="620688"/>
              <a:ext cx="7368164" cy="6165304"/>
              <a:chOff x="899592" y="692696"/>
              <a:chExt cx="7629627" cy="5969361"/>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1" t="2656" r="1058" b="3093"/>
              <a:stretch/>
            </p:blipFill>
            <p:spPr bwMode="auto">
              <a:xfrm>
                <a:off x="1010033" y="692696"/>
                <a:ext cx="7519186" cy="596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899592" y="692696"/>
                <a:ext cx="375959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11" name="10 Rectángulo"/>
            <p:cNvSpPr/>
            <p:nvPr/>
          </p:nvSpPr>
          <p:spPr>
            <a:xfrm>
              <a:off x="1691680" y="2420888"/>
              <a:ext cx="24482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Rectángulo"/>
            <p:cNvSpPr/>
            <p:nvPr/>
          </p:nvSpPr>
          <p:spPr>
            <a:xfrm>
              <a:off x="5426064" y="2253432"/>
              <a:ext cx="24482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13 Rectángulo"/>
            <p:cNvSpPr/>
            <p:nvPr/>
          </p:nvSpPr>
          <p:spPr>
            <a:xfrm>
              <a:off x="1691680" y="4581128"/>
              <a:ext cx="24482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14 Rectángulo"/>
            <p:cNvSpPr/>
            <p:nvPr/>
          </p:nvSpPr>
          <p:spPr>
            <a:xfrm>
              <a:off x="5004048" y="4293096"/>
              <a:ext cx="30963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16" name="15 CuadroTexto"/>
          <p:cNvSpPr txBox="1"/>
          <p:nvPr/>
        </p:nvSpPr>
        <p:spPr>
          <a:xfrm>
            <a:off x="864096" y="2411596"/>
            <a:ext cx="3275856" cy="369332"/>
          </a:xfrm>
          <a:prstGeom prst="rect">
            <a:avLst/>
          </a:prstGeom>
          <a:noFill/>
        </p:spPr>
        <p:txBody>
          <a:bodyPr wrap="square" rtlCol="0">
            <a:spAutoFit/>
          </a:bodyPr>
          <a:lstStyle/>
          <a:p>
            <a:pPr algn="ctr"/>
            <a:r>
              <a:rPr lang="es-EC" dirty="0" smtClean="0">
                <a:latin typeface="Arial Narrow" pitchFamily="34" charset="0"/>
              </a:rPr>
              <a:t>Concentradores Cilindro Parabólicos</a:t>
            </a:r>
            <a:endParaRPr lang="es-EC" dirty="0">
              <a:latin typeface="Arial Narrow" pitchFamily="34" charset="0"/>
            </a:endParaRPr>
          </a:p>
        </p:txBody>
      </p:sp>
      <p:sp>
        <p:nvSpPr>
          <p:cNvPr id="18" name="17 CuadroTexto"/>
          <p:cNvSpPr txBox="1"/>
          <p:nvPr/>
        </p:nvSpPr>
        <p:spPr>
          <a:xfrm>
            <a:off x="4824536" y="2267580"/>
            <a:ext cx="3275856" cy="369332"/>
          </a:xfrm>
          <a:prstGeom prst="rect">
            <a:avLst/>
          </a:prstGeom>
          <a:noFill/>
        </p:spPr>
        <p:txBody>
          <a:bodyPr wrap="square" rtlCol="0">
            <a:spAutoFit/>
          </a:bodyPr>
          <a:lstStyle/>
          <a:p>
            <a:pPr algn="ctr"/>
            <a:r>
              <a:rPr lang="es-EC" dirty="0" smtClean="0">
                <a:latin typeface="Arial Narrow" pitchFamily="34" charset="0"/>
              </a:rPr>
              <a:t>Receptor Central de Torre</a:t>
            </a:r>
            <a:endParaRPr lang="es-EC" dirty="0">
              <a:latin typeface="Arial Narrow" pitchFamily="34" charset="0"/>
            </a:endParaRPr>
          </a:p>
        </p:txBody>
      </p:sp>
      <p:sp>
        <p:nvSpPr>
          <p:cNvPr id="19" name="18 CuadroTexto"/>
          <p:cNvSpPr txBox="1"/>
          <p:nvPr/>
        </p:nvSpPr>
        <p:spPr>
          <a:xfrm>
            <a:off x="827584" y="4571836"/>
            <a:ext cx="3275856" cy="369332"/>
          </a:xfrm>
          <a:prstGeom prst="rect">
            <a:avLst/>
          </a:prstGeom>
          <a:noFill/>
        </p:spPr>
        <p:txBody>
          <a:bodyPr wrap="square" rtlCol="0">
            <a:spAutoFit/>
          </a:bodyPr>
          <a:lstStyle/>
          <a:p>
            <a:pPr algn="ctr"/>
            <a:r>
              <a:rPr lang="es-EC" dirty="0" smtClean="0">
                <a:latin typeface="Arial Narrow" pitchFamily="34" charset="0"/>
              </a:rPr>
              <a:t>Receptor Lineal</a:t>
            </a:r>
            <a:endParaRPr lang="es-EC" dirty="0">
              <a:latin typeface="Arial Narrow" pitchFamily="34" charset="0"/>
            </a:endParaRPr>
          </a:p>
        </p:txBody>
      </p:sp>
      <p:sp>
        <p:nvSpPr>
          <p:cNvPr id="20" name="19 CuadroTexto"/>
          <p:cNvSpPr txBox="1"/>
          <p:nvPr/>
        </p:nvSpPr>
        <p:spPr>
          <a:xfrm>
            <a:off x="4896544" y="4283804"/>
            <a:ext cx="3275856" cy="369332"/>
          </a:xfrm>
          <a:prstGeom prst="rect">
            <a:avLst/>
          </a:prstGeom>
          <a:noFill/>
        </p:spPr>
        <p:txBody>
          <a:bodyPr wrap="square" rtlCol="0">
            <a:spAutoFit/>
          </a:bodyPr>
          <a:lstStyle/>
          <a:p>
            <a:pPr algn="ctr"/>
            <a:r>
              <a:rPr lang="es-EC" dirty="0" smtClean="0">
                <a:latin typeface="Arial Narrow" pitchFamily="34" charset="0"/>
              </a:rPr>
              <a:t>Disco Stirling</a:t>
            </a:r>
            <a:endParaRPr lang="es-EC" dirty="0">
              <a:latin typeface="Arial Narrow" pitchFamily="34" charset="0"/>
            </a:endParaRPr>
          </a:p>
        </p:txBody>
      </p:sp>
    </p:spTree>
    <p:extLst>
      <p:ext uri="{BB962C8B-B14F-4D97-AF65-F5344CB8AC3E}">
        <p14:creationId xmlns:p14="http://schemas.microsoft.com/office/powerpoint/2010/main" val="142138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2017</Words>
  <Application>Microsoft Office PowerPoint</Application>
  <PresentationFormat>Presentación en pantalla (4:3)</PresentationFormat>
  <Paragraphs>236</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c:creator>
  <cp:lastModifiedBy>C</cp:lastModifiedBy>
  <cp:revision>191</cp:revision>
  <dcterms:created xsi:type="dcterms:W3CDTF">2016-05-17T17:10:11Z</dcterms:created>
  <dcterms:modified xsi:type="dcterms:W3CDTF">2016-06-06T15:00:18Z</dcterms:modified>
</cp:coreProperties>
</file>