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4" r:id="rId3"/>
    <p:sldId id="275" r:id="rId4"/>
    <p:sldId id="276" r:id="rId5"/>
    <p:sldId id="277" r:id="rId6"/>
    <p:sldId id="278" r:id="rId7"/>
    <p:sldId id="295" r:id="rId8"/>
    <p:sldId id="297" r:id="rId9"/>
    <p:sldId id="284" r:id="rId10"/>
    <p:sldId id="285" r:id="rId11"/>
    <p:sldId id="286" r:id="rId12"/>
    <p:sldId id="287" r:id="rId13"/>
    <p:sldId id="298" r:id="rId14"/>
    <p:sldId id="289" r:id="rId15"/>
    <p:sldId id="290" r:id="rId16"/>
    <p:sldId id="292" r:id="rId1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varScale="1">
        <p:scale>
          <a:sx n="71" d="100"/>
          <a:sy n="71" d="100"/>
        </p:scale>
        <p:origin x="5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989E6230-B752-4377-AD5D-D1A20B482757}" type="datetimeFigureOut">
              <a:rPr lang="es-ES" smtClean="0"/>
              <a:t>02/05/2017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6523D06-A78F-40F5-8FAE-16DA1CECC783}" type="slidenum">
              <a:rPr lang="es-ES" smtClean="0"/>
              <a:t>‹Nº›</a:t>
            </a:fld>
            <a:endParaRPr lang="es-ES"/>
          </a:p>
        </p:txBody>
      </p:sp>
    </p:spTree>
    <p:extLst>
      <p:ext uri="{BB962C8B-B14F-4D97-AF65-F5344CB8AC3E}">
        <p14:creationId xmlns:p14="http://schemas.microsoft.com/office/powerpoint/2010/main" val="4096667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89E6230-B752-4377-AD5D-D1A20B482757}" type="datetimeFigureOut">
              <a:rPr lang="es-ES" smtClean="0"/>
              <a:t>02/05/2017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6523D06-A78F-40F5-8FAE-16DA1CECC783}" type="slidenum">
              <a:rPr lang="es-ES" smtClean="0"/>
              <a:t>‹Nº›</a:t>
            </a:fld>
            <a:endParaRPr lang="es-ES"/>
          </a:p>
        </p:txBody>
      </p:sp>
    </p:spTree>
    <p:extLst>
      <p:ext uri="{BB962C8B-B14F-4D97-AF65-F5344CB8AC3E}">
        <p14:creationId xmlns:p14="http://schemas.microsoft.com/office/powerpoint/2010/main" val="271553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89E6230-B752-4377-AD5D-D1A20B482757}" type="datetimeFigureOut">
              <a:rPr lang="es-ES" smtClean="0"/>
              <a:t>02/05/2017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6523D06-A78F-40F5-8FAE-16DA1CECC783}" type="slidenum">
              <a:rPr lang="es-ES" smtClean="0"/>
              <a:t>‹Nº›</a:t>
            </a:fld>
            <a:endParaRPr lang="es-ES"/>
          </a:p>
        </p:txBody>
      </p:sp>
    </p:spTree>
    <p:extLst>
      <p:ext uri="{BB962C8B-B14F-4D97-AF65-F5344CB8AC3E}">
        <p14:creationId xmlns:p14="http://schemas.microsoft.com/office/powerpoint/2010/main" val="1574351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userDrawn="1"/>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037"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w="9525">
            <a:noFill/>
            <a:miter lim="800000"/>
            <a:headEnd/>
            <a:tailEnd/>
          </a:ln>
        </p:spPr>
        <p:txBody>
          <a:bodyPr/>
          <a:lstStyle/>
          <a:p>
            <a:pPr>
              <a:defRPr/>
            </a:pPr>
            <a:endParaRPr lang="es-ES" sz="1400">
              <a:latin typeface="Calibri" pitchFamily="34" charset="0"/>
            </a:endParaRPr>
          </a:p>
        </p:txBody>
      </p:sp>
      <p:sp>
        <p:nvSpPr>
          <p:cNvPr id="4" name="Rectangle 25"/>
          <p:cNvSpPr>
            <a:spLocks noChangeArrowheads="1"/>
          </p:cNvSpPr>
          <p:nvPr userDrawn="1"/>
        </p:nvSpPr>
        <p:spPr bwMode="auto">
          <a:xfrm>
            <a:off x="4165600" y="6245225"/>
            <a:ext cx="3860800" cy="476250"/>
          </a:xfrm>
          <a:prstGeom prst="rect">
            <a:avLst/>
          </a:prstGeom>
          <a:noFill/>
          <a:ln w="9525">
            <a:noFill/>
            <a:miter lim="800000"/>
            <a:headEnd/>
            <a:tailEnd/>
          </a:ln>
        </p:spPr>
        <p:txBody>
          <a:bodyPr/>
          <a:lstStyle/>
          <a:p>
            <a:pPr algn="ctr">
              <a:defRPr/>
            </a:pPr>
            <a:endParaRPr lang="es-ES" sz="1400">
              <a:latin typeface="Calibri" pitchFamily="34" charset="0"/>
            </a:endParaRPr>
          </a:p>
        </p:txBody>
      </p:sp>
      <p:sp>
        <p:nvSpPr>
          <p:cNvPr id="5" name="Rectangle 26"/>
          <p:cNvSpPr>
            <a:spLocks noChangeArrowheads="1"/>
          </p:cNvSpPr>
          <p:nvPr userDrawn="1"/>
        </p:nvSpPr>
        <p:spPr bwMode="auto">
          <a:xfrm>
            <a:off x="609600" y="6245225"/>
            <a:ext cx="2844800" cy="476250"/>
          </a:xfrm>
          <a:prstGeom prst="rect">
            <a:avLst/>
          </a:prstGeom>
          <a:noFill/>
          <a:ln w="9525">
            <a:noFill/>
            <a:miter lim="800000"/>
            <a:headEnd/>
            <a:tailEnd/>
          </a:ln>
        </p:spPr>
        <p:txBody>
          <a:bodyPr/>
          <a:lstStyle/>
          <a:p>
            <a:pPr>
              <a:defRPr/>
            </a:pPr>
            <a:endParaRPr lang="es-ES" sz="1400">
              <a:latin typeface="Calibri" pitchFamily="34" charset="0"/>
            </a:endParaRPr>
          </a:p>
        </p:txBody>
      </p:sp>
      <p:sp>
        <p:nvSpPr>
          <p:cNvPr id="6" name="Rectangle 27"/>
          <p:cNvSpPr>
            <a:spLocks noChangeArrowheads="1"/>
          </p:cNvSpPr>
          <p:nvPr userDrawn="1"/>
        </p:nvSpPr>
        <p:spPr bwMode="auto">
          <a:xfrm>
            <a:off x="4165600" y="6245225"/>
            <a:ext cx="3860800" cy="476250"/>
          </a:xfrm>
          <a:prstGeom prst="rect">
            <a:avLst/>
          </a:prstGeom>
          <a:noFill/>
          <a:ln w="9525">
            <a:noFill/>
            <a:miter lim="800000"/>
            <a:headEnd/>
            <a:tailEnd/>
          </a:ln>
        </p:spPr>
        <p:txBody>
          <a:bodyPr/>
          <a:lstStyle/>
          <a:p>
            <a:pPr algn="ctr">
              <a:defRPr/>
            </a:pPr>
            <a:endParaRPr lang="es-ES" sz="1400">
              <a:latin typeface="Calibri" pitchFamily="34" charset="0"/>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89984" y="260351"/>
            <a:ext cx="1056216" cy="792163"/>
          </a:xfrm>
          <a:prstGeom prst="ellipse">
            <a:avLst/>
          </a:prstGeom>
          <a:solidFill>
            <a:schemeClr val="bg1"/>
          </a:solidFill>
          <a:ln w="9525">
            <a:noFill/>
            <a:round/>
            <a:headEnd/>
            <a:tailEnd/>
          </a:ln>
        </p:spPr>
        <p:txBody>
          <a:bodyPr wrap="none" anchor="ctr"/>
          <a:lstStyle/>
          <a:p>
            <a:pPr>
              <a:defRPr/>
            </a:pPr>
            <a:endParaRPr lang="es-EC" sz="1800">
              <a:latin typeface="Calibri" pitchFamily="34" charset="0"/>
            </a:endParaRPr>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437035"/>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89E6230-B752-4377-AD5D-D1A20B482757}" type="datetimeFigureOut">
              <a:rPr lang="es-ES" smtClean="0"/>
              <a:t>02/05/2017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6523D06-A78F-40F5-8FAE-16DA1CECC783}" type="slidenum">
              <a:rPr lang="es-ES" smtClean="0"/>
              <a:t>‹Nº›</a:t>
            </a:fld>
            <a:endParaRPr lang="es-ES"/>
          </a:p>
        </p:txBody>
      </p:sp>
    </p:spTree>
    <p:extLst>
      <p:ext uri="{BB962C8B-B14F-4D97-AF65-F5344CB8AC3E}">
        <p14:creationId xmlns:p14="http://schemas.microsoft.com/office/powerpoint/2010/main" val="4097461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89E6230-B752-4377-AD5D-D1A20B482757}" type="datetimeFigureOut">
              <a:rPr lang="es-ES" smtClean="0"/>
              <a:t>02/05/2017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6523D06-A78F-40F5-8FAE-16DA1CECC783}" type="slidenum">
              <a:rPr lang="es-ES" smtClean="0"/>
              <a:t>‹Nº›</a:t>
            </a:fld>
            <a:endParaRPr lang="es-ES"/>
          </a:p>
        </p:txBody>
      </p:sp>
    </p:spTree>
    <p:extLst>
      <p:ext uri="{BB962C8B-B14F-4D97-AF65-F5344CB8AC3E}">
        <p14:creationId xmlns:p14="http://schemas.microsoft.com/office/powerpoint/2010/main" val="2243102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989E6230-B752-4377-AD5D-D1A20B482757}" type="datetimeFigureOut">
              <a:rPr lang="es-ES" smtClean="0"/>
              <a:t>02/05/2017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6523D06-A78F-40F5-8FAE-16DA1CECC783}" type="slidenum">
              <a:rPr lang="es-ES" smtClean="0"/>
              <a:t>‹Nº›</a:t>
            </a:fld>
            <a:endParaRPr lang="es-ES"/>
          </a:p>
        </p:txBody>
      </p:sp>
    </p:spTree>
    <p:extLst>
      <p:ext uri="{BB962C8B-B14F-4D97-AF65-F5344CB8AC3E}">
        <p14:creationId xmlns:p14="http://schemas.microsoft.com/office/powerpoint/2010/main" val="390591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989E6230-B752-4377-AD5D-D1A20B482757}" type="datetimeFigureOut">
              <a:rPr lang="es-ES" smtClean="0"/>
              <a:t>02/05/2017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6523D06-A78F-40F5-8FAE-16DA1CECC783}" type="slidenum">
              <a:rPr lang="es-ES" smtClean="0"/>
              <a:t>‹Nº›</a:t>
            </a:fld>
            <a:endParaRPr lang="es-ES"/>
          </a:p>
        </p:txBody>
      </p:sp>
    </p:spTree>
    <p:extLst>
      <p:ext uri="{BB962C8B-B14F-4D97-AF65-F5344CB8AC3E}">
        <p14:creationId xmlns:p14="http://schemas.microsoft.com/office/powerpoint/2010/main" val="766155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989E6230-B752-4377-AD5D-D1A20B482757}" type="datetimeFigureOut">
              <a:rPr lang="es-ES" smtClean="0"/>
              <a:t>02/05/2017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6523D06-A78F-40F5-8FAE-16DA1CECC783}" type="slidenum">
              <a:rPr lang="es-ES" smtClean="0"/>
              <a:t>‹Nº›</a:t>
            </a:fld>
            <a:endParaRPr lang="es-ES"/>
          </a:p>
        </p:txBody>
      </p:sp>
    </p:spTree>
    <p:extLst>
      <p:ext uri="{BB962C8B-B14F-4D97-AF65-F5344CB8AC3E}">
        <p14:creationId xmlns:p14="http://schemas.microsoft.com/office/powerpoint/2010/main" val="3153728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89E6230-B752-4377-AD5D-D1A20B482757}" type="datetimeFigureOut">
              <a:rPr lang="es-ES" smtClean="0"/>
              <a:t>02/05/2017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6523D06-A78F-40F5-8FAE-16DA1CECC783}" type="slidenum">
              <a:rPr lang="es-ES" smtClean="0"/>
              <a:t>‹Nº›</a:t>
            </a:fld>
            <a:endParaRPr lang="es-ES"/>
          </a:p>
        </p:txBody>
      </p:sp>
    </p:spTree>
    <p:extLst>
      <p:ext uri="{BB962C8B-B14F-4D97-AF65-F5344CB8AC3E}">
        <p14:creationId xmlns:p14="http://schemas.microsoft.com/office/powerpoint/2010/main" val="2597085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89E6230-B752-4377-AD5D-D1A20B482757}" type="datetimeFigureOut">
              <a:rPr lang="es-ES" smtClean="0"/>
              <a:t>02/05/2017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6523D06-A78F-40F5-8FAE-16DA1CECC783}" type="slidenum">
              <a:rPr lang="es-ES" smtClean="0"/>
              <a:t>‹Nº›</a:t>
            </a:fld>
            <a:endParaRPr lang="es-ES"/>
          </a:p>
        </p:txBody>
      </p:sp>
    </p:spTree>
    <p:extLst>
      <p:ext uri="{BB962C8B-B14F-4D97-AF65-F5344CB8AC3E}">
        <p14:creationId xmlns:p14="http://schemas.microsoft.com/office/powerpoint/2010/main" val="562110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89E6230-B752-4377-AD5D-D1A20B482757}" type="datetimeFigureOut">
              <a:rPr lang="es-ES" smtClean="0"/>
              <a:t>02/05/2017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6523D06-A78F-40F5-8FAE-16DA1CECC783}" type="slidenum">
              <a:rPr lang="es-ES" smtClean="0"/>
              <a:t>‹Nº›</a:t>
            </a:fld>
            <a:endParaRPr lang="es-ES"/>
          </a:p>
        </p:txBody>
      </p:sp>
    </p:spTree>
    <p:extLst>
      <p:ext uri="{BB962C8B-B14F-4D97-AF65-F5344CB8AC3E}">
        <p14:creationId xmlns:p14="http://schemas.microsoft.com/office/powerpoint/2010/main" val="2731833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E6230-B752-4377-AD5D-D1A20B482757}" type="datetimeFigureOut">
              <a:rPr lang="es-ES" smtClean="0"/>
              <a:t>02/05/2017</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23D06-A78F-40F5-8FAE-16DA1CECC783}" type="slidenum">
              <a:rPr lang="es-ES" smtClean="0"/>
              <a:t>‹Nº›</a:t>
            </a:fld>
            <a:endParaRPr lang="es-ES"/>
          </a:p>
        </p:txBody>
      </p:sp>
    </p:spTree>
    <p:extLst>
      <p:ext uri="{BB962C8B-B14F-4D97-AF65-F5344CB8AC3E}">
        <p14:creationId xmlns:p14="http://schemas.microsoft.com/office/powerpoint/2010/main" val="99253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CuadroTexto"/>
          <p:cNvSpPr txBox="1">
            <a:spLocks noChangeArrowheads="1"/>
          </p:cNvSpPr>
          <p:nvPr/>
        </p:nvSpPr>
        <p:spPr bwMode="auto">
          <a:xfrm>
            <a:off x="3432175" y="1052513"/>
            <a:ext cx="6192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ES" b="1" dirty="0">
                <a:latin typeface="Calibri" pitchFamily="34" charset="0"/>
              </a:rPr>
              <a:t>DEPARTAMENTO DE CIENCIAS ECONÓMICAS, ADMINISTRATIVAS Y DE COMERCIO</a:t>
            </a:r>
          </a:p>
        </p:txBody>
      </p:sp>
      <p:sp>
        <p:nvSpPr>
          <p:cNvPr id="6" name="5 CuadroTexto"/>
          <p:cNvSpPr txBox="1"/>
          <p:nvPr/>
        </p:nvSpPr>
        <p:spPr>
          <a:xfrm>
            <a:off x="2550017" y="1956137"/>
            <a:ext cx="8242479" cy="1477328"/>
          </a:xfrm>
          <a:prstGeom prst="rect">
            <a:avLst/>
          </a:prstGeom>
          <a:noFill/>
        </p:spPr>
        <p:txBody>
          <a:bodyPr wrap="square" rtlCol="0">
            <a:spAutoFit/>
          </a:bodyPr>
          <a:lstStyle/>
          <a:p>
            <a:pPr algn="ctr"/>
            <a:r>
              <a:rPr lang="es-ES" b="1" dirty="0">
                <a:latin typeface="Calibri" pitchFamily="34" charset="0"/>
                <a:cs typeface="Calibri" pitchFamily="34" charset="0"/>
              </a:rPr>
              <a:t>INGENIERÍA </a:t>
            </a:r>
            <a:r>
              <a:rPr lang="es-ES" b="1" dirty="0" smtClean="0">
                <a:latin typeface="Calibri" pitchFamily="34" charset="0"/>
                <a:cs typeface="Calibri" pitchFamily="34" charset="0"/>
              </a:rPr>
              <a:t>EN COMERCIO EXTERIOR Y NEGOCIACION INTERNACIONAL</a:t>
            </a:r>
          </a:p>
          <a:p>
            <a:pPr algn="ctr"/>
            <a:r>
              <a:rPr lang="es-ES" b="1" dirty="0" smtClean="0">
                <a:latin typeface="Calibri" pitchFamily="34" charset="0"/>
                <a:cs typeface="Calibri" pitchFamily="34" charset="0"/>
              </a:rPr>
              <a:t>MODALIDAD</a:t>
            </a:r>
            <a:r>
              <a:rPr lang="es-ES" b="1" dirty="0">
                <a:latin typeface="Calibri" pitchFamily="34" charset="0"/>
                <a:cs typeface="Calibri" pitchFamily="34" charset="0"/>
              </a:rPr>
              <a:t>: PRESENCIAL</a:t>
            </a:r>
          </a:p>
          <a:p>
            <a:pPr algn="ctr"/>
            <a:r>
              <a:rPr lang="es-ES" b="1" dirty="0">
                <a:latin typeface="Calibri" pitchFamily="34" charset="0"/>
                <a:cs typeface="Calibri" pitchFamily="34" charset="0"/>
              </a:rPr>
              <a:t>TRABAJO DE CULMINACIÓN DE CARRERA</a:t>
            </a:r>
            <a:endParaRPr lang="en-US" dirty="0">
              <a:latin typeface="Calibri" pitchFamily="34" charset="0"/>
              <a:cs typeface="Calibri" pitchFamily="34" charset="0"/>
            </a:endParaRPr>
          </a:p>
          <a:p>
            <a:pPr algn="ctr"/>
            <a:endParaRPr lang="en-US" dirty="0">
              <a:latin typeface="Calibri" pitchFamily="34" charset="0"/>
              <a:cs typeface="Calibri" pitchFamily="34" charset="0"/>
            </a:endParaRPr>
          </a:p>
          <a:p>
            <a:pPr algn="ctr"/>
            <a:endParaRPr lang="en-US" dirty="0">
              <a:latin typeface="Calibri" pitchFamily="34" charset="0"/>
              <a:cs typeface="Calibri" pitchFamily="34" charset="0"/>
            </a:endParaRPr>
          </a:p>
        </p:txBody>
      </p:sp>
      <p:sp>
        <p:nvSpPr>
          <p:cNvPr id="7" name="6 CuadroTexto"/>
          <p:cNvSpPr txBox="1"/>
          <p:nvPr/>
        </p:nvSpPr>
        <p:spPr>
          <a:xfrm>
            <a:off x="2292439" y="3050550"/>
            <a:ext cx="8603088" cy="923330"/>
          </a:xfrm>
          <a:prstGeom prst="rect">
            <a:avLst/>
          </a:prstGeom>
          <a:noFill/>
        </p:spPr>
        <p:txBody>
          <a:bodyPr wrap="square" rtlCol="0">
            <a:spAutoFit/>
          </a:bodyPr>
          <a:lstStyle/>
          <a:p>
            <a:pPr algn="ctr"/>
            <a:r>
              <a:rPr lang="es-EC" b="1" dirty="0" smtClean="0"/>
              <a:t>"LA </a:t>
            </a:r>
            <a:r>
              <a:rPr lang="es-EC" b="1" dirty="0"/>
              <a:t>DEVALUACIÓN DEL PESO COLOMBIANO Y SU IMPACTO ECONOMICO DE LOS COMERCIANTES DEL MERCADO CENTRAL DE TULCAN, FRENTE A LAS MEDIDAS COMERCIALES IMPUESTAS POR EL ECUADOR"</a:t>
            </a:r>
            <a:endParaRPr lang="en-US" b="1" dirty="0">
              <a:latin typeface="Calibri" pitchFamily="34" charset="0"/>
              <a:cs typeface="Calibri" pitchFamily="34" charset="0"/>
            </a:endParaRPr>
          </a:p>
        </p:txBody>
      </p:sp>
      <p:sp>
        <p:nvSpPr>
          <p:cNvPr id="8" name="7 CuadroTexto"/>
          <p:cNvSpPr txBox="1"/>
          <p:nvPr/>
        </p:nvSpPr>
        <p:spPr>
          <a:xfrm>
            <a:off x="4394994" y="4051153"/>
            <a:ext cx="4267200" cy="646331"/>
          </a:xfrm>
          <a:prstGeom prst="rect">
            <a:avLst/>
          </a:prstGeom>
          <a:noFill/>
        </p:spPr>
        <p:txBody>
          <a:bodyPr wrap="square" rtlCol="0">
            <a:spAutoFit/>
          </a:bodyPr>
          <a:lstStyle/>
          <a:p>
            <a:pPr algn="ctr"/>
            <a:r>
              <a:rPr lang="es-ES" b="1" dirty="0" smtClean="0">
                <a:latin typeface="Calibri" pitchFamily="34" charset="0"/>
                <a:cs typeface="Calibri" pitchFamily="34" charset="0"/>
              </a:rPr>
              <a:t>LUIS FERNANDO MAFLA BAEZ</a:t>
            </a:r>
            <a:endParaRPr lang="en-US" dirty="0">
              <a:latin typeface="Calibri" pitchFamily="34" charset="0"/>
              <a:cs typeface="Calibri" pitchFamily="34" charset="0"/>
            </a:endParaRPr>
          </a:p>
          <a:p>
            <a:pPr algn="ctr"/>
            <a:endParaRPr lang="en-US" dirty="0">
              <a:latin typeface="Calibri" pitchFamily="34" charset="0"/>
              <a:cs typeface="Calibri" pitchFamily="34" charset="0"/>
            </a:endParaRPr>
          </a:p>
        </p:txBody>
      </p:sp>
      <p:sp>
        <p:nvSpPr>
          <p:cNvPr id="9" name="8 CuadroTexto"/>
          <p:cNvSpPr txBox="1"/>
          <p:nvPr/>
        </p:nvSpPr>
        <p:spPr>
          <a:xfrm>
            <a:off x="4583252" y="4620209"/>
            <a:ext cx="3962400" cy="369332"/>
          </a:xfrm>
          <a:prstGeom prst="rect">
            <a:avLst/>
          </a:prstGeom>
          <a:noFill/>
        </p:spPr>
        <p:txBody>
          <a:bodyPr wrap="square" rtlCol="0">
            <a:spAutoFit/>
          </a:bodyPr>
          <a:lstStyle/>
          <a:p>
            <a:pPr algn="ctr"/>
            <a:r>
              <a:rPr lang="es-EC" b="1" dirty="0"/>
              <a:t>DIRECTOR: RAMIRO LEGARDA </a:t>
            </a:r>
            <a:r>
              <a:rPr lang="es-EC" b="1" dirty="0" smtClean="0"/>
              <a:t>RIERA</a:t>
            </a:r>
            <a:endParaRPr lang="en-US" b="1" dirty="0">
              <a:latin typeface="Calibri" pitchFamily="34" charset="0"/>
              <a:cs typeface="Calibri" pitchFamily="34" charset="0"/>
            </a:endParaRPr>
          </a:p>
        </p:txBody>
      </p:sp>
    </p:spTree>
    <p:extLst>
      <p:ext uri="{BB962C8B-B14F-4D97-AF65-F5344CB8AC3E}">
        <p14:creationId xmlns:p14="http://schemas.microsoft.com/office/powerpoint/2010/main" val="2065524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0070C0"/>
                </a:solidFill>
                <a:latin typeface="Times New Roman" panose="02020603050405020304" pitchFamily="18" charset="0"/>
                <a:cs typeface="Times New Roman" panose="02020603050405020304" pitchFamily="18" charset="0"/>
              </a:rPr>
              <a:t>MUESTRA DE LA INVESTIGACIÓN </a:t>
            </a:r>
            <a:endParaRPr lang="es-ES" dirty="0"/>
          </a:p>
        </p:txBody>
      </p:sp>
      <p:sp>
        <p:nvSpPr>
          <p:cNvPr id="3" name="Marcador de contenido 2"/>
          <p:cNvSpPr>
            <a:spLocks noGrp="1"/>
          </p:cNvSpPr>
          <p:nvPr>
            <p:ph idx="1"/>
          </p:nvPr>
        </p:nvSpPr>
        <p:spPr>
          <a:xfrm>
            <a:off x="8579224" y="1825625"/>
            <a:ext cx="2774576" cy="4351338"/>
          </a:xfrm>
        </p:spPr>
        <p:txBody>
          <a:bodyPr/>
          <a:lstStyle/>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1524000" y="6308726"/>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3"/>
          <p:cNvSpPr>
            <a:spLocks noChangeArrowheads="1"/>
          </p:cNvSpPr>
          <p:nvPr/>
        </p:nvSpPr>
        <p:spPr bwMode="auto">
          <a:xfrm>
            <a:off x="703730" y="32922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2" name="Rectangle 14"/>
          <p:cNvSpPr>
            <a:spLocks noChangeArrowheads="1"/>
          </p:cNvSpPr>
          <p:nvPr/>
        </p:nvSpPr>
        <p:spPr bwMode="auto">
          <a:xfrm>
            <a:off x="703730" y="32922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ES"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s-EC" altLang="es-ES" sz="1800" b="0" i="0" u="none" strike="noStrike" cap="none" normalizeH="0" baseline="0" smtClean="0">
              <a:ln>
                <a:noFill/>
              </a:ln>
              <a:solidFill>
                <a:schemeClr val="tx1"/>
              </a:solidFill>
              <a:effectLst/>
              <a:latin typeface="Arial" panose="020B0604020202020204" pitchFamily="34" charset="0"/>
            </a:endParaRPr>
          </a:p>
        </p:txBody>
      </p:sp>
      <p:pic>
        <p:nvPicPr>
          <p:cNvPr id="13" name="Imagen 12"/>
          <p:cNvPicPr>
            <a:picLocks noChangeAspect="1"/>
          </p:cNvPicPr>
          <p:nvPr/>
        </p:nvPicPr>
        <p:blipFill rotWithShape="1">
          <a:blip r:embed="rId3"/>
          <a:srcRect l="37413" t="27825" r="11824" b="32752"/>
          <a:stretch/>
        </p:blipFill>
        <p:spPr>
          <a:xfrm>
            <a:off x="1641841" y="1822451"/>
            <a:ext cx="7945912" cy="3469341"/>
          </a:xfrm>
          <a:prstGeom prst="rect">
            <a:avLst/>
          </a:prstGeom>
        </p:spPr>
      </p:pic>
    </p:spTree>
    <p:extLst>
      <p:ext uri="{BB962C8B-B14F-4D97-AF65-F5344CB8AC3E}">
        <p14:creationId xmlns:p14="http://schemas.microsoft.com/office/powerpoint/2010/main" val="390773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501561862"/>
              </p:ext>
            </p:extLst>
          </p:nvPr>
        </p:nvGraphicFramePr>
        <p:xfrm>
          <a:off x="2622176" y="2111189"/>
          <a:ext cx="6979024" cy="4040238"/>
        </p:xfrm>
        <a:graphic>
          <a:graphicData uri="http://schemas.openxmlformats.org/drawingml/2006/table">
            <a:tbl>
              <a:tblPr firstRow="1" firstCol="1" bandRow="1">
                <a:tableStyleId>{5C22544A-7EE6-4342-B048-85BDC9FD1C3A}</a:tableStyleId>
              </a:tblPr>
              <a:tblGrid>
                <a:gridCol w="1789773"/>
                <a:gridCol w="5189251"/>
              </a:tblGrid>
              <a:tr h="562958">
                <a:tc>
                  <a:txBody>
                    <a:bodyPr/>
                    <a:lstStyle/>
                    <a:p>
                      <a:pPr algn="just">
                        <a:lnSpc>
                          <a:spcPct val="200000"/>
                        </a:lnSpc>
                        <a:spcAft>
                          <a:spcPts val="1000"/>
                        </a:spcAft>
                      </a:pPr>
                      <a:r>
                        <a:rPr lang="es-EC" sz="2000">
                          <a:effectLst/>
                        </a:rPr>
                        <a:t>Sobretasa </a:t>
                      </a:r>
                      <a:endParaRPr lang="es-ES"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1000"/>
                        </a:spcAft>
                      </a:pPr>
                      <a:r>
                        <a:rPr lang="es-EC" sz="2000">
                          <a:effectLst/>
                        </a:rPr>
                        <a:t>Producto </a:t>
                      </a:r>
                      <a:endParaRPr lang="es-ES"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2958">
                <a:tc>
                  <a:txBody>
                    <a:bodyPr/>
                    <a:lstStyle/>
                    <a:p>
                      <a:pPr algn="just">
                        <a:lnSpc>
                          <a:spcPct val="200000"/>
                        </a:lnSpc>
                        <a:spcAft>
                          <a:spcPts val="1000"/>
                        </a:spcAft>
                      </a:pPr>
                      <a:r>
                        <a:rPr lang="es-EC" sz="2000">
                          <a:effectLst/>
                        </a:rPr>
                        <a:t>5%</a:t>
                      </a:r>
                      <a:endParaRPr lang="es-ES"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1000"/>
                        </a:spcAft>
                      </a:pPr>
                      <a:r>
                        <a:rPr lang="es-EC" sz="2000">
                          <a:effectLst/>
                        </a:rPr>
                        <a:t>Bienes de capital y materias primas  no esenciales</a:t>
                      </a:r>
                      <a:endParaRPr lang="es-ES"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2958">
                <a:tc>
                  <a:txBody>
                    <a:bodyPr/>
                    <a:lstStyle/>
                    <a:p>
                      <a:pPr algn="just">
                        <a:lnSpc>
                          <a:spcPct val="200000"/>
                        </a:lnSpc>
                        <a:spcAft>
                          <a:spcPts val="1000"/>
                        </a:spcAft>
                      </a:pPr>
                      <a:r>
                        <a:rPr lang="es-EC" sz="2000">
                          <a:effectLst/>
                        </a:rPr>
                        <a:t>15%</a:t>
                      </a:r>
                      <a:endParaRPr lang="es-ES"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1000"/>
                        </a:spcAft>
                      </a:pPr>
                      <a:r>
                        <a:rPr lang="es-EC" sz="2000">
                          <a:effectLst/>
                        </a:rPr>
                        <a:t>Bienes de sensibilidad media</a:t>
                      </a:r>
                      <a:endParaRPr lang="es-ES"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17508">
                <a:tc>
                  <a:txBody>
                    <a:bodyPr/>
                    <a:lstStyle/>
                    <a:p>
                      <a:pPr algn="just">
                        <a:lnSpc>
                          <a:spcPct val="200000"/>
                        </a:lnSpc>
                        <a:spcAft>
                          <a:spcPts val="1000"/>
                        </a:spcAft>
                      </a:pPr>
                      <a:r>
                        <a:rPr lang="es-EC" sz="2000">
                          <a:effectLst/>
                        </a:rPr>
                        <a:t>25%</a:t>
                      </a:r>
                      <a:endParaRPr lang="es-ES"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1000"/>
                        </a:spcAft>
                      </a:pPr>
                      <a:r>
                        <a:rPr lang="es-EC" sz="2000">
                          <a:effectLst/>
                        </a:rPr>
                        <a:t>Neumáticos, cerámica, CDK de televisores y CDK motos</a:t>
                      </a:r>
                      <a:endParaRPr lang="es-ES"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2958">
                <a:tc>
                  <a:txBody>
                    <a:bodyPr/>
                    <a:lstStyle/>
                    <a:p>
                      <a:pPr algn="just">
                        <a:lnSpc>
                          <a:spcPct val="200000"/>
                        </a:lnSpc>
                        <a:spcAft>
                          <a:spcPts val="1000"/>
                        </a:spcAft>
                      </a:pPr>
                      <a:r>
                        <a:rPr lang="es-EC" sz="2000">
                          <a:effectLst/>
                        </a:rPr>
                        <a:t>45%</a:t>
                      </a:r>
                      <a:endParaRPr lang="es-ES"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1000"/>
                        </a:spcAft>
                      </a:pPr>
                      <a:r>
                        <a:rPr lang="es-EC" sz="2000" dirty="0">
                          <a:effectLst/>
                        </a:rPr>
                        <a:t>Bienes de consumo final, televisores, motos</a:t>
                      </a:r>
                      <a:endParaRPr lang="es-ES"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1524000" y="6308726"/>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3280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469628897"/>
              </p:ext>
            </p:extLst>
          </p:nvPr>
        </p:nvGraphicFramePr>
        <p:xfrm>
          <a:off x="2312895" y="1949821"/>
          <a:ext cx="7570693" cy="3669792"/>
        </p:xfrm>
        <a:graphic>
          <a:graphicData uri="http://schemas.openxmlformats.org/drawingml/2006/table">
            <a:tbl>
              <a:tblPr firstRow="1" firstCol="1" bandRow="1">
                <a:tableStyleId>{5C22544A-7EE6-4342-B048-85BDC9FD1C3A}</a:tableStyleId>
              </a:tblPr>
              <a:tblGrid>
                <a:gridCol w="7570693"/>
              </a:tblGrid>
              <a:tr h="466805">
                <a:tc>
                  <a:txBody>
                    <a:bodyPr/>
                    <a:lstStyle/>
                    <a:p>
                      <a:pPr algn="just">
                        <a:lnSpc>
                          <a:spcPct val="200000"/>
                        </a:lnSpc>
                        <a:spcAft>
                          <a:spcPts val="1000"/>
                        </a:spcAft>
                      </a:pPr>
                      <a:r>
                        <a:rPr lang="es-EC" sz="2000">
                          <a:effectLst/>
                        </a:rPr>
                        <a:t>LOS RUBROS QUE SE HAN EXCEPTUADO DE ESTA MEDIDA SON:</a:t>
                      </a:r>
                      <a:endParaRPr lang="es-ES"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6805">
                <a:tc>
                  <a:txBody>
                    <a:bodyPr/>
                    <a:lstStyle/>
                    <a:p>
                      <a:pPr algn="just">
                        <a:lnSpc>
                          <a:spcPct val="200000"/>
                        </a:lnSpc>
                        <a:spcAft>
                          <a:spcPts val="1000"/>
                        </a:spcAft>
                      </a:pPr>
                      <a:r>
                        <a:rPr lang="es-EC" sz="2000">
                          <a:effectLst/>
                        </a:rPr>
                        <a:t>Materias primas y bienes de capital</a:t>
                      </a:r>
                      <a:endParaRPr lang="es-ES"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6805">
                <a:tc>
                  <a:txBody>
                    <a:bodyPr/>
                    <a:lstStyle/>
                    <a:p>
                      <a:pPr algn="just">
                        <a:lnSpc>
                          <a:spcPct val="200000"/>
                        </a:lnSpc>
                        <a:spcAft>
                          <a:spcPts val="1000"/>
                        </a:spcAft>
                      </a:pPr>
                      <a:r>
                        <a:rPr lang="es-EC" sz="2000">
                          <a:effectLst/>
                        </a:rPr>
                        <a:t>Artículos de higiene personal y uso en el hogar</a:t>
                      </a:r>
                      <a:endParaRPr lang="es-ES"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6805">
                <a:tc>
                  <a:txBody>
                    <a:bodyPr/>
                    <a:lstStyle/>
                    <a:p>
                      <a:pPr algn="just">
                        <a:lnSpc>
                          <a:spcPct val="200000"/>
                        </a:lnSpc>
                        <a:spcAft>
                          <a:spcPts val="1000"/>
                        </a:spcAft>
                      </a:pPr>
                      <a:r>
                        <a:rPr lang="es-EC" sz="2000">
                          <a:effectLst/>
                        </a:rPr>
                        <a:t>Medicinas y equipo médico</a:t>
                      </a:r>
                      <a:endParaRPr lang="es-ES"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6805">
                <a:tc>
                  <a:txBody>
                    <a:bodyPr/>
                    <a:lstStyle/>
                    <a:p>
                      <a:pPr algn="just">
                        <a:lnSpc>
                          <a:spcPct val="200000"/>
                        </a:lnSpc>
                        <a:spcAft>
                          <a:spcPts val="1000"/>
                        </a:spcAft>
                      </a:pPr>
                      <a:r>
                        <a:rPr lang="es-EC" sz="2000">
                          <a:effectLst/>
                        </a:rPr>
                        <a:t>Repuestos de vehículos</a:t>
                      </a:r>
                      <a:endParaRPr lang="es-ES"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6805">
                <a:tc>
                  <a:txBody>
                    <a:bodyPr/>
                    <a:lstStyle/>
                    <a:p>
                      <a:pPr algn="just">
                        <a:lnSpc>
                          <a:spcPct val="200000"/>
                        </a:lnSpc>
                        <a:spcAft>
                          <a:spcPts val="1000"/>
                        </a:spcAft>
                      </a:pPr>
                      <a:r>
                        <a:rPr lang="es-EC" sz="2000">
                          <a:effectLst/>
                        </a:rPr>
                        <a:t>Combustibles y lubricantes</a:t>
                      </a:r>
                      <a:endParaRPr lang="es-ES"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6805">
                <a:tc>
                  <a:txBody>
                    <a:bodyPr/>
                    <a:lstStyle/>
                    <a:p>
                      <a:pPr algn="just">
                        <a:lnSpc>
                          <a:spcPct val="200000"/>
                        </a:lnSpc>
                        <a:spcAft>
                          <a:spcPts val="1000"/>
                        </a:spcAft>
                      </a:pPr>
                      <a:r>
                        <a:rPr lang="es-EC" sz="2000" dirty="0">
                          <a:effectLst/>
                        </a:rPr>
                        <a:t>Importaciones por correo rápido o </a:t>
                      </a:r>
                      <a:r>
                        <a:rPr lang="es-EC" sz="2000" dirty="0" err="1">
                          <a:effectLst/>
                        </a:rPr>
                        <a:t>courier</a:t>
                      </a:r>
                      <a:r>
                        <a:rPr lang="es-EC" sz="2000" dirty="0">
                          <a:effectLst/>
                        </a:rPr>
                        <a:t> y menaje de casa</a:t>
                      </a:r>
                      <a:endParaRPr lang="es-ES"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1524000" y="6308726"/>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706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7" name="Marcador de contenido 6"/>
          <p:cNvSpPr>
            <a:spLocks noGrp="1"/>
          </p:cNvSpPr>
          <p:nvPr>
            <p:ph idx="1"/>
          </p:nvPr>
        </p:nvSpPr>
        <p:spPr/>
        <p:txBody>
          <a:bodyPr/>
          <a:lstStyle/>
          <a:p>
            <a:endParaRPr lang="es-ES"/>
          </a:p>
        </p:txBody>
      </p:sp>
      <p:pic>
        <p:nvPicPr>
          <p:cNvPr id="8" name="Imagen 7"/>
          <p:cNvPicPr>
            <a:picLocks noChangeAspect="1"/>
          </p:cNvPicPr>
          <p:nvPr/>
        </p:nvPicPr>
        <p:blipFill rotWithShape="1">
          <a:blip r:embed="rId2"/>
          <a:srcRect l="42318" t="22794" r="18616" b="9559"/>
          <a:stretch/>
        </p:blipFill>
        <p:spPr>
          <a:xfrm>
            <a:off x="2971802" y="365125"/>
            <a:ext cx="6293224" cy="6126737"/>
          </a:xfrm>
          <a:prstGeom prst="rect">
            <a:avLst/>
          </a:prstGeom>
        </p:spPr>
      </p:pic>
    </p:spTree>
    <p:extLst>
      <p:ext uri="{BB962C8B-B14F-4D97-AF65-F5344CB8AC3E}">
        <p14:creationId xmlns:p14="http://schemas.microsoft.com/office/powerpoint/2010/main" val="2010051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solidFill>
                  <a:srgbClr val="0070C0"/>
                </a:solidFill>
                <a:latin typeface="Times New Roman" panose="02020603050405020304" pitchFamily="18" charset="0"/>
                <a:cs typeface="Times New Roman" panose="02020603050405020304" pitchFamily="18" charset="0"/>
              </a:rPr>
              <a:t>DISCUSIÓN </a:t>
            </a:r>
            <a:endParaRPr lang="es-ES" b="1" dirty="0">
              <a:solidFill>
                <a:srgbClr val="0070C0"/>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p:txBody>
          <a:bodyPr/>
          <a:lstStyle/>
          <a:p>
            <a:r>
              <a:rPr lang="es-EC" dirty="0"/>
              <a:t>El método que se utilizó en el trabajo nos lleva a analizar hechos y fenómenos que suceden al implementar salvaguardias en las importaciones de un país, no solo a nivel de gobierno sino también a nivel del pequeño y mediano comerciante a la que va orientado este estudio </a:t>
            </a:r>
            <a:endParaRPr lang="es-ES" dirty="0"/>
          </a:p>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1524000" y="6308726"/>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73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fontAlgn="base">
              <a:lnSpc>
                <a:spcPct val="100000"/>
              </a:lnSpc>
              <a:spcBef>
                <a:spcPct val="20000"/>
              </a:spcBef>
              <a:spcAft>
                <a:spcPct val="0"/>
              </a:spcAft>
              <a:defRPr/>
            </a:pPr>
            <a:r>
              <a:rPr lang="es-ES" altLang="es-EC" b="1" kern="0" dirty="0">
                <a:solidFill>
                  <a:srgbClr val="0070C0"/>
                </a:solidFill>
                <a:latin typeface="Tahoma" pitchFamily="34" charset="0"/>
              </a:rPr>
              <a:t>CONCLUSIONES </a:t>
            </a:r>
          </a:p>
        </p:txBody>
      </p:sp>
      <p:sp>
        <p:nvSpPr>
          <p:cNvPr id="3" name="Marcador de contenido 2"/>
          <p:cNvSpPr>
            <a:spLocks noGrp="1"/>
          </p:cNvSpPr>
          <p:nvPr>
            <p:ph idx="1"/>
          </p:nvPr>
        </p:nvSpPr>
        <p:spPr/>
        <p:txBody>
          <a:bodyPr>
            <a:normAutofit fontScale="62500" lnSpcReduction="20000"/>
          </a:bodyPr>
          <a:lstStyle/>
          <a:p>
            <a:pPr lvl="0" algn="just"/>
            <a:r>
              <a:rPr lang="es-ES" dirty="0">
                <a:solidFill>
                  <a:srgbClr val="7030A0"/>
                </a:solidFill>
              </a:rPr>
              <a:t>Se puedo concluir que la devaluación del peso colombiano frente a las salvaguardias impuestas por el Ecuador ha generado una ruptura del equilibrio de la estabilidad económica fronteriza beneficiando al comerciante de la ciudad de Ipiales y colocando en una situación crítica al comerciante de Tulcán.</a:t>
            </a:r>
          </a:p>
          <a:p>
            <a:pPr algn="just"/>
            <a:endParaRPr lang="es-ES" dirty="0">
              <a:solidFill>
                <a:srgbClr val="7030A0"/>
              </a:solidFill>
            </a:endParaRPr>
          </a:p>
          <a:p>
            <a:pPr lvl="0" algn="just"/>
            <a:r>
              <a:rPr lang="es-EC" dirty="0">
                <a:solidFill>
                  <a:srgbClr val="7030A0"/>
                </a:solidFill>
              </a:rPr>
              <a:t>Una de las principales causas que llevo al gobierno ecuatoriano a tomar esta decisión es proteger a la industria ecuatoriana principalmente a la pequeña y mediana industria, aunque con un peso colombiano muy devaluado no pude hacer mucho ya que sigue siendo muy rentable  el hacer las compras en Ipiales pese a las salvaguardias implementadas.</a:t>
            </a:r>
            <a:endParaRPr lang="es-ES" dirty="0">
              <a:solidFill>
                <a:srgbClr val="7030A0"/>
              </a:solidFill>
            </a:endParaRPr>
          </a:p>
          <a:p>
            <a:pPr marL="0" indent="0" algn="just">
              <a:buNone/>
            </a:pPr>
            <a:r>
              <a:rPr lang="es-EC" dirty="0">
                <a:solidFill>
                  <a:srgbClr val="7030A0"/>
                </a:solidFill>
              </a:rPr>
              <a:t> </a:t>
            </a:r>
            <a:endParaRPr lang="es-ES" dirty="0">
              <a:solidFill>
                <a:srgbClr val="7030A0"/>
              </a:solidFill>
            </a:endParaRPr>
          </a:p>
          <a:p>
            <a:pPr lvl="0" algn="just"/>
            <a:r>
              <a:rPr lang="es-EC" dirty="0">
                <a:solidFill>
                  <a:srgbClr val="7030A0"/>
                </a:solidFill>
              </a:rPr>
              <a:t>Se concluye que la problemática que se generó en la frontera norte no se ha terminado por completo, aun se puede observar una desigualdad muy marcada en la demanda de los negocios de Ipiales y Tulcán, siendo Ipiales la ciudad que saca ventaja al recibir diariamente a compradores ecuatorianos que ven en el cambio monetario una ganancia significativa de su inversión.</a:t>
            </a:r>
            <a:endParaRPr lang="es-ES" dirty="0">
              <a:solidFill>
                <a:srgbClr val="7030A0"/>
              </a:solidFill>
            </a:endParaRPr>
          </a:p>
          <a:p>
            <a:pPr marL="0" indent="0" algn="just">
              <a:buNone/>
            </a:pPr>
            <a:r>
              <a:rPr lang="es-EC" dirty="0">
                <a:solidFill>
                  <a:srgbClr val="7030A0"/>
                </a:solidFill>
              </a:rPr>
              <a:t> </a:t>
            </a:r>
            <a:endParaRPr lang="es-ES" dirty="0">
              <a:solidFill>
                <a:srgbClr val="7030A0"/>
              </a:solidFill>
            </a:endParaRPr>
          </a:p>
          <a:p>
            <a:pPr lvl="0" algn="just"/>
            <a:r>
              <a:rPr lang="es-EC" dirty="0">
                <a:solidFill>
                  <a:srgbClr val="7030A0"/>
                </a:solidFill>
              </a:rPr>
              <a:t>Se puede determinar que la balanza comercial implementada por las salvaguardias deprimieron la economía del comerciante en Tulcán y a pesar de las ayudas que el gobierno generó para las personas que viven en la provincia del Carchi se puede ver aun que el índice de cierre de almacenes comerciales subió significativamente</a:t>
            </a:r>
            <a:endParaRPr lang="es-ES" dirty="0">
              <a:solidFill>
                <a:srgbClr val="7030A0"/>
              </a:solidFill>
            </a:endParaRPr>
          </a:p>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1524000" y="6308726"/>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499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1524000" y="6308726"/>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descr="Resultado de imagen para gracias total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3647" y="605118"/>
            <a:ext cx="5563410" cy="551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31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latin typeface="Times New Roman" panose="02020603050405020304" pitchFamily="18" charset="0"/>
                <a:cs typeface="Times New Roman" panose="02020603050405020304" pitchFamily="18" charset="0"/>
              </a:rPr>
              <a:t>CONTENIDO</a:t>
            </a:r>
            <a:endParaRPr lang="es-ES"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6440509" y="1558534"/>
            <a:ext cx="5137597" cy="4351338"/>
          </a:xfrm>
        </p:spPr>
        <p:txBody>
          <a:bodyPr>
            <a:normAutofit/>
          </a:bodyPr>
          <a:lstStyle/>
          <a:p>
            <a:pPr marL="342900" lvl="0" indent="-342900" fontAlgn="base">
              <a:lnSpc>
                <a:spcPct val="150000"/>
              </a:lnSpc>
              <a:spcBef>
                <a:spcPct val="20000"/>
              </a:spcBef>
              <a:spcAft>
                <a:spcPct val="0"/>
              </a:spcAft>
              <a:buFontTx/>
              <a:buChar char="•"/>
              <a:defRPr/>
            </a:pPr>
            <a:r>
              <a:rPr lang="es-ES" altLang="es-EC" sz="2600" b="1" kern="0" dirty="0" smtClean="0">
                <a:solidFill>
                  <a:schemeClr val="accent1">
                    <a:lumMod val="75000"/>
                  </a:schemeClr>
                </a:solidFill>
                <a:latin typeface="Tahoma" pitchFamily="34" charset="0"/>
              </a:rPr>
              <a:t>Bases Teóricas</a:t>
            </a:r>
          </a:p>
          <a:p>
            <a:pPr marL="342900" lvl="0" indent="-342900" fontAlgn="base">
              <a:lnSpc>
                <a:spcPct val="150000"/>
              </a:lnSpc>
              <a:spcBef>
                <a:spcPct val="20000"/>
              </a:spcBef>
              <a:spcAft>
                <a:spcPct val="0"/>
              </a:spcAft>
              <a:buFontTx/>
              <a:buChar char="•"/>
              <a:defRPr/>
            </a:pPr>
            <a:r>
              <a:rPr lang="es-ES" altLang="es-EC" sz="2600" b="1" kern="0" dirty="0">
                <a:solidFill>
                  <a:schemeClr val="accent1">
                    <a:lumMod val="75000"/>
                  </a:schemeClr>
                </a:solidFill>
                <a:latin typeface="Tahoma" pitchFamily="34" charset="0"/>
              </a:rPr>
              <a:t>Metodología </a:t>
            </a:r>
          </a:p>
          <a:p>
            <a:pPr marL="342900" lvl="0" indent="-342900" fontAlgn="base">
              <a:lnSpc>
                <a:spcPct val="150000"/>
              </a:lnSpc>
              <a:spcBef>
                <a:spcPct val="20000"/>
              </a:spcBef>
              <a:spcAft>
                <a:spcPct val="0"/>
              </a:spcAft>
              <a:buFontTx/>
              <a:buChar char="•"/>
              <a:defRPr/>
            </a:pPr>
            <a:r>
              <a:rPr lang="es-ES" altLang="es-EC" sz="2600" b="1" kern="0" dirty="0">
                <a:solidFill>
                  <a:schemeClr val="accent1">
                    <a:lumMod val="75000"/>
                  </a:schemeClr>
                </a:solidFill>
                <a:latin typeface="Tahoma" pitchFamily="34" charset="0"/>
              </a:rPr>
              <a:t>Conclusiones </a:t>
            </a:r>
          </a:p>
          <a:p>
            <a:pPr marL="342900" lvl="0" indent="-342900" fontAlgn="base">
              <a:lnSpc>
                <a:spcPct val="150000"/>
              </a:lnSpc>
              <a:spcBef>
                <a:spcPct val="20000"/>
              </a:spcBef>
              <a:spcAft>
                <a:spcPct val="0"/>
              </a:spcAft>
              <a:buFontTx/>
              <a:buChar char="•"/>
              <a:defRPr/>
            </a:pPr>
            <a:r>
              <a:rPr lang="es-ES" altLang="es-EC" sz="2600" b="1" kern="0" dirty="0">
                <a:solidFill>
                  <a:schemeClr val="accent1">
                    <a:lumMod val="75000"/>
                  </a:schemeClr>
                </a:solidFill>
                <a:latin typeface="Tahoma" pitchFamily="34" charset="0"/>
              </a:rPr>
              <a:t>Recomendaciones</a:t>
            </a:r>
          </a:p>
          <a:p>
            <a:pPr marL="342900" lvl="0" indent="-342900" fontAlgn="base">
              <a:lnSpc>
                <a:spcPct val="150000"/>
              </a:lnSpc>
              <a:spcBef>
                <a:spcPct val="20000"/>
              </a:spcBef>
              <a:spcAft>
                <a:spcPct val="0"/>
              </a:spcAft>
              <a:buFontTx/>
              <a:buChar char="•"/>
              <a:defRPr/>
            </a:pPr>
            <a:r>
              <a:rPr lang="es-ES" altLang="es-EC" sz="2600" b="1" kern="0" dirty="0">
                <a:solidFill>
                  <a:schemeClr val="accent1">
                    <a:lumMod val="75000"/>
                  </a:schemeClr>
                </a:solidFill>
                <a:latin typeface="Tahoma" pitchFamily="34" charset="0"/>
              </a:rPr>
              <a:t>Propuesta</a:t>
            </a:r>
          </a:p>
          <a:p>
            <a:pPr marL="342900" lvl="0" indent="-342900" fontAlgn="base">
              <a:lnSpc>
                <a:spcPct val="100000"/>
              </a:lnSpc>
              <a:spcBef>
                <a:spcPct val="20000"/>
              </a:spcBef>
              <a:spcAft>
                <a:spcPct val="0"/>
              </a:spcAft>
              <a:buFontTx/>
              <a:buChar char="•"/>
              <a:defRPr/>
            </a:pPr>
            <a:endParaRPr lang="es-ES" altLang="es-EC" b="1" kern="0" dirty="0">
              <a:solidFill>
                <a:srgbClr val="FF0000"/>
              </a:solidFill>
              <a:latin typeface="Tahoma" pitchFamily="34" charset="0"/>
            </a:endParaRPr>
          </a:p>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1524000" y="6308726"/>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contenido 2"/>
          <p:cNvSpPr txBox="1">
            <a:spLocks/>
          </p:cNvSpPr>
          <p:nvPr/>
        </p:nvSpPr>
        <p:spPr>
          <a:xfrm>
            <a:off x="855372" y="1558534"/>
            <a:ext cx="581588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lnSpc>
                <a:spcPct val="150000"/>
              </a:lnSpc>
              <a:spcBef>
                <a:spcPct val="20000"/>
              </a:spcBef>
              <a:spcAft>
                <a:spcPct val="0"/>
              </a:spcAft>
              <a:buFontTx/>
              <a:buChar char="•"/>
              <a:defRPr/>
            </a:pPr>
            <a:r>
              <a:rPr lang="es-ES" altLang="es-EC" sz="2600" b="1" kern="0" dirty="0" smtClean="0">
                <a:solidFill>
                  <a:schemeClr val="accent1">
                    <a:lumMod val="75000"/>
                  </a:schemeClr>
                </a:solidFill>
                <a:latin typeface="Tahoma" pitchFamily="34" charset="0"/>
              </a:rPr>
              <a:t>Introducción</a:t>
            </a:r>
          </a:p>
          <a:p>
            <a:pPr marL="342900" indent="-342900" fontAlgn="base">
              <a:lnSpc>
                <a:spcPct val="150000"/>
              </a:lnSpc>
              <a:spcBef>
                <a:spcPct val="20000"/>
              </a:spcBef>
              <a:spcAft>
                <a:spcPct val="0"/>
              </a:spcAft>
              <a:buFontTx/>
              <a:buChar char="•"/>
              <a:defRPr/>
            </a:pPr>
            <a:r>
              <a:rPr lang="es-ES" altLang="es-EC" sz="2600" b="1" kern="0" dirty="0" smtClean="0">
                <a:solidFill>
                  <a:schemeClr val="accent1">
                    <a:lumMod val="75000"/>
                  </a:schemeClr>
                </a:solidFill>
                <a:latin typeface="Tahoma" pitchFamily="34" charset="0"/>
              </a:rPr>
              <a:t>Planteamiento del Problema</a:t>
            </a:r>
          </a:p>
          <a:p>
            <a:pPr marL="342900" indent="-342900" fontAlgn="base">
              <a:lnSpc>
                <a:spcPct val="150000"/>
              </a:lnSpc>
              <a:spcBef>
                <a:spcPct val="20000"/>
              </a:spcBef>
              <a:spcAft>
                <a:spcPct val="0"/>
              </a:spcAft>
              <a:buFontTx/>
              <a:buChar char="•"/>
              <a:defRPr/>
            </a:pPr>
            <a:r>
              <a:rPr lang="es-ES" altLang="es-EC" sz="2600" b="1" kern="0" dirty="0" smtClean="0">
                <a:solidFill>
                  <a:schemeClr val="accent1">
                    <a:lumMod val="75000"/>
                  </a:schemeClr>
                </a:solidFill>
                <a:latin typeface="Tahoma" pitchFamily="34" charset="0"/>
              </a:rPr>
              <a:t>Objetivo General</a:t>
            </a:r>
          </a:p>
          <a:p>
            <a:pPr marL="342900" indent="-342900" fontAlgn="base">
              <a:lnSpc>
                <a:spcPct val="150000"/>
              </a:lnSpc>
              <a:spcBef>
                <a:spcPct val="20000"/>
              </a:spcBef>
              <a:spcAft>
                <a:spcPct val="0"/>
              </a:spcAft>
              <a:buFontTx/>
              <a:buChar char="•"/>
              <a:defRPr/>
            </a:pPr>
            <a:r>
              <a:rPr lang="es-ES" altLang="es-EC" sz="2600" b="1" kern="0" dirty="0" smtClean="0">
                <a:solidFill>
                  <a:schemeClr val="accent1">
                    <a:lumMod val="75000"/>
                  </a:schemeClr>
                </a:solidFill>
                <a:latin typeface="Tahoma" pitchFamily="34" charset="0"/>
              </a:rPr>
              <a:t>Objetivos Específicos</a:t>
            </a:r>
          </a:p>
          <a:p>
            <a:pPr marL="342900" indent="-342900" fontAlgn="base">
              <a:lnSpc>
                <a:spcPct val="150000"/>
              </a:lnSpc>
              <a:spcBef>
                <a:spcPct val="20000"/>
              </a:spcBef>
              <a:spcAft>
                <a:spcPct val="0"/>
              </a:spcAft>
              <a:buFontTx/>
              <a:buChar char="•"/>
              <a:defRPr/>
            </a:pPr>
            <a:r>
              <a:rPr lang="es-ES" altLang="es-EC" sz="2600" b="1" kern="0" dirty="0" smtClean="0">
                <a:solidFill>
                  <a:schemeClr val="accent1">
                    <a:lumMod val="75000"/>
                  </a:schemeClr>
                </a:solidFill>
                <a:latin typeface="Tahoma" pitchFamily="34" charset="0"/>
              </a:rPr>
              <a:t>Justificación</a:t>
            </a:r>
          </a:p>
          <a:p>
            <a:pPr marL="342900" indent="-342900" fontAlgn="base">
              <a:lnSpc>
                <a:spcPct val="100000"/>
              </a:lnSpc>
              <a:spcBef>
                <a:spcPct val="20000"/>
              </a:spcBef>
              <a:spcAft>
                <a:spcPct val="0"/>
              </a:spcAft>
              <a:buFontTx/>
              <a:buChar char="•"/>
              <a:defRPr/>
            </a:pPr>
            <a:endParaRPr lang="es-ES" altLang="es-EC" b="1" kern="0" dirty="0" smtClean="0">
              <a:solidFill>
                <a:srgbClr val="FF0000"/>
              </a:solidFill>
              <a:latin typeface="Tahoma" pitchFamily="34" charset="0"/>
            </a:endParaRPr>
          </a:p>
          <a:p>
            <a:endParaRPr lang="es-ES" dirty="0"/>
          </a:p>
        </p:txBody>
      </p:sp>
    </p:spTree>
    <p:extLst>
      <p:ext uri="{BB962C8B-B14F-4D97-AF65-F5344CB8AC3E}">
        <p14:creationId xmlns:p14="http://schemas.microsoft.com/office/powerpoint/2010/main" val="1681081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INTRODUCION</a:t>
            </a:r>
            <a:endParaRPr lang="es-ES" dirty="0"/>
          </a:p>
        </p:txBody>
      </p:sp>
      <p:sp>
        <p:nvSpPr>
          <p:cNvPr id="3" name="Marcador de contenido 2"/>
          <p:cNvSpPr>
            <a:spLocks noGrp="1"/>
          </p:cNvSpPr>
          <p:nvPr>
            <p:ph idx="1"/>
          </p:nvPr>
        </p:nvSpPr>
        <p:spPr>
          <a:xfrm>
            <a:off x="4195482" y="1690688"/>
            <a:ext cx="3801035" cy="636587"/>
          </a:xfrm>
        </p:spPr>
        <p:txBody>
          <a:bodyPr/>
          <a:lstStyle/>
          <a:p>
            <a:r>
              <a:rPr lang="es-ES" dirty="0" smtClean="0"/>
              <a:t>Acuerdos bilaterales </a:t>
            </a:r>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1524000" y="6308726"/>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Resultado de imagen para acuerdo bilateral colombia 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49" y="2327275"/>
            <a:ext cx="2857500" cy="20193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huaquillas fronter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7724" y="4110318"/>
            <a:ext cx="2082428" cy="15618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rumichaca fronter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1846" y="4004704"/>
            <a:ext cx="2261073" cy="166743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flecha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08670">
            <a:off x="7576839" y="2283101"/>
            <a:ext cx="2190306" cy="1466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158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smtClean="0">
                <a:solidFill>
                  <a:srgbClr val="0070C0"/>
                </a:solidFill>
                <a:latin typeface="Times New Roman" panose="02020603050405020304" pitchFamily="18" charset="0"/>
                <a:cs typeface="Times New Roman" panose="02020603050405020304" pitchFamily="18" charset="0"/>
              </a:rPr>
              <a:t>PLANTAMIENTO DEL PROBLEMA</a:t>
            </a:r>
            <a:endParaRPr lang="es-ES" sz="3200" dirty="0">
              <a:solidFill>
                <a:srgbClr val="0070C0"/>
              </a:solidFill>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p:txBody>
          <a:bodyPr/>
          <a:lstStyle/>
          <a:p>
            <a:pPr lvl="1"/>
            <a:r>
              <a:rPr lang="es-EC" b="1" dirty="0"/>
              <a:t>FORMULACIÓN DEL PROBLEMA</a:t>
            </a:r>
            <a:endParaRPr lang="es-ES" b="1" dirty="0"/>
          </a:p>
          <a:p>
            <a:endParaRPr lang="es-ES" sz="2400" dirty="0"/>
          </a:p>
          <a:p>
            <a:r>
              <a:rPr lang="es-EC" dirty="0">
                <a:solidFill>
                  <a:srgbClr val="7030A0"/>
                </a:solidFill>
              </a:rPr>
              <a:t>¿Cuál es el impacto que ha generado la devaluación del peso colombiano frente a la revalorización del dólar, y a las medidas comerciales impuestas por Ecuador en el mercado plaza central de la ciudad de Tulcán en el año 2015?</a:t>
            </a:r>
            <a:endParaRPr lang="es-ES" sz="2400" dirty="0">
              <a:solidFill>
                <a:srgbClr val="7030A0"/>
              </a:solidFill>
            </a:endParaRPr>
          </a:p>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1524000" y="6308726"/>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102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marL="342900" lvl="0" indent="-342900" fontAlgn="base">
              <a:lnSpc>
                <a:spcPct val="100000"/>
              </a:lnSpc>
              <a:spcBef>
                <a:spcPct val="20000"/>
              </a:spcBef>
              <a:spcAft>
                <a:spcPct val="0"/>
              </a:spcAft>
              <a:defRPr/>
            </a:pPr>
            <a:r>
              <a:rPr lang="es-ES" altLang="es-EC" b="1" kern="0" dirty="0" smtClean="0">
                <a:solidFill>
                  <a:srgbClr val="0070C0"/>
                </a:solidFill>
                <a:latin typeface="Tahoma" pitchFamily="34" charset="0"/>
              </a:rPr>
              <a:t>OBJETIVO GENERAL</a:t>
            </a:r>
            <a:endParaRPr lang="es-ES" dirty="0">
              <a:solidFill>
                <a:srgbClr val="0070C0"/>
              </a:solidFill>
            </a:endParaRPr>
          </a:p>
        </p:txBody>
      </p:sp>
      <p:sp>
        <p:nvSpPr>
          <p:cNvPr id="3" name="Marcador de contenido 2"/>
          <p:cNvSpPr>
            <a:spLocks noGrp="1"/>
          </p:cNvSpPr>
          <p:nvPr>
            <p:ph idx="1"/>
          </p:nvPr>
        </p:nvSpPr>
        <p:spPr/>
        <p:txBody>
          <a:bodyPr/>
          <a:lstStyle/>
          <a:p>
            <a:r>
              <a:rPr lang="es-EC" dirty="0">
                <a:solidFill>
                  <a:srgbClr val="7030A0"/>
                </a:solidFill>
              </a:rPr>
              <a:t>Comprender el impacto de la devaluación del peso colombiano en la economía comercial de la ciudad de Tulcán, a través del análisis de las medidas económicas impuestas por el gobierno ecuatoriano, con la finalidad de determinar los productos más afectados.</a:t>
            </a:r>
            <a:endParaRPr lang="es-ES" dirty="0">
              <a:solidFill>
                <a:srgbClr val="7030A0"/>
              </a:solidFill>
            </a:endParaRPr>
          </a:p>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1524000" y="6308726"/>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5536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342900" lvl="0" indent="-342900" fontAlgn="base">
              <a:lnSpc>
                <a:spcPct val="100000"/>
              </a:lnSpc>
              <a:spcBef>
                <a:spcPct val="20000"/>
              </a:spcBef>
              <a:spcAft>
                <a:spcPct val="0"/>
              </a:spcAft>
              <a:defRPr/>
            </a:pPr>
            <a:r>
              <a:rPr lang="es-ES" altLang="es-EC" b="1" kern="0" dirty="0">
                <a:solidFill>
                  <a:srgbClr val="0070C0"/>
                </a:solidFill>
                <a:latin typeface="Tahoma" pitchFamily="34" charset="0"/>
              </a:rPr>
              <a:t/>
            </a:r>
            <a:br>
              <a:rPr lang="es-ES" altLang="es-EC" b="1" kern="0" dirty="0">
                <a:solidFill>
                  <a:srgbClr val="0070C0"/>
                </a:solidFill>
                <a:latin typeface="Tahoma" pitchFamily="34" charset="0"/>
              </a:rPr>
            </a:br>
            <a:r>
              <a:rPr lang="es-ES" altLang="es-EC" b="1" kern="0" dirty="0" smtClean="0">
                <a:solidFill>
                  <a:srgbClr val="0070C0"/>
                </a:solidFill>
                <a:latin typeface="Tahoma" pitchFamily="34" charset="0"/>
              </a:rPr>
              <a:t>OBJETIVOS ESPECÍFICOS</a:t>
            </a:r>
            <a:r>
              <a:rPr lang="es-ES" altLang="es-EC" b="1" kern="0" dirty="0">
                <a:solidFill>
                  <a:srgbClr val="0070C0"/>
                </a:solidFill>
                <a:latin typeface="Tahoma" pitchFamily="34" charset="0"/>
              </a:rPr>
              <a:t/>
            </a:r>
            <a:br>
              <a:rPr lang="es-ES" altLang="es-EC" b="1" kern="0" dirty="0">
                <a:solidFill>
                  <a:srgbClr val="0070C0"/>
                </a:solidFill>
                <a:latin typeface="Tahoma" pitchFamily="34" charset="0"/>
              </a:rPr>
            </a:br>
            <a:endParaRPr lang="es-ES" dirty="0">
              <a:solidFill>
                <a:srgbClr val="0070C0"/>
              </a:solidFill>
            </a:endParaRPr>
          </a:p>
        </p:txBody>
      </p:sp>
      <p:sp>
        <p:nvSpPr>
          <p:cNvPr id="3" name="Marcador de contenido 2"/>
          <p:cNvSpPr>
            <a:spLocks noGrp="1"/>
          </p:cNvSpPr>
          <p:nvPr>
            <p:ph idx="1"/>
          </p:nvPr>
        </p:nvSpPr>
        <p:spPr/>
        <p:txBody>
          <a:bodyPr>
            <a:normAutofit fontScale="85000" lnSpcReduction="20000"/>
          </a:bodyPr>
          <a:lstStyle/>
          <a:p>
            <a:pPr lvl="0" algn="ctr"/>
            <a:r>
              <a:rPr lang="es-EC" dirty="0" smtClean="0">
                <a:solidFill>
                  <a:srgbClr val="7030A0"/>
                </a:solidFill>
              </a:rPr>
              <a:t>Determinar las </a:t>
            </a:r>
            <a:r>
              <a:rPr lang="es-EC" dirty="0">
                <a:solidFill>
                  <a:srgbClr val="7030A0"/>
                </a:solidFill>
              </a:rPr>
              <a:t>causas de la devaluación del peso colombiano a través de los informes y opiniones de especialistas por medios de comunicación con la finalidad de dar un acertado criterio de este proceso.</a:t>
            </a:r>
            <a:endParaRPr lang="es-ES" dirty="0">
              <a:solidFill>
                <a:srgbClr val="7030A0"/>
              </a:solidFill>
            </a:endParaRPr>
          </a:p>
          <a:p>
            <a:pPr lvl="0" algn="ctr"/>
            <a:r>
              <a:rPr lang="es-EC" dirty="0">
                <a:solidFill>
                  <a:srgbClr val="7030A0"/>
                </a:solidFill>
              </a:rPr>
              <a:t>Conocer las causas que llevó al gobierno del Ecuador a tomar algunas medidas a través de los informes y opiniones de expertos por medios de comunicación con la finalidad de establecer los motivos que llevaron a estas medidas. </a:t>
            </a:r>
            <a:endParaRPr lang="es-ES" dirty="0">
              <a:solidFill>
                <a:srgbClr val="7030A0"/>
              </a:solidFill>
            </a:endParaRPr>
          </a:p>
          <a:p>
            <a:pPr lvl="0" algn="ctr"/>
            <a:r>
              <a:rPr lang="es-EC" dirty="0">
                <a:solidFill>
                  <a:srgbClr val="7030A0"/>
                </a:solidFill>
              </a:rPr>
              <a:t>Establecer los bienes y servicios  que sufrieron desventajas o ventajas que expenden lo comerciantes </a:t>
            </a:r>
            <a:r>
              <a:rPr lang="es-EC" dirty="0" smtClean="0">
                <a:solidFill>
                  <a:srgbClr val="7030A0"/>
                </a:solidFill>
              </a:rPr>
              <a:t>del </a:t>
            </a:r>
            <a:r>
              <a:rPr lang="es-EC" dirty="0">
                <a:solidFill>
                  <a:srgbClr val="7030A0"/>
                </a:solidFill>
              </a:rPr>
              <a:t>mercado central de la ciudad de Tulcán.</a:t>
            </a:r>
            <a:endParaRPr lang="es-ES" dirty="0">
              <a:solidFill>
                <a:srgbClr val="7030A0"/>
              </a:solidFill>
            </a:endParaRPr>
          </a:p>
          <a:p>
            <a:pPr lvl="0" algn="ctr"/>
            <a:r>
              <a:rPr lang="es-EC" dirty="0">
                <a:solidFill>
                  <a:srgbClr val="7030A0"/>
                </a:solidFill>
              </a:rPr>
              <a:t>Determinar los impactos ocurridos en la ciudad de Tulcán  por la implementación de las salvaguardias a importaciones colombianas.</a:t>
            </a:r>
            <a:endParaRPr lang="es-ES" dirty="0">
              <a:solidFill>
                <a:srgbClr val="7030A0"/>
              </a:solidFill>
            </a:endParaRPr>
          </a:p>
          <a:p>
            <a:pPr lvl="0" algn="ctr"/>
            <a:r>
              <a:rPr lang="es-EC" dirty="0">
                <a:solidFill>
                  <a:srgbClr val="7030A0"/>
                </a:solidFill>
              </a:rPr>
              <a:t>Determinar el impacto que genero al comercio exterior y a la balanza comercial debido a la implementación de las salvaguardas.</a:t>
            </a:r>
            <a:endParaRPr lang="es-ES" dirty="0">
              <a:solidFill>
                <a:srgbClr val="7030A0"/>
              </a:solidFill>
            </a:endParaRPr>
          </a:p>
          <a:p>
            <a:pPr lvl="0" algn="ctr"/>
            <a:r>
              <a:rPr lang="es-EC" dirty="0">
                <a:solidFill>
                  <a:srgbClr val="7030A0"/>
                </a:solidFill>
              </a:rPr>
              <a:t>Estimar las pérdidas y ganancias que arrojo estas medidas en relación a si se pudo mantener la economía en la región.</a:t>
            </a:r>
            <a:endParaRPr lang="es-ES" dirty="0">
              <a:solidFill>
                <a:srgbClr val="7030A0"/>
              </a:solidFill>
            </a:endParaRPr>
          </a:p>
          <a:p>
            <a:pPr marL="0" indent="0">
              <a:buNone/>
            </a:pPr>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1524000" y="6308726"/>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245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solidFill>
                  <a:srgbClr val="0070C0"/>
                </a:solidFill>
                <a:latin typeface="Tahoma" panose="020B0604030504040204" pitchFamily="34" charset="0"/>
                <a:ea typeface="Tahoma" panose="020B0604030504040204" pitchFamily="34" charset="0"/>
                <a:cs typeface="Tahoma" panose="020B0604030504040204" pitchFamily="34" charset="0"/>
              </a:rPr>
              <a:t>MARCO TEÓRICO</a:t>
            </a:r>
            <a:endParaRPr lang="es-ES"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3" name="Marcador de contenido 2"/>
          <p:cNvSpPr>
            <a:spLocks noGrp="1"/>
          </p:cNvSpPr>
          <p:nvPr>
            <p:ph idx="1"/>
          </p:nvPr>
        </p:nvSpPr>
        <p:spPr>
          <a:xfrm>
            <a:off x="5916705" y="2043952"/>
            <a:ext cx="2807211" cy="4340753"/>
          </a:xfrm>
        </p:spPr>
        <p:txBody>
          <a:bodyPr/>
          <a:lstStyle/>
          <a:p>
            <a:endParaRPr lang="es-ES" dirty="0" smtClean="0"/>
          </a:p>
          <a:p>
            <a:endParaRPr lang="es-ES" dirty="0"/>
          </a:p>
          <a:p>
            <a:endParaRPr lang="es-ES" dirty="0"/>
          </a:p>
        </p:txBody>
      </p:sp>
      <p:pic>
        <p:nvPicPr>
          <p:cNvPr id="3074" name="Picture 2" descr="Resultado de imagen para tulcan  merc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2130" y="3003163"/>
            <a:ext cx="2889902" cy="16334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tulcan  comerci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671" y="2645429"/>
            <a:ext cx="3131857" cy="2348893"/>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contenido 2"/>
          <p:cNvSpPr txBox="1">
            <a:spLocks/>
          </p:cNvSpPr>
          <p:nvPr/>
        </p:nvSpPr>
        <p:spPr>
          <a:xfrm>
            <a:off x="4607859" y="3071975"/>
            <a:ext cx="2976282" cy="989037"/>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b="1" dirty="0" smtClean="0">
                <a:ln w="6600">
                  <a:solidFill>
                    <a:schemeClr val="accent2"/>
                  </a:solidFill>
                  <a:prstDash val="solid"/>
                </a:ln>
                <a:solidFill>
                  <a:srgbClr val="FFFFFF"/>
                </a:solidFill>
                <a:effectLst>
                  <a:outerShdw dist="38100" dir="2700000" algn="tl" rotWithShape="0">
                    <a:schemeClr val="accent2"/>
                  </a:outerShdw>
                </a:effectLst>
              </a:rPr>
              <a:t>Devaluación del peso colombiano</a:t>
            </a:r>
            <a:endParaRPr lang="es-ES"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166569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solidFill>
                  <a:srgbClr val="0070C0"/>
                </a:solidFill>
                <a:latin typeface="Tahoma" panose="020B0604030504040204" pitchFamily="34" charset="0"/>
                <a:ea typeface="Tahoma" panose="020B0604030504040204" pitchFamily="34" charset="0"/>
                <a:cs typeface="Tahoma" panose="020B0604030504040204" pitchFamily="34" charset="0"/>
              </a:rPr>
              <a:t>MARCO TEÓRICO</a:t>
            </a:r>
            <a:endParaRPr lang="es-ES" dirty="0"/>
          </a:p>
        </p:txBody>
      </p:sp>
      <p:sp>
        <p:nvSpPr>
          <p:cNvPr id="3" name="Marcador de contenido 2"/>
          <p:cNvSpPr>
            <a:spLocks noGrp="1"/>
          </p:cNvSpPr>
          <p:nvPr>
            <p:ph idx="1"/>
          </p:nvPr>
        </p:nvSpPr>
        <p:spPr>
          <a:xfrm>
            <a:off x="7557246" y="2852591"/>
            <a:ext cx="2568389" cy="2490881"/>
          </a:xfrm>
        </p:spPr>
        <p:txBody>
          <a:bodyPr/>
          <a:lstStyle/>
          <a:p>
            <a:pPr marL="0" indent="0" algn="ctr">
              <a:buNone/>
            </a:pPr>
            <a:r>
              <a:rPr lang="es-ES" dirty="0" smtClean="0"/>
              <a:t>La devaluación del peso colombiano alcanzó records históricos en el 2015 - 2016</a:t>
            </a:r>
            <a:endParaRPr lang="es-ES" dirty="0"/>
          </a:p>
        </p:txBody>
      </p:sp>
      <p:pic>
        <p:nvPicPr>
          <p:cNvPr id="4098" name="Picture 2" descr="Resultado de imagen para devaluacion del peso colombi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905" y="2659116"/>
            <a:ext cx="5113057" cy="268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036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0070C0"/>
                </a:solidFill>
                <a:latin typeface="Times New Roman" panose="02020603050405020304" pitchFamily="18" charset="0"/>
                <a:cs typeface="Times New Roman" panose="02020603050405020304" pitchFamily="18" charset="0"/>
              </a:rPr>
              <a:t>MUESTRA DE LA INVESTIGACIÓN  </a:t>
            </a:r>
            <a:endParaRPr lang="es-ES" dirty="0">
              <a:solidFill>
                <a:srgbClr val="0070C0"/>
              </a:solidFill>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0297" t="79733" r="9941" b="12766"/>
          <a:stretch>
            <a:fillRect/>
          </a:stretch>
        </p:blipFill>
        <p:spPr bwMode="auto">
          <a:xfrm>
            <a:off x="1524000" y="6308726"/>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contenido 5"/>
          <p:cNvSpPr>
            <a:spLocks noGrp="1"/>
          </p:cNvSpPr>
          <p:nvPr>
            <p:ph idx="1"/>
          </p:nvPr>
        </p:nvSpPr>
        <p:spPr>
          <a:xfrm>
            <a:off x="9251575" y="1690688"/>
            <a:ext cx="2371165" cy="4351338"/>
          </a:xfrm>
        </p:spPr>
        <p:txBody>
          <a:bodyPr/>
          <a:lstStyle/>
          <a:p>
            <a:endParaRPr lang="es-ES" dirty="0"/>
          </a:p>
        </p:txBody>
      </p:sp>
      <p:graphicFrame>
        <p:nvGraphicFramePr>
          <p:cNvPr id="7" name="Marcador de contenido 4"/>
          <p:cNvGraphicFramePr>
            <a:graphicFrameLocks/>
          </p:cNvGraphicFramePr>
          <p:nvPr>
            <p:extLst>
              <p:ext uri="{D42A27DB-BD31-4B8C-83A1-F6EECF244321}">
                <p14:modId xmlns:p14="http://schemas.microsoft.com/office/powerpoint/2010/main" val="1256930301"/>
              </p:ext>
            </p:extLst>
          </p:nvPr>
        </p:nvGraphicFramePr>
        <p:xfrm>
          <a:off x="838199" y="1690688"/>
          <a:ext cx="5549153" cy="2872087"/>
        </p:xfrm>
        <a:graphic>
          <a:graphicData uri="http://schemas.openxmlformats.org/drawingml/2006/table">
            <a:tbl>
              <a:tblPr firstRow="1" firstCol="1" bandRow="1">
                <a:tableStyleId>{5C22544A-7EE6-4342-B048-85BDC9FD1C3A}</a:tableStyleId>
              </a:tblPr>
              <a:tblGrid>
                <a:gridCol w="3254815"/>
                <a:gridCol w="2294338"/>
              </a:tblGrid>
              <a:tr h="547312">
                <a:tc>
                  <a:txBody>
                    <a:bodyPr/>
                    <a:lstStyle/>
                    <a:p>
                      <a:pPr algn="just">
                        <a:lnSpc>
                          <a:spcPct val="200000"/>
                        </a:lnSpc>
                        <a:spcAft>
                          <a:spcPts val="0"/>
                        </a:spcAft>
                      </a:pPr>
                      <a:r>
                        <a:rPr lang="es-ES" sz="2000" cap="all">
                          <a:effectLst/>
                        </a:rPr>
                        <a:t> </a:t>
                      </a:r>
                      <a:endParaRPr lang="es-ES"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45285" marR="45285" marT="0" marB="0"/>
                </a:tc>
                <a:tc>
                  <a:txBody>
                    <a:bodyPr/>
                    <a:lstStyle/>
                    <a:p>
                      <a:pPr algn="ctr">
                        <a:lnSpc>
                          <a:spcPct val="115000"/>
                        </a:lnSpc>
                        <a:spcAft>
                          <a:spcPts val="0"/>
                        </a:spcAft>
                      </a:pPr>
                      <a:r>
                        <a:rPr lang="es-ES" sz="2000" cap="all">
                          <a:effectLst/>
                        </a:rPr>
                        <a:t>PUESTOS DE MERCADOS</a:t>
                      </a:r>
                      <a:endParaRPr lang="es-ES"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45285" marR="45285" marT="0" marB="0"/>
                </a:tc>
              </a:tr>
              <a:tr h="951847">
                <a:tc>
                  <a:txBody>
                    <a:bodyPr/>
                    <a:lstStyle/>
                    <a:p>
                      <a:pPr algn="just">
                        <a:lnSpc>
                          <a:spcPct val="200000"/>
                        </a:lnSpc>
                        <a:spcAft>
                          <a:spcPts val="0"/>
                        </a:spcAft>
                      </a:pPr>
                      <a:r>
                        <a:rPr lang="es-ES" sz="2000" cap="all">
                          <a:effectLst/>
                        </a:rPr>
                        <a:t>MERCADO PLAZA CENTRAL </a:t>
                      </a:r>
                      <a:endParaRPr lang="es-ES"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45285" marR="45285" marT="0" marB="0"/>
                </a:tc>
                <a:tc>
                  <a:txBody>
                    <a:bodyPr/>
                    <a:lstStyle/>
                    <a:p>
                      <a:pPr algn="just">
                        <a:lnSpc>
                          <a:spcPct val="200000"/>
                        </a:lnSpc>
                        <a:spcAft>
                          <a:spcPts val="0"/>
                        </a:spcAft>
                      </a:pPr>
                      <a:r>
                        <a:rPr lang="es-ES" sz="2000">
                          <a:effectLst/>
                        </a:rPr>
                        <a:t>217</a:t>
                      </a:r>
                      <a:endParaRPr lang="es-ES"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45285" marR="45285" marT="0" marB="0"/>
                </a:tc>
              </a:tr>
              <a:tr h="475923">
                <a:tc>
                  <a:txBody>
                    <a:bodyPr/>
                    <a:lstStyle/>
                    <a:p>
                      <a:pPr algn="just">
                        <a:lnSpc>
                          <a:spcPct val="200000"/>
                        </a:lnSpc>
                        <a:spcAft>
                          <a:spcPts val="0"/>
                        </a:spcAft>
                      </a:pPr>
                      <a:r>
                        <a:rPr lang="es-ES" sz="2000" cap="all">
                          <a:effectLst/>
                        </a:rPr>
                        <a:t>MERCADO SAN MIGUEL</a:t>
                      </a:r>
                      <a:endParaRPr lang="es-ES"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45285" marR="45285" marT="0" marB="0"/>
                </a:tc>
                <a:tc>
                  <a:txBody>
                    <a:bodyPr/>
                    <a:lstStyle/>
                    <a:p>
                      <a:pPr algn="just">
                        <a:lnSpc>
                          <a:spcPct val="200000"/>
                        </a:lnSpc>
                        <a:spcAft>
                          <a:spcPts val="0"/>
                        </a:spcAft>
                      </a:pPr>
                      <a:r>
                        <a:rPr lang="es-ES" sz="2000">
                          <a:effectLst/>
                        </a:rPr>
                        <a:t>248</a:t>
                      </a:r>
                      <a:endParaRPr lang="es-ES"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45285" marR="45285" marT="0" marB="0"/>
                </a:tc>
              </a:tr>
              <a:tr h="475923">
                <a:tc>
                  <a:txBody>
                    <a:bodyPr/>
                    <a:lstStyle/>
                    <a:p>
                      <a:pPr algn="just">
                        <a:lnSpc>
                          <a:spcPct val="200000"/>
                        </a:lnSpc>
                        <a:spcAft>
                          <a:spcPts val="0"/>
                        </a:spcAft>
                      </a:pPr>
                      <a:r>
                        <a:rPr lang="es-ES" sz="2000" cap="all">
                          <a:effectLst/>
                        </a:rPr>
                        <a:t>TOTAL</a:t>
                      </a:r>
                      <a:endParaRPr lang="es-ES" sz="180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45285" marR="45285" marT="0" marB="0"/>
                </a:tc>
                <a:tc>
                  <a:txBody>
                    <a:bodyPr/>
                    <a:lstStyle/>
                    <a:p>
                      <a:pPr algn="just">
                        <a:lnSpc>
                          <a:spcPct val="200000"/>
                        </a:lnSpc>
                        <a:spcAft>
                          <a:spcPts val="0"/>
                        </a:spcAft>
                      </a:pPr>
                      <a:r>
                        <a:rPr lang="es-ES" sz="2000" dirty="0">
                          <a:effectLst/>
                        </a:rPr>
                        <a:t>465</a:t>
                      </a:r>
                      <a:endParaRPr lang="es-ES"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a:txBody>
                  <a:tcPr marL="45285" marR="45285" marT="0" marB="0"/>
                </a:tc>
              </a:tr>
            </a:tbl>
          </a:graphicData>
        </a:graphic>
      </p:graphicFrame>
    </p:spTree>
    <p:extLst>
      <p:ext uri="{BB962C8B-B14F-4D97-AF65-F5344CB8AC3E}">
        <p14:creationId xmlns:p14="http://schemas.microsoft.com/office/powerpoint/2010/main" val="266062903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TotalTime>
  <Words>617</Words>
  <Application>Microsoft Office PowerPoint</Application>
  <PresentationFormat>Panorámica</PresentationFormat>
  <Paragraphs>76</Paragraphs>
  <Slides>16</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23" baseType="lpstr">
      <vt:lpstr>Arial</vt:lpstr>
      <vt:lpstr>Calibri</vt:lpstr>
      <vt:lpstr>Calibri Light</vt:lpstr>
      <vt:lpstr>Tahoma</vt:lpstr>
      <vt:lpstr>Times New Roman</vt:lpstr>
      <vt:lpstr>Tema de Office</vt:lpstr>
      <vt:lpstr>CorelDRAW</vt:lpstr>
      <vt:lpstr>Presentación de PowerPoint</vt:lpstr>
      <vt:lpstr>CONTENIDO</vt:lpstr>
      <vt:lpstr>INTRODUCION</vt:lpstr>
      <vt:lpstr>PLANTAMIENTO DEL PROBLEMA</vt:lpstr>
      <vt:lpstr>OBJETIVO GENERAL</vt:lpstr>
      <vt:lpstr> OBJETIVOS ESPECÍFICOS </vt:lpstr>
      <vt:lpstr>MARCO TEÓRICO</vt:lpstr>
      <vt:lpstr>MARCO TEÓRICO</vt:lpstr>
      <vt:lpstr>MUESTRA DE LA INVESTIGACIÓN  </vt:lpstr>
      <vt:lpstr>MUESTRA DE LA INVESTIGACIÓN </vt:lpstr>
      <vt:lpstr>Presentación de PowerPoint</vt:lpstr>
      <vt:lpstr>Presentación de PowerPoint</vt:lpstr>
      <vt:lpstr>Presentación de PowerPoint</vt:lpstr>
      <vt:lpstr>DISCUSIÓN </vt:lpstr>
      <vt:lpstr>CONCLUSIONES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admin</cp:lastModifiedBy>
  <cp:revision>20</cp:revision>
  <dcterms:created xsi:type="dcterms:W3CDTF">2017-03-31T12:19:54Z</dcterms:created>
  <dcterms:modified xsi:type="dcterms:W3CDTF">2017-05-02T06:20:01Z</dcterms:modified>
</cp:coreProperties>
</file>