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ED593-E9D6-4D29-97FC-ED9DE4930373}" type="doc">
      <dgm:prSet loTypeId="urn:microsoft.com/office/officeart/2005/8/layout/default" loCatId="list" qsTypeId="urn:microsoft.com/office/officeart/2005/8/quickstyle/simple1" qsCatId="simple" csTypeId="urn:microsoft.com/office/officeart/2005/8/colors/colorful1" csCatId="colorful" phldr="1"/>
      <dgm:spPr/>
    </dgm:pt>
    <dgm:pt modelId="{E4EEA7EA-C539-40F2-B54A-81561CDE8A6A}">
      <dgm:prSet phldrT="[Texto]"/>
      <dgm:spPr/>
      <dgm:t>
        <a:bodyPr/>
        <a:lstStyle/>
        <a:p>
          <a:r>
            <a:rPr lang="es-EC" dirty="0" smtClean="0"/>
            <a:t>Contraseñas</a:t>
          </a:r>
          <a:endParaRPr lang="es-EC" dirty="0"/>
        </a:p>
      </dgm:t>
    </dgm:pt>
    <dgm:pt modelId="{A810E503-12F4-46B6-909A-7608FC7882BC}" type="parTrans" cxnId="{46C76F5C-C77F-4AFB-B7C9-3039B78F31C9}">
      <dgm:prSet/>
      <dgm:spPr/>
      <dgm:t>
        <a:bodyPr/>
        <a:lstStyle/>
        <a:p>
          <a:endParaRPr lang="es-EC"/>
        </a:p>
      </dgm:t>
    </dgm:pt>
    <dgm:pt modelId="{48A4CC00-6A62-4960-9D7D-A4DF9785CD0B}" type="sibTrans" cxnId="{46C76F5C-C77F-4AFB-B7C9-3039B78F31C9}">
      <dgm:prSet/>
      <dgm:spPr/>
      <dgm:t>
        <a:bodyPr/>
        <a:lstStyle/>
        <a:p>
          <a:endParaRPr lang="es-EC"/>
        </a:p>
      </dgm:t>
    </dgm:pt>
    <dgm:pt modelId="{1C5E3D0C-2FC1-4331-81D9-3E6ABB478EB6}">
      <dgm:prSet phldrT="[Texto]"/>
      <dgm:spPr/>
      <dgm:t>
        <a:bodyPr/>
        <a:lstStyle/>
        <a:p>
          <a:r>
            <a:rPr lang="es-EC" dirty="0" smtClean="0"/>
            <a:t>Número de identificación</a:t>
          </a:r>
          <a:endParaRPr lang="es-EC" dirty="0"/>
        </a:p>
      </dgm:t>
    </dgm:pt>
    <dgm:pt modelId="{059C852C-7D67-4A9F-B6C5-1F26B6617B19}" type="parTrans" cxnId="{7BA08CE5-F899-48A8-811C-0255F383D825}">
      <dgm:prSet/>
      <dgm:spPr/>
      <dgm:t>
        <a:bodyPr/>
        <a:lstStyle/>
        <a:p>
          <a:endParaRPr lang="es-EC"/>
        </a:p>
      </dgm:t>
    </dgm:pt>
    <dgm:pt modelId="{6F802F9B-CF31-4D9E-888A-78A3BA0ED52B}" type="sibTrans" cxnId="{7BA08CE5-F899-48A8-811C-0255F383D825}">
      <dgm:prSet/>
      <dgm:spPr/>
      <dgm:t>
        <a:bodyPr/>
        <a:lstStyle/>
        <a:p>
          <a:endParaRPr lang="es-EC"/>
        </a:p>
      </dgm:t>
    </dgm:pt>
    <dgm:pt modelId="{CA060D79-DF05-4E14-AA2E-2927562BF6CD}">
      <dgm:prSet phldrT="[Texto]"/>
      <dgm:spPr/>
      <dgm:t>
        <a:bodyPr/>
        <a:lstStyle/>
        <a:p>
          <a:r>
            <a:rPr lang="es-EC" dirty="0" smtClean="0"/>
            <a:t>Tarjetas</a:t>
          </a:r>
          <a:endParaRPr lang="es-EC" dirty="0"/>
        </a:p>
      </dgm:t>
    </dgm:pt>
    <dgm:pt modelId="{0592BC67-1C0A-400F-A9F7-D97D380B511D}" type="parTrans" cxnId="{77439203-01B2-45CB-8E41-9C527E4C5554}">
      <dgm:prSet/>
      <dgm:spPr/>
      <dgm:t>
        <a:bodyPr/>
        <a:lstStyle/>
        <a:p>
          <a:endParaRPr lang="es-EC"/>
        </a:p>
      </dgm:t>
    </dgm:pt>
    <dgm:pt modelId="{B899F863-A671-4186-9067-553F4E3D6F73}" type="sibTrans" cxnId="{77439203-01B2-45CB-8E41-9C527E4C5554}">
      <dgm:prSet/>
      <dgm:spPr/>
      <dgm:t>
        <a:bodyPr/>
        <a:lstStyle/>
        <a:p>
          <a:endParaRPr lang="es-EC"/>
        </a:p>
      </dgm:t>
    </dgm:pt>
    <dgm:pt modelId="{BBC04E13-4FEC-49A7-926C-341894ACEBEE}">
      <dgm:prSet phldrT="[Texto]"/>
      <dgm:spPr/>
      <dgm:t>
        <a:bodyPr/>
        <a:lstStyle/>
        <a:p>
          <a:r>
            <a:rPr lang="es-EC" dirty="0" smtClean="0"/>
            <a:t>Identificadores de usuarios</a:t>
          </a:r>
          <a:endParaRPr lang="es-EC" dirty="0"/>
        </a:p>
      </dgm:t>
    </dgm:pt>
    <dgm:pt modelId="{B15BD9A3-AB21-4D58-B99A-2448B348F980}" type="parTrans" cxnId="{8F22A5A3-D3E9-4CF7-BD97-F98C8DF121BC}">
      <dgm:prSet/>
      <dgm:spPr/>
      <dgm:t>
        <a:bodyPr/>
        <a:lstStyle/>
        <a:p>
          <a:endParaRPr lang="es-EC"/>
        </a:p>
      </dgm:t>
    </dgm:pt>
    <dgm:pt modelId="{0229AEFC-9353-4C1D-8E15-0DC6E273E7EC}" type="sibTrans" cxnId="{8F22A5A3-D3E9-4CF7-BD97-F98C8DF121BC}">
      <dgm:prSet/>
      <dgm:spPr/>
      <dgm:t>
        <a:bodyPr/>
        <a:lstStyle/>
        <a:p>
          <a:endParaRPr lang="es-EC"/>
        </a:p>
      </dgm:t>
    </dgm:pt>
    <dgm:pt modelId="{C60A304F-6DB9-4413-9D3B-699D43A54C96}">
      <dgm:prSet phldrT="[Texto]"/>
      <dgm:spPr/>
      <dgm:t>
        <a:bodyPr/>
        <a:lstStyle/>
        <a:p>
          <a:r>
            <a:rPr lang="es-EC" dirty="0" smtClean="0"/>
            <a:t>Son empleados como métodos de autenticación</a:t>
          </a:r>
          <a:endParaRPr lang="es-EC" dirty="0"/>
        </a:p>
      </dgm:t>
    </dgm:pt>
    <dgm:pt modelId="{A434EA51-BD5D-4F2C-819E-8D35036565DB}" type="parTrans" cxnId="{BE636305-302F-4E9E-AF1A-3B51587E746F}">
      <dgm:prSet/>
      <dgm:spPr/>
      <dgm:t>
        <a:bodyPr/>
        <a:lstStyle/>
        <a:p>
          <a:endParaRPr lang="es-EC"/>
        </a:p>
      </dgm:t>
    </dgm:pt>
    <dgm:pt modelId="{18A1C859-6CAC-4019-BC59-F0A11C382E64}" type="sibTrans" cxnId="{BE636305-302F-4E9E-AF1A-3B51587E746F}">
      <dgm:prSet/>
      <dgm:spPr/>
      <dgm:t>
        <a:bodyPr/>
        <a:lstStyle/>
        <a:p>
          <a:endParaRPr lang="es-EC"/>
        </a:p>
      </dgm:t>
    </dgm:pt>
    <dgm:pt modelId="{C6F156E4-022E-457B-ACD1-F71D5B69077E}" type="pres">
      <dgm:prSet presAssocID="{BD2ED593-E9D6-4D29-97FC-ED9DE4930373}" presName="diagram" presStyleCnt="0">
        <dgm:presLayoutVars>
          <dgm:dir/>
          <dgm:resizeHandles val="exact"/>
        </dgm:presLayoutVars>
      </dgm:prSet>
      <dgm:spPr/>
    </dgm:pt>
    <dgm:pt modelId="{82888753-A06C-4A9B-B391-0CF69016898E}" type="pres">
      <dgm:prSet presAssocID="{E4EEA7EA-C539-40F2-B54A-81561CDE8A6A}" presName="node" presStyleLbl="node1" presStyleIdx="0" presStyleCnt="5">
        <dgm:presLayoutVars>
          <dgm:bulletEnabled val="1"/>
        </dgm:presLayoutVars>
      </dgm:prSet>
      <dgm:spPr/>
      <dgm:t>
        <a:bodyPr/>
        <a:lstStyle/>
        <a:p>
          <a:endParaRPr lang="es-EC"/>
        </a:p>
      </dgm:t>
    </dgm:pt>
    <dgm:pt modelId="{A207454D-187D-42EE-A66B-7F0304E58080}" type="pres">
      <dgm:prSet presAssocID="{48A4CC00-6A62-4960-9D7D-A4DF9785CD0B}" presName="sibTrans" presStyleCnt="0"/>
      <dgm:spPr/>
    </dgm:pt>
    <dgm:pt modelId="{10542546-4F82-48AA-9AAE-5C087311206E}" type="pres">
      <dgm:prSet presAssocID="{1C5E3D0C-2FC1-4331-81D9-3E6ABB478EB6}" presName="node" presStyleLbl="node1" presStyleIdx="1" presStyleCnt="5">
        <dgm:presLayoutVars>
          <dgm:bulletEnabled val="1"/>
        </dgm:presLayoutVars>
      </dgm:prSet>
      <dgm:spPr/>
      <dgm:t>
        <a:bodyPr/>
        <a:lstStyle/>
        <a:p>
          <a:endParaRPr lang="es-EC"/>
        </a:p>
      </dgm:t>
    </dgm:pt>
    <dgm:pt modelId="{EAA9821E-CBEE-4A0D-9575-5DB01361EFD5}" type="pres">
      <dgm:prSet presAssocID="{6F802F9B-CF31-4D9E-888A-78A3BA0ED52B}" presName="sibTrans" presStyleCnt="0"/>
      <dgm:spPr/>
    </dgm:pt>
    <dgm:pt modelId="{05418CA4-42A6-43F5-AE97-223151069800}" type="pres">
      <dgm:prSet presAssocID="{CA060D79-DF05-4E14-AA2E-2927562BF6CD}" presName="node" presStyleLbl="node1" presStyleIdx="2" presStyleCnt="5">
        <dgm:presLayoutVars>
          <dgm:bulletEnabled val="1"/>
        </dgm:presLayoutVars>
      </dgm:prSet>
      <dgm:spPr/>
      <dgm:t>
        <a:bodyPr/>
        <a:lstStyle/>
        <a:p>
          <a:endParaRPr lang="es-EC"/>
        </a:p>
      </dgm:t>
    </dgm:pt>
    <dgm:pt modelId="{4180F596-E327-425A-92B5-036BFC160AB5}" type="pres">
      <dgm:prSet presAssocID="{B899F863-A671-4186-9067-553F4E3D6F73}" presName="sibTrans" presStyleCnt="0"/>
      <dgm:spPr/>
    </dgm:pt>
    <dgm:pt modelId="{0E1F439C-4BA8-4E36-AED0-F8AC54E2B738}" type="pres">
      <dgm:prSet presAssocID="{BBC04E13-4FEC-49A7-926C-341894ACEBEE}" presName="node" presStyleLbl="node1" presStyleIdx="3" presStyleCnt="5">
        <dgm:presLayoutVars>
          <dgm:bulletEnabled val="1"/>
        </dgm:presLayoutVars>
      </dgm:prSet>
      <dgm:spPr/>
      <dgm:t>
        <a:bodyPr/>
        <a:lstStyle/>
        <a:p>
          <a:endParaRPr lang="es-EC"/>
        </a:p>
      </dgm:t>
    </dgm:pt>
    <dgm:pt modelId="{67E86EE6-508D-43D3-BFF7-C6A3FC801F3F}" type="pres">
      <dgm:prSet presAssocID="{0229AEFC-9353-4C1D-8E15-0DC6E273E7EC}" presName="sibTrans" presStyleCnt="0"/>
      <dgm:spPr/>
    </dgm:pt>
    <dgm:pt modelId="{E78A377D-4F0F-43F2-B620-BD2037FFDD06}" type="pres">
      <dgm:prSet presAssocID="{C60A304F-6DB9-4413-9D3B-699D43A54C96}" presName="node" presStyleLbl="node1" presStyleIdx="4" presStyleCnt="5">
        <dgm:presLayoutVars>
          <dgm:bulletEnabled val="1"/>
        </dgm:presLayoutVars>
      </dgm:prSet>
      <dgm:spPr/>
      <dgm:t>
        <a:bodyPr/>
        <a:lstStyle/>
        <a:p>
          <a:endParaRPr lang="es-EC"/>
        </a:p>
      </dgm:t>
    </dgm:pt>
  </dgm:ptLst>
  <dgm:cxnLst>
    <dgm:cxn modelId="{8F22A5A3-D3E9-4CF7-BD97-F98C8DF121BC}" srcId="{BD2ED593-E9D6-4D29-97FC-ED9DE4930373}" destId="{BBC04E13-4FEC-49A7-926C-341894ACEBEE}" srcOrd="3" destOrd="0" parTransId="{B15BD9A3-AB21-4D58-B99A-2448B348F980}" sibTransId="{0229AEFC-9353-4C1D-8E15-0DC6E273E7EC}"/>
    <dgm:cxn modelId="{86CAC494-BE02-4396-B0DA-9E67D96EBA2C}" type="presOf" srcId="{1C5E3D0C-2FC1-4331-81D9-3E6ABB478EB6}" destId="{10542546-4F82-48AA-9AAE-5C087311206E}" srcOrd="0" destOrd="0" presId="urn:microsoft.com/office/officeart/2005/8/layout/default"/>
    <dgm:cxn modelId="{BE636305-302F-4E9E-AF1A-3B51587E746F}" srcId="{BD2ED593-E9D6-4D29-97FC-ED9DE4930373}" destId="{C60A304F-6DB9-4413-9D3B-699D43A54C96}" srcOrd="4" destOrd="0" parTransId="{A434EA51-BD5D-4F2C-819E-8D35036565DB}" sibTransId="{18A1C859-6CAC-4019-BC59-F0A11C382E64}"/>
    <dgm:cxn modelId="{46C76F5C-C77F-4AFB-B7C9-3039B78F31C9}" srcId="{BD2ED593-E9D6-4D29-97FC-ED9DE4930373}" destId="{E4EEA7EA-C539-40F2-B54A-81561CDE8A6A}" srcOrd="0" destOrd="0" parTransId="{A810E503-12F4-46B6-909A-7608FC7882BC}" sibTransId="{48A4CC00-6A62-4960-9D7D-A4DF9785CD0B}"/>
    <dgm:cxn modelId="{7BA08CE5-F899-48A8-811C-0255F383D825}" srcId="{BD2ED593-E9D6-4D29-97FC-ED9DE4930373}" destId="{1C5E3D0C-2FC1-4331-81D9-3E6ABB478EB6}" srcOrd="1" destOrd="0" parTransId="{059C852C-7D67-4A9F-B6C5-1F26B6617B19}" sibTransId="{6F802F9B-CF31-4D9E-888A-78A3BA0ED52B}"/>
    <dgm:cxn modelId="{00C936EC-EF2B-449E-B67B-F1428781FE7B}" type="presOf" srcId="{BBC04E13-4FEC-49A7-926C-341894ACEBEE}" destId="{0E1F439C-4BA8-4E36-AED0-F8AC54E2B738}" srcOrd="0" destOrd="0" presId="urn:microsoft.com/office/officeart/2005/8/layout/default"/>
    <dgm:cxn modelId="{08463697-58AF-42C9-B54D-CD6B06FF3675}" type="presOf" srcId="{E4EEA7EA-C539-40F2-B54A-81561CDE8A6A}" destId="{82888753-A06C-4A9B-B391-0CF69016898E}" srcOrd="0" destOrd="0" presId="urn:microsoft.com/office/officeart/2005/8/layout/default"/>
    <dgm:cxn modelId="{3C4A7E7A-6BF8-4C74-819B-5E0291FDDBE5}" type="presOf" srcId="{C60A304F-6DB9-4413-9D3B-699D43A54C96}" destId="{E78A377D-4F0F-43F2-B620-BD2037FFDD06}" srcOrd="0" destOrd="0" presId="urn:microsoft.com/office/officeart/2005/8/layout/default"/>
    <dgm:cxn modelId="{77439203-01B2-45CB-8E41-9C527E4C5554}" srcId="{BD2ED593-E9D6-4D29-97FC-ED9DE4930373}" destId="{CA060D79-DF05-4E14-AA2E-2927562BF6CD}" srcOrd="2" destOrd="0" parTransId="{0592BC67-1C0A-400F-A9F7-D97D380B511D}" sibTransId="{B899F863-A671-4186-9067-553F4E3D6F73}"/>
    <dgm:cxn modelId="{1C35EC05-B516-4E25-86CE-B4BA96F3C7CB}" type="presOf" srcId="{CA060D79-DF05-4E14-AA2E-2927562BF6CD}" destId="{05418CA4-42A6-43F5-AE97-223151069800}" srcOrd="0" destOrd="0" presId="urn:microsoft.com/office/officeart/2005/8/layout/default"/>
    <dgm:cxn modelId="{E22946FC-5EBF-422D-AB35-0AD8764B00D1}" type="presOf" srcId="{BD2ED593-E9D6-4D29-97FC-ED9DE4930373}" destId="{C6F156E4-022E-457B-ACD1-F71D5B69077E}" srcOrd="0" destOrd="0" presId="urn:microsoft.com/office/officeart/2005/8/layout/default"/>
    <dgm:cxn modelId="{6425B6B8-4377-492D-8AA6-E36F36DB2674}" type="presParOf" srcId="{C6F156E4-022E-457B-ACD1-F71D5B69077E}" destId="{82888753-A06C-4A9B-B391-0CF69016898E}" srcOrd="0" destOrd="0" presId="urn:microsoft.com/office/officeart/2005/8/layout/default"/>
    <dgm:cxn modelId="{8C7C27C8-3756-4ED9-A5DA-DF06FE17F984}" type="presParOf" srcId="{C6F156E4-022E-457B-ACD1-F71D5B69077E}" destId="{A207454D-187D-42EE-A66B-7F0304E58080}" srcOrd="1" destOrd="0" presId="urn:microsoft.com/office/officeart/2005/8/layout/default"/>
    <dgm:cxn modelId="{DF066F0D-2A5D-4072-A677-3590EBC839E2}" type="presParOf" srcId="{C6F156E4-022E-457B-ACD1-F71D5B69077E}" destId="{10542546-4F82-48AA-9AAE-5C087311206E}" srcOrd="2" destOrd="0" presId="urn:microsoft.com/office/officeart/2005/8/layout/default"/>
    <dgm:cxn modelId="{52D02EBB-816C-4C57-ACDF-2631678C2DF4}" type="presParOf" srcId="{C6F156E4-022E-457B-ACD1-F71D5B69077E}" destId="{EAA9821E-CBEE-4A0D-9575-5DB01361EFD5}" srcOrd="3" destOrd="0" presId="urn:microsoft.com/office/officeart/2005/8/layout/default"/>
    <dgm:cxn modelId="{18E304B0-E5CC-45C3-8D87-823691815C00}" type="presParOf" srcId="{C6F156E4-022E-457B-ACD1-F71D5B69077E}" destId="{05418CA4-42A6-43F5-AE97-223151069800}" srcOrd="4" destOrd="0" presId="urn:microsoft.com/office/officeart/2005/8/layout/default"/>
    <dgm:cxn modelId="{977FCC43-EF02-4905-9A72-18A04F8BEE65}" type="presParOf" srcId="{C6F156E4-022E-457B-ACD1-F71D5B69077E}" destId="{4180F596-E327-425A-92B5-036BFC160AB5}" srcOrd="5" destOrd="0" presId="urn:microsoft.com/office/officeart/2005/8/layout/default"/>
    <dgm:cxn modelId="{0110B5FD-ED0A-450C-9E58-764638971AD1}" type="presParOf" srcId="{C6F156E4-022E-457B-ACD1-F71D5B69077E}" destId="{0E1F439C-4BA8-4E36-AED0-F8AC54E2B738}" srcOrd="6" destOrd="0" presId="urn:microsoft.com/office/officeart/2005/8/layout/default"/>
    <dgm:cxn modelId="{71B820CF-7360-44E5-B7A1-BD6E64DA6DFB}" type="presParOf" srcId="{C6F156E4-022E-457B-ACD1-F71D5B69077E}" destId="{67E86EE6-508D-43D3-BFF7-C6A3FC801F3F}" srcOrd="7" destOrd="0" presId="urn:microsoft.com/office/officeart/2005/8/layout/default"/>
    <dgm:cxn modelId="{5ACA1C2F-6BB4-495A-A004-1CF557B83657}" type="presParOf" srcId="{C6F156E4-022E-457B-ACD1-F71D5B69077E}" destId="{E78A377D-4F0F-43F2-B620-BD2037FFDD0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B07FF-77FA-4050-8AF4-67AA5E4297AE}" type="doc">
      <dgm:prSet loTypeId="urn:microsoft.com/office/officeart/2005/8/layout/balance1" loCatId="relationship" qsTypeId="urn:microsoft.com/office/officeart/2005/8/quickstyle/simple1" qsCatId="simple" csTypeId="urn:microsoft.com/office/officeart/2005/8/colors/colorful1" csCatId="colorful" phldr="1"/>
      <dgm:spPr/>
      <dgm:t>
        <a:bodyPr/>
        <a:lstStyle/>
        <a:p>
          <a:endParaRPr lang="es-EC"/>
        </a:p>
      </dgm:t>
    </dgm:pt>
    <dgm:pt modelId="{31443EEA-F5EB-4FCF-85C3-0B1A1DA518BC}">
      <dgm:prSet phldrT="[Texto]" custT="1"/>
      <dgm:spPr/>
      <dgm:t>
        <a:bodyPr/>
        <a:lstStyle/>
        <a:p>
          <a:r>
            <a:rPr lang="es-EC" sz="2000" b="1" dirty="0" smtClean="0"/>
            <a:t>Falso rechazo </a:t>
          </a:r>
          <a:r>
            <a:rPr lang="es-EC" sz="2000" dirty="0" smtClean="0"/>
            <a:t>(FR, </a:t>
          </a:r>
          <a:r>
            <a:rPr lang="es-EC" sz="2000" i="1" dirty="0" smtClean="0"/>
            <a:t>False </a:t>
          </a:r>
          <a:r>
            <a:rPr lang="es-EC" sz="2000" i="1" dirty="0" err="1" smtClean="0"/>
            <a:t>Reject</a:t>
          </a:r>
          <a:r>
            <a:rPr lang="es-EC" sz="2000" dirty="0" smtClean="0"/>
            <a:t>)</a:t>
          </a:r>
          <a:endParaRPr lang="es-EC" sz="2000" dirty="0"/>
        </a:p>
      </dgm:t>
    </dgm:pt>
    <dgm:pt modelId="{6F66E4F6-03C3-4A80-8883-0517DEF88E85}" type="parTrans" cxnId="{5C6740CA-B4EB-4425-B9D3-8763494DE527}">
      <dgm:prSet/>
      <dgm:spPr/>
      <dgm:t>
        <a:bodyPr/>
        <a:lstStyle/>
        <a:p>
          <a:endParaRPr lang="es-EC"/>
        </a:p>
      </dgm:t>
    </dgm:pt>
    <dgm:pt modelId="{D5F48C56-D700-4AC6-9358-487D6AB38D65}" type="sibTrans" cxnId="{5C6740CA-B4EB-4425-B9D3-8763494DE527}">
      <dgm:prSet/>
      <dgm:spPr/>
      <dgm:t>
        <a:bodyPr/>
        <a:lstStyle/>
        <a:p>
          <a:endParaRPr lang="es-EC"/>
        </a:p>
      </dgm:t>
    </dgm:pt>
    <dgm:pt modelId="{8D237AE1-8B64-48E4-9839-04EAD89E7384}">
      <dgm:prSet phldrT="[Texto]" custT="1"/>
      <dgm:spPr/>
      <dgm:t>
        <a:bodyPr/>
        <a:lstStyle/>
        <a:p>
          <a:r>
            <a:rPr lang="es-EC" sz="1100" dirty="0" smtClean="0"/>
            <a:t>Dos plantillas biométricas correspondientes a un mismo usuario obtengan una calificación menor al umbral establecido. </a:t>
          </a:r>
          <a:endParaRPr lang="es-EC" sz="1100" dirty="0"/>
        </a:p>
      </dgm:t>
    </dgm:pt>
    <dgm:pt modelId="{A8ECAF4A-3498-4430-BAE9-9255EDA57EAE}" type="parTrans" cxnId="{EE4D8494-0F48-4B80-88B0-B623CBD36194}">
      <dgm:prSet/>
      <dgm:spPr/>
      <dgm:t>
        <a:bodyPr/>
        <a:lstStyle/>
        <a:p>
          <a:endParaRPr lang="es-EC"/>
        </a:p>
      </dgm:t>
    </dgm:pt>
    <dgm:pt modelId="{EC58F7D6-9099-4D67-9EC6-E2604D643CC8}" type="sibTrans" cxnId="{EE4D8494-0F48-4B80-88B0-B623CBD36194}">
      <dgm:prSet/>
      <dgm:spPr/>
      <dgm:t>
        <a:bodyPr/>
        <a:lstStyle/>
        <a:p>
          <a:endParaRPr lang="es-EC"/>
        </a:p>
      </dgm:t>
    </dgm:pt>
    <dgm:pt modelId="{2A94F281-1253-4EB2-983C-FF9C1156CAED}">
      <dgm:prSet phldrT="[Texto]" custT="1"/>
      <dgm:spPr/>
      <dgm:t>
        <a:bodyPr/>
        <a:lstStyle/>
        <a:p>
          <a:r>
            <a:rPr lang="es-EC" sz="2000" b="1" dirty="0" smtClean="0"/>
            <a:t>Falsa aceptación </a:t>
          </a:r>
          <a:r>
            <a:rPr lang="es-EC" sz="2000" dirty="0" smtClean="0"/>
            <a:t>(FA, </a:t>
          </a:r>
          <a:r>
            <a:rPr lang="es-EC" sz="2000" i="1" dirty="0" smtClean="0"/>
            <a:t>False </a:t>
          </a:r>
          <a:r>
            <a:rPr lang="es-EC" sz="2000" i="1" dirty="0" err="1" smtClean="0"/>
            <a:t>Acceptance</a:t>
          </a:r>
          <a:r>
            <a:rPr lang="es-EC" sz="2000" dirty="0" smtClean="0"/>
            <a:t>): </a:t>
          </a:r>
          <a:endParaRPr lang="es-EC" sz="2000" dirty="0"/>
        </a:p>
      </dgm:t>
    </dgm:pt>
    <dgm:pt modelId="{3B18F489-01DD-4962-8719-4C6872FC7A19}" type="parTrans" cxnId="{D3A46ADD-5660-4415-B8AE-6E4B99BB0DC3}">
      <dgm:prSet/>
      <dgm:spPr/>
      <dgm:t>
        <a:bodyPr/>
        <a:lstStyle/>
        <a:p>
          <a:endParaRPr lang="es-EC"/>
        </a:p>
      </dgm:t>
    </dgm:pt>
    <dgm:pt modelId="{45B06186-641B-4B68-AC5C-99CC4B72CC9B}" type="sibTrans" cxnId="{D3A46ADD-5660-4415-B8AE-6E4B99BB0DC3}">
      <dgm:prSet/>
      <dgm:spPr/>
      <dgm:t>
        <a:bodyPr/>
        <a:lstStyle/>
        <a:p>
          <a:endParaRPr lang="es-EC"/>
        </a:p>
      </dgm:t>
    </dgm:pt>
    <dgm:pt modelId="{4CCA5104-5463-4B26-8714-364A9AAA0B34}">
      <dgm:prSet phldrT="[Texto]" custT="1"/>
      <dgm:spPr/>
      <dgm:t>
        <a:bodyPr/>
        <a:lstStyle/>
        <a:p>
          <a:r>
            <a:rPr lang="es-EC" sz="1100" dirty="0" smtClean="0"/>
            <a:t>Dos plantillas biométricas, generadas a partir de diversos usuarios, consiguen una calificación mayor al umbral establecido</a:t>
          </a:r>
          <a:endParaRPr lang="es-EC" sz="1100" dirty="0"/>
        </a:p>
      </dgm:t>
    </dgm:pt>
    <dgm:pt modelId="{C0CD606D-0708-4603-952A-B5C01024A28F}" type="parTrans" cxnId="{DA75C7B1-CA94-41DA-B587-0EBDCED74205}">
      <dgm:prSet/>
      <dgm:spPr/>
      <dgm:t>
        <a:bodyPr/>
        <a:lstStyle/>
        <a:p>
          <a:endParaRPr lang="es-EC"/>
        </a:p>
      </dgm:t>
    </dgm:pt>
    <dgm:pt modelId="{B8D767CC-3578-4B8A-AE16-51DCE576D14A}" type="sibTrans" cxnId="{DA75C7B1-CA94-41DA-B587-0EBDCED74205}">
      <dgm:prSet/>
      <dgm:spPr/>
      <dgm:t>
        <a:bodyPr/>
        <a:lstStyle/>
        <a:p>
          <a:endParaRPr lang="es-EC"/>
        </a:p>
      </dgm:t>
    </dgm:pt>
    <dgm:pt modelId="{4878BAA8-F954-4320-9D43-AD63E350B6D6}">
      <dgm:prSet phldrT="[Texto]" custT="1"/>
      <dgm:spPr/>
      <dgm:t>
        <a:bodyPr/>
        <a:lstStyle/>
        <a:p>
          <a:r>
            <a:rPr lang="es-EC" sz="1100" dirty="0" smtClean="0"/>
            <a:t> El sistema establece a un usuario genuino como impostor.</a:t>
          </a:r>
          <a:endParaRPr lang="es-EC" sz="1100" dirty="0"/>
        </a:p>
      </dgm:t>
    </dgm:pt>
    <dgm:pt modelId="{93A7B624-0D55-4A3C-A62B-30618009F357}" type="parTrans" cxnId="{2549601D-BDF3-4C77-B8A2-0B1EF3BBFD14}">
      <dgm:prSet/>
      <dgm:spPr/>
      <dgm:t>
        <a:bodyPr/>
        <a:lstStyle/>
        <a:p>
          <a:endParaRPr lang="es-EC"/>
        </a:p>
      </dgm:t>
    </dgm:pt>
    <dgm:pt modelId="{22473FE4-F333-4C68-B9B1-9D15DE83C8EB}" type="sibTrans" cxnId="{2549601D-BDF3-4C77-B8A2-0B1EF3BBFD14}">
      <dgm:prSet/>
      <dgm:spPr/>
      <dgm:t>
        <a:bodyPr/>
        <a:lstStyle/>
        <a:p>
          <a:endParaRPr lang="es-EC"/>
        </a:p>
      </dgm:t>
    </dgm:pt>
    <dgm:pt modelId="{D0CE7A88-5F1F-44BE-A4EC-51A17EC5D2FD}">
      <dgm:prSet phldrT="[Texto]" custT="1"/>
      <dgm:spPr/>
      <dgm:t>
        <a:bodyPr/>
        <a:lstStyle/>
        <a:p>
          <a:r>
            <a:rPr lang="es-EC" sz="1100" dirty="0" smtClean="0"/>
            <a:t>Se generó un error de falsa aceptación. </a:t>
          </a:r>
          <a:endParaRPr lang="es-EC" sz="1100" dirty="0"/>
        </a:p>
      </dgm:t>
    </dgm:pt>
    <dgm:pt modelId="{F57ADEE2-4BE7-4DE5-82B8-FCB5F12609A2}" type="parTrans" cxnId="{66893DFF-A96B-4171-8090-03A361C208C5}">
      <dgm:prSet/>
      <dgm:spPr/>
      <dgm:t>
        <a:bodyPr/>
        <a:lstStyle/>
        <a:p>
          <a:endParaRPr lang="es-EC"/>
        </a:p>
      </dgm:t>
    </dgm:pt>
    <dgm:pt modelId="{150BB1B1-947C-47F7-AC3B-4976090BD2A9}" type="sibTrans" cxnId="{66893DFF-A96B-4171-8090-03A361C208C5}">
      <dgm:prSet/>
      <dgm:spPr/>
      <dgm:t>
        <a:bodyPr/>
        <a:lstStyle/>
        <a:p>
          <a:endParaRPr lang="es-EC"/>
        </a:p>
      </dgm:t>
    </dgm:pt>
    <dgm:pt modelId="{333832B9-6E5B-43E4-B124-30A5649D15E9}">
      <dgm:prSet phldrT="[Texto]" custT="1"/>
      <dgm:spPr/>
      <dgm:t>
        <a:bodyPr/>
        <a:lstStyle/>
        <a:p>
          <a:r>
            <a:rPr lang="es-EC" sz="1100" dirty="0" smtClean="0"/>
            <a:t>El sistema determino como usuario genuino a un impostor. </a:t>
          </a:r>
          <a:endParaRPr lang="es-EC" sz="1100" dirty="0"/>
        </a:p>
      </dgm:t>
    </dgm:pt>
    <dgm:pt modelId="{65FE5A20-D945-45E7-92A5-71D09BB42612}" type="parTrans" cxnId="{C631FAF4-99E8-4EBC-90F1-94198F5FE91E}">
      <dgm:prSet/>
      <dgm:spPr/>
      <dgm:t>
        <a:bodyPr/>
        <a:lstStyle/>
        <a:p>
          <a:endParaRPr lang="es-EC"/>
        </a:p>
      </dgm:t>
    </dgm:pt>
    <dgm:pt modelId="{E796E1B8-19B1-40EE-8701-ED2846E50AFF}" type="sibTrans" cxnId="{C631FAF4-99E8-4EBC-90F1-94198F5FE91E}">
      <dgm:prSet/>
      <dgm:spPr/>
      <dgm:t>
        <a:bodyPr/>
        <a:lstStyle/>
        <a:p>
          <a:endParaRPr lang="es-EC"/>
        </a:p>
      </dgm:t>
    </dgm:pt>
    <dgm:pt modelId="{79230A59-C420-49E8-8B4A-15B1A4625CD4}" type="pres">
      <dgm:prSet presAssocID="{0B8B07FF-77FA-4050-8AF4-67AA5E4297AE}" presName="outerComposite" presStyleCnt="0">
        <dgm:presLayoutVars>
          <dgm:chMax val="2"/>
          <dgm:animLvl val="lvl"/>
          <dgm:resizeHandles val="exact"/>
        </dgm:presLayoutVars>
      </dgm:prSet>
      <dgm:spPr/>
      <dgm:t>
        <a:bodyPr/>
        <a:lstStyle/>
        <a:p>
          <a:endParaRPr lang="es-EC"/>
        </a:p>
      </dgm:t>
    </dgm:pt>
    <dgm:pt modelId="{BB500042-E7CA-41E6-B9FC-80CCF27E6D49}" type="pres">
      <dgm:prSet presAssocID="{0B8B07FF-77FA-4050-8AF4-67AA5E4297AE}" presName="dummyMaxCanvas" presStyleCnt="0"/>
      <dgm:spPr/>
    </dgm:pt>
    <dgm:pt modelId="{B0F9DDAF-C462-4BF9-8377-3C44C711556A}" type="pres">
      <dgm:prSet presAssocID="{0B8B07FF-77FA-4050-8AF4-67AA5E4297AE}" presName="parentComposite" presStyleCnt="0"/>
      <dgm:spPr/>
    </dgm:pt>
    <dgm:pt modelId="{962B24F9-56D1-4C12-B5B1-C6F3D4E1645C}" type="pres">
      <dgm:prSet presAssocID="{0B8B07FF-77FA-4050-8AF4-67AA5E4297AE}" presName="parent1" presStyleLbl="alignAccFollowNode1" presStyleIdx="0" presStyleCnt="4">
        <dgm:presLayoutVars>
          <dgm:chMax val="4"/>
        </dgm:presLayoutVars>
      </dgm:prSet>
      <dgm:spPr/>
      <dgm:t>
        <a:bodyPr/>
        <a:lstStyle/>
        <a:p>
          <a:endParaRPr lang="es-EC"/>
        </a:p>
      </dgm:t>
    </dgm:pt>
    <dgm:pt modelId="{694DF6FB-B557-4DB7-91F3-3A980A251025}" type="pres">
      <dgm:prSet presAssocID="{0B8B07FF-77FA-4050-8AF4-67AA5E4297AE}" presName="parent2" presStyleLbl="alignAccFollowNode1" presStyleIdx="1" presStyleCnt="4">
        <dgm:presLayoutVars>
          <dgm:chMax val="4"/>
        </dgm:presLayoutVars>
      </dgm:prSet>
      <dgm:spPr/>
      <dgm:t>
        <a:bodyPr/>
        <a:lstStyle/>
        <a:p>
          <a:endParaRPr lang="es-EC"/>
        </a:p>
      </dgm:t>
    </dgm:pt>
    <dgm:pt modelId="{5E993D10-495F-48DC-A9CF-5E77DF0D4298}" type="pres">
      <dgm:prSet presAssocID="{0B8B07FF-77FA-4050-8AF4-67AA5E4297AE}" presName="childrenComposite" presStyleCnt="0"/>
      <dgm:spPr/>
    </dgm:pt>
    <dgm:pt modelId="{290D8D31-3E39-4EFE-B266-3FD8AC22F1C8}" type="pres">
      <dgm:prSet presAssocID="{0B8B07FF-77FA-4050-8AF4-67AA5E4297AE}" presName="dummyMaxCanvas_ChildArea" presStyleCnt="0"/>
      <dgm:spPr/>
    </dgm:pt>
    <dgm:pt modelId="{BC238A38-4774-4F2E-ADE2-94C941A19479}" type="pres">
      <dgm:prSet presAssocID="{0B8B07FF-77FA-4050-8AF4-67AA5E4297AE}" presName="fulcrum" presStyleLbl="alignAccFollowNode1" presStyleIdx="2" presStyleCnt="4"/>
      <dgm:spPr/>
    </dgm:pt>
    <dgm:pt modelId="{3C9C947A-A854-4F2F-93EB-DB50F9707798}" type="pres">
      <dgm:prSet presAssocID="{0B8B07FF-77FA-4050-8AF4-67AA5E4297AE}" presName="balance_23" presStyleLbl="alignAccFollowNode1" presStyleIdx="3" presStyleCnt="4">
        <dgm:presLayoutVars>
          <dgm:bulletEnabled val="1"/>
        </dgm:presLayoutVars>
      </dgm:prSet>
      <dgm:spPr/>
    </dgm:pt>
    <dgm:pt modelId="{7712F944-109D-4354-8BB0-32B9EAEFD0B4}" type="pres">
      <dgm:prSet presAssocID="{0B8B07FF-77FA-4050-8AF4-67AA5E4297AE}" presName="right_23_1" presStyleLbl="node1" presStyleIdx="0" presStyleCnt="5" custScaleY="120512" custLinFactNeighborY="-10584">
        <dgm:presLayoutVars>
          <dgm:bulletEnabled val="1"/>
        </dgm:presLayoutVars>
      </dgm:prSet>
      <dgm:spPr/>
      <dgm:t>
        <a:bodyPr/>
        <a:lstStyle/>
        <a:p>
          <a:endParaRPr lang="es-EC"/>
        </a:p>
      </dgm:t>
    </dgm:pt>
    <dgm:pt modelId="{812F37D1-E79D-44C8-B382-37C4F8B337EC}" type="pres">
      <dgm:prSet presAssocID="{0B8B07FF-77FA-4050-8AF4-67AA5E4297AE}" presName="right_23_2" presStyleLbl="node1" presStyleIdx="1" presStyleCnt="5" custLinFactNeighborY="-18519">
        <dgm:presLayoutVars>
          <dgm:bulletEnabled val="1"/>
        </dgm:presLayoutVars>
      </dgm:prSet>
      <dgm:spPr/>
      <dgm:t>
        <a:bodyPr/>
        <a:lstStyle/>
        <a:p>
          <a:endParaRPr lang="es-EC"/>
        </a:p>
      </dgm:t>
    </dgm:pt>
    <dgm:pt modelId="{1565E9B4-4934-4704-B131-DA9FF15586A6}" type="pres">
      <dgm:prSet presAssocID="{0B8B07FF-77FA-4050-8AF4-67AA5E4297AE}" presName="right_23_3" presStyleLbl="node1" presStyleIdx="2" presStyleCnt="5" custLinFactNeighborX="0" custLinFactNeighborY="-18519">
        <dgm:presLayoutVars>
          <dgm:bulletEnabled val="1"/>
        </dgm:presLayoutVars>
      </dgm:prSet>
      <dgm:spPr/>
      <dgm:t>
        <a:bodyPr/>
        <a:lstStyle/>
        <a:p>
          <a:endParaRPr lang="es-EC"/>
        </a:p>
      </dgm:t>
    </dgm:pt>
    <dgm:pt modelId="{A55FF885-0EDA-47DB-A10B-F4659C279740}" type="pres">
      <dgm:prSet presAssocID="{0B8B07FF-77FA-4050-8AF4-67AA5E4297AE}" presName="left_23_1" presStyleLbl="node1" presStyleIdx="3" presStyleCnt="5">
        <dgm:presLayoutVars>
          <dgm:bulletEnabled val="1"/>
        </dgm:presLayoutVars>
      </dgm:prSet>
      <dgm:spPr/>
      <dgm:t>
        <a:bodyPr/>
        <a:lstStyle/>
        <a:p>
          <a:endParaRPr lang="es-EC"/>
        </a:p>
      </dgm:t>
    </dgm:pt>
    <dgm:pt modelId="{518D257F-892A-46CE-A2FD-B72A0A7BCD62}" type="pres">
      <dgm:prSet presAssocID="{0B8B07FF-77FA-4050-8AF4-67AA5E4297AE}" presName="left_23_2" presStyleLbl="node1" presStyleIdx="4" presStyleCnt="5">
        <dgm:presLayoutVars>
          <dgm:bulletEnabled val="1"/>
        </dgm:presLayoutVars>
      </dgm:prSet>
      <dgm:spPr/>
      <dgm:t>
        <a:bodyPr/>
        <a:lstStyle/>
        <a:p>
          <a:endParaRPr lang="es-EC"/>
        </a:p>
      </dgm:t>
    </dgm:pt>
  </dgm:ptLst>
  <dgm:cxnLst>
    <dgm:cxn modelId="{EA410DB1-22DE-4CBF-9A17-D83E90FF4B5D}" type="presOf" srcId="{0B8B07FF-77FA-4050-8AF4-67AA5E4297AE}" destId="{79230A59-C420-49E8-8B4A-15B1A4625CD4}" srcOrd="0" destOrd="0" presId="urn:microsoft.com/office/officeart/2005/8/layout/balance1"/>
    <dgm:cxn modelId="{4A294E9E-F0A9-4180-8052-C84A4924ECF2}" type="presOf" srcId="{333832B9-6E5B-43E4-B124-30A5649D15E9}" destId="{1565E9B4-4934-4704-B131-DA9FF15586A6}" srcOrd="0" destOrd="0" presId="urn:microsoft.com/office/officeart/2005/8/layout/balance1"/>
    <dgm:cxn modelId="{2549601D-BDF3-4C77-B8A2-0B1EF3BBFD14}" srcId="{31443EEA-F5EB-4FCF-85C3-0B1A1DA518BC}" destId="{4878BAA8-F954-4320-9D43-AD63E350B6D6}" srcOrd="1" destOrd="0" parTransId="{93A7B624-0D55-4A3C-A62B-30618009F357}" sibTransId="{22473FE4-F333-4C68-B9B1-9D15DE83C8EB}"/>
    <dgm:cxn modelId="{D93962F8-A0CB-42ED-BD76-0D6EDF4A5A67}" type="presOf" srcId="{8D237AE1-8B64-48E4-9839-04EAD89E7384}" destId="{A55FF885-0EDA-47DB-A10B-F4659C279740}" srcOrd="0" destOrd="0" presId="urn:microsoft.com/office/officeart/2005/8/layout/balance1"/>
    <dgm:cxn modelId="{DA75C7B1-CA94-41DA-B587-0EBDCED74205}" srcId="{2A94F281-1253-4EB2-983C-FF9C1156CAED}" destId="{4CCA5104-5463-4B26-8714-364A9AAA0B34}" srcOrd="0" destOrd="0" parTransId="{C0CD606D-0708-4603-952A-B5C01024A28F}" sibTransId="{B8D767CC-3578-4B8A-AE16-51DCE576D14A}"/>
    <dgm:cxn modelId="{EE4D8494-0F48-4B80-88B0-B623CBD36194}" srcId="{31443EEA-F5EB-4FCF-85C3-0B1A1DA518BC}" destId="{8D237AE1-8B64-48E4-9839-04EAD89E7384}" srcOrd="0" destOrd="0" parTransId="{A8ECAF4A-3498-4430-BAE9-9255EDA57EAE}" sibTransId="{EC58F7D6-9099-4D67-9EC6-E2604D643CC8}"/>
    <dgm:cxn modelId="{5C6740CA-B4EB-4425-B9D3-8763494DE527}" srcId="{0B8B07FF-77FA-4050-8AF4-67AA5E4297AE}" destId="{31443EEA-F5EB-4FCF-85C3-0B1A1DA518BC}" srcOrd="0" destOrd="0" parTransId="{6F66E4F6-03C3-4A80-8883-0517DEF88E85}" sibTransId="{D5F48C56-D700-4AC6-9358-487D6AB38D65}"/>
    <dgm:cxn modelId="{D3A46ADD-5660-4415-B8AE-6E4B99BB0DC3}" srcId="{0B8B07FF-77FA-4050-8AF4-67AA5E4297AE}" destId="{2A94F281-1253-4EB2-983C-FF9C1156CAED}" srcOrd="1" destOrd="0" parTransId="{3B18F489-01DD-4962-8719-4C6872FC7A19}" sibTransId="{45B06186-641B-4B68-AC5C-99CC4B72CC9B}"/>
    <dgm:cxn modelId="{F1FA3765-AC33-4880-AD0B-8FBCD01A3857}" type="presOf" srcId="{4878BAA8-F954-4320-9D43-AD63E350B6D6}" destId="{518D257F-892A-46CE-A2FD-B72A0A7BCD62}" srcOrd="0" destOrd="0" presId="urn:microsoft.com/office/officeart/2005/8/layout/balance1"/>
    <dgm:cxn modelId="{A881618D-C5AB-4628-9DB1-45E1C8ED7886}" type="presOf" srcId="{31443EEA-F5EB-4FCF-85C3-0B1A1DA518BC}" destId="{962B24F9-56D1-4C12-B5B1-C6F3D4E1645C}" srcOrd="0" destOrd="0" presId="urn:microsoft.com/office/officeart/2005/8/layout/balance1"/>
    <dgm:cxn modelId="{CC82F44B-0686-4678-87CF-2B7FE6DAF85F}" type="presOf" srcId="{D0CE7A88-5F1F-44BE-A4EC-51A17EC5D2FD}" destId="{812F37D1-E79D-44C8-B382-37C4F8B337EC}" srcOrd="0" destOrd="0" presId="urn:microsoft.com/office/officeart/2005/8/layout/balance1"/>
    <dgm:cxn modelId="{C631FAF4-99E8-4EBC-90F1-94198F5FE91E}" srcId="{2A94F281-1253-4EB2-983C-FF9C1156CAED}" destId="{333832B9-6E5B-43E4-B124-30A5649D15E9}" srcOrd="2" destOrd="0" parTransId="{65FE5A20-D945-45E7-92A5-71D09BB42612}" sibTransId="{E796E1B8-19B1-40EE-8701-ED2846E50AFF}"/>
    <dgm:cxn modelId="{66893DFF-A96B-4171-8090-03A361C208C5}" srcId="{2A94F281-1253-4EB2-983C-FF9C1156CAED}" destId="{D0CE7A88-5F1F-44BE-A4EC-51A17EC5D2FD}" srcOrd="1" destOrd="0" parTransId="{F57ADEE2-4BE7-4DE5-82B8-FCB5F12609A2}" sibTransId="{150BB1B1-947C-47F7-AC3B-4976090BD2A9}"/>
    <dgm:cxn modelId="{6DD23300-3E7E-4E09-A476-4ADE79622607}" type="presOf" srcId="{4CCA5104-5463-4B26-8714-364A9AAA0B34}" destId="{7712F944-109D-4354-8BB0-32B9EAEFD0B4}" srcOrd="0" destOrd="0" presId="urn:microsoft.com/office/officeart/2005/8/layout/balance1"/>
    <dgm:cxn modelId="{6F3B1FC4-C588-44B7-A55B-651EE5D4D5F3}" type="presOf" srcId="{2A94F281-1253-4EB2-983C-FF9C1156CAED}" destId="{694DF6FB-B557-4DB7-91F3-3A980A251025}" srcOrd="0" destOrd="0" presId="urn:microsoft.com/office/officeart/2005/8/layout/balance1"/>
    <dgm:cxn modelId="{3E5F2140-D505-471D-9E46-58F3F7974C91}" type="presParOf" srcId="{79230A59-C420-49E8-8B4A-15B1A4625CD4}" destId="{BB500042-E7CA-41E6-B9FC-80CCF27E6D49}" srcOrd="0" destOrd="0" presId="urn:microsoft.com/office/officeart/2005/8/layout/balance1"/>
    <dgm:cxn modelId="{9B99BA3F-20B0-4C34-85A7-0F82335CFA3E}" type="presParOf" srcId="{79230A59-C420-49E8-8B4A-15B1A4625CD4}" destId="{B0F9DDAF-C462-4BF9-8377-3C44C711556A}" srcOrd="1" destOrd="0" presId="urn:microsoft.com/office/officeart/2005/8/layout/balance1"/>
    <dgm:cxn modelId="{79F26B6B-73B5-40BD-AA41-5F488C93499D}" type="presParOf" srcId="{B0F9DDAF-C462-4BF9-8377-3C44C711556A}" destId="{962B24F9-56D1-4C12-B5B1-C6F3D4E1645C}" srcOrd="0" destOrd="0" presId="urn:microsoft.com/office/officeart/2005/8/layout/balance1"/>
    <dgm:cxn modelId="{134BBF1A-0E9C-4FB9-A02F-E1CBFA028C84}" type="presParOf" srcId="{B0F9DDAF-C462-4BF9-8377-3C44C711556A}" destId="{694DF6FB-B557-4DB7-91F3-3A980A251025}" srcOrd="1" destOrd="0" presId="urn:microsoft.com/office/officeart/2005/8/layout/balance1"/>
    <dgm:cxn modelId="{D41C391A-C5B6-4DF2-AE1B-C1B401D8B634}" type="presParOf" srcId="{79230A59-C420-49E8-8B4A-15B1A4625CD4}" destId="{5E993D10-495F-48DC-A9CF-5E77DF0D4298}" srcOrd="2" destOrd="0" presId="urn:microsoft.com/office/officeart/2005/8/layout/balance1"/>
    <dgm:cxn modelId="{C622F2F8-CE1B-4F6B-B249-E931405EED00}" type="presParOf" srcId="{5E993D10-495F-48DC-A9CF-5E77DF0D4298}" destId="{290D8D31-3E39-4EFE-B266-3FD8AC22F1C8}" srcOrd="0" destOrd="0" presId="urn:microsoft.com/office/officeart/2005/8/layout/balance1"/>
    <dgm:cxn modelId="{86DD9100-5F4F-49B7-A430-45E8E3764A1D}" type="presParOf" srcId="{5E993D10-495F-48DC-A9CF-5E77DF0D4298}" destId="{BC238A38-4774-4F2E-ADE2-94C941A19479}" srcOrd="1" destOrd="0" presId="urn:microsoft.com/office/officeart/2005/8/layout/balance1"/>
    <dgm:cxn modelId="{4225B13B-5B31-4493-8F62-DE24A521FB5D}" type="presParOf" srcId="{5E993D10-495F-48DC-A9CF-5E77DF0D4298}" destId="{3C9C947A-A854-4F2F-93EB-DB50F9707798}" srcOrd="2" destOrd="0" presId="urn:microsoft.com/office/officeart/2005/8/layout/balance1"/>
    <dgm:cxn modelId="{1334C172-EF9B-4659-A1B4-7A00C7905F89}" type="presParOf" srcId="{5E993D10-495F-48DC-A9CF-5E77DF0D4298}" destId="{7712F944-109D-4354-8BB0-32B9EAEFD0B4}" srcOrd="3" destOrd="0" presId="urn:microsoft.com/office/officeart/2005/8/layout/balance1"/>
    <dgm:cxn modelId="{C14FAE34-F861-4ADE-9D07-7B0C7DE3AA0D}" type="presParOf" srcId="{5E993D10-495F-48DC-A9CF-5E77DF0D4298}" destId="{812F37D1-E79D-44C8-B382-37C4F8B337EC}" srcOrd="4" destOrd="0" presId="urn:microsoft.com/office/officeart/2005/8/layout/balance1"/>
    <dgm:cxn modelId="{5CEBE304-9612-409B-985C-D3ACE00D39FD}" type="presParOf" srcId="{5E993D10-495F-48DC-A9CF-5E77DF0D4298}" destId="{1565E9B4-4934-4704-B131-DA9FF15586A6}" srcOrd="5" destOrd="0" presId="urn:microsoft.com/office/officeart/2005/8/layout/balance1"/>
    <dgm:cxn modelId="{C55C7FFD-AD4E-4768-AC6A-9FD9577B6DD6}" type="presParOf" srcId="{5E993D10-495F-48DC-A9CF-5E77DF0D4298}" destId="{A55FF885-0EDA-47DB-A10B-F4659C279740}" srcOrd="6" destOrd="0" presId="urn:microsoft.com/office/officeart/2005/8/layout/balance1"/>
    <dgm:cxn modelId="{413226E2-6426-44ED-AA61-9BEC6D1A12F4}" type="presParOf" srcId="{5E993D10-495F-48DC-A9CF-5E77DF0D4298}" destId="{518D257F-892A-46CE-A2FD-B72A0A7BCD62}"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47E65A-0F7D-42C8-8811-1CD7147AAF8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EC"/>
        </a:p>
      </dgm:t>
    </dgm:pt>
    <dgm:pt modelId="{0EA2C130-F8DC-42AD-8234-629F4C94AB48}">
      <dgm:prSet phldrT="[Texto]" custT="1"/>
      <dgm:spPr/>
      <dgm:t>
        <a:bodyPr/>
        <a:lstStyle/>
        <a:p>
          <a:r>
            <a:rPr lang="es-EC" sz="1800" dirty="0" smtClean="0"/>
            <a:t>Propiedades</a:t>
          </a:r>
          <a:endParaRPr lang="es-EC" sz="1800" dirty="0"/>
        </a:p>
      </dgm:t>
    </dgm:pt>
    <dgm:pt modelId="{8484F51A-AE32-4E26-9E24-2F6927301EB1}" type="parTrans" cxnId="{A278E906-CCA4-43D6-B0AC-646154DE1457}">
      <dgm:prSet/>
      <dgm:spPr/>
      <dgm:t>
        <a:bodyPr/>
        <a:lstStyle/>
        <a:p>
          <a:endParaRPr lang="es-EC"/>
        </a:p>
      </dgm:t>
    </dgm:pt>
    <dgm:pt modelId="{D934ED12-D309-41D3-9CC0-085ED22B5DEA}" type="sibTrans" cxnId="{A278E906-CCA4-43D6-B0AC-646154DE1457}">
      <dgm:prSet/>
      <dgm:spPr/>
      <dgm:t>
        <a:bodyPr/>
        <a:lstStyle/>
        <a:p>
          <a:endParaRPr lang="es-EC"/>
        </a:p>
      </dgm:t>
    </dgm:pt>
    <dgm:pt modelId="{596472DB-C823-429F-8A60-4022BC561760}">
      <dgm:prSet phldrT="[Texto]" custT="1"/>
      <dgm:spPr/>
      <dgm:t>
        <a:bodyPr/>
        <a:lstStyle/>
        <a:p>
          <a:r>
            <a:rPr lang="es-EC" sz="1600" b="1" dirty="0" smtClean="0"/>
            <a:t>Diversidad</a:t>
          </a:r>
          <a:endParaRPr lang="es-EC" sz="1600" dirty="0"/>
        </a:p>
      </dgm:t>
    </dgm:pt>
    <dgm:pt modelId="{C4365C1D-60D6-40B1-B903-D82BC323F538}" type="parTrans" cxnId="{97E94E92-8950-4042-BE32-7225D3065581}">
      <dgm:prSet/>
      <dgm:spPr/>
      <dgm:t>
        <a:bodyPr/>
        <a:lstStyle/>
        <a:p>
          <a:endParaRPr lang="es-EC"/>
        </a:p>
      </dgm:t>
    </dgm:pt>
    <dgm:pt modelId="{0DAA9C90-F9A4-476C-90AA-507A4EF6F70D}" type="sibTrans" cxnId="{97E94E92-8950-4042-BE32-7225D3065581}">
      <dgm:prSet/>
      <dgm:spPr/>
      <dgm:t>
        <a:bodyPr/>
        <a:lstStyle/>
        <a:p>
          <a:endParaRPr lang="es-EC"/>
        </a:p>
      </dgm:t>
    </dgm:pt>
    <dgm:pt modelId="{C37DB9BE-E3F2-4D8F-9BD7-3AB3F1A74DBD}">
      <dgm:prSet phldrT="[Texto]" custT="1"/>
      <dgm:spPr/>
      <dgm:t>
        <a:bodyPr/>
        <a:lstStyle/>
        <a:p>
          <a:r>
            <a:rPr lang="es-EC" sz="1600" b="1" dirty="0" smtClean="0"/>
            <a:t>Reutilización</a:t>
          </a:r>
          <a:endParaRPr lang="es-EC" sz="1600" dirty="0"/>
        </a:p>
      </dgm:t>
    </dgm:pt>
    <dgm:pt modelId="{87FC1B27-2BD6-4484-A839-2AC7943E72D1}" type="parTrans" cxnId="{641C1DA2-40CD-4F16-A448-3751FC8EB5FA}">
      <dgm:prSet/>
      <dgm:spPr/>
      <dgm:t>
        <a:bodyPr/>
        <a:lstStyle/>
        <a:p>
          <a:endParaRPr lang="es-EC"/>
        </a:p>
      </dgm:t>
    </dgm:pt>
    <dgm:pt modelId="{A9C39CAE-89F2-4771-A33B-CF8ACA11536C}" type="sibTrans" cxnId="{641C1DA2-40CD-4F16-A448-3751FC8EB5FA}">
      <dgm:prSet/>
      <dgm:spPr/>
      <dgm:t>
        <a:bodyPr/>
        <a:lstStyle/>
        <a:p>
          <a:endParaRPr lang="es-EC"/>
        </a:p>
      </dgm:t>
    </dgm:pt>
    <dgm:pt modelId="{02CF3755-B4CE-4CFD-B0C7-C38F1A009A96}">
      <dgm:prSet phldrT="[Texto]" custT="1"/>
      <dgm:spPr/>
      <dgm:t>
        <a:bodyPr/>
        <a:lstStyle/>
        <a:p>
          <a:r>
            <a:rPr lang="es-EC" sz="1600" b="1" dirty="0" err="1" smtClean="0"/>
            <a:t>Invertibilidad</a:t>
          </a:r>
          <a:endParaRPr lang="es-EC" sz="1600" dirty="0"/>
        </a:p>
      </dgm:t>
    </dgm:pt>
    <dgm:pt modelId="{01BE7138-6620-42DC-A7D5-F0BC83E2A0DC}" type="parTrans" cxnId="{05A1BFA5-91D4-4ED8-8553-D44DF00C0483}">
      <dgm:prSet/>
      <dgm:spPr/>
      <dgm:t>
        <a:bodyPr/>
        <a:lstStyle/>
        <a:p>
          <a:endParaRPr lang="es-EC"/>
        </a:p>
      </dgm:t>
    </dgm:pt>
    <dgm:pt modelId="{63540CC7-ABBD-4425-B78F-FCC0A5657D09}" type="sibTrans" cxnId="{05A1BFA5-91D4-4ED8-8553-D44DF00C0483}">
      <dgm:prSet/>
      <dgm:spPr/>
      <dgm:t>
        <a:bodyPr/>
        <a:lstStyle/>
        <a:p>
          <a:endParaRPr lang="es-EC"/>
        </a:p>
      </dgm:t>
    </dgm:pt>
    <dgm:pt modelId="{15CCD8E9-46D1-4576-A805-4005812B4EE0}">
      <dgm:prSet phldrT="[Texto]" custT="1"/>
      <dgm:spPr/>
      <dgm:t>
        <a:bodyPr/>
        <a:lstStyle/>
        <a:p>
          <a:r>
            <a:rPr lang="es-EC" sz="1600" b="1" dirty="0" smtClean="0"/>
            <a:t>Rendimiento</a:t>
          </a:r>
          <a:endParaRPr lang="es-EC" sz="1600" dirty="0"/>
        </a:p>
      </dgm:t>
    </dgm:pt>
    <dgm:pt modelId="{3817617C-2139-4687-BFE1-B979941CBF84}" type="parTrans" cxnId="{69739C60-C87D-4F47-9C97-F8DD37FBB4ED}">
      <dgm:prSet/>
      <dgm:spPr/>
      <dgm:t>
        <a:bodyPr/>
        <a:lstStyle/>
        <a:p>
          <a:endParaRPr lang="es-EC"/>
        </a:p>
      </dgm:t>
    </dgm:pt>
    <dgm:pt modelId="{52835ABA-82BF-436C-AE16-631F55B02824}" type="sibTrans" cxnId="{69739C60-C87D-4F47-9C97-F8DD37FBB4ED}">
      <dgm:prSet/>
      <dgm:spPr/>
      <dgm:t>
        <a:bodyPr/>
        <a:lstStyle/>
        <a:p>
          <a:endParaRPr lang="es-EC"/>
        </a:p>
      </dgm:t>
    </dgm:pt>
    <dgm:pt modelId="{E88DAA58-DB77-43CD-ADDD-B60CED9A1676}" type="pres">
      <dgm:prSet presAssocID="{E447E65A-0F7D-42C8-8811-1CD7147AAF8A}" presName="cycle" presStyleCnt="0">
        <dgm:presLayoutVars>
          <dgm:chMax val="1"/>
          <dgm:dir/>
          <dgm:animLvl val="ctr"/>
          <dgm:resizeHandles val="exact"/>
        </dgm:presLayoutVars>
      </dgm:prSet>
      <dgm:spPr/>
      <dgm:t>
        <a:bodyPr/>
        <a:lstStyle/>
        <a:p>
          <a:endParaRPr lang="es-EC"/>
        </a:p>
      </dgm:t>
    </dgm:pt>
    <dgm:pt modelId="{4C57F17B-9B4D-400D-8782-5A52A3474840}" type="pres">
      <dgm:prSet presAssocID="{0EA2C130-F8DC-42AD-8234-629F4C94AB48}" presName="centerShape" presStyleLbl="node0" presStyleIdx="0" presStyleCnt="1" custScaleX="195334" custScaleY="126933" custLinFactNeighborY="-951"/>
      <dgm:spPr/>
      <dgm:t>
        <a:bodyPr/>
        <a:lstStyle/>
        <a:p>
          <a:endParaRPr lang="es-EC"/>
        </a:p>
      </dgm:t>
    </dgm:pt>
    <dgm:pt modelId="{192C3755-4AF4-4FD4-9965-113696C9E405}" type="pres">
      <dgm:prSet presAssocID="{C4365C1D-60D6-40B1-B903-D82BC323F538}" presName="Name9" presStyleLbl="parChTrans1D2" presStyleIdx="0" presStyleCnt="4"/>
      <dgm:spPr/>
      <dgm:t>
        <a:bodyPr/>
        <a:lstStyle/>
        <a:p>
          <a:endParaRPr lang="es-EC"/>
        </a:p>
      </dgm:t>
    </dgm:pt>
    <dgm:pt modelId="{10AD6140-8A6C-450C-A117-E9FDE469AD09}" type="pres">
      <dgm:prSet presAssocID="{C4365C1D-60D6-40B1-B903-D82BC323F538}" presName="connTx" presStyleLbl="parChTrans1D2" presStyleIdx="0" presStyleCnt="4"/>
      <dgm:spPr/>
      <dgm:t>
        <a:bodyPr/>
        <a:lstStyle/>
        <a:p>
          <a:endParaRPr lang="es-EC"/>
        </a:p>
      </dgm:t>
    </dgm:pt>
    <dgm:pt modelId="{3AF6354E-1B11-4F13-8B64-C3BE03F0047D}" type="pres">
      <dgm:prSet presAssocID="{596472DB-C823-429F-8A60-4022BC561760}" presName="node" presStyleLbl="node1" presStyleIdx="0" presStyleCnt="4" custScaleX="195334" custScaleY="126933" custRadScaleRad="106525">
        <dgm:presLayoutVars>
          <dgm:bulletEnabled val="1"/>
        </dgm:presLayoutVars>
      </dgm:prSet>
      <dgm:spPr/>
      <dgm:t>
        <a:bodyPr/>
        <a:lstStyle/>
        <a:p>
          <a:endParaRPr lang="es-EC"/>
        </a:p>
      </dgm:t>
    </dgm:pt>
    <dgm:pt modelId="{6275AA72-B5FB-430F-9FD2-9DBFA3FC884D}" type="pres">
      <dgm:prSet presAssocID="{87FC1B27-2BD6-4484-A839-2AC7943E72D1}" presName="Name9" presStyleLbl="parChTrans1D2" presStyleIdx="1" presStyleCnt="4"/>
      <dgm:spPr/>
      <dgm:t>
        <a:bodyPr/>
        <a:lstStyle/>
        <a:p>
          <a:endParaRPr lang="es-EC"/>
        </a:p>
      </dgm:t>
    </dgm:pt>
    <dgm:pt modelId="{91F00923-8E7B-4705-B651-AC6E6A6331F1}" type="pres">
      <dgm:prSet presAssocID="{87FC1B27-2BD6-4484-A839-2AC7943E72D1}" presName="connTx" presStyleLbl="parChTrans1D2" presStyleIdx="1" presStyleCnt="4"/>
      <dgm:spPr/>
      <dgm:t>
        <a:bodyPr/>
        <a:lstStyle/>
        <a:p>
          <a:endParaRPr lang="es-EC"/>
        </a:p>
      </dgm:t>
    </dgm:pt>
    <dgm:pt modelId="{4D0C4851-8953-4C82-824A-904E25A849F9}" type="pres">
      <dgm:prSet presAssocID="{C37DB9BE-E3F2-4D8F-9BD7-3AB3F1A74DBD}" presName="node" presStyleLbl="node1" presStyleIdx="1" presStyleCnt="4" custScaleX="195334" custScaleY="126933" custRadScaleRad="171358" custRadScaleInc="-3532">
        <dgm:presLayoutVars>
          <dgm:bulletEnabled val="1"/>
        </dgm:presLayoutVars>
      </dgm:prSet>
      <dgm:spPr/>
      <dgm:t>
        <a:bodyPr/>
        <a:lstStyle/>
        <a:p>
          <a:endParaRPr lang="es-EC"/>
        </a:p>
      </dgm:t>
    </dgm:pt>
    <dgm:pt modelId="{719903DE-78B2-4E1F-85DD-570FC1899CD7}" type="pres">
      <dgm:prSet presAssocID="{01BE7138-6620-42DC-A7D5-F0BC83E2A0DC}" presName="Name9" presStyleLbl="parChTrans1D2" presStyleIdx="2" presStyleCnt="4"/>
      <dgm:spPr/>
      <dgm:t>
        <a:bodyPr/>
        <a:lstStyle/>
        <a:p>
          <a:endParaRPr lang="es-EC"/>
        </a:p>
      </dgm:t>
    </dgm:pt>
    <dgm:pt modelId="{EDC12908-96F2-41CE-8D98-4952BE55DF42}" type="pres">
      <dgm:prSet presAssocID="{01BE7138-6620-42DC-A7D5-F0BC83E2A0DC}" presName="connTx" presStyleLbl="parChTrans1D2" presStyleIdx="2" presStyleCnt="4"/>
      <dgm:spPr/>
      <dgm:t>
        <a:bodyPr/>
        <a:lstStyle/>
        <a:p>
          <a:endParaRPr lang="es-EC"/>
        </a:p>
      </dgm:t>
    </dgm:pt>
    <dgm:pt modelId="{88AFCED3-7EAD-467F-8CBA-F227DC7492FD}" type="pres">
      <dgm:prSet presAssocID="{02CF3755-B4CE-4CFD-B0C7-C38F1A009A96}" presName="node" presStyleLbl="node1" presStyleIdx="2" presStyleCnt="4" custScaleX="195334" custScaleY="126933" custRadScaleRad="98099">
        <dgm:presLayoutVars>
          <dgm:bulletEnabled val="1"/>
        </dgm:presLayoutVars>
      </dgm:prSet>
      <dgm:spPr/>
      <dgm:t>
        <a:bodyPr/>
        <a:lstStyle/>
        <a:p>
          <a:endParaRPr lang="es-EC"/>
        </a:p>
      </dgm:t>
    </dgm:pt>
    <dgm:pt modelId="{87A1AFE9-DCAA-4987-B95F-19100FDD601A}" type="pres">
      <dgm:prSet presAssocID="{3817617C-2139-4687-BFE1-B979941CBF84}" presName="Name9" presStyleLbl="parChTrans1D2" presStyleIdx="3" presStyleCnt="4"/>
      <dgm:spPr/>
      <dgm:t>
        <a:bodyPr/>
        <a:lstStyle/>
        <a:p>
          <a:endParaRPr lang="es-EC"/>
        </a:p>
      </dgm:t>
    </dgm:pt>
    <dgm:pt modelId="{EBF9A747-1A87-459F-B5BE-BD1BB2954A83}" type="pres">
      <dgm:prSet presAssocID="{3817617C-2139-4687-BFE1-B979941CBF84}" presName="connTx" presStyleLbl="parChTrans1D2" presStyleIdx="3" presStyleCnt="4"/>
      <dgm:spPr/>
      <dgm:t>
        <a:bodyPr/>
        <a:lstStyle/>
        <a:p>
          <a:endParaRPr lang="es-EC"/>
        </a:p>
      </dgm:t>
    </dgm:pt>
    <dgm:pt modelId="{A70BB148-1079-454E-AE34-B291CD5FBB35}" type="pres">
      <dgm:prSet presAssocID="{15CCD8E9-46D1-4576-A805-4005812B4EE0}" presName="node" presStyleLbl="node1" presStyleIdx="3" presStyleCnt="4" custScaleX="195334" custScaleY="126933" custRadScaleRad="188461" custRadScaleInc="3211">
        <dgm:presLayoutVars>
          <dgm:bulletEnabled val="1"/>
        </dgm:presLayoutVars>
      </dgm:prSet>
      <dgm:spPr/>
      <dgm:t>
        <a:bodyPr/>
        <a:lstStyle/>
        <a:p>
          <a:endParaRPr lang="es-EC"/>
        </a:p>
      </dgm:t>
    </dgm:pt>
  </dgm:ptLst>
  <dgm:cxnLst>
    <dgm:cxn modelId="{98DC0D77-7E76-4C0F-AB65-7A700495B88A}" type="presOf" srcId="{87FC1B27-2BD6-4484-A839-2AC7943E72D1}" destId="{91F00923-8E7B-4705-B651-AC6E6A6331F1}" srcOrd="1" destOrd="0" presId="urn:microsoft.com/office/officeart/2005/8/layout/radial1"/>
    <dgm:cxn modelId="{FB525431-03D5-484A-A1EE-E6D5A65DAE5B}" type="presOf" srcId="{01BE7138-6620-42DC-A7D5-F0BC83E2A0DC}" destId="{EDC12908-96F2-41CE-8D98-4952BE55DF42}" srcOrd="1" destOrd="0" presId="urn:microsoft.com/office/officeart/2005/8/layout/radial1"/>
    <dgm:cxn modelId="{FADADB77-0C6A-4B4A-98B8-6ED577FD307D}" type="presOf" srcId="{E447E65A-0F7D-42C8-8811-1CD7147AAF8A}" destId="{E88DAA58-DB77-43CD-ADDD-B60CED9A1676}" srcOrd="0" destOrd="0" presId="urn:microsoft.com/office/officeart/2005/8/layout/radial1"/>
    <dgm:cxn modelId="{A1C175C7-A87A-4A15-839B-0979D68794B4}" type="presOf" srcId="{C4365C1D-60D6-40B1-B903-D82BC323F538}" destId="{192C3755-4AF4-4FD4-9965-113696C9E405}" srcOrd="0" destOrd="0" presId="urn:microsoft.com/office/officeart/2005/8/layout/radial1"/>
    <dgm:cxn modelId="{B1FAB7F9-A359-48AA-AE4F-922E1F359E47}" type="presOf" srcId="{01BE7138-6620-42DC-A7D5-F0BC83E2A0DC}" destId="{719903DE-78B2-4E1F-85DD-570FC1899CD7}" srcOrd="0" destOrd="0" presId="urn:microsoft.com/office/officeart/2005/8/layout/radial1"/>
    <dgm:cxn modelId="{641C1DA2-40CD-4F16-A448-3751FC8EB5FA}" srcId="{0EA2C130-F8DC-42AD-8234-629F4C94AB48}" destId="{C37DB9BE-E3F2-4D8F-9BD7-3AB3F1A74DBD}" srcOrd="1" destOrd="0" parTransId="{87FC1B27-2BD6-4484-A839-2AC7943E72D1}" sibTransId="{A9C39CAE-89F2-4771-A33B-CF8ACA11536C}"/>
    <dgm:cxn modelId="{87399195-645E-43DF-A6BD-9EA49F7A48F5}" type="presOf" srcId="{15CCD8E9-46D1-4576-A805-4005812B4EE0}" destId="{A70BB148-1079-454E-AE34-B291CD5FBB35}" srcOrd="0" destOrd="0" presId="urn:microsoft.com/office/officeart/2005/8/layout/radial1"/>
    <dgm:cxn modelId="{1363DBDB-BCCD-49CF-9CF3-5CAE60B21D49}" type="presOf" srcId="{C37DB9BE-E3F2-4D8F-9BD7-3AB3F1A74DBD}" destId="{4D0C4851-8953-4C82-824A-904E25A849F9}" srcOrd="0" destOrd="0" presId="urn:microsoft.com/office/officeart/2005/8/layout/radial1"/>
    <dgm:cxn modelId="{365AC2AA-ACB1-490C-B4CE-BBDBFC6F7F94}" type="presOf" srcId="{02CF3755-B4CE-4CFD-B0C7-C38F1A009A96}" destId="{88AFCED3-7EAD-467F-8CBA-F227DC7492FD}" srcOrd="0" destOrd="0" presId="urn:microsoft.com/office/officeart/2005/8/layout/radial1"/>
    <dgm:cxn modelId="{A30AEB0F-C5AE-484D-B3E5-7F944D307CBB}" type="presOf" srcId="{3817617C-2139-4687-BFE1-B979941CBF84}" destId="{EBF9A747-1A87-459F-B5BE-BD1BB2954A83}" srcOrd="1" destOrd="0" presId="urn:microsoft.com/office/officeart/2005/8/layout/radial1"/>
    <dgm:cxn modelId="{97E94E92-8950-4042-BE32-7225D3065581}" srcId="{0EA2C130-F8DC-42AD-8234-629F4C94AB48}" destId="{596472DB-C823-429F-8A60-4022BC561760}" srcOrd="0" destOrd="0" parTransId="{C4365C1D-60D6-40B1-B903-D82BC323F538}" sibTransId="{0DAA9C90-F9A4-476C-90AA-507A4EF6F70D}"/>
    <dgm:cxn modelId="{69739C60-C87D-4F47-9C97-F8DD37FBB4ED}" srcId="{0EA2C130-F8DC-42AD-8234-629F4C94AB48}" destId="{15CCD8E9-46D1-4576-A805-4005812B4EE0}" srcOrd="3" destOrd="0" parTransId="{3817617C-2139-4687-BFE1-B979941CBF84}" sibTransId="{52835ABA-82BF-436C-AE16-631F55B02824}"/>
    <dgm:cxn modelId="{84B2B01A-689E-47E6-BBF7-1E8209B86ABE}" type="presOf" srcId="{C4365C1D-60D6-40B1-B903-D82BC323F538}" destId="{10AD6140-8A6C-450C-A117-E9FDE469AD09}" srcOrd="1" destOrd="0" presId="urn:microsoft.com/office/officeart/2005/8/layout/radial1"/>
    <dgm:cxn modelId="{2B75ADA1-A5BD-44A2-A5F5-80294923ED32}" type="presOf" srcId="{0EA2C130-F8DC-42AD-8234-629F4C94AB48}" destId="{4C57F17B-9B4D-400D-8782-5A52A3474840}" srcOrd="0" destOrd="0" presId="urn:microsoft.com/office/officeart/2005/8/layout/radial1"/>
    <dgm:cxn modelId="{7AEA420A-A644-48FE-BC71-162FDAD742AA}" type="presOf" srcId="{596472DB-C823-429F-8A60-4022BC561760}" destId="{3AF6354E-1B11-4F13-8B64-C3BE03F0047D}" srcOrd="0" destOrd="0" presId="urn:microsoft.com/office/officeart/2005/8/layout/radial1"/>
    <dgm:cxn modelId="{A278E906-CCA4-43D6-B0AC-646154DE1457}" srcId="{E447E65A-0F7D-42C8-8811-1CD7147AAF8A}" destId="{0EA2C130-F8DC-42AD-8234-629F4C94AB48}" srcOrd="0" destOrd="0" parTransId="{8484F51A-AE32-4E26-9E24-2F6927301EB1}" sibTransId="{D934ED12-D309-41D3-9CC0-085ED22B5DEA}"/>
    <dgm:cxn modelId="{CFB31170-1359-480C-9654-D87B391A64B5}" type="presOf" srcId="{3817617C-2139-4687-BFE1-B979941CBF84}" destId="{87A1AFE9-DCAA-4987-B95F-19100FDD601A}" srcOrd="0" destOrd="0" presId="urn:microsoft.com/office/officeart/2005/8/layout/radial1"/>
    <dgm:cxn modelId="{05A1BFA5-91D4-4ED8-8553-D44DF00C0483}" srcId="{0EA2C130-F8DC-42AD-8234-629F4C94AB48}" destId="{02CF3755-B4CE-4CFD-B0C7-C38F1A009A96}" srcOrd="2" destOrd="0" parTransId="{01BE7138-6620-42DC-A7D5-F0BC83E2A0DC}" sibTransId="{63540CC7-ABBD-4425-B78F-FCC0A5657D09}"/>
    <dgm:cxn modelId="{CD14CFF0-C12E-47FE-81F9-104272BD4AD0}" type="presOf" srcId="{87FC1B27-2BD6-4484-A839-2AC7943E72D1}" destId="{6275AA72-B5FB-430F-9FD2-9DBFA3FC884D}" srcOrd="0" destOrd="0" presId="urn:microsoft.com/office/officeart/2005/8/layout/radial1"/>
    <dgm:cxn modelId="{7B93698A-7E36-4131-A2AA-DAF0D2622FBD}" type="presParOf" srcId="{E88DAA58-DB77-43CD-ADDD-B60CED9A1676}" destId="{4C57F17B-9B4D-400D-8782-5A52A3474840}" srcOrd="0" destOrd="0" presId="urn:microsoft.com/office/officeart/2005/8/layout/radial1"/>
    <dgm:cxn modelId="{D7087E52-D0D0-455C-820B-8AB4947E35A5}" type="presParOf" srcId="{E88DAA58-DB77-43CD-ADDD-B60CED9A1676}" destId="{192C3755-4AF4-4FD4-9965-113696C9E405}" srcOrd="1" destOrd="0" presId="urn:microsoft.com/office/officeart/2005/8/layout/radial1"/>
    <dgm:cxn modelId="{97833793-D9F3-4193-9C87-F1AA66F53CA2}" type="presParOf" srcId="{192C3755-4AF4-4FD4-9965-113696C9E405}" destId="{10AD6140-8A6C-450C-A117-E9FDE469AD09}" srcOrd="0" destOrd="0" presId="urn:microsoft.com/office/officeart/2005/8/layout/radial1"/>
    <dgm:cxn modelId="{8B168EA5-AC36-4D1D-8A41-F9722E2488E4}" type="presParOf" srcId="{E88DAA58-DB77-43CD-ADDD-B60CED9A1676}" destId="{3AF6354E-1B11-4F13-8B64-C3BE03F0047D}" srcOrd="2" destOrd="0" presId="urn:microsoft.com/office/officeart/2005/8/layout/radial1"/>
    <dgm:cxn modelId="{52384177-3CA4-4C05-8EC3-942135CE2D04}" type="presParOf" srcId="{E88DAA58-DB77-43CD-ADDD-B60CED9A1676}" destId="{6275AA72-B5FB-430F-9FD2-9DBFA3FC884D}" srcOrd="3" destOrd="0" presId="urn:microsoft.com/office/officeart/2005/8/layout/radial1"/>
    <dgm:cxn modelId="{3029D9D2-B640-49A2-8C39-1980C5807F4B}" type="presParOf" srcId="{6275AA72-B5FB-430F-9FD2-9DBFA3FC884D}" destId="{91F00923-8E7B-4705-B651-AC6E6A6331F1}" srcOrd="0" destOrd="0" presId="urn:microsoft.com/office/officeart/2005/8/layout/radial1"/>
    <dgm:cxn modelId="{73D798BF-DFBE-49AE-AC81-6587C99247B4}" type="presParOf" srcId="{E88DAA58-DB77-43CD-ADDD-B60CED9A1676}" destId="{4D0C4851-8953-4C82-824A-904E25A849F9}" srcOrd="4" destOrd="0" presId="urn:microsoft.com/office/officeart/2005/8/layout/radial1"/>
    <dgm:cxn modelId="{289E577B-7B4A-4462-A9F4-8DBD2E34F672}" type="presParOf" srcId="{E88DAA58-DB77-43CD-ADDD-B60CED9A1676}" destId="{719903DE-78B2-4E1F-85DD-570FC1899CD7}" srcOrd="5" destOrd="0" presId="urn:microsoft.com/office/officeart/2005/8/layout/radial1"/>
    <dgm:cxn modelId="{01474026-0A55-4782-B799-C06F5EE1E348}" type="presParOf" srcId="{719903DE-78B2-4E1F-85DD-570FC1899CD7}" destId="{EDC12908-96F2-41CE-8D98-4952BE55DF42}" srcOrd="0" destOrd="0" presId="urn:microsoft.com/office/officeart/2005/8/layout/radial1"/>
    <dgm:cxn modelId="{A1D37F4A-D286-4135-A210-49564DFFF177}" type="presParOf" srcId="{E88DAA58-DB77-43CD-ADDD-B60CED9A1676}" destId="{88AFCED3-7EAD-467F-8CBA-F227DC7492FD}" srcOrd="6" destOrd="0" presId="urn:microsoft.com/office/officeart/2005/8/layout/radial1"/>
    <dgm:cxn modelId="{B63B87F7-4950-4E4D-A918-502B2F883189}" type="presParOf" srcId="{E88DAA58-DB77-43CD-ADDD-B60CED9A1676}" destId="{87A1AFE9-DCAA-4987-B95F-19100FDD601A}" srcOrd="7" destOrd="0" presId="urn:microsoft.com/office/officeart/2005/8/layout/radial1"/>
    <dgm:cxn modelId="{E62AA8D4-5943-4B46-90DC-64B25677FAA2}" type="presParOf" srcId="{87A1AFE9-DCAA-4987-B95F-19100FDD601A}" destId="{EBF9A747-1A87-459F-B5BE-BD1BB2954A83}" srcOrd="0" destOrd="0" presId="urn:microsoft.com/office/officeart/2005/8/layout/radial1"/>
    <dgm:cxn modelId="{92612A05-6CEC-4EB0-9809-E991E1094B61}" type="presParOf" srcId="{E88DAA58-DB77-43CD-ADDD-B60CED9A1676}" destId="{A70BB148-1079-454E-AE34-B291CD5FBB35}" srcOrd="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4E107-D0BE-4E95-9C26-90F9301D73B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C"/>
        </a:p>
      </dgm:t>
    </dgm:pt>
    <dgm:pt modelId="{A21E2F5C-F870-4147-ADF0-87245645FAF6}">
      <dgm:prSet phldrT="[Texto]"/>
      <dgm:spPr/>
      <dgm:t>
        <a:bodyPr/>
        <a:lstStyle/>
        <a:p>
          <a:r>
            <a:rPr lang="es-EC" smtClean="0"/>
            <a:t>El reconocimiento y autenticación del iris, requiere de una imagen digital del ojo, de donde se extraerán y codificarán las particularidades del patrón iris, que podrán ser comparadas con las plantillas pre-registradas en el sistema.</a:t>
          </a:r>
          <a:endParaRPr lang="es-EC"/>
        </a:p>
      </dgm:t>
    </dgm:pt>
    <dgm:pt modelId="{36F68CBE-D52A-4CB7-9037-9CAC15598B0B}" type="parTrans" cxnId="{51100D03-03BD-4F6A-B976-E17FC07A3631}">
      <dgm:prSet/>
      <dgm:spPr/>
      <dgm:t>
        <a:bodyPr/>
        <a:lstStyle/>
        <a:p>
          <a:endParaRPr lang="es-EC"/>
        </a:p>
      </dgm:t>
    </dgm:pt>
    <dgm:pt modelId="{BC1527B0-A575-4CD6-A5DF-30FEB73944B8}" type="sibTrans" cxnId="{51100D03-03BD-4F6A-B976-E17FC07A3631}">
      <dgm:prSet/>
      <dgm:spPr/>
      <dgm:t>
        <a:bodyPr/>
        <a:lstStyle/>
        <a:p>
          <a:endParaRPr lang="es-EC"/>
        </a:p>
      </dgm:t>
    </dgm:pt>
    <dgm:pt modelId="{10B35C44-DC50-434A-A2E6-C852E6AF55B6}">
      <dgm:prSet/>
      <dgm:spPr/>
      <dgm:t>
        <a:bodyPr/>
        <a:lstStyle/>
        <a:p>
          <a:r>
            <a:rPr lang="es-EC" smtClean="0"/>
            <a:t>La Academia China de Ciencias – Instituto de Automatización (CASIA) ponen a la disposición de investigaciones, diversas bases de datos libres del iris.</a:t>
          </a:r>
          <a:endParaRPr lang="es-EC" dirty="0"/>
        </a:p>
      </dgm:t>
    </dgm:pt>
    <dgm:pt modelId="{4DB15738-AAA6-4985-B9BD-57E2D99905CD}" type="parTrans" cxnId="{3C5B50B8-7845-4A08-9D9F-EDA438312A26}">
      <dgm:prSet/>
      <dgm:spPr/>
      <dgm:t>
        <a:bodyPr/>
        <a:lstStyle/>
        <a:p>
          <a:endParaRPr lang="es-EC"/>
        </a:p>
      </dgm:t>
    </dgm:pt>
    <dgm:pt modelId="{DB2D6416-E448-40EA-BFDF-C1ED58B604E0}" type="sibTrans" cxnId="{3C5B50B8-7845-4A08-9D9F-EDA438312A26}">
      <dgm:prSet/>
      <dgm:spPr/>
      <dgm:t>
        <a:bodyPr/>
        <a:lstStyle/>
        <a:p>
          <a:endParaRPr lang="es-EC"/>
        </a:p>
      </dgm:t>
    </dgm:pt>
    <dgm:pt modelId="{D45A0CA5-5F3B-44DC-A6CB-8E1501CEBB92}" type="pres">
      <dgm:prSet presAssocID="{7424E107-D0BE-4E95-9C26-90F9301D73BD}" presName="outerComposite" presStyleCnt="0">
        <dgm:presLayoutVars>
          <dgm:chMax val="5"/>
          <dgm:dir/>
          <dgm:resizeHandles val="exact"/>
        </dgm:presLayoutVars>
      </dgm:prSet>
      <dgm:spPr/>
      <dgm:t>
        <a:bodyPr/>
        <a:lstStyle/>
        <a:p>
          <a:endParaRPr lang="es-EC"/>
        </a:p>
      </dgm:t>
    </dgm:pt>
    <dgm:pt modelId="{892CEFAE-BE48-4CCC-9742-153A43B47D78}" type="pres">
      <dgm:prSet presAssocID="{7424E107-D0BE-4E95-9C26-90F9301D73BD}" presName="dummyMaxCanvas" presStyleCnt="0">
        <dgm:presLayoutVars/>
      </dgm:prSet>
      <dgm:spPr/>
    </dgm:pt>
    <dgm:pt modelId="{69F08018-7926-48D0-B955-295E585CE722}" type="pres">
      <dgm:prSet presAssocID="{7424E107-D0BE-4E95-9C26-90F9301D73BD}" presName="TwoNodes_1" presStyleLbl="node1" presStyleIdx="0" presStyleCnt="2">
        <dgm:presLayoutVars>
          <dgm:bulletEnabled val="1"/>
        </dgm:presLayoutVars>
      </dgm:prSet>
      <dgm:spPr/>
      <dgm:t>
        <a:bodyPr/>
        <a:lstStyle/>
        <a:p>
          <a:endParaRPr lang="es-EC"/>
        </a:p>
      </dgm:t>
    </dgm:pt>
    <dgm:pt modelId="{47F8E12B-8E2C-4D87-99CA-A331632BECA7}" type="pres">
      <dgm:prSet presAssocID="{7424E107-D0BE-4E95-9C26-90F9301D73BD}" presName="TwoNodes_2" presStyleLbl="node1" presStyleIdx="1" presStyleCnt="2">
        <dgm:presLayoutVars>
          <dgm:bulletEnabled val="1"/>
        </dgm:presLayoutVars>
      </dgm:prSet>
      <dgm:spPr/>
      <dgm:t>
        <a:bodyPr/>
        <a:lstStyle/>
        <a:p>
          <a:endParaRPr lang="es-EC"/>
        </a:p>
      </dgm:t>
    </dgm:pt>
    <dgm:pt modelId="{2CA0ED2B-9DC7-4190-A11D-2EB502592775}" type="pres">
      <dgm:prSet presAssocID="{7424E107-D0BE-4E95-9C26-90F9301D73BD}" presName="TwoConn_1-2" presStyleLbl="fgAccFollowNode1" presStyleIdx="0" presStyleCnt="1">
        <dgm:presLayoutVars>
          <dgm:bulletEnabled val="1"/>
        </dgm:presLayoutVars>
      </dgm:prSet>
      <dgm:spPr/>
      <dgm:t>
        <a:bodyPr/>
        <a:lstStyle/>
        <a:p>
          <a:endParaRPr lang="es-EC"/>
        </a:p>
      </dgm:t>
    </dgm:pt>
    <dgm:pt modelId="{315E3CEA-83C4-4612-BC3B-5D516C93CF84}" type="pres">
      <dgm:prSet presAssocID="{7424E107-D0BE-4E95-9C26-90F9301D73BD}" presName="TwoNodes_1_text" presStyleLbl="node1" presStyleIdx="1" presStyleCnt="2">
        <dgm:presLayoutVars>
          <dgm:bulletEnabled val="1"/>
        </dgm:presLayoutVars>
      </dgm:prSet>
      <dgm:spPr/>
      <dgm:t>
        <a:bodyPr/>
        <a:lstStyle/>
        <a:p>
          <a:endParaRPr lang="es-EC"/>
        </a:p>
      </dgm:t>
    </dgm:pt>
    <dgm:pt modelId="{04F36A81-4AAD-4C9F-8C06-C9E9F72AEC51}" type="pres">
      <dgm:prSet presAssocID="{7424E107-D0BE-4E95-9C26-90F9301D73BD}" presName="TwoNodes_2_text" presStyleLbl="node1" presStyleIdx="1" presStyleCnt="2">
        <dgm:presLayoutVars>
          <dgm:bulletEnabled val="1"/>
        </dgm:presLayoutVars>
      </dgm:prSet>
      <dgm:spPr/>
      <dgm:t>
        <a:bodyPr/>
        <a:lstStyle/>
        <a:p>
          <a:endParaRPr lang="es-EC"/>
        </a:p>
      </dgm:t>
    </dgm:pt>
  </dgm:ptLst>
  <dgm:cxnLst>
    <dgm:cxn modelId="{74F56877-ACB3-463E-91B5-922FA4B3B1DA}" type="presOf" srcId="{10B35C44-DC50-434A-A2E6-C852E6AF55B6}" destId="{47F8E12B-8E2C-4D87-99CA-A331632BECA7}" srcOrd="0" destOrd="0" presId="urn:microsoft.com/office/officeart/2005/8/layout/vProcess5"/>
    <dgm:cxn modelId="{3C5B50B8-7845-4A08-9D9F-EDA438312A26}" srcId="{7424E107-D0BE-4E95-9C26-90F9301D73BD}" destId="{10B35C44-DC50-434A-A2E6-C852E6AF55B6}" srcOrd="1" destOrd="0" parTransId="{4DB15738-AAA6-4985-B9BD-57E2D99905CD}" sibTransId="{DB2D6416-E448-40EA-BFDF-C1ED58B604E0}"/>
    <dgm:cxn modelId="{98414858-8F51-4578-A379-37A5ADC84019}" type="presOf" srcId="{10B35C44-DC50-434A-A2E6-C852E6AF55B6}" destId="{04F36A81-4AAD-4C9F-8C06-C9E9F72AEC51}" srcOrd="1" destOrd="0" presId="urn:microsoft.com/office/officeart/2005/8/layout/vProcess5"/>
    <dgm:cxn modelId="{51100D03-03BD-4F6A-B976-E17FC07A3631}" srcId="{7424E107-D0BE-4E95-9C26-90F9301D73BD}" destId="{A21E2F5C-F870-4147-ADF0-87245645FAF6}" srcOrd="0" destOrd="0" parTransId="{36F68CBE-D52A-4CB7-9037-9CAC15598B0B}" sibTransId="{BC1527B0-A575-4CD6-A5DF-30FEB73944B8}"/>
    <dgm:cxn modelId="{9D046234-E5B0-4300-BAF8-5F8BF0A3C867}" type="presOf" srcId="{A21E2F5C-F870-4147-ADF0-87245645FAF6}" destId="{315E3CEA-83C4-4612-BC3B-5D516C93CF84}" srcOrd="1" destOrd="0" presId="urn:microsoft.com/office/officeart/2005/8/layout/vProcess5"/>
    <dgm:cxn modelId="{F08265C3-5746-4AC6-8B45-7E31E529781B}" type="presOf" srcId="{7424E107-D0BE-4E95-9C26-90F9301D73BD}" destId="{D45A0CA5-5F3B-44DC-A6CB-8E1501CEBB92}" srcOrd="0" destOrd="0" presId="urn:microsoft.com/office/officeart/2005/8/layout/vProcess5"/>
    <dgm:cxn modelId="{73DF778D-264E-4B83-82B3-9D630633A67D}" type="presOf" srcId="{A21E2F5C-F870-4147-ADF0-87245645FAF6}" destId="{69F08018-7926-48D0-B955-295E585CE722}" srcOrd="0" destOrd="0" presId="urn:microsoft.com/office/officeart/2005/8/layout/vProcess5"/>
    <dgm:cxn modelId="{AF2E7D96-9B58-4169-8771-624A3283BF74}" type="presOf" srcId="{BC1527B0-A575-4CD6-A5DF-30FEB73944B8}" destId="{2CA0ED2B-9DC7-4190-A11D-2EB502592775}" srcOrd="0" destOrd="0" presId="urn:microsoft.com/office/officeart/2005/8/layout/vProcess5"/>
    <dgm:cxn modelId="{ED7E6F33-3408-4B32-87CC-FA31F3B0A6AE}" type="presParOf" srcId="{D45A0CA5-5F3B-44DC-A6CB-8E1501CEBB92}" destId="{892CEFAE-BE48-4CCC-9742-153A43B47D78}" srcOrd="0" destOrd="0" presId="urn:microsoft.com/office/officeart/2005/8/layout/vProcess5"/>
    <dgm:cxn modelId="{00D95C8C-6209-4954-890F-BC7C52D8B50F}" type="presParOf" srcId="{D45A0CA5-5F3B-44DC-A6CB-8E1501CEBB92}" destId="{69F08018-7926-48D0-B955-295E585CE722}" srcOrd="1" destOrd="0" presId="urn:microsoft.com/office/officeart/2005/8/layout/vProcess5"/>
    <dgm:cxn modelId="{2C6B5A32-60A1-4D1D-B227-940C98025DD2}" type="presParOf" srcId="{D45A0CA5-5F3B-44DC-A6CB-8E1501CEBB92}" destId="{47F8E12B-8E2C-4D87-99CA-A331632BECA7}" srcOrd="2" destOrd="0" presId="urn:microsoft.com/office/officeart/2005/8/layout/vProcess5"/>
    <dgm:cxn modelId="{676470F2-F525-477E-B253-95E01BD89F1B}" type="presParOf" srcId="{D45A0CA5-5F3B-44DC-A6CB-8E1501CEBB92}" destId="{2CA0ED2B-9DC7-4190-A11D-2EB502592775}" srcOrd="3" destOrd="0" presId="urn:microsoft.com/office/officeart/2005/8/layout/vProcess5"/>
    <dgm:cxn modelId="{A9588DA1-6428-4BEF-9E36-C29A16150042}" type="presParOf" srcId="{D45A0CA5-5F3B-44DC-A6CB-8E1501CEBB92}" destId="{315E3CEA-83C4-4612-BC3B-5D516C93CF84}" srcOrd="4" destOrd="0" presId="urn:microsoft.com/office/officeart/2005/8/layout/vProcess5"/>
    <dgm:cxn modelId="{739A0E88-A278-4509-95E4-5784B1E05BC1}" type="presParOf" srcId="{D45A0CA5-5F3B-44DC-A6CB-8E1501CEBB92}" destId="{04F36A81-4AAD-4C9F-8C06-C9E9F72AEC5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9E08F0-00CA-4206-92D1-D371049288E7}"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s-EC"/>
        </a:p>
      </dgm:t>
    </dgm:pt>
    <dgm:pt modelId="{F6395B2E-979C-4EBF-A1F7-EABC250CE7FF}">
      <dgm:prSet phldrT="[Texto]" custT="1"/>
      <dgm:spPr/>
      <dgm:t>
        <a:bodyPr/>
        <a:lstStyle/>
        <a:p>
          <a:r>
            <a:rPr lang="es-EC" sz="1400" dirty="0" smtClean="0"/>
            <a:t>Se desarrolló una función de transformación, </a:t>
          </a:r>
          <a:endParaRPr lang="es-EC" sz="1400" dirty="0"/>
        </a:p>
      </dgm:t>
    </dgm:pt>
    <dgm:pt modelId="{312BC33E-D494-48EE-B632-4FE6EB34CA1F}" type="parTrans" cxnId="{211AFBFD-977C-4648-B451-9E94659F0586}">
      <dgm:prSet/>
      <dgm:spPr/>
      <dgm:t>
        <a:bodyPr/>
        <a:lstStyle/>
        <a:p>
          <a:endParaRPr lang="es-EC"/>
        </a:p>
      </dgm:t>
    </dgm:pt>
    <dgm:pt modelId="{93F71477-C07B-4D45-B2C8-3FC4DD5FC097}" type="sibTrans" cxnId="{211AFBFD-977C-4648-B451-9E94659F0586}">
      <dgm:prSet/>
      <dgm:spPr/>
      <dgm:t>
        <a:bodyPr/>
        <a:lstStyle/>
        <a:p>
          <a:endParaRPr lang="es-EC"/>
        </a:p>
      </dgm:t>
    </dgm:pt>
    <dgm:pt modelId="{61996332-A2BC-44A6-9D4D-FC23188325E5}">
      <dgm:prSet phldrT="[Texto]" custT="1"/>
      <dgm:spPr/>
      <dgm:t>
        <a:bodyPr/>
        <a:lstStyle/>
        <a:p>
          <a:r>
            <a:rPr lang="es-EC" sz="1400" dirty="0" smtClean="0"/>
            <a:t>un conjunto de parámetros de transformación o patrón extra</a:t>
          </a:r>
          <a:endParaRPr lang="es-EC" sz="1400" dirty="0"/>
        </a:p>
      </dgm:t>
    </dgm:pt>
    <dgm:pt modelId="{537060F0-3C82-4554-976E-47C9531613F6}" type="parTrans" cxnId="{1505DCA8-AE58-4FBC-9CB6-E9AAA3E20F0B}">
      <dgm:prSet/>
      <dgm:spPr/>
      <dgm:t>
        <a:bodyPr/>
        <a:lstStyle/>
        <a:p>
          <a:endParaRPr lang="es-EC"/>
        </a:p>
      </dgm:t>
    </dgm:pt>
    <dgm:pt modelId="{72663C13-0D52-4F3A-9A34-AB2CCBEE18C4}" type="sibTrans" cxnId="{1505DCA8-AE58-4FBC-9CB6-E9AAA3E20F0B}">
      <dgm:prSet/>
      <dgm:spPr/>
      <dgm:t>
        <a:bodyPr/>
        <a:lstStyle/>
        <a:p>
          <a:endParaRPr lang="es-EC"/>
        </a:p>
      </dgm:t>
    </dgm:pt>
    <dgm:pt modelId="{8C786988-61E5-4666-A893-2BC51EDE7FFB}">
      <dgm:prSet phldrT="[Texto]" custT="1"/>
      <dgm:spPr/>
      <dgm:t>
        <a:bodyPr/>
        <a:lstStyle/>
        <a:p>
          <a:r>
            <a:rPr lang="es-EC" sz="1400" dirty="0" smtClean="0"/>
            <a:t> para obtener los esquemas de  biometría cancelable. </a:t>
          </a:r>
          <a:endParaRPr lang="es-EC" sz="1400" dirty="0"/>
        </a:p>
      </dgm:t>
    </dgm:pt>
    <dgm:pt modelId="{D633E084-5D22-4CB6-82CC-C09726303F4E}" type="parTrans" cxnId="{79EF3376-FC2A-4B73-BF33-005D6FB802C5}">
      <dgm:prSet/>
      <dgm:spPr/>
      <dgm:t>
        <a:bodyPr/>
        <a:lstStyle/>
        <a:p>
          <a:endParaRPr lang="es-EC"/>
        </a:p>
      </dgm:t>
    </dgm:pt>
    <dgm:pt modelId="{77161D57-AA56-4736-97D5-1E9EF152C317}" type="sibTrans" cxnId="{79EF3376-FC2A-4B73-BF33-005D6FB802C5}">
      <dgm:prSet/>
      <dgm:spPr/>
      <dgm:t>
        <a:bodyPr/>
        <a:lstStyle/>
        <a:p>
          <a:endParaRPr lang="es-EC"/>
        </a:p>
      </dgm:t>
    </dgm:pt>
    <dgm:pt modelId="{BAA1D93F-7842-4ACE-B3C8-F57AD3291E67}" type="pres">
      <dgm:prSet presAssocID="{329E08F0-00CA-4206-92D1-D371049288E7}" presName="Name0" presStyleCnt="0">
        <dgm:presLayoutVars>
          <dgm:chMax val="7"/>
          <dgm:chPref val="7"/>
          <dgm:dir/>
          <dgm:animLvl val="lvl"/>
        </dgm:presLayoutVars>
      </dgm:prSet>
      <dgm:spPr/>
      <dgm:t>
        <a:bodyPr/>
        <a:lstStyle/>
        <a:p>
          <a:endParaRPr lang="es-EC"/>
        </a:p>
      </dgm:t>
    </dgm:pt>
    <dgm:pt modelId="{A537E677-01D9-420D-B0D9-0DC8A3051AD6}" type="pres">
      <dgm:prSet presAssocID="{F6395B2E-979C-4EBF-A1F7-EABC250CE7FF}" presName="Accent1" presStyleCnt="0"/>
      <dgm:spPr/>
    </dgm:pt>
    <dgm:pt modelId="{A484E532-BD40-422A-8A8E-AFD4FCA69058}" type="pres">
      <dgm:prSet presAssocID="{F6395B2E-979C-4EBF-A1F7-EABC250CE7FF}" presName="Accent" presStyleLbl="node1" presStyleIdx="0" presStyleCnt="3"/>
      <dgm:spPr/>
    </dgm:pt>
    <dgm:pt modelId="{9C8B0010-E666-4233-8CBE-5F4DF72254B9}" type="pres">
      <dgm:prSet presAssocID="{F6395B2E-979C-4EBF-A1F7-EABC250CE7FF}" presName="Parent1" presStyleLbl="revTx" presStyleIdx="0" presStyleCnt="3">
        <dgm:presLayoutVars>
          <dgm:chMax val="1"/>
          <dgm:chPref val="1"/>
          <dgm:bulletEnabled val="1"/>
        </dgm:presLayoutVars>
      </dgm:prSet>
      <dgm:spPr/>
      <dgm:t>
        <a:bodyPr/>
        <a:lstStyle/>
        <a:p>
          <a:endParaRPr lang="es-EC"/>
        </a:p>
      </dgm:t>
    </dgm:pt>
    <dgm:pt modelId="{771DB920-D45D-4785-B0E0-5931D273D956}" type="pres">
      <dgm:prSet presAssocID="{61996332-A2BC-44A6-9D4D-FC23188325E5}" presName="Accent2" presStyleCnt="0"/>
      <dgm:spPr/>
    </dgm:pt>
    <dgm:pt modelId="{97734CE0-EA5F-4123-8C82-0F700B2C51CB}" type="pres">
      <dgm:prSet presAssocID="{61996332-A2BC-44A6-9D4D-FC23188325E5}" presName="Accent" presStyleLbl="node1" presStyleIdx="1" presStyleCnt="3"/>
      <dgm:spPr/>
    </dgm:pt>
    <dgm:pt modelId="{907857E4-83C1-406D-8E1F-7ABC8A2B51BD}" type="pres">
      <dgm:prSet presAssocID="{61996332-A2BC-44A6-9D4D-FC23188325E5}" presName="Parent2" presStyleLbl="revTx" presStyleIdx="1" presStyleCnt="3">
        <dgm:presLayoutVars>
          <dgm:chMax val="1"/>
          <dgm:chPref val="1"/>
          <dgm:bulletEnabled val="1"/>
        </dgm:presLayoutVars>
      </dgm:prSet>
      <dgm:spPr/>
      <dgm:t>
        <a:bodyPr/>
        <a:lstStyle/>
        <a:p>
          <a:endParaRPr lang="es-EC"/>
        </a:p>
      </dgm:t>
    </dgm:pt>
    <dgm:pt modelId="{FCDDAE5C-3CFE-43BC-9A31-E3CF74A46737}" type="pres">
      <dgm:prSet presAssocID="{8C786988-61E5-4666-A893-2BC51EDE7FFB}" presName="Accent3" presStyleCnt="0"/>
      <dgm:spPr/>
    </dgm:pt>
    <dgm:pt modelId="{AAEF8C62-2D27-4BDD-9EF6-643AB22F8920}" type="pres">
      <dgm:prSet presAssocID="{8C786988-61E5-4666-A893-2BC51EDE7FFB}" presName="Accent" presStyleLbl="node1" presStyleIdx="2" presStyleCnt="3"/>
      <dgm:spPr/>
    </dgm:pt>
    <dgm:pt modelId="{057A9FCC-246C-4A10-B286-60DDD672D805}" type="pres">
      <dgm:prSet presAssocID="{8C786988-61E5-4666-A893-2BC51EDE7FFB}" presName="Parent3" presStyleLbl="revTx" presStyleIdx="2" presStyleCnt="3">
        <dgm:presLayoutVars>
          <dgm:chMax val="1"/>
          <dgm:chPref val="1"/>
          <dgm:bulletEnabled val="1"/>
        </dgm:presLayoutVars>
      </dgm:prSet>
      <dgm:spPr/>
      <dgm:t>
        <a:bodyPr/>
        <a:lstStyle/>
        <a:p>
          <a:endParaRPr lang="es-EC"/>
        </a:p>
      </dgm:t>
    </dgm:pt>
  </dgm:ptLst>
  <dgm:cxnLst>
    <dgm:cxn modelId="{22D5A3DC-392C-4A97-800B-07E7F39C405A}" type="presOf" srcId="{329E08F0-00CA-4206-92D1-D371049288E7}" destId="{BAA1D93F-7842-4ACE-B3C8-F57AD3291E67}" srcOrd="0" destOrd="0" presId="urn:microsoft.com/office/officeart/2009/layout/CircleArrowProcess"/>
    <dgm:cxn modelId="{79EF3376-FC2A-4B73-BF33-005D6FB802C5}" srcId="{329E08F0-00CA-4206-92D1-D371049288E7}" destId="{8C786988-61E5-4666-A893-2BC51EDE7FFB}" srcOrd="2" destOrd="0" parTransId="{D633E084-5D22-4CB6-82CC-C09726303F4E}" sibTransId="{77161D57-AA56-4736-97D5-1E9EF152C317}"/>
    <dgm:cxn modelId="{75C6D56B-2B78-4B39-8ED6-3017B9E81898}" type="presOf" srcId="{61996332-A2BC-44A6-9D4D-FC23188325E5}" destId="{907857E4-83C1-406D-8E1F-7ABC8A2B51BD}" srcOrd="0" destOrd="0" presId="urn:microsoft.com/office/officeart/2009/layout/CircleArrowProcess"/>
    <dgm:cxn modelId="{1505DCA8-AE58-4FBC-9CB6-E9AAA3E20F0B}" srcId="{329E08F0-00CA-4206-92D1-D371049288E7}" destId="{61996332-A2BC-44A6-9D4D-FC23188325E5}" srcOrd="1" destOrd="0" parTransId="{537060F0-3C82-4554-976E-47C9531613F6}" sibTransId="{72663C13-0D52-4F3A-9A34-AB2CCBEE18C4}"/>
    <dgm:cxn modelId="{211AFBFD-977C-4648-B451-9E94659F0586}" srcId="{329E08F0-00CA-4206-92D1-D371049288E7}" destId="{F6395B2E-979C-4EBF-A1F7-EABC250CE7FF}" srcOrd="0" destOrd="0" parTransId="{312BC33E-D494-48EE-B632-4FE6EB34CA1F}" sibTransId="{93F71477-C07B-4D45-B2C8-3FC4DD5FC097}"/>
    <dgm:cxn modelId="{3BF8C74A-B307-4F57-A229-3FA5FD5601C4}" type="presOf" srcId="{F6395B2E-979C-4EBF-A1F7-EABC250CE7FF}" destId="{9C8B0010-E666-4233-8CBE-5F4DF72254B9}" srcOrd="0" destOrd="0" presId="urn:microsoft.com/office/officeart/2009/layout/CircleArrowProcess"/>
    <dgm:cxn modelId="{48718678-E637-4B0B-8182-F1D69C671B97}" type="presOf" srcId="{8C786988-61E5-4666-A893-2BC51EDE7FFB}" destId="{057A9FCC-246C-4A10-B286-60DDD672D805}" srcOrd="0" destOrd="0" presId="urn:microsoft.com/office/officeart/2009/layout/CircleArrowProcess"/>
    <dgm:cxn modelId="{E2153275-EA3B-49CF-968D-61EF039E4B1C}" type="presParOf" srcId="{BAA1D93F-7842-4ACE-B3C8-F57AD3291E67}" destId="{A537E677-01D9-420D-B0D9-0DC8A3051AD6}" srcOrd="0" destOrd="0" presId="urn:microsoft.com/office/officeart/2009/layout/CircleArrowProcess"/>
    <dgm:cxn modelId="{22EF4B5E-5801-4736-922F-74AB99597AC8}" type="presParOf" srcId="{A537E677-01D9-420D-B0D9-0DC8A3051AD6}" destId="{A484E532-BD40-422A-8A8E-AFD4FCA69058}" srcOrd="0" destOrd="0" presId="urn:microsoft.com/office/officeart/2009/layout/CircleArrowProcess"/>
    <dgm:cxn modelId="{6E11608A-5804-49D2-8D77-0CB504E980BD}" type="presParOf" srcId="{BAA1D93F-7842-4ACE-B3C8-F57AD3291E67}" destId="{9C8B0010-E666-4233-8CBE-5F4DF72254B9}" srcOrd="1" destOrd="0" presId="urn:microsoft.com/office/officeart/2009/layout/CircleArrowProcess"/>
    <dgm:cxn modelId="{DD66B59B-9345-408A-8469-D38F5E135AB9}" type="presParOf" srcId="{BAA1D93F-7842-4ACE-B3C8-F57AD3291E67}" destId="{771DB920-D45D-4785-B0E0-5931D273D956}" srcOrd="2" destOrd="0" presId="urn:microsoft.com/office/officeart/2009/layout/CircleArrowProcess"/>
    <dgm:cxn modelId="{BB85024E-98B6-4133-BC08-E42FB8A3BB9F}" type="presParOf" srcId="{771DB920-D45D-4785-B0E0-5931D273D956}" destId="{97734CE0-EA5F-4123-8C82-0F700B2C51CB}" srcOrd="0" destOrd="0" presId="urn:microsoft.com/office/officeart/2009/layout/CircleArrowProcess"/>
    <dgm:cxn modelId="{F5CB5ED1-C7F6-425A-A8C3-27FA2E113DDA}" type="presParOf" srcId="{BAA1D93F-7842-4ACE-B3C8-F57AD3291E67}" destId="{907857E4-83C1-406D-8E1F-7ABC8A2B51BD}" srcOrd="3" destOrd="0" presId="urn:microsoft.com/office/officeart/2009/layout/CircleArrowProcess"/>
    <dgm:cxn modelId="{8A4680AF-1568-4929-8556-5869B8EEBD30}" type="presParOf" srcId="{BAA1D93F-7842-4ACE-B3C8-F57AD3291E67}" destId="{FCDDAE5C-3CFE-43BC-9A31-E3CF74A46737}" srcOrd="4" destOrd="0" presId="urn:microsoft.com/office/officeart/2009/layout/CircleArrowProcess"/>
    <dgm:cxn modelId="{E3C47FE7-BA57-4882-B709-2A573CB08303}" type="presParOf" srcId="{FCDDAE5C-3CFE-43BC-9A31-E3CF74A46737}" destId="{AAEF8C62-2D27-4BDD-9EF6-643AB22F8920}" srcOrd="0" destOrd="0" presId="urn:microsoft.com/office/officeart/2009/layout/CircleArrowProcess"/>
    <dgm:cxn modelId="{140A3F5D-5FBC-494F-BDFF-F06C6E8CB3DA}" type="presParOf" srcId="{BAA1D93F-7842-4ACE-B3C8-F57AD3291E67}" destId="{057A9FCC-246C-4A10-B286-60DDD672D80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88753-A06C-4A9B-B391-0CF69016898E}">
      <dsp:nvSpPr>
        <dsp:cNvPr id="0" name=""/>
        <dsp:cNvSpPr/>
      </dsp:nvSpPr>
      <dsp:spPr>
        <a:xfrm>
          <a:off x="669062" y="823"/>
          <a:ext cx="1750702" cy="105042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Contraseñas</a:t>
          </a:r>
          <a:endParaRPr lang="es-EC" sz="1700" kern="1200" dirty="0"/>
        </a:p>
      </dsp:txBody>
      <dsp:txXfrm>
        <a:off x="669062" y="823"/>
        <a:ext cx="1750702" cy="1050421"/>
      </dsp:txXfrm>
    </dsp:sp>
    <dsp:sp modelId="{10542546-4F82-48AA-9AAE-5C087311206E}">
      <dsp:nvSpPr>
        <dsp:cNvPr id="0" name=""/>
        <dsp:cNvSpPr/>
      </dsp:nvSpPr>
      <dsp:spPr>
        <a:xfrm>
          <a:off x="2594835" y="823"/>
          <a:ext cx="1750702" cy="105042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Número de identificación</a:t>
          </a:r>
          <a:endParaRPr lang="es-EC" sz="1700" kern="1200" dirty="0"/>
        </a:p>
      </dsp:txBody>
      <dsp:txXfrm>
        <a:off x="2594835" y="823"/>
        <a:ext cx="1750702" cy="1050421"/>
      </dsp:txXfrm>
    </dsp:sp>
    <dsp:sp modelId="{05418CA4-42A6-43F5-AE97-223151069800}">
      <dsp:nvSpPr>
        <dsp:cNvPr id="0" name=""/>
        <dsp:cNvSpPr/>
      </dsp:nvSpPr>
      <dsp:spPr>
        <a:xfrm>
          <a:off x="669062" y="1226315"/>
          <a:ext cx="1750702" cy="105042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Tarjetas</a:t>
          </a:r>
          <a:endParaRPr lang="es-EC" sz="1700" kern="1200" dirty="0"/>
        </a:p>
      </dsp:txBody>
      <dsp:txXfrm>
        <a:off x="669062" y="1226315"/>
        <a:ext cx="1750702" cy="1050421"/>
      </dsp:txXfrm>
    </dsp:sp>
    <dsp:sp modelId="{0E1F439C-4BA8-4E36-AED0-F8AC54E2B738}">
      <dsp:nvSpPr>
        <dsp:cNvPr id="0" name=""/>
        <dsp:cNvSpPr/>
      </dsp:nvSpPr>
      <dsp:spPr>
        <a:xfrm>
          <a:off x="2594835" y="1226315"/>
          <a:ext cx="1750702" cy="1050421"/>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Identificadores de usuarios</a:t>
          </a:r>
          <a:endParaRPr lang="es-EC" sz="1700" kern="1200" dirty="0"/>
        </a:p>
      </dsp:txBody>
      <dsp:txXfrm>
        <a:off x="2594835" y="1226315"/>
        <a:ext cx="1750702" cy="1050421"/>
      </dsp:txXfrm>
    </dsp:sp>
    <dsp:sp modelId="{E78A377D-4F0F-43F2-B620-BD2037FFDD06}">
      <dsp:nvSpPr>
        <dsp:cNvPr id="0" name=""/>
        <dsp:cNvSpPr/>
      </dsp:nvSpPr>
      <dsp:spPr>
        <a:xfrm>
          <a:off x="1631948" y="2451807"/>
          <a:ext cx="1750702" cy="1050421"/>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Son empleados como métodos de autenticación</a:t>
          </a:r>
          <a:endParaRPr lang="es-EC" sz="1700" kern="1200" dirty="0"/>
        </a:p>
      </dsp:txBody>
      <dsp:txXfrm>
        <a:off x="1631948" y="2451807"/>
        <a:ext cx="1750702" cy="1050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B24F9-56D1-4C12-B5B1-C6F3D4E1645C}">
      <dsp:nvSpPr>
        <dsp:cNvPr id="0" name=""/>
        <dsp:cNvSpPr/>
      </dsp:nvSpPr>
      <dsp:spPr>
        <a:xfrm>
          <a:off x="2446145" y="0"/>
          <a:ext cx="1825563" cy="1014201"/>
        </a:xfrm>
        <a:prstGeom prst="roundRect">
          <a:avLst>
            <a:gd name="adj" fmla="val 10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Falso rechazo </a:t>
          </a:r>
          <a:r>
            <a:rPr lang="es-EC" sz="2000" kern="1200" dirty="0" smtClean="0"/>
            <a:t>(FR, </a:t>
          </a:r>
          <a:r>
            <a:rPr lang="es-EC" sz="2000" i="1" kern="1200" dirty="0" smtClean="0"/>
            <a:t>False </a:t>
          </a:r>
          <a:r>
            <a:rPr lang="es-EC" sz="2000" i="1" kern="1200" dirty="0" err="1" smtClean="0"/>
            <a:t>Reject</a:t>
          </a:r>
          <a:r>
            <a:rPr lang="es-EC" sz="2000" kern="1200" dirty="0" smtClean="0"/>
            <a:t>)</a:t>
          </a:r>
          <a:endParaRPr lang="es-EC" sz="2000" kern="1200" dirty="0"/>
        </a:p>
      </dsp:txBody>
      <dsp:txXfrm>
        <a:off x="2475850" y="29705"/>
        <a:ext cx="1766153" cy="954791"/>
      </dsp:txXfrm>
    </dsp:sp>
    <dsp:sp modelId="{694DF6FB-B557-4DB7-91F3-3A980A251025}">
      <dsp:nvSpPr>
        <dsp:cNvPr id="0" name=""/>
        <dsp:cNvSpPr/>
      </dsp:nvSpPr>
      <dsp:spPr>
        <a:xfrm>
          <a:off x="5083070" y="0"/>
          <a:ext cx="1825563" cy="1014201"/>
        </a:xfrm>
        <a:prstGeom prst="roundRect">
          <a:avLst>
            <a:gd name="adj" fmla="val 1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Falsa aceptación </a:t>
          </a:r>
          <a:r>
            <a:rPr lang="es-EC" sz="2000" kern="1200" dirty="0" smtClean="0"/>
            <a:t>(FA, </a:t>
          </a:r>
          <a:r>
            <a:rPr lang="es-EC" sz="2000" i="1" kern="1200" dirty="0" smtClean="0"/>
            <a:t>False </a:t>
          </a:r>
          <a:r>
            <a:rPr lang="es-EC" sz="2000" i="1" kern="1200" dirty="0" err="1" smtClean="0"/>
            <a:t>Acceptance</a:t>
          </a:r>
          <a:r>
            <a:rPr lang="es-EC" sz="2000" kern="1200" dirty="0" smtClean="0"/>
            <a:t>): </a:t>
          </a:r>
          <a:endParaRPr lang="es-EC" sz="2000" kern="1200" dirty="0"/>
        </a:p>
      </dsp:txBody>
      <dsp:txXfrm>
        <a:off x="5112775" y="29705"/>
        <a:ext cx="1766153" cy="954791"/>
      </dsp:txXfrm>
    </dsp:sp>
    <dsp:sp modelId="{BC238A38-4774-4F2E-ADE2-94C941A19479}">
      <dsp:nvSpPr>
        <dsp:cNvPr id="0" name=""/>
        <dsp:cNvSpPr/>
      </dsp:nvSpPr>
      <dsp:spPr>
        <a:xfrm>
          <a:off x="4297063" y="4310357"/>
          <a:ext cx="760651" cy="760651"/>
        </a:xfrm>
        <a:prstGeom prst="triangle">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C947A-A854-4F2F-93EB-DB50F9707798}">
      <dsp:nvSpPr>
        <dsp:cNvPr id="0" name=""/>
        <dsp:cNvSpPr/>
      </dsp:nvSpPr>
      <dsp:spPr>
        <a:xfrm rot="240000">
          <a:off x="2394738" y="3984410"/>
          <a:ext cx="4565301" cy="31923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12F944-109D-4354-8BB0-32B9EAEFD0B4}">
      <dsp:nvSpPr>
        <dsp:cNvPr id="0" name=""/>
        <dsp:cNvSpPr/>
      </dsp:nvSpPr>
      <dsp:spPr>
        <a:xfrm rot="240000">
          <a:off x="5142839" y="2982598"/>
          <a:ext cx="1807444" cy="1049821"/>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Dos plantillas biométricas, generadas a partir de diversos usuarios, consiguen una calificación mayor al umbral establecido</a:t>
          </a:r>
          <a:endParaRPr lang="es-EC" sz="1100" kern="1200" dirty="0"/>
        </a:p>
      </dsp:txBody>
      <dsp:txXfrm>
        <a:off x="5194087" y="3033846"/>
        <a:ext cx="1704948" cy="947325"/>
      </dsp:txXfrm>
    </dsp:sp>
    <dsp:sp modelId="{812F37D1-E79D-44C8-B382-37C4F8B337EC}">
      <dsp:nvSpPr>
        <dsp:cNvPr id="0" name=""/>
        <dsp:cNvSpPr/>
      </dsp:nvSpPr>
      <dsp:spPr>
        <a:xfrm rot="240000">
          <a:off x="5201728" y="2093150"/>
          <a:ext cx="1821512" cy="84863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Se generó un error de falsa aceptación. </a:t>
          </a:r>
          <a:endParaRPr lang="es-EC" sz="1100" kern="1200" dirty="0"/>
        </a:p>
      </dsp:txBody>
      <dsp:txXfrm>
        <a:off x="5243155" y="2134577"/>
        <a:ext cx="1738658" cy="765784"/>
      </dsp:txXfrm>
    </dsp:sp>
    <dsp:sp modelId="{1565E9B4-4934-4704-B131-DA9FF15586A6}">
      <dsp:nvSpPr>
        <dsp:cNvPr id="0" name=""/>
        <dsp:cNvSpPr/>
      </dsp:nvSpPr>
      <dsp:spPr>
        <a:xfrm rot="240000">
          <a:off x="5267651" y="1200652"/>
          <a:ext cx="1821512" cy="848638"/>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El sistema determino como usuario genuino a un impostor. </a:t>
          </a:r>
          <a:endParaRPr lang="es-EC" sz="1100" kern="1200" dirty="0"/>
        </a:p>
      </dsp:txBody>
      <dsp:txXfrm>
        <a:off x="5309078" y="1242079"/>
        <a:ext cx="1738658" cy="765784"/>
      </dsp:txXfrm>
    </dsp:sp>
    <dsp:sp modelId="{A55FF885-0EDA-47DB-A10B-F4659C279740}">
      <dsp:nvSpPr>
        <dsp:cNvPr id="0" name=""/>
        <dsp:cNvSpPr/>
      </dsp:nvSpPr>
      <dsp:spPr>
        <a:xfrm rot="240000">
          <a:off x="2524236" y="3003682"/>
          <a:ext cx="1821512" cy="848638"/>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Dos plantillas biométricas correspondientes a un mismo usuario obtengan una calificación menor al umbral establecido. </a:t>
          </a:r>
          <a:endParaRPr lang="es-EC" sz="1100" kern="1200" dirty="0"/>
        </a:p>
      </dsp:txBody>
      <dsp:txXfrm>
        <a:off x="2565663" y="3045109"/>
        <a:ext cx="1738658" cy="765784"/>
      </dsp:txXfrm>
    </dsp:sp>
    <dsp:sp modelId="{518D257F-892A-46CE-A2FD-B72A0A7BCD62}">
      <dsp:nvSpPr>
        <dsp:cNvPr id="0" name=""/>
        <dsp:cNvSpPr/>
      </dsp:nvSpPr>
      <dsp:spPr>
        <a:xfrm rot="240000">
          <a:off x="2590159" y="2090901"/>
          <a:ext cx="1821512" cy="848638"/>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 El sistema establece a un usuario genuino como impostor.</a:t>
          </a:r>
          <a:endParaRPr lang="es-EC" sz="1100" kern="1200" dirty="0"/>
        </a:p>
      </dsp:txBody>
      <dsp:txXfrm>
        <a:off x="2631586" y="2132328"/>
        <a:ext cx="1738658" cy="765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7F17B-9B4D-400D-8782-5A52A3474840}">
      <dsp:nvSpPr>
        <dsp:cNvPr id="0" name=""/>
        <dsp:cNvSpPr/>
      </dsp:nvSpPr>
      <dsp:spPr>
        <a:xfrm>
          <a:off x="2539727" y="1203446"/>
          <a:ext cx="2032545" cy="132079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Propiedades</a:t>
          </a:r>
          <a:endParaRPr lang="es-EC" sz="1800" kern="1200" dirty="0"/>
        </a:p>
      </dsp:txBody>
      <dsp:txXfrm>
        <a:off x="2837386" y="1396873"/>
        <a:ext cx="1437227" cy="933945"/>
      </dsp:txXfrm>
    </dsp:sp>
    <dsp:sp modelId="{192C3755-4AF4-4FD4-9965-113696C9E405}">
      <dsp:nvSpPr>
        <dsp:cNvPr id="0" name=""/>
        <dsp:cNvSpPr/>
      </dsp:nvSpPr>
      <dsp:spPr>
        <a:xfrm rot="16200000">
          <a:off x="3551848" y="1186127"/>
          <a:ext cx="8302" cy="26335"/>
        </a:xfrm>
        <a:custGeom>
          <a:avLst/>
          <a:gdLst/>
          <a:ahLst/>
          <a:cxnLst/>
          <a:rect l="0" t="0" r="0" b="0"/>
          <a:pathLst>
            <a:path>
              <a:moveTo>
                <a:pt x="0" y="13167"/>
              </a:moveTo>
              <a:lnTo>
                <a:pt x="8302" y="1316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555792" y="1199087"/>
        <a:ext cx="415" cy="415"/>
      </dsp:txXfrm>
    </dsp:sp>
    <dsp:sp modelId="{3AF6354E-1B11-4F13-8B64-C3BE03F0047D}">
      <dsp:nvSpPr>
        <dsp:cNvPr id="0" name=""/>
        <dsp:cNvSpPr/>
      </dsp:nvSpPr>
      <dsp:spPr>
        <a:xfrm>
          <a:off x="2539727" y="-125655"/>
          <a:ext cx="2032545" cy="132079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Diversidad</a:t>
          </a:r>
          <a:endParaRPr lang="es-EC" sz="1600" kern="1200" dirty="0"/>
        </a:p>
      </dsp:txBody>
      <dsp:txXfrm>
        <a:off x="2837386" y="67772"/>
        <a:ext cx="1437227" cy="933945"/>
      </dsp:txXfrm>
    </dsp:sp>
    <dsp:sp modelId="{6275AA72-B5FB-430F-9FD2-9DBFA3FC884D}">
      <dsp:nvSpPr>
        <dsp:cNvPr id="0" name=""/>
        <dsp:cNvSpPr/>
      </dsp:nvSpPr>
      <dsp:spPr>
        <a:xfrm rot="21542789">
          <a:off x="4571919" y="1831365"/>
          <a:ext cx="288949" cy="26335"/>
        </a:xfrm>
        <a:custGeom>
          <a:avLst/>
          <a:gdLst/>
          <a:ahLst/>
          <a:cxnLst/>
          <a:rect l="0" t="0" r="0" b="0"/>
          <a:pathLst>
            <a:path>
              <a:moveTo>
                <a:pt x="0" y="13167"/>
              </a:moveTo>
              <a:lnTo>
                <a:pt x="288949" y="1316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709170" y="1837310"/>
        <a:ext cx="14447" cy="14447"/>
      </dsp:txXfrm>
    </dsp:sp>
    <dsp:sp modelId="{4D0C4851-8953-4C82-824A-904E25A849F9}">
      <dsp:nvSpPr>
        <dsp:cNvPr id="0" name=""/>
        <dsp:cNvSpPr/>
      </dsp:nvSpPr>
      <dsp:spPr>
        <a:xfrm>
          <a:off x="4860515" y="1164820"/>
          <a:ext cx="2032545" cy="132079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Reutilización</a:t>
          </a:r>
          <a:endParaRPr lang="es-EC" sz="1600" kern="1200" dirty="0"/>
        </a:p>
      </dsp:txBody>
      <dsp:txXfrm>
        <a:off x="5158174" y="1358247"/>
        <a:ext cx="1437227" cy="933945"/>
      </dsp:txXfrm>
    </dsp:sp>
    <dsp:sp modelId="{719903DE-78B2-4E1F-85DD-570FC1899CD7}">
      <dsp:nvSpPr>
        <dsp:cNvPr id="0" name=""/>
        <dsp:cNvSpPr/>
      </dsp:nvSpPr>
      <dsp:spPr>
        <a:xfrm rot="5400000">
          <a:off x="3538957" y="2528121"/>
          <a:ext cx="34085" cy="26335"/>
        </a:xfrm>
        <a:custGeom>
          <a:avLst/>
          <a:gdLst/>
          <a:ahLst/>
          <a:cxnLst/>
          <a:rect l="0" t="0" r="0" b="0"/>
          <a:pathLst>
            <a:path>
              <a:moveTo>
                <a:pt x="0" y="13167"/>
              </a:moveTo>
              <a:lnTo>
                <a:pt x="34085" y="1316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555147" y="2540437"/>
        <a:ext cx="1704" cy="1704"/>
      </dsp:txXfrm>
    </dsp:sp>
    <dsp:sp modelId="{88AFCED3-7EAD-467F-8CBA-F227DC7492FD}">
      <dsp:nvSpPr>
        <dsp:cNvPr id="0" name=""/>
        <dsp:cNvSpPr/>
      </dsp:nvSpPr>
      <dsp:spPr>
        <a:xfrm>
          <a:off x="2539727" y="2558332"/>
          <a:ext cx="2032545" cy="132079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err="1" smtClean="0"/>
            <a:t>Invertibilidad</a:t>
          </a:r>
          <a:endParaRPr lang="es-EC" sz="1600" kern="1200" dirty="0"/>
        </a:p>
      </dsp:txBody>
      <dsp:txXfrm>
        <a:off x="2837386" y="2751759"/>
        <a:ext cx="1437227" cy="933945"/>
      </dsp:txXfrm>
    </dsp:sp>
    <dsp:sp modelId="{87A1AFE9-DCAA-4987-B95F-19100FDD601A}">
      <dsp:nvSpPr>
        <dsp:cNvPr id="0" name=""/>
        <dsp:cNvSpPr/>
      </dsp:nvSpPr>
      <dsp:spPr>
        <a:xfrm rot="10852269">
          <a:off x="2032238" y="1831369"/>
          <a:ext cx="507796" cy="26335"/>
        </a:xfrm>
        <a:custGeom>
          <a:avLst/>
          <a:gdLst/>
          <a:ahLst/>
          <a:cxnLst/>
          <a:rect l="0" t="0" r="0" b="0"/>
          <a:pathLst>
            <a:path>
              <a:moveTo>
                <a:pt x="0" y="13167"/>
              </a:moveTo>
              <a:lnTo>
                <a:pt x="507796" y="13167"/>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2273441" y="1831842"/>
        <a:ext cx="25389" cy="25389"/>
      </dsp:txXfrm>
    </dsp:sp>
    <dsp:sp modelId="{A70BB148-1079-454E-AE34-B291CD5FBB35}">
      <dsp:nvSpPr>
        <dsp:cNvPr id="0" name=""/>
        <dsp:cNvSpPr/>
      </dsp:nvSpPr>
      <dsp:spPr>
        <a:xfrm>
          <a:off x="0" y="1164828"/>
          <a:ext cx="2032545" cy="1320799"/>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t>Rendimiento</a:t>
          </a:r>
          <a:endParaRPr lang="es-EC" sz="1600" kern="1200" dirty="0"/>
        </a:p>
      </dsp:txBody>
      <dsp:txXfrm>
        <a:off x="297659" y="1358255"/>
        <a:ext cx="1437227" cy="933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08018-7926-48D0-B955-295E585CE722}">
      <dsp:nvSpPr>
        <dsp:cNvPr id="0" name=""/>
        <dsp:cNvSpPr/>
      </dsp:nvSpPr>
      <dsp:spPr>
        <a:xfrm>
          <a:off x="0" y="0"/>
          <a:ext cx="7204312" cy="148661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smtClean="0"/>
            <a:t>El reconocimiento y autenticación del iris, requiere de una imagen digital del ojo, de donde se extraerán y codificarán las particularidades del patrón iris, que podrán ser comparadas con las plantillas pre-registradas en el sistema.</a:t>
          </a:r>
          <a:endParaRPr lang="es-EC" sz="1800" kern="1200"/>
        </a:p>
      </dsp:txBody>
      <dsp:txXfrm>
        <a:off x="43541" y="43541"/>
        <a:ext cx="5667781" cy="1399532"/>
      </dsp:txXfrm>
    </dsp:sp>
    <dsp:sp modelId="{47F8E12B-8E2C-4D87-99CA-A331632BECA7}">
      <dsp:nvSpPr>
        <dsp:cNvPr id="0" name=""/>
        <dsp:cNvSpPr/>
      </dsp:nvSpPr>
      <dsp:spPr>
        <a:xfrm>
          <a:off x="1271349" y="1816972"/>
          <a:ext cx="7204312" cy="1486614"/>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smtClean="0"/>
            <a:t>La Academia China de Ciencias – Instituto de Automatización (CASIA) ponen a la disposición de investigaciones, diversas bases de datos libres del iris.</a:t>
          </a:r>
          <a:endParaRPr lang="es-EC" sz="1800" kern="1200" dirty="0"/>
        </a:p>
      </dsp:txBody>
      <dsp:txXfrm>
        <a:off x="1314890" y="1860513"/>
        <a:ext cx="4879582" cy="1399532"/>
      </dsp:txXfrm>
    </dsp:sp>
    <dsp:sp modelId="{2CA0ED2B-9DC7-4190-A11D-2EB502592775}">
      <dsp:nvSpPr>
        <dsp:cNvPr id="0" name=""/>
        <dsp:cNvSpPr/>
      </dsp:nvSpPr>
      <dsp:spPr>
        <a:xfrm>
          <a:off x="6238013" y="1168643"/>
          <a:ext cx="966299" cy="966299"/>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C" sz="3600" kern="1200"/>
        </a:p>
      </dsp:txBody>
      <dsp:txXfrm>
        <a:off x="6455430" y="1168643"/>
        <a:ext cx="531465" cy="727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4E532-BD40-422A-8A8E-AFD4FCA69058}">
      <dsp:nvSpPr>
        <dsp:cNvPr id="0" name=""/>
        <dsp:cNvSpPr/>
      </dsp:nvSpPr>
      <dsp:spPr>
        <a:xfrm>
          <a:off x="3656589" y="0"/>
          <a:ext cx="2405191" cy="2405557"/>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B0010-E666-4233-8CBE-5F4DF72254B9}">
      <dsp:nvSpPr>
        <dsp:cNvPr id="0" name=""/>
        <dsp:cNvSpPr/>
      </dsp:nvSpPr>
      <dsp:spPr>
        <a:xfrm>
          <a:off x="4188215" y="868479"/>
          <a:ext cx="1336518" cy="66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Se desarrolló una función de transformación, </a:t>
          </a:r>
          <a:endParaRPr lang="es-EC" sz="1400" kern="1200" dirty="0"/>
        </a:p>
      </dsp:txBody>
      <dsp:txXfrm>
        <a:off x="4188215" y="868479"/>
        <a:ext cx="1336518" cy="668099"/>
      </dsp:txXfrm>
    </dsp:sp>
    <dsp:sp modelId="{97734CE0-EA5F-4123-8C82-0F700B2C51CB}">
      <dsp:nvSpPr>
        <dsp:cNvPr id="0" name=""/>
        <dsp:cNvSpPr/>
      </dsp:nvSpPr>
      <dsp:spPr>
        <a:xfrm>
          <a:off x="2988556" y="1382171"/>
          <a:ext cx="2405191" cy="2405557"/>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857E4-83C1-406D-8E1F-7ABC8A2B51BD}">
      <dsp:nvSpPr>
        <dsp:cNvPr id="0" name=""/>
        <dsp:cNvSpPr/>
      </dsp:nvSpPr>
      <dsp:spPr>
        <a:xfrm>
          <a:off x="3522892" y="2258645"/>
          <a:ext cx="1336518" cy="66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un conjunto de parámetros de transformación o patrón extra</a:t>
          </a:r>
          <a:endParaRPr lang="es-EC" sz="1400" kern="1200" dirty="0"/>
        </a:p>
      </dsp:txBody>
      <dsp:txXfrm>
        <a:off x="3522892" y="2258645"/>
        <a:ext cx="1336518" cy="668099"/>
      </dsp:txXfrm>
    </dsp:sp>
    <dsp:sp modelId="{AAEF8C62-2D27-4BDD-9EF6-643AB22F8920}">
      <dsp:nvSpPr>
        <dsp:cNvPr id="0" name=""/>
        <dsp:cNvSpPr/>
      </dsp:nvSpPr>
      <dsp:spPr>
        <a:xfrm>
          <a:off x="3827775" y="2929742"/>
          <a:ext cx="2066431" cy="2067260"/>
        </a:xfrm>
        <a:prstGeom prst="blockArc">
          <a:avLst>
            <a:gd name="adj1" fmla="val 13500000"/>
            <a:gd name="adj2" fmla="val 10800000"/>
            <a:gd name="adj3" fmla="val 1274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A9FCC-246C-4A10-B286-60DDD672D805}">
      <dsp:nvSpPr>
        <dsp:cNvPr id="0" name=""/>
        <dsp:cNvSpPr/>
      </dsp:nvSpPr>
      <dsp:spPr>
        <a:xfrm>
          <a:off x="4191377" y="3650810"/>
          <a:ext cx="1336518" cy="668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 para obtener los esquemas de  biometría cancelable. </a:t>
          </a:r>
          <a:endParaRPr lang="es-EC" sz="1400" kern="1200" dirty="0"/>
        </a:p>
      </dsp:txBody>
      <dsp:txXfrm>
        <a:off x="4191377" y="3650810"/>
        <a:ext cx="1336518" cy="6680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5261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4612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5117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4226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246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5034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4290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9916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3754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3959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2619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8226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6245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79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106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57946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9063953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hyperlink" Target="http://www.literautas.com/es/blog/post-3954/seis-consejos-de-escritura-de-john-steinbeck/" TargetMode="Externa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literautas.com/es/blog/post-3954/seis-consejos-de-escritura-de-john-steinbeck/" TargetMode="Externa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5.xml"/><Relationship Id="rId7" Type="http://schemas.openxmlformats.org/officeDocument/2006/relationships/hyperlink" Target="http://www.literautas.com/es/blog/post-3954/seis-consejos-de-escritura-de-john-steinbeck/" TargetMode="Externa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hyperlink" Target="http://www.literautas.com/es/blog/post-3954/seis-consejos-de-escritura-de-john-steinbeck/"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www.literautas.com/es/blog/post-3954/seis-consejos-de-escritura-de-john-steinbeck/" TargetMode="External"/><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literautas.com/es/blog/post-3954/seis-consejos-de-escritura-de-john-steinbeck/"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hyperlink" Target="http://www.literautas.com/es/blog/post-3954/seis-consejos-de-escritura-de-john-steinbeck/"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universidad de las fuerzas armadas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9626" y="266048"/>
            <a:ext cx="7128792" cy="1406174"/>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nvSpPr>
        <p:spPr>
          <a:xfrm>
            <a:off x="1901653" y="1976394"/>
            <a:ext cx="8311422" cy="576064"/>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l"/>
            <a:r>
              <a:rPr lang="es-EC" sz="2800" dirty="0" smtClean="0">
                <a:solidFill>
                  <a:schemeClr val="tx1"/>
                </a:solidFill>
              </a:rPr>
              <a:t>DEPARTAMENTO DE ELECTRICA Y ELECTRÓNICA</a:t>
            </a:r>
            <a:endParaRPr lang="es-EC" sz="2800" dirty="0">
              <a:solidFill>
                <a:schemeClr val="tx1"/>
              </a:solidFill>
            </a:endParaRPr>
          </a:p>
        </p:txBody>
      </p:sp>
      <p:sp>
        <p:nvSpPr>
          <p:cNvPr id="8" name="1 Título"/>
          <p:cNvSpPr txBox="1">
            <a:spLocks/>
          </p:cNvSpPr>
          <p:nvPr/>
        </p:nvSpPr>
        <p:spPr>
          <a:xfrm>
            <a:off x="1448255" y="2722996"/>
            <a:ext cx="8098668" cy="792088"/>
          </a:xfrm>
          <a:prstGeom prst="rect">
            <a:avLst/>
          </a:prstGeom>
        </p:spPr>
        <p:txBody>
          <a:bodyPr vert="horz" lIns="91440" tIns="45720" rIns="91440" bIns="45720" rtlCol="0" anchor="ctr">
            <a:no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800" dirty="0"/>
              <a:t>CARRERA DE INGENIERÍA ELECTRÓNICA EN TELECOMUNICACIONES</a:t>
            </a:r>
            <a:endParaRPr lang="es-EC" sz="2800" dirty="0"/>
          </a:p>
        </p:txBody>
      </p:sp>
      <p:sp>
        <p:nvSpPr>
          <p:cNvPr id="9" name="1 Título"/>
          <p:cNvSpPr txBox="1">
            <a:spLocks/>
          </p:cNvSpPr>
          <p:nvPr/>
        </p:nvSpPr>
        <p:spPr>
          <a:xfrm>
            <a:off x="2171164" y="3428403"/>
            <a:ext cx="7772400" cy="1470025"/>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b="1" dirty="0" smtClean="0"/>
              <a:t>TEMA: COMPARACIÓN DE ESQUEMAS DE BIOMETRÍA CANCELABLE PARA AUTENTICACIÓN DEL IRIS</a:t>
            </a:r>
            <a:endParaRPr lang="es-EC" b="1" dirty="0"/>
          </a:p>
        </p:txBody>
      </p:sp>
      <p:sp>
        <p:nvSpPr>
          <p:cNvPr id="10" name="1 Título"/>
          <p:cNvSpPr txBox="1">
            <a:spLocks/>
          </p:cNvSpPr>
          <p:nvPr/>
        </p:nvSpPr>
        <p:spPr>
          <a:xfrm>
            <a:off x="6219421" y="4537500"/>
            <a:ext cx="3595936" cy="864097"/>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C" sz="1800" b="1" dirty="0" smtClean="0"/>
              <a:t>DIRECTOR:</a:t>
            </a:r>
            <a:r>
              <a:rPr lang="es-EC" sz="1800" dirty="0" smtClean="0"/>
              <a:t> ING. CARRERA ERAZO ENRIQUE VINICIO, PhD</a:t>
            </a:r>
            <a:endParaRPr lang="es-EC" sz="1800" dirty="0"/>
          </a:p>
        </p:txBody>
      </p:sp>
      <p:sp>
        <p:nvSpPr>
          <p:cNvPr id="11" name="1 Título"/>
          <p:cNvSpPr txBox="1">
            <a:spLocks/>
          </p:cNvSpPr>
          <p:nvPr/>
        </p:nvSpPr>
        <p:spPr>
          <a:xfrm>
            <a:off x="1901653" y="4537500"/>
            <a:ext cx="3595936" cy="864097"/>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C" sz="1800" b="1" dirty="0" smtClean="0"/>
              <a:t>AUTOR:</a:t>
            </a:r>
            <a:r>
              <a:rPr lang="es-EC" sz="1800" dirty="0" smtClean="0"/>
              <a:t> GAVILEMA CABEZAS</a:t>
            </a:r>
          </a:p>
          <a:p>
            <a:pPr algn="l"/>
            <a:r>
              <a:rPr lang="es-EC" dirty="0" smtClean="0"/>
              <a:t>ANDREA JOHANNA</a:t>
            </a:r>
            <a:endParaRPr lang="es-EC" sz="1800" dirty="0"/>
          </a:p>
        </p:txBody>
      </p:sp>
      <p:sp>
        <p:nvSpPr>
          <p:cNvPr id="12" name="1 Título"/>
          <p:cNvSpPr txBox="1">
            <a:spLocks/>
          </p:cNvSpPr>
          <p:nvPr/>
        </p:nvSpPr>
        <p:spPr>
          <a:xfrm>
            <a:off x="4002218" y="5515413"/>
            <a:ext cx="3672408" cy="864097"/>
          </a:xfrm>
          <a:prstGeom prst="rect">
            <a:avLst/>
          </a:prstGeom>
        </p:spPr>
        <p:txBody>
          <a:bodyPr vert="horz" lIns="91440" tIns="45720" rIns="91440" bIns="45720" rtlCol="0" anchor="ctr">
            <a:normAutofit/>
          </a:bodyPr>
          <a:ls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800" dirty="0" smtClean="0"/>
              <a:t>SANGOLQUÍ, MAYO 2017</a:t>
            </a:r>
            <a:endParaRPr lang="es-EC" sz="1800" dirty="0"/>
          </a:p>
        </p:txBody>
      </p:sp>
    </p:spTree>
    <p:extLst>
      <p:ext uri="{BB962C8B-B14F-4D97-AF65-F5344CB8AC3E}">
        <p14:creationId xmlns:p14="http://schemas.microsoft.com/office/powerpoint/2010/main" val="1723221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Biometría cancelable</a:t>
            </a:r>
            <a:endParaRPr lang="es-EC" dirty="0"/>
          </a:p>
        </p:txBody>
      </p:sp>
      <p:sp>
        <p:nvSpPr>
          <p:cNvPr id="3" name="Marcador de contenido 2"/>
          <p:cNvSpPr>
            <a:spLocks noGrp="1"/>
          </p:cNvSpPr>
          <p:nvPr>
            <p:ph idx="1"/>
          </p:nvPr>
        </p:nvSpPr>
        <p:spPr>
          <a:xfrm>
            <a:off x="128789" y="1558344"/>
            <a:ext cx="9569003" cy="4483019"/>
          </a:xfrm>
        </p:spPr>
        <p:txBody>
          <a:bodyPr/>
          <a:lstStyle/>
          <a:p>
            <a:pPr algn="just"/>
            <a:r>
              <a:rPr lang="es-EC" dirty="0"/>
              <a:t>En el caso de que un rasgo biométrico se vea comprometido, por robo de las plantillas almacenas en la base de datos o porque fue grabado sin consentimiento de su portador. Se ha planteado a la  biometría cancelable (CB) como una solución ya que el rasgo biométrico no se puede intercambiar </a:t>
            </a:r>
          </a:p>
        </p:txBody>
      </p:sp>
      <p:pic>
        <p:nvPicPr>
          <p:cNvPr id="4"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411" y="126127"/>
            <a:ext cx="964887" cy="13109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3983037851"/>
              </p:ext>
            </p:extLst>
          </p:nvPr>
        </p:nvGraphicFramePr>
        <p:xfrm>
          <a:off x="2032000" y="2879144"/>
          <a:ext cx="7112000" cy="37792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140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436969"/>
            <a:ext cx="8596668" cy="1320800"/>
          </a:xfrm>
        </p:spPr>
        <p:txBody>
          <a:bodyPr/>
          <a:lstStyle/>
          <a:p>
            <a:pPr algn="ctr"/>
            <a:r>
              <a:rPr lang="es-EC" dirty="0" smtClean="0"/>
              <a:t>Implementación</a:t>
            </a:r>
            <a:endParaRPr lang="es-EC" dirty="0"/>
          </a:p>
        </p:txBody>
      </p:sp>
      <p:sp>
        <p:nvSpPr>
          <p:cNvPr id="5" name="Marcador de contenido 4"/>
          <p:cNvSpPr>
            <a:spLocks noGrp="1"/>
          </p:cNvSpPr>
          <p:nvPr>
            <p:ph sz="half" idx="2"/>
          </p:nvPr>
        </p:nvSpPr>
        <p:spPr>
          <a:xfrm>
            <a:off x="521198" y="1390001"/>
            <a:ext cx="8752803" cy="3304117"/>
          </a:xfrm>
        </p:spPr>
        <p:txBody>
          <a:bodyPr/>
          <a:lstStyle/>
          <a:p>
            <a:pPr algn="just"/>
            <a:r>
              <a:rPr lang="es-EC" dirty="0"/>
              <a:t>En primer lugar, se puso en funcionamiento un sistema de biometría, teniendo así una referencia del rendimiento.</a:t>
            </a:r>
          </a:p>
        </p:txBody>
      </p:sp>
      <p:sp>
        <p:nvSpPr>
          <p:cNvPr id="8" name="Marcador de texto 7"/>
          <p:cNvSpPr>
            <a:spLocks noGrp="1"/>
          </p:cNvSpPr>
          <p:nvPr>
            <p:ph type="body" sz="quarter" idx="3"/>
          </p:nvPr>
        </p:nvSpPr>
        <p:spPr>
          <a:xfrm>
            <a:off x="798490" y="2197492"/>
            <a:ext cx="8475511" cy="576262"/>
          </a:xfrm>
        </p:spPr>
        <p:txBody>
          <a:bodyPr/>
          <a:lstStyle/>
          <a:p>
            <a:r>
              <a:rPr lang="es-EC" dirty="0" smtClean="0"/>
              <a:t>Adquisición</a:t>
            </a:r>
            <a:endParaRPr lang="es-EC" dirty="0"/>
          </a:p>
        </p:txBody>
      </p:sp>
      <p:graphicFrame>
        <p:nvGraphicFramePr>
          <p:cNvPr id="11" name="Marcador de contenido 10"/>
          <p:cNvGraphicFramePr>
            <a:graphicFrameLocks noGrp="1"/>
          </p:cNvGraphicFramePr>
          <p:nvPr>
            <p:ph sz="quarter" idx="4"/>
            <p:extLst>
              <p:ext uri="{D42A27DB-BD31-4B8C-83A1-F6EECF244321}">
                <p14:modId xmlns:p14="http://schemas.microsoft.com/office/powerpoint/2010/main" val="621309481"/>
              </p:ext>
            </p:extLst>
          </p:nvPr>
        </p:nvGraphicFramePr>
        <p:xfrm>
          <a:off x="798513" y="2995613"/>
          <a:ext cx="8475662" cy="3303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de lapiz escribiendo animad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9408" y="79013"/>
            <a:ext cx="964887" cy="1310988"/>
          </a:xfrm>
          <a:prstGeom prst="rect">
            <a:avLst/>
          </a:prstGeom>
          <a:noFill/>
          <a:extLst>
            <a:ext uri="{909E8E84-426E-40DD-AFC4-6F175D3DCCD1}">
              <a14:hiddenFill xmlns:a14="http://schemas.microsoft.com/office/drawing/2010/main">
                <a:solidFill>
                  <a:srgbClr val="FFFFFF"/>
                </a:solidFill>
              </a14:hiddenFill>
            </a:ext>
          </a:extLst>
        </p:spPr>
      </p:pic>
      <p:sp>
        <p:nvSpPr>
          <p:cNvPr id="10" name="Elipse 9"/>
          <p:cNvSpPr/>
          <p:nvPr/>
        </p:nvSpPr>
        <p:spPr>
          <a:xfrm>
            <a:off x="121156" y="2265107"/>
            <a:ext cx="677334" cy="509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1.</a:t>
            </a:r>
            <a:endParaRPr lang="es-EC" dirty="0"/>
          </a:p>
        </p:txBody>
      </p:sp>
    </p:spTree>
    <p:extLst>
      <p:ext uri="{BB962C8B-B14F-4D97-AF65-F5344CB8AC3E}">
        <p14:creationId xmlns:p14="http://schemas.microsoft.com/office/powerpoint/2010/main" val="232987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5745" y="342103"/>
            <a:ext cx="8596668" cy="1320800"/>
          </a:xfrm>
        </p:spPr>
        <p:txBody>
          <a:bodyPr/>
          <a:lstStyle/>
          <a:p>
            <a:pPr algn="ctr"/>
            <a:r>
              <a:rPr lang="es-EC" dirty="0"/>
              <a:t>Implementación</a:t>
            </a:r>
          </a:p>
        </p:txBody>
      </p:sp>
      <p:sp>
        <p:nvSpPr>
          <p:cNvPr id="3" name="Marcador de texto 2"/>
          <p:cNvSpPr>
            <a:spLocks noGrp="1"/>
          </p:cNvSpPr>
          <p:nvPr>
            <p:ph type="body" idx="1"/>
          </p:nvPr>
        </p:nvSpPr>
        <p:spPr>
          <a:xfrm>
            <a:off x="1371203" y="1256807"/>
            <a:ext cx="4185623" cy="576262"/>
          </a:xfrm>
        </p:spPr>
        <p:txBody>
          <a:bodyPr/>
          <a:lstStyle/>
          <a:p>
            <a:r>
              <a:rPr lang="es-EC" dirty="0" smtClean="0"/>
              <a:t>Segmentación</a:t>
            </a:r>
            <a:endParaRPr lang="es-EC" dirty="0"/>
          </a:p>
        </p:txBody>
      </p:sp>
      <p:sp>
        <p:nvSpPr>
          <p:cNvPr id="5" name="Marcador de texto 4"/>
          <p:cNvSpPr>
            <a:spLocks noGrp="1"/>
          </p:cNvSpPr>
          <p:nvPr>
            <p:ph type="body" sz="quarter" idx="3"/>
          </p:nvPr>
        </p:nvSpPr>
        <p:spPr>
          <a:xfrm>
            <a:off x="5436113" y="1284776"/>
            <a:ext cx="4185618" cy="576262"/>
          </a:xfrm>
        </p:spPr>
        <p:txBody>
          <a:bodyPr/>
          <a:lstStyle/>
          <a:p>
            <a:r>
              <a:rPr lang="es-EC" dirty="0" smtClean="0"/>
              <a:t>Normalización</a:t>
            </a:r>
            <a:endParaRPr lang="es-EC" dirty="0"/>
          </a:p>
        </p:txBody>
      </p:sp>
      <p:sp>
        <p:nvSpPr>
          <p:cNvPr id="7" name="Elipse 6"/>
          <p:cNvSpPr/>
          <p:nvPr/>
        </p:nvSpPr>
        <p:spPr>
          <a:xfrm>
            <a:off x="513886" y="1402741"/>
            <a:ext cx="677334" cy="509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2</a:t>
            </a:r>
            <a:r>
              <a:rPr lang="es-EC" dirty="0" smtClean="0"/>
              <a:t>.</a:t>
            </a:r>
            <a:endParaRPr lang="es-EC" dirty="0"/>
          </a:p>
        </p:txBody>
      </p:sp>
      <p:pic>
        <p:nvPicPr>
          <p:cNvPr id="8"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48" y="12879"/>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9" name="Marcador de contenido 8"/>
          <p:cNvPicPr>
            <a:picLocks noGrp="1"/>
          </p:cNvPicPr>
          <p:nvPr>
            <p:ph sz="half" idx="2"/>
          </p:nvPr>
        </p:nvPicPr>
        <p:blipFill>
          <a:blip r:embed="rId4"/>
          <a:stretch>
            <a:fillRect/>
          </a:stretch>
        </p:blipFill>
        <p:spPr>
          <a:xfrm>
            <a:off x="946321" y="2193665"/>
            <a:ext cx="3728709" cy="4451834"/>
          </a:xfrm>
          <a:prstGeom prst="rect">
            <a:avLst/>
          </a:prstGeom>
        </p:spPr>
      </p:pic>
      <p:sp>
        <p:nvSpPr>
          <p:cNvPr id="10" name="Elipse 9"/>
          <p:cNvSpPr/>
          <p:nvPr/>
        </p:nvSpPr>
        <p:spPr>
          <a:xfrm>
            <a:off x="4620104" y="1402741"/>
            <a:ext cx="677334" cy="509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3.</a:t>
            </a:r>
            <a:endParaRPr lang="es-EC" dirty="0"/>
          </a:p>
        </p:txBody>
      </p:sp>
      <p:pic>
        <p:nvPicPr>
          <p:cNvPr id="11" name="Marcador de contenido 10"/>
          <p:cNvPicPr>
            <a:picLocks noGrp="1"/>
          </p:cNvPicPr>
          <p:nvPr>
            <p:ph sz="quarter" idx="4"/>
          </p:nvPr>
        </p:nvPicPr>
        <p:blipFill>
          <a:blip r:embed="rId5"/>
          <a:stretch>
            <a:fillRect/>
          </a:stretch>
        </p:blipFill>
        <p:spPr>
          <a:xfrm>
            <a:off x="5436113" y="2577607"/>
            <a:ext cx="4186237" cy="1455464"/>
          </a:xfrm>
          <a:prstGeom prst="rect">
            <a:avLst/>
          </a:prstGeom>
        </p:spPr>
      </p:pic>
      <p:grpSp>
        <p:nvGrpSpPr>
          <p:cNvPr id="14" name="Grupo 13"/>
          <p:cNvGrpSpPr/>
          <p:nvPr/>
        </p:nvGrpSpPr>
        <p:grpSpPr>
          <a:xfrm>
            <a:off x="5101410" y="4419582"/>
            <a:ext cx="4828236" cy="2150110"/>
            <a:chOff x="5101410" y="4419582"/>
            <a:chExt cx="4828236" cy="2150110"/>
          </a:xfrm>
        </p:grpSpPr>
        <p:pic>
          <p:nvPicPr>
            <p:cNvPr id="12" name="Imagen 11"/>
            <p:cNvPicPr/>
            <p:nvPr/>
          </p:nvPicPr>
          <p:blipFill rotWithShape="1">
            <a:blip r:embed="rId6"/>
            <a:srcRect r="59025"/>
            <a:stretch/>
          </p:blipFill>
          <p:spPr bwMode="auto">
            <a:xfrm>
              <a:off x="5101410" y="4419582"/>
              <a:ext cx="2175153" cy="2150110"/>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6"/>
            <a:srcRect l="46555" t="13079" r="3468" b="27621"/>
            <a:stretch/>
          </p:blipFill>
          <p:spPr bwMode="auto">
            <a:xfrm>
              <a:off x="7276563" y="4700788"/>
              <a:ext cx="2653083" cy="1275009"/>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956893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Implementación</a:t>
            </a:r>
          </a:p>
        </p:txBody>
      </p:sp>
      <p:sp>
        <p:nvSpPr>
          <p:cNvPr id="3" name="Marcador de texto 2"/>
          <p:cNvSpPr>
            <a:spLocks noGrp="1"/>
          </p:cNvSpPr>
          <p:nvPr>
            <p:ph type="body" idx="1"/>
          </p:nvPr>
        </p:nvSpPr>
        <p:spPr>
          <a:xfrm>
            <a:off x="674772" y="1584721"/>
            <a:ext cx="4185623" cy="576262"/>
          </a:xfrm>
        </p:spPr>
        <p:txBody>
          <a:bodyPr/>
          <a:lstStyle/>
          <a:p>
            <a:r>
              <a:rPr lang="es-EC" dirty="0" smtClean="0"/>
              <a:t>Codificación</a:t>
            </a:r>
            <a:endParaRPr lang="es-EC" dirty="0"/>
          </a:p>
        </p:txBody>
      </p:sp>
      <p:sp>
        <p:nvSpPr>
          <p:cNvPr id="5" name="Marcador de texto 4"/>
          <p:cNvSpPr>
            <a:spLocks noGrp="1"/>
          </p:cNvSpPr>
          <p:nvPr>
            <p:ph type="body" sz="quarter" idx="3"/>
          </p:nvPr>
        </p:nvSpPr>
        <p:spPr>
          <a:xfrm>
            <a:off x="5461869" y="1642269"/>
            <a:ext cx="4185618" cy="576262"/>
          </a:xfrm>
        </p:spPr>
        <p:txBody>
          <a:bodyPr/>
          <a:lstStyle/>
          <a:p>
            <a:r>
              <a:rPr lang="es-EC" dirty="0" smtClean="0"/>
              <a:t>Almacenamiento</a:t>
            </a:r>
            <a:endParaRPr lang="es-EC" dirty="0"/>
          </a:p>
        </p:txBody>
      </p:sp>
      <p:pic>
        <p:nvPicPr>
          <p:cNvPr id="12" name="Marcador de contenido 11"/>
          <p:cNvPicPr>
            <a:picLocks noGrp="1" noChangeAspect="1"/>
          </p:cNvPicPr>
          <p:nvPr>
            <p:ph sz="quarter" idx="4"/>
          </p:nvPr>
        </p:nvPicPr>
        <p:blipFill>
          <a:blip r:embed="rId2"/>
          <a:stretch>
            <a:fillRect/>
          </a:stretch>
        </p:blipFill>
        <p:spPr>
          <a:xfrm>
            <a:off x="5431809" y="2640190"/>
            <a:ext cx="2781816" cy="2781816"/>
          </a:xfrm>
          <a:prstGeom prst="rect">
            <a:avLst/>
          </a:prstGeom>
        </p:spPr>
      </p:pic>
      <p:pic>
        <p:nvPicPr>
          <p:cNvPr id="7" name="Picture 2" descr="Resultado de imagen de lapiz escribiendo animad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162" y="265862"/>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8" name="Marcador de contenido 7"/>
          <p:cNvPicPr>
            <a:picLocks noGrp="1"/>
          </p:cNvPicPr>
          <p:nvPr>
            <p:ph sz="half" idx="2"/>
          </p:nvPr>
        </p:nvPicPr>
        <p:blipFill>
          <a:blip r:embed="rId5"/>
          <a:stretch>
            <a:fillRect/>
          </a:stretch>
        </p:blipFill>
        <p:spPr>
          <a:xfrm>
            <a:off x="334824" y="2534288"/>
            <a:ext cx="4184650" cy="871272"/>
          </a:xfrm>
          <a:prstGeom prst="rect">
            <a:avLst/>
          </a:prstGeom>
        </p:spPr>
      </p:pic>
      <p:sp>
        <p:nvSpPr>
          <p:cNvPr id="9" name="Elipse 8"/>
          <p:cNvSpPr/>
          <p:nvPr/>
        </p:nvSpPr>
        <p:spPr>
          <a:xfrm>
            <a:off x="-3843" y="1649124"/>
            <a:ext cx="677334" cy="509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4.</a:t>
            </a:r>
            <a:endParaRPr lang="es-EC" dirty="0"/>
          </a:p>
        </p:txBody>
      </p:sp>
      <p:pic>
        <p:nvPicPr>
          <p:cNvPr id="10" name="Imagen 9"/>
          <p:cNvPicPr/>
          <p:nvPr/>
        </p:nvPicPr>
        <p:blipFill rotWithShape="1">
          <a:blip r:embed="rId6"/>
          <a:srcRect b="11505"/>
          <a:stretch/>
        </p:blipFill>
        <p:spPr bwMode="auto">
          <a:xfrm>
            <a:off x="874574" y="3405560"/>
            <a:ext cx="3644900" cy="2499995"/>
          </a:xfrm>
          <a:prstGeom prst="rect">
            <a:avLst/>
          </a:prstGeom>
          <a:ln>
            <a:noFill/>
          </a:ln>
          <a:extLst>
            <a:ext uri="{53640926-AAD7-44D8-BBD7-CCE9431645EC}">
              <a14:shadowObscured xmlns:a14="http://schemas.microsoft.com/office/drawing/2010/main"/>
            </a:ext>
          </a:extLst>
        </p:spPr>
      </p:pic>
      <p:sp>
        <p:nvSpPr>
          <p:cNvPr id="11" name="Elipse 10"/>
          <p:cNvSpPr/>
          <p:nvPr/>
        </p:nvSpPr>
        <p:spPr>
          <a:xfrm>
            <a:off x="4685857" y="1706981"/>
            <a:ext cx="677334" cy="509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5</a:t>
            </a:r>
            <a:r>
              <a:rPr lang="es-EC" dirty="0" smtClean="0"/>
              <a:t>.</a:t>
            </a:r>
            <a:endParaRPr lang="es-EC" dirty="0"/>
          </a:p>
        </p:txBody>
      </p:sp>
    </p:spTree>
    <p:extLst>
      <p:ext uri="{BB962C8B-B14F-4D97-AF65-F5344CB8AC3E}">
        <p14:creationId xmlns:p14="http://schemas.microsoft.com/office/powerpoint/2010/main" val="2479720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274750"/>
            <a:ext cx="8596668" cy="1320800"/>
          </a:xfrm>
        </p:spPr>
        <p:txBody>
          <a:bodyPr/>
          <a:lstStyle/>
          <a:p>
            <a:pPr algn="ctr"/>
            <a:r>
              <a:rPr lang="es-EC" dirty="0"/>
              <a:t>Implementación</a:t>
            </a:r>
          </a:p>
        </p:txBody>
      </p:sp>
      <p:sp>
        <p:nvSpPr>
          <p:cNvPr id="3" name="Marcador de texto 2"/>
          <p:cNvSpPr>
            <a:spLocks noGrp="1"/>
          </p:cNvSpPr>
          <p:nvPr>
            <p:ph type="body" idx="1"/>
          </p:nvPr>
        </p:nvSpPr>
        <p:spPr>
          <a:xfrm>
            <a:off x="866508" y="1114463"/>
            <a:ext cx="4185623" cy="576262"/>
          </a:xfrm>
        </p:spPr>
        <p:txBody>
          <a:bodyPr/>
          <a:lstStyle/>
          <a:p>
            <a:r>
              <a:rPr lang="es-EC" dirty="0" smtClean="0"/>
              <a:t>Comparación</a:t>
            </a:r>
            <a:endParaRPr lang="es-EC" dirty="0"/>
          </a:p>
        </p:txBody>
      </p:sp>
      <p:sp>
        <p:nvSpPr>
          <p:cNvPr id="4" name="Marcador de contenido 3"/>
          <p:cNvSpPr>
            <a:spLocks noGrp="1"/>
          </p:cNvSpPr>
          <p:nvPr>
            <p:ph sz="half" idx="2"/>
          </p:nvPr>
        </p:nvSpPr>
        <p:spPr>
          <a:xfrm>
            <a:off x="515155" y="1690725"/>
            <a:ext cx="8925059" cy="4658560"/>
          </a:xfrm>
        </p:spPr>
        <p:txBody>
          <a:bodyPr>
            <a:normAutofit lnSpcReduction="10000"/>
          </a:bodyPr>
          <a:lstStyle/>
          <a:p>
            <a:pPr marL="0" indent="0" algn="just">
              <a:buNone/>
            </a:pPr>
            <a:r>
              <a:rPr lang="es-EC" dirty="0"/>
              <a:t>Para efectuar la búsqueda de coincidencias entre una plantilla de consulta y las plantillas de referencia almacenas en la base de datos del sistema, se fija un umbral, que es comprado con el valor obtenido del cálculo de la HD entre dos plantillas. Además se evalúan tres parámetros, para tener una mejor distinción entre las plantillas:</a:t>
            </a:r>
          </a:p>
          <a:p>
            <a:pPr lvl="0"/>
            <a:r>
              <a:rPr lang="es-EC" dirty="0"/>
              <a:t>Contador</a:t>
            </a:r>
          </a:p>
          <a:p>
            <a:pPr lvl="0"/>
            <a:r>
              <a:rPr lang="es-EC" dirty="0"/>
              <a:t>Promedio HD </a:t>
            </a:r>
          </a:p>
          <a:p>
            <a:pPr lvl="0"/>
            <a:r>
              <a:rPr lang="es-EC" dirty="0"/>
              <a:t>Valor mínimo HD</a:t>
            </a:r>
          </a:p>
          <a:p>
            <a:pPr marL="0" indent="0" algn="just">
              <a:buNone/>
            </a:pPr>
            <a:r>
              <a:rPr lang="es-EC" dirty="0"/>
              <a:t>Las posibles de combinaciones de estos parámetros para la búsqueda de coincidencias son:</a:t>
            </a:r>
          </a:p>
          <a:p>
            <a:pPr lvl="0"/>
            <a:r>
              <a:rPr lang="es-EC" dirty="0"/>
              <a:t>Contador y promedio HD</a:t>
            </a:r>
          </a:p>
          <a:p>
            <a:pPr lvl="0"/>
            <a:r>
              <a:rPr lang="es-EC" dirty="0"/>
              <a:t>Contador y valor mínimo HD</a:t>
            </a:r>
          </a:p>
          <a:p>
            <a:pPr lvl="0"/>
            <a:r>
              <a:rPr lang="es-EC" dirty="0"/>
              <a:t>Promedio HD y valor mínimo HD</a:t>
            </a:r>
          </a:p>
          <a:p>
            <a:pPr lvl="0"/>
            <a:r>
              <a:rPr lang="es-EC" dirty="0"/>
              <a:t>Contador, promedio HD y valor mínimo HD</a:t>
            </a:r>
          </a:p>
          <a:p>
            <a:endParaRPr lang="es-EC" dirty="0"/>
          </a:p>
        </p:txBody>
      </p:sp>
      <p:pic>
        <p:nvPicPr>
          <p:cNvPr id="7"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48" y="0"/>
            <a:ext cx="964887" cy="1310988"/>
          </a:xfrm>
          <a:prstGeom prst="rect">
            <a:avLst/>
          </a:prstGeom>
          <a:noFill/>
          <a:extLst>
            <a:ext uri="{909E8E84-426E-40DD-AFC4-6F175D3DCCD1}">
              <a14:hiddenFill xmlns:a14="http://schemas.microsoft.com/office/drawing/2010/main">
                <a:solidFill>
                  <a:srgbClr val="FFFFFF"/>
                </a:solidFill>
              </a14:hiddenFill>
            </a:ext>
          </a:extLst>
        </p:spPr>
      </p:pic>
      <p:sp>
        <p:nvSpPr>
          <p:cNvPr id="8" name="Elipse 7"/>
          <p:cNvSpPr/>
          <p:nvPr/>
        </p:nvSpPr>
        <p:spPr>
          <a:xfrm>
            <a:off x="112710" y="1114463"/>
            <a:ext cx="677334" cy="509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6.</a:t>
            </a:r>
            <a:endParaRPr lang="es-EC" dirty="0"/>
          </a:p>
        </p:txBody>
      </p:sp>
    </p:spTree>
    <p:extLst>
      <p:ext uri="{BB962C8B-B14F-4D97-AF65-F5344CB8AC3E}">
        <p14:creationId xmlns:p14="http://schemas.microsoft.com/office/powerpoint/2010/main" val="2024270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41882" y="978215"/>
            <a:ext cx="5518994" cy="576262"/>
          </a:xfrm>
        </p:spPr>
        <p:txBody>
          <a:bodyPr/>
          <a:lstStyle/>
          <a:p>
            <a:r>
              <a:rPr lang="es-EC" dirty="0" smtClean="0"/>
              <a:t>Sistemas de biometría cancelable</a:t>
            </a:r>
            <a:endParaRPr lang="es-EC" dirty="0"/>
          </a:p>
        </p:txBody>
      </p:sp>
      <p:graphicFrame>
        <p:nvGraphicFramePr>
          <p:cNvPr id="11" name="Marcador de contenido 10"/>
          <p:cNvGraphicFramePr>
            <a:graphicFrameLocks noGrp="1"/>
          </p:cNvGraphicFramePr>
          <p:nvPr>
            <p:ph sz="half" idx="2"/>
            <p:extLst>
              <p:ext uri="{D42A27DB-BD31-4B8C-83A1-F6EECF244321}">
                <p14:modId xmlns:p14="http://schemas.microsoft.com/office/powerpoint/2010/main" val="310130530"/>
              </p:ext>
            </p:extLst>
          </p:nvPr>
        </p:nvGraphicFramePr>
        <p:xfrm>
          <a:off x="338138" y="1712890"/>
          <a:ext cx="9050337" cy="4997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675745" y="120203"/>
            <a:ext cx="8596668" cy="1320800"/>
          </a:xfrm>
        </p:spPr>
        <p:txBody>
          <a:bodyPr/>
          <a:lstStyle/>
          <a:p>
            <a:pPr algn="ctr"/>
            <a:r>
              <a:rPr lang="es-EC" dirty="0"/>
              <a:t>Implementación</a:t>
            </a:r>
          </a:p>
        </p:txBody>
      </p:sp>
      <p:pic>
        <p:nvPicPr>
          <p:cNvPr id="8" name="Picture 2" descr="Resultado de imagen de lapiz escribiendo animad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8748" y="0"/>
            <a:ext cx="964887" cy="1310988"/>
          </a:xfrm>
          <a:prstGeom prst="rect">
            <a:avLst/>
          </a:prstGeom>
          <a:noFill/>
          <a:extLst>
            <a:ext uri="{909E8E84-426E-40DD-AFC4-6F175D3DCCD1}">
              <a14:hiddenFill xmlns:a14="http://schemas.microsoft.com/office/drawing/2010/main">
                <a:solidFill>
                  <a:srgbClr val="FFFFFF"/>
                </a:solidFill>
              </a14:hiddenFill>
            </a:ext>
          </a:extLst>
        </p:spPr>
      </p:pic>
      <p:sp>
        <p:nvSpPr>
          <p:cNvPr id="9" name="Elipse 8"/>
          <p:cNvSpPr/>
          <p:nvPr/>
        </p:nvSpPr>
        <p:spPr>
          <a:xfrm>
            <a:off x="0" y="984944"/>
            <a:ext cx="677334" cy="5092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7</a:t>
            </a:r>
            <a:r>
              <a:rPr lang="es-EC" dirty="0" smtClean="0"/>
              <a:t>.</a:t>
            </a:r>
            <a:endParaRPr lang="es-EC" dirty="0"/>
          </a:p>
        </p:txBody>
      </p:sp>
    </p:spTree>
    <p:extLst>
      <p:ext uri="{BB962C8B-B14F-4D97-AF65-F5344CB8AC3E}">
        <p14:creationId xmlns:p14="http://schemas.microsoft.com/office/powerpoint/2010/main" val="2768970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3668464" y="391346"/>
            <a:ext cx="3854528" cy="549025"/>
          </a:xfrm>
        </p:spPr>
        <p:txBody>
          <a:bodyPr>
            <a:noAutofit/>
          </a:bodyPr>
          <a:lstStyle/>
          <a:p>
            <a:pPr algn="ctr"/>
            <a:r>
              <a:rPr lang="es-EC" sz="3600" dirty="0" smtClean="0"/>
              <a:t>Gray-Combo</a:t>
            </a:r>
            <a:endParaRPr lang="es-EC" sz="3600" dirty="0"/>
          </a:p>
        </p:txBody>
      </p:sp>
      <p:sp>
        <p:nvSpPr>
          <p:cNvPr id="9" name="Marcador de texto 8"/>
          <p:cNvSpPr>
            <a:spLocks noGrp="1"/>
          </p:cNvSpPr>
          <p:nvPr>
            <p:ph type="body" sz="half" idx="2"/>
          </p:nvPr>
        </p:nvSpPr>
        <p:spPr>
          <a:xfrm>
            <a:off x="612940" y="1985917"/>
            <a:ext cx="3854528" cy="2584449"/>
          </a:xfrm>
        </p:spPr>
        <p:txBody>
          <a:bodyPr>
            <a:noAutofit/>
          </a:bodyPr>
          <a:lstStyle/>
          <a:p>
            <a:pPr algn="ctr"/>
            <a:r>
              <a:rPr lang="es-EC" sz="2800" dirty="0" smtClean="0"/>
              <a:t>Se desplazan </a:t>
            </a:r>
            <a:r>
              <a:rPr lang="es-EC" sz="2800" dirty="0"/>
              <a:t>y combinan de las filas de las imágenes del iris y máscara de ruido previamente obtenidas. </a:t>
            </a:r>
          </a:p>
        </p:txBody>
      </p:sp>
      <p:pic>
        <p:nvPicPr>
          <p:cNvPr id="10"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660" y="85155"/>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11" name="Marcador de contenido 10"/>
          <p:cNvPicPr>
            <a:picLocks noGrp="1"/>
          </p:cNvPicPr>
          <p:nvPr>
            <p:ph idx="1"/>
          </p:nvPr>
        </p:nvPicPr>
        <p:blipFill rotWithShape="1">
          <a:blip r:embed="rId4"/>
          <a:srcRect l="43066" t="21004" r="3467" b="47975"/>
          <a:stretch/>
        </p:blipFill>
        <p:spPr bwMode="auto">
          <a:xfrm>
            <a:off x="4941217" y="1246562"/>
            <a:ext cx="4513262" cy="1478709"/>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5"/>
          <a:srcRect l="9853" t="23589" r="44527" b="45713"/>
          <a:stretch/>
        </p:blipFill>
        <p:spPr bwMode="auto">
          <a:xfrm>
            <a:off x="5037864" y="3577573"/>
            <a:ext cx="4505325" cy="1711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4849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7262" y="232580"/>
            <a:ext cx="3854528" cy="639177"/>
          </a:xfrm>
        </p:spPr>
        <p:txBody>
          <a:bodyPr>
            <a:noAutofit/>
          </a:bodyPr>
          <a:lstStyle/>
          <a:p>
            <a:r>
              <a:rPr lang="es-EC" sz="3600" dirty="0" err="1" smtClean="0"/>
              <a:t>Bin</a:t>
            </a:r>
            <a:r>
              <a:rPr lang="es-EC" sz="3600" dirty="0" smtClean="0"/>
              <a:t>-Salt</a:t>
            </a:r>
            <a:endParaRPr lang="es-EC" sz="3600" dirty="0"/>
          </a:p>
        </p:txBody>
      </p:sp>
      <p:sp>
        <p:nvSpPr>
          <p:cNvPr id="4" name="Marcador de texto 3"/>
          <p:cNvSpPr>
            <a:spLocks noGrp="1"/>
          </p:cNvSpPr>
          <p:nvPr>
            <p:ph type="body" sz="half" idx="2"/>
          </p:nvPr>
        </p:nvSpPr>
        <p:spPr>
          <a:xfrm>
            <a:off x="497030" y="1620080"/>
            <a:ext cx="9200762" cy="2584449"/>
          </a:xfrm>
        </p:spPr>
        <p:txBody>
          <a:bodyPr>
            <a:noAutofit/>
          </a:bodyPr>
          <a:lstStyle/>
          <a:p>
            <a:pPr algn="ctr"/>
            <a:r>
              <a:rPr lang="es-EC" sz="3200" dirty="0" smtClean="0"/>
              <a:t>Se </a:t>
            </a:r>
            <a:r>
              <a:rPr lang="es-EC" sz="3200" dirty="0"/>
              <a:t>realiza la mezcla del código del patrón del iris original con un patrón extra de las mismas dimensiones</a:t>
            </a:r>
          </a:p>
        </p:txBody>
      </p:sp>
      <p:pic>
        <p:nvPicPr>
          <p:cNvPr id="5"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526" y="29782"/>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6" name="Marcador de contenido 5"/>
          <p:cNvPicPr>
            <a:picLocks noGrp="1"/>
          </p:cNvPicPr>
          <p:nvPr>
            <p:ph idx="1"/>
          </p:nvPr>
        </p:nvPicPr>
        <p:blipFill rotWithShape="1">
          <a:blip r:embed="rId4"/>
          <a:srcRect l="2736" t="46532" r="27920" b="21477"/>
          <a:stretch/>
        </p:blipFill>
        <p:spPr bwMode="auto">
          <a:xfrm>
            <a:off x="1560379" y="3302384"/>
            <a:ext cx="7596500" cy="28022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52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19001" y="261870"/>
            <a:ext cx="8596668" cy="1320800"/>
          </a:xfrm>
        </p:spPr>
        <p:txBody>
          <a:bodyPr/>
          <a:lstStyle/>
          <a:p>
            <a:pPr algn="ctr"/>
            <a:r>
              <a:rPr lang="es-EC" dirty="0" smtClean="0"/>
              <a:t>Resultados </a:t>
            </a:r>
            <a:endParaRPr lang="es-EC" dirty="0"/>
          </a:p>
        </p:txBody>
      </p:sp>
      <p:sp>
        <p:nvSpPr>
          <p:cNvPr id="6" name="Marcador de contenido 5"/>
          <p:cNvSpPr>
            <a:spLocks noGrp="1"/>
          </p:cNvSpPr>
          <p:nvPr>
            <p:ph idx="1"/>
          </p:nvPr>
        </p:nvSpPr>
        <p:spPr>
          <a:xfrm>
            <a:off x="522788" y="1030311"/>
            <a:ext cx="8596668" cy="5011052"/>
          </a:xfrm>
        </p:spPr>
        <p:txBody>
          <a:bodyPr/>
          <a:lstStyle/>
          <a:p>
            <a:r>
              <a:rPr lang="es-EC" dirty="0" smtClean="0"/>
              <a:t>Proceso de autenticación</a:t>
            </a:r>
          </a:p>
          <a:p>
            <a:pPr marL="0" indent="0">
              <a:buNone/>
            </a:pPr>
            <a:endParaRPr lang="es-EC" dirty="0"/>
          </a:p>
        </p:txBody>
      </p:sp>
      <p:pic>
        <p:nvPicPr>
          <p:cNvPr id="7"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222" y="79013"/>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p:nvPr/>
        </p:nvPicPr>
        <p:blipFill>
          <a:blip r:embed="rId4"/>
          <a:stretch>
            <a:fillRect/>
          </a:stretch>
        </p:blipFill>
        <p:spPr>
          <a:xfrm>
            <a:off x="1869847" y="1999229"/>
            <a:ext cx="6494976" cy="2225057"/>
          </a:xfrm>
          <a:prstGeom prst="rect">
            <a:avLst/>
          </a:prstGeom>
        </p:spPr>
      </p:pic>
      <p:sp>
        <p:nvSpPr>
          <p:cNvPr id="11" name="Rectángulo 10"/>
          <p:cNvSpPr/>
          <p:nvPr/>
        </p:nvSpPr>
        <p:spPr>
          <a:xfrm>
            <a:off x="257578" y="1390001"/>
            <a:ext cx="9388698" cy="456535"/>
          </a:xfrm>
          <a:prstGeom prst="rect">
            <a:avLst/>
          </a:prstGeom>
        </p:spPr>
        <p:txBody>
          <a:bodyPr wrap="square">
            <a:spAutoFit/>
          </a:bodyPr>
          <a:lstStyle/>
          <a:p>
            <a:pPr algn="ctr">
              <a:lnSpc>
                <a:spcPct val="150000"/>
              </a:lnSpc>
              <a:spcAft>
                <a:spcPts val="1000"/>
              </a:spcAft>
            </a:pPr>
            <a:r>
              <a:rPr lang="es-EC" dirty="0">
                <a:latin typeface="Arial" panose="020B0604020202020204" pitchFamily="34" charset="0"/>
                <a:ea typeface="Calibri" panose="020F0502020204030204" pitchFamily="34" charset="0"/>
                <a:cs typeface="Times New Roman" panose="02020603050405020304" pitchFamily="18" charset="0"/>
              </a:rPr>
              <a:t>Distribución de la FAR y FRR del proceso de autenticación con 4 plantillas de referencia </a:t>
            </a:r>
            <a:endParaRPr lang="es-EC" sz="1100" i="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Imagen 11"/>
          <p:cNvPicPr/>
          <p:nvPr/>
        </p:nvPicPr>
        <p:blipFill>
          <a:blip r:embed="rId5"/>
          <a:stretch>
            <a:fillRect/>
          </a:stretch>
        </p:blipFill>
        <p:spPr>
          <a:xfrm>
            <a:off x="1869847" y="4576330"/>
            <a:ext cx="6610887" cy="2033920"/>
          </a:xfrm>
          <a:prstGeom prst="rect">
            <a:avLst/>
          </a:prstGeom>
        </p:spPr>
      </p:pic>
      <p:sp>
        <p:nvSpPr>
          <p:cNvPr id="13" name="Rectángulo 12"/>
          <p:cNvSpPr/>
          <p:nvPr/>
        </p:nvSpPr>
        <p:spPr>
          <a:xfrm>
            <a:off x="522788" y="4206998"/>
            <a:ext cx="9625764" cy="369332"/>
          </a:xfrm>
          <a:prstGeom prst="rect">
            <a:avLst/>
          </a:prstGeom>
        </p:spPr>
        <p:txBody>
          <a:bodyPr wrap="squar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Distribución de la FAR y FRR del proceso de autenticación con 5 plantillas de referencia </a:t>
            </a:r>
            <a:endParaRPr lang="es-EC" dirty="0"/>
          </a:p>
        </p:txBody>
      </p:sp>
    </p:spTree>
    <p:extLst>
      <p:ext uri="{BB962C8B-B14F-4D97-AF65-F5344CB8AC3E}">
        <p14:creationId xmlns:p14="http://schemas.microsoft.com/office/powerpoint/2010/main" val="371350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19001" y="261870"/>
            <a:ext cx="8596668" cy="1320800"/>
          </a:xfrm>
        </p:spPr>
        <p:txBody>
          <a:bodyPr/>
          <a:lstStyle/>
          <a:p>
            <a:pPr algn="ctr"/>
            <a:r>
              <a:rPr lang="es-EC" dirty="0" smtClean="0"/>
              <a:t>Resultados </a:t>
            </a:r>
            <a:endParaRPr lang="es-EC" dirty="0"/>
          </a:p>
        </p:txBody>
      </p:sp>
      <p:sp>
        <p:nvSpPr>
          <p:cNvPr id="6" name="Marcador de contenido 5"/>
          <p:cNvSpPr>
            <a:spLocks noGrp="1"/>
          </p:cNvSpPr>
          <p:nvPr>
            <p:ph idx="1"/>
          </p:nvPr>
        </p:nvSpPr>
        <p:spPr>
          <a:xfrm>
            <a:off x="522788" y="1056069"/>
            <a:ext cx="8596668" cy="5011052"/>
          </a:xfrm>
        </p:spPr>
        <p:txBody>
          <a:bodyPr/>
          <a:lstStyle/>
          <a:p>
            <a:r>
              <a:rPr lang="es-EC" dirty="0" smtClean="0"/>
              <a:t>Proceso de identificación</a:t>
            </a:r>
          </a:p>
          <a:p>
            <a:pPr marL="0" indent="0">
              <a:buNone/>
            </a:pPr>
            <a:endParaRPr lang="es-EC" dirty="0"/>
          </a:p>
        </p:txBody>
      </p:sp>
      <p:pic>
        <p:nvPicPr>
          <p:cNvPr id="7"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222" y="79013"/>
            <a:ext cx="964887" cy="1310988"/>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257578" y="1390001"/>
            <a:ext cx="9388698" cy="456535"/>
          </a:xfrm>
          <a:prstGeom prst="rect">
            <a:avLst/>
          </a:prstGeom>
        </p:spPr>
        <p:txBody>
          <a:bodyPr wrap="square">
            <a:spAutoFit/>
          </a:bodyPr>
          <a:lstStyle/>
          <a:p>
            <a:pPr algn="ctr">
              <a:lnSpc>
                <a:spcPct val="150000"/>
              </a:lnSpc>
              <a:spcAft>
                <a:spcPts val="1000"/>
              </a:spcAft>
            </a:pPr>
            <a:r>
              <a:rPr lang="es-EC" dirty="0">
                <a:latin typeface="Arial" panose="020B0604020202020204" pitchFamily="34" charset="0"/>
                <a:ea typeface="Calibri" panose="020F0502020204030204" pitchFamily="34" charset="0"/>
                <a:cs typeface="Times New Roman" panose="02020603050405020304" pitchFamily="18" charset="0"/>
              </a:rPr>
              <a:t>Distribución de la FAR y FRR del proceso de </a:t>
            </a:r>
            <a:r>
              <a:rPr lang="es-EC" dirty="0" smtClean="0">
                <a:latin typeface="Arial" panose="020B0604020202020204" pitchFamily="34" charset="0"/>
                <a:ea typeface="Calibri" panose="020F0502020204030204" pitchFamily="34" charset="0"/>
                <a:cs typeface="Times New Roman" panose="02020603050405020304" pitchFamily="18" charset="0"/>
              </a:rPr>
              <a:t>identificación </a:t>
            </a:r>
            <a:r>
              <a:rPr lang="es-EC" dirty="0">
                <a:latin typeface="Arial" panose="020B0604020202020204" pitchFamily="34" charset="0"/>
                <a:ea typeface="Calibri" panose="020F0502020204030204" pitchFamily="34" charset="0"/>
                <a:cs typeface="Times New Roman" panose="02020603050405020304" pitchFamily="18" charset="0"/>
              </a:rPr>
              <a:t>con 4 plantillas de referencia </a:t>
            </a:r>
            <a:endParaRPr lang="es-EC" sz="1100" i="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Rectángulo 12"/>
          <p:cNvSpPr/>
          <p:nvPr/>
        </p:nvSpPr>
        <p:spPr>
          <a:xfrm>
            <a:off x="522788" y="4206998"/>
            <a:ext cx="9625764" cy="369332"/>
          </a:xfrm>
          <a:prstGeom prst="rect">
            <a:avLst/>
          </a:prstGeom>
        </p:spPr>
        <p:txBody>
          <a:bodyPr wrap="squar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Distribución de la FAR y FRR del proceso de </a:t>
            </a:r>
            <a:r>
              <a:rPr lang="es-EC" dirty="0" smtClean="0">
                <a:latin typeface="Arial" panose="020B0604020202020204" pitchFamily="34" charset="0"/>
                <a:ea typeface="Calibri" panose="020F0502020204030204" pitchFamily="34" charset="0"/>
                <a:cs typeface="Times New Roman" panose="02020603050405020304" pitchFamily="18" charset="0"/>
              </a:rPr>
              <a:t>identificación </a:t>
            </a:r>
            <a:r>
              <a:rPr lang="es-EC" dirty="0">
                <a:latin typeface="Arial" panose="020B0604020202020204" pitchFamily="34" charset="0"/>
                <a:ea typeface="Calibri" panose="020F0502020204030204" pitchFamily="34" charset="0"/>
                <a:cs typeface="Times New Roman" panose="02020603050405020304" pitchFamily="18" charset="0"/>
              </a:rPr>
              <a:t>con 5 plantillas de referencia </a:t>
            </a:r>
            <a:endParaRPr lang="es-EC" dirty="0"/>
          </a:p>
        </p:txBody>
      </p:sp>
      <p:pic>
        <p:nvPicPr>
          <p:cNvPr id="9" name="Imagen 8"/>
          <p:cNvPicPr/>
          <p:nvPr/>
        </p:nvPicPr>
        <p:blipFill>
          <a:blip r:embed="rId4"/>
          <a:stretch>
            <a:fillRect/>
          </a:stretch>
        </p:blipFill>
        <p:spPr>
          <a:xfrm>
            <a:off x="1869846" y="1916602"/>
            <a:ext cx="6610887" cy="2290396"/>
          </a:xfrm>
          <a:prstGeom prst="rect">
            <a:avLst/>
          </a:prstGeom>
        </p:spPr>
      </p:pic>
      <p:pic>
        <p:nvPicPr>
          <p:cNvPr id="14" name="Imagen 13"/>
          <p:cNvPicPr/>
          <p:nvPr/>
        </p:nvPicPr>
        <p:blipFill>
          <a:blip r:embed="rId5"/>
          <a:stretch>
            <a:fillRect/>
          </a:stretch>
        </p:blipFill>
        <p:spPr>
          <a:xfrm>
            <a:off x="1959409" y="4583048"/>
            <a:ext cx="6521324" cy="2178360"/>
          </a:xfrm>
          <a:prstGeom prst="rect">
            <a:avLst/>
          </a:prstGeom>
        </p:spPr>
      </p:pic>
    </p:spTree>
    <p:extLst>
      <p:ext uri="{BB962C8B-B14F-4D97-AF65-F5344CB8AC3E}">
        <p14:creationId xmlns:p14="http://schemas.microsoft.com/office/powerpoint/2010/main" val="1231476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EC" dirty="0" smtClean="0"/>
              <a:t>Introducción</a:t>
            </a:r>
            <a:endParaRPr lang="es-EC" dirty="0"/>
          </a:p>
        </p:txBody>
      </p:sp>
      <p:graphicFrame>
        <p:nvGraphicFramePr>
          <p:cNvPr id="7" name="Marcador de contenido 6"/>
          <p:cNvGraphicFramePr>
            <a:graphicFrameLocks noGrp="1"/>
          </p:cNvGraphicFramePr>
          <p:nvPr>
            <p:ph sz="half" idx="1"/>
            <p:extLst>
              <p:ext uri="{D42A27DB-BD31-4B8C-83A1-F6EECF244321}">
                <p14:modId xmlns:p14="http://schemas.microsoft.com/office/powerpoint/2010/main" val="2501292934"/>
              </p:ext>
            </p:extLst>
          </p:nvPr>
        </p:nvGraphicFramePr>
        <p:xfrm>
          <a:off x="677862" y="1790164"/>
          <a:ext cx="5014600" cy="3503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5"/>
          <p:cNvSpPr>
            <a:spLocks noGrp="1"/>
          </p:cNvSpPr>
          <p:nvPr>
            <p:ph sz="half" idx="2"/>
          </p:nvPr>
        </p:nvSpPr>
        <p:spPr>
          <a:xfrm>
            <a:off x="5692462" y="2962141"/>
            <a:ext cx="3581542" cy="927279"/>
          </a:xfrm>
        </p:spPr>
        <p:txBody>
          <a:bodyPr>
            <a:normAutofit/>
          </a:bodyPr>
          <a:lstStyle/>
          <a:p>
            <a:pPr algn="just"/>
            <a:r>
              <a:rPr lang="es-EC" dirty="0" smtClean="0"/>
              <a:t>No </a:t>
            </a:r>
            <a:r>
              <a:rPr lang="es-EC" dirty="0"/>
              <a:t>obstante, tienen ciertas limitaciones, pues pueden ser robados o extraviados. </a:t>
            </a:r>
          </a:p>
        </p:txBody>
      </p:sp>
      <p:pic>
        <p:nvPicPr>
          <p:cNvPr id="1026" name="Picture 2" descr="Resultado de imagen de lapiz escribiendo animad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0069" y="247356"/>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5135" y="5411974"/>
            <a:ext cx="1258776" cy="1258776"/>
          </a:xfrm>
          <a:prstGeom prst="rect">
            <a:avLst/>
          </a:prstGeom>
        </p:spPr>
      </p:pic>
    </p:spTree>
    <p:extLst>
      <p:ext uri="{BB962C8B-B14F-4D97-AF65-F5344CB8AC3E}">
        <p14:creationId xmlns:p14="http://schemas.microsoft.com/office/powerpoint/2010/main" val="282744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19001" y="261870"/>
            <a:ext cx="8596668" cy="1320800"/>
          </a:xfrm>
        </p:spPr>
        <p:txBody>
          <a:bodyPr/>
          <a:lstStyle/>
          <a:p>
            <a:pPr algn="ctr"/>
            <a:r>
              <a:rPr lang="es-EC" dirty="0" smtClean="0"/>
              <a:t>Resultados </a:t>
            </a:r>
            <a:endParaRPr lang="es-EC" dirty="0"/>
          </a:p>
        </p:txBody>
      </p:sp>
      <p:sp>
        <p:nvSpPr>
          <p:cNvPr id="6" name="Marcador de contenido 5"/>
          <p:cNvSpPr>
            <a:spLocks noGrp="1"/>
          </p:cNvSpPr>
          <p:nvPr>
            <p:ph idx="1"/>
          </p:nvPr>
        </p:nvSpPr>
        <p:spPr>
          <a:xfrm>
            <a:off x="244699" y="1310988"/>
            <a:ext cx="9362940" cy="5090065"/>
          </a:xfrm>
        </p:spPr>
        <p:txBody>
          <a:bodyPr/>
          <a:lstStyle/>
          <a:p>
            <a:r>
              <a:rPr lang="es-EC" dirty="0"/>
              <a:t>Resultado de la evaluación de los ocho criterios de los esquemas de BC con la técnica Gray-Combo para el proceso de autenticación</a:t>
            </a:r>
          </a:p>
          <a:p>
            <a:pPr marL="0" indent="0">
              <a:buNone/>
            </a:pPr>
            <a:endParaRPr lang="es-EC" dirty="0"/>
          </a:p>
        </p:txBody>
      </p:sp>
      <p:pic>
        <p:nvPicPr>
          <p:cNvPr id="7"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222" y="0"/>
            <a:ext cx="964887" cy="13109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2" name="Tabla 1"/>
              <p:cNvGraphicFramePr>
                <a:graphicFrameLocks noGrp="1"/>
              </p:cNvGraphicFramePr>
              <p:nvPr>
                <p:extLst>
                  <p:ext uri="{D42A27DB-BD31-4B8C-83A1-F6EECF244321}">
                    <p14:modId xmlns:p14="http://schemas.microsoft.com/office/powerpoint/2010/main" val="811665583"/>
                  </p:ext>
                </p:extLst>
              </p:nvPr>
            </p:nvGraphicFramePr>
            <p:xfrm>
              <a:off x="1983344" y="1983347"/>
              <a:ext cx="6014434" cy="4771619"/>
            </p:xfrm>
            <a:graphic>
              <a:graphicData uri="http://schemas.openxmlformats.org/drawingml/2006/table">
                <a:tbl>
                  <a:tblPr firstRow="1" firstCol="1" bandRow="1">
                    <a:tableStyleId>{5C22544A-7EE6-4342-B048-85BDC9FD1C3A}</a:tableStyleId>
                  </a:tblPr>
                  <a:tblGrid>
                    <a:gridCol w="1262153"/>
                    <a:gridCol w="1189717"/>
                    <a:gridCol w="1191911"/>
                    <a:gridCol w="1188985"/>
                    <a:gridCol w="1181668"/>
                  </a:tblGrid>
                  <a:tr h="657121">
                    <a:tc>
                      <a:txBody>
                        <a:bodyPr/>
                        <a:lstStyle/>
                        <a:p>
                          <a:pPr algn="ctr">
                            <a:lnSpc>
                              <a:spcPct val="150000"/>
                            </a:lnSpc>
                            <a:spcAft>
                              <a:spcPts val="0"/>
                            </a:spcAft>
                          </a:pPr>
                          <a:r>
                            <a:rPr lang="es-EC" sz="1200" dirty="0">
                              <a:effectLst/>
                            </a:rPr>
                            <a:t>Metodología CB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50000"/>
                            </a:lnSpc>
                            <a:spcAft>
                              <a:spcPts val="0"/>
                            </a:spcAft>
                          </a:pPr>
                          <a:r>
                            <a:rPr lang="es-EC" sz="1200" dirty="0">
                              <a:effectLst/>
                            </a:rPr>
                            <a:t>Gray-Combo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57121">
                    <a:tc>
                      <a:txBody>
                        <a:bodyPr/>
                        <a:lstStyle/>
                        <a:p>
                          <a:pPr algn="ctr">
                            <a:lnSpc>
                              <a:spcPct val="150000"/>
                            </a:lnSpc>
                            <a:spcAft>
                              <a:spcPts val="0"/>
                            </a:spcAft>
                          </a:pPr>
                          <a:r>
                            <a:rPr lang="es-EC" sz="1200">
                              <a:effectLst/>
                            </a:rPr>
                            <a:t># plantillas almacenadas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50000"/>
                            </a:lnSpc>
                            <a:spcAft>
                              <a:spcPts val="0"/>
                            </a:spcAft>
                          </a:pPr>
                          <a:r>
                            <a:rPr lang="es-EC" sz="1200" dirty="0">
                              <a:effectLst/>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657121">
                    <a:tc>
                      <a:txBody>
                        <a:bodyPr/>
                        <a:lstStyle/>
                        <a:p>
                          <a:pPr algn="ctr">
                            <a:lnSpc>
                              <a:spcPct val="150000"/>
                            </a:lnSpc>
                            <a:spcAft>
                              <a:spcPts val="0"/>
                            </a:spcAft>
                          </a:pPr>
                          <a:r>
                            <a:rPr lang="es-EC" sz="1200">
                              <a:effectLst/>
                            </a:rPr>
                            <a:t>Técnica de comparación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𝟏</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0.11111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0.17241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-0.41674</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0.11766</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𝟐</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0.00008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𝟑</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𝟒</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0.00395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0.00386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0.00464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0.00413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𝟓</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0.00185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0.00240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𝟔</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𝟕</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0.00925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0.03009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0.00370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0.00370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𝟖</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0.46064</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0.91898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0.32962</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p:graphicFrame>
            <p:nvGraphicFramePr>
              <p:cNvPr id="2" name="Tabla 1"/>
              <p:cNvGraphicFramePr>
                <a:graphicFrameLocks noGrp="1"/>
              </p:cNvGraphicFramePr>
              <p:nvPr>
                <p:extLst>
                  <p:ext uri="{D42A27DB-BD31-4B8C-83A1-F6EECF244321}">
                    <p14:modId xmlns:p14="http://schemas.microsoft.com/office/powerpoint/2010/main" val="811665583"/>
                  </p:ext>
                </p:extLst>
              </p:nvPr>
            </p:nvGraphicFramePr>
            <p:xfrm>
              <a:off x="1983344" y="1983347"/>
              <a:ext cx="6014434" cy="4771619"/>
            </p:xfrm>
            <a:graphic>
              <a:graphicData uri="http://schemas.openxmlformats.org/drawingml/2006/table">
                <a:tbl>
                  <a:tblPr firstRow="1" firstCol="1" bandRow="1">
                    <a:tableStyleId>{5C22544A-7EE6-4342-B048-85BDC9FD1C3A}</a:tableStyleId>
                  </a:tblPr>
                  <a:tblGrid>
                    <a:gridCol w="1262153"/>
                    <a:gridCol w="1189717"/>
                    <a:gridCol w="1191911"/>
                    <a:gridCol w="1188985"/>
                    <a:gridCol w="1181668"/>
                  </a:tblGrid>
                  <a:tr h="657121">
                    <a:tc>
                      <a:txBody>
                        <a:bodyPr/>
                        <a:lstStyle/>
                        <a:p>
                          <a:pPr algn="ctr">
                            <a:lnSpc>
                              <a:spcPct val="150000"/>
                            </a:lnSpc>
                            <a:spcAft>
                              <a:spcPts val="0"/>
                            </a:spcAft>
                          </a:pPr>
                          <a:r>
                            <a:rPr lang="es-EC" sz="1200" dirty="0">
                              <a:effectLst/>
                            </a:rPr>
                            <a:t>Metodología CB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50000"/>
                            </a:lnSpc>
                            <a:spcAft>
                              <a:spcPts val="0"/>
                            </a:spcAft>
                          </a:pPr>
                          <a:r>
                            <a:rPr lang="es-EC" sz="1200" dirty="0">
                              <a:effectLst/>
                            </a:rPr>
                            <a:t>Gray-Combo</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57121">
                    <a:tc>
                      <a:txBody>
                        <a:bodyPr/>
                        <a:lstStyle/>
                        <a:p>
                          <a:pPr algn="ctr">
                            <a:lnSpc>
                              <a:spcPct val="150000"/>
                            </a:lnSpc>
                            <a:spcAft>
                              <a:spcPts val="0"/>
                            </a:spcAft>
                          </a:pPr>
                          <a:r>
                            <a:rPr lang="es-EC" sz="1200">
                              <a:effectLst/>
                            </a:rPr>
                            <a:t># plantillas almacenadas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50000"/>
                            </a:lnSpc>
                            <a:spcAft>
                              <a:spcPts val="0"/>
                            </a:spcAft>
                          </a:pPr>
                          <a:r>
                            <a:rPr lang="es-EC" sz="1200" dirty="0">
                              <a:effectLst/>
                            </a:rPr>
                            <a:t>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657121">
                    <a:tc>
                      <a:txBody>
                        <a:bodyPr/>
                        <a:lstStyle/>
                        <a:p>
                          <a:pPr algn="ctr">
                            <a:lnSpc>
                              <a:spcPct val="150000"/>
                            </a:lnSpc>
                            <a:spcAft>
                              <a:spcPts val="0"/>
                            </a:spcAft>
                          </a:pPr>
                          <a:r>
                            <a:rPr lang="es-EC" sz="1200">
                              <a:effectLst/>
                            </a:rPr>
                            <a:t>Técnica de comparación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endParaRPr lang="es-EC"/>
                        </a:p>
                      </a:txBody>
                      <a:tcPr marL="68580" marR="68580" marT="0" marB="0" anchor="ctr">
                        <a:blipFill rotWithShape="0">
                          <a:blip r:embed="rId4"/>
                          <a:stretch>
                            <a:fillRect l="-483" t="-570175" r="-379227" b="-717544"/>
                          </a:stretch>
                        </a:blipFill>
                      </a:tcPr>
                    </a:tc>
                    <a:tc>
                      <a:txBody>
                        <a:bodyPr/>
                        <a:lstStyle/>
                        <a:p>
                          <a:pPr algn="ctr">
                            <a:lnSpc>
                              <a:spcPct val="150000"/>
                            </a:lnSpc>
                            <a:spcAft>
                              <a:spcPts val="0"/>
                            </a:spcAft>
                          </a:pPr>
                          <a:r>
                            <a:rPr lang="es-EC" sz="1200">
                              <a:effectLst/>
                            </a:rPr>
                            <a:t>0.11111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0.17241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-0.41674</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0.11766</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endParaRPr lang="es-EC"/>
                        </a:p>
                      </a:txBody>
                      <a:tcPr marL="68580" marR="68580" marT="0" marB="0" anchor="ctr">
                        <a:blipFill rotWithShape="0">
                          <a:blip r:embed="rId4"/>
                          <a:stretch>
                            <a:fillRect l="-483" t="-658621" r="-379227" b="-605172"/>
                          </a:stretch>
                        </a:blipFill>
                      </a:tcPr>
                    </a:tc>
                    <a:tc>
                      <a:txBody>
                        <a:bodyPr/>
                        <a:lstStyle/>
                        <a:p>
                          <a:pPr algn="ctr">
                            <a:lnSpc>
                              <a:spcPct val="150000"/>
                            </a:lnSpc>
                            <a:spcAft>
                              <a:spcPts val="0"/>
                            </a:spcAft>
                          </a:pPr>
                          <a:r>
                            <a:rPr lang="es-EC" sz="1200">
                              <a:effectLst/>
                            </a:rPr>
                            <a:t>0.00008</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endParaRPr lang="es-EC"/>
                        </a:p>
                      </a:txBody>
                      <a:tcPr marL="68580" marR="68580" marT="0" marB="0" anchor="ctr">
                        <a:blipFill rotWithShape="0">
                          <a:blip r:embed="rId4"/>
                          <a:stretch>
                            <a:fillRect l="-483" t="-771930" r="-379227" b="-515789"/>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endParaRPr lang="es-EC"/>
                        </a:p>
                      </a:txBody>
                      <a:tcPr marL="68580" marR="68580" marT="0" marB="0" anchor="ctr">
                        <a:blipFill rotWithShape="0">
                          <a:blip r:embed="rId4"/>
                          <a:stretch>
                            <a:fillRect l="-483" t="-856897" r="-379227" b="-406897"/>
                          </a:stretch>
                        </a:blipFill>
                      </a:tcPr>
                    </a:tc>
                    <a:tc>
                      <a:txBody>
                        <a:bodyPr/>
                        <a:lstStyle/>
                        <a:p>
                          <a:pPr algn="ctr">
                            <a:lnSpc>
                              <a:spcPct val="150000"/>
                            </a:lnSpc>
                            <a:spcAft>
                              <a:spcPts val="0"/>
                            </a:spcAft>
                          </a:pPr>
                          <a:r>
                            <a:rPr lang="es-EC" sz="1200">
                              <a:effectLst/>
                            </a:rPr>
                            <a:t>0.00395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0.00386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0.00464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0.00413</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endParaRPr lang="es-EC"/>
                        </a:p>
                      </a:txBody>
                      <a:tcPr marL="68580" marR="68580" marT="0" marB="0" anchor="ctr">
                        <a:blipFill rotWithShape="0">
                          <a:blip r:embed="rId4"/>
                          <a:stretch>
                            <a:fillRect l="-483" t="-973684" r="-379227" b="-314035"/>
                          </a:stretch>
                        </a:blipFill>
                      </a:tcPr>
                    </a:tc>
                    <a:tc>
                      <a:txBody>
                        <a:bodyPr/>
                        <a:lstStyle/>
                        <a:p>
                          <a:pPr algn="ctr">
                            <a:lnSpc>
                              <a:spcPct val="150000"/>
                            </a:lnSpc>
                            <a:spcAft>
                              <a:spcPts val="0"/>
                            </a:spcAft>
                          </a:pPr>
                          <a:r>
                            <a:rPr lang="es-EC" sz="1200">
                              <a:effectLst/>
                            </a:rPr>
                            <a:t>0.00185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0.00240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endParaRPr lang="es-EC"/>
                        </a:p>
                      </a:txBody>
                      <a:tcPr marL="68580" marR="68580" marT="0" marB="0" anchor="ctr">
                        <a:blipFill rotWithShape="0">
                          <a:blip r:embed="rId4"/>
                          <a:stretch>
                            <a:fillRect l="-483" t="-1055172" r="-379227" b="-208621"/>
                          </a:stretch>
                        </a:blipFill>
                      </a:tcP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endParaRPr lang="es-EC"/>
                        </a:p>
                      </a:txBody>
                      <a:tcPr marL="68580" marR="68580" marT="0" marB="0" anchor="ctr">
                        <a:blipFill rotWithShape="0">
                          <a:blip r:embed="rId4"/>
                          <a:stretch>
                            <a:fillRect l="-483" t="-1175439" r="-379227" b="-112281"/>
                          </a:stretch>
                        </a:blipFill>
                      </a:tcPr>
                    </a:tc>
                    <a:tc>
                      <a:txBody>
                        <a:bodyPr/>
                        <a:lstStyle/>
                        <a:p>
                          <a:pPr algn="ctr">
                            <a:lnSpc>
                              <a:spcPct val="150000"/>
                            </a:lnSpc>
                            <a:spcAft>
                              <a:spcPts val="0"/>
                            </a:spcAft>
                          </a:pPr>
                          <a:r>
                            <a:rPr lang="es-EC" sz="1200">
                              <a:effectLst/>
                            </a:rPr>
                            <a:t>0.00925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0.03009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0.00370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0.00370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0032">
                    <a:tc>
                      <a:txBody>
                        <a:bodyPr/>
                        <a:lstStyle/>
                        <a:p>
                          <a:endParaRPr lang="es-EC"/>
                        </a:p>
                      </a:txBody>
                      <a:tcPr marL="68580" marR="68580" marT="0" marB="0" anchor="ctr">
                        <a:blipFill rotWithShape="0">
                          <a:blip r:embed="rId4"/>
                          <a:stretch>
                            <a:fillRect l="-483" t="-1253448" r="-379227" b="-10345"/>
                          </a:stretch>
                        </a:blipFill>
                      </a:tcPr>
                    </a:tc>
                    <a:tc>
                      <a:txBody>
                        <a:bodyPr/>
                        <a:lstStyle/>
                        <a:p>
                          <a:pPr algn="ctr">
                            <a:lnSpc>
                              <a:spcPct val="150000"/>
                            </a:lnSpc>
                            <a:spcAft>
                              <a:spcPts val="0"/>
                            </a:spcAft>
                          </a:pPr>
                          <a:r>
                            <a:rPr lang="es-EC" sz="1200" b="1" dirty="0">
                              <a:effectLst/>
                            </a:rPr>
                            <a:t>0.46064</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0.91898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0.32962</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8215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19001" y="261870"/>
            <a:ext cx="8596668" cy="1320800"/>
          </a:xfrm>
        </p:spPr>
        <p:txBody>
          <a:bodyPr/>
          <a:lstStyle/>
          <a:p>
            <a:pPr algn="ctr"/>
            <a:r>
              <a:rPr lang="es-EC" dirty="0" smtClean="0"/>
              <a:t>Resultados </a:t>
            </a:r>
            <a:endParaRPr lang="es-EC" dirty="0"/>
          </a:p>
        </p:txBody>
      </p:sp>
      <p:sp>
        <p:nvSpPr>
          <p:cNvPr id="6" name="Marcador de contenido 5"/>
          <p:cNvSpPr>
            <a:spLocks noGrp="1"/>
          </p:cNvSpPr>
          <p:nvPr>
            <p:ph idx="1"/>
          </p:nvPr>
        </p:nvSpPr>
        <p:spPr>
          <a:xfrm>
            <a:off x="244699" y="1310988"/>
            <a:ext cx="9362940" cy="5090065"/>
          </a:xfrm>
        </p:spPr>
        <p:txBody>
          <a:bodyPr/>
          <a:lstStyle/>
          <a:p>
            <a:r>
              <a:rPr lang="es-EC" dirty="0"/>
              <a:t>Resultado de la evaluación de los ocho criterios de los esquemas de BC con la técnica </a:t>
            </a:r>
            <a:r>
              <a:rPr lang="es-EC" dirty="0" err="1"/>
              <a:t>Bin</a:t>
            </a:r>
            <a:r>
              <a:rPr lang="es-EC" dirty="0"/>
              <a:t>-Salt para el proceso de autenticación</a:t>
            </a:r>
          </a:p>
        </p:txBody>
      </p:sp>
      <p:pic>
        <p:nvPicPr>
          <p:cNvPr id="7"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222" y="0"/>
            <a:ext cx="964887" cy="13109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3" name="Tabla 2"/>
              <p:cNvGraphicFramePr>
                <a:graphicFrameLocks noGrp="1"/>
              </p:cNvGraphicFramePr>
              <p:nvPr>
                <p:extLst>
                  <p:ext uri="{D42A27DB-BD31-4B8C-83A1-F6EECF244321}">
                    <p14:modId xmlns:p14="http://schemas.microsoft.com/office/powerpoint/2010/main" val="2544761210"/>
                  </p:ext>
                </p:extLst>
              </p:nvPr>
            </p:nvGraphicFramePr>
            <p:xfrm>
              <a:off x="2021984" y="1931835"/>
              <a:ext cx="5975796" cy="4861768"/>
            </p:xfrm>
            <a:graphic>
              <a:graphicData uri="http://schemas.openxmlformats.org/drawingml/2006/table">
                <a:tbl>
                  <a:tblPr firstRow="1" firstCol="1" bandRow="1">
                    <a:tableStyleId>{5C22544A-7EE6-4342-B048-85BDC9FD1C3A}</a:tableStyleId>
                  </a:tblPr>
                  <a:tblGrid>
                    <a:gridCol w="1254045"/>
                    <a:gridCol w="1182073"/>
                    <a:gridCol w="1184255"/>
                    <a:gridCol w="1181346"/>
                    <a:gridCol w="1174077"/>
                  </a:tblGrid>
                  <a:tr h="669536">
                    <a:tc>
                      <a:txBody>
                        <a:bodyPr/>
                        <a:lstStyle/>
                        <a:p>
                          <a:pPr algn="ctr">
                            <a:lnSpc>
                              <a:spcPct val="150000"/>
                            </a:lnSpc>
                            <a:spcAft>
                              <a:spcPts val="0"/>
                            </a:spcAft>
                          </a:pPr>
                          <a:r>
                            <a:rPr lang="es-EC" sz="1200" dirty="0">
                              <a:effectLst/>
                            </a:rPr>
                            <a:t>Metodología CB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50000"/>
                            </a:lnSpc>
                            <a:spcAft>
                              <a:spcPts val="0"/>
                            </a:spcAft>
                          </a:pPr>
                          <a:r>
                            <a:rPr lang="es-EC" sz="1200">
                              <a:effectLst/>
                            </a:rPr>
                            <a:t>Bin-Salt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69536">
                    <a:tc>
                      <a:txBody>
                        <a:bodyPr/>
                        <a:lstStyle/>
                        <a:p>
                          <a:pPr algn="ctr">
                            <a:lnSpc>
                              <a:spcPct val="150000"/>
                            </a:lnSpc>
                            <a:spcAft>
                              <a:spcPts val="0"/>
                            </a:spcAft>
                          </a:pPr>
                          <a:r>
                            <a:rPr lang="es-EC" sz="1200">
                              <a:effectLst/>
                            </a:rPr>
                            <a:t># plantillas almacenadas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669536">
                    <a:tc>
                      <a:txBody>
                        <a:bodyPr/>
                        <a:lstStyle/>
                        <a:p>
                          <a:pPr algn="ctr">
                            <a:lnSpc>
                              <a:spcPct val="150000"/>
                            </a:lnSpc>
                            <a:spcAft>
                              <a:spcPts val="0"/>
                            </a:spcAft>
                          </a:pPr>
                          <a:r>
                            <a:rPr lang="es-EC" sz="1200">
                              <a:effectLst/>
                            </a:rPr>
                            <a:t>Técnica de comparación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𝟏</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-1.1944</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-0.96551</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-1.66678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-0.78958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𝟐</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𝟑</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𝟒</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0.00359</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0.00332</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𝟓</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𝟔</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𝟕</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𝟖</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p:graphicFrame>
            <p:nvGraphicFramePr>
              <p:cNvPr id="3" name="Tabla 2"/>
              <p:cNvGraphicFramePr>
                <a:graphicFrameLocks noGrp="1"/>
              </p:cNvGraphicFramePr>
              <p:nvPr>
                <p:extLst>
                  <p:ext uri="{D42A27DB-BD31-4B8C-83A1-F6EECF244321}">
                    <p14:modId xmlns:p14="http://schemas.microsoft.com/office/powerpoint/2010/main" val="2544761210"/>
                  </p:ext>
                </p:extLst>
              </p:nvPr>
            </p:nvGraphicFramePr>
            <p:xfrm>
              <a:off x="2021984" y="1931835"/>
              <a:ext cx="5975796" cy="4861768"/>
            </p:xfrm>
            <a:graphic>
              <a:graphicData uri="http://schemas.openxmlformats.org/drawingml/2006/table">
                <a:tbl>
                  <a:tblPr firstRow="1" firstCol="1" bandRow="1">
                    <a:tableStyleId>{5C22544A-7EE6-4342-B048-85BDC9FD1C3A}</a:tableStyleId>
                  </a:tblPr>
                  <a:tblGrid>
                    <a:gridCol w="1254045"/>
                    <a:gridCol w="1182073"/>
                    <a:gridCol w="1184255"/>
                    <a:gridCol w="1181346"/>
                    <a:gridCol w="1174077"/>
                  </a:tblGrid>
                  <a:tr h="669536">
                    <a:tc>
                      <a:txBody>
                        <a:bodyPr/>
                        <a:lstStyle/>
                        <a:p>
                          <a:pPr algn="ctr">
                            <a:lnSpc>
                              <a:spcPct val="150000"/>
                            </a:lnSpc>
                            <a:spcAft>
                              <a:spcPts val="0"/>
                            </a:spcAft>
                          </a:pPr>
                          <a:r>
                            <a:rPr lang="es-EC" sz="1200" dirty="0">
                              <a:effectLst/>
                            </a:rPr>
                            <a:t>Metodología CB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50000"/>
                            </a:lnSpc>
                            <a:spcAft>
                              <a:spcPts val="0"/>
                            </a:spcAft>
                          </a:pPr>
                          <a:r>
                            <a:rPr lang="es-EC" sz="1200">
                              <a:effectLst/>
                            </a:rPr>
                            <a:t>Bin-Salt</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69536">
                    <a:tc>
                      <a:txBody>
                        <a:bodyPr/>
                        <a:lstStyle/>
                        <a:p>
                          <a:pPr algn="ctr">
                            <a:lnSpc>
                              <a:spcPct val="150000"/>
                            </a:lnSpc>
                            <a:spcAft>
                              <a:spcPts val="0"/>
                            </a:spcAft>
                          </a:pPr>
                          <a:r>
                            <a:rPr lang="es-EC" sz="1200">
                              <a:effectLst/>
                            </a:rPr>
                            <a:t># plantillas almacenadas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669536">
                    <a:tc>
                      <a:txBody>
                        <a:bodyPr/>
                        <a:lstStyle/>
                        <a:p>
                          <a:pPr algn="ctr">
                            <a:lnSpc>
                              <a:spcPct val="150000"/>
                            </a:lnSpc>
                            <a:spcAft>
                              <a:spcPts val="0"/>
                            </a:spcAft>
                          </a:pPr>
                          <a:r>
                            <a:rPr lang="es-EC" sz="1200">
                              <a:effectLst/>
                            </a:rPr>
                            <a:t>Técnica de comparación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endParaRPr lang="es-EC"/>
                        </a:p>
                      </a:txBody>
                      <a:tcPr marL="68580" marR="68580" marT="0" marB="0" anchor="ctr">
                        <a:blipFill rotWithShape="0">
                          <a:blip r:embed="rId4"/>
                          <a:stretch>
                            <a:fillRect l="-485" t="-561017" r="-378641" b="-700000"/>
                          </a:stretch>
                        </a:blipFill>
                      </a:tcPr>
                    </a:tc>
                    <a:tc>
                      <a:txBody>
                        <a:bodyPr/>
                        <a:lstStyle/>
                        <a:p>
                          <a:pPr algn="ctr">
                            <a:lnSpc>
                              <a:spcPct val="150000"/>
                            </a:lnSpc>
                            <a:spcAft>
                              <a:spcPts val="0"/>
                            </a:spcAft>
                          </a:pPr>
                          <a:r>
                            <a:rPr lang="es-EC" sz="1200" b="1" dirty="0">
                              <a:effectLst/>
                            </a:rPr>
                            <a:t>-1.1944</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-0.96551</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-1.66678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-0.78958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endParaRPr lang="es-EC"/>
                        </a:p>
                      </a:txBody>
                      <a:tcPr marL="68580" marR="68580" marT="0" marB="0" anchor="ctr">
                        <a:blipFill rotWithShape="0">
                          <a:blip r:embed="rId4"/>
                          <a:stretch>
                            <a:fillRect l="-485" t="-672414" r="-378641" b="-612069"/>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endParaRPr lang="es-EC"/>
                        </a:p>
                      </a:txBody>
                      <a:tcPr marL="68580" marR="68580" marT="0" marB="0" anchor="ctr">
                        <a:blipFill rotWithShape="0">
                          <a:blip r:embed="rId4"/>
                          <a:stretch>
                            <a:fillRect l="-485" t="-759322" r="-378641" b="-501695"/>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endParaRPr lang="es-EC"/>
                        </a:p>
                      </a:txBody>
                      <a:tcPr marL="68580" marR="68580" marT="0" marB="0" anchor="ctr">
                        <a:blipFill rotWithShape="0">
                          <a:blip r:embed="rId4"/>
                          <a:stretch>
                            <a:fillRect l="-485" t="-859322" r="-378641" b="-401695"/>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0.00359</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0.00332</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endParaRPr lang="es-EC"/>
                        </a:p>
                      </a:txBody>
                      <a:tcPr marL="68580" marR="68580" marT="0" marB="0" anchor="ctr">
                        <a:blipFill rotWithShape="0">
                          <a:blip r:embed="rId4"/>
                          <a:stretch>
                            <a:fillRect l="-485" t="-975862" r="-378641" b="-308621"/>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endParaRPr lang="es-EC"/>
                        </a:p>
                      </a:txBody>
                      <a:tcPr marL="68580" marR="68580" marT="0" marB="0" anchor="ctr">
                        <a:blipFill rotWithShape="0">
                          <a:blip r:embed="rId4"/>
                          <a:stretch>
                            <a:fillRect l="-485" t="-1057627" r="-378641" b="-203390"/>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endParaRPr lang="es-EC"/>
                        </a:p>
                      </a:txBody>
                      <a:tcPr marL="68580" marR="68580" marT="0" marB="0" anchor="ctr">
                        <a:blipFill rotWithShape="0">
                          <a:blip r:embed="rId4"/>
                          <a:stretch>
                            <a:fillRect l="-485" t="-1177586" r="-378641" b="-106897"/>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6645">
                    <a:tc>
                      <a:txBody>
                        <a:bodyPr/>
                        <a:lstStyle/>
                        <a:p>
                          <a:endParaRPr lang="es-EC"/>
                        </a:p>
                      </a:txBody>
                      <a:tcPr marL="68580" marR="68580" marT="0" marB="0" anchor="ctr">
                        <a:blipFill rotWithShape="0">
                          <a:blip r:embed="rId4"/>
                          <a:stretch>
                            <a:fillRect l="-485" t="-1255932" r="-378641" b="-5085"/>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389797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19001" y="261870"/>
            <a:ext cx="8596668" cy="1320800"/>
          </a:xfrm>
        </p:spPr>
        <p:txBody>
          <a:bodyPr/>
          <a:lstStyle/>
          <a:p>
            <a:pPr algn="ctr"/>
            <a:r>
              <a:rPr lang="es-EC" dirty="0" smtClean="0"/>
              <a:t>Resultados </a:t>
            </a:r>
            <a:endParaRPr lang="es-EC" dirty="0"/>
          </a:p>
        </p:txBody>
      </p:sp>
      <p:sp>
        <p:nvSpPr>
          <p:cNvPr id="6" name="Marcador de contenido 5"/>
          <p:cNvSpPr>
            <a:spLocks noGrp="1"/>
          </p:cNvSpPr>
          <p:nvPr>
            <p:ph idx="1"/>
          </p:nvPr>
        </p:nvSpPr>
        <p:spPr>
          <a:xfrm>
            <a:off x="244699" y="1310988"/>
            <a:ext cx="9362940" cy="5090065"/>
          </a:xfrm>
        </p:spPr>
        <p:txBody>
          <a:bodyPr/>
          <a:lstStyle/>
          <a:p>
            <a:r>
              <a:rPr lang="es-EC" dirty="0"/>
              <a:t>Resultado de la evaluación de los ocho criterios de los esquemas de BC con la técnica Gray-Combo para el proceso de identificación</a:t>
            </a:r>
          </a:p>
        </p:txBody>
      </p:sp>
      <p:pic>
        <p:nvPicPr>
          <p:cNvPr id="7"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222" y="0"/>
            <a:ext cx="964887" cy="13109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2" name="Tabla 1"/>
              <p:cNvGraphicFramePr>
                <a:graphicFrameLocks noGrp="1"/>
              </p:cNvGraphicFramePr>
              <p:nvPr>
                <p:extLst>
                  <p:ext uri="{D42A27DB-BD31-4B8C-83A1-F6EECF244321}">
                    <p14:modId xmlns:p14="http://schemas.microsoft.com/office/powerpoint/2010/main" val="2142057620"/>
                  </p:ext>
                </p:extLst>
              </p:nvPr>
            </p:nvGraphicFramePr>
            <p:xfrm>
              <a:off x="1983346" y="1970468"/>
              <a:ext cx="6336405" cy="4887529"/>
            </p:xfrm>
            <a:graphic>
              <a:graphicData uri="http://schemas.openxmlformats.org/drawingml/2006/table">
                <a:tbl>
                  <a:tblPr firstRow="1" firstCol="1" bandRow="1">
                    <a:tableStyleId>{5C22544A-7EE6-4342-B048-85BDC9FD1C3A}</a:tableStyleId>
                  </a:tblPr>
                  <a:tblGrid>
                    <a:gridCol w="1329720"/>
                    <a:gridCol w="1253406"/>
                    <a:gridCol w="1255718"/>
                    <a:gridCol w="1252635"/>
                    <a:gridCol w="1244926"/>
                  </a:tblGrid>
                  <a:tr h="673083">
                    <a:tc>
                      <a:txBody>
                        <a:bodyPr/>
                        <a:lstStyle/>
                        <a:p>
                          <a:pPr algn="ctr">
                            <a:lnSpc>
                              <a:spcPct val="150000"/>
                            </a:lnSpc>
                            <a:spcAft>
                              <a:spcPts val="0"/>
                            </a:spcAft>
                          </a:pPr>
                          <a:r>
                            <a:rPr lang="es-EC" sz="1200" dirty="0">
                              <a:effectLst/>
                            </a:rPr>
                            <a:t>Metodología CB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50000"/>
                            </a:lnSpc>
                            <a:spcAft>
                              <a:spcPts val="0"/>
                            </a:spcAft>
                          </a:pPr>
                          <a:r>
                            <a:rPr lang="es-EC" sz="1200">
                              <a:effectLst/>
                            </a:rPr>
                            <a:t>Gray-Combo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73083">
                    <a:tc>
                      <a:txBody>
                        <a:bodyPr/>
                        <a:lstStyle/>
                        <a:p>
                          <a:pPr algn="ctr">
                            <a:lnSpc>
                              <a:spcPct val="150000"/>
                            </a:lnSpc>
                            <a:spcAft>
                              <a:spcPts val="0"/>
                            </a:spcAft>
                          </a:pPr>
                          <a:r>
                            <a:rPr lang="es-EC" sz="1200">
                              <a:effectLst/>
                            </a:rPr>
                            <a:t># plantillas almacenadas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673083">
                    <a:tc>
                      <a:txBody>
                        <a:bodyPr/>
                        <a:lstStyle/>
                        <a:p>
                          <a:pPr algn="ctr">
                            <a:lnSpc>
                              <a:spcPct val="150000"/>
                            </a:lnSpc>
                            <a:spcAft>
                              <a:spcPts val="0"/>
                            </a:spcAft>
                          </a:pPr>
                          <a:r>
                            <a:rPr lang="es-EC" sz="1200">
                              <a:effectLst/>
                            </a:rPr>
                            <a:t>Técnica de comparación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𝟏</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0.04004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0.17241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0.11766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𝟐</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0.00970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0.00970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𝟑</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𝟒</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0.51456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0.46601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0.00476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0.00440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𝟓</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0.010185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0.01037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0.00111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𝟔</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𝟕</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0.05324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0.03009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0.04444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0.02962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𝟖</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0.8125</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0.91898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0.69629</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0.91666</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p:graphicFrame>
            <p:nvGraphicFramePr>
              <p:cNvPr id="2" name="Tabla 1"/>
              <p:cNvGraphicFramePr>
                <a:graphicFrameLocks noGrp="1"/>
              </p:cNvGraphicFramePr>
              <p:nvPr>
                <p:extLst>
                  <p:ext uri="{D42A27DB-BD31-4B8C-83A1-F6EECF244321}">
                    <p14:modId xmlns:p14="http://schemas.microsoft.com/office/powerpoint/2010/main" val="2142057620"/>
                  </p:ext>
                </p:extLst>
              </p:nvPr>
            </p:nvGraphicFramePr>
            <p:xfrm>
              <a:off x="1983346" y="1970468"/>
              <a:ext cx="6336405" cy="4887529"/>
            </p:xfrm>
            <a:graphic>
              <a:graphicData uri="http://schemas.openxmlformats.org/drawingml/2006/table">
                <a:tbl>
                  <a:tblPr firstRow="1" firstCol="1" bandRow="1">
                    <a:tableStyleId>{5C22544A-7EE6-4342-B048-85BDC9FD1C3A}</a:tableStyleId>
                  </a:tblPr>
                  <a:tblGrid>
                    <a:gridCol w="1329720"/>
                    <a:gridCol w="1253406"/>
                    <a:gridCol w="1255718"/>
                    <a:gridCol w="1252635"/>
                    <a:gridCol w="1244926"/>
                  </a:tblGrid>
                  <a:tr h="673083">
                    <a:tc>
                      <a:txBody>
                        <a:bodyPr/>
                        <a:lstStyle/>
                        <a:p>
                          <a:pPr algn="ctr">
                            <a:lnSpc>
                              <a:spcPct val="150000"/>
                            </a:lnSpc>
                            <a:spcAft>
                              <a:spcPts val="0"/>
                            </a:spcAft>
                          </a:pPr>
                          <a:r>
                            <a:rPr lang="es-EC" sz="1200" dirty="0">
                              <a:effectLst/>
                            </a:rPr>
                            <a:t>Metodología CB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50000"/>
                            </a:lnSpc>
                            <a:spcAft>
                              <a:spcPts val="0"/>
                            </a:spcAft>
                          </a:pPr>
                          <a:r>
                            <a:rPr lang="es-EC" sz="1200">
                              <a:effectLst/>
                            </a:rPr>
                            <a:t>Gray-Combo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73083">
                    <a:tc>
                      <a:txBody>
                        <a:bodyPr/>
                        <a:lstStyle/>
                        <a:p>
                          <a:pPr algn="ctr">
                            <a:lnSpc>
                              <a:spcPct val="150000"/>
                            </a:lnSpc>
                            <a:spcAft>
                              <a:spcPts val="0"/>
                            </a:spcAft>
                          </a:pPr>
                          <a:r>
                            <a:rPr lang="es-EC" sz="1200">
                              <a:effectLst/>
                            </a:rPr>
                            <a:t># plantillas almacenadas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C" sz="1200">
                              <a:effectLst/>
                            </a:rPr>
                            <a:t>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673083">
                    <a:tc>
                      <a:txBody>
                        <a:bodyPr/>
                        <a:lstStyle/>
                        <a:p>
                          <a:pPr algn="ctr">
                            <a:lnSpc>
                              <a:spcPct val="150000"/>
                            </a:lnSpc>
                            <a:spcAft>
                              <a:spcPts val="0"/>
                            </a:spcAft>
                          </a:pPr>
                          <a:r>
                            <a:rPr lang="es-EC" sz="1200">
                              <a:effectLst/>
                            </a:rPr>
                            <a:t>Técnica de comparación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endParaRPr lang="es-EC"/>
                        </a:p>
                      </a:txBody>
                      <a:tcPr marL="68580" marR="68580" marT="0" marB="0" anchor="ctr">
                        <a:blipFill rotWithShape="0">
                          <a:blip r:embed="rId4"/>
                          <a:stretch>
                            <a:fillRect l="-459" t="-562712" r="-378899" b="-708475"/>
                          </a:stretch>
                        </a:blipFill>
                      </a:tcPr>
                    </a:tc>
                    <a:tc>
                      <a:txBody>
                        <a:bodyPr/>
                        <a:lstStyle/>
                        <a:p>
                          <a:pPr algn="ctr">
                            <a:lnSpc>
                              <a:spcPct val="150000"/>
                            </a:lnSpc>
                            <a:spcAft>
                              <a:spcPts val="0"/>
                            </a:spcAft>
                          </a:pPr>
                          <a:r>
                            <a:rPr lang="es-EC" sz="1200">
                              <a:effectLst/>
                            </a:rPr>
                            <a:t>0.04004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0.17241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0.11766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endParaRPr lang="es-EC"/>
                        </a:p>
                      </a:txBody>
                      <a:tcPr marL="68580" marR="68580" marT="0" marB="0" anchor="ctr">
                        <a:blipFill rotWithShape="0">
                          <a:blip r:embed="rId4"/>
                          <a:stretch>
                            <a:fillRect l="-459" t="-662712" r="-378899" b="-608475"/>
                          </a:stretch>
                        </a:blipFill>
                      </a:tcPr>
                    </a:tc>
                    <a:tc>
                      <a:txBody>
                        <a:bodyPr/>
                        <a:lstStyle/>
                        <a:p>
                          <a:pPr algn="ctr">
                            <a:lnSpc>
                              <a:spcPct val="150000"/>
                            </a:lnSpc>
                            <a:spcAft>
                              <a:spcPts val="0"/>
                            </a:spcAft>
                          </a:pPr>
                          <a:r>
                            <a:rPr lang="es-EC" sz="1200">
                              <a:effectLst/>
                            </a:rPr>
                            <a:t>0.00970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0.00970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endParaRPr lang="es-EC"/>
                        </a:p>
                      </a:txBody>
                      <a:tcPr marL="68580" marR="68580" marT="0" marB="0" anchor="ctr">
                        <a:blipFill rotWithShape="0">
                          <a:blip r:embed="rId4"/>
                          <a:stretch>
                            <a:fillRect l="-459" t="-762712" r="-378899" b="-508475"/>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endParaRPr lang="es-EC"/>
                        </a:p>
                      </a:txBody>
                      <a:tcPr marL="68580" marR="68580" marT="0" marB="0" anchor="ctr">
                        <a:blipFill rotWithShape="0">
                          <a:blip r:embed="rId4"/>
                          <a:stretch>
                            <a:fillRect l="-459" t="-862712" r="-378899" b="-408475"/>
                          </a:stretch>
                        </a:blipFill>
                      </a:tcPr>
                    </a:tc>
                    <a:tc>
                      <a:txBody>
                        <a:bodyPr/>
                        <a:lstStyle/>
                        <a:p>
                          <a:pPr algn="ctr">
                            <a:lnSpc>
                              <a:spcPct val="150000"/>
                            </a:lnSpc>
                            <a:spcAft>
                              <a:spcPts val="0"/>
                            </a:spcAft>
                          </a:pPr>
                          <a:r>
                            <a:rPr lang="es-EC" sz="1200">
                              <a:effectLst/>
                            </a:rPr>
                            <a:t>0.51456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0.46601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0.00476</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0.00440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endParaRPr lang="es-EC"/>
                        </a:p>
                      </a:txBody>
                      <a:tcPr marL="68580" marR="68580" marT="0" marB="0" anchor="ctr">
                        <a:blipFill rotWithShape="0">
                          <a:blip r:embed="rId4"/>
                          <a:stretch>
                            <a:fillRect l="-459" t="-962712" r="-378899" b="-308475"/>
                          </a:stretch>
                        </a:blipFill>
                      </a:tcPr>
                    </a:tc>
                    <a:tc>
                      <a:txBody>
                        <a:bodyPr/>
                        <a:lstStyle/>
                        <a:p>
                          <a:pPr algn="ctr">
                            <a:lnSpc>
                              <a:spcPct val="150000"/>
                            </a:lnSpc>
                            <a:spcAft>
                              <a:spcPts val="0"/>
                            </a:spcAft>
                          </a:pPr>
                          <a:r>
                            <a:rPr lang="es-EC" sz="1200">
                              <a:effectLst/>
                            </a:rPr>
                            <a:t>0.010185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0.01037</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0.00111</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endParaRPr lang="es-EC"/>
                        </a:p>
                      </a:txBody>
                      <a:tcPr marL="68580" marR="68580" marT="0" marB="0" anchor="ctr">
                        <a:blipFill rotWithShape="0">
                          <a:blip r:embed="rId4"/>
                          <a:stretch>
                            <a:fillRect l="-459" t="-1081034" r="-378899" b="-213793"/>
                          </a:stretch>
                        </a:blipFill>
                      </a:tcP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0.09279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endParaRPr lang="es-EC"/>
                        </a:p>
                      </a:txBody>
                      <a:tcPr marL="68580" marR="68580" marT="0" marB="0" anchor="ctr">
                        <a:blipFill rotWithShape="0">
                          <a:blip r:embed="rId4"/>
                          <a:stretch>
                            <a:fillRect l="-459" t="-1161017" r="-378899" b="-110169"/>
                          </a:stretch>
                        </a:blipFill>
                      </a:tcPr>
                    </a:tc>
                    <a:tc>
                      <a:txBody>
                        <a:bodyPr/>
                        <a:lstStyle/>
                        <a:p>
                          <a:pPr algn="ctr">
                            <a:lnSpc>
                              <a:spcPct val="150000"/>
                            </a:lnSpc>
                            <a:spcAft>
                              <a:spcPts val="0"/>
                            </a:spcAft>
                          </a:pPr>
                          <a:r>
                            <a:rPr lang="es-EC" sz="1200">
                              <a:effectLst/>
                            </a:rPr>
                            <a:t>0.05324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0.03009</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0.04444</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0.02962</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58535">
                    <a:tc>
                      <a:txBody>
                        <a:bodyPr/>
                        <a:lstStyle/>
                        <a:p>
                          <a:endParaRPr lang="es-EC"/>
                        </a:p>
                      </a:txBody>
                      <a:tcPr marL="68580" marR="68580" marT="0" marB="0" anchor="ctr">
                        <a:blipFill rotWithShape="0">
                          <a:blip r:embed="rId4"/>
                          <a:stretch>
                            <a:fillRect l="-459" t="-1261017" r="-378899" b="-10169"/>
                          </a:stretch>
                        </a:blipFill>
                      </a:tcPr>
                    </a:tc>
                    <a:tc>
                      <a:txBody>
                        <a:bodyPr/>
                        <a:lstStyle/>
                        <a:p>
                          <a:pPr algn="ctr">
                            <a:lnSpc>
                              <a:spcPct val="150000"/>
                            </a:lnSpc>
                            <a:spcAft>
                              <a:spcPts val="0"/>
                            </a:spcAft>
                          </a:pPr>
                          <a:r>
                            <a:rPr lang="es-EC" sz="1200" b="1" dirty="0">
                              <a:effectLst/>
                            </a:rPr>
                            <a:t>0.8125</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0.91898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0.69629</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0.91666</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80469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19001" y="261870"/>
            <a:ext cx="8596668" cy="1320800"/>
          </a:xfrm>
        </p:spPr>
        <p:txBody>
          <a:bodyPr/>
          <a:lstStyle/>
          <a:p>
            <a:pPr algn="ctr"/>
            <a:r>
              <a:rPr lang="es-EC" dirty="0" smtClean="0"/>
              <a:t>Resultados </a:t>
            </a:r>
            <a:endParaRPr lang="es-EC" dirty="0"/>
          </a:p>
        </p:txBody>
      </p:sp>
      <p:sp>
        <p:nvSpPr>
          <p:cNvPr id="6" name="Marcador de contenido 5"/>
          <p:cNvSpPr>
            <a:spLocks noGrp="1"/>
          </p:cNvSpPr>
          <p:nvPr>
            <p:ph idx="1"/>
          </p:nvPr>
        </p:nvSpPr>
        <p:spPr>
          <a:xfrm>
            <a:off x="244699" y="1310988"/>
            <a:ext cx="9362940" cy="5090065"/>
          </a:xfrm>
        </p:spPr>
        <p:txBody>
          <a:bodyPr/>
          <a:lstStyle/>
          <a:p>
            <a:r>
              <a:rPr lang="es-EC" dirty="0"/>
              <a:t>Resultado de la evaluación de los ocho criterios de los esquemas de BC con la técnica </a:t>
            </a:r>
            <a:r>
              <a:rPr lang="es-EC" dirty="0" err="1"/>
              <a:t>Bin</a:t>
            </a:r>
            <a:r>
              <a:rPr lang="es-EC" dirty="0"/>
              <a:t>-Salt para el proceso de identificación</a:t>
            </a:r>
          </a:p>
        </p:txBody>
      </p:sp>
      <p:pic>
        <p:nvPicPr>
          <p:cNvPr id="7"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222" y="0"/>
            <a:ext cx="964887" cy="131098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graphicFrame>
            <p:nvGraphicFramePr>
              <p:cNvPr id="3" name="Tabla 2"/>
              <p:cNvGraphicFramePr>
                <a:graphicFrameLocks noGrp="1"/>
              </p:cNvGraphicFramePr>
              <p:nvPr>
                <p:extLst>
                  <p:ext uri="{D42A27DB-BD31-4B8C-83A1-F6EECF244321}">
                    <p14:modId xmlns:p14="http://schemas.microsoft.com/office/powerpoint/2010/main" val="302272556"/>
                  </p:ext>
                </p:extLst>
              </p:nvPr>
            </p:nvGraphicFramePr>
            <p:xfrm>
              <a:off x="2327531" y="1971630"/>
              <a:ext cx="5927825" cy="4751145"/>
            </p:xfrm>
            <a:graphic>
              <a:graphicData uri="http://schemas.openxmlformats.org/drawingml/2006/table">
                <a:tbl>
                  <a:tblPr firstRow="1" firstCol="1" bandRow="1">
                    <a:tableStyleId>{5C22544A-7EE6-4342-B048-85BDC9FD1C3A}</a:tableStyleId>
                  </a:tblPr>
                  <a:tblGrid>
                    <a:gridCol w="1243977"/>
                    <a:gridCol w="1172585"/>
                    <a:gridCol w="1174748"/>
                    <a:gridCol w="1171863"/>
                    <a:gridCol w="1164652"/>
                  </a:tblGrid>
                  <a:tr h="660091">
                    <a:tc>
                      <a:txBody>
                        <a:bodyPr/>
                        <a:lstStyle/>
                        <a:p>
                          <a:pPr algn="ctr">
                            <a:lnSpc>
                              <a:spcPct val="150000"/>
                            </a:lnSpc>
                            <a:spcAft>
                              <a:spcPts val="0"/>
                            </a:spcAft>
                          </a:pPr>
                          <a:r>
                            <a:rPr lang="es-EC" sz="1200" dirty="0">
                              <a:effectLst/>
                            </a:rPr>
                            <a:t>Metodología CB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50000"/>
                            </a:lnSpc>
                            <a:spcAft>
                              <a:spcPts val="0"/>
                            </a:spcAft>
                          </a:pPr>
                          <a:r>
                            <a:rPr lang="es-EC" sz="1200" dirty="0" err="1">
                              <a:effectLst/>
                            </a:rPr>
                            <a:t>Bin</a:t>
                          </a:r>
                          <a:r>
                            <a:rPr lang="es-EC" sz="1200" dirty="0">
                              <a:effectLst/>
                            </a:rPr>
                            <a:t>-Salt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60091">
                    <a:tc>
                      <a:txBody>
                        <a:bodyPr/>
                        <a:lstStyle/>
                        <a:p>
                          <a:pPr algn="ctr">
                            <a:lnSpc>
                              <a:spcPct val="150000"/>
                            </a:lnSpc>
                            <a:spcAft>
                              <a:spcPts val="0"/>
                            </a:spcAft>
                          </a:pPr>
                          <a:r>
                            <a:rPr lang="es-EC" sz="1200">
                              <a:effectLst/>
                            </a:rPr>
                            <a:t># plantillas almacenadas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C" sz="1200" dirty="0">
                              <a:effectLst/>
                            </a:rPr>
                            <a:t>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660091">
                    <a:tc>
                      <a:txBody>
                        <a:bodyPr/>
                        <a:lstStyle/>
                        <a:p>
                          <a:pPr algn="ctr">
                            <a:lnSpc>
                              <a:spcPct val="150000"/>
                            </a:lnSpc>
                            <a:spcAft>
                              <a:spcPts val="0"/>
                            </a:spcAft>
                          </a:pPr>
                          <a:r>
                            <a:rPr lang="es-EC" sz="1200">
                              <a:effectLst/>
                            </a:rPr>
                            <a:t>Técnica de comparación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𝟏</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-1.03991</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-0.96551</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-1.66678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-0.78958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𝟐</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𝟑</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𝟒</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0.39805</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0.37864</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0.00359</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0.00332</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𝟓</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𝟔</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𝟕</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𝑨</m:t>
                                    </m:r>
                                  </m:e>
                                  <m:sub>
                                    <m:r>
                                      <a:rPr lang="es-EC" sz="1200">
                                        <a:effectLst/>
                                        <a:latin typeface="Cambria Math" panose="02040503050406030204" pitchFamily="18" charset="0"/>
                                      </a:rPr>
                                      <m:t>𝟖</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Choice>
        <mc:Fallback>
          <p:graphicFrame>
            <p:nvGraphicFramePr>
              <p:cNvPr id="3" name="Tabla 2"/>
              <p:cNvGraphicFramePr>
                <a:graphicFrameLocks noGrp="1"/>
              </p:cNvGraphicFramePr>
              <p:nvPr>
                <p:extLst>
                  <p:ext uri="{D42A27DB-BD31-4B8C-83A1-F6EECF244321}">
                    <p14:modId xmlns:p14="http://schemas.microsoft.com/office/powerpoint/2010/main" val="302272556"/>
                  </p:ext>
                </p:extLst>
              </p:nvPr>
            </p:nvGraphicFramePr>
            <p:xfrm>
              <a:off x="2327531" y="1971630"/>
              <a:ext cx="5927825" cy="4751145"/>
            </p:xfrm>
            <a:graphic>
              <a:graphicData uri="http://schemas.openxmlformats.org/drawingml/2006/table">
                <a:tbl>
                  <a:tblPr firstRow="1" firstCol="1" bandRow="1">
                    <a:tableStyleId>{5C22544A-7EE6-4342-B048-85BDC9FD1C3A}</a:tableStyleId>
                  </a:tblPr>
                  <a:tblGrid>
                    <a:gridCol w="1243977"/>
                    <a:gridCol w="1172585"/>
                    <a:gridCol w="1174748"/>
                    <a:gridCol w="1171863"/>
                    <a:gridCol w="1164652"/>
                  </a:tblGrid>
                  <a:tr h="660091">
                    <a:tc>
                      <a:txBody>
                        <a:bodyPr/>
                        <a:lstStyle/>
                        <a:p>
                          <a:pPr algn="ctr">
                            <a:lnSpc>
                              <a:spcPct val="150000"/>
                            </a:lnSpc>
                            <a:spcAft>
                              <a:spcPts val="0"/>
                            </a:spcAft>
                          </a:pPr>
                          <a:r>
                            <a:rPr lang="es-EC" sz="1200" dirty="0">
                              <a:effectLst/>
                            </a:rPr>
                            <a:t>Metodología CB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algn="ctr">
                            <a:lnSpc>
                              <a:spcPct val="150000"/>
                            </a:lnSpc>
                            <a:spcAft>
                              <a:spcPts val="0"/>
                            </a:spcAft>
                          </a:pPr>
                          <a:r>
                            <a:rPr lang="es-EC" sz="1200" dirty="0" err="1">
                              <a:effectLst/>
                            </a:rPr>
                            <a:t>Bin</a:t>
                          </a:r>
                          <a:r>
                            <a:rPr lang="es-EC" sz="1200" dirty="0">
                              <a:effectLst/>
                            </a:rPr>
                            <a:t>-Salt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60091">
                    <a:tc>
                      <a:txBody>
                        <a:bodyPr/>
                        <a:lstStyle/>
                        <a:p>
                          <a:pPr algn="ctr">
                            <a:lnSpc>
                              <a:spcPct val="150000"/>
                            </a:lnSpc>
                            <a:spcAft>
                              <a:spcPts val="0"/>
                            </a:spcAft>
                          </a:pPr>
                          <a:r>
                            <a:rPr lang="es-EC" sz="1200">
                              <a:effectLst/>
                            </a:rPr>
                            <a:t># plantillas almacenadas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50000"/>
                            </a:lnSpc>
                            <a:spcAft>
                              <a:spcPts val="0"/>
                            </a:spcAft>
                          </a:pPr>
                          <a:r>
                            <a:rPr lang="es-EC" sz="1200" dirty="0">
                              <a:effectLst/>
                            </a:rPr>
                            <a:t>4</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lnSpc>
                              <a:spcPct val="150000"/>
                            </a:lnSpc>
                            <a:spcAft>
                              <a:spcPts val="0"/>
                            </a:spcAft>
                          </a:pPr>
                          <a:r>
                            <a:rPr lang="es-EC" sz="1200">
                              <a:effectLst/>
                            </a:rPr>
                            <a:t>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660091">
                    <a:tc>
                      <a:txBody>
                        <a:bodyPr/>
                        <a:lstStyle/>
                        <a:p>
                          <a:pPr algn="ctr">
                            <a:lnSpc>
                              <a:spcPct val="150000"/>
                            </a:lnSpc>
                            <a:spcAft>
                              <a:spcPts val="0"/>
                            </a:spcAft>
                          </a:pPr>
                          <a:r>
                            <a:rPr lang="es-EC" sz="1200">
                              <a:effectLst/>
                            </a:rPr>
                            <a:t>Técnica de comparación</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Promedio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Valor mínimo HD</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endParaRPr lang="es-EC"/>
                        </a:p>
                      </a:txBody>
                      <a:tcPr marL="68580" marR="68580" marT="0" marB="0" anchor="ctr">
                        <a:blipFill rotWithShape="0">
                          <a:blip r:embed="rId4"/>
                          <a:stretch>
                            <a:fillRect l="-490" t="-571930" r="-379412" b="-705263"/>
                          </a:stretch>
                        </a:blipFill>
                      </a:tcPr>
                    </a:tc>
                    <a:tc>
                      <a:txBody>
                        <a:bodyPr/>
                        <a:lstStyle/>
                        <a:p>
                          <a:pPr algn="ctr">
                            <a:lnSpc>
                              <a:spcPct val="150000"/>
                            </a:lnSpc>
                            <a:spcAft>
                              <a:spcPts val="0"/>
                            </a:spcAft>
                          </a:pPr>
                          <a:r>
                            <a:rPr lang="es-EC" sz="1200" b="1" dirty="0">
                              <a:effectLst/>
                            </a:rPr>
                            <a:t>-1.03991</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-0.96551</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-1.66678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-0.78958</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endParaRPr lang="es-EC"/>
                        </a:p>
                      </a:txBody>
                      <a:tcPr marL="68580" marR="68580" marT="0" marB="0" anchor="ctr">
                        <a:blipFill rotWithShape="0">
                          <a:blip r:embed="rId4"/>
                          <a:stretch>
                            <a:fillRect l="-490" t="-671930" r="-379412" b="-605263"/>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endParaRPr lang="es-EC"/>
                        </a:p>
                      </a:txBody>
                      <a:tcPr marL="68580" marR="68580" marT="0" marB="0" anchor="ctr">
                        <a:blipFill rotWithShape="0">
                          <a:blip r:embed="rId4"/>
                          <a:stretch>
                            <a:fillRect l="-490" t="-771930" r="-379412" b="-505263"/>
                          </a:stretch>
                        </a:blipFill>
                      </a:tcP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endParaRPr lang="es-EC"/>
                        </a:p>
                      </a:txBody>
                      <a:tcPr marL="68580" marR="68580" marT="0" marB="0" anchor="ctr">
                        <a:blipFill rotWithShape="0">
                          <a:blip r:embed="rId4"/>
                          <a:stretch>
                            <a:fillRect l="-490" t="-871930" r="-379412" b="-405263"/>
                          </a:stretch>
                        </a:blipFill>
                      </a:tcPr>
                    </a:tc>
                    <a:tc>
                      <a:txBody>
                        <a:bodyPr/>
                        <a:lstStyle/>
                        <a:p>
                          <a:pPr algn="ctr">
                            <a:lnSpc>
                              <a:spcPct val="150000"/>
                            </a:lnSpc>
                            <a:spcAft>
                              <a:spcPts val="0"/>
                            </a:spcAft>
                          </a:pPr>
                          <a:r>
                            <a:rPr lang="es-EC" sz="1200" b="1" dirty="0">
                              <a:effectLst/>
                            </a:rPr>
                            <a:t>0.39805</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0.37864</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b="1" dirty="0">
                              <a:effectLst/>
                            </a:rPr>
                            <a:t>0.00359</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b="1" dirty="0">
                              <a:effectLst/>
                            </a:rPr>
                            <a:t>0.00332</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endParaRPr lang="es-EC"/>
                        </a:p>
                      </a:txBody>
                      <a:tcPr marL="68580" marR="68580" marT="0" marB="0" anchor="ctr">
                        <a:blipFill rotWithShape="0">
                          <a:blip r:embed="rId4"/>
                          <a:stretch>
                            <a:fillRect l="-490" t="-989286" r="-379412" b="-312500"/>
                          </a:stretch>
                        </a:blipFill>
                      </a:tcP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endParaRPr lang="es-EC"/>
                        </a:p>
                      </a:txBody>
                      <a:tcPr marL="68580" marR="68580" marT="0" marB="0" anchor="ctr">
                        <a:blipFill rotWithShape="0">
                          <a:blip r:embed="rId4"/>
                          <a:stretch>
                            <a:fillRect l="-490" t="-1070175" r="-379412" b="-207018"/>
                          </a:stretch>
                        </a:blipFill>
                      </a:tcP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endParaRPr lang="es-EC"/>
                        </a:p>
                      </a:txBody>
                      <a:tcPr marL="68580" marR="68580" marT="0" marB="0" anchor="ctr">
                        <a:blipFill rotWithShape="0">
                          <a:blip r:embed="rId4"/>
                          <a:stretch>
                            <a:fillRect l="-490" t="-1170175" r="-379412" b="-107018"/>
                          </a:stretch>
                        </a:blipFill>
                      </a:tcP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46359">
                    <a:tc>
                      <a:txBody>
                        <a:bodyPr/>
                        <a:lstStyle/>
                        <a:p>
                          <a:endParaRPr lang="es-EC"/>
                        </a:p>
                      </a:txBody>
                      <a:tcPr marL="68580" marR="68580" marT="0" marB="0" anchor="ctr">
                        <a:blipFill rotWithShape="0">
                          <a:blip r:embed="rId4"/>
                          <a:stretch>
                            <a:fillRect l="-490" t="-1270175" r="-379412" b="-7018"/>
                          </a:stretch>
                        </a:blipFill>
                      </a:tcP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200">
                              <a:effectLst/>
                            </a:rPr>
                            <a:t>0</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C" sz="1200" dirty="0">
                              <a:effectLst/>
                            </a:rPr>
                            <a:t>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1519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Conclusiones</a:t>
            </a:r>
            <a:endParaRPr lang="es-EC" dirty="0"/>
          </a:p>
        </p:txBody>
      </p:sp>
      <p:sp>
        <p:nvSpPr>
          <p:cNvPr id="3" name="Marcador de contenido 2"/>
          <p:cNvSpPr>
            <a:spLocks noGrp="1"/>
          </p:cNvSpPr>
          <p:nvPr>
            <p:ph idx="1"/>
          </p:nvPr>
        </p:nvSpPr>
        <p:spPr>
          <a:xfrm>
            <a:off x="677334" y="1920588"/>
            <a:ext cx="8840152" cy="4937412"/>
          </a:xfrm>
        </p:spPr>
        <p:txBody>
          <a:bodyPr>
            <a:normAutofit/>
          </a:bodyPr>
          <a:lstStyle/>
          <a:p>
            <a:pPr algn="just"/>
            <a:r>
              <a:rPr lang="es-EC" dirty="0"/>
              <a:t>La evaluación del sistema de biometría variando los parámetros de búsqueda de coincidencias y número de platillas de referencia almacenas por usuario ha demostrado que proporciona un proceso de autenticación y verificación fiable. El número de plantillas influye directamente en la </a:t>
            </a:r>
            <a:r>
              <a:rPr lang="es-EC" dirty="0" smtClean="0"/>
              <a:t>discriminación.</a:t>
            </a:r>
          </a:p>
          <a:p>
            <a:pPr algn="just"/>
            <a:r>
              <a:rPr lang="es-EC" dirty="0" smtClean="0"/>
              <a:t>Las técnicas de biometría cancelable Gray-Combo y </a:t>
            </a:r>
            <a:r>
              <a:rPr lang="es-EC" dirty="0" err="1" smtClean="0"/>
              <a:t>Bin</a:t>
            </a:r>
            <a:r>
              <a:rPr lang="es-EC" dirty="0" smtClean="0"/>
              <a:t>-Salt tienen como ventaja su fácil incorporación. </a:t>
            </a:r>
          </a:p>
          <a:p>
            <a:pPr algn="just"/>
            <a:r>
              <a:rPr lang="es-EC" dirty="0" smtClean="0"/>
              <a:t>Con un umbral de decisión fijado en 0.36 y calculando contador y mínimo valor HD se consiguió la FRR con menor valor y 0% en la FAR. </a:t>
            </a:r>
          </a:p>
          <a:p>
            <a:pPr algn="just"/>
            <a:r>
              <a:rPr lang="es-EC" dirty="0" smtClean="0"/>
              <a:t>Gray-Combo </a:t>
            </a:r>
            <a:r>
              <a:rPr lang="es-EC" dirty="0"/>
              <a:t>señala un ligero decremento en la FRR en comparación con los valores conseguidos por el sistema de biometría sin ninguna modificación en su funcionamiento, el porcentaje alcanzado fue de 0.69%. Lo contrario sucedió con la técnica de </a:t>
            </a:r>
            <a:r>
              <a:rPr lang="es-EC" dirty="0" err="1"/>
              <a:t>Bin</a:t>
            </a:r>
            <a:r>
              <a:rPr lang="es-EC" dirty="0"/>
              <a:t>-Salt, la FRR incremento a 14%.  </a:t>
            </a:r>
          </a:p>
          <a:p>
            <a:pPr algn="just"/>
            <a:endParaRPr lang="es-EC" dirty="0"/>
          </a:p>
        </p:txBody>
      </p:sp>
      <p:pic>
        <p:nvPicPr>
          <p:cNvPr id="4"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892" y="379411"/>
            <a:ext cx="964887" cy="131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17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Conclusiones</a:t>
            </a:r>
          </a:p>
        </p:txBody>
      </p:sp>
      <p:sp>
        <p:nvSpPr>
          <p:cNvPr id="3" name="Marcador de contenido 2"/>
          <p:cNvSpPr>
            <a:spLocks noGrp="1"/>
          </p:cNvSpPr>
          <p:nvPr>
            <p:ph idx="1"/>
          </p:nvPr>
        </p:nvSpPr>
        <p:spPr>
          <a:xfrm>
            <a:off x="677334" y="1815921"/>
            <a:ext cx="8596668" cy="4752304"/>
          </a:xfrm>
        </p:spPr>
        <p:txBody>
          <a:bodyPr>
            <a:normAutofit/>
          </a:bodyPr>
          <a:lstStyle/>
          <a:p>
            <a:pPr algn="just"/>
            <a:r>
              <a:rPr lang="es-EC" dirty="0" smtClean="0"/>
              <a:t>Se </a:t>
            </a:r>
            <a:r>
              <a:rPr lang="es-EC" dirty="0"/>
              <a:t>calcularon ocho criterios, que permitieron cuantificar las propiedades de robustez, enfocándose en la privacidad de los esquemas.</a:t>
            </a:r>
          </a:p>
          <a:p>
            <a:pPr algn="just"/>
            <a:r>
              <a:rPr lang="es-EC" dirty="0"/>
              <a:t>Los resultados obtenidos indican que la técnica de </a:t>
            </a:r>
            <a:r>
              <a:rPr lang="es-EC" dirty="0" err="1"/>
              <a:t>Bin</a:t>
            </a:r>
            <a:r>
              <a:rPr lang="es-EC" dirty="0"/>
              <a:t>-Salt tiene un deterioro en el rendimiento. No obstante, los valores alcanzados ante los tipos de ataques planteados para la evaluación de los criterios, tanto para la verificación como para el reconocimiento del iris son bueno, pues se aproximan a cero. </a:t>
            </a:r>
            <a:endParaRPr lang="es-EC" dirty="0" smtClean="0"/>
          </a:p>
          <a:p>
            <a:pPr algn="just"/>
            <a:r>
              <a:rPr lang="es-EC" dirty="0" smtClean="0"/>
              <a:t>Gray-Combo </a:t>
            </a:r>
            <a:r>
              <a:rPr lang="es-EC" dirty="0"/>
              <a:t>presenta un aumento en el rendimiento del sistema, pero no garantiza el cumplimiento de las propiedades de imposibilidad de vinculación en el proceso de identificación, pues manifiesta susceptibilidad ante el ataque de </a:t>
            </a:r>
            <a:r>
              <a:rPr lang="es-EC" dirty="0" smtClean="0"/>
              <a:t>escucha.</a:t>
            </a:r>
            <a:endParaRPr lang="es-EC" dirty="0"/>
          </a:p>
          <a:p>
            <a:pPr algn="just"/>
            <a:r>
              <a:rPr lang="es-EC" dirty="0"/>
              <a:t>La propiedad de diversidad se cumplió en las dos metodologías de biometría cancelable, impidiendo la vinculación de los usuarios con las plantillas de referencias almacenas, lo que brinda mayor seguridad y privacidad. </a:t>
            </a:r>
          </a:p>
          <a:p>
            <a:endParaRPr lang="es-EC" dirty="0"/>
          </a:p>
        </p:txBody>
      </p:sp>
      <p:pic>
        <p:nvPicPr>
          <p:cNvPr id="4"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404" y="379411"/>
            <a:ext cx="964887" cy="131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25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a:t>Conclusiones</a:t>
            </a:r>
          </a:p>
        </p:txBody>
      </p:sp>
      <p:sp>
        <p:nvSpPr>
          <p:cNvPr id="3" name="Marcador de contenido 2"/>
          <p:cNvSpPr>
            <a:spLocks noGrp="1"/>
          </p:cNvSpPr>
          <p:nvPr>
            <p:ph idx="1"/>
          </p:nvPr>
        </p:nvSpPr>
        <p:spPr>
          <a:xfrm>
            <a:off x="677334" y="1790163"/>
            <a:ext cx="8596668" cy="5067837"/>
          </a:xfrm>
        </p:spPr>
        <p:txBody>
          <a:bodyPr>
            <a:normAutofit/>
          </a:bodyPr>
          <a:lstStyle/>
          <a:p>
            <a:pPr algn="just"/>
            <a:r>
              <a:rPr lang="es-EC" dirty="0" smtClean="0"/>
              <a:t>Al </a:t>
            </a:r>
            <a:r>
              <a:rPr lang="es-EC" dirty="0"/>
              <a:t>evaluar las propiedades, </a:t>
            </a:r>
            <a:r>
              <a:rPr lang="es-EC" dirty="0" err="1"/>
              <a:t>Bin</a:t>
            </a:r>
            <a:r>
              <a:rPr lang="es-EC" dirty="0"/>
              <a:t>-Salt muestra una mejora en la privacidad y seguridad del sistema de biometría del iris, siendo una alternativa fiable para su aplicación. </a:t>
            </a:r>
            <a:endParaRPr lang="es-EC" dirty="0" smtClean="0"/>
          </a:p>
          <a:p>
            <a:pPr algn="just"/>
            <a:r>
              <a:rPr lang="es-EC" dirty="0" smtClean="0"/>
              <a:t>La </a:t>
            </a:r>
            <a:r>
              <a:rPr lang="es-EC" dirty="0"/>
              <a:t>privacidad de la información de los rasgos físicos que se almacenan en los sistemas de biometría tanto en el proceso de autenticación, como en el proceso de identificación es un constituyente fundamental para garantizar la seguridad y fiabilidad de los sistemas. Frente a esta necesidad, el método de biometría cancelable presenta un enfoque de protección y seguridad de la información biométrica almacenada de cada usuario registrado en el sistema</a:t>
            </a:r>
            <a:r>
              <a:rPr lang="es-EC" dirty="0" smtClean="0"/>
              <a:t>.</a:t>
            </a:r>
          </a:p>
          <a:p>
            <a:pPr algn="just"/>
            <a:r>
              <a:rPr lang="es-EC" dirty="0" smtClean="0"/>
              <a:t> </a:t>
            </a:r>
            <a:r>
              <a:rPr lang="es-EC" dirty="0"/>
              <a:t>El uso del iris como rasgo biométrico dispone de preeminencias (alta aceptación, universalidad, fácil registro, entre otras) sobre otros identificadores.</a:t>
            </a:r>
          </a:p>
          <a:p>
            <a:endParaRPr lang="es-EC" dirty="0"/>
          </a:p>
        </p:txBody>
      </p:sp>
      <p:pic>
        <p:nvPicPr>
          <p:cNvPr id="4"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404" y="379411"/>
            <a:ext cx="964887" cy="131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69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679" y="166353"/>
            <a:ext cx="6488671" cy="6488671"/>
          </a:xfrm>
          <a:prstGeom prst="rect">
            <a:avLst/>
          </a:prstGeom>
        </p:spPr>
      </p:pic>
      <p:sp>
        <p:nvSpPr>
          <p:cNvPr id="10" name="Rectángulo 9"/>
          <p:cNvSpPr/>
          <p:nvPr/>
        </p:nvSpPr>
        <p:spPr>
          <a:xfrm>
            <a:off x="3724904" y="4448405"/>
            <a:ext cx="2722219" cy="1200329"/>
          </a:xfrm>
          <a:prstGeom prst="rect">
            <a:avLst/>
          </a:prstGeom>
          <a:noFill/>
        </p:spPr>
        <p:txBody>
          <a:bodyPr wrap="none" lIns="91440" tIns="45720" rIns="91440" bIns="45720">
            <a:spAutoFit/>
          </a:bodyPr>
          <a:lstStyle/>
          <a:p>
            <a:pPr algn="ctr"/>
            <a:r>
              <a:rPr lang="es-ES" sz="3600" b="0" cap="none" spc="0" dirty="0" smtClean="0">
                <a:ln w="0"/>
                <a:solidFill>
                  <a:schemeClr val="accent1"/>
                </a:solidFill>
                <a:effectLst>
                  <a:outerShdw blurRad="38100" dist="25400" dir="5400000" algn="ctr" rotWithShape="0">
                    <a:srgbClr val="6E747A">
                      <a:alpha val="43000"/>
                    </a:srgbClr>
                  </a:outerShdw>
                </a:effectLst>
              </a:rPr>
              <a:t>Gracias por </a:t>
            </a:r>
          </a:p>
          <a:p>
            <a:pPr algn="ctr"/>
            <a:r>
              <a:rPr lang="es-ES" sz="3600" b="0" cap="none" spc="0" dirty="0" smtClean="0">
                <a:ln w="0"/>
                <a:solidFill>
                  <a:schemeClr val="accent1"/>
                </a:solidFill>
                <a:effectLst>
                  <a:outerShdw blurRad="38100" dist="25400" dir="5400000" algn="ctr" rotWithShape="0">
                    <a:srgbClr val="6E747A">
                      <a:alpha val="43000"/>
                    </a:srgbClr>
                  </a:outerShdw>
                </a:effectLst>
              </a:rPr>
              <a:t>su atención!</a:t>
            </a:r>
            <a:endParaRPr lang="es-E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11592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s-EC" dirty="0"/>
              <a:t>Introducción</a:t>
            </a:r>
          </a:p>
        </p:txBody>
      </p:sp>
      <p:sp>
        <p:nvSpPr>
          <p:cNvPr id="6" name="Marcador de contenido 5"/>
          <p:cNvSpPr>
            <a:spLocks noGrp="1"/>
          </p:cNvSpPr>
          <p:nvPr>
            <p:ph sz="half" idx="2"/>
          </p:nvPr>
        </p:nvSpPr>
        <p:spPr>
          <a:xfrm>
            <a:off x="5692462" y="2160589"/>
            <a:ext cx="3581542" cy="3880772"/>
          </a:xfrm>
        </p:spPr>
        <p:txBody>
          <a:bodyPr>
            <a:normAutofit/>
          </a:bodyPr>
          <a:lstStyle/>
          <a:p>
            <a:pPr algn="just"/>
            <a:endParaRPr lang="es-EC" dirty="0"/>
          </a:p>
        </p:txBody>
      </p:sp>
      <p:pic>
        <p:nvPicPr>
          <p:cNvPr id="1026"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69" y="194106"/>
            <a:ext cx="964887" cy="1310988"/>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sz="half" idx="1"/>
          </p:nvPr>
        </p:nvSpPr>
        <p:spPr>
          <a:xfrm>
            <a:off x="677334" y="2704563"/>
            <a:ext cx="4184035" cy="3336798"/>
          </a:xfrm>
        </p:spPr>
        <p:txBody>
          <a:bodyPr/>
          <a:lstStyle/>
          <a:p>
            <a:pPr algn="just"/>
            <a:r>
              <a:rPr lang="es-EC" dirty="0"/>
              <a:t>Una técnica más precisa y fiable son los sistemas de biometría automatizados. </a:t>
            </a:r>
            <a:endParaRPr lang="es-EC" dirty="0" smtClean="0"/>
          </a:p>
          <a:p>
            <a:pPr algn="just"/>
            <a:r>
              <a:rPr lang="es-EC" dirty="0" smtClean="0"/>
              <a:t>Los </a:t>
            </a:r>
            <a:r>
              <a:rPr lang="es-EC" dirty="0"/>
              <a:t>rasgos físicos empleados en biometría son peculiares para cada persona, se dificulta su duplicidad </a:t>
            </a:r>
          </a:p>
        </p:txBody>
      </p:sp>
      <p:pic>
        <p:nvPicPr>
          <p:cNvPr id="9" name="Imagen 8"/>
          <p:cNvPicPr>
            <a:picLocks noChangeAspect="1"/>
          </p:cNvPicPr>
          <p:nvPr/>
        </p:nvPicPr>
        <p:blipFill>
          <a:blip r:embed="rId4"/>
          <a:stretch>
            <a:fillRect/>
          </a:stretch>
        </p:blipFill>
        <p:spPr>
          <a:xfrm>
            <a:off x="5499279" y="2160588"/>
            <a:ext cx="4043966" cy="2875710"/>
          </a:xfrm>
          <a:prstGeom prst="rect">
            <a:avLst/>
          </a:prstGeom>
        </p:spPr>
      </p:pic>
    </p:spTree>
    <p:extLst>
      <p:ext uri="{BB962C8B-B14F-4D97-AF65-F5344CB8AC3E}">
        <p14:creationId xmlns:p14="http://schemas.microsoft.com/office/powerpoint/2010/main" val="41718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8501" y="182110"/>
            <a:ext cx="5297259" cy="938353"/>
          </a:xfrm>
        </p:spPr>
        <p:txBody>
          <a:bodyPr>
            <a:normAutofit/>
          </a:bodyPr>
          <a:lstStyle/>
          <a:p>
            <a:pPr algn="ctr"/>
            <a:r>
              <a:rPr lang="es-EC" sz="3600" dirty="0" smtClean="0"/>
              <a:t>Sistemas de biometría</a:t>
            </a:r>
            <a:endParaRPr lang="es-EC" sz="3600" dirty="0"/>
          </a:p>
        </p:txBody>
      </p:sp>
      <p:pic>
        <p:nvPicPr>
          <p:cNvPr id="6" name="Marcador de contenido 5"/>
          <p:cNvPicPr>
            <a:picLocks noGrp="1"/>
          </p:cNvPicPr>
          <p:nvPr>
            <p:ph idx="1"/>
          </p:nvPr>
        </p:nvPicPr>
        <p:blipFill>
          <a:blip r:embed="rId2"/>
          <a:stretch>
            <a:fillRect/>
          </a:stretch>
        </p:blipFill>
        <p:spPr>
          <a:xfrm>
            <a:off x="4760913" y="1590261"/>
            <a:ext cx="4513262" cy="3737044"/>
          </a:xfrm>
          <a:prstGeom prst="rect">
            <a:avLst/>
          </a:prstGeom>
        </p:spPr>
      </p:pic>
      <p:sp>
        <p:nvSpPr>
          <p:cNvPr id="3" name="Marcador de contenido 2"/>
          <p:cNvSpPr>
            <a:spLocks noGrp="1"/>
          </p:cNvSpPr>
          <p:nvPr>
            <p:ph type="body" sz="half" idx="2"/>
          </p:nvPr>
        </p:nvSpPr>
        <p:spPr/>
        <p:txBody>
          <a:bodyPr/>
          <a:lstStyle/>
          <a:p>
            <a:pPr algn="just"/>
            <a:r>
              <a:rPr lang="es-EC" dirty="0"/>
              <a:t>Gracias al avance de la tecnología, esencialmente el  procesamiento digital de señales, los sistemas biométricos se han puesto a disposición para la </a:t>
            </a:r>
            <a:r>
              <a:rPr lang="es-EC" dirty="0" smtClean="0"/>
              <a:t>identificación e autenticación </a:t>
            </a:r>
            <a:r>
              <a:rPr lang="es-EC" dirty="0"/>
              <a:t>de </a:t>
            </a:r>
            <a:r>
              <a:rPr lang="es-EC" dirty="0" smtClean="0"/>
              <a:t>personas, </a:t>
            </a:r>
            <a:r>
              <a:rPr lang="es-EC" dirty="0"/>
              <a:t>haciendo uso de alguna de sus peculiaridades de comportamiento o rasgos físicos, únicos y propios de cada individuo.</a:t>
            </a:r>
          </a:p>
        </p:txBody>
      </p:sp>
      <p:pic>
        <p:nvPicPr>
          <p:cNvPr id="5" name="Picture 2" descr="Resultado de imagen de lapiz escribiendo animad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926" y="279273"/>
            <a:ext cx="964887" cy="131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71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50852"/>
            <a:ext cx="8596668" cy="1320800"/>
          </a:xfrm>
        </p:spPr>
        <p:txBody>
          <a:bodyPr/>
          <a:lstStyle/>
          <a:p>
            <a:pPr algn="ctr"/>
            <a:r>
              <a:rPr lang="es-EC" dirty="0" smtClean="0"/>
              <a:t>Sistemas de biometría para reconocimiento del iris</a:t>
            </a:r>
            <a:endParaRPr lang="es-EC" dirty="0"/>
          </a:p>
        </p:txBody>
      </p:sp>
      <p:sp>
        <p:nvSpPr>
          <p:cNvPr id="3" name="Marcador de contenido 2"/>
          <p:cNvSpPr>
            <a:spLocks noGrp="1"/>
          </p:cNvSpPr>
          <p:nvPr>
            <p:ph idx="1"/>
          </p:nvPr>
        </p:nvSpPr>
        <p:spPr>
          <a:xfrm>
            <a:off x="677334" y="1771652"/>
            <a:ext cx="8596668" cy="4269711"/>
          </a:xfrm>
        </p:spPr>
        <p:txBody>
          <a:bodyPr/>
          <a:lstStyle/>
          <a:p>
            <a:r>
              <a:rPr lang="es-EC" dirty="0" smtClean="0"/>
              <a:t>El iris es catalogado como una característica biométrica con propiedades morfológicas únicas e individuales.</a:t>
            </a:r>
            <a:endParaRPr lang="es-EC" dirty="0"/>
          </a:p>
        </p:txBody>
      </p:sp>
      <p:pic>
        <p:nvPicPr>
          <p:cNvPr id="4"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777" y="292103"/>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p:cNvPicPr/>
          <p:nvPr/>
        </p:nvPicPr>
        <p:blipFill>
          <a:blip r:embed="rId4"/>
          <a:stretch>
            <a:fillRect/>
          </a:stretch>
        </p:blipFill>
        <p:spPr>
          <a:xfrm>
            <a:off x="2846732" y="2603054"/>
            <a:ext cx="4257871" cy="3958731"/>
          </a:xfrm>
          <a:prstGeom prst="rect">
            <a:avLst/>
          </a:prstGeom>
        </p:spPr>
      </p:pic>
    </p:spTree>
    <p:extLst>
      <p:ext uri="{BB962C8B-B14F-4D97-AF65-F5344CB8AC3E}">
        <p14:creationId xmlns:p14="http://schemas.microsoft.com/office/powerpoint/2010/main" val="190200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C" dirty="0" smtClean="0"/>
              <a:t>Modalidad de funcionamiento </a:t>
            </a:r>
            <a:endParaRPr lang="es-EC" dirty="0"/>
          </a:p>
        </p:txBody>
      </p:sp>
      <p:sp>
        <p:nvSpPr>
          <p:cNvPr id="10" name="Marcador de contenido 9"/>
          <p:cNvSpPr>
            <a:spLocks noGrp="1"/>
          </p:cNvSpPr>
          <p:nvPr>
            <p:ph sz="half" idx="1"/>
          </p:nvPr>
        </p:nvSpPr>
        <p:spPr>
          <a:xfrm>
            <a:off x="677334" y="1555282"/>
            <a:ext cx="4184035" cy="3880772"/>
          </a:xfrm>
        </p:spPr>
        <p:txBody>
          <a:bodyPr/>
          <a:lstStyle/>
          <a:p>
            <a:r>
              <a:rPr lang="es-EC" dirty="0" smtClean="0"/>
              <a:t>Registro de usuarios</a:t>
            </a:r>
            <a:endParaRPr lang="es-EC" dirty="0"/>
          </a:p>
        </p:txBody>
      </p:sp>
      <p:pic>
        <p:nvPicPr>
          <p:cNvPr id="9"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597" y="379017"/>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12" name="Marcador de contenido 11"/>
          <p:cNvPicPr>
            <a:picLocks noGrp="1"/>
          </p:cNvPicPr>
          <p:nvPr>
            <p:ph sz="half" idx="2"/>
          </p:nvPr>
        </p:nvPicPr>
        <p:blipFill>
          <a:blip r:embed="rId4"/>
          <a:stretch>
            <a:fillRect/>
          </a:stretch>
        </p:blipFill>
        <p:spPr>
          <a:xfrm>
            <a:off x="1906073" y="2034862"/>
            <a:ext cx="6160523" cy="4159876"/>
          </a:xfrm>
          <a:prstGeom prst="rect">
            <a:avLst/>
          </a:prstGeom>
        </p:spPr>
      </p:pic>
    </p:spTree>
    <p:extLst>
      <p:ext uri="{BB962C8B-B14F-4D97-AF65-F5344CB8AC3E}">
        <p14:creationId xmlns:p14="http://schemas.microsoft.com/office/powerpoint/2010/main" val="395542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C" dirty="0" smtClean="0"/>
              <a:t>Modalidad de funcionamiento </a:t>
            </a:r>
            <a:endParaRPr lang="es-EC" dirty="0"/>
          </a:p>
        </p:txBody>
      </p:sp>
      <p:sp>
        <p:nvSpPr>
          <p:cNvPr id="10" name="Marcador de contenido 9"/>
          <p:cNvSpPr>
            <a:spLocks noGrp="1"/>
          </p:cNvSpPr>
          <p:nvPr>
            <p:ph sz="half" idx="1"/>
          </p:nvPr>
        </p:nvSpPr>
        <p:spPr>
          <a:xfrm>
            <a:off x="677334" y="1555282"/>
            <a:ext cx="4184035" cy="3880772"/>
          </a:xfrm>
        </p:spPr>
        <p:txBody>
          <a:bodyPr/>
          <a:lstStyle/>
          <a:p>
            <a:r>
              <a:rPr lang="es-EC" dirty="0" smtClean="0"/>
              <a:t>Verificación o autenticación</a:t>
            </a:r>
            <a:endParaRPr lang="es-EC" dirty="0"/>
          </a:p>
        </p:txBody>
      </p:sp>
      <p:pic>
        <p:nvPicPr>
          <p:cNvPr id="9"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597" y="379017"/>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a:blip r:embed="rId4"/>
          <a:stretch>
            <a:fillRect/>
          </a:stretch>
        </p:blipFill>
        <p:spPr>
          <a:xfrm>
            <a:off x="2251518" y="1930400"/>
            <a:ext cx="5913687" cy="4451336"/>
          </a:xfrm>
          <a:prstGeom prst="rect">
            <a:avLst/>
          </a:prstGeom>
        </p:spPr>
      </p:pic>
    </p:spTree>
    <p:extLst>
      <p:ext uri="{BB962C8B-B14F-4D97-AF65-F5344CB8AC3E}">
        <p14:creationId xmlns:p14="http://schemas.microsoft.com/office/powerpoint/2010/main" val="81982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EC" dirty="0" smtClean="0"/>
              <a:t>Modalidad de funcionamiento </a:t>
            </a:r>
            <a:endParaRPr lang="es-EC" dirty="0"/>
          </a:p>
        </p:txBody>
      </p:sp>
      <p:sp>
        <p:nvSpPr>
          <p:cNvPr id="10" name="Marcador de contenido 9"/>
          <p:cNvSpPr>
            <a:spLocks noGrp="1"/>
          </p:cNvSpPr>
          <p:nvPr>
            <p:ph sz="half" idx="1"/>
          </p:nvPr>
        </p:nvSpPr>
        <p:spPr>
          <a:xfrm>
            <a:off x="677334" y="1555282"/>
            <a:ext cx="4184035" cy="3880772"/>
          </a:xfrm>
        </p:spPr>
        <p:txBody>
          <a:bodyPr/>
          <a:lstStyle/>
          <a:p>
            <a:r>
              <a:rPr lang="es-EC" dirty="0" smtClean="0"/>
              <a:t>Identificación o reconocimiento</a:t>
            </a:r>
            <a:endParaRPr lang="es-EC" dirty="0"/>
          </a:p>
        </p:txBody>
      </p:sp>
      <p:pic>
        <p:nvPicPr>
          <p:cNvPr id="9" name="Picture 2" descr="Resultado de imagen de lapiz escribiendo animad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597" y="379017"/>
            <a:ext cx="964887" cy="131098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a:blip r:embed="rId4"/>
          <a:stretch>
            <a:fillRect/>
          </a:stretch>
        </p:blipFill>
        <p:spPr>
          <a:xfrm>
            <a:off x="2043711" y="1878883"/>
            <a:ext cx="6022885" cy="4573431"/>
          </a:xfrm>
          <a:prstGeom prst="rect">
            <a:avLst/>
          </a:prstGeom>
        </p:spPr>
      </p:pic>
    </p:spTree>
    <p:extLst>
      <p:ext uri="{BB962C8B-B14F-4D97-AF65-F5344CB8AC3E}">
        <p14:creationId xmlns:p14="http://schemas.microsoft.com/office/powerpoint/2010/main" val="21256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77862" y="223234"/>
            <a:ext cx="8596668" cy="1320800"/>
          </a:xfrm>
        </p:spPr>
        <p:txBody>
          <a:bodyPr/>
          <a:lstStyle/>
          <a:p>
            <a:pPr algn="ctr"/>
            <a:r>
              <a:rPr lang="es-EC" dirty="0" smtClean="0"/>
              <a:t>Evaluación del rendimiento de </a:t>
            </a:r>
            <a:br>
              <a:rPr lang="es-EC" dirty="0" smtClean="0"/>
            </a:br>
            <a:r>
              <a:rPr lang="es-EC" dirty="0" smtClean="0"/>
              <a:t>sistemas de biometría</a:t>
            </a:r>
            <a:endParaRPr lang="es-EC"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147601547"/>
              </p:ext>
            </p:extLst>
          </p:nvPr>
        </p:nvGraphicFramePr>
        <p:xfrm>
          <a:off x="677862" y="1690399"/>
          <a:ext cx="9354779" cy="5071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Resultado de imagen de lapiz escribiendo animado">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4569" y="76869"/>
            <a:ext cx="964887" cy="131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9065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230</TotalTime>
  <Words>1426</Words>
  <Application>Microsoft Office PowerPoint</Application>
  <PresentationFormat>Panorámica</PresentationFormat>
  <Paragraphs>312</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Cambria Math</vt:lpstr>
      <vt:lpstr>Times New Roman</vt:lpstr>
      <vt:lpstr>Trebuchet MS</vt:lpstr>
      <vt:lpstr>Wingdings 3</vt:lpstr>
      <vt:lpstr>Faceta</vt:lpstr>
      <vt:lpstr>Presentación de PowerPoint</vt:lpstr>
      <vt:lpstr>Introducción</vt:lpstr>
      <vt:lpstr>Introducción</vt:lpstr>
      <vt:lpstr>Sistemas de biometría</vt:lpstr>
      <vt:lpstr>Sistemas de biometría para reconocimiento del iris</vt:lpstr>
      <vt:lpstr>Modalidad de funcionamiento </vt:lpstr>
      <vt:lpstr>Modalidad de funcionamiento </vt:lpstr>
      <vt:lpstr>Modalidad de funcionamiento </vt:lpstr>
      <vt:lpstr>Evaluación del rendimiento de  sistemas de biometría</vt:lpstr>
      <vt:lpstr>Biometría cancelable</vt:lpstr>
      <vt:lpstr>Implementación</vt:lpstr>
      <vt:lpstr>Implementación</vt:lpstr>
      <vt:lpstr>Implementación</vt:lpstr>
      <vt:lpstr>Implementación</vt:lpstr>
      <vt:lpstr>Implementación</vt:lpstr>
      <vt:lpstr>Gray-Combo</vt:lpstr>
      <vt:lpstr>Bin-Salt</vt:lpstr>
      <vt:lpstr>Resultados </vt:lpstr>
      <vt:lpstr>Resultados </vt:lpstr>
      <vt:lpstr>Resultados </vt:lpstr>
      <vt:lpstr>Resultados </vt:lpstr>
      <vt:lpstr>Resultados </vt:lpstr>
      <vt:lpstr>Resultados </vt:lpstr>
      <vt:lpstr>Conclusiones</vt:lpstr>
      <vt:lpstr>Conclusiones</vt:lpstr>
      <vt:lpstr>Conclusiones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ANDY</dc:creator>
  <cp:lastModifiedBy>ANDY</cp:lastModifiedBy>
  <cp:revision>25</cp:revision>
  <dcterms:created xsi:type="dcterms:W3CDTF">2017-05-19T01:26:17Z</dcterms:created>
  <dcterms:modified xsi:type="dcterms:W3CDTF">2017-05-23T04:20:07Z</dcterms:modified>
</cp:coreProperties>
</file>