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5/28/2017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smtClean="0"/>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5/28/2017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5/28/2017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5/28/2017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5/28/2017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pPr algn="ctr"/>
            <a:r>
              <a:rPr lang="es-ES" b="1" dirty="0"/>
              <a:t>EXTRACCIÓN DE CARACTERÍSTICAS DE SEÑALES SÍSMICAS EMPLEANDO WAVELETS</a:t>
            </a:r>
            <a:endParaRPr lang="es-EC" dirty="0"/>
          </a:p>
        </p:txBody>
      </p:sp>
      <p:sp>
        <p:nvSpPr>
          <p:cNvPr id="3" name="Subtítulo 2"/>
          <p:cNvSpPr>
            <a:spLocks noGrp="1"/>
          </p:cNvSpPr>
          <p:nvPr>
            <p:ph type="subTitle" idx="1"/>
          </p:nvPr>
        </p:nvSpPr>
        <p:spPr/>
        <p:txBody>
          <a:bodyPr>
            <a:normAutofit fontScale="92500" lnSpcReduction="20000"/>
          </a:bodyPr>
          <a:lstStyle/>
          <a:p>
            <a:endParaRPr lang="es-EC" dirty="0" smtClean="0"/>
          </a:p>
          <a:p>
            <a:endParaRPr lang="es-EC" dirty="0"/>
          </a:p>
          <a:p>
            <a:r>
              <a:rPr lang="es-EC" dirty="0" smtClean="0"/>
              <a:t>Julio Andrés </a:t>
            </a:r>
            <a:r>
              <a:rPr lang="es-EC" dirty="0" err="1" smtClean="0"/>
              <a:t>enriquez</a:t>
            </a:r>
            <a:r>
              <a:rPr lang="es-EC" dirty="0" smtClean="0"/>
              <a:t> </a:t>
            </a:r>
            <a:r>
              <a:rPr lang="es-EC" dirty="0" err="1" smtClean="0"/>
              <a:t>fustillos</a:t>
            </a:r>
            <a:endParaRPr lang="es-EC" dirty="0"/>
          </a:p>
          <a:p>
            <a:r>
              <a:rPr lang="es-EC" dirty="0" smtClean="0"/>
              <a:t>Universidad de las fuerzas armadas - </a:t>
            </a:r>
            <a:r>
              <a:rPr lang="es-EC" dirty="0" err="1" smtClean="0"/>
              <a:t>espe</a:t>
            </a:r>
            <a:endParaRPr lang="es-EC" dirty="0" smtClean="0"/>
          </a:p>
        </p:txBody>
      </p:sp>
    </p:spTree>
    <p:extLst>
      <p:ext uri="{BB962C8B-B14F-4D97-AF65-F5344CB8AC3E}">
        <p14:creationId xmlns:p14="http://schemas.microsoft.com/office/powerpoint/2010/main" val="1707987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249552"/>
            <a:ext cx="9905998" cy="1478570"/>
          </a:xfrm>
        </p:spPr>
        <p:txBody>
          <a:bodyPr/>
          <a:lstStyle/>
          <a:p>
            <a:r>
              <a:rPr lang="es-EC" dirty="0" smtClean="0"/>
              <a:t>Extracción de características de la imagen</a:t>
            </a:r>
            <a:endParaRPr lang="es-EC" dirty="0"/>
          </a:p>
        </p:txBody>
      </p:sp>
      <p:sp>
        <p:nvSpPr>
          <p:cNvPr id="3" name="Marcador de contenido 2"/>
          <p:cNvSpPr>
            <a:spLocks noGrp="1"/>
          </p:cNvSpPr>
          <p:nvPr>
            <p:ph idx="1"/>
          </p:nvPr>
        </p:nvSpPr>
        <p:spPr>
          <a:xfrm>
            <a:off x="1141412" y="1507958"/>
            <a:ext cx="9905999" cy="4283243"/>
          </a:xfrm>
        </p:spPr>
        <p:txBody>
          <a:bodyPr>
            <a:normAutofit/>
          </a:bodyPr>
          <a:lstStyle/>
          <a:p>
            <a:pPr marL="0" indent="0">
              <a:buNone/>
            </a:pPr>
            <a:r>
              <a:rPr lang="es-ES" dirty="0"/>
              <a:t>S</a:t>
            </a:r>
            <a:r>
              <a:rPr lang="es-ES" dirty="0" smtClean="0"/>
              <a:t>e </a:t>
            </a:r>
            <a:r>
              <a:rPr lang="es-ES" dirty="0"/>
              <a:t>obtuvieron seis características provenientes exclusivamente de la imagen, mismas que serán detalladas a continuación</a:t>
            </a:r>
            <a:r>
              <a:rPr lang="es-ES" dirty="0" smtClean="0"/>
              <a:t>:</a:t>
            </a:r>
            <a:endParaRPr lang="es-EC" dirty="0"/>
          </a:p>
          <a:p>
            <a:pPr lvl="1"/>
            <a:r>
              <a:rPr lang="es-ES" b="1" dirty="0"/>
              <a:t>Área: </a:t>
            </a:r>
            <a:r>
              <a:rPr lang="es-ES" dirty="0"/>
              <a:t>Área total de la figura.</a:t>
            </a:r>
            <a:endParaRPr lang="es-EC" dirty="0"/>
          </a:p>
          <a:p>
            <a:pPr lvl="1"/>
            <a:r>
              <a:rPr lang="es-ES" b="1" dirty="0"/>
              <a:t>Eje Mayor: </a:t>
            </a:r>
            <a:r>
              <a:rPr lang="es-ES" dirty="0"/>
              <a:t>Eje longitudinalmente más grande en la figura.</a:t>
            </a:r>
            <a:endParaRPr lang="es-EC" dirty="0"/>
          </a:p>
          <a:p>
            <a:pPr lvl="1"/>
            <a:r>
              <a:rPr lang="es-ES" b="1" dirty="0"/>
              <a:t>Eje Menor: </a:t>
            </a:r>
            <a:r>
              <a:rPr lang="es-ES" dirty="0"/>
              <a:t>Eje longitudinalmente más pequeño en la figura.</a:t>
            </a:r>
            <a:endParaRPr lang="es-EC" dirty="0"/>
          </a:p>
          <a:p>
            <a:pPr lvl="1"/>
            <a:r>
              <a:rPr lang="es-ES" b="1" dirty="0"/>
              <a:t>Orientación: </a:t>
            </a:r>
            <a:r>
              <a:rPr lang="es-ES" dirty="0"/>
              <a:t>Orientación del eje longitudinal máximo con respecto a la horizontal.</a:t>
            </a:r>
            <a:endParaRPr lang="es-EC" dirty="0"/>
          </a:p>
          <a:p>
            <a:pPr lvl="1"/>
            <a:r>
              <a:rPr lang="es-ES" b="1" dirty="0"/>
              <a:t>Área Convexa: </a:t>
            </a:r>
            <a:r>
              <a:rPr lang="es-ES" dirty="0"/>
              <a:t>Área que encierra el polígono mínimo que contiene a la figura.</a:t>
            </a:r>
            <a:endParaRPr lang="es-EC" dirty="0"/>
          </a:p>
          <a:p>
            <a:pPr lvl="1"/>
            <a:r>
              <a:rPr lang="es-ES" b="1" dirty="0"/>
              <a:t>Perímetro: </a:t>
            </a:r>
            <a:r>
              <a:rPr lang="es-ES" dirty="0"/>
              <a:t>Perímetro de la figura</a:t>
            </a:r>
            <a:r>
              <a:rPr lang="es-ES" dirty="0" smtClean="0"/>
              <a:t>.</a:t>
            </a:r>
          </a:p>
        </p:txBody>
      </p:sp>
    </p:spTree>
    <p:extLst>
      <p:ext uri="{BB962C8B-B14F-4D97-AF65-F5344CB8AC3E}">
        <p14:creationId xmlns:p14="http://schemas.microsoft.com/office/powerpoint/2010/main" val="2119341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Total de características</a:t>
            </a:r>
            <a:endParaRPr lang="es-EC" dirty="0"/>
          </a:p>
        </p:txBody>
      </p:sp>
      <p:sp>
        <p:nvSpPr>
          <p:cNvPr id="3" name="Marcador de contenido 2"/>
          <p:cNvSpPr>
            <a:spLocks noGrp="1"/>
          </p:cNvSpPr>
          <p:nvPr>
            <p:ph idx="1"/>
          </p:nvPr>
        </p:nvSpPr>
        <p:spPr/>
        <p:txBody>
          <a:bodyPr/>
          <a:lstStyle/>
          <a:p>
            <a:pPr marL="0" indent="0" algn="just">
              <a:buNone/>
            </a:pPr>
            <a:r>
              <a:rPr lang="es-ES" dirty="0"/>
              <a:t>Una vez que se culminó cada uno de los procesos de extracción de características, se obtuvieron un total de 16, seis provenientes del procesamiento digital de la imagen que representa el </a:t>
            </a:r>
            <a:r>
              <a:rPr lang="es-ES" dirty="0" err="1"/>
              <a:t>escalograma</a:t>
            </a:r>
            <a:r>
              <a:rPr lang="es-ES" dirty="0"/>
              <a:t> de energías, tres obtenidas tras calcular la energía de la imagen en sí y siete resultantes de calcular la energía de cada nivel Wavelet. Las características obtenidas se detallan en la </a:t>
            </a:r>
            <a:r>
              <a:rPr lang="es-ES" dirty="0" smtClean="0"/>
              <a:t>siguiente tabla.</a:t>
            </a:r>
            <a:endParaRPr lang="es-EC" dirty="0"/>
          </a:p>
        </p:txBody>
      </p:sp>
    </p:spTree>
    <p:extLst>
      <p:ext uri="{BB962C8B-B14F-4D97-AF65-F5344CB8AC3E}">
        <p14:creationId xmlns:p14="http://schemas.microsoft.com/office/powerpoint/2010/main" val="2740015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231581211"/>
              </p:ext>
            </p:extLst>
          </p:nvPr>
        </p:nvGraphicFramePr>
        <p:xfrm>
          <a:off x="1026694" y="882315"/>
          <a:ext cx="9753599" cy="4937760"/>
        </p:xfrm>
        <a:graphic>
          <a:graphicData uri="http://schemas.openxmlformats.org/drawingml/2006/table">
            <a:tbl>
              <a:tblPr firstRow="1" firstCol="1" bandRow="1">
                <a:tableStyleId>{5C22544A-7EE6-4342-B048-85BDC9FD1C3A}</a:tableStyleId>
              </a:tblPr>
              <a:tblGrid>
                <a:gridCol w="3250407">
                  <a:extLst>
                    <a:ext uri="{9D8B030D-6E8A-4147-A177-3AD203B41FA5}">
                      <a16:colId xmlns:a16="http://schemas.microsoft.com/office/drawing/2014/main" val="3908753683"/>
                    </a:ext>
                  </a:extLst>
                </a:gridCol>
                <a:gridCol w="3251596">
                  <a:extLst>
                    <a:ext uri="{9D8B030D-6E8A-4147-A177-3AD203B41FA5}">
                      <a16:colId xmlns:a16="http://schemas.microsoft.com/office/drawing/2014/main" val="550831889"/>
                    </a:ext>
                  </a:extLst>
                </a:gridCol>
                <a:gridCol w="3251596">
                  <a:extLst>
                    <a:ext uri="{9D8B030D-6E8A-4147-A177-3AD203B41FA5}">
                      <a16:colId xmlns:a16="http://schemas.microsoft.com/office/drawing/2014/main" val="1906771757"/>
                    </a:ext>
                  </a:extLst>
                </a:gridCol>
              </a:tblGrid>
              <a:tr h="425494">
                <a:tc gridSpan="3">
                  <a:txBody>
                    <a:bodyPr/>
                    <a:lstStyle/>
                    <a:p>
                      <a:pPr algn="ctr">
                        <a:lnSpc>
                          <a:spcPct val="150000"/>
                        </a:lnSpc>
                        <a:spcAft>
                          <a:spcPts val="0"/>
                        </a:spcAft>
                      </a:pPr>
                      <a:r>
                        <a:rPr lang="es-ES" sz="2400">
                          <a:effectLst/>
                        </a:rPr>
                        <a:t>CARACTERÍSTICAS</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960324287"/>
                  </a:ext>
                </a:extLst>
              </a:tr>
              <a:tr h="425494">
                <a:tc>
                  <a:txBody>
                    <a:bodyPr/>
                    <a:lstStyle/>
                    <a:p>
                      <a:pPr algn="ctr">
                        <a:lnSpc>
                          <a:spcPct val="150000"/>
                        </a:lnSpc>
                        <a:spcAft>
                          <a:spcPts val="0"/>
                        </a:spcAft>
                      </a:pPr>
                      <a:r>
                        <a:rPr lang="es-ES" sz="2400">
                          <a:effectLst/>
                        </a:rPr>
                        <a:t>PDI</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2400">
                          <a:effectLst/>
                        </a:rPr>
                        <a:t>Energía de nivel Wavelet </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2400">
                          <a:effectLst/>
                        </a:rPr>
                        <a:t>Energía de la Imagen</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0701818"/>
                  </a:ext>
                </a:extLst>
              </a:tr>
              <a:tr h="3293835">
                <a:tc>
                  <a:txBody>
                    <a:bodyPr/>
                    <a:lstStyle/>
                    <a:p>
                      <a:pPr marL="342900" lvl="0" indent="-342900" algn="just">
                        <a:lnSpc>
                          <a:spcPct val="150000"/>
                        </a:lnSpc>
                        <a:spcAft>
                          <a:spcPts val="0"/>
                        </a:spcAft>
                        <a:buFont typeface="+mj-lt"/>
                        <a:buAutoNum type="arabicPeriod"/>
                      </a:pPr>
                      <a:r>
                        <a:rPr lang="es-ES" sz="2400">
                          <a:effectLst/>
                        </a:rPr>
                        <a:t>Área</a:t>
                      </a:r>
                      <a:endParaRPr lang="es-EC" sz="2400">
                        <a:effectLst/>
                      </a:endParaRPr>
                    </a:p>
                    <a:p>
                      <a:pPr marL="342900" lvl="0" indent="-342900" algn="just">
                        <a:lnSpc>
                          <a:spcPct val="150000"/>
                        </a:lnSpc>
                        <a:spcAft>
                          <a:spcPts val="0"/>
                        </a:spcAft>
                        <a:buFont typeface="+mj-lt"/>
                        <a:buAutoNum type="arabicPeriod"/>
                      </a:pPr>
                      <a:r>
                        <a:rPr lang="es-ES" sz="2400">
                          <a:effectLst/>
                        </a:rPr>
                        <a:t>Eje Mayor</a:t>
                      </a:r>
                      <a:endParaRPr lang="es-EC" sz="2400">
                        <a:effectLst/>
                      </a:endParaRPr>
                    </a:p>
                    <a:p>
                      <a:pPr marL="342900" lvl="0" indent="-342900" algn="just">
                        <a:lnSpc>
                          <a:spcPct val="150000"/>
                        </a:lnSpc>
                        <a:spcAft>
                          <a:spcPts val="0"/>
                        </a:spcAft>
                        <a:buFont typeface="+mj-lt"/>
                        <a:buAutoNum type="arabicPeriod"/>
                      </a:pPr>
                      <a:r>
                        <a:rPr lang="es-ES" sz="2400">
                          <a:effectLst/>
                        </a:rPr>
                        <a:t>Eje Menor</a:t>
                      </a:r>
                      <a:endParaRPr lang="es-EC" sz="2400">
                        <a:effectLst/>
                      </a:endParaRPr>
                    </a:p>
                    <a:p>
                      <a:pPr marL="342900" lvl="0" indent="-342900" algn="just">
                        <a:lnSpc>
                          <a:spcPct val="150000"/>
                        </a:lnSpc>
                        <a:spcAft>
                          <a:spcPts val="0"/>
                        </a:spcAft>
                        <a:buFont typeface="+mj-lt"/>
                        <a:buAutoNum type="arabicPeriod"/>
                      </a:pPr>
                      <a:r>
                        <a:rPr lang="es-ES" sz="2400">
                          <a:effectLst/>
                        </a:rPr>
                        <a:t>Orientación</a:t>
                      </a:r>
                      <a:endParaRPr lang="es-EC" sz="2400">
                        <a:effectLst/>
                      </a:endParaRPr>
                    </a:p>
                    <a:p>
                      <a:pPr marL="342900" lvl="0" indent="-342900" algn="just">
                        <a:lnSpc>
                          <a:spcPct val="150000"/>
                        </a:lnSpc>
                        <a:spcAft>
                          <a:spcPts val="0"/>
                        </a:spcAft>
                        <a:buFont typeface="+mj-lt"/>
                        <a:buAutoNum type="arabicPeriod"/>
                      </a:pPr>
                      <a:r>
                        <a:rPr lang="es-ES" sz="2400">
                          <a:effectLst/>
                        </a:rPr>
                        <a:t>Área Convexa</a:t>
                      </a:r>
                      <a:endParaRPr lang="es-EC" sz="2400">
                        <a:effectLst/>
                      </a:endParaRPr>
                    </a:p>
                    <a:p>
                      <a:pPr marL="342900" lvl="0" indent="-342900" algn="just">
                        <a:lnSpc>
                          <a:spcPct val="150000"/>
                        </a:lnSpc>
                        <a:spcAft>
                          <a:spcPts val="0"/>
                        </a:spcAft>
                        <a:buFont typeface="+mj-lt"/>
                        <a:buAutoNum type="arabicPeriod"/>
                      </a:pPr>
                      <a:r>
                        <a:rPr lang="es-ES" sz="2400">
                          <a:effectLst/>
                        </a:rPr>
                        <a:t>Perímetro</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50000"/>
                        </a:lnSpc>
                        <a:spcAft>
                          <a:spcPts val="0"/>
                        </a:spcAft>
                        <a:buFont typeface="+mj-lt"/>
                        <a:buAutoNum type="arabicPeriod"/>
                      </a:pPr>
                      <a:r>
                        <a:rPr lang="es-ES" sz="2400">
                          <a:effectLst/>
                        </a:rPr>
                        <a:t>E. Nivel 1</a:t>
                      </a:r>
                      <a:endParaRPr lang="es-EC" sz="2400">
                        <a:effectLst/>
                      </a:endParaRPr>
                    </a:p>
                    <a:p>
                      <a:pPr marL="342900" lvl="0" indent="-342900" algn="just">
                        <a:lnSpc>
                          <a:spcPct val="150000"/>
                        </a:lnSpc>
                        <a:spcAft>
                          <a:spcPts val="0"/>
                        </a:spcAft>
                        <a:buFont typeface="+mj-lt"/>
                        <a:buAutoNum type="arabicPeriod"/>
                      </a:pPr>
                      <a:r>
                        <a:rPr lang="es-ES" sz="2400">
                          <a:effectLst/>
                        </a:rPr>
                        <a:t>E. Nivel 2</a:t>
                      </a:r>
                      <a:endParaRPr lang="es-EC" sz="2400">
                        <a:effectLst/>
                      </a:endParaRPr>
                    </a:p>
                    <a:p>
                      <a:pPr marL="342900" lvl="0" indent="-342900" algn="just">
                        <a:lnSpc>
                          <a:spcPct val="150000"/>
                        </a:lnSpc>
                        <a:spcAft>
                          <a:spcPts val="0"/>
                        </a:spcAft>
                        <a:buFont typeface="+mj-lt"/>
                        <a:buAutoNum type="arabicPeriod"/>
                      </a:pPr>
                      <a:r>
                        <a:rPr lang="es-ES" sz="2400">
                          <a:effectLst/>
                        </a:rPr>
                        <a:t>E. Nivel 3</a:t>
                      </a:r>
                      <a:endParaRPr lang="es-EC" sz="2400">
                        <a:effectLst/>
                      </a:endParaRPr>
                    </a:p>
                    <a:p>
                      <a:pPr marL="342900" lvl="0" indent="-342900" algn="just">
                        <a:lnSpc>
                          <a:spcPct val="150000"/>
                        </a:lnSpc>
                        <a:spcAft>
                          <a:spcPts val="0"/>
                        </a:spcAft>
                        <a:buFont typeface="+mj-lt"/>
                        <a:buAutoNum type="arabicPeriod"/>
                      </a:pPr>
                      <a:r>
                        <a:rPr lang="es-ES" sz="2400">
                          <a:effectLst/>
                        </a:rPr>
                        <a:t>E. Nivel 4</a:t>
                      </a:r>
                      <a:endParaRPr lang="es-EC" sz="2400">
                        <a:effectLst/>
                      </a:endParaRPr>
                    </a:p>
                    <a:p>
                      <a:pPr marL="342900" lvl="0" indent="-342900" algn="just">
                        <a:lnSpc>
                          <a:spcPct val="150000"/>
                        </a:lnSpc>
                        <a:spcAft>
                          <a:spcPts val="0"/>
                        </a:spcAft>
                        <a:buFont typeface="+mj-lt"/>
                        <a:buAutoNum type="arabicPeriod"/>
                      </a:pPr>
                      <a:r>
                        <a:rPr lang="es-ES" sz="2400">
                          <a:effectLst/>
                        </a:rPr>
                        <a:t>E. Nivel 5</a:t>
                      </a:r>
                      <a:endParaRPr lang="es-EC" sz="2400">
                        <a:effectLst/>
                      </a:endParaRPr>
                    </a:p>
                    <a:p>
                      <a:pPr marL="342900" lvl="0" indent="-342900" algn="just">
                        <a:lnSpc>
                          <a:spcPct val="150000"/>
                        </a:lnSpc>
                        <a:spcAft>
                          <a:spcPts val="0"/>
                        </a:spcAft>
                        <a:buFont typeface="+mj-lt"/>
                        <a:buAutoNum type="arabicPeriod"/>
                      </a:pPr>
                      <a:r>
                        <a:rPr lang="es-ES" sz="2400">
                          <a:effectLst/>
                        </a:rPr>
                        <a:t>E. Nivel 6</a:t>
                      </a:r>
                      <a:endParaRPr lang="es-EC" sz="2400">
                        <a:effectLst/>
                      </a:endParaRPr>
                    </a:p>
                    <a:p>
                      <a:pPr marL="342900" lvl="0" indent="-342900" algn="just">
                        <a:lnSpc>
                          <a:spcPct val="150000"/>
                        </a:lnSpc>
                        <a:spcAft>
                          <a:spcPts val="0"/>
                        </a:spcAft>
                        <a:buFont typeface="+mj-lt"/>
                        <a:buAutoNum type="arabicPeriod"/>
                      </a:pPr>
                      <a:r>
                        <a:rPr lang="es-ES" sz="2400">
                          <a:effectLst/>
                        </a:rPr>
                        <a:t>E. Nivel 7</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50000"/>
                        </a:lnSpc>
                        <a:spcAft>
                          <a:spcPts val="0"/>
                        </a:spcAft>
                        <a:buFont typeface="+mj-lt"/>
                        <a:buAutoNum type="arabicPeriod"/>
                      </a:pPr>
                      <a:r>
                        <a:rPr lang="es-ES" sz="2400" dirty="0">
                          <a:effectLst/>
                        </a:rPr>
                        <a:t>E. Original</a:t>
                      </a:r>
                      <a:endParaRPr lang="es-EC" sz="2400" dirty="0">
                        <a:effectLst/>
                      </a:endParaRPr>
                    </a:p>
                    <a:p>
                      <a:pPr marL="342900" lvl="0" indent="-342900" algn="just">
                        <a:lnSpc>
                          <a:spcPct val="150000"/>
                        </a:lnSpc>
                        <a:spcAft>
                          <a:spcPts val="0"/>
                        </a:spcAft>
                        <a:buFont typeface="+mj-lt"/>
                        <a:buAutoNum type="arabicPeriod"/>
                      </a:pPr>
                      <a:r>
                        <a:rPr lang="es-ES" sz="2400" dirty="0">
                          <a:effectLst/>
                        </a:rPr>
                        <a:t>E. </a:t>
                      </a:r>
                      <a:r>
                        <a:rPr lang="es-ES" sz="2400" dirty="0" err="1">
                          <a:effectLst/>
                        </a:rPr>
                        <a:t>Binarizada</a:t>
                      </a:r>
                      <a:endParaRPr lang="es-EC" sz="2400" dirty="0">
                        <a:effectLst/>
                      </a:endParaRPr>
                    </a:p>
                    <a:p>
                      <a:pPr marL="342900" lvl="0" indent="-342900" algn="just">
                        <a:lnSpc>
                          <a:spcPct val="150000"/>
                        </a:lnSpc>
                        <a:spcAft>
                          <a:spcPts val="0"/>
                        </a:spcAft>
                        <a:buFont typeface="+mj-lt"/>
                        <a:buAutoNum type="arabicPeriod"/>
                      </a:pPr>
                      <a:r>
                        <a:rPr lang="es-ES" sz="2400" dirty="0">
                          <a:effectLst/>
                        </a:rPr>
                        <a:t>E. Dilatada</a:t>
                      </a:r>
                      <a:endParaRPr lang="es-EC" sz="2400" dirty="0">
                        <a:effectLst/>
                      </a:endParaRPr>
                    </a:p>
                    <a:p>
                      <a:pPr marL="228600" algn="just">
                        <a:lnSpc>
                          <a:spcPct val="150000"/>
                        </a:lnSpc>
                        <a:spcAft>
                          <a:spcPts val="0"/>
                        </a:spcAft>
                      </a:pPr>
                      <a:r>
                        <a:rPr lang="es-ES" sz="2400" dirty="0">
                          <a:effectLst/>
                        </a:rPr>
                        <a:t> </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8221378"/>
                  </a:ext>
                </a:extLst>
              </a:tr>
            </a:tbl>
          </a:graphicData>
        </a:graphic>
      </p:graphicFrame>
    </p:spTree>
    <p:extLst>
      <p:ext uri="{BB962C8B-B14F-4D97-AF65-F5344CB8AC3E}">
        <p14:creationId xmlns:p14="http://schemas.microsoft.com/office/powerpoint/2010/main" val="557561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221624" y="2447318"/>
            <a:ext cx="9905998" cy="1478570"/>
          </a:xfrm>
        </p:spPr>
        <p:txBody>
          <a:bodyPr>
            <a:normAutofit/>
          </a:bodyPr>
          <a:lstStyle/>
          <a:p>
            <a:r>
              <a:rPr lang="es-EC" sz="4800" dirty="0" smtClean="0"/>
              <a:t>Pruebas y resultados</a:t>
            </a:r>
            <a:endParaRPr lang="es-EC" sz="4800" dirty="0"/>
          </a:p>
        </p:txBody>
      </p:sp>
    </p:spTree>
    <p:extLst>
      <p:ext uri="{BB962C8B-B14F-4D97-AF65-F5344CB8AC3E}">
        <p14:creationId xmlns:p14="http://schemas.microsoft.com/office/powerpoint/2010/main" val="1117306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2" y="458098"/>
            <a:ext cx="9905998" cy="1478570"/>
          </a:xfrm>
        </p:spPr>
        <p:txBody>
          <a:bodyPr/>
          <a:lstStyle/>
          <a:p>
            <a:r>
              <a:rPr lang="es-EC" dirty="0"/>
              <a:t> </a:t>
            </a:r>
            <a:r>
              <a:rPr lang="es-EC" b="1" dirty="0" smtClean="0"/>
              <a:t>Vecino </a:t>
            </a:r>
            <a:r>
              <a:rPr lang="es-EC" b="1" dirty="0"/>
              <a:t>Más Cercano (KNN)</a:t>
            </a:r>
          </a:p>
        </p:txBody>
      </p:sp>
      <p:sp>
        <p:nvSpPr>
          <p:cNvPr id="3" name="Marcador de contenido 2"/>
          <p:cNvSpPr>
            <a:spLocks noGrp="1"/>
          </p:cNvSpPr>
          <p:nvPr>
            <p:ph idx="1"/>
          </p:nvPr>
        </p:nvSpPr>
        <p:spPr>
          <a:xfrm>
            <a:off x="1141413" y="2249487"/>
            <a:ext cx="4713956" cy="3541714"/>
          </a:xfrm>
        </p:spPr>
        <p:txBody>
          <a:bodyPr/>
          <a:lstStyle/>
          <a:p>
            <a:pPr marL="0" indent="0">
              <a:buNone/>
            </a:pPr>
            <a:r>
              <a:rPr lang="es-EC" dirty="0" smtClean="0"/>
              <a:t>En </a:t>
            </a:r>
            <a:r>
              <a:rPr lang="es-EC" dirty="0"/>
              <a:t>este caso, se realizaron pruebas con un rango de vecinos desde 1 hasta 100, con el fin de determinar con qué número se maximizan todos los parámetros de evaluación del clasificador. Así, los datos obtenidos fueron los siguientes:</a:t>
            </a:r>
          </a:p>
        </p:txBody>
      </p:sp>
      <p:pic>
        <p:nvPicPr>
          <p:cNvPr id="4" name="Imagen 3"/>
          <p:cNvPicPr>
            <a:picLocks noChangeAspect="1"/>
          </p:cNvPicPr>
          <p:nvPr/>
        </p:nvPicPr>
        <p:blipFill>
          <a:blip r:embed="rId2"/>
          <a:stretch>
            <a:fillRect/>
          </a:stretch>
        </p:blipFill>
        <p:spPr>
          <a:xfrm>
            <a:off x="5855369" y="1753394"/>
            <a:ext cx="5638800" cy="4533900"/>
          </a:xfrm>
          <a:prstGeom prst="rect">
            <a:avLst/>
          </a:prstGeom>
        </p:spPr>
      </p:pic>
    </p:spTree>
    <p:extLst>
      <p:ext uri="{BB962C8B-B14F-4D97-AF65-F5344CB8AC3E}">
        <p14:creationId xmlns:p14="http://schemas.microsoft.com/office/powerpoint/2010/main" val="1653167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66537" y="377887"/>
            <a:ext cx="9905998" cy="841314"/>
          </a:xfrm>
        </p:spPr>
        <p:txBody>
          <a:bodyPr>
            <a:noAutofit/>
          </a:bodyPr>
          <a:lstStyle/>
          <a:p>
            <a:r>
              <a:rPr lang="es-ES" sz="2400" dirty="0"/>
              <a:t>Porcentaje de los parámetros de evaluación en función del número de vecinos tras evaluar las 16 características en bruto</a:t>
            </a:r>
            <a:endParaRPr lang="es-EC" sz="2400" dirty="0"/>
          </a:p>
        </p:txBody>
      </p:sp>
      <p:graphicFrame>
        <p:nvGraphicFramePr>
          <p:cNvPr id="4" name="Tabla 3"/>
          <p:cNvGraphicFramePr>
            <a:graphicFrameLocks noGrp="1"/>
          </p:cNvGraphicFramePr>
          <p:nvPr>
            <p:extLst>
              <p:ext uri="{D42A27DB-BD31-4B8C-83A1-F6EECF244321}">
                <p14:modId xmlns:p14="http://schemas.microsoft.com/office/powerpoint/2010/main" val="612761511"/>
              </p:ext>
            </p:extLst>
          </p:nvPr>
        </p:nvGraphicFramePr>
        <p:xfrm>
          <a:off x="1395661" y="1219208"/>
          <a:ext cx="9476874" cy="5919302"/>
        </p:xfrm>
        <a:graphic>
          <a:graphicData uri="http://schemas.openxmlformats.org/drawingml/2006/table">
            <a:tbl>
              <a:tblPr firstRow="1" firstCol="1" bandRow="1">
                <a:tableStyleId>{5C22544A-7EE6-4342-B048-85BDC9FD1C3A}</a:tableStyleId>
              </a:tblPr>
              <a:tblGrid>
                <a:gridCol w="1524635">
                  <a:extLst>
                    <a:ext uri="{9D8B030D-6E8A-4147-A177-3AD203B41FA5}">
                      <a16:colId xmlns:a16="http://schemas.microsoft.com/office/drawing/2014/main" val="661430602"/>
                    </a:ext>
                  </a:extLst>
                </a:gridCol>
                <a:gridCol w="1524635">
                  <a:extLst>
                    <a:ext uri="{9D8B030D-6E8A-4147-A177-3AD203B41FA5}">
                      <a16:colId xmlns:a16="http://schemas.microsoft.com/office/drawing/2014/main" val="87062978"/>
                    </a:ext>
                  </a:extLst>
                </a:gridCol>
                <a:gridCol w="1524635">
                  <a:extLst>
                    <a:ext uri="{9D8B030D-6E8A-4147-A177-3AD203B41FA5}">
                      <a16:colId xmlns:a16="http://schemas.microsoft.com/office/drawing/2014/main" val="232515059"/>
                    </a:ext>
                  </a:extLst>
                </a:gridCol>
                <a:gridCol w="1630089">
                  <a:extLst>
                    <a:ext uri="{9D8B030D-6E8A-4147-A177-3AD203B41FA5}">
                      <a16:colId xmlns:a16="http://schemas.microsoft.com/office/drawing/2014/main" val="2551669301"/>
                    </a:ext>
                  </a:extLst>
                </a:gridCol>
                <a:gridCol w="1748245">
                  <a:extLst>
                    <a:ext uri="{9D8B030D-6E8A-4147-A177-3AD203B41FA5}">
                      <a16:colId xmlns:a16="http://schemas.microsoft.com/office/drawing/2014/main" val="2428979558"/>
                    </a:ext>
                  </a:extLst>
                </a:gridCol>
                <a:gridCol w="1524635">
                  <a:extLst>
                    <a:ext uri="{9D8B030D-6E8A-4147-A177-3AD203B41FA5}">
                      <a16:colId xmlns:a16="http://schemas.microsoft.com/office/drawing/2014/main" val="890420071"/>
                    </a:ext>
                  </a:extLst>
                </a:gridCol>
              </a:tblGrid>
              <a:tr h="432902">
                <a:tc>
                  <a:txBody>
                    <a:bodyPr/>
                    <a:lstStyle/>
                    <a:p>
                      <a:pPr algn="ctr">
                        <a:lnSpc>
                          <a:spcPct val="150000"/>
                        </a:lnSpc>
                        <a:spcAft>
                          <a:spcPts val="0"/>
                        </a:spcAft>
                      </a:pPr>
                      <a:r>
                        <a:rPr lang="es-EC" sz="1200">
                          <a:effectLst/>
                        </a:rPr>
                        <a:t>N. Vecinos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Exactitud</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Precisión</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Sensibilidad</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Especificidad</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BER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extLst>
                  <a:ext uri="{0D108BD9-81ED-4DB2-BD59-A6C34878D82A}">
                    <a16:rowId xmlns:a16="http://schemas.microsoft.com/office/drawing/2014/main" val="1354257274"/>
                  </a:ext>
                </a:extLst>
              </a:tr>
              <a:tr h="241445">
                <a:tc>
                  <a:txBody>
                    <a:bodyPr/>
                    <a:lstStyle/>
                    <a:p>
                      <a:pPr algn="ctr">
                        <a:lnSpc>
                          <a:spcPct val="150000"/>
                        </a:lnSpc>
                        <a:spcAft>
                          <a:spcPts val="0"/>
                        </a:spcAft>
                      </a:pPr>
                      <a:r>
                        <a:rPr lang="es-EC" sz="1200">
                          <a:effectLst/>
                        </a:rPr>
                        <a:t>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89,00%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81,97%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100,00%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78,00%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200">
                          <a:effectLst/>
                        </a:rPr>
                        <a:t>0,11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nchor="ctr"/>
                </a:tc>
                <a:extLst>
                  <a:ext uri="{0D108BD9-81ED-4DB2-BD59-A6C34878D82A}">
                    <a16:rowId xmlns:a16="http://schemas.microsoft.com/office/drawing/2014/main" val="1693090021"/>
                  </a:ext>
                </a:extLst>
              </a:tr>
              <a:tr h="241445">
                <a:tc>
                  <a:txBody>
                    <a:bodyPr/>
                    <a:lstStyle/>
                    <a:p>
                      <a:pPr algn="ctr">
                        <a:lnSpc>
                          <a:spcPct val="150000"/>
                        </a:lnSpc>
                        <a:spcAft>
                          <a:spcPts val="0"/>
                        </a:spcAft>
                      </a:pPr>
                      <a:r>
                        <a:rPr lang="es-EC" sz="1200">
                          <a:effectLst/>
                        </a:rPr>
                        <a:t>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87,50%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90,00%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200">
                          <a:effectLst/>
                        </a:rPr>
                        <a:t>0,20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nchor="ctr"/>
                </a:tc>
                <a:extLst>
                  <a:ext uri="{0D108BD9-81ED-4DB2-BD59-A6C34878D82A}">
                    <a16:rowId xmlns:a16="http://schemas.microsoft.com/office/drawing/2014/main" val="3929239043"/>
                  </a:ext>
                </a:extLst>
              </a:tr>
              <a:tr h="241445">
                <a:tc>
                  <a:txBody>
                    <a:bodyPr/>
                    <a:lstStyle/>
                    <a:p>
                      <a:pPr algn="ctr">
                        <a:lnSpc>
                          <a:spcPct val="150000"/>
                        </a:lnSpc>
                        <a:spcAft>
                          <a:spcPts val="0"/>
                        </a:spcAft>
                      </a:pPr>
                      <a:r>
                        <a:rPr lang="es-EC" sz="1200">
                          <a:effectLst/>
                        </a:rPr>
                        <a:t>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83,00%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86,67%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78,00%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88,00%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200">
                          <a:effectLst/>
                        </a:rPr>
                        <a:t>0,17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nchor="ctr"/>
                </a:tc>
                <a:extLst>
                  <a:ext uri="{0D108BD9-81ED-4DB2-BD59-A6C34878D82A}">
                    <a16:rowId xmlns:a16="http://schemas.microsoft.com/office/drawing/2014/main" val="1795055221"/>
                  </a:ext>
                </a:extLst>
              </a:tr>
              <a:tr h="241445">
                <a:tc>
                  <a:txBody>
                    <a:bodyPr/>
                    <a:lstStyle/>
                    <a:p>
                      <a:pPr algn="ctr">
                        <a:lnSpc>
                          <a:spcPct val="150000"/>
                        </a:lnSpc>
                        <a:spcAft>
                          <a:spcPts val="0"/>
                        </a:spcAft>
                      </a:pPr>
                      <a:r>
                        <a:rPr lang="es-EC" sz="1200">
                          <a:effectLst/>
                        </a:rPr>
                        <a:t>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73,00%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84,85%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56,00%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90,00%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200">
                          <a:effectLst/>
                        </a:rPr>
                        <a:t>0,27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nchor="ctr"/>
                </a:tc>
                <a:extLst>
                  <a:ext uri="{0D108BD9-81ED-4DB2-BD59-A6C34878D82A}">
                    <a16:rowId xmlns:a16="http://schemas.microsoft.com/office/drawing/2014/main" val="76415332"/>
                  </a:ext>
                </a:extLst>
              </a:tr>
              <a:tr h="241445">
                <a:tc>
                  <a:txBody>
                    <a:bodyPr/>
                    <a:lstStyle/>
                    <a:p>
                      <a:pPr algn="ctr">
                        <a:lnSpc>
                          <a:spcPct val="150000"/>
                        </a:lnSpc>
                        <a:spcAft>
                          <a:spcPts val="0"/>
                        </a:spcAft>
                      </a:pPr>
                      <a:r>
                        <a:rPr lang="es-EC" sz="1200">
                          <a:effectLst/>
                        </a:rPr>
                        <a:t>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76,00%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80,95%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68,00%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84,00%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200">
                          <a:effectLst/>
                        </a:rPr>
                        <a:t>0,24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nchor="ctr"/>
                </a:tc>
                <a:extLst>
                  <a:ext uri="{0D108BD9-81ED-4DB2-BD59-A6C34878D82A}">
                    <a16:rowId xmlns:a16="http://schemas.microsoft.com/office/drawing/2014/main" val="3865355109"/>
                  </a:ext>
                </a:extLst>
              </a:tr>
              <a:tr h="241445">
                <a:tc>
                  <a:txBody>
                    <a:bodyPr/>
                    <a:lstStyle/>
                    <a:p>
                      <a:pPr algn="ctr">
                        <a:lnSpc>
                          <a:spcPct val="150000"/>
                        </a:lnSpc>
                        <a:spcAft>
                          <a:spcPts val="0"/>
                        </a:spcAft>
                      </a:pPr>
                      <a:r>
                        <a:rPr lang="es-EC" sz="1200">
                          <a:effectLst/>
                        </a:rPr>
                        <a:t>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75,00%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85,71%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60,00%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90,00%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200">
                          <a:effectLst/>
                        </a:rPr>
                        <a:t>0,25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nchor="ctr"/>
                </a:tc>
                <a:extLst>
                  <a:ext uri="{0D108BD9-81ED-4DB2-BD59-A6C34878D82A}">
                    <a16:rowId xmlns:a16="http://schemas.microsoft.com/office/drawing/2014/main" val="181090249"/>
                  </a:ext>
                </a:extLst>
              </a:tr>
              <a:tr h="241445">
                <a:tc>
                  <a:txBody>
                    <a:bodyPr/>
                    <a:lstStyle/>
                    <a:p>
                      <a:pPr algn="ctr">
                        <a:lnSpc>
                          <a:spcPct val="150000"/>
                        </a:lnSpc>
                        <a:spcAft>
                          <a:spcPts val="0"/>
                        </a:spcAft>
                      </a:pPr>
                      <a:r>
                        <a:rPr lang="es-EC" sz="1200">
                          <a:effectLst/>
                        </a:rPr>
                        <a:t>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77,00%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86,49%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64,00%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90,00%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200">
                          <a:effectLst/>
                        </a:rPr>
                        <a:t>0,23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nchor="ctr"/>
                </a:tc>
                <a:extLst>
                  <a:ext uri="{0D108BD9-81ED-4DB2-BD59-A6C34878D82A}">
                    <a16:rowId xmlns:a16="http://schemas.microsoft.com/office/drawing/2014/main" val="689576630"/>
                  </a:ext>
                </a:extLst>
              </a:tr>
              <a:tr h="241445">
                <a:tc>
                  <a:txBody>
                    <a:bodyPr/>
                    <a:lstStyle/>
                    <a:p>
                      <a:pPr algn="ctr">
                        <a:lnSpc>
                          <a:spcPct val="150000"/>
                        </a:lnSpc>
                        <a:spcAft>
                          <a:spcPts val="0"/>
                        </a:spcAft>
                      </a:pPr>
                      <a:r>
                        <a:rPr lang="es-EC" sz="1200">
                          <a:effectLst/>
                        </a:rPr>
                        <a:t>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75,00%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85,71%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60,00%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90,00%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200">
                          <a:effectLst/>
                        </a:rPr>
                        <a:t>0,25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nchor="ctr"/>
                </a:tc>
                <a:extLst>
                  <a:ext uri="{0D108BD9-81ED-4DB2-BD59-A6C34878D82A}">
                    <a16:rowId xmlns:a16="http://schemas.microsoft.com/office/drawing/2014/main" val="1558039723"/>
                  </a:ext>
                </a:extLst>
              </a:tr>
              <a:tr h="241445">
                <a:tc>
                  <a:txBody>
                    <a:bodyPr/>
                    <a:lstStyle/>
                    <a:p>
                      <a:pPr algn="ctr">
                        <a:lnSpc>
                          <a:spcPct val="150000"/>
                        </a:lnSpc>
                        <a:spcAft>
                          <a:spcPts val="0"/>
                        </a:spcAft>
                      </a:pPr>
                      <a:r>
                        <a:rPr lang="es-EC" sz="1200">
                          <a:effectLst/>
                        </a:rPr>
                        <a:t>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75,00%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85,71%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60,00%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90,00%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200">
                          <a:effectLst/>
                        </a:rPr>
                        <a:t>0,25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nchor="ctr"/>
                </a:tc>
                <a:extLst>
                  <a:ext uri="{0D108BD9-81ED-4DB2-BD59-A6C34878D82A}">
                    <a16:rowId xmlns:a16="http://schemas.microsoft.com/office/drawing/2014/main" val="2710260517"/>
                  </a:ext>
                </a:extLst>
              </a:tr>
              <a:tr h="241445">
                <a:tc>
                  <a:txBody>
                    <a:bodyPr/>
                    <a:lstStyle/>
                    <a:p>
                      <a:pPr algn="ctr">
                        <a:lnSpc>
                          <a:spcPct val="150000"/>
                        </a:lnSpc>
                        <a:spcAft>
                          <a:spcPts val="0"/>
                        </a:spcAft>
                      </a:pPr>
                      <a:r>
                        <a:rPr lang="es-EC" sz="1200">
                          <a:effectLst/>
                        </a:rPr>
                        <a:t>10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75,00%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dirty="0">
                          <a:effectLst/>
                        </a:rPr>
                        <a:t>85,71%</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60,00%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90,00%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200">
                          <a:effectLst/>
                        </a:rPr>
                        <a:t>0,25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nchor="ctr"/>
                </a:tc>
                <a:extLst>
                  <a:ext uri="{0D108BD9-81ED-4DB2-BD59-A6C34878D82A}">
                    <a16:rowId xmlns:a16="http://schemas.microsoft.com/office/drawing/2014/main" val="1643024554"/>
                  </a:ext>
                </a:extLst>
              </a:tr>
              <a:tr h="241445">
                <a:tc>
                  <a:txBody>
                    <a:bodyPr/>
                    <a:lstStyle/>
                    <a:p>
                      <a:pPr algn="ctr">
                        <a:lnSpc>
                          <a:spcPct val="150000"/>
                        </a:lnSpc>
                        <a:spcAft>
                          <a:spcPts val="0"/>
                        </a:spcAft>
                      </a:pPr>
                      <a:r>
                        <a:rPr lang="es-EC" sz="1200">
                          <a:effectLst/>
                        </a:rPr>
                        <a:t>11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75,00%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85,71%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60,00%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90,00%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200">
                          <a:effectLst/>
                        </a:rPr>
                        <a:t>0,25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nchor="ctr"/>
                </a:tc>
                <a:extLst>
                  <a:ext uri="{0D108BD9-81ED-4DB2-BD59-A6C34878D82A}">
                    <a16:rowId xmlns:a16="http://schemas.microsoft.com/office/drawing/2014/main" val="3329060089"/>
                  </a:ext>
                </a:extLst>
              </a:tr>
              <a:tr h="241445">
                <a:tc>
                  <a:txBody>
                    <a:bodyPr/>
                    <a:lstStyle/>
                    <a:p>
                      <a:pPr algn="ctr">
                        <a:lnSpc>
                          <a:spcPct val="150000"/>
                        </a:lnSpc>
                        <a:spcAft>
                          <a:spcPts val="0"/>
                        </a:spcAft>
                      </a:pPr>
                      <a:r>
                        <a:rPr lang="es-EC" sz="1200">
                          <a:effectLst/>
                        </a:rPr>
                        <a:t>12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74,00%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85,29%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58,00%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90,00%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200">
                          <a:effectLst/>
                        </a:rPr>
                        <a:t>0,26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nchor="ctr"/>
                </a:tc>
                <a:extLst>
                  <a:ext uri="{0D108BD9-81ED-4DB2-BD59-A6C34878D82A}">
                    <a16:rowId xmlns:a16="http://schemas.microsoft.com/office/drawing/2014/main" val="2153864610"/>
                  </a:ext>
                </a:extLst>
              </a:tr>
              <a:tr h="241445">
                <a:tc>
                  <a:txBody>
                    <a:bodyPr/>
                    <a:lstStyle/>
                    <a:p>
                      <a:pPr algn="ctr">
                        <a:lnSpc>
                          <a:spcPct val="150000"/>
                        </a:lnSpc>
                        <a:spcAft>
                          <a:spcPts val="0"/>
                        </a:spcAft>
                      </a:pPr>
                      <a:r>
                        <a:rPr lang="es-EC" sz="1200">
                          <a:effectLst/>
                        </a:rPr>
                        <a:t>13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75,00%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85,71%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60,00%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90,00%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200">
                          <a:effectLst/>
                        </a:rPr>
                        <a:t>0,25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nchor="ctr"/>
                </a:tc>
                <a:extLst>
                  <a:ext uri="{0D108BD9-81ED-4DB2-BD59-A6C34878D82A}">
                    <a16:rowId xmlns:a16="http://schemas.microsoft.com/office/drawing/2014/main" val="521603928"/>
                  </a:ext>
                </a:extLst>
              </a:tr>
              <a:tr h="241445">
                <a:tc>
                  <a:txBody>
                    <a:bodyPr/>
                    <a:lstStyle/>
                    <a:p>
                      <a:pPr algn="ctr">
                        <a:lnSpc>
                          <a:spcPct val="150000"/>
                        </a:lnSpc>
                        <a:spcAft>
                          <a:spcPts val="0"/>
                        </a:spcAft>
                      </a:pPr>
                      <a:r>
                        <a:rPr lang="es-EC" sz="1200">
                          <a:effectLst/>
                        </a:rPr>
                        <a:t>14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73,00%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84,85%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56,00%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90,00%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200">
                          <a:effectLst/>
                        </a:rPr>
                        <a:t>0,27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nchor="ctr"/>
                </a:tc>
                <a:extLst>
                  <a:ext uri="{0D108BD9-81ED-4DB2-BD59-A6C34878D82A}">
                    <a16:rowId xmlns:a16="http://schemas.microsoft.com/office/drawing/2014/main" val="1676886486"/>
                  </a:ext>
                </a:extLst>
              </a:tr>
              <a:tr h="241445">
                <a:tc>
                  <a:txBody>
                    <a:bodyPr/>
                    <a:lstStyle/>
                    <a:p>
                      <a:pPr algn="ctr">
                        <a:lnSpc>
                          <a:spcPct val="150000"/>
                        </a:lnSpc>
                        <a:spcAft>
                          <a:spcPts val="0"/>
                        </a:spcAft>
                      </a:pPr>
                      <a:r>
                        <a:rPr lang="es-EC" sz="1200">
                          <a:effectLst/>
                        </a:rPr>
                        <a:t>15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73,00%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84,85%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56,00%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90,00%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200">
                          <a:effectLst/>
                        </a:rPr>
                        <a:t>0,27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nchor="ctr"/>
                </a:tc>
                <a:extLst>
                  <a:ext uri="{0D108BD9-81ED-4DB2-BD59-A6C34878D82A}">
                    <a16:rowId xmlns:a16="http://schemas.microsoft.com/office/drawing/2014/main" val="1237662820"/>
                  </a:ext>
                </a:extLst>
              </a:tr>
              <a:tr h="241445">
                <a:tc>
                  <a:txBody>
                    <a:bodyPr/>
                    <a:lstStyle/>
                    <a:p>
                      <a:pPr algn="ctr">
                        <a:lnSpc>
                          <a:spcPct val="150000"/>
                        </a:lnSpc>
                        <a:spcAft>
                          <a:spcPts val="0"/>
                        </a:spcAft>
                      </a:pPr>
                      <a:r>
                        <a:rPr lang="es-EC" sz="1200">
                          <a:effectLst/>
                        </a:rPr>
                        <a:t>16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73,00%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84,85%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56,00%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90,00%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200">
                          <a:effectLst/>
                        </a:rPr>
                        <a:t>0,27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nchor="ctr"/>
                </a:tc>
                <a:extLst>
                  <a:ext uri="{0D108BD9-81ED-4DB2-BD59-A6C34878D82A}">
                    <a16:rowId xmlns:a16="http://schemas.microsoft.com/office/drawing/2014/main" val="2477049147"/>
                  </a:ext>
                </a:extLst>
              </a:tr>
              <a:tr h="241445">
                <a:tc>
                  <a:txBody>
                    <a:bodyPr/>
                    <a:lstStyle/>
                    <a:p>
                      <a:pPr algn="ctr">
                        <a:lnSpc>
                          <a:spcPct val="150000"/>
                        </a:lnSpc>
                        <a:spcAft>
                          <a:spcPts val="0"/>
                        </a:spcAft>
                      </a:pPr>
                      <a:r>
                        <a:rPr lang="es-EC" sz="1200">
                          <a:effectLst/>
                        </a:rPr>
                        <a:t>17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74,00%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85,29%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58,00%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90,00%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200">
                          <a:effectLst/>
                        </a:rPr>
                        <a:t>0,26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nchor="ctr"/>
                </a:tc>
                <a:extLst>
                  <a:ext uri="{0D108BD9-81ED-4DB2-BD59-A6C34878D82A}">
                    <a16:rowId xmlns:a16="http://schemas.microsoft.com/office/drawing/2014/main" val="1566321225"/>
                  </a:ext>
                </a:extLst>
              </a:tr>
              <a:tr h="241445">
                <a:tc>
                  <a:txBody>
                    <a:bodyPr/>
                    <a:lstStyle/>
                    <a:p>
                      <a:pPr algn="ctr">
                        <a:lnSpc>
                          <a:spcPct val="150000"/>
                        </a:lnSpc>
                        <a:spcAft>
                          <a:spcPts val="0"/>
                        </a:spcAft>
                      </a:pPr>
                      <a:r>
                        <a:rPr lang="es-EC" sz="1200">
                          <a:effectLst/>
                        </a:rPr>
                        <a:t>18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73,00%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84,85%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56,00%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90,00%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200">
                          <a:effectLst/>
                        </a:rPr>
                        <a:t>0,27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nchor="ctr"/>
                </a:tc>
                <a:extLst>
                  <a:ext uri="{0D108BD9-81ED-4DB2-BD59-A6C34878D82A}">
                    <a16:rowId xmlns:a16="http://schemas.microsoft.com/office/drawing/2014/main" val="3989113450"/>
                  </a:ext>
                </a:extLst>
              </a:tr>
              <a:tr h="241445">
                <a:tc>
                  <a:txBody>
                    <a:bodyPr/>
                    <a:lstStyle/>
                    <a:p>
                      <a:pPr algn="ctr">
                        <a:lnSpc>
                          <a:spcPct val="150000"/>
                        </a:lnSpc>
                        <a:spcAft>
                          <a:spcPts val="0"/>
                        </a:spcAft>
                      </a:pPr>
                      <a:r>
                        <a:rPr lang="es-EC" sz="1200">
                          <a:effectLst/>
                        </a:rPr>
                        <a:t>19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73,00%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84,85%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56,00%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90,00%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200">
                          <a:effectLst/>
                        </a:rPr>
                        <a:t>0,27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nchor="ctr"/>
                </a:tc>
                <a:extLst>
                  <a:ext uri="{0D108BD9-81ED-4DB2-BD59-A6C34878D82A}">
                    <a16:rowId xmlns:a16="http://schemas.microsoft.com/office/drawing/2014/main" val="3726577258"/>
                  </a:ext>
                </a:extLst>
              </a:tr>
              <a:tr h="241445">
                <a:tc>
                  <a:txBody>
                    <a:bodyPr/>
                    <a:lstStyle/>
                    <a:p>
                      <a:pPr algn="ctr">
                        <a:lnSpc>
                          <a:spcPct val="150000"/>
                        </a:lnSpc>
                        <a:spcAft>
                          <a:spcPts val="0"/>
                        </a:spcAft>
                      </a:pPr>
                      <a:r>
                        <a:rPr lang="es-EC" sz="1200">
                          <a:effectLst/>
                        </a:rPr>
                        <a:t>20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73,00%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84,85%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56,00%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90,00%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200" dirty="0">
                          <a:effectLst/>
                        </a:rPr>
                        <a:t>0,27</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nchor="ctr"/>
                </a:tc>
                <a:extLst>
                  <a:ext uri="{0D108BD9-81ED-4DB2-BD59-A6C34878D82A}">
                    <a16:rowId xmlns:a16="http://schemas.microsoft.com/office/drawing/2014/main" val="94834339"/>
                  </a:ext>
                </a:extLst>
              </a:tr>
            </a:tbl>
          </a:graphicData>
        </a:graphic>
      </p:graphicFrame>
    </p:spTree>
    <p:extLst>
      <p:ext uri="{BB962C8B-B14F-4D97-AF65-F5344CB8AC3E}">
        <p14:creationId xmlns:p14="http://schemas.microsoft.com/office/powerpoint/2010/main" val="1208891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2444" y="185381"/>
            <a:ext cx="9905998" cy="1478570"/>
          </a:xfrm>
        </p:spPr>
        <p:txBody>
          <a:bodyPr/>
          <a:lstStyle/>
          <a:p>
            <a:r>
              <a:rPr lang="es-EC" dirty="0" smtClean="0"/>
              <a:t>Arboles de decisión</a:t>
            </a:r>
            <a:endParaRPr lang="es-EC" dirty="0"/>
          </a:p>
        </p:txBody>
      </p:sp>
      <p:sp>
        <p:nvSpPr>
          <p:cNvPr id="3" name="Marcador de contenido 2"/>
          <p:cNvSpPr>
            <a:spLocks noGrp="1"/>
          </p:cNvSpPr>
          <p:nvPr>
            <p:ph idx="1"/>
          </p:nvPr>
        </p:nvSpPr>
        <p:spPr>
          <a:xfrm>
            <a:off x="1061201" y="1663951"/>
            <a:ext cx="4393115" cy="1889376"/>
          </a:xfrm>
        </p:spPr>
        <p:txBody>
          <a:bodyPr/>
          <a:lstStyle/>
          <a:p>
            <a:pPr marL="0" indent="0">
              <a:buNone/>
            </a:pPr>
            <a:r>
              <a:rPr lang="es-ES" dirty="0"/>
              <a:t>Porcentaje de los parámetros de evaluación usando árboles de decisión tras evaluar las 16 características en </a:t>
            </a:r>
            <a:r>
              <a:rPr lang="es-ES" dirty="0" smtClean="0"/>
              <a:t>bruto.</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1692333783"/>
              </p:ext>
            </p:extLst>
          </p:nvPr>
        </p:nvGraphicFramePr>
        <p:xfrm>
          <a:off x="900779" y="3926588"/>
          <a:ext cx="4280819" cy="1217604"/>
        </p:xfrm>
        <a:graphic>
          <a:graphicData uri="http://schemas.openxmlformats.org/drawingml/2006/table">
            <a:tbl>
              <a:tblPr firstRow="1" firstCol="1" bandRow="1">
                <a:tableStyleId>{5C22544A-7EE6-4342-B048-85BDC9FD1C3A}</a:tableStyleId>
              </a:tblPr>
              <a:tblGrid>
                <a:gridCol w="833249">
                  <a:extLst>
                    <a:ext uri="{9D8B030D-6E8A-4147-A177-3AD203B41FA5}">
                      <a16:colId xmlns:a16="http://schemas.microsoft.com/office/drawing/2014/main" val="326508428"/>
                    </a:ext>
                  </a:extLst>
                </a:gridCol>
                <a:gridCol w="833249">
                  <a:extLst>
                    <a:ext uri="{9D8B030D-6E8A-4147-A177-3AD203B41FA5}">
                      <a16:colId xmlns:a16="http://schemas.microsoft.com/office/drawing/2014/main" val="3409089479"/>
                    </a:ext>
                  </a:extLst>
                </a:gridCol>
                <a:gridCol w="861025">
                  <a:extLst>
                    <a:ext uri="{9D8B030D-6E8A-4147-A177-3AD203B41FA5}">
                      <a16:colId xmlns:a16="http://schemas.microsoft.com/office/drawing/2014/main" val="3703846463"/>
                    </a:ext>
                  </a:extLst>
                </a:gridCol>
                <a:gridCol w="920047">
                  <a:extLst>
                    <a:ext uri="{9D8B030D-6E8A-4147-A177-3AD203B41FA5}">
                      <a16:colId xmlns:a16="http://schemas.microsoft.com/office/drawing/2014/main" val="3307517950"/>
                    </a:ext>
                  </a:extLst>
                </a:gridCol>
                <a:gridCol w="833249">
                  <a:extLst>
                    <a:ext uri="{9D8B030D-6E8A-4147-A177-3AD203B41FA5}">
                      <a16:colId xmlns:a16="http://schemas.microsoft.com/office/drawing/2014/main" val="2797359136"/>
                    </a:ext>
                  </a:extLst>
                </a:gridCol>
              </a:tblGrid>
              <a:tr h="827811">
                <a:tc>
                  <a:txBody>
                    <a:bodyPr/>
                    <a:lstStyle/>
                    <a:p>
                      <a:pPr algn="ctr">
                        <a:lnSpc>
                          <a:spcPct val="150000"/>
                        </a:lnSpc>
                        <a:spcAft>
                          <a:spcPts val="0"/>
                        </a:spcAft>
                      </a:pPr>
                      <a:r>
                        <a:rPr lang="es-EC" sz="1600" dirty="0">
                          <a:effectLst/>
                        </a:rPr>
                        <a:t>Exactitud</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Precisión</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Sensibilidad</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Especificidad</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BER</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1072253"/>
                  </a:ext>
                </a:extLst>
              </a:tr>
              <a:tr h="389793">
                <a:tc>
                  <a:txBody>
                    <a:bodyPr/>
                    <a:lstStyle/>
                    <a:p>
                      <a:pPr algn="ctr">
                        <a:lnSpc>
                          <a:spcPct val="150000"/>
                        </a:lnSpc>
                        <a:spcAft>
                          <a:spcPts val="0"/>
                        </a:spcAft>
                      </a:pPr>
                      <a:r>
                        <a:rPr lang="es-ES" sz="1600">
                          <a:effectLst/>
                        </a:rPr>
                        <a:t>85,00%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600">
                          <a:effectLst/>
                        </a:rPr>
                        <a:t>80,70%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600">
                          <a:effectLst/>
                        </a:rPr>
                        <a:t>92,00%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600">
                          <a:effectLst/>
                        </a:rPr>
                        <a:t>78,00%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600" dirty="0">
                          <a:effectLst/>
                        </a:rPr>
                        <a:t>0,15</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9139911"/>
                  </a:ext>
                </a:extLst>
              </a:tr>
            </a:tbl>
          </a:graphicData>
        </a:graphic>
      </p:graphicFrame>
      <p:pic>
        <p:nvPicPr>
          <p:cNvPr id="5" name="Imagen 4"/>
          <p:cNvPicPr>
            <a:picLocks noChangeAspect="1"/>
          </p:cNvPicPr>
          <p:nvPr/>
        </p:nvPicPr>
        <p:blipFill>
          <a:blip r:embed="rId2"/>
          <a:stretch>
            <a:fillRect/>
          </a:stretch>
        </p:blipFill>
        <p:spPr>
          <a:xfrm>
            <a:off x="5454316" y="1347286"/>
            <a:ext cx="6200775" cy="4067175"/>
          </a:xfrm>
          <a:prstGeom prst="rect">
            <a:avLst/>
          </a:prstGeom>
        </p:spPr>
      </p:pic>
    </p:spTree>
    <p:extLst>
      <p:ext uri="{BB962C8B-B14F-4D97-AF65-F5344CB8AC3E}">
        <p14:creationId xmlns:p14="http://schemas.microsoft.com/office/powerpoint/2010/main" val="1198053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 </a:t>
            </a:r>
            <a:r>
              <a:rPr lang="es-EC" dirty="0" smtClean="0"/>
              <a:t>Máquinas </a:t>
            </a:r>
            <a:r>
              <a:rPr lang="es-EC" dirty="0"/>
              <a:t>de Vectores de Soporte (SVM)</a:t>
            </a:r>
          </a:p>
        </p:txBody>
      </p:sp>
      <p:sp>
        <p:nvSpPr>
          <p:cNvPr id="3" name="Marcador de contenido 2"/>
          <p:cNvSpPr>
            <a:spLocks noGrp="1"/>
          </p:cNvSpPr>
          <p:nvPr>
            <p:ph idx="1"/>
          </p:nvPr>
        </p:nvSpPr>
        <p:spPr>
          <a:xfrm>
            <a:off x="1141412" y="4299283"/>
            <a:ext cx="9905999" cy="1491917"/>
          </a:xfrm>
        </p:spPr>
        <p:txBody>
          <a:bodyPr/>
          <a:lstStyle/>
          <a:p>
            <a:pPr marL="0" indent="0">
              <a:buNone/>
            </a:pPr>
            <a:r>
              <a:rPr lang="es-EC"/>
              <a:t>Al obtener un valor de </a:t>
            </a:r>
            <a:r>
              <a:rPr lang="es-EC" dirty="0" err="1"/>
              <a:t>NaN</a:t>
            </a:r>
            <a:r>
              <a:rPr lang="es-EC" dirty="0"/>
              <a:t> se manifiesta que las características no tienen las propiedades necesarias para trabajar con este clasificador.</a:t>
            </a:r>
          </a:p>
          <a:p>
            <a:pPr marL="0" indent="0">
              <a:buNone/>
            </a:pP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2486871068"/>
              </p:ext>
            </p:extLst>
          </p:nvPr>
        </p:nvGraphicFramePr>
        <p:xfrm>
          <a:off x="802106" y="2383682"/>
          <a:ext cx="9994231" cy="1629006"/>
        </p:xfrm>
        <a:graphic>
          <a:graphicData uri="http://schemas.openxmlformats.org/drawingml/2006/table">
            <a:tbl>
              <a:tblPr firstRow="1" firstCol="1" bandRow="1">
                <a:tableStyleId>{5C22544A-7EE6-4342-B048-85BDC9FD1C3A}</a:tableStyleId>
              </a:tblPr>
              <a:tblGrid>
                <a:gridCol w="1945349">
                  <a:extLst>
                    <a:ext uri="{9D8B030D-6E8A-4147-A177-3AD203B41FA5}">
                      <a16:colId xmlns:a16="http://schemas.microsoft.com/office/drawing/2014/main" val="2058453383"/>
                    </a:ext>
                  </a:extLst>
                </a:gridCol>
                <a:gridCol w="1945349">
                  <a:extLst>
                    <a:ext uri="{9D8B030D-6E8A-4147-A177-3AD203B41FA5}">
                      <a16:colId xmlns:a16="http://schemas.microsoft.com/office/drawing/2014/main" val="3490308350"/>
                    </a:ext>
                  </a:extLst>
                </a:gridCol>
                <a:gridCol w="2010195">
                  <a:extLst>
                    <a:ext uri="{9D8B030D-6E8A-4147-A177-3AD203B41FA5}">
                      <a16:colId xmlns:a16="http://schemas.microsoft.com/office/drawing/2014/main" val="4223137418"/>
                    </a:ext>
                  </a:extLst>
                </a:gridCol>
                <a:gridCol w="2147989">
                  <a:extLst>
                    <a:ext uri="{9D8B030D-6E8A-4147-A177-3AD203B41FA5}">
                      <a16:colId xmlns:a16="http://schemas.microsoft.com/office/drawing/2014/main" val="169728084"/>
                    </a:ext>
                  </a:extLst>
                </a:gridCol>
                <a:gridCol w="1945349">
                  <a:extLst>
                    <a:ext uri="{9D8B030D-6E8A-4147-A177-3AD203B41FA5}">
                      <a16:colId xmlns:a16="http://schemas.microsoft.com/office/drawing/2014/main" val="1020376726"/>
                    </a:ext>
                  </a:extLst>
                </a:gridCol>
              </a:tblGrid>
              <a:tr h="988926">
                <a:tc>
                  <a:txBody>
                    <a:bodyPr/>
                    <a:lstStyle/>
                    <a:p>
                      <a:pPr algn="ctr">
                        <a:lnSpc>
                          <a:spcPct val="150000"/>
                        </a:lnSpc>
                        <a:spcAft>
                          <a:spcPts val="0"/>
                        </a:spcAft>
                      </a:pPr>
                      <a:r>
                        <a:rPr lang="es-EC" sz="2800">
                          <a:effectLst/>
                        </a:rPr>
                        <a:t>Exactitud</a:t>
                      </a:r>
                      <a:endParaRPr lang="es-EC"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800">
                          <a:effectLst/>
                        </a:rPr>
                        <a:t>Precisión</a:t>
                      </a:r>
                      <a:endParaRPr lang="es-EC"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800">
                          <a:effectLst/>
                        </a:rPr>
                        <a:t>Sensibilidad</a:t>
                      </a:r>
                      <a:endParaRPr lang="es-EC"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800">
                          <a:effectLst/>
                        </a:rPr>
                        <a:t>Especificidad</a:t>
                      </a:r>
                      <a:endParaRPr lang="es-EC"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800">
                          <a:effectLst/>
                        </a:rPr>
                        <a:t>BER</a:t>
                      </a:r>
                      <a:endParaRPr lang="es-EC"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5639896"/>
                  </a:ext>
                </a:extLst>
              </a:tr>
              <a:tr h="465657">
                <a:tc>
                  <a:txBody>
                    <a:bodyPr/>
                    <a:lstStyle/>
                    <a:p>
                      <a:pPr algn="ctr">
                        <a:lnSpc>
                          <a:spcPct val="150000"/>
                        </a:lnSpc>
                        <a:spcAft>
                          <a:spcPts val="0"/>
                        </a:spcAft>
                      </a:pPr>
                      <a:r>
                        <a:rPr lang="es-EC" sz="2800">
                          <a:effectLst/>
                        </a:rPr>
                        <a:t>50,00%</a:t>
                      </a:r>
                      <a:endParaRPr lang="es-EC"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800">
                          <a:effectLst/>
                        </a:rPr>
                        <a:t>NaN</a:t>
                      </a:r>
                      <a:endParaRPr lang="es-EC"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800">
                          <a:effectLst/>
                        </a:rPr>
                        <a:t>0,00%</a:t>
                      </a:r>
                      <a:endParaRPr lang="es-EC"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800">
                          <a:effectLst/>
                        </a:rPr>
                        <a:t>100,00%</a:t>
                      </a:r>
                      <a:endParaRPr lang="es-EC"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800" dirty="0">
                          <a:effectLst/>
                        </a:rPr>
                        <a:t>50,00%</a:t>
                      </a:r>
                      <a:endParaRPr lang="es-EC"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0388077"/>
                  </a:ext>
                </a:extLst>
              </a:tr>
            </a:tbl>
          </a:graphicData>
        </a:graphic>
      </p:graphicFrame>
    </p:spTree>
    <p:extLst>
      <p:ext uri="{BB962C8B-B14F-4D97-AF65-F5344CB8AC3E}">
        <p14:creationId xmlns:p14="http://schemas.microsoft.com/office/powerpoint/2010/main" val="684547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90592" y="0"/>
            <a:ext cx="9905998" cy="1478570"/>
          </a:xfrm>
        </p:spPr>
        <p:txBody>
          <a:bodyPr/>
          <a:lstStyle/>
          <a:p>
            <a:r>
              <a:rPr lang="es-EC" dirty="0" smtClean="0"/>
              <a:t>CARACTERÍSTICAS NORMALIZADAS</a:t>
            </a:r>
            <a:endParaRPr lang="es-EC" dirty="0"/>
          </a:p>
        </p:txBody>
      </p:sp>
      <p:sp>
        <p:nvSpPr>
          <p:cNvPr id="3" name="Marcador de contenido 2"/>
          <p:cNvSpPr>
            <a:spLocks noGrp="1"/>
          </p:cNvSpPr>
          <p:nvPr>
            <p:ph idx="1"/>
          </p:nvPr>
        </p:nvSpPr>
        <p:spPr>
          <a:xfrm>
            <a:off x="773279" y="1864476"/>
            <a:ext cx="4664995" cy="3926723"/>
          </a:xfrm>
        </p:spPr>
        <p:txBody>
          <a:bodyPr/>
          <a:lstStyle/>
          <a:p>
            <a:pPr marL="0" lvl="2" indent="0">
              <a:spcBef>
                <a:spcPts val="1000"/>
              </a:spcBef>
              <a:buNone/>
            </a:pPr>
            <a:r>
              <a:rPr lang="es-EC" sz="2400" b="1" dirty="0"/>
              <a:t>Vecino Más Cercano (KNN)</a:t>
            </a:r>
          </a:p>
          <a:p>
            <a:pPr marL="0" indent="0" algn="just">
              <a:buNone/>
            </a:pPr>
            <a:r>
              <a:rPr lang="es-EC" dirty="0"/>
              <a:t> En este caso, se realizaron pruebas con un rango de vecinos desde 1 hasta 100, con el fin de determinar con qué número se maximizan todos los parámetros de evaluación del clasificador. Así, los datos obtenidos fueron los siguientes:</a:t>
            </a:r>
          </a:p>
        </p:txBody>
      </p:sp>
      <p:pic>
        <p:nvPicPr>
          <p:cNvPr id="4" name="Imagen 3"/>
          <p:cNvPicPr>
            <a:picLocks noChangeAspect="1"/>
          </p:cNvPicPr>
          <p:nvPr/>
        </p:nvPicPr>
        <p:blipFill>
          <a:blip r:embed="rId2"/>
          <a:stretch>
            <a:fillRect/>
          </a:stretch>
        </p:blipFill>
        <p:spPr>
          <a:xfrm>
            <a:off x="5973428" y="1403724"/>
            <a:ext cx="5667375" cy="4848225"/>
          </a:xfrm>
          <a:prstGeom prst="rect">
            <a:avLst/>
          </a:prstGeom>
        </p:spPr>
      </p:pic>
    </p:spTree>
    <p:extLst>
      <p:ext uri="{BB962C8B-B14F-4D97-AF65-F5344CB8AC3E}">
        <p14:creationId xmlns:p14="http://schemas.microsoft.com/office/powerpoint/2010/main" val="3195262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0"/>
            <a:ext cx="9905998" cy="1478570"/>
          </a:xfrm>
        </p:spPr>
        <p:txBody>
          <a:bodyPr>
            <a:normAutofit/>
          </a:bodyPr>
          <a:lstStyle/>
          <a:p>
            <a:r>
              <a:rPr lang="es-ES" sz="2000" dirty="0"/>
              <a:t>Porcentaje de los parámetros de evaluación en función del número de vecinos tras evaluar las 16 características normalizadas</a:t>
            </a:r>
            <a:endParaRPr lang="es-EC" sz="2000" dirty="0"/>
          </a:p>
        </p:txBody>
      </p:sp>
      <p:graphicFrame>
        <p:nvGraphicFramePr>
          <p:cNvPr id="4" name="Tabla 3"/>
          <p:cNvGraphicFramePr>
            <a:graphicFrameLocks noGrp="1"/>
          </p:cNvGraphicFramePr>
          <p:nvPr>
            <p:extLst>
              <p:ext uri="{D42A27DB-BD31-4B8C-83A1-F6EECF244321}">
                <p14:modId xmlns:p14="http://schemas.microsoft.com/office/powerpoint/2010/main" val="2714749483"/>
              </p:ext>
            </p:extLst>
          </p:nvPr>
        </p:nvGraphicFramePr>
        <p:xfrm>
          <a:off x="1876927" y="1286057"/>
          <a:ext cx="7940842" cy="5876844"/>
        </p:xfrm>
        <a:graphic>
          <a:graphicData uri="http://schemas.openxmlformats.org/drawingml/2006/table">
            <a:tbl>
              <a:tblPr firstRow="1" firstCol="1" bandRow="1">
                <a:tableStyleId>{5C22544A-7EE6-4342-B048-85BDC9FD1C3A}</a:tableStyleId>
              </a:tblPr>
              <a:tblGrid>
                <a:gridCol w="1277519">
                  <a:extLst>
                    <a:ext uri="{9D8B030D-6E8A-4147-A177-3AD203B41FA5}">
                      <a16:colId xmlns:a16="http://schemas.microsoft.com/office/drawing/2014/main" val="742197599"/>
                    </a:ext>
                  </a:extLst>
                </a:gridCol>
                <a:gridCol w="1277519">
                  <a:extLst>
                    <a:ext uri="{9D8B030D-6E8A-4147-A177-3AD203B41FA5}">
                      <a16:colId xmlns:a16="http://schemas.microsoft.com/office/drawing/2014/main" val="120826801"/>
                    </a:ext>
                  </a:extLst>
                </a:gridCol>
                <a:gridCol w="1277519">
                  <a:extLst>
                    <a:ext uri="{9D8B030D-6E8A-4147-A177-3AD203B41FA5}">
                      <a16:colId xmlns:a16="http://schemas.microsoft.com/office/drawing/2014/main" val="3814732699"/>
                    </a:ext>
                  </a:extLst>
                </a:gridCol>
                <a:gridCol w="1365880">
                  <a:extLst>
                    <a:ext uri="{9D8B030D-6E8A-4147-A177-3AD203B41FA5}">
                      <a16:colId xmlns:a16="http://schemas.microsoft.com/office/drawing/2014/main" val="463345412"/>
                    </a:ext>
                  </a:extLst>
                </a:gridCol>
                <a:gridCol w="1464886">
                  <a:extLst>
                    <a:ext uri="{9D8B030D-6E8A-4147-A177-3AD203B41FA5}">
                      <a16:colId xmlns:a16="http://schemas.microsoft.com/office/drawing/2014/main" val="3157157195"/>
                    </a:ext>
                  </a:extLst>
                </a:gridCol>
                <a:gridCol w="1277519">
                  <a:extLst>
                    <a:ext uri="{9D8B030D-6E8A-4147-A177-3AD203B41FA5}">
                      <a16:colId xmlns:a16="http://schemas.microsoft.com/office/drawing/2014/main" val="2320196799"/>
                    </a:ext>
                  </a:extLst>
                </a:gridCol>
              </a:tblGrid>
              <a:tr h="390444">
                <a:tc>
                  <a:txBody>
                    <a:bodyPr/>
                    <a:lstStyle/>
                    <a:p>
                      <a:pPr algn="ctr">
                        <a:lnSpc>
                          <a:spcPct val="150000"/>
                        </a:lnSpc>
                        <a:spcAft>
                          <a:spcPts val="0"/>
                        </a:spcAft>
                      </a:pPr>
                      <a:r>
                        <a:rPr lang="es-EC" sz="1200">
                          <a:effectLst/>
                        </a:rPr>
                        <a:t>N. Vecinos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Exactitud</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Precisión</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Sensibilidad</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Especificidad</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BER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extLst>
                  <a:ext uri="{0D108BD9-81ED-4DB2-BD59-A6C34878D82A}">
                    <a16:rowId xmlns:a16="http://schemas.microsoft.com/office/drawing/2014/main" val="2753850191"/>
                  </a:ext>
                </a:extLst>
              </a:tr>
              <a:tr h="217766">
                <a:tc>
                  <a:txBody>
                    <a:bodyPr/>
                    <a:lstStyle/>
                    <a:p>
                      <a:pPr algn="ctr">
                        <a:lnSpc>
                          <a:spcPct val="150000"/>
                        </a:lnSpc>
                        <a:spcAft>
                          <a:spcPts val="0"/>
                        </a:spcAft>
                      </a:pPr>
                      <a:r>
                        <a:rPr lang="es-EC" sz="1200">
                          <a:effectLst/>
                        </a:rPr>
                        <a:t>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86,00%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96,00%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76,00%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200">
                          <a:effectLst/>
                        </a:rPr>
                        <a:t>0,14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extLst>
                  <a:ext uri="{0D108BD9-81ED-4DB2-BD59-A6C34878D82A}">
                    <a16:rowId xmlns:a16="http://schemas.microsoft.com/office/drawing/2014/main" val="3606092622"/>
                  </a:ext>
                </a:extLst>
              </a:tr>
              <a:tr h="217766">
                <a:tc>
                  <a:txBody>
                    <a:bodyPr/>
                    <a:lstStyle/>
                    <a:p>
                      <a:pPr algn="ctr">
                        <a:lnSpc>
                          <a:spcPct val="150000"/>
                        </a:lnSpc>
                        <a:spcAft>
                          <a:spcPts val="0"/>
                        </a:spcAft>
                      </a:pPr>
                      <a:r>
                        <a:rPr lang="es-EC" sz="1200">
                          <a:effectLst/>
                        </a:rPr>
                        <a:t>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76,00%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80,95%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68,00%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84,00%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200">
                          <a:effectLst/>
                        </a:rPr>
                        <a:t>0,24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extLst>
                  <a:ext uri="{0D108BD9-81ED-4DB2-BD59-A6C34878D82A}">
                    <a16:rowId xmlns:a16="http://schemas.microsoft.com/office/drawing/2014/main" val="4139455923"/>
                  </a:ext>
                </a:extLst>
              </a:tr>
              <a:tr h="217766">
                <a:tc>
                  <a:txBody>
                    <a:bodyPr/>
                    <a:lstStyle/>
                    <a:p>
                      <a:pPr algn="ctr">
                        <a:lnSpc>
                          <a:spcPct val="150000"/>
                        </a:lnSpc>
                        <a:spcAft>
                          <a:spcPts val="0"/>
                        </a:spcAft>
                      </a:pPr>
                      <a:r>
                        <a:rPr lang="es-EC" sz="1200">
                          <a:effectLst/>
                        </a:rPr>
                        <a:t>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81,00%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77,19%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88,00%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74,00%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200">
                          <a:effectLst/>
                        </a:rPr>
                        <a:t>0,19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extLst>
                  <a:ext uri="{0D108BD9-81ED-4DB2-BD59-A6C34878D82A}">
                    <a16:rowId xmlns:a16="http://schemas.microsoft.com/office/drawing/2014/main" val="2924233490"/>
                  </a:ext>
                </a:extLst>
              </a:tr>
              <a:tr h="217766">
                <a:tc>
                  <a:txBody>
                    <a:bodyPr/>
                    <a:lstStyle/>
                    <a:p>
                      <a:pPr algn="ctr">
                        <a:lnSpc>
                          <a:spcPct val="150000"/>
                        </a:lnSpc>
                        <a:spcAft>
                          <a:spcPts val="0"/>
                        </a:spcAft>
                      </a:pPr>
                      <a:r>
                        <a:rPr lang="es-EC" sz="1200">
                          <a:effectLst/>
                        </a:rPr>
                        <a:t>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82,00%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83,33%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84,00%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200">
                          <a:effectLst/>
                        </a:rPr>
                        <a:t>0,18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extLst>
                  <a:ext uri="{0D108BD9-81ED-4DB2-BD59-A6C34878D82A}">
                    <a16:rowId xmlns:a16="http://schemas.microsoft.com/office/drawing/2014/main" val="3268751348"/>
                  </a:ext>
                </a:extLst>
              </a:tr>
              <a:tr h="217766">
                <a:tc>
                  <a:txBody>
                    <a:bodyPr/>
                    <a:lstStyle/>
                    <a:p>
                      <a:pPr algn="ctr">
                        <a:lnSpc>
                          <a:spcPct val="150000"/>
                        </a:lnSpc>
                        <a:spcAft>
                          <a:spcPts val="0"/>
                        </a:spcAft>
                      </a:pPr>
                      <a:r>
                        <a:rPr lang="es-EC" sz="1200">
                          <a:effectLst/>
                        </a:rPr>
                        <a:t>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82,00%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79,63%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86,00%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78,00%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200">
                          <a:effectLst/>
                        </a:rPr>
                        <a:t>0,18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extLst>
                  <a:ext uri="{0D108BD9-81ED-4DB2-BD59-A6C34878D82A}">
                    <a16:rowId xmlns:a16="http://schemas.microsoft.com/office/drawing/2014/main" val="3805546803"/>
                  </a:ext>
                </a:extLst>
              </a:tr>
              <a:tr h="217766">
                <a:tc>
                  <a:txBody>
                    <a:bodyPr/>
                    <a:lstStyle/>
                    <a:p>
                      <a:pPr algn="ctr">
                        <a:lnSpc>
                          <a:spcPct val="150000"/>
                        </a:lnSpc>
                        <a:spcAft>
                          <a:spcPts val="0"/>
                        </a:spcAft>
                      </a:pPr>
                      <a:r>
                        <a:rPr lang="es-EC" sz="1200">
                          <a:effectLst/>
                        </a:rPr>
                        <a:t>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77,00%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81,40%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84,00%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200">
                          <a:effectLst/>
                        </a:rPr>
                        <a:t>0,23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extLst>
                  <a:ext uri="{0D108BD9-81ED-4DB2-BD59-A6C34878D82A}">
                    <a16:rowId xmlns:a16="http://schemas.microsoft.com/office/drawing/2014/main" val="4076281624"/>
                  </a:ext>
                </a:extLst>
              </a:tr>
              <a:tr h="217766">
                <a:tc>
                  <a:txBody>
                    <a:bodyPr/>
                    <a:lstStyle/>
                    <a:p>
                      <a:pPr algn="ctr">
                        <a:lnSpc>
                          <a:spcPct val="150000"/>
                        </a:lnSpc>
                        <a:spcAft>
                          <a:spcPts val="0"/>
                        </a:spcAft>
                      </a:pPr>
                      <a:r>
                        <a:rPr lang="es-EC" sz="1200">
                          <a:effectLst/>
                        </a:rPr>
                        <a:t>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79,00%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77,36%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82,00%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76,00%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200">
                          <a:effectLst/>
                        </a:rPr>
                        <a:t>0,21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extLst>
                  <a:ext uri="{0D108BD9-81ED-4DB2-BD59-A6C34878D82A}">
                    <a16:rowId xmlns:a16="http://schemas.microsoft.com/office/drawing/2014/main" val="1881531627"/>
                  </a:ext>
                </a:extLst>
              </a:tr>
              <a:tr h="217766">
                <a:tc>
                  <a:txBody>
                    <a:bodyPr/>
                    <a:lstStyle/>
                    <a:p>
                      <a:pPr algn="ctr">
                        <a:lnSpc>
                          <a:spcPct val="150000"/>
                        </a:lnSpc>
                        <a:spcAft>
                          <a:spcPts val="0"/>
                        </a:spcAft>
                      </a:pPr>
                      <a:r>
                        <a:rPr lang="es-EC" sz="1200">
                          <a:effectLst/>
                        </a:rPr>
                        <a:t>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79,00%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83,72%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72,00%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86,00%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200">
                          <a:effectLst/>
                        </a:rPr>
                        <a:t>0,21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extLst>
                  <a:ext uri="{0D108BD9-81ED-4DB2-BD59-A6C34878D82A}">
                    <a16:rowId xmlns:a16="http://schemas.microsoft.com/office/drawing/2014/main" val="2764137893"/>
                  </a:ext>
                </a:extLst>
              </a:tr>
              <a:tr h="217766">
                <a:tc>
                  <a:txBody>
                    <a:bodyPr/>
                    <a:lstStyle/>
                    <a:p>
                      <a:pPr algn="ctr">
                        <a:lnSpc>
                          <a:spcPct val="150000"/>
                        </a:lnSpc>
                        <a:spcAft>
                          <a:spcPts val="0"/>
                        </a:spcAft>
                      </a:pPr>
                      <a:r>
                        <a:rPr lang="es-EC" sz="1200">
                          <a:effectLst/>
                        </a:rPr>
                        <a:t>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81,00%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82,98%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78,00%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84,00%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200">
                          <a:effectLst/>
                        </a:rPr>
                        <a:t>0,19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extLst>
                  <a:ext uri="{0D108BD9-81ED-4DB2-BD59-A6C34878D82A}">
                    <a16:rowId xmlns:a16="http://schemas.microsoft.com/office/drawing/2014/main" val="3268921157"/>
                  </a:ext>
                </a:extLst>
              </a:tr>
              <a:tr h="217766">
                <a:tc>
                  <a:txBody>
                    <a:bodyPr/>
                    <a:lstStyle/>
                    <a:p>
                      <a:pPr algn="ctr">
                        <a:lnSpc>
                          <a:spcPct val="150000"/>
                        </a:lnSpc>
                        <a:spcAft>
                          <a:spcPts val="0"/>
                        </a:spcAft>
                      </a:pPr>
                      <a:r>
                        <a:rPr lang="es-EC" sz="1200">
                          <a:effectLst/>
                        </a:rPr>
                        <a:t>10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77,00%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82,93%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68,00%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86,00%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200">
                          <a:effectLst/>
                        </a:rPr>
                        <a:t>0,23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extLst>
                  <a:ext uri="{0D108BD9-81ED-4DB2-BD59-A6C34878D82A}">
                    <a16:rowId xmlns:a16="http://schemas.microsoft.com/office/drawing/2014/main" val="3306783806"/>
                  </a:ext>
                </a:extLst>
              </a:tr>
              <a:tr h="217766">
                <a:tc>
                  <a:txBody>
                    <a:bodyPr/>
                    <a:lstStyle/>
                    <a:p>
                      <a:pPr algn="ctr">
                        <a:lnSpc>
                          <a:spcPct val="150000"/>
                        </a:lnSpc>
                        <a:spcAft>
                          <a:spcPts val="0"/>
                        </a:spcAft>
                      </a:pPr>
                      <a:r>
                        <a:rPr lang="es-EC" sz="1200">
                          <a:effectLst/>
                        </a:rPr>
                        <a:t>11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82,00%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84,78%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78,00%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86,00%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200">
                          <a:effectLst/>
                        </a:rPr>
                        <a:t>0,18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extLst>
                  <a:ext uri="{0D108BD9-81ED-4DB2-BD59-A6C34878D82A}">
                    <a16:rowId xmlns:a16="http://schemas.microsoft.com/office/drawing/2014/main" val="4103626333"/>
                  </a:ext>
                </a:extLst>
              </a:tr>
              <a:tr h="217766">
                <a:tc>
                  <a:txBody>
                    <a:bodyPr/>
                    <a:lstStyle/>
                    <a:p>
                      <a:pPr algn="ctr">
                        <a:lnSpc>
                          <a:spcPct val="150000"/>
                        </a:lnSpc>
                        <a:spcAft>
                          <a:spcPts val="0"/>
                        </a:spcAft>
                      </a:pPr>
                      <a:r>
                        <a:rPr lang="es-EC" sz="1200">
                          <a:effectLst/>
                        </a:rPr>
                        <a:t>12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77,00%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84,62%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66,00%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88,00%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200">
                          <a:effectLst/>
                        </a:rPr>
                        <a:t>0,23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extLst>
                  <a:ext uri="{0D108BD9-81ED-4DB2-BD59-A6C34878D82A}">
                    <a16:rowId xmlns:a16="http://schemas.microsoft.com/office/drawing/2014/main" val="916156965"/>
                  </a:ext>
                </a:extLst>
              </a:tr>
              <a:tr h="217766">
                <a:tc>
                  <a:txBody>
                    <a:bodyPr/>
                    <a:lstStyle/>
                    <a:p>
                      <a:pPr algn="ctr">
                        <a:lnSpc>
                          <a:spcPct val="150000"/>
                        </a:lnSpc>
                        <a:spcAft>
                          <a:spcPts val="0"/>
                        </a:spcAft>
                      </a:pPr>
                      <a:r>
                        <a:rPr lang="es-EC" sz="1200">
                          <a:effectLst/>
                        </a:rPr>
                        <a:t>13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85,71%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72,00%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88,00%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200">
                          <a:effectLst/>
                        </a:rPr>
                        <a:t>0,20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extLst>
                  <a:ext uri="{0D108BD9-81ED-4DB2-BD59-A6C34878D82A}">
                    <a16:rowId xmlns:a16="http://schemas.microsoft.com/office/drawing/2014/main" val="1804340053"/>
                  </a:ext>
                </a:extLst>
              </a:tr>
              <a:tr h="217766">
                <a:tc>
                  <a:txBody>
                    <a:bodyPr/>
                    <a:lstStyle/>
                    <a:p>
                      <a:pPr algn="ctr">
                        <a:lnSpc>
                          <a:spcPct val="150000"/>
                        </a:lnSpc>
                        <a:spcAft>
                          <a:spcPts val="0"/>
                        </a:spcAft>
                      </a:pPr>
                      <a:r>
                        <a:rPr lang="es-EC" sz="1200">
                          <a:effectLst/>
                        </a:rPr>
                        <a:t>14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81,00%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87,80%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72,00%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90,00%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200">
                          <a:effectLst/>
                        </a:rPr>
                        <a:t>0,19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extLst>
                  <a:ext uri="{0D108BD9-81ED-4DB2-BD59-A6C34878D82A}">
                    <a16:rowId xmlns:a16="http://schemas.microsoft.com/office/drawing/2014/main" val="1376880162"/>
                  </a:ext>
                </a:extLst>
              </a:tr>
              <a:tr h="217766">
                <a:tc>
                  <a:txBody>
                    <a:bodyPr/>
                    <a:lstStyle/>
                    <a:p>
                      <a:pPr algn="ctr">
                        <a:lnSpc>
                          <a:spcPct val="150000"/>
                        </a:lnSpc>
                        <a:spcAft>
                          <a:spcPts val="0"/>
                        </a:spcAft>
                      </a:pPr>
                      <a:r>
                        <a:rPr lang="es-EC" sz="1200">
                          <a:effectLst/>
                        </a:rPr>
                        <a:t>15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84,09%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74,00%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86,00%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200">
                          <a:effectLst/>
                        </a:rPr>
                        <a:t>0,20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extLst>
                  <a:ext uri="{0D108BD9-81ED-4DB2-BD59-A6C34878D82A}">
                    <a16:rowId xmlns:a16="http://schemas.microsoft.com/office/drawing/2014/main" val="3235392991"/>
                  </a:ext>
                </a:extLst>
              </a:tr>
              <a:tr h="217766">
                <a:tc>
                  <a:txBody>
                    <a:bodyPr/>
                    <a:lstStyle/>
                    <a:p>
                      <a:pPr algn="ctr">
                        <a:lnSpc>
                          <a:spcPct val="150000"/>
                        </a:lnSpc>
                        <a:spcAft>
                          <a:spcPts val="0"/>
                        </a:spcAft>
                      </a:pPr>
                      <a:r>
                        <a:rPr lang="es-EC" sz="1200">
                          <a:effectLst/>
                        </a:rPr>
                        <a:t>16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76,00%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88,24%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60,00%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92,00%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200">
                          <a:effectLst/>
                        </a:rPr>
                        <a:t>0,24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extLst>
                  <a:ext uri="{0D108BD9-81ED-4DB2-BD59-A6C34878D82A}">
                    <a16:rowId xmlns:a16="http://schemas.microsoft.com/office/drawing/2014/main" val="3854592653"/>
                  </a:ext>
                </a:extLst>
              </a:tr>
              <a:tr h="217766">
                <a:tc>
                  <a:txBody>
                    <a:bodyPr/>
                    <a:lstStyle/>
                    <a:p>
                      <a:pPr algn="ctr">
                        <a:lnSpc>
                          <a:spcPct val="150000"/>
                        </a:lnSpc>
                        <a:spcAft>
                          <a:spcPts val="0"/>
                        </a:spcAft>
                      </a:pPr>
                      <a:r>
                        <a:rPr lang="es-EC" sz="1200">
                          <a:effectLst/>
                        </a:rPr>
                        <a:t>17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79,00%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87,18%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68,00%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90,00%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200">
                          <a:effectLst/>
                        </a:rPr>
                        <a:t>0,21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extLst>
                  <a:ext uri="{0D108BD9-81ED-4DB2-BD59-A6C34878D82A}">
                    <a16:rowId xmlns:a16="http://schemas.microsoft.com/office/drawing/2014/main" val="2982103631"/>
                  </a:ext>
                </a:extLst>
              </a:tr>
              <a:tr h="217766">
                <a:tc>
                  <a:txBody>
                    <a:bodyPr/>
                    <a:lstStyle/>
                    <a:p>
                      <a:pPr algn="ctr">
                        <a:lnSpc>
                          <a:spcPct val="150000"/>
                        </a:lnSpc>
                        <a:spcAft>
                          <a:spcPts val="0"/>
                        </a:spcAft>
                      </a:pPr>
                      <a:r>
                        <a:rPr lang="es-EC" sz="1200">
                          <a:effectLst/>
                        </a:rPr>
                        <a:t>18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76,00%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88,24%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60,00%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92,00%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200">
                          <a:effectLst/>
                        </a:rPr>
                        <a:t>0,24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extLst>
                  <a:ext uri="{0D108BD9-81ED-4DB2-BD59-A6C34878D82A}">
                    <a16:rowId xmlns:a16="http://schemas.microsoft.com/office/drawing/2014/main" val="331485385"/>
                  </a:ext>
                </a:extLst>
              </a:tr>
              <a:tr h="217766">
                <a:tc>
                  <a:txBody>
                    <a:bodyPr/>
                    <a:lstStyle/>
                    <a:p>
                      <a:pPr algn="ctr">
                        <a:lnSpc>
                          <a:spcPct val="150000"/>
                        </a:lnSpc>
                        <a:spcAft>
                          <a:spcPts val="0"/>
                        </a:spcAft>
                      </a:pPr>
                      <a:r>
                        <a:rPr lang="es-EC" sz="1200">
                          <a:effectLst/>
                        </a:rPr>
                        <a:t>19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76,00%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84,21%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64,00%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88,00%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200">
                          <a:effectLst/>
                        </a:rPr>
                        <a:t>0,24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extLst>
                  <a:ext uri="{0D108BD9-81ED-4DB2-BD59-A6C34878D82A}">
                    <a16:rowId xmlns:a16="http://schemas.microsoft.com/office/drawing/2014/main" val="1000454611"/>
                  </a:ext>
                </a:extLst>
              </a:tr>
              <a:tr h="217766">
                <a:tc>
                  <a:txBody>
                    <a:bodyPr/>
                    <a:lstStyle/>
                    <a:p>
                      <a:pPr algn="ctr">
                        <a:lnSpc>
                          <a:spcPct val="150000"/>
                        </a:lnSpc>
                        <a:spcAft>
                          <a:spcPts val="0"/>
                        </a:spcAft>
                      </a:pPr>
                      <a:r>
                        <a:rPr lang="es-EC" sz="1200">
                          <a:effectLst/>
                        </a:rPr>
                        <a:t>20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77,00%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90,91%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60,00%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200">
                          <a:effectLst/>
                        </a:rPr>
                        <a:t>94,00%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200" dirty="0">
                          <a:effectLst/>
                        </a:rPr>
                        <a:t>0,23</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extLst>
                  <a:ext uri="{0D108BD9-81ED-4DB2-BD59-A6C34878D82A}">
                    <a16:rowId xmlns:a16="http://schemas.microsoft.com/office/drawing/2014/main" val="3964579808"/>
                  </a:ext>
                </a:extLst>
              </a:tr>
            </a:tbl>
          </a:graphicData>
        </a:graphic>
      </p:graphicFrame>
    </p:spTree>
    <p:extLst>
      <p:ext uri="{BB962C8B-B14F-4D97-AF65-F5344CB8AC3E}">
        <p14:creationId xmlns:p14="http://schemas.microsoft.com/office/powerpoint/2010/main" val="1016399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Diseño del programa</a:t>
            </a:r>
            <a:endParaRPr lang="es-EC" dirty="0"/>
          </a:p>
        </p:txBody>
      </p:sp>
      <p:sp>
        <p:nvSpPr>
          <p:cNvPr id="3" name="Marcador de contenido 2"/>
          <p:cNvSpPr>
            <a:spLocks noGrp="1"/>
          </p:cNvSpPr>
          <p:nvPr>
            <p:ph idx="1"/>
          </p:nvPr>
        </p:nvSpPr>
        <p:spPr/>
        <p:txBody>
          <a:bodyPr/>
          <a:lstStyle/>
          <a:p>
            <a:r>
              <a:rPr lang="es-EC" dirty="0" smtClean="0"/>
              <a:t>Descripción General</a:t>
            </a:r>
          </a:p>
          <a:p>
            <a:pPr marL="0" indent="0">
              <a:buNone/>
            </a:pPr>
            <a:r>
              <a:rPr lang="es-ES" dirty="0" smtClean="0"/>
              <a:t>El </a:t>
            </a:r>
            <a:r>
              <a:rPr lang="es-ES" dirty="0"/>
              <a:t>algoritmo diseñado tiene como objetivo la extracción de características de un evento sísmico, mediante la aplicación de la Transformada </a:t>
            </a:r>
            <a:r>
              <a:rPr lang="es-ES" i="1" dirty="0"/>
              <a:t>Wavelet</a:t>
            </a:r>
            <a:r>
              <a:rPr lang="es-ES" dirty="0"/>
              <a:t>, con la que se obtuvieron los coeficientes de energía de la señal en donde se registró dicho evento, y posteriormente fueron usados para determinar las características del </a:t>
            </a:r>
            <a:r>
              <a:rPr lang="es-ES" dirty="0" smtClean="0"/>
              <a:t>mismo. El programa consta de dos partes:</a:t>
            </a:r>
            <a:endParaRPr lang="es-EC" dirty="0"/>
          </a:p>
        </p:txBody>
      </p:sp>
    </p:spTree>
    <p:extLst>
      <p:ext uri="{BB962C8B-B14F-4D97-AF65-F5344CB8AC3E}">
        <p14:creationId xmlns:p14="http://schemas.microsoft.com/office/powerpoint/2010/main" val="360079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1833" y="208547"/>
            <a:ext cx="9905998" cy="1478570"/>
          </a:xfrm>
        </p:spPr>
        <p:txBody>
          <a:bodyPr/>
          <a:lstStyle/>
          <a:p>
            <a:r>
              <a:rPr lang="es-EC" dirty="0" smtClean="0"/>
              <a:t>Arboles de decisión</a:t>
            </a:r>
            <a:endParaRPr lang="es-EC" dirty="0"/>
          </a:p>
        </p:txBody>
      </p:sp>
      <p:sp>
        <p:nvSpPr>
          <p:cNvPr id="3" name="Marcador de contenido 2"/>
          <p:cNvSpPr>
            <a:spLocks noGrp="1"/>
          </p:cNvSpPr>
          <p:nvPr>
            <p:ph idx="1"/>
          </p:nvPr>
        </p:nvSpPr>
        <p:spPr>
          <a:xfrm>
            <a:off x="1141413" y="1912605"/>
            <a:ext cx="4649788" cy="1841250"/>
          </a:xfrm>
        </p:spPr>
        <p:txBody>
          <a:bodyPr>
            <a:normAutofit lnSpcReduction="10000"/>
          </a:bodyPr>
          <a:lstStyle/>
          <a:p>
            <a:pPr marL="0" indent="0" algn="just">
              <a:buNone/>
            </a:pPr>
            <a:r>
              <a:rPr lang="es-ES" dirty="0"/>
              <a:t>Porcentaje de los parámetros de evaluación usando árboles de decisión tras evaluar las 16 características normalizadas</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2256318115"/>
              </p:ext>
            </p:extLst>
          </p:nvPr>
        </p:nvGraphicFramePr>
        <p:xfrm>
          <a:off x="593556" y="4220668"/>
          <a:ext cx="4924928" cy="1089267"/>
        </p:xfrm>
        <a:graphic>
          <a:graphicData uri="http://schemas.openxmlformats.org/drawingml/2006/table">
            <a:tbl>
              <a:tblPr firstRow="1" firstCol="1" bandRow="1">
                <a:tableStyleId>{5C22544A-7EE6-4342-B048-85BDC9FD1C3A}</a:tableStyleId>
              </a:tblPr>
              <a:tblGrid>
                <a:gridCol w="958624">
                  <a:extLst>
                    <a:ext uri="{9D8B030D-6E8A-4147-A177-3AD203B41FA5}">
                      <a16:colId xmlns:a16="http://schemas.microsoft.com/office/drawing/2014/main" val="1174771929"/>
                    </a:ext>
                  </a:extLst>
                </a:gridCol>
                <a:gridCol w="958624">
                  <a:extLst>
                    <a:ext uri="{9D8B030D-6E8A-4147-A177-3AD203B41FA5}">
                      <a16:colId xmlns:a16="http://schemas.microsoft.com/office/drawing/2014/main" val="1623647039"/>
                    </a:ext>
                  </a:extLst>
                </a:gridCol>
                <a:gridCol w="990577">
                  <a:extLst>
                    <a:ext uri="{9D8B030D-6E8A-4147-A177-3AD203B41FA5}">
                      <a16:colId xmlns:a16="http://schemas.microsoft.com/office/drawing/2014/main" val="69194655"/>
                    </a:ext>
                  </a:extLst>
                </a:gridCol>
                <a:gridCol w="1058479">
                  <a:extLst>
                    <a:ext uri="{9D8B030D-6E8A-4147-A177-3AD203B41FA5}">
                      <a16:colId xmlns:a16="http://schemas.microsoft.com/office/drawing/2014/main" val="3884567307"/>
                    </a:ext>
                  </a:extLst>
                </a:gridCol>
                <a:gridCol w="958624">
                  <a:extLst>
                    <a:ext uri="{9D8B030D-6E8A-4147-A177-3AD203B41FA5}">
                      <a16:colId xmlns:a16="http://schemas.microsoft.com/office/drawing/2014/main" val="3843457513"/>
                    </a:ext>
                  </a:extLst>
                </a:gridCol>
              </a:tblGrid>
              <a:tr h="740559">
                <a:tc>
                  <a:txBody>
                    <a:bodyPr/>
                    <a:lstStyle/>
                    <a:p>
                      <a:pPr algn="ctr">
                        <a:lnSpc>
                          <a:spcPct val="150000"/>
                        </a:lnSpc>
                        <a:spcAft>
                          <a:spcPts val="0"/>
                        </a:spcAft>
                      </a:pPr>
                      <a:r>
                        <a:rPr lang="es-EC" sz="1400">
                          <a:effectLst/>
                        </a:rPr>
                        <a:t>Exactitud</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Precisión</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Sensibilidad</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Especificidad</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BER</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5829094"/>
                  </a:ext>
                </a:extLst>
              </a:tr>
              <a:tr h="348708">
                <a:tc>
                  <a:txBody>
                    <a:bodyPr/>
                    <a:lstStyle/>
                    <a:p>
                      <a:pPr algn="ctr">
                        <a:lnSpc>
                          <a:spcPct val="150000"/>
                        </a:lnSpc>
                        <a:spcAft>
                          <a:spcPts val="0"/>
                        </a:spcAft>
                      </a:pPr>
                      <a:r>
                        <a:rPr lang="es-ES" sz="1400">
                          <a:effectLst/>
                        </a:rPr>
                        <a:t>73,00%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75,56%</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68,00%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78,00%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0,27</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6053271"/>
                  </a:ext>
                </a:extLst>
              </a:tr>
            </a:tbl>
          </a:graphicData>
        </a:graphic>
      </p:graphicFrame>
      <p:pic>
        <p:nvPicPr>
          <p:cNvPr id="5" name="Imagen 4"/>
          <p:cNvPicPr>
            <a:picLocks noChangeAspect="1"/>
          </p:cNvPicPr>
          <p:nvPr/>
        </p:nvPicPr>
        <p:blipFill>
          <a:blip r:embed="rId2"/>
          <a:stretch>
            <a:fillRect/>
          </a:stretch>
        </p:blipFill>
        <p:spPr>
          <a:xfrm>
            <a:off x="5871965" y="1475873"/>
            <a:ext cx="6224785" cy="4250155"/>
          </a:xfrm>
          <a:prstGeom prst="rect">
            <a:avLst/>
          </a:prstGeom>
        </p:spPr>
      </p:pic>
    </p:spTree>
    <p:extLst>
      <p:ext uri="{BB962C8B-B14F-4D97-AF65-F5344CB8AC3E}">
        <p14:creationId xmlns:p14="http://schemas.microsoft.com/office/powerpoint/2010/main" val="1526868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Máquinas de vectores de soporte (</a:t>
            </a:r>
            <a:r>
              <a:rPr lang="es-EC" dirty="0" err="1" smtClean="0"/>
              <a:t>svm</a:t>
            </a:r>
            <a:r>
              <a:rPr lang="es-EC" dirty="0" smtClean="0"/>
              <a:t>)</a:t>
            </a:r>
            <a:endParaRPr lang="es-EC" dirty="0"/>
          </a:p>
        </p:txBody>
      </p:sp>
      <p:sp>
        <p:nvSpPr>
          <p:cNvPr id="3" name="Marcador de contenido 2"/>
          <p:cNvSpPr>
            <a:spLocks noGrp="1"/>
          </p:cNvSpPr>
          <p:nvPr>
            <p:ph idx="1"/>
          </p:nvPr>
        </p:nvSpPr>
        <p:spPr>
          <a:xfrm>
            <a:off x="1141412" y="2249487"/>
            <a:ext cx="9905999" cy="1039145"/>
          </a:xfrm>
        </p:spPr>
        <p:txBody>
          <a:bodyPr/>
          <a:lstStyle/>
          <a:p>
            <a:pPr marL="0" indent="0">
              <a:buNone/>
            </a:pPr>
            <a:r>
              <a:rPr lang="es-EC" dirty="0"/>
              <a:t>Los resultados de los parámetros de evaluación al evaluar las características con SVM se presentan en </a:t>
            </a:r>
            <a:r>
              <a:rPr lang="es-EC" dirty="0" smtClean="0"/>
              <a:t>la siguiente tabla:</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4231565611"/>
              </p:ext>
            </p:extLst>
          </p:nvPr>
        </p:nvGraphicFramePr>
        <p:xfrm>
          <a:off x="1654758" y="3707322"/>
          <a:ext cx="8548019" cy="1550928"/>
        </p:xfrm>
        <a:graphic>
          <a:graphicData uri="http://schemas.openxmlformats.org/drawingml/2006/table">
            <a:tbl>
              <a:tblPr firstRow="1" firstCol="1" bandRow="1">
                <a:tableStyleId>{5C22544A-7EE6-4342-B048-85BDC9FD1C3A}</a:tableStyleId>
              </a:tblPr>
              <a:tblGrid>
                <a:gridCol w="1663848">
                  <a:extLst>
                    <a:ext uri="{9D8B030D-6E8A-4147-A177-3AD203B41FA5}">
                      <a16:colId xmlns:a16="http://schemas.microsoft.com/office/drawing/2014/main" val="3599213692"/>
                    </a:ext>
                  </a:extLst>
                </a:gridCol>
                <a:gridCol w="1663848">
                  <a:extLst>
                    <a:ext uri="{9D8B030D-6E8A-4147-A177-3AD203B41FA5}">
                      <a16:colId xmlns:a16="http://schemas.microsoft.com/office/drawing/2014/main" val="3076881146"/>
                    </a:ext>
                  </a:extLst>
                </a:gridCol>
                <a:gridCol w="1719310">
                  <a:extLst>
                    <a:ext uri="{9D8B030D-6E8A-4147-A177-3AD203B41FA5}">
                      <a16:colId xmlns:a16="http://schemas.microsoft.com/office/drawing/2014/main" val="1140410292"/>
                    </a:ext>
                  </a:extLst>
                </a:gridCol>
                <a:gridCol w="1837165">
                  <a:extLst>
                    <a:ext uri="{9D8B030D-6E8A-4147-A177-3AD203B41FA5}">
                      <a16:colId xmlns:a16="http://schemas.microsoft.com/office/drawing/2014/main" val="3374548406"/>
                    </a:ext>
                  </a:extLst>
                </a:gridCol>
                <a:gridCol w="1663848">
                  <a:extLst>
                    <a:ext uri="{9D8B030D-6E8A-4147-A177-3AD203B41FA5}">
                      <a16:colId xmlns:a16="http://schemas.microsoft.com/office/drawing/2014/main" val="1370525643"/>
                    </a:ext>
                  </a:extLst>
                </a:gridCol>
              </a:tblGrid>
              <a:tr h="1002288">
                <a:tc>
                  <a:txBody>
                    <a:bodyPr/>
                    <a:lstStyle/>
                    <a:p>
                      <a:pPr algn="ctr">
                        <a:lnSpc>
                          <a:spcPct val="150000"/>
                        </a:lnSpc>
                        <a:spcAft>
                          <a:spcPts val="0"/>
                        </a:spcAft>
                      </a:pPr>
                      <a:r>
                        <a:rPr lang="es-EC" sz="2400">
                          <a:effectLst/>
                        </a:rPr>
                        <a:t>Exactitud</a:t>
                      </a:r>
                      <a:endParaRPr lang="es-EC"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400">
                          <a:effectLst/>
                        </a:rPr>
                        <a:t>Precisión</a:t>
                      </a:r>
                      <a:endParaRPr lang="es-EC"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400">
                          <a:effectLst/>
                        </a:rPr>
                        <a:t>Sensibilidad</a:t>
                      </a:r>
                      <a:endParaRPr lang="es-EC"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400">
                          <a:effectLst/>
                        </a:rPr>
                        <a:t>Especificidad</a:t>
                      </a:r>
                      <a:endParaRPr lang="es-EC"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400">
                          <a:effectLst/>
                        </a:rPr>
                        <a:t>BER</a:t>
                      </a:r>
                      <a:endParaRPr lang="es-EC"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9726709"/>
                  </a:ext>
                </a:extLst>
              </a:tr>
              <a:tr h="471990">
                <a:tc>
                  <a:txBody>
                    <a:bodyPr/>
                    <a:lstStyle/>
                    <a:p>
                      <a:pPr algn="ctr">
                        <a:lnSpc>
                          <a:spcPct val="150000"/>
                        </a:lnSpc>
                        <a:spcAft>
                          <a:spcPts val="0"/>
                        </a:spcAft>
                      </a:pPr>
                      <a:r>
                        <a:rPr lang="es-ES" sz="2400">
                          <a:effectLst/>
                        </a:rPr>
                        <a:t>84,00%</a:t>
                      </a:r>
                      <a:endParaRPr lang="es-EC"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2400">
                          <a:effectLst/>
                        </a:rPr>
                        <a:t>85,42%</a:t>
                      </a:r>
                      <a:endParaRPr lang="es-EC"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2400">
                          <a:effectLst/>
                        </a:rPr>
                        <a:t>82,00%</a:t>
                      </a:r>
                      <a:endParaRPr lang="es-EC"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2400">
                          <a:effectLst/>
                        </a:rPr>
                        <a:t>86,00%</a:t>
                      </a:r>
                      <a:endParaRPr lang="es-EC"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2400" dirty="0">
                          <a:effectLst/>
                        </a:rPr>
                        <a:t>0,16%</a:t>
                      </a:r>
                      <a:endParaRPr lang="es-EC"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8149114"/>
                  </a:ext>
                </a:extLst>
              </a:tr>
            </a:tbl>
          </a:graphicData>
        </a:graphic>
      </p:graphicFrame>
    </p:spTree>
    <p:extLst>
      <p:ext uri="{BB962C8B-B14F-4D97-AF65-F5344CB8AC3E}">
        <p14:creationId xmlns:p14="http://schemas.microsoft.com/office/powerpoint/2010/main" val="4008968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185381"/>
            <a:ext cx="9905998" cy="1478570"/>
          </a:xfrm>
        </p:spPr>
        <p:txBody>
          <a:bodyPr/>
          <a:lstStyle/>
          <a:p>
            <a:r>
              <a:rPr lang="es-EC" dirty="0" smtClean="0"/>
              <a:t>Vecino </a:t>
            </a:r>
            <a:r>
              <a:rPr lang="es-EC" dirty="0"/>
              <a:t>Más Cercano (KNN)</a:t>
            </a:r>
          </a:p>
        </p:txBody>
      </p:sp>
      <p:sp>
        <p:nvSpPr>
          <p:cNvPr id="3" name="Marcador de contenido 2"/>
          <p:cNvSpPr>
            <a:spLocks noGrp="1"/>
          </p:cNvSpPr>
          <p:nvPr>
            <p:ph idx="1"/>
          </p:nvPr>
        </p:nvSpPr>
        <p:spPr>
          <a:xfrm>
            <a:off x="1141413" y="2249487"/>
            <a:ext cx="4024146" cy="3541714"/>
          </a:xfrm>
        </p:spPr>
        <p:txBody>
          <a:bodyPr>
            <a:normAutofit lnSpcReduction="10000"/>
          </a:bodyPr>
          <a:lstStyle/>
          <a:p>
            <a:pPr marL="0" indent="0" algn="just">
              <a:buNone/>
            </a:pPr>
            <a:r>
              <a:rPr lang="es-EC" dirty="0"/>
              <a:t> En este caso, se realizaron pruebas con un rango de vecinos desde 1 hasta 100, con el fin de determinar con qué número se maximizan todos los parámetros de evaluación del clasificador. Así, los datos obtenidos fueron los siguientes:</a:t>
            </a:r>
          </a:p>
        </p:txBody>
      </p:sp>
      <p:pic>
        <p:nvPicPr>
          <p:cNvPr id="4" name="Imagen 3"/>
          <p:cNvPicPr>
            <a:picLocks noChangeAspect="1"/>
          </p:cNvPicPr>
          <p:nvPr/>
        </p:nvPicPr>
        <p:blipFill>
          <a:blip r:embed="rId2"/>
          <a:stretch>
            <a:fillRect/>
          </a:stretch>
        </p:blipFill>
        <p:spPr>
          <a:xfrm>
            <a:off x="5774907" y="1663951"/>
            <a:ext cx="5743575" cy="4229100"/>
          </a:xfrm>
          <a:prstGeom prst="rect">
            <a:avLst/>
          </a:prstGeom>
        </p:spPr>
      </p:pic>
    </p:spTree>
    <p:extLst>
      <p:ext uri="{BB962C8B-B14F-4D97-AF65-F5344CB8AC3E}">
        <p14:creationId xmlns:p14="http://schemas.microsoft.com/office/powerpoint/2010/main" val="3970492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9960" y="-119420"/>
            <a:ext cx="9905998" cy="1478570"/>
          </a:xfrm>
        </p:spPr>
        <p:txBody>
          <a:bodyPr>
            <a:normAutofit/>
          </a:bodyPr>
          <a:lstStyle/>
          <a:p>
            <a:r>
              <a:rPr lang="es-ES" sz="2400" dirty="0"/>
              <a:t>Porcentaje de los parámetros de evaluación en función del número de vecinos tras evaluar 8 características normalizadas</a:t>
            </a:r>
            <a:endParaRPr lang="es-EC" sz="2400" dirty="0"/>
          </a:p>
        </p:txBody>
      </p:sp>
      <p:graphicFrame>
        <p:nvGraphicFramePr>
          <p:cNvPr id="4" name="Tabla 3"/>
          <p:cNvGraphicFramePr>
            <a:graphicFrameLocks noGrp="1"/>
          </p:cNvGraphicFramePr>
          <p:nvPr>
            <p:extLst>
              <p:ext uri="{D42A27DB-BD31-4B8C-83A1-F6EECF244321}">
                <p14:modId xmlns:p14="http://schemas.microsoft.com/office/powerpoint/2010/main" val="2535311997"/>
              </p:ext>
            </p:extLst>
          </p:nvPr>
        </p:nvGraphicFramePr>
        <p:xfrm>
          <a:off x="2197767" y="1359157"/>
          <a:ext cx="6898106" cy="5404838"/>
        </p:xfrm>
        <a:graphic>
          <a:graphicData uri="http://schemas.openxmlformats.org/drawingml/2006/table">
            <a:tbl>
              <a:tblPr firstRow="1" firstCol="1" bandRow="1">
                <a:tableStyleId>{5C22544A-7EE6-4342-B048-85BDC9FD1C3A}</a:tableStyleId>
              </a:tblPr>
              <a:tblGrid>
                <a:gridCol w="1109764">
                  <a:extLst>
                    <a:ext uri="{9D8B030D-6E8A-4147-A177-3AD203B41FA5}">
                      <a16:colId xmlns:a16="http://schemas.microsoft.com/office/drawing/2014/main" val="3921134491"/>
                    </a:ext>
                  </a:extLst>
                </a:gridCol>
                <a:gridCol w="1109764">
                  <a:extLst>
                    <a:ext uri="{9D8B030D-6E8A-4147-A177-3AD203B41FA5}">
                      <a16:colId xmlns:a16="http://schemas.microsoft.com/office/drawing/2014/main" val="849595687"/>
                    </a:ext>
                  </a:extLst>
                </a:gridCol>
                <a:gridCol w="1109764">
                  <a:extLst>
                    <a:ext uri="{9D8B030D-6E8A-4147-A177-3AD203B41FA5}">
                      <a16:colId xmlns:a16="http://schemas.microsoft.com/office/drawing/2014/main" val="592764283"/>
                    </a:ext>
                  </a:extLst>
                </a:gridCol>
                <a:gridCol w="1186523">
                  <a:extLst>
                    <a:ext uri="{9D8B030D-6E8A-4147-A177-3AD203B41FA5}">
                      <a16:colId xmlns:a16="http://schemas.microsoft.com/office/drawing/2014/main" val="3263564962"/>
                    </a:ext>
                  </a:extLst>
                </a:gridCol>
                <a:gridCol w="1272527">
                  <a:extLst>
                    <a:ext uri="{9D8B030D-6E8A-4147-A177-3AD203B41FA5}">
                      <a16:colId xmlns:a16="http://schemas.microsoft.com/office/drawing/2014/main" val="648533210"/>
                    </a:ext>
                  </a:extLst>
                </a:gridCol>
                <a:gridCol w="1109764">
                  <a:extLst>
                    <a:ext uri="{9D8B030D-6E8A-4147-A177-3AD203B41FA5}">
                      <a16:colId xmlns:a16="http://schemas.microsoft.com/office/drawing/2014/main" val="3189531722"/>
                    </a:ext>
                  </a:extLst>
                </a:gridCol>
              </a:tblGrid>
              <a:tr h="375638">
                <a:tc>
                  <a:txBody>
                    <a:bodyPr/>
                    <a:lstStyle/>
                    <a:p>
                      <a:pPr algn="ctr">
                        <a:lnSpc>
                          <a:spcPct val="150000"/>
                        </a:lnSpc>
                        <a:spcAft>
                          <a:spcPts val="0"/>
                        </a:spcAft>
                      </a:pPr>
                      <a:r>
                        <a:rPr lang="es-EC" sz="1100">
                          <a:effectLst/>
                        </a:rPr>
                        <a:t>N. Vecinos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Exactitud</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Precisión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Sensibilidad</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Especificidad</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BER</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extLst>
                  <a:ext uri="{0D108BD9-81ED-4DB2-BD59-A6C34878D82A}">
                    <a16:rowId xmlns:a16="http://schemas.microsoft.com/office/drawing/2014/main" val="4186859840"/>
                  </a:ext>
                </a:extLst>
              </a:tr>
              <a:tr h="209507">
                <a:tc>
                  <a:txBody>
                    <a:bodyPr/>
                    <a:lstStyle/>
                    <a:p>
                      <a:pPr algn="ctr">
                        <a:lnSpc>
                          <a:spcPct val="150000"/>
                        </a:lnSpc>
                        <a:spcAft>
                          <a:spcPts val="0"/>
                        </a:spcAft>
                      </a:pPr>
                      <a:r>
                        <a:rPr lang="es-EC" sz="1100">
                          <a:effectLst/>
                        </a:rPr>
                        <a:t>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92,00%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88,89%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96,00%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88,00%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100">
                          <a:effectLst/>
                        </a:rPr>
                        <a:t>0,08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extLst>
                  <a:ext uri="{0D108BD9-81ED-4DB2-BD59-A6C34878D82A}">
                    <a16:rowId xmlns:a16="http://schemas.microsoft.com/office/drawing/2014/main" val="2160419220"/>
                  </a:ext>
                </a:extLst>
              </a:tr>
              <a:tr h="209507">
                <a:tc>
                  <a:txBody>
                    <a:bodyPr/>
                    <a:lstStyle/>
                    <a:p>
                      <a:pPr algn="ctr">
                        <a:lnSpc>
                          <a:spcPct val="150000"/>
                        </a:lnSpc>
                        <a:spcAft>
                          <a:spcPts val="0"/>
                        </a:spcAft>
                      </a:pPr>
                      <a:r>
                        <a:rPr lang="es-EC" sz="1100">
                          <a:effectLst/>
                        </a:rPr>
                        <a:t>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82,00%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90,00%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72,00%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92,00%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100">
                          <a:effectLst/>
                        </a:rPr>
                        <a:t>0,18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extLst>
                  <a:ext uri="{0D108BD9-81ED-4DB2-BD59-A6C34878D82A}">
                    <a16:rowId xmlns:a16="http://schemas.microsoft.com/office/drawing/2014/main" val="436333743"/>
                  </a:ext>
                </a:extLst>
              </a:tr>
              <a:tr h="209507">
                <a:tc>
                  <a:txBody>
                    <a:bodyPr/>
                    <a:lstStyle/>
                    <a:p>
                      <a:pPr algn="ctr">
                        <a:lnSpc>
                          <a:spcPct val="150000"/>
                        </a:lnSpc>
                        <a:spcAft>
                          <a:spcPts val="0"/>
                        </a:spcAft>
                      </a:pPr>
                      <a:r>
                        <a:rPr lang="es-EC" sz="1100">
                          <a:effectLst/>
                        </a:rPr>
                        <a:t>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85,00%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84,31%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86,00%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84,00%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100">
                          <a:effectLst/>
                        </a:rPr>
                        <a:t>0,15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extLst>
                  <a:ext uri="{0D108BD9-81ED-4DB2-BD59-A6C34878D82A}">
                    <a16:rowId xmlns:a16="http://schemas.microsoft.com/office/drawing/2014/main" val="2165438361"/>
                  </a:ext>
                </a:extLst>
              </a:tr>
              <a:tr h="209507">
                <a:tc>
                  <a:txBody>
                    <a:bodyPr/>
                    <a:lstStyle/>
                    <a:p>
                      <a:pPr algn="ctr">
                        <a:lnSpc>
                          <a:spcPct val="150000"/>
                        </a:lnSpc>
                        <a:spcAft>
                          <a:spcPts val="0"/>
                        </a:spcAft>
                      </a:pPr>
                      <a:r>
                        <a:rPr lang="es-EC" sz="1100">
                          <a:effectLst/>
                        </a:rPr>
                        <a:t>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84,00%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92,50%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74,00%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94,00%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100">
                          <a:effectLst/>
                        </a:rPr>
                        <a:t>0,16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extLst>
                  <a:ext uri="{0D108BD9-81ED-4DB2-BD59-A6C34878D82A}">
                    <a16:rowId xmlns:a16="http://schemas.microsoft.com/office/drawing/2014/main" val="473859799"/>
                  </a:ext>
                </a:extLst>
              </a:tr>
              <a:tr h="209507">
                <a:tc>
                  <a:txBody>
                    <a:bodyPr/>
                    <a:lstStyle/>
                    <a:p>
                      <a:pPr algn="ctr">
                        <a:lnSpc>
                          <a:spcPct val="150000"/>
                        </a:lnSpc>
                        <a:spcAft>
                          <a:spcPts val="0"/>
                        </a:spcAft>
                      </a:pPr>
                      <a:r>
                        <a:rPr lang="es-EC" sz="1100">
                          <a:effectLst/>
                        </a:rPr>
                        <a:t>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89,00%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93,33%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84,00%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94,00%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100">
                          <a:effectLst/>
                        </a:rPr>
                        <a:t>0,11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extLst>
                  <a:ext uri="{0D108BD9-81ED-4DB2-BD59-A6C34878D82A}">
                    <a16:rowId xmlns:a16="http://schemas.microsoft.com/office/drawing/2014/main" val="1390598851"/>
                  </a:ext>
                </a:extLst>
              </a:tr>
              <a:tr h="209507">
                <a:tc>
                  <a:txBody>
                    <a:bodyPr/>
                    <a:lstStyle/>
                    <a:p>
                      <a:pPr algn="ctr">
                        <a:lnSpc>
                          <a:spcPct val="150000"/>
                        </a:lnSpc>
                        <a:spcAft>
                          <a:spcPts val="0"/>
                        </a:spcAft>
                      </a:pPr>
                      <a:r>
                        <a:rPr lang="es-EC" sz="1100">
                          <a:effectLst/>
                        </a:rPr>
                        <a:t>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86,00%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92,86%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78,00%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94,00%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100">
                          <a:effectLst/>
                        </a:rPr>
                        <a:t>0,14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extLst>
                  <a:ext uri="{0D108BD9-81ED-4DB2-BD59-A6C34878D82A}">
                    <a16:rowId xmlns:a16="http://schemas.microsoft.com/office/drawing/2014/main" val="1382472451"/>
                  </a:ext>
                </a:extLst>
              </a:tr>
              <a:tr h="209507">
                <a:tc>
                  <a:txBody>
                    <a:bodyPr/>
                    <a:lstStyle/>
                    <a:p>
                      <a:pPr algn="ctr">
                        <a:lnSpc>
                          <a:spcPct val="150000"/>
                        </a:lnSpc>
                        <a:spcAft>
                          <a:spcPts val="0"/>
                        </a:spcAft>
                      </a:pPr>
                      <a:r>
                        <a:rPr lang="es-EC" sz="1100">
                          <a:effectLst/>
                        </a:rPr>
                        <a:t>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89,00%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89,80%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88,00%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90,00%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100">
                          <a:effectLst/>
                        </a:rPr>
                        <a:t>0,11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extLst>
                  <a:ext uri="{0D108BD9-81ED-4DB2-BD59-A6C34878D82A}">
                    <a16:rowId xmlns:a16="http://schemas.microsoft.com/office/drawing/2014/main" val="312106045"/>
                  </a:ext>
                </a:extLst>
              </a:tr>
              <a:tr h="209507">
                <a:tc>
                  <a:txBody>
                    <a:bodyPr/>
                    <a:lstStyle/>
                    <a:p>
                      <a:pPr algn="ctr">
                        <a:lnSpc>
                          <a:spcPct val="150000"/>
                        </a:lnSpc>
                        <a:spcAft>
                          <a:spcPts val="0"/>
                        </a:spcAft>
                      </a:pPr>
                      <a:r>
                        <a:rPr lang="es-EC" sz="1100">
                          <a:effectLst/>
                        </a:rPr>
                        <a:t>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83,00%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90,24%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74,00%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92,00%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100">
                          <a:effectLst/>
                        </a:rPr>
                        <a:t>0,17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extLst>
                  <a:ext uri="{0D108BD9-81ED-4DB2-BD59-A6C34878D82A}">
                    <a16:rowId xmlns:a16="http://schemas.microsoft.com/office/drawing/2014/main" val="1920411110"/>
                  </a:ext>
                </a:extLst>
              </a:tr>
              <a:tr h="209507">
                <a:tc>
                  <a:txBody>
                    <a:bodyPr/>
                    <a:lstStyle/>
                    <a:p>
                      <a:pPr algn="ctr">
                        <a:lnSpc>
                          <a:spcPct val="150000"/>
                        </a:lnSpc>
                        <a:spcAft>
                          <a:spcPts val="0"/>
                        </a:spcAft>
                      </a:pPr>
                      <a:r>
                        <a:rPr lang="es-EC" sz="1100">
                          <a:effectLst/>
                        </a:rPr>
                        <a:t>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84,00%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86,96%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80,00%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88,00%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100">
                          <a:effectLst/>
                        </a:rPr>
                        <a:t>0,16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extLst>
                  <a:ext uri="{0D108BD9-81ED-4DB2-BD59-A6C34878D82A}">
                    <a16:rowId xmlns:a16="http://schemas.microsoft.com/office/drawing/2014/main" val="2708467174"/>
                  </a:ext>
                </a:extLst>
              </a:tr>
              <a:tr h="209507">
                <a:tc>
                  <a:txBody>
                    <a:bodyPr/>
                    <a:lstStyle/>
                    <a:p>
                      <a:pPr algn="ctr">
                        <a:lnSpc>
                          <a:spcPct val="150000"/>
                        </a:lnSpc>
                        <a:spcAft>
                          <a:spcPts val="0"/>
                        </a:spcAft>
                      </a:pPr>
                      <a:r>
                        <a:rPr lang="es-EC" sz="1100">
                          <a:effectLst/>
                        </a:rPr>
                        <a:t>10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80,00%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89,47%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68,00%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92,00%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100">
                          <a:effectLst/>
                        </a:rPr>
                        <a:t>0,20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extLst>
                  <a:ext uri="{0D108BD9-81ED-4DB2-BD59-A6C34878D82A}">
                    <a16:rowId xmlns:a16="http://schemas.microsoft.com/office/drawing/2014/main" val="1462738907"/>
                  </a:ext>
                </a:extLst>
              </a:tr>
              <a:tr h="209507">
                <a:tc>
                  <a:txBody>
                    <a:bodyPr/>
                    <a:lstStyle/>
                    <a:p>
                      <a:pPr algn="ctr">
                        <a:lnSpc>
                          <a:spcPct val="150000"/>
                        </a:lnSpc>
                        <a:spcAft>
                          <a:spcPts val="0"/>
                        </a:spcAft>
                      </a:pPr>
                      <a:r>
                        <a:rPr lang="es-EC" sz="1100">
                          <a:effectLst/>
                        </a:rPr>
                        <a:t>11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82,00%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88,10%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74,00%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90,00%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100">
                          <a:effectLst/>
                        </a:rPr>
                        <a:t>0,18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extLst>
                  <a:ext uri="{0D108BD9-81ED-4DB2-BD59-A6C34878D82A}">
                    <a16:rowId xmlns:a16="http://schemas.microsoft.com/office/drawing/2014/main" val="3706809578"/>
                  </a:ext>
                </a:extLst>
              </a:tr>
              <a:tr h="209507">
                <a:tc>
                  <a:txBody>
                    <a:bodyPr/>
                    <a:lstStyle/>
                    <a:p>
                      <a:pPr algn="ctr">
                        <a:lnSpc>
                          <a:spcPct val="150000"/>
                        </a:lnSpc>
                        <a:spcAft>
                          <a:spcPts val="0"/>
                        </a:spcAft>
                      </a:pPr>
                      <a:r>
                        <a:rPr lang="es-EC" sz="1100">
                          <a:effectLst/>
                        </a:rPr>
                        <a:t>12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78,00%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88,89%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64,00%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92,00%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100">
                          <a:effectLst/>
                        </a:rPr>
                        <a:t>0,22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extLst>
                  <a:ext uri="{0D108BD9-81ED-4DB2-BD59-A6C34878D82A}">
                    <a16:rowId xmlns:a16="http://schemas.microsoft.com/office/drawing/2014/main" val="375080815"/>
                  </a:ext>
                </a:extLst>
              </a:tr>
              <a:tr h="209507">
                <a:tc>
                  <a:txBody>
                    <a:bodyPr/>
                    <a:lstStyle/>
                    <a:p>
                      <a:pPr algn="ctr">
                        <a:lnSpc>
                          <a:spcPct val="150000"/>
                        </a:lnSpc>
                        <a:spcAft>
                          <a:spcPts val="0"/>
                        </a:spcAft>
                      </a:pPr>
                      <a:r>
                        <a:rPr lang="es-EC" sz="1100">
                          <a:effectLst/>
                        </a:rPr>
                        <a:t>13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79,00%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87,18%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68,00%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90,00%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100">
                          <a:effectLst/>
                        </a:rPr>
                        <a:t>0,21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extLst>
                  <a:ext uri="{0D108BD9-81ED-4DB2-BD59-A6C34878D82A}">
                    <a16:rowId xmlns:a16="http://schemas.microsoft.com/office/drawing/2014/main" val="881017521"/>
                  </a:ext>
                </a:extLst>
              </a:tr>
              <a:tr h="209507">
                <a:tc>
                  <a:txBody>
                    <a:bodyPr/>
                    <a:lstStyle/>
                    <a:p>
                      <a:pPr algn="ctr">
                        <a:lnSpc>
                          <a:spcPct val="150000"/>
                        </a:lnSpc>
                        <a:spcAft>
                          <a:spcPts val="0"/>
                        </a:spcAft>
                      </a:pPr>
                      <a:r>
                        <a:rPr lang="es-EC" sz="1100">
                          <a:effectLst/>
                        </a:rPr>
                        <a:t>14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78,00%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88,89%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64,00%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92,00%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100">
                          <a:effectLst/>
                        </a:rPr>
                        <a:t>0,22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extLst>
                  <a:ext uri="{0D108BD9-81ED-4DB2-BD59-A6C34878D82A}">
                    <a16:rowId xmlns:a16="http://schemas.microsoft.com/office/drawing/2014/main" val="3106419293"/>
                  </a:ext>
                </a:extLst>
              </a:tr>
              <a:tr h="209507">
                <a:tc>
                  <a:txBody>
                    <a:bodyPr/>
                    <a:lstStyle/>
                    <a:p>
                      <a:pPr algn="ctr">
                        <a:lnSpc>
                          <a:spcPct val="150000"/>
                        </a:lnSpc>
                        <a:spcAft>
                          <a:spcPts val="0"/>
                        </a:spcAft>
                      </a:pPr>
                      <a:r>
                        <a:rPr lang="es-EC" sz="1100">
                          <a:effectLst/>
                        </a:rPr>
                        <a:t>15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79,00%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87,18%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68,00%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90,00%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100">
                          <a:effectLst/>
                        </a:rPr>
                        <a:t>0,21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extLst>
                  <a:ext uri="{0D108BD9-81ED-4DB2-BD59-A6C34878D82A}">
                    <a16:rowId xmlns:a16="http://schemas.microsoft.com/office/drawing/2014/main" val="3691703351"/>
                  </a:ext>
                </a:extLst>
              </a:tr>
              <a:tr h="209507">
                <a:tc>
                  <a:txBody>
                    <a:bodyPr/>
                    <a:lstStyle/>
                    <a:p>
                      <a:pPr algn="ctr">
                        <a:lnSpc>
                          <a:spcPct val="150000"/>
                        </a:lnSpc>
                        <a:spcAft>
                          <a:spcPts val="0"/>
                        </a:spcAft>
                      </a:pPr>
                      <a:r>
                        <a:rPr lang="es-EC" sz="1100">
                          <a:effectLst/>
                        </a:rPr>
                        <a:t>16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79,00%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91,43%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64,00%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94,00%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100">
                          <a:effectLst/>
                        </a:rPr>
                        <a:t>0,21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extLst>
                  <a:ext uri="{0D108BD9-81ED-4DB2-BD59-A6C34878D82A}">
                    <a16:rowId xmlns:a16="http://schemas.microsoft.com/office/drawing/2014/main" val="2789911425"/>
                  </a:ext>
                </a:extLst>
              </a:tr>
              <a:tr h="209507">
                <a:tc>
                  <a:txBody>
                    <a:bodyPr/>
                    <a:lstStyle/>
                    <a:p>
                      <a:pPr algn="ctr">
                        <a:lnSpc>
                          <a:spcPct val="150000"/>
                        </a:lnSpc>
                        <a:spcAft>
                          <a:spcPts val="0"/>
                        </a:spcAft>
                      </a:pPr>
                      <a:r>
                        <a:rPr lang="es-EC" sz="1100">
                          <a:effectLst/>
                        </a:rPr>
                        <a:t>17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80,00%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91,67%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66,00%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94,00%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100">
                          <a:effectLst/>
                        </a:rPr>
                        <a:t>0,20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extLst>
                  <a:ext uri="{0D108BD9-81ED-4DB2-BD59-A6C34878D82A}">
                    <a16:rowId xmlns:a16="http://schemas.microsoft.com/office/drawing/2014/main" val="622504236"/>
                  </a:ext>
                </a:extLst>
              </a:tr>
              <a:tr h="209507">
                <a:tc>
                  <a:txBody>
                    <a:bodyPr/>
                    <a:lstStyle/>
                    <a:p>
                      <a:pPr algn="ctr">
                        <a:lnSpc>
                          <a:spcPct val="150000"/>
                        </a:lnSpc>
                        <a:spcAft>
                          <a:spcPts val="0"/>
                        </a:spcAft>
                      </a:pPr>
                      <a:r>
                        <a:rPr lang="es-EC" sz="1100">
                          <a:effectLst/>
                        </a:rPr>
                        <a:t>18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77,00%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90,91%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60,00%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94,00%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100">
                          <a:effectLst/>
                        </a:rPr>
                        <a:t>0,23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extLst>
                  <a:ext uri="{0D108BD9-81ED-4DB2-BD59-A6C34878D82A}">
                    <a16:rowId xmlns:a16="http://schemas.microsoft.com/office/drawing/2014/main" val="2897817626"/>
                  </a:ext>
                </a:extLst>
              </a:tr>
              <a:tr h="209507">
                <a:tc>
                  <a:txBody>
                    <a:bodyPr/>
                    <a:lstStyle/>
                    <a:p>
                      <a:pPr algn="ctr">
                        <a:lnSpc>
                          <a:spcPct val="150000"/>
                        </a:lnSpc>
                        <a:spcAft>
                          <a:spcPts val="0"/>
                        </a:spcAft>
                      </a:pPr>
                      <a:r>
                        <a:rPr lang="es-EC" sz="1100">
                          <a:effectLst/>
                        </a:rPr>
                        <a:t>19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77,00%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88,57%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62,00%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92,00%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100">
                          <a:effectLst/>
                        </a:rPr>
                        <a:t>0,23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extLst>
                  <a:ext uri="{0D108BD9-81ED-4DB2-BD59-A6C34878D82A}">
                    <a16:rowId xmlns:a16="http://schemas.microsoft.com/office/drawing/2014/main" val="2194224988"/>
                  </a:ext>
                </a:extLst>
              </a:tr>
              <a:tr h="209507">
                <a:tc>
                  <a:txBody>
                    <a:bodyPr/>
                    <a:lstStyle/>
                    <a:p>
                      <a:pPr algn="ctr">
                        <a:lnSpc>
                          <a:spcPct val="150000"/>
                        </a:lnSpc>
                        <a:spcAft>
                          <a:spcPts val="0"/>
                        </a:spcAft>
                      </a:pPr>
                      <a:r>
                        <a:rPr lang="es-EC" sz="1100">
                          <a:effectLst/>
                        </a:rPr>
                        <a:t>20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74,00%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90,00%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54,00%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C" sz="1100">
                          <a:effectLst/>
                        </a:rPr>
                        <a:t>94,00%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tc>
                  <a:txBody>
                    <a:bodyPr/>
                    <a:lstStyle/>
                    <a:p>
                      <a:pPr algn="ctr">
                        <a:lnSpc>
                          <a:spcPct val="150000"/>
                        </a:lnSpc>
                        <a:spcAft>
                          <a:spcPts val="0"/>
                        </a:spcAft>
                      </a:pPr>
                      <a:r>
                        <a:rPr lang="es-ES" sz="1100" dirty="0">
                          <a:effectLst/>
                        </a:rPr>
                        <a:t>0,26</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996" marR="45996" marT="0" marB="0"/>
                </a:tc>
                <a:extLst>
                  <a:ext uri="{0D108BD9-81ED-4DB2-BD59-A6C34878D82A}">
                    <a16:rowId xmlns:a16="http://schemas.microsoft.com/office/drawing/2014/main" val="4216994368"/>
                  </a:ext>
                </a:extLst>
              </a:tr>
            </a:tbl>
          </a:graphicData>
        </a:graphic>
      </p:graphicFrame>
    </p:spTree>
    <p:extLst>
      <p:ext uri="{BB962C8B-B14F-4D97-AF65-F5344CB8AC3E}">
        <p14:creationId xmlns:p14="http://schemas.microsoft.com/office/powerpoint/2010/main" val="1183320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85791" y="-23164"/>
            <a:ext cx="9905998" cy="1478570"/>
          </a:xfrm>
        </p:spPr>
        <p:txBody>
          <a:bodyPr/>
          <a:lstStyle/>
          <a:p>
            <a:r>
              <a:rPr lang="es-EC" dirty="0" smtClean="0"/>
              <a:t>Árboles de decisión</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2071756304"/>
              </p:ext>
            </p:extLst>
          </p:nvPr>
        </p:nvGraphicFramePr>
        <p:xfrm>
          <a:off x="3062204" y="1135366"/>
          <a:ext cx="5760953" cy="640080"/>
        </p:xfrm>
        <a:graphic>
          <a:graphicData uri="http://schemas.openxmlformats.org/drawingml/2006/table">
            <a:tbl>
              <a:tblPr firstRow="1" firstCol="1" bandRow="1">
                <a:tableStyleId>{5C22544A-7EE6-4342-B048-85BDC9FD1C3A}</a:tableStyleId>
              </a:tblPr>
              <a:tblGrid>
                <a:gridCol w="1121353">
                  <a:extLst>
                    <a:ext uri="{9D8B030D-6E8A-4147-A177-3AD203B41FA5}">
                      <a16:colId xmlns:a16="http://schemas.microsoft.com/office/drawing/2014/main" val="4243792261"/>
                    </a:ext>
                  </a:extLst>
                </a:gridCol>
                <a:gridCol w="1121353">
                  <a:extLst>
                    <a:ext uri="{9D8B030D-6E8A-4147-A177-3AD203B41FA5}">
                      <a16:colId xmlns:a16="http://schemas.microsoft.com/office/drawing/2014/main" val="2051946717"/>
                    </a:ext>
                  </a:extLst>
                </a:gridCol>
                <a:gridCol w="1158732">
                  <a:extLst>
                    <a:ext uri="{9D8B030D-6E8A-4147-A177-3AD203B41FA5}">
                      <a16:colId xmlns:a16="http://schemas.microsoft.com/office/drawing/2014/main" val="4229907285"/>
                    </a:ext>
                  </a:extLst>
                </a:gridCol>
                <a:gridCol w="1238162">
                  <a:extLst>
                    <a:ext uri="{9D8B030D-6E8A-4147-A177-3AD203B41FA5}">
                      <a16:colId xmlns:a16="http://schemas.microsoft.com/office/drawing/2014/main" val="2125731333"/>
                    </a:ext>
                  </a:extLst>
                </a:gridCol>
                <a:gridCol w="1121353">
                  <a:extLst>
                    <a:ext uri="{9D8B030D-6E8A-4147-A177-3AD203B41FA5}">
                      <a16:colId xmlns:a16="http://schemas.microsoft.com/office/drawing/2014/main" val="1117230619"/>
                    </a:ext>
                  </a:extLst>
                </a:gridCol>
              </a:tblGrid>
              <a:tr h="190500">
                <a:tc>
                  <a:txBody>
                    <a:bodyPr/>
                    <a:lstStyle/>
                    <a:p>
                      <a:pPr algn="ctr">
                        <a:lnSpc>
                          <a:spcPct val="150000"/>
                        </a:lnSpc>
                        <a:spcAft>
                          <a:spcPts val="0"/>
                        </a:spcAft>
                      </a:pPr>
                      <a:r>
                        <a:rPr lang="es-EC" sz="1400">
                          <a:effectLst/>
                        </a:rPr>
                        <a:t>Exactitud</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Precisión</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Sensibilidad</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Especificidad</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BER</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1211623"/>
                  </a:ext>
                </a:extLst>
              </a:tr>
              <a:tr h="190500">
                <a:tc>
                  <a:txBody>
                    <a:bodyPr/>
                    <a:lstStyle/>
                    <a:p>
                      <a:pPr algn="ctr">
                        <a:lnSpc>
                          <a:spcPct val="150000"/>
                        </a:lnSpc>
                        <a:spcAft>
                          <a:spcPts val="0"/>
                        </a:spcAft>
                      </a:pPr>
                      <a:r>
                        <a:rPr lang="es-ES" sz="1400">
                          <a:effectLst/>
                        </a:rPr>
                        <a:t>73,00%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75,56%</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68,00%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78,00%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27,00%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6470694"/>
                  </a:ext>
                </a:extLst>
              </a:tr>
            </a:tbl>
          </a:graphicData>
        </a:graphic>
      </p:graphicFrame>
      <p:pic>
        <p:nvPicPr>
          <p:cNvPr id="5" name="Imagen 4"/>
          <p:cNvPicPr>
            <a:picLocks noChangeAspect="1"/>
          </p:cNvPicPr>
          <p:nvPr/>
        </p:nvPicPr>
        <p:blipFill>
          <a:blip r:embed="rId2"/>
          <a:stretch>
            <a:fillRect/>
          </a:stretch>
        </p:blipFill>
        <p:spPr>
          <a:xfrm>
            <a:off x="2821574" y="2116806"/>
            <a:ext cx="6257925" cy="3971925"/>
          </a:xfrm>
          <a:prstGeom prst="rect">
            <a:avLst/>
          </a:prstGeom>
        </p:spPr>
      </p:pic>
    </p:spTree>
    <p:extLst>
      <p:ext uri="{BB962C8B-B14F-4D97-AF65-F5344CB8AC3E}">
        <p14:creationId xmlns:p14="http://schemas.microsoft.com/office/powerpoint/2010/main" val="3172605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Máquinas </a:t>
            </a:r>
            <a:r>
              <a:rPr lang="es-EC" dirty="0"/>
              <a:t>de Vectores de Soporte (SVM)</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457005703"/>
              </p:ext>
            </p:extLst>
          </p:nvPr>
        </p:nvGraphicFramePr>
        <p:xfrm>
          <a:off x="1748589" y="2474169"/>
          <a:ext cx="8293768" cy="964989"/>
        </p:xfrm>
        <a:graphic>
          <a:graphicData uri="http://schemas.openxmlformats.org/drawingml/2006/table">
            <a:tbl>
              <a:tblPr firstRow="1" firstCol="1" bandRow="1">
                <a:tableStyleId>{5C22544A-7EE6-4342-B048-85BDC9FD1C3A}</a:tableStyleId>
              </a:tblPr>
              <a:tblGrid>
                <a:gridCol w="1614359">
                  <a:extLst>
                    <a:ext uri="{9D8B030D-6E8A-4147-A177-3AD203B41FA5}">
                      <a16:colId xmlns:a16="http://schemas.microsoft.com/office/drawing/2014/main" val="699951340"/>
                    </a:ext>
                  </a:extLst>
                </a:gridCol>
                <a:gridCol w="1614359">
                  <a:extLst>
                    <a:ext uri="{9D8B030D-6E8A-4147-A177-3AD203B41FA5}">
                      <a16:colId xmlns:a16="http://schemas.microsoft.com/office/drawing/2014/main" val="1459157824"/>
                    </a:ext>
                  </a:extLst>
                </a:gridCol>
                <a:gridCol w="1668170">
                  <a:extLst>
                    <a:ext uri="{9D8B030D-6E8A-4147-A177-3AD203B41FA5}">
                      <a16:colId xmlns:a16="http://schemas.microsoft.com/office/drawing/2014/main" val="1125818809"/>
                    </a:ext>
                  </a:extLst>
                </a:gridCol>
                <a:gridCol w="1782521">
                  <a:extLst>
                    <a:ext uri="{9D8B030D-6E8A-4147-A177-3AD203B41FA5}">
                      <a16:colId xmlns:a16="http://schemas.microsoft.com/office/drawing/2014/main" val="1445325099"/>
                    </a:ext>
                  </a:extLst>
                </a:gridCol>
                <a:gridCol w="1614359">
                  <a:extLst>
                    <a:ext uri="{9D8B030D-6E8A-4147-A177-3AD203B41FA5}">
                      <a16:colId xmlns:a16="http://schemas.microsoft.com/office/drawing/2014/main" val="3958839031"/>
                    </a:ext>
                  </a:extLst>
                </a:gridCol>
              </a:tblGrid>
              <a:tr h="507789">
                <a:tc>
                  <a:txBody>
                    <a:bodyPr/>
                    <a:lstStyle/>
                    <a:p>
                      <a:pPr algn="ctr">
                        <a:lnSpc>
                          <a:spcPct val="150000"/>
                        </a:lnSpc>
                        <a:spcAft>
                          <a:spcPts val="0"/>
                        </a:spcAft>
                      </a:pPr>
                      <a:r>
                        <a:rPr lang="es-EC" sz="2000">
                          <a:effectLst/>
                        </a:rPr>
                        <a:t>Exactitud</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000">
                          <a:effectLst/>
                        </a:rPr>
                        <a:t>Precisión</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000">
                          <a:effectLst/>
                        </a:rPr>
                        <a:t>Sensibilidad</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000">
                          <a:effectLst/>
                        </a:rPr>
                        <a:t>Especificidad</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000" dirty="0">
                          <a:effectLst/>
                        </a:rPr>
                        <a:t>BER</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34669727"/>
                  </a:ext>
                </a:extLst>
              </a:tr>
              <a:tr h="239103">
                <a:tc>
                  <a:txBody>
                    <a:bodyPr/>
                    <a:lstStyle/>
                    <a:p>
                      <a:pPr algn="ctr">
                        <a:lnSpc>
                          <a:spcPct val="150000"/>
                        </a:lnSpc>
                        <a:spcAft>
                          <a:spcPts val="0"/>
                        </a:spcAft>
                      </a:pPr>
                      <a:r>
                        <a:rPr lang="es-ES" sz="2000">
                          <a:effectLst/>
                        </a:rPr>
                        <a:t>80,00%</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2000">
                          <a:effectLst/>
                        </a:rPr>
                        <a:t>85,71%</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2000">
                          <a:effectLst/>
                        </a:rPr>
                        <a:t>72,00%</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2000">
                          <a:effectLst/>
                        </a:rPr>
                        <a:t>88,00%</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2000" dirty="0">
                          <a:effectLst/>
                        </a:rPr>
                        <a:t>0,20</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8427870"/>
                  </a:ext>
                </a:extLst>
              </a:tr>
            </a:tbl>
          </a:graphicData>
        </a:graphic>
      </p:graphicFrame>
      <p:sp>
        <p:nvSpPr>
          <p:cNvPr id="5" name="Rectángulo 4"/>
          <p:cNvSpPr/>
          <p:nvPr/>
        </p:nvSpPr>
        <p:spPr>
          <a:xfrm>
            <a:off x="1283368" y="4185771"/>
            <a:ext cx="9625264" cy="1277850"/>
          </a:xfrm>
          <a:prstGeom prst="rect">
            <a:avLst/>
          </a:prstGeom>
        </p:spPr>
        <p:txBody>
          <a:bodyPr wrap="square">
            <a:spAutoFit/>
          </a:bodyPr>
          <a:lstStyle/>
          <a:p>
            <a:pPr algn="just">
              <a:lnSpc>
                <a:spcPct val="107000"/>
              </a:lnSpc>
              <a:spcAft>
                <a:spcPts val="800"/>
              </a:spcAft>
            </a:pPr>
            <a:r>
              <a:rPr lang="es-EC" sz="2400" dirty="0">
                <a:latin typeface="Times New Roman" panose="02020603050405020304" pitchFamily="18" charset="0"/>
                <a:ea typeface="Calibri" panose="020F0502020204030204" pitchFamily="34" charset="0"/>
              </a:rPr>
              <a:t>Cabe recalcar que cada clasificador tiene su respectivo selector de características, por lo que, si se hace una profundización en el aspecto de clasificación, se debe trabajar con el selector respectivo.</a:t>
            </a:r>
          </a:p>
        </p:txBody>
      </p:sp>
    </p:spTree>
    <p:extLst>
      <p:ext uri="{BB962C8B-B14F-4D97-AF65-F5344CB8AC3E}">
        <p14:creationId xmlns:p14="http://schemas.microsoft.com/office/powerpoint/2010/main" val="3789760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85792" y="160420"/>
            <a:ext cx="9905998" cy="1478570"/>
          </a:xfrm>
        </p:spPr>
        <p:txBody>
          <a:bodyPr/>
          <a:lstStyle/>
          <a:p>
            <a:r>
              <a:rPr lang="es-EC" dirty="0" smtClean="0"/>
              <a:t>Conclusiones y recomendaciones</a:t>
            </a:r>
            <a:endParaRPr lang="es-EC" dirty="0"/>
          </a:p>
        </p:txBody>
      </p:sp>
      <p:sp>
        <p:nvSpPr>
          <p:cNvPr id="3" name="Marcador de contenido 2"/>
          <p:cNvSpPr>
            <a:spLocks noGrp="1"/>
          </p:cNvSpPr>
          <p:nvPr>
            <p:ph idx="1"/>
          </p:nvPr>
        </p:nvSpPr>
        <p:spPr>
          <a:xfrm>
            <a:off x="1141412" y="1459832"/>
            <a:ext cx="9905999" cy="4331369"/>
          </a:xfrm>
        </p:spPr>
        <p:txBody>
          <a:bodyPr/>
          <a:lstStyle/>
          <a:p>
            <a:pPr lvl="0" algn="just"/>
            <a:r>
              <a:rPr lang="es-EC" dirty="0"/>
              <a:t>Para obtener los </a:t>
            </a:r>
            <a:r>
              <a:rPr lang="es-ES" dirty="0"/>
              <a:t>coeficientes de energía de la señal sísmica mediante la transformada Wavelet continua de una dimensión, se usó la Wavelet </a:t>
            </a:r>
            <a:r>
              <a:rPr lang="es-ES" i="1" dirty="0" err="1"/>
              <a:t>Daubechies</a:t>
            </a:r>
            <a:r>
              <a:rPr lang="es-ES" dirty="0"/>
              <a:t> con N=7, puesto que ofrece una </a:t>
            </a:r>
            <a:r>
              <a:rPr lang="es-EC" dirty="0"/>
              <a:t>mejor localización de frecuencia,</a:t>
            </a:r>
            <a:r>
              <a:rPr lang="es-ES" dirty="0"/>
              <a:t> y se aplicaron 6 niveles de descomposición, a razón de que las señales sísmicas de la base de datos tenían una frecuencia máxima de 50 Hz, debido a la capacidad de digitalización de los equipos.</a:t>
            </a:r>
            <a:endParaRPr lang="es-EC" dirty="0"/>
          </a:p>
          <a:p>
            <a:pPr lvl="0" algn="just"/>
            <a:r>
              <a:rPr lang="es-EC" dirty="0"/>
              <a:t>Se comprobó, utilizando el gráfico del </a:t>
            </a:r>
            <a:r>
              <a:rPr lang="es-EC" dirty="0" err="1"/>
              <a:t>escalograma</a:t>
            </a:r>
            <a:r>
              <a:rPr lang="es-EC" dirty="0"/>
              <a:t> de energías, que las zonas con los colores más claros de la escala, es decir, con mayor porcentaje energético, efectivamente correspondían a un evento sísmico.</a:t>
            </a:r>
          </a:p>
          <a:p>
            <a:pPr marL="0" indent="0" algn="just">
              <a:buNone/>
            </a:pPr>
            <a:endParaRPr lang="es-EC" dirty="0"/>
          </a:p>
        </p:txBody>
      </p:sp>
    </p:spTree>
    <p:extLst>
      <p:ext uri="{BB962C8B-B14F-4D97-AF65-F5344CB8AC3E}">
        <p14:creationId xmlns:p14="http://schemas.microsoft.com/office/powerpoint/2010/main" val="2400942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770021"/>
            <a:ext cx="9905999" cy="5502442"/>
          </a:xfrm>
        </p:spPr>
        <p:txBody>
          <a:bodyPr>
            <a:normAutofit fontScale="92500" lnSpcReduction="10000"/>
          </a:bodyPr>
          <a:lstStyle/>
          <a:p>
            <a:pPr lvl="0" algn="just"/>
            <a:r>
              <a:rPr lang="es-EC" dirty="0"/>
              <a:t>La pérdida significativa de muestras que pudiera generarse a causa del proceso morfológico, se controló de una manera empírica, puesto que se realizó un conteo pixel a pixel de la figura que representaba el evento sísmico en cada etapa de dicho proceso, para establecer los índices de </a:t>
            </a:r>
            <a:r>
              <a:rPr lang="es-EC" dirty="0" err="1"/>
              <a:t>binarización</a:t>
            </a:r>
            <a:r>
              <a:rPr lang="es-EC" dirty="0"/>
              <a:t>, erosión y dilatación que brinden un número de muestras casi idéntico a las que representaban la duración del evento en la señal original.</a:t>
            </a:r>
          </a:p>
          <a:p>
            <a:pPr lvl="0" algn="just"/>
            <a:r>
              <a:rPr lang="es-EC" dirty="0"/>
              <a:t>Con el fin de extraer las características del evento sísmico, se definió al grupo de pixeles que lo representaban como una figura geométrica, de manera que pudieron destacarse características como el área, el perímetro, los ejes que la componen, su orientación, entre otras</a:t>
            </a:r>
            <a:r>
              <a:rPr lang="es-EC" dirty="0" smtClean="0"/>
              <a:t>.</a:t>
            </a:r>
            <a:endParaRPr lang="es-EC" dirty="0"/>
          </a:p>
          <a:p>
            <a:pPr lvl="0" algn="just"/>
            <a:r>
              <a:rPr lang="es-EC" dirty="0"/>
              <a:t>Se observó que los niveles de descomposición Wavelet pueden ser tomados como otra fuente de características, en este caso, se tomó a la energía de cada nivel como una característica diferente.</a:t>
            </a:r>
          </a:p>
          <a:p>
            <a:pPr algn="just"/>
            <a:endParaRPr lang="es-EC" dirty="0"/>
          </a:p>
        </p:txBody>
      </p:sp>
    </p:spTree>
    <p:extLst>
      <p:ext uri="{BB962C8B-B14F-4D97-AF65-F5344CB8AC3E}">
        <p14:creationId xmlns:p14="http://schemas.microsoft.com/office/powerpoint/2010/main" val="3603378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1026695"/>
            <a:ext cx="9905999" cy="4764506"/>
          </a:xfrm>
        </p:spPr>
        <p:txBody>
          <a:bodyPr>
            <a:normAutofit fontScale="85000" lnSpcReduction="10000"/>
          </a:bodyPr>
          <a:lstStyle/>
          <a:p>
            <a:pPr lvl="0" algn="just"/>
            <a:r>
              <a:rPr lang="es-EC" dirty="0"/>
              <a:t>Se concluyó que una característica importante, dado que se trabajó con imágenes y el procesamiento digital de las mismas, es calcular la energía de la imagen en sí, y se puede obtener de la imagen original o durante cualquier etapa del proceso morfológico</a:t>
            </a:r>
            <a:r>
              <a:rPr lang="es-EC" dirty="0" smtClean="0"/>
              <a:t>.</a:t>
            </a:r>
            <a:endParaRPr lang="es-EC" dirty="0"/>
          </a:p>
          <a:p>
            <a:pPr lvl="0" algn="just"/>
            <a:r>
              <a:rPr lang="es-EC" dirty="0"/>
              <a:t>Se evidenció que la normalización de características, representan un factor importante a la hora de someterlas a la evaluación de un clasificador, sin embargo, cabe recalcar que cada clasificador tiene su respectivo selector de características, por lo que, si se hace una profundización en el aspecto de clasificación, se debe trabajar con el selector respectivo. Un ejemplo de esto se corrobora en los resultados favorables obtenidos con Árboles de Decisión y </a:t>
            </a:r>
            <a:r>
              <a:rPr lang="es-EC" dirty="0" err="1"/>
              <a:t>kNN</a:t>
            </a:r>
            <a:r>
              <a:rPr lang="es-EC" dirty="0"/>
              <a:t>, mas no con SVM, tras la discriminación de características realizada. </a:t>
            </a:r>
          </a:p>
          <a:p>
            <a:pPr lvl="0"/>
            <a:r>
              <a:rPr lang="es-EC" dirty="0"/>
              <a:t>Se constató que el algoritmo propuesto para extracción de características de señales sísmicas mediante el empleo de la transformada </a:t>
            </a:r>
            <a:r>
              <a:rPr lang="es-EC" i="1" dirty="0"/>
              <a:t>Wavelet</a:t>
            </a:r>
            <a:r>
              <a:rPr lang="es-EC" dirty="0"/>
              <a:t>, proporcionó un banco de características capaz de darle las pautas necesarias a un clasificador para determinar el tipo de evento del que se trata, con una baja tasa de error.</a:t>
            </a:r>
          </a:p>
          <a:p>
            <a:endParaRPr lang="es-EC" dirty="0"/>
          </a:p>
        </p:txBody>
      </p:sp>
    </p:spTree>
    <p:extLst>
      <p:ext uri="{BB962C8B-B14F-4D97-AF65-F5344CB8AC3E}">
        <p14:creationId xmlns:p14="http://schemas.microsoft.com/office/powerpoint/2010/main" val="4146937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a:t>
            </a:r>
            <a:endParaRPr lang="es-EC" dirty="0"/>
          </a:p>
        </p:txBody>
      </p:sp>
      <p:sp>
        <p:nvSpPr>
          <p:cNvPr id="3" name="Marcador de contenido 2"/>
          <p:cNvSpPr>
            <a:spLocks noGrp="1"/>
          </p:cNvSpPr>
          <p:nvPr>
            <p:ph idx="1"/>
          </p:nvPr>
        </p:nvSpPr>
        <p:spPr/>
        <p:txBody>
          <a:bodyPr>
            <a:normAutofit fontScale="92500"/>
          </a:bodyPr>
          <a:lstStyle/>
          <a:p>
            <a:pPr lvl="0"/>
            <a:r>
              <a:rPr lang="es-EC" dirty="0"/>
              <a:t>Tras realizar la investigación de las funcionalidades y ventajas de la transformada </a:t>
            </a:r>
            <a:r>
              <a:rPr lang="es-EC" i="1" dirty="0"/>
              <a:t>Wavelet</a:t>
            </a:r>
            <a:r>
              <a:rPr lang="es-EC" dirty="0"/>
              <a:t>, así como de los tipos de </a:t>
            </a:r>
            <a:r>
              <a:rPr lang="es-EC" i="1" dirty="0"/>
              <a:t>Wavelet</a:t>
            </a:r>
            <a:r>
              <a:rPr lang="es-EC" dirty="0"/>
              <a:t>, escoger cuidadosamente los niveles de descomposición y el tipo que mejor se ajuste a las características de la señal con la que se va a trabajar, como por ejemplo su frecuencia</a:t>
            </a:r>
            <a:r>
              <a:rPr lang="es-EC" dirty="0" smtClean="0"/>
              <a:t>.</a:t>
            </a:r>
            <a:endParaRPr lang="es-EC" dirty="0"/>
          </a:p>
          <a:p>
            <a:pPr lvl="0"/>
            <a:r>
              <a:rPr lang="es-EC" dirty="0"/>
              <a:t>Usar herramientas que permitan evitar perder un número significativo de muestras de la señal durante el proceso morfológico, en este caso se realizó un coteo manual pixel a pixel, pero su desventaja es que el tiempo requerido para dicha tarea fue muy extenso.</a:t>
            </a:r>
          </a:p>
          <a:p>
            <a:endParaRPr lang="es-EC" dirty="0"/>
          </a:p>
        </p:txBody>
      </p:sp>
    </p:spTree>
    <p:extLst>
      <p:ext uri="{BB962C8B-B14F-4D97-AF65-F5344CB8AC3E}">
        <p14:creationId xmlns:p14="http://schemas.microsoft.com/office/powerpoint/2010/main" val="3745766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err="1" smtClean="0"/>
              <a:t>Escalograma</a:t>
            </a:r>
            <a:r>
              <a:rPr lang="es-EC" dirty="0" smtClean="0"/>
              <a:t> de energías </a:t>
            </a:r>
            <a:endParaRPr lang="es-EC" dirty="0"/>
          </a:p>
        </p:txBody>
      </p:sp>
      <p:sp>
        <p:nvSpPr>
          <p:cNvPr id="3" name="Marcador de contenido 2"/>
          <p:cNvSpPr>
            <a:spLocks noGrp="1"/>
          </p:cNvSpPr>
          <p:nvPr>
            <p:ph idx="1"/>
          </p:nvPr>
        </p:nvSpPr>
        <p:spPr/>
        <p:txBody>
          <a:bodyPr/>
          <a:lstStyle/>
          <a:p>
            <a:pPr marL="0" indent="0">
              <a:buNone/>
            </a:pPr>
            <a:r>
              <a:rPr lang="es-ES" dirty="0"/>
              <a:t>A través de la transformada </a:t>
            </a:r>
            <a:r>
              <a:rPr lang="es-ES" i="1" dirty="0"/>
              <a:t>Wavelet</a:t>
            </a:r>
            <a:r>
              <a:rPr lang="es-ES" dirty="0"/>
              <a:t>, se obtuvieron los coeficientes de energía de la señal, mismos que se graficaron en un </a:t>
            </a:r>
            <a:r>
              <a:rPr lang="es-ES" dirty="0" err="1"/>
              <a:t>escalograma</a:t>
            </a:r>
            <a:r>
              <a:rPr lang="es-ES" dirty="0"/>
              <a:t> donde se puede apreciar las zonas con un alto porcentaje energético y que por ende, son sinónimo de la existencia de un evento sísmico. Las características del evento fueron extraídas de cada gráfico a través de procesamiento digital de imágenes.</a:t>
            </a:r>
            <a:endParaRPr lang="es-EC" dirty="0"/>
          </a:p>
          <a:p>
            <a:pPr marL="0" indent="0">
              <a:buNone/>
            </a:pPr>
            <a:endParaRPr lang="es-EC" dirty="0"/>
          </a:p>
        </p:txBody>
      </p:sp>
    </p:spTree>
    <p:extLst>
      <p:ext uri="{BB962C8B-B14F-4D97-AF65-F5344CB8AC3E}">
        <p14:creationId xmlns:p14="http://schemas.microsoft.com/office/powerpoint/2010/main" val="3821465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Trabajos futuros</a:t>
            </a:r>
            <a:endParaRPr lang="es-EC" dirty="0"/>
          </a:p>
        </p:txBody>
      </p:sp>
      <p:sp>
        <p:nvSpPr>
          <p:cNvPr id="3" name="Marcador de contenido 2"/>
          <p:cNvSpPr>
            <a:spLocks noGrp="1"/>
          </p:cNvSpPr>
          <p:nvPr>
            <p:ph idx="1"/>
          </p:nvPr>
        </p:nvSpPr>
        <p:spPr/>
        <p:txBody>
          <a:bodyPr>
            <a:normAutofit fontScale="92500" lnSpcReduction="10000"/>
          </a:bodyPr>
          <a:lstStyle/>
          <a:p>
            <a:pPr marL="0" lvl="0" indent="0" algn="just">
              <a:buNone/>
            </a:pPr>
            <a:r>
              <a:rPr lang="es-EC" dirty="0"/>
              <a:t>Los parámetros de evaluación obtenidos en este trabajo de investigación, fueron resultantes de usar los valores estándar de los clasificadores proporcionados por la plataforma Matlab</a:t>
            </a:r>
            <a:r>
              <a:rPr lang="es-EC" baseline="30000" dirty="0"/>
              <a:t>®</a:t>
            </a:r>
            <a:r>
              <a:rPr lang="es-EC" dirty="0"/>
              <a:t>, dado que el objetivo y alcance del proyecto era la extracción de características y dichos clasificadores fueron usados para comprobar que eran factibles para realizar una clasificación, por lo que, entre los trabajos futuros se encuentra profundizar en el manejo de clasificadores y analizar el impacto que tenga la modificación de sus diferentes variables, así como el manejo de sus respectivos selectores de características, en los resultados de los porcentajes de los parámetros de evaluación, mismos que probablemente, podrían mejorarse.</a:t>
            </a:r>
          </a:p>
          <a:p>
            <a:pPr marL="0" indent="0" algn="just">
              <a:buNone/>
            </a:pPr>
            <a:endParaRPr lang="es-EC" dirty="0"/>
          </a:p>
        </p:txBody>
      </p:sp>
    </p:spTree>
    <p:extLst>
      <p:ext uri="{BB962C8B-B14F-4D97-AF65-F5344CB8AC3E}">
        <p14:creationId xmlns:p14="http://schemas.microsoft.com/office/powerpoint/2010/main" val="148901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Energía	</a:t>
            </a:r>
            <a:endParaRPr lang="es-EC" dirty="0"/>
          </a:p>
        </p:txBody>
      </p:sp>
      <p:sp>
        <p:nvSpPr>
          <p:cNvPr id="3" name="Marcador de contenido 2"/>
          <p:cNvSpPr>
            <a:spLocks noGrp="1"/>
          </p:cNvSpPr>
          <p:nvPr>
            <p:ph idx="1"/>
          </p:nvPr>
        </p:nvSpPr>
        <p:spPr/>
        <p:txBody>
          <a:bodyPr/>
          <a:lstStyle/>
          <a:p>
            <a:pPr marL="0" indent="0">
              <a:buNone/>
            </a:pPr>
            <a:r>
              <a:rPr lang="es-ES" dirty="0" smtClean="0"/>
              <a:t>Se </a:t>
            </a:r>
            <a:r>
              <a:rPr lang="es-ES" dirty="0"/>
              <a:t>calculó el coeficiente de energía de cada nivel de descomposición </a:t>
            </a:r>
            <a:r>
              <a:rPr lang="es-ES" i="1" dirty="0"/>
              <a:t>Wavelet</a:t>
            </a:r>
            <a:r>
              <a:rPr lang="es-ES" dirty="0"/>
              <a:t>, así como también el de cada </a:t>
            </a:r>
            <a:r>
              <a:rPr lang="es-ES" dirty="0" err="1"/>
              <a:t>escalograma</a:t>
            </a:r>
            <a:r>
              <a:rPr lang="es-ES" dirty="0"/>
              <a:t>, es decir, la energía contenida en cada imagen obtenida, antes, durante y después de haberse sometido a su respectivo proceso morfológico. Estos coeficientes representan individualmente una característica diferente del evento sísmico. </a:t>
            </a:r>
            <a:endParaRPr lang="es-EC" dirty="0"/>
          </a:p>
          <a:p>
            <a:endParaRPr lang="es-EC" dirty="0"/>
          </a:p>
        </p:txBody>
      </p:sp>
    </p:spTree>
    <p:extLst>
      <p:ext uri="{BB962C8B-B14F-4D97-AF65-F5344CB8AC3E}">
        <p14:creationId xmlns:p14="http://schemas.microsoft.com/office/powerpoint/2010/main" val="3143562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9118" y="233508"/>
            <a:ext cx="9905998" cy="1478570"/>
          </a:xfrm>
        </p:spPr>
        <p:txBody>
          <a:bodyPr/>
          <a:lstStyle/>
          <a:p>
            <a:r>
              <a:rPr lang="es-EC" dirty="0" smtClean="0"/>
              <a:t>Obtención de la imagen (</a:t>
            </a:r>
            <a:r>
              <a:rPr lang="es-EC" dirty="0" err="1" smtClean="0"/>
              <a:t>escalograma</a:t>
            </a:r>
            <a:r>
              <a:rPr lang="es-EC" dirty="0" smtClean="0"/>
              <a:t>)</a:t>
            </a:r>
            <a:endParaRPr lang="es-EC" dirty="0"/>
          </a:p>
        </p:txBody>
      </p:sp>
      <p:sp>
        <p:nvSpPr>
          <p:cNvPr id="3" name="Marcador de contenido 2"/>
          <p:cNvSpPr>
            <a:spLocks noGrp="1"/>
          </p:cNvSpPr>
          <p:nvPr>
            <p:ph idx="1"/>
          </p:nvPr>
        </p:nvSpPr>
        <p:spPr>
          <a:xfrm>
            <a:off x="1141413" y="2249487"/>
            <a:ext cx="4665830" cy="3541714"/>
          </a:xfrm>
        </p:spPr>
        <p:txBody>
          <a:bodyPr>
            <a:normAutofit fontScale="92500"/>
          </a:bodyPr>
          <a:lstStyle/>
          <a:p>
            <a:pPr marL="0" indent="0" algn="just">
              <a:buNone/>
            </a:pPr>
            <a:r>
              <a:rPr lang="es-ES" dirty="0"/>
              <a:t>Para graficar el </a:t>
            </a:r>
            <a:r>
              <a:rPr lang="es-ES" dirty="0" err="1"/>
              <a:t>escalograma</a:t>
            </a:r>
            <a:r>
              <a:rPr lang="es-ES" dirty="0"/>
              <a:t> de energías, se obtuvieron los coeficientes mediante la transf</a:t>
            </a:r>
            <a:r>
              <a:rPr lang="es-ES" sz="1900" dirty="0"/>
              <a:t>o</a:t>
            </a:r>
            <a:r>
              <a:rPr lang="es-ES" dirty="0"/>
              <a:t>rmada </a:t>
            </a:r>
            <a:r>
              <a:rPr lang="es-ES" i="1" dirty="0"/>
              <a:t>Wavelet</a:t>
            </a:r>
            <a:r>
              <a:rPr lang="es-ES" dirty="0"/>
              <a:t> continua de una dimensión, aplicando 6 niveles de descomposición y la </a:t>
            </a:r>
            <a:r>
              <a:rPr lang="es-ES" i="1" dirty="0"/>
              <a:t>Wavelet</a:t>
            </a:r>
            <a:r>
              <a:rPr lang="es-ES" dirty="0"/>
              <a:t> </a:t>
            </a:r>
            <a:r>
              <a:rPr lang="es-ES" dirty="0" err="1"/>
              <a:t>Daubechies</a:t>
            </a:r>
            <a:r>
              <a:rPr lang="es-ES" dirty="0"/>
              <a:t> con el orden de la </a:t>
            </a:r>
            <a:r>
              <a:rPr lang="es-ES" i="1" dirty="0"/>
              <a:t>Wavelet</a:t>
            </a:r>
            <a:r>
              <a:rPr lang="es-ES" dirty="0"/>
              <a:t> base igual a 7 </a:t>
            </a:r>
            <a:r>
              <a:rPr lang="es-EC" dirty="0"/>
              <a:t>(C. </a:t>
            </a:r>
            <a:r>
              <a:rPr lang="es-EC" dirty="0" err="1"/>
              <a:t>Sidney</a:t>
            </a:r>
            <a:r>
              <a:rPr lang="es-EC" dirty="0"/>
              <a:t> </a:t>
            </a:r>
            <a:r>
              <a:rPr lang="es-EC" dirty="0" err="1"/>
              <a:t>Burrus</a:t>
            </a:r>
            <a:r>
              <a:rPr lang="es-EC" dirty="0"/>
              <a:t>, 1998)</a:t>
            </a:r>
            <a:r>
              <a:rPr lang="es-ES" dirty="0"/>
              <a:t>, ya que es la más comúnmente utilizada.</a:t>
            </a:r>
            <a:endParaRPr lang="es-EC" dirty="0"/>
          </a:p>
        </p:txBody>
      </p:sp>
      <p:pic>
        <p:nvPicPr>
          <p:cNvPr id="4" name="Imagen 3"/>
          <p:cNvPicPr/>
          <p:nvPr/>
        </p:nvPicPr>
        <p:blipFill rotWithShape="1">
          <a:blip r:embed="rId2"/>
          <a:srcRect l="6587" t="12008" r="1178" b="2544"/>
          <a:stretch/>
        </p:blipFill>
        <p:spPr bwMode="auto">
          <a:xfrm>
            <a:off x="6283859" y="1898073"/>
            <a:ext cx="5138119" cy="42445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76116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474139"/>
            <a:ext cx="9905998" cy="1478570"/>
          </a:xfrm>
        </p:spPr>
        <p:txBody>
          <a:bodyPr/>
          <a:lstStyle/>
          <a:p>
            <a:r>
              <a:rPr lang="es-EC" dirty="0" err="1" smtClean="0"/>
              <a:t>Binarización</a:t>
            </a:r>
            <a:r>
              <a:rPr lang="es-EC" dirty="0" smtClean="0"/>
              <a:t> de la imagen</a:t>
            </a:r>
            <a:endParaRPr lang="es-EC" dirty="0"/>
          </a:p>
        </p:txBody>
      </p:sp>
      <p:sp>
        <p:nvSpPr>
          <p:cNvPr id="3" name="Marcador de contenido 2"/>
          <p:cNvSpPr>
            <a:spLocks noGrp="1"/>
          </p:cNvSpPr>
          <p:nvPr>
            <p:ph idx="1"/>
          </p:nvPr>
        </p:nvSpPr>
        <p:spPr/>
        <p:txBody>
          <a:bodyPr/>
          <a:lstStyle/>
          <a:p>
            <a:pPr marL="0" indent="0">
              <a:buNone/>
            </a:pPr>
            <a:r>
              <a:rPr lang="es-ES" dirty="0" smtClean="0"/>
              <a:t>Una </a:t>
            </a:r>
            <a:r>
              <a:rPr lang="es-ES" dirty="0"/>
              <a:t>vez escogido el umbral, se procedió a </a:t>
            </a:r>
            <a:r>
              <a:rPr lang="es-ES" dirty="0" err="1"/>
              <a:t>binarizar</a:t>
            </a:r>
            <a:r>
              <a:rPr lang="es-ES" dirty="0"/>
              <a:t> la imagen. La señal sísmica original se puede observar en la Figura 13, donde un evento LP se aprecia claramente dentro del rectángulo rojo. En la Figura 14 se muestra su respectivo </a:t>
            </a:r>
            <a:r>
              <a:rPr lang="es-ES" dirty="0" err="1"/>
              <a:t>escalograma</a:t>
            </a:r>
            <a:r>
              <a:rPr lang="es-ES" dirty="0"/>
              <a:t> de energías (escala de grises) en la parte izquierda y su equivalente </a:t>
            </a:r>
            <a:r>
              <a:rPr lang="es-ES" dirty="0" err="1"/>
              <a:t>binarizado</a:t>
            </a:r>
            <a:r>
              <a:rPr lang="es-ES" dirty="0"/>
              <a:t> en la parte derecha. Los coeficientes de la matriz de pixeles de la imagen </a:t>
            </a:r>
            <a:r>
              <a:rPr lang="es-ES" dirty="0" err="1"/>
              <a:t>binarizada</a:t>
            </a:r>
            <a:r>
              <a:rPr lang="es-ES" dirty="0"/>
              <a:t> ya tienen un valor de únicamente 0 o 1, según les corresponda.</a:t>
            </a:r>
            <a:endParaRPr lang="es-EC" dirty="0"/>
          </a:p>
        </p:txBody>
      </p:sp>
    </p:spTree>
    <p:extLst>
      <p:ext uri="{BB962C8B-B14F-4D97-AF65-F5344CB8AC3E}">
        <p14:creationId xmlns:p14="http://schemas.microsoft.com/office/powerpoint/2010/main" val="2000058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588043" y="1544302"/>
            <a:ext cx="4438650" cy="3705225"/>
          </a:xfrm>
          <a:prstGeom prst="rect">
            <a:avLst/>
          </a:prstGeom>
        </p:spPr>
      </p:pic>
      <p:pic>
        <p:nvPicPr>
          <p:cNvPr id="6" name="Imagen 5"/>
          <p:cNvPicPr>
            <a:picLocks noChangeAspect="1"/>
          </p:cNvPicPr>
          <p:nvPr/>
        </p:nvPicPr>
        <p:blipFill>
          <a:blip r:embed="rId3"/>
          <a:stretch>
            <a:fillRect/>
          </a:stretch>
        </p:blipFill>
        <p:spPr>
          <a:xfrm>
            <a:off x="5320464" y="1948865"/>
            <a:ext cx="6267450" cy="2543175"/>
          </a:xfrm>
          <a:prstGeom prst="rect">
            <a:avLst/>
          </a:prstGeom>
        </p:spPr>
      </p:pic>
    </p:spTree>
    <p:extLst>
      <p:ext uri="{BB962C8B-B14F-4D97-AF65-F5344CB8AC3E}">
        <p14:creationId xmlns:p14="http://schemas.microsoft.com/office/powerpoint/2010/main" val="2913763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281636"/>
            <a:ext cx="9905998" cy="1478570"/>
          </a:xfrm>
        </p:spPr>
        <p:txBody>
          <a:bodyPr/>
          <a:lstStyle/>
          <a:p>
            <a:r>
              <a:rPr lang="es-EC" dirty="0" smtClean="0"/>
              <a:t>erosión</a:t>
            </a:r>
            <a:endParaRPr lang="es-EC" dirty="0"/>
          </a:p>
        </p:txBody>
      </p:sp>
      <p:sp>
        <p:nvSpPr>
          <p:cNvPr id="3" name="Marcador de contenido 2"/>
          <p:cNvSpPr>
            <a:spLocks noGrp="1"/>
          </p:cNvSpPr>
          <p:nvPr>
            <p:ph idx="1"/>
          </p:nvPr>
        </p:nvSpPr>
        <p:spPr>
          <a:xfrm>
            <a:off x="1141412" y="1540042"/>
            <a:ext cx="9905999" cy="2021305"/>
          </a:xfrm>
        </p:spPr>
        <p:txBody>
          <a:bodyPr/>
          <a:lstStyle/>
          <a:p>
            <a:pPr marL="0" indent="0">
              <a:buNone/>
            </a:pPr>
            <a:r>
              <a:rPr lang="es-ES" dirty="0" smtClean="0"/>
              <a:t>Consiste </a:t>
            </a:r>
            <a:r>
              <a:rPr lang="es-ES" dirty="0"/>
              <a:t>en eliminar ciertas partes de la imagen basándose en un elemento de estructuración morfológica, este elemento recorre toda la imagen eliminando los píxeles que coincidan con el mismo. La erosión se utilizó para eliminar los pixeles que no tengan relación con el evento sísmico.</a:t>
            </a:r>
            <a:endParaRPr lang="es-EC" dirty="0"/>
          </a:p>
        </p:txBody>
      </p:sp>
      <p:pic>
        <p:nvPicPr>
          <p:cNvPr id="4" name="Imagen 3"/>
          <p:cNvPicPr>
            <a:picLocks noChangeAspect="1"/>
          </p:cNvPicPr>
          <p:nvPr/>
        </p:nvPicPr>
        <p:blipFill>
          <a:blip r:embed="rId2"/>
          <a:stretch>
            <a:fillRect/>
          </a:stretch>
        </p:blipFill>
        <p:spPr>
          <a:xfrm>
            <a:off x="2855911" y="3481490"/>
            <a:ext cx="6477000" cy="2676525"/>
          </a:xfrm>
          <a:prstGeom prst="rect">
            <a:avLst/>
          </a:prstGeom>
        </p:spPr>
      </p:pic>
    </p:spTree>
    <p:extLst>
      <p:ext uri="{BB962C8B-B14F-4D97-AF65-F5344CB8AC3E}">
        <p14:creationId xmlns:p14="http://schemas.microsoft.com/office/powerpoint/2010/main" val="1976638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23165"/>
            <a:ext cx="9905998" cy="1478570"/>
          </a:xfrm>
        </p:spPr>
        <p:txBody>
          <a:bodyPr/>
          <a:lstStyle/>
          <a:p>
            <a:r>
              <a:rPr lang="es-EC" dirty="0" smtClean="0"/>
              <a:t>dilatación</a:t>
            </a:r>
            <a:endParaRPr lang="es-EC" dirty="0"/>
          </a:p>
        </p:txBody>
      </p:sp>
      <p:sp>
        <p:nvSpPr>
          <p:cNvPr id="3" name="Marcador de contenido 2"/>
          <p:cNvSpPr>
            <a:spLocks noGrp="1"/>
          </p:cNvSpPr>
          <p:nvPr>
            <p:ph idx="1"/>
          </p:nvPr>
        </p:nvSpPr>
        <p:spPr>
          <a:xfrm>
            <a:off x="1141412" y="1254874"/>
            <a:ext cx="9905999" cy="2097926"/>
          </a:xfrm>
        </p:spPr>
        <p:txBody>
          <a:bodyPr/>
          <a:lstStyle/>
          <a:p>
            <a:pPr marL="0" indent="0">
              <a:buNone/>
            </a:pPr>
            <a:r>
              <a:rPr lang="es-ES" dirty="0" smtClean="0"/>
              <a:t>Consiste </a:t>
            </a:r>
            <a:r>
              <a:rPr lang="es-ES" dirty="0"/>
              <a:t>en agregar píxeles a ciertas partes de la imagen, basándose en un elemento de estructuración morfológica, este elemento recorre toda la imagen agregando píxeles cuando se coincida con el mismo. La dilatación se realizó con el fin de recuperar ciertas muestras perdidas en el proceso de erosión. </a:t>
            </a:r>
            <a:endParaRPr lang="es-EC" dirty="0"/>
          </a:p>
        </p:txBody>
      </p:sp>
      <p:pic>
        <p:nvPicPr>
          <p:cNvPr id="4" name="Imagen 3"/>
          <p:cNvPicPr>
            <a:picLocks noChangeAspect="1"/>
          </p:cNvPicPr>
          <p:nvPr/>
        </p:nvPicPr>
        <p:blipFill>
          <a:blip r:embed="rId2"/>
          <a:stretch>
            <a:fillRect/>
          </a:stretch>
        </p:blipFill>
        <p:spPr>
          <a:xfrm>
            <a:off x="2855911" y="3352800"/>
            <a:ext cx="6477000" cy="2638425"/>
          </a:xfrm>
          <a:prstGeom prst="rect">
            <a:avLst/>
          </a:prstGeom>
        </p:spPr>
      </p:pic>
    </p:spTree>
    <p:extLst>
      <p:ext uri="{BB962C8B-B14F-4D97-AF65-F5344CB8AC3E}">
        <p14:creationId xmlns:p14="http://schemas.microsoft.com/office/powerpoint/2010/main" val="26327463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TM04033919[[fn=Circuito]]</Template>
  <TotalTime>76</TotalTime>
  <Words>2434</Words>
  <Application>Microsoft Office PowerPoint</Application>
  <PresentationFormat>Panorámica</PresentationFormat>
  <Paragraphs>525</Paragraphs>
  <Slides>30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30</vt:i4>
      </vt:variant>
    </vt:vector>
  </HeadingPairs>
  <TitlesOfParts>
    <vt:vector size="36" baseType="lpstr">
      <vt:lpstr>Arial</vt:lpstr>
      <vt:lpstr>Calibri</vt:lpstr>
      <vt:lpstr>Times New Roman</vt:lpstr>
      <vt:lpstr>Trebuchet MS</vt:lpstr>
      <vt:lpstr>Tw Cen MT</vt:lpstr>
      <vt:lpstr>Circuito</vt:lpstr>
      <vt:lpstr>EXTRACCIÓN DE CARACTERÍSTICAS DE SEÑALES SÍSMICAS EMPLEANDO WAVELETS</vt:lpstr>
      <vt:lpstr>Diseño del programa</vt:lpstr>
      <vt:lpstr>Escalograma de energías </vt:lpstr>
      <vt:lpstr>Energía </vt:lpstr>
      <vt:lpstr>Obtención de la imagen (escalograma)</vt:lpstr>
      <vt:lpstr>Binarización de la imagen</vt:lpstr>
      <vt:lpstr>Presentación de PowerPoint</vt:lpstr>
      <vt:lpstr>erosión</vt:lpstr>
      <vt:lpstr>dilatación</vt:lpstr>
      <vt:lpstr>Extracción de características de la imagen</vt:lpstr>
      <vt:lpstr>Total de características</vt:lpstr>
      <vt:lpstr>Presentación de PowerPoint</vt:lpstr>
      <vt:lpstr>Pruebas y resultados</vt:lpstr>
      <vt:lpstr> Vecino Más Cercano (KNN)</vt:lpstr>
      <vt:lpstr>Porcentaje de los parámetros de evaluación en función del número de vecinos tras evaluar las 16 características en bruto</vt:lpstr>
      <vt:lpstr>Arboles de decisión</vt:lpstr>
      <vt:lpstr> Máquinas de Vectores de Soporte (SVM)</vt:lpstr>
      <vt:lpstr>CARACTERÍSTICAS NORMALIZADAS</vt:lpstr>
      <vt:lpstr>Porcentaje de los parámetros de evaluación en función del número de vecinos tras evaluar las 16 características normalizadas</vt:lpstr>
      <vt:lpstr>Arboles de decisión</vt:lpstr>
      <vt:lpstr>Máquinas de vectores de soporte (svm)</vt:lpstr>
      <vt:lpstr>Vecino Más Cercano (KNN)</vt:lpstr>
      <vt:lpstr>Porcentaje de los parámetros de evaluación en función del número de vecinos tras evaluar 8 características normalizadas</vt:lpstr>
      <vt:lpstr>Árboles de decisión</vt:lpstr>
      <vt:lpstr>Máquinas de Vectores de Soporte (SVM)</vt:lpstr>
      <vt:lpstr>Conclusiones y recomendaciones</vt:lpstr>
      <vt:lpstr>Presentación de PowerPoint</vt:lpstr>
      <vt:lpstr>Presentación de PowerPoint</vt:lpstr>
      <vt:lpstr>recomendaciones</vt:lpstr>
      <vt:lpstr>Trabajos futuros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EXTRACCIÓN DE CARACTERÍSTICAS DE SEÑALES SÍSMICAS EMPLEANDO WAVELETS</dc:title>
  <dc:creator>Julio Enríquez</dc:creator>
  <cp:lastModifiedBy>Julio Enríquez</cp:lastModifiedBy>
  <cp:revision>7</cp:revision>
  <dcterms:created xsi:type="dcterms:W3CDTF">2017-05-17T16:12:02Z</dcterms:created>
  <dcterms:modified xsi:type="dcterms:W3CDTF">2017-05-29T01:43:41Z</dcterms:modified>
</cp:coreProperties>
</file>