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4" r:id="rId2"/>
    <p:sldId id="291" r:id="rId3"/>
    <p:sldId id="292" r:id="rId4"/>
    <p:sldId id="279" r:id="rId5"/>
    <p:sldId id="289" r:id="rId6"/>
    <p:sldId id="265" r:id="rId7"/>
    <p:sldId id="281" r:id="rId8"/>
    <p:sldId id="261" r:id="rId9"/>
    <p:sldId id="303" r:id="rId10"/>
    <p:sldId id="293" r:id="rId11"/>
    <p:sldId id="294" r:id="rId12"/>
    <p:sldId id="301" r:id="rId13"/>
    <p:sldId id="276" r:id="rId14"/>
    <p:sldId id="298" r:id="rId15"/>
    <p:sldId id="304" r:id="rId16"/>
    <p:sldId id="295" r:id="rId17"/>
    <p:sldId id="299" r:id="rId18"/>
    <p:sldId id="297" r:id="rId19"/>
    <p:sldId id="300" r:id="rId20"/>
    <p:sldId id="286" r:id="rId21"/>
    <p:sldId id="302" r:id="rId22"/>
    <p:sldId id="305" r:id="rId23"/>
    <p:sldId id="275" r:id="rId24"/>
    <p:sldId id="268" r:id="rId25"/>
    <p:sldId id="288" r:id="rId26"/>
    <p:sldId id="273" r:id="rId27"/>
    <p:sldId id="277" r:id="rId28"/>
    <p:sldId id="306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3" autoAdjust="0"/>
    <p:restoredTop sz="87814" autoAdjust="0"/>
  </p:normalViewPr>
  <p:slideViewPr>
    <p:cSldViewPr snapToGrid="0">
      <p:cViewPr>
        <p:scale>
          <a:sx n="59" d="100"/>
          <a:sy n="59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F3F96-0B81-4D07-9AD5-8BD1897104C7}" type="datetimeFigureOut">
              <a:rPr lang="es-EC" smtClean="0"/>
              <a:pPr/>
              <a:t>24/05/2017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839E6-DEB3-40CA-A5A7-3543C6320E1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1519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Es nativa</a:t>
            </a:r>
            <a:r>
              <a:rPr lang="es-EC" baseline="0" dirty="0" smtClean="0"/>
              <a:t> de </a:t>
            </a:r>
            <a:r>
              <a:rPr lang="es-EC" baseline="0" dirty="0" err="1" smtClean="0"/>
              <a:t>américa</a:t>
            </a:r>
            <a:r>
              <a:rPr lang="es-EC" baseline="0" dirty="0" smtClean="0"/>
              <a:t> del sur, su centro de origen más probable son las selvas y los bosques de la zona ubicada en la reserva tucumano Boliviana al noroeste de argentina y el sur de </a:t>
            </a:r>
            <a:r>
              <a:rPr lang="es-EC" baseline="0" dirty="0" err="1" smtClean="0"/>
              <a:t>bolivia</a:t>
            </a:r>
            <a:r>
              <a:rPr lang="es-EC" baseline="0" dirty="0" smtClean="0"/>
              <a:t>. Donde el norte de </a:t>
            </a:r>
            <a:r>
              <a:rPr lang="es-EC" baseline="0" dirty="0" err="1" smtClean="0"/>
              <a:t>peru</a:t>
            </a:r>
            <a:r>
              <a:rPr lang="es-EC" baseline="0" dirty="0" smtClean="0"/>
              <a:t> y Ecuador son considerados el centro de domesticación.</a:t>
            </a:r>
          </a:p>
          <a:p>
            <a:r>
              <a:rPr lang="es-EC" baseline="0" dirty="0" smtClean="0"/>
              <a:t>Se cultiva en </a:t>
            </a:r>
            <a:r>
              <a:rPr lang="es-EC" baseline="0" dirty="0" err="1" smtClean="0"/>
              <a:t>colombia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peru</a:t>
            </a:r>
            <a:r>
              <a:rPr lang="es-EC" baseline="0" dirty="0" smtClean="0"/>
              <a:t> ecuador además de nueva </a:t>
            </a:r>
            <a:r>
              <a:rPr lang="es-EC" baseline="0" dirty="0" err="1" smtClean="0"/>
              <a:t>zelanda</a:t>
            </a:r>
            <a:endParaRPr lang="es-EC" baseline="0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Incubadora con </a:t>
            </a:r>
            <a:r>
              <a:rPr lang="es-EC" dirty="0" err="1" smtClean="0"/>
              <a:t>agitacion</a:t>
            </a:r>
            <a:r>
              <a:rPr lang="es-EC" dirty="0" smtClean="0"/>
              <a:t>/</a:t>
            </a:r>
            <a:r>
              <a:rPr lang="es-EC" baseline="0" dirty="0" smtClean="0"/>
              <a:t> </a:t>
            </a:r>
            <a:r>
              <a:rPr lang="es-EC" baseline="0" dirty="0" err="1" smtClean="0"/>
              <a:t>termobloque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labnet</a:t>
            </a:r>
            <a:endParaRPr lang="es-EC" baseline="0" dirty="0" smtClean="0"/>
          </a:p>
          <a:p>
            <a:endParaRPr lang="es-EC" baseline="0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57870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Termociclador de tres bloques </a:t>
            </a:r>
            <a:r>
              <a:rPr lang="es-EC" dirty="0" err="1" smtClean="0"/>
              <a:t>thermofisher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17</a:t>
            </a:fld>
            <a:endParaRPr lang="es-EC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23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chemeClr val="tx1"/>
                </a:solidFill>
              </a:rPr>
              <a:t>El</a:t>
            </a:r>
            <a:r>
              <a:rPr lang="es-EC" baseline="0" dirty="0" smtClean="0">
                <a:solidFill>
                  <a:schemeClr val="tx1"/>
                </a:solidFill>
              </a:rPr>
              <a:t> tomate de </a:t>
            </a:r>
            <a:r>
              <a:rPr lang="es-EC" baseline="0" dirty="0" err="1" smtClean="0">
                <a:solidFill>
                  <a:schemeClr val="tx1"/>
                </a:solidFill>
              </a:rPr>
              <a:t>arbol</a:t>
            </a:r>
            <a:r>
              <a:rPr lang="es-EC" baseline="0" dirty="0" smtClean="0">
                <a:solidFill>
                  <a:schemeClr val="tx1"/>
                </a:solidFill>
              </a:rPr>
              <a:t> se ve afectado por </a:t>
            </a:r>
            <a:r>
              <a:rPr lang="es-EC" dirty="0" smtClean="0">
                <a:solidFill>
                  <a:schemeClr val="tx1"/>
                </a:solidFill>
              </a:rPr>
              <a:t>Insectos (chinche foliar, gusano </a:t>
            </a:r>
            <a:r>
              <a:rPr lang="es-EC" dirty="0" err="1" smtClean="0">
                <a:solidFill>
                  <a:schemeClr val="tx1"/>
                </a:solidFill>
              </a:rPr>
              <a:t>trozador</a:t>
            </a:r>
            <a:r>
              <a:rPr lang="es-EC" dirty="0" smtClean="0">
                <a:solidFill>
                  <a:schemeClr val="tx1"/>
                </a:solidFill>
              </a:rPr>
              <a:t> y pulgones)</a:t>
            </a:r>
            <a:r>
              <a:rPr lang="es-EC" dirty="0" err="1" smtClean="0">
                <a:solidFill>
                  <a:schemeClr val="tx1"/>
                </a:solidFill>
              </a:rPr>
              <a:t>Nemátodos</a:t>
            </a:r>
            <a:r>
              <a:rPr lang="es-EC" dirty="0" smtClean="0">
                <a:solidFill>
                  <a:schemeClr val="tx1"/>
                </a:solidFill>
              </a:rPr>
              <a:t>, Antracnosis </a:t>
            </a:r>
            <a:r>
              <a:rPr lang="es-EC" i="1" dirty="0" smtClean="0">
                <a:solidFill>
                  <a:schemeClr val="tx1"/>
                </a:solidFill>
              </a:rPr>
              <a:t>(</a:t>
            </a:r>
            <a:r>
              <a:rPr lang="es-EC" i="1" dirty="0" err="1" smtClean="0">
                <a:solidFill>
                  <a:schemeClr val="tx1"/>
                </a:solidFill>
              </a:rPr>
              <a:t>Colletotrichum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gloesporoides</a:t>
            </a:r>
            <a:r>
              <a:rPr lang="es-EC" i="1" dirty="0" smtClean="0">
                <a:solidFill>
                  <a:schemeClr val="tx1"/>
                </a:solidFill>
              </a:rPr>
              <a:t>), </a:t>
            </a:r>
            <a:r>
              <a:rPr lang="es-EC" dirty="0" smtClean="0">
                <a:solidFill>
                  <a:schemeClr val="tx1"/>
                </a:solidFill>
              </a:rPr>
              <a:t>lancha </a:t>
            </a:r>
            <a:r>
              <a:rPr lang="es-EC" i="1" dirty="0" smtClean="0">
                <a:solidFill>
                  <a:schemeClr val="tx1"/>
                </a:solidFill>
              </a:rPr>
              <a:t>(</a:t>
            </a:r>
            <a:r>
              <a:rPr lang="es-EC" i="1" dirty="0" err="1" smtClean="0">
                <a:solidFill>
                  <a:schemeClr val="tx1"/>
                </a:solidFill>
              </a:rPr>
              <a:t>Phytophtora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infestans</a:t>
            </a:r>
            <a:r>
              <a:rPr lang="es-EC" i="1" dirty="0" smtClean="0">
                <a:solidFill>
                  <a:schemeClr val="tx1"/>
                </a:solidFill>
              </a:rPr>
              <a:t>) </a:t>
            </a:r>
            <a:r>
              <a:rPr lang="es-EC" dirty="0" smtClean="0">
                <a:solidFill>
                  <a:schemeClr val="tx1"/>
                </a:solidFill>
              </a:rPr>
              <a:t>y la mancha negra del tronco </a:t>
            </a:r>
            <a:r>
              <a:rPr lang="es-EC" i="1" dirty="0" smtClean="0">
                <a:solidFill>
                  <a:schemeClr val="tx1"/>
                </a:solidFill>
              </a:rPr>
              <a:t>(Fusarium </a:t>
            </a:r>
            <a:r>
              <a:rPr lang="es-EC" i="1" dirty="0" err="1" smtClean="0">
                <a:solidFill>
                  <a:schemeClr val="tx1"/>
                </a:solidFill>
              </a:rPr>
              <a:t>solani</a:t>
            </a:r>
            <a:r>
              <a:rPr lang="es-EC" i="1" dirty="0" smtClean="0">
                <a:solidFill>
                  <a:schemeClr val="tx1"/>
                </a:solidFill>
              </a:rPr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 smtClean="0">
                <a:solidFill>
                  <a:schemeClr val="tx1"/>
                </a:solidFill>
              </a:rPr>
              <a:t>Control de virus</a:t>
            </a:r>
            <a:r>
              <a:rPr lang="es-EC" i="1" baseline="0" dirty="0" smtClean="0">
                <a:solidFill>
                  <a:schemeClr val="tx1"/>
                </a:solidFill>
              </a:rPr>
              <a:t> </a:t>
            </a:r>
            <a:r>
              <a:rPr lang="es-EC" i="0" baseline="0" dirty="0" smtClean="0">
                <a:solidFill>
                  <a:schemeClr val="tx1"/>
                </a:solidFill>
              </a:rPr>
              <a:t> usar plantas sanas, controlar insectos vectores y destruir plantas enfermas.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 smtClean="0">
                <a:solidFill>
                  <a:schemeClr val="tx1"/>
                </a:solidFill>
              </a:rPr>
              <a:t>Control </a:t>
            </a:r>
            <a:r>
              <a:rPr lang="es-EC" i="1" dirty="0" err="1" smtClean="0">
                <a:solidFill>
                  <a:schemeClr val="tx1"/>
                </a:solidFill>
              </a:rPr>
              <a:t>pulgon</a:t>
            </a:r>
            <a:r>
              <a:rPr lang="es-EC" i="1" dirty="0" smtClean="0">
                <a:solidFill>
                  <a:schemeClr val="tx1"/>
                </a:solidFill>
              </a:rPr>
              <a:t> con </a:t>
            </a:r>
            <a:r>
              <a:rPr lang="es-EC" i="1" dirty="0" err="1" smtClean="0">
                <a:solidFill>
                  <a:schemeClr val="tx1"/>
                </a:solidFill>
              </a:rPr>
              <a:t>Malathion</a:t>
            </a:r>
            <a:endParaRPr lang="es-EC" i="1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Según Jaramillo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2011, los virus que afectan al tomate de árbol en Ecuador son 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Tamarillo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TaMV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Potyvirus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Cucumber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(CMV,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Cucumovirus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Potato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aucuba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(PAMV,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Potexvirus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Alfalfa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(AMV,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Alfamovirus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Tomato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spotted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wilt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(TSWV,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Tospovirus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Tomato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ToMV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Tobamovirus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y otros miembros del género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Potyvirus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i="1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i="1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Aguas de riego con heces fecales de humanos  y animales que hayan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consumido plantas enfermas (Zhang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2006). o la distribución mediante raíces de plantas enfermas hacia el suelo y agua subterránea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Koening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Lesemann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1985.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Estudios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ToMV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TMV, CRSV, TBSV,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CaRMV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PVX permanecen estables  entre 50 a 3000 días en el agua (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Brunt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1996).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Gerba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(2007) señala que los factores que afectan la supervivencia de virus entéricos son: temperatura, luz, pH, sales, materia orgánica, sólidos suspendidos o sedimentos, interfaces aire-agua y otros factores biológicos.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Potexvirus descrito en 1994, pertenece a la familia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Flexiviridae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son transmitidos por vertebrados, invertebrados o vectores fúngicos (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Mahy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Van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Regenmortel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2010).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Tombusvirus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establecido en 1971 (Foster y Taylor, 1998) se encuentran en ambientes naturales como suelos y aguas superficiales de donde se cree que se transmiten hacia la planta hospedera sin la ayuda de un vector (Foster y Taylor, 1998).</a:t>
            </a:r>
          </a:p>
          <a:p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Tobamovirus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 el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Virus del mosaico del Tabaco (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Tobacco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mosaic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virus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TMV) y fue descrito por primera vez por Mayer en  1882 . es estable en diferentes ambientes como suelo (descrito por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Fillhart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1998), en niebla y nubes (Castello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1995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y agua fresca (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Jacobi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Castello 1991).</a:t>
            </a:r>
          </a:p>
          <a:p>
            <a:endParaRPr lang="es-EC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TOMA DE MUESTRAS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8</a:t>
            </a:fld>
            <a:endParaRPr lang="es-EC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9</a:t>
            </a:fld>
            <a:endParaRPr lang="es-EC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mismo método de floculación fue utilizado por Hong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(2000) quien usó un pre-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flóculo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realizado a base de glicina y extracto de carne, el extracto de carne fue descrito por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Calgua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(2008) como una matriz opcional a la leche descremada.</a:t>
            </a:r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10</a:t>
            </a:fld>
            <a:endParaRPr lang="es-EC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uso de polietilenglicol para concentrar virus no es nuevo, fue expuesto en un inicio por Li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(1998) en el aislamiento de virus entéricos. Posiblemente, fue utilizado en Adenovirus (Hong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2000) y adaptado para virus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fitopatógenos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Gosalvez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(2003).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11</a:t>
            </a:fld>
            <a:endParaRPr lang="es-EC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Cabina de bioseguridad clase</a:t>
            </a:r>
            <a:r>
              <a:rPr lang="es-EC" baseline="0" dirty="0" smtClean="0"/>
              <a:t> II.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 mg de hoja  y 600 µl de concentrado viral (basándose en lo expuesto por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Kobs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(1998)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57870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p:oleObj spid="_x0000_s1051" name="CorelDRAW" r:id="rId3" imgW="9151920" imgH="5621400" progId="">
              <p:embed/>
            </p:oleObj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4055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95714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276682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06357CE-C3E5-48AE-86E4-587F0F97EAE3}" type="datetimeFigureOut">
              <a:rPr lang="es-EC" smtClean="0"/>
              <a:pPr/>
              <a:t>24/05/2017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DE658F-111C-4D5F-A17C-14A4C12B783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137485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429065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36338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361102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8716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202862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8215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33043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8113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154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10163955" y="155575"/>
            <a:ext cx="1429786" cy="12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2443488" y="1151676"/>
            <a:ext cx="8435360" cy="441650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s-ES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4433" y="155575"/>
            <a:ext cx="4216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3 Rectángulo"/>
          <p:cNvSpPr>
            <a:spLocks noChangeArrowheads="1"/>
          </p:cNvSpPr>
          <p:nvPr/>
        </p:nvSpPr>
        <p:spPr bwMode="auto">
          <a:xfrm>
            <a:off x="10337129" y="5327636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C" altLang="es-EC" dirty="0" smtClean="0">
                <a:solidFill>
                  <a:srgbClr val="000000"/>
                </a:solidFill>
              </a:rPr>
              <a:t>Marzo, 2017.</a:t>
            </a:r>
            <a:endParaRPr lang="es-EC" altLang="es-EC" dirty="0">
              <a:solidFill>
                <a:srgbClr val="0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03287" y="1478510"/>
            <a:ext cx="97727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Detección </a:t>
            </a:r>
            <a:r>
              <a:rPr lang="es-EC" sz="2800" b="1"/>
              <a:t>e </a:t>
            </a:r>
            <a:r>
              <a:rPr lang="es-EC" sz="2800" b="1" smtClean="0"/>
              <a:t>identificación de </a:t>
            </a:r>
            <a:r>
              <a:rPr lang="es-EC" sz="2800" b="1" dirty="0"/>
              <a:t>los géneros </a:t>
            </a:r>
            <a:r>
              <a:rPr lang="es-EC" sz="2800" b="1" i="1" dirty="0"/>
              <a:t>Potexvirus, </a:t>
            </a:r>
            <a:r>
              <a:rPr lang="es-EC" sz="2800" b="1" i="1" dirty="0" smtClean="0"/>
              <a:t>Tombusvirus </a:t>
            </a:r>
            <a:r>
              <a:rPr lang="es-EC" sz="2800" b="1" dirty="0" smtClean="0"/>
              <a:t>y </a:t>
            </a:r>
            <a:r>
              <a:rPr lang="es-EC" sz="2800" b="1" i="1" dirty="0"/>
              <a:t>Tobamovirus</a:t>
            </a:r>
            <a:r>
              <a:rPr lang="es-EC" sz="2800" b="1" dirty="0"/>
              <a:t> en aguas de riego </a:t>
            </a:r>
            <a:r>
              <a:rPr lang="es-EC" sz="2800" b="1" dirty="0" smtClean="0"/>
              <a:t>de tomate de árbol (</a:t>
            </a:r>
            <a:r>
              <a:rPr lang="es-EC" sz="2800" b="1" i="1" dirty="0" err="1" smtClean="0"/>
              <a:t>Solanum</a:t>
            </a:r>
            <a:r>
              <a:rPr lang="es-EC" sz="2800" b="1" i="1" dirty="0" smtClean="0"/>
              <a:t> </a:t>
            </a:r>
            <a:r>
              <a:rPr lang="es-EC" sz="2800" b="1" i="1" dirty="0" err="1" smtClean="0"/>
              <a:t>betaceum</a:t>
            </a:r>
            <a:r>
              <a:rPr lang="es-EC" sz="2800" b="1" dirty="0" smtClean="0"/>
              <a:t> </a:t>
            </a:r>
            <a:r>
              <a:rPr lang="es-EC" sz="2800" b="1" dirty="0" err="1" smtClean="0"/>
              <a:t>Cav</a:t>
            </a:r>
            <a:r>
              <a:rPr lang="es-EC" sz="2800" b="1" dirty="0" smtClean="0"/>
              <a:t>.) en </a:t>
            </a:r>
            <a:r>
              <a:rPr lang="es-EC" sz="2800" b="1" dirty="0"/>
              <a:t>la provincia de Pichincha.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659268" y="3817804"/>
            <a:ext cx="10003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/>
              <a:t>Oviedo </a:t>
            </a:r>
            <a:r>
              <a:rPr lang="es-EC" sz="2000" b="1" dirty="0" err="1" smtClean="0"/>
              <a:t>Ludeña</a:t>
            </a:r>
            <a:r>
              <a:rPr lang="es-EC" sz="2000" b="1" dirty="0" smtClean="0"/>
              <a:t> María Alejandra</a:t>
            </a:r>
          </a:p>
          <a:p>
            <a:pPr algn="ctr"/>
            <a:endParaRPr lang="es-EC" b="1" baseline="30000" dirty="0" smtClean="0"/>
          </a:p>
          <a:p>
            <a:pPr algn="ctr"/>
            <a:r>
              <a:rPr lang="es-EC" sz="1600" dirty="0" smtClean="0"/>
              <a:t>Director: Flores Francisco, </a:t>
            </a:r>
            <a:r>
              <a:rPr lang="es-EC" sz="1600" dirty="0" err="1" smtClean="0"/>
              <a:t>Ph.D.</a:t>
            </a:r>
            <a:endParaRPr lang="es-EC" sz="1600" baseline="30000" dirty="0" smtClean="0"/>
          </a:p>
          <a:p>
            <a:pPr algn="ctr"/>
            <a:endParaRPr lang="es-EC" sz="2000" dirty="0"/>
          </a:p>
          <a:p>
            <a:pPr algn="ctr"/>
            <a:r>
              <a:rPr lang="es-EC" sz="1600" dirty="0" smtClean="0"/>
              <a:t>Carrera de Ingeniería en Biotecnología</a:t>
            </a:r>
          </a:p>
          <a:p>
            <a:pPr algn="ctr"/>
            <a:r>
              <a:rPr lang="es-EC" sz="1600" dirty="0" smtClean="0"/>
              <a:t>Departamento de Ciencias de la Vida y la Agricultura</a:t>
            </a:r>
          </a:p>
          <a:p>
            <a:pPr algn="ctr"/>
            <a:r>
              <a:rPr lang="es-EC" sz="1600" dirty="0" smtClean="0"/>
              <a:t> </a:t>
            </a:r>
            <a:r>
              <a:rPr lang="es-EC" sz="1600" dirty="0"/>
              <a:t>Universidad de las Fuerzas Armadas – ESPE, Sangolquí, Ecuador</a:t>
            </a:r>
            <a:r>
              <a:rPr lang="es-EC" sz="1600" dirty="0" smtClean="0"/>
              <a:t>.</a:t>
            </a:r>
            <a:endParaRPr lang="es-EC" sz="1600" dirty="0"/>
          </a:p>
        </p:txBody>
      </p:sp>
    </p:spTree>
    <p:extLst>
      <p:ext uri="{BB962C8B-B14F-4D97-AF65-F5344CB8AC3E}">
        <p14:creationId xmlns="" xmlns:p14="http://schemas.microsoft.com/office/powerpoint/2010/main" val="39103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5531" y="1604364"/>
            <a:ext cx="2313412" cy="145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009" y="1691089"/>
            <a:ext cx="1524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241" y="183428"/>
            <a:ext cx="81991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C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oncentrado Viral: Floculación con Leche Descremada.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5108" y="941070"/>
            <a:ext cx="9620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9613" y="1833563"/>
            <a:ext cx="16287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89045" y="4207042"/>
            <a:ext cx="1719942" cy="1712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91926" y="4241921"/>
            <a:ext cx="1970951" cy="1621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14.png"/>
          <p:cNvPicPr/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697002" y="1041838"/>
            <a:ext cx="3489960" cy="2527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4663440" y="140208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~ pH: 7-9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648200" y="141732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~ pH: 3,5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061960" y="1325880"/>
            <a:ext cx="26212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Agitación por 8 horas</a:t>
            </a:r>
            <a:r>
              <a:rPr lang="es-EC" b="1" dirty="0" smtClean="0">
                <a:ln w="12700">
                  <a:noFill/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s-EC" b="1" dirty="0">
              <a:ln w="12700">
                <a:noFill/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096127" y="5867400"/>
            <a:ext cx="428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Centrifugación 6000 </a:t>
            </a:r>
            <a:r>
              <a:rPr lang="es-EC" sz="1200" b="1" i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r>
              <a:rPr lang="es-EC" b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4°C por 1 h.</a:t>
            </a:r>
            <a:endParaRPr lang="es-EC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458200" y="4251960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Flóculo.</a:t>
            </a:r>
            <a:endParaRPr lang="es-EC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22389" y="627709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(</a:t>
            </a:r>
            <a:r>
              <a:rPr lang="es-EC" b="1" dirty="0" err="1" smtClean="0"/>
              <a:t>Calgua</a:t>
            </a:r>
            <a:r>
              <a:rPr lang="es-EC" b="1" dirty="0" smtClean="0"/>
              <a:t> </a:t>
            </a:r>
            <a:r>
              <a:rPr lang="es-EC" b="1" i="1" dirty="0" smtClean="0"/>
              <a:t>et al., </a:t>
            </a:r>
            <a:r>
              <a:rPr lang="es-EC" b="1" dirty="0" smtClean="0"/>
              <a:t>2008).</a:t>
            </a:r>
            <a:endParaRPr lang="es-EC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366010" y="3524250"/>
            <a:ext cx="186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Filtro casero.</a:t>
            </a:r>
            <a:endParaRPr lang="es-EC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29 Flecha derecha"/>
          <p:cNvSpPr/>
          <p:nvPr/>
        </p:nvSpPr>
        <p:spPr>
          <a:xfrm>
            <a:off x="1925053" y="2422358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Flecha derecha"/>
          <p:cNvSpPr/>
          <p:nvPr/>
        </p:nvSpPr>
        <p:spPr>
          <a:xfrm>
            <a:off x="4211053" y="2478505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derecha"/>
          <p:cNvSpPr/>
          <p:nvPr/>
        </p:nvSpPr>
        <p:spPr>
          <a:xfrm>
            <a:off x="7435481" y="2430380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curvada hacia la izquierda"/>
          <p:cNvSpPr/>
          <p:nvPr/>
        </p:nvSpPr>
        <p:spPr>
          <a:xfrm>
            <a:off x="10844463" y="2839453"/>
            <a:ext cx="673769" cy="23421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5" name="34 Flecha izquierda"/>
          <p:cNvSpPr/>
          <p:nvPr/>
        </p:nvSpPr>
        <p:spPr>
          <a:xfrm>
            <a:off x="7154779" y="4957012"/>
            <a:ext cx="368968" cy="3208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2.59259E-6 L -0.04323 0.07014 C -0.05026 0.08495 -0.05404 0.10694 -0.05404 0.12986 C -0.05404 0.15625 -0.05026 0.17708 -0.04323 0.1919 L -0.0125 0.26227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9675" y="1789494"/>
            <a:ext cx="2070162" cy="130344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94629" y="-45720"/>
            <a:ext cx="7997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Concentrado Viral: Precipitación con Polietilenglicol.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" y="1488758"/>
            <a:ext cx="26098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1137" y="1589798"/>
            <a:ext cx="2070162" cy="1303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49" r="12317"/>
          <a:stretch/>
        </p:blipFill>
        <p:spPr>
          <a:xfrm rot="5400000">
            <a:off x="8052732" y="1637920"/>
            <a:ext cx="2125883" cy="1514126"/>
          </a:xfrm>
          <a:prstGeom prst="rect">
            <a:avLst/>
          </a:prstGeom>
        </p:spPr>
      </p:pic>
      <p:pic>
        <p:nvPicPr>
          <p:cNvPr id="30722" name="Picture 2" descr="C:\Users\user\Documents\Bluetooth Folder\IMG_20160818_113140.jpg"/>
          <p:cNvPicPr>
            <a:picLocks noChangeAspect="1" noChangeArrowheads="1"/>
          </p:cNvPicPr>
          <p:nvPr/>
        </p:nvPicPr>
        <p:blipFill>
          <a:blip r:embed="rId7" cstate="print"/>
          <a:srcRect l="11050" t="1463" r="18809" b="5538"/>
          <a:stretch>
            <a:fillRect/>
          </a:stretch>
        </p:blipFill>
        <p:spPr bwMode="auto">
          <a:xfrm>
            <a:off x="4272455" y="3815256"/>
            <a:ext cx="2330550" cy="2317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7263" y="1548141"/>
            <a:ext cx="26574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5483772" y="1102009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~ pH: 7-9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415455" y="111252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~ pH: 6,5</a:t>
            </a:r>
            <a:endParaRPr lang="es-EC" dirty="0"/>
          </a:p>
        </p:txBody>
      </p:sp>
      <p:pic>
        <p:nvPicPr>
          <p:cNvPr id="20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26" r="12300"/>
          <a:stretch/>
        </p:blipFill>
        <p:spPr>
          <a:xfrm rot="5400000">
            <a:off x="7591256" y="4211188"/>
            <a:ext cx="2125883" cy="1792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20 CuadroTexto"/>
          <p:cNvSpPr txBox="1"/>
          <p:nvPr/>
        </p:nvSpPr>
        <p:spPr>
          <a:xfrm>
            <a:off x="8045630" y="929805"/>
            <a:ext cx="23496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Filtro Lana Vidrio pH 6,5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3059310" y="3295188"/>
            <a:ext cx="164959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Filtro casero</a:t>
            </a:r>
            <a:endParaRPr lang="es-EC" b="1" dirty="0">
              <a:ln w="12700">
                <a:noFill/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663110" y="3542457"/>
            <a:ext cx="20423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7% PEG + PBS pH 10</a:t>
            </a:r>
          </a:p>
        </p:txBody>
      </p:sp>
      <p:pic>
        <p:nvPicPr>
          <p:cNvPr id="25" name="Imagen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22905" y="4194070"/>
            <a:ext cx="1970951" cy="1621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26 Rectángulo"/>
          <p:cNvSpPr/>
          <p:nvPr/>
        </p:nvSpPr>
        <p:spPr>
          <a:xfrm>
            <a:off x="613056" y="6488668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(Li </a:t>
            </a:r>
            <a:r>
              <a:rPr lang="es-EC" b="1" i="1" dirty="0" smtClean="0"/>
              <a:t>et al.</a:t>
            </a:r>
            <a:r>
              <a:rPr lang="es-EC" b="1" dirty="0" smtClean="0"/>
              <a:t>, 1989).</a:t>
            </a:r>
            <a:endParaRPr lang="es-EC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0" y="5867400"/>
            <a:ext cx="419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Centrifugación 6000 </a:t>
            </a:r>
            <a:r>
              <a:rPr lang="es-EC" sz="1200" b="1" i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r>
              <a:rPr lang="es-EC" b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r>
              <a:rPr lang="es-EC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4°Cpor 1 h.</a:t>
            </a:r>
            <a:endParaRPr lang="es-EC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Flecha derecha"/>
          <p:cNvSpPr/>
          <p:nvPr/>
        </p:nvSpPr>
        <p:spPr>
          <a:xfrm>
            <a:off x="2727158" y="2213811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derecha"/>
          <p:cNvSpPr/>
          <p:nvPr/>
        </p:nvSpPr>
        <p:spPr>
          <a:xfrm>
            <a:off x="4588042" y="2229853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Flecha derecha"/>
          <p:cNvSpPr/>
          <p:nvPr/>
        </p:nvSpPr>
        <p:spPr>
          <a:xfrm>
            <a:off x="7628021" y="2253916"/>
            <a:ext cx="385010" cy="320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Flecha curvada hacia la izquierda"/>
          <p:cNvSpPr/>
          <p:nvPr/>
        </p:nvSpPr>
        <p:spPr>
          <a:xfrm>
            <a:off x="10026316" y="2614863"/>
            <a:ext cx="673769" cy="23421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2" name="31 Flecha izquierda"/>
          <p:cNvSpPr/>
          <p:nvPr/>
        </p:nvSpPr>
        <p:spPr>
          <a:xfrm>
            <a:off x="7010400" y="4780547"/>
            <a:ext cx="417095" cy="3368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izquierda"/>
          <p:cNvSpPr/>
          <p:nvPr/>
        </p:nvSpPr>
        <p:spPr>
          <a:xfrm>
            <a:off x="3585411" y="4820652"/>
            <a:ext cx="417095" cy="3368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876799" y="554264"/>
            <a:ext cx="69813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EXTRACCIÓN DE A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RN total.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1" descr="C:\Users\user\Documents\Bluetooth Folder\IMG_20160927_13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342" y="1171192"/>
            <a:ext cx="3876431" cy="2907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Resultado de imagen para RNASEZ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0150" y="1954822"/>
            <a:ext cx="3371850" cy="3112477"/>
          </a:xfrm>
          <a:prstGeom prst="rect">
            <a:avLst/>
          </a:prstGeom>
          <a:noFill/>
        </p:spPr>
      </p:pic>
      <p:pic>
        <p:nvPicPr>
          <p:cNvPr id="26632" name="Picture 8" descr="Resultado de imagen para extraccion de arn con kit españ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1141" y="968375"/>
            <a:ext cx="2162175" cy="565032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781050" y="5125135"/>
            <a:ext cx="4210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Se utilizó </a:t>
            </a:r>
            <a:r>
              <a:rPr lang="es-EC" b="1" dirty="0" err="1" smtClean="0"/>
              <a:t>Plant</a:t>
            </a:r>
            <a:r>
              <a:rPr lang="es-EC" b="1" dirty="0" smtClean="0"/>
              <a:t> Total RNA </a:t>
            </a:r>
            <a:r>
              <a:rPr lang="es-EC" b="1" dirty="0" err="1" smtClean="0"/>
              <a:t>Extraction</a:t>
            </a:r>
            <a:r>
              <a:rPr lang="es-EC" b="1" dirty="0" smtClean="0"/>
              <a:t> </a:t>
            </a:r>
            <a:r>
              <a:rPr lang="es-EC" b="1" dirty="0" err="1" smtClean="0"/>
              <a:t>Miniprep</a:t>
            </a:r>
            <a:r>
              <a:rPr lang="es-EC" b="1" dirty="0" smtClean="0"/>
              <a:t> </a:t>
            </a:r>
            <a:r>
              <a:rPr lang="es-EC" b="1" dirty="0" err="1" smtClean="0"/>
              <a:t>System</a:t>
            </a:r>
            <a:r>
              <a:rPr lang="es-EC" b="1" dirty="0" smtClean="0"/>
              <a:t> de </a:t>
            </a:r>
            <a:r>
              <a:rPr lang="es-EC" b="1" dirty="0" err="1" smtClean="0"/>
              <a:t>DNALand</a:t>
            </a:r>
            <a:r>
              <a:rPr lang="es-EC" b="1" dirty="0" smtClean="0"/>
              <a:t> </a:t>
            </a:r>
            <a:r>
              <a:rPr lang="es-EC" b="1" dirty="0" err="1" smtClean="0"/>
              <a:t>Scientific</a:t>
            </a:r>
            <a:r>
              <a:rPr lang="es-EC" b="1" dirty="0" smtClean="0"/>
              <a:t> Green </a:t>
            </a:r>
            <a:r>
              <a:rPr lang="es-EC" b="1" dirty="0" err="1" smtClean="0"/>
              <a:t>Bioresearch</a:t>
            </a:r>
            <a:r>
              <a:rPr lang="es-EC" b="1" dirty="0" smtClean="0"/>
              <a:t>. </a:t>
            </a:r>
            <a:endParaRPr lang="es-EC" b="1" dirty="0"/>
          </a:p>
        </p:txBody>
      </p:sp>
      <p:sp>
        <p:nvSpPr>
          <p:cNvPr id="12" name="11 Rectángulo"/>
          <p:cNvSpPr/>
          <p:nvPr/>
        </p:nvSpPr>
        <p:spPr>
          <a:xfrm>
            <a:off x="781050" y="4115485"/>
            <a:ext cx="394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Extracción de ARN en cabina de bioseguridad tipo II.</a:t>
            </a:r>
            <a:endParaRPr lang="es-EC" b="1" dirty="0"/>
          </a:p>
        </p:txBody>
      </p:sp>
      <p:sp>
        <p:nvSpPr>
          <p:cNvPr id="10" name="9 Rectángulo"/>
          <p:cNvSpPr/>
          <p:nvPr/>
        </p:nvSpPr>
        <p:spPr>
          <a:xfrm>
            <a:off x="8758989" y="1143685"/>
            <a:ext cx="3433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100 mg de hoja  y 600 µl de concentrado viral (</a:t>
            </a:r>
            <a:r>
              <a:rPr lang="es-EC" dirty="0" err="1" smtClean="0"/>
              <a:t>Kobs</a:t>
            </a:r>
            <a:r>
              <a:rPr lang="es-EC" dirty="0" smtClean="0"/>
              <a:t>, 1998).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5756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Transcripción reversa de ARN (RT-PCR).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110" y="2798708"/>
            <a:ext cx="1905934" cy="2038752"/>
          </a:xfrm>
          <a:prstGeom prst="rect">
            <a:avLst/>
          </a:prstGeom>
        </p:spPr>
      </p:pic>
      <p:cxnSp>
        <p:nvCxnSpPr>
          <p:cNvPr id="15" name="Conector angular 14"/>
          <p:cNvCxnSpPr/>
          <p:nvPr/>
        </p:nvCxnSpPr>
        <p:spPr>
          <a:xfrm rot="10800000" flipV="1">
            <a:off x="1869573" y="2853528"/>
            <a:ext cx="824178" cy="257488"/>
          </a:xfrm>
          <a:prstGeom prst="bentConnector3">
            <a:avLst>
              <a:gd name="adj1" fmla="val 101567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851777" y="4917743"/>
            <a:ext cx="171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min a 37°C</a:t>
            </a:r>
            <a:endParaRPr lang="es-EC" dirty="0"/>
          </a:p>
        </p:txBody>
      </p:sp>
      <p:sp>
        <p:nvSpPr>
          <p:cNvPr id="28" name="CuadroTexto 27"/>
          <p:cNvSpPr txBox="1"/>
          <p:nvPr/>
        </p:nvSpPr>
        <p:spPr>
          <a:xfrm>
            <a:off x="826189" y="5570345"/>
            <a:ext cx="164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15 min a 70°C </a:t>
            </a:r>
            <a:endParaRPr lang="es-EC" dirty="0"/>
          </a:p>
        </p:txBody>
      </p:sp>
      <p:sp>
        <p:nvSpPr>
          <p:cNvPr id="29" name="CuadroTexto 28"/>
          <p:cNvSpPr txBox="1"/>
          <p:nvPr/>
        </p:nvSpPr>
        <p:spPr>
          <a:xfrm>
            <a:off x="2890068" y="5573770"/>
            <a:ext cx="161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Inactivación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30" name="CuadroTexto 29"/>
          <p:cNvSpPr txBox="1"/>
          <p:nvPr/>
        </p:nvSpPr>
        <p:spPr>
          <a:xfrm>
            <a:off x="2890068" y="4893812"/>
            <a:ext cx="170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Transcripción</a:t>
            </a:r>
          </a:p>
          <a:p>
            <a:pPr algn="ctr"/>
            <a:r>
              <a:rPr lang="es-EC" b="1" dirty="0" smtClean="0"/>
              <a:t>reversa</a:t>
            </a:r>
            <a:r>
              <a:rPr lang="es-EC" dirty="0" smtClean="0"/>
              <a:t> </a:t>
            </a:r>
            <a:endParaRPr lang="es-EC" dirty="0"/>
          </a:p>
        </p:txBody>
      </p:sp>
      <p:cxnSp>
        <p:nvCxnSpPr>
          <p:cNvPr id="37" name="Conector recto de flecha 36"/>
          <p:cNvCxnSpPr>
            <a:stCxn id="28" idx="3"/>
            <a:endCxn id="29" idx="1"/>
          </p:cNvCxnSpPr>
          <p:nvPr/>
        </p:nvCxnSpPr>
        <p:spPr>
          <a:xfrm>
            <a:off x="2476097" y="5755011"/>
            <a:ext cx="413971" cy="3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2521995" y="5097271"/>
            <a:ext cx="413971" cy="3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ítulo 1"/>
          <p:cNvSpPr txBox="1">
            <a:spLocks/>
          </p:cNvSpPr>
          <p:nvPr/>
        </p:nvSpPr>
        <p:spPr>
          <a:xfrm>
            <a:off x="62484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3" name="32 Tabla"/>
          <p:cNvGraphicFramePr>
            <a:graphicFrameLocks noGrp="1"/>
          </p:cNvGraphicFramePr>
          <p:nvPr/>
        </p:nvGraphicFramePr>
        <p:xfrm>
          <a:off x="5608319" y="1549665"/>
          <a:ext cx="5655946" cy="192024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827973"/>
                <a:gridCol w="2827973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highlight>
                            <a:srgbClr val="FFFFFF"/>
                          </a:highlight>
                        </a:rPr>
                        <a:t>     Reactivo</a:t>
                      </a:r>
                      <a:r>
                        <a:rPr lang="es-EC" sz="1400" b="1" baseline="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</a:rPr>
                        <a:t> </a:t>
                      </a:r>
                      <a:r>
                        <a:rPr lang="es-EC" sz="1400" b="1" baseline="0" dirty="0" smtClean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</a:rPr>
                        <a:t>                                      </a:t>
                      </a:r>
                      <a:r>
                        <a:rPr lang="es-EC" sz="1400" b="1" dirty="0" smtClean="0">
                          <a:highlight>
                            <a:srgbClr val="FFFFFF"/>
                          </a:highlight>
                        </a:rPr>
                        <a:t>Cantidad </a:t>
                      </a:r>
                      <a:r>
                        <a:rPr lang="es-EC" sz="1400" b="1" dirty="0">
                          <a:highlight>
                            <a:srgbClr val="FFFFFF"/>
                          </a:highlight>
                        </a:rPr>
                        <a:t>1Rx (µl) </a:t>
                      </a: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50-250 ng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Random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primers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0.5  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10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mM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dNTP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Mix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(10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mM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cada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dATP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,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dGTP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y </a:t>
                      </a:r>
                      <a:r>
                        <a:rPr lang="es-EC" sz="1400" dirty="0" err="1">
                          <a:highlight>
                            <a:srgbClr val="FFFFFF"/>
                          </a:highlight>
                        </a:rPr>
                        <a:t>dTTP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a pH neutro)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 1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 Agua destilada RNAse free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 5.5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Total ARN 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5 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4" name="33 Tabla"/>
          <p:cNvGraphicFramePr>
            <a:graphicFrameLocks noGrp="1"/>
          </p:cNvGraphicFramePr>
          <p:nvPr/>
        </p:nvGraphicFramePr>
        <p:xfrm>
          <a:off x="5577839" y="4373875"/>
          <a:ext cx="5640706" cy="128016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820353"/>
                <a:gridCol w="2820353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highlight>
                            <a:srgbClr val="FFFFFF"/>
                          </a:highlight>
                        </a:rPr>
                        <a:t>  Reactivo</a:t>
                      </a:r>
                      <a:r>
                        <a:rPr lang="es-EC" sz="1400" b="1" baseline="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</a:rPr>
                        <a:t> </a:t>
                      </a:r>
                      <a:r>
                        <a:rPr lang="es-EC" sz="1400" b="1" baseline="0" dirty="0" smtClean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</a:rPr>
                        <a:t>                                   </a:t>
                      </a:r>
                      <a:r>
                        <a:rPr lang="es-EC" sz="1400" b="1" dirty="0" smtClean="0">
                          <a:highlight>
                            <a:srgbClr val="FFFFFF"/>
                          </a:highlight>
                        </a:rPr>
                        <a:t>Cantidad </a:t>
                      </a:r>
                      <a:r>
                        <a:rPr lang="es-EC" sz="1400" b="1" dirty="0">
                          <a:highlight>
                            <a:srgbClr val="FFFFFF"/>
                          </a:highlight>
                        </a:rPr>
                        <a:t>1Rx (µl) </a:t>
                      </a: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 5X First- Strand Buffer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4 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0.1 M DTT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RNAseOUT (40 unidades /ul)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1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5" name="Rectángulo 4"/>
          <p:cNvSpPr/>
          <p:nvPr/>
        </p:nvSpPr>
        <p:spPr>
          <a:xfrm>
            <a:off x="5582653" y="878238"/>
            <a:ext cx="61231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3200" b="0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ln w="0"/>
              </a:rPr>
              <a:t>Buffer A para RT-PCR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s-ES" sz="3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6" name="Rectángulo 4"/>
          <p:cNvSpPr/>
          <p:nvPr/>
        </p:nvSpPr>
        <p:spPr>
          <a:xfrm>
            <a:off x="5486400" y="3700042"/>
            <a:ext cx="62193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3200" b="0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ln w="0"/>
              </a:rPr>
              <a:t>Buffer B para RT-PCR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s-ES" sz="3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4" name="Rectángulo 4"/>
          <p:cNvSpPr/>
          <p:nvPr/>
        </p:nvSpPr>
        <p:spPr>
          <a:xfrm>
            <a:off x="2804160" y="1972311"/>
            <a:ext cx="187597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3200" b="1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ln w="0"/>
              </a:rPr>
              <a:t>Buffer A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s-ES" sz="3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5" name="Rectángulo 4"/>
          <p:cNvSpPr/>
          <p:nvPr/>
        </p:nvSpPr>
        <p:spPr>
          <a:xfrm>
            <a:off x="2788920" y="2810511"/>
            <a:ext cx="187597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3200" b="1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s-ES" sz="1600" b="1" dirty="0" smtClean="0">
                <a:ln w="0"/>
              </a:rPr>
              <a:t>Buffer B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s-ES" sz="3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6" name="Rectángulo 4"/>
          <p:cNvSpPr/>
          <p:nvPr/>
        </p:nvSpPr>
        <p:spPr>
          <a:xfrm>
            <a:off x="2804160" y="3770631"/>
            <a:ext cx="187597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000" dirty="0" smtClean="0">
                <a:ln w="0"/>
                <a:solidFill>
                  <a:schemeClr val="tx1"/>
                </a:solidFill>
              </a:rPr>
              <a:t>M-MLRV</a:t>
            </a:r>
            <a:r>
              <a:rPr lang="es-ES" sz="1100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s-E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0" y="1072634"/>
            <a:ext cx="542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Se utilizó </a:t>
            </a:r>
            <a:r>
              <a:rPr lang="es-EC" b="1" dirty="0" smtClean="0"/>
              <a:t>M-MLV Reverse </a:t>
            </a:r>
            <a:r>
              <a:rPr lang="es-EC" b="1" dirty="0" err="1" smtClean="0"/>
              <a:t>Transcriptase</a:t>
            </a:r>
            <a:r>
              <a:rPr lang="es-EC" b="1" dirty="0" smtClean="0"/>
              <a:t> Invitrogen®. </a:t>
            </a:r>
            <a:endParaRPr lang="es-EC" b="1" dirty="0"/>
          </a:p>
        </p:txBody>
      </p:sp>
    </p:spTree>
    <p:extLst>
      <p:ext uri="{BB962C8B-B14F-4D97-AF65-F5344CB8AC3E}">
        <p14:creationId xmlns="" xmlns:p14="http://schemas.microsoft.com/office/powerpoint/2010/main" val="5756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51543" y="1577957"/>
          <a:ext cx="10958286" cy="4144301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911345"/>
                <a:gridCol w="2744009"/>
                <a:gridCol w="2781857"/>
                <a:gridCol w="1968117"/>
                <a:gridCol w="1552958"/>
              </a:tblGrid>
              <a:tr h="410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highlight>
                            <a:srgbClr val="FFFFFF"/>
                          </a:highlight>
                        </a:rPr>
                        <a:t> Género</a:t>
                      </a: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highlight>
                            <a:srgbClr val="FFFFFF"/>
                          </a:highlight>
                        </a:rPr>
                        <a:t>“Forward” </a:t>
                      </a:r>
                      <a:endParaRPr lang="es-EC" sz="1400" b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highlight>
                            <a:srgbClr val="FFFFFF"/>
                          </a:highlight>
                        </a:rPr>
                        <a:t>“Reverse”</a:t>
                      </a: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highlight>
                            <a:srgbClr val="FFFFFF"/>
                          </a:highlight>
                        </a:rPr>
                        <a:t>Condiciones</a:t>
                      </a:r>
                      <a:endParaRPr lang="es-EC" sz="1400" b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highlight>
                            <a:srgbClr val="FFFFFF"/>
                          </a:highlight>
                        </a:rPr>
                        <a:t>Tamaño (pb)</a:t>
                      </a:r>
                      <a:endParaRPr lang="es-EC" sz="1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b="1" i="1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b="1" i="1" dirty="0" smtClean="0"/>
                        <a:t>Potexvirus</a:t>
                      </a:r>
                      <a:endParaRPr lang="es-EC" sz="1400" b="1" i="1" dirty="0"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 </a:t>
                      </a:r>
                      <a:endParaRPr lang="es-EC" sz="1400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GAYGGIGCIATGCTICAITT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TCIGTRTTIGCRTCRAAIGT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97ºC / 2 min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47ºC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72ºC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35 ciclos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169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b="1" i="1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-US" sz="1400" b="1" i="1" dirty="0" smtClean="0"/>
                        <a:t>Tombusvirus</a:t>
                      </a:r>
                      <a:endParaRPr lang="es-EC" sz="1400" b="1" i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highlight>
                            <a:srgbClr val="FFFFFF"/>
                          </a:highlight>
                        </a:rPr>
                        <a:t> </a:t>
                      </a:r>
                      <a:endParaRPr lang="en-US" sz="1400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TGGATATTIATGGTTGCIGGTT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highlight>
                            <a:srgbClr val="FFFFFF"/>
                          </a:highlight>
                        </a:rPr>
                        <a:t>GTAGGTTGTGGAGTGCGAG</a:t>
                      </a:r>
                      <a:endParaRPr lang="es-EC" sz="1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97ºC / 2 min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47ºC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72ºC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/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35 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ciclos</a:t>
                      </a:r>
                      <a:r>
                        <a:rPr lang="es-EC" sz="1400" dirty="0"/>
                        <a:t> 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143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b="1" i="1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i="1" dirty="0" smtClean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b="1" i="1" dirty="0" smtClean="0"/>
                        <a:t>Tobamovirus</a:t>
                      </a:r>
                      <a:endParaRPr lang="es-EC" sz="1400" b="1" i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GGWGAYGTNACIACITTIAT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ARYTTIGCYTCIAARTTCCA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97ºC / 2 min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52ºC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72ºC / 30 </a:t>
                      </a: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s</a:t>
                      </a:r>
                      <a:endParaRPr lang="es-EC" sz="14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highlight>
                            <a:srgbClr val="FFFFFF"/>
                          </a:highlight>
                        </a:rPr>
                        <a:t>35 ciclos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highlight>
                          <a:srgbClr val="FFFFFF"/>
                        </a:highlight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highlight>
                            <a:srgbClr val="FFFFFF"/>
                          </a:highlight>
                        </a:rPr>
                        <a:t>191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Amplificación de ADN complementario.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42458" y="1139371"/>
            <a:ext cx="66983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err="1" smtClean="0"/>
              <a:t>Primers</a:t>
            </a:r>
            <a:r>
              <a:rPr lang="es-EC" b="1" dirty="0" smtClean="0"/>
              <a:t> degenerados para los tres géneros de virus.</a:t>
            </a:r>
            <a:endParaRPr lang="es-EC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37029" y="5762170"/>
            <a:ext cx="328821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00" dirty="0" err="1" smtClean="0"/>
              <a:t>Primers</a:t>
            </a:r>
            <a:r>
              <a:rPr lang="es-EC" sz="1200" dirty="0" smtClean="0"/>
              <a:t> diseñados por Ochoa-Corona, 2016.</a:t>
            </a:r>
            <a:endParaRPr lang="es-EC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LABORATORIO\TESIS\Resultados\VIRUS AGUA TESIS\Sin nombre.jpg"/>
          <p:cNvPicPr>
            <a:picLocks noChangeAspect="1" noChangeArrowheads="1"/>
          </p:cNvPicPr>
          <p:nvPr/>
        </p:nvPicPr>
        <p:blipFill>
          <a:blip r:embed="rId2" cstate="print"/>
          <a:srcRect l="18165" r="18464"/>
          <a:stretch>
            <a:fillRect/>
          </a:stretch>
        </p:blipFill>
        <p:spPr bwMode="auto">
          <a:xfrm>
            <a:off x="1657150" y="1512771"/>
            <a:ext cx="3540493" cy="3724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29064" y="5253789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Hoja de babaco con síntomas de virosis.</a:t>
            </a:r>
            <a:endParaRPr lang="es-EC" dirty="0"/>
          </a:p>
        </p:txBody>
      </p:sp>
      <p:sp>
        <p:nvSpPr>
          <p:cNvPr id="7" name="13 CuadroTexto"/>
          <p:cNvSpPr txBox="1"/>
          <p:nvPr/>
        </p:nvSpPr>
        <p:spPr>
          <a:xfrm>
            <a:off x="6596648" y="5255470"/>
            <a:ext cx="397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Amplificación de hojas de babaco para</a:t>
            </a:r>
            <a:r>
              <a:rPr lang="es-EC" i="1" dirty="0" smtClean="0"/>
              <a:t> Potexvirus.</a:t>
            </a:r>
            <a:endParaRPr lang="es-EC" dirty="0"/>
          </a:p>
        </p:txBody>
      </p:sp>
      <p:pic>
        <p:nvPicPr>
          <p:cNvPr id="8" name="image19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58106" y="1395662"/>
            <a:ext cx="3801347" cy="3944687"/>
          </a:xfrm>
          <a:prstGeom prst="rect">
            <a:avLst/>
          </a:prstGeom>
          <a:ln/>
        </p:spPr>
      </p:pic>
      <p:sp>
        <p:nvSpPr>
          <p:cNvPr id="9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Controles positivos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3215952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Recolección de muestras de agua de riego.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3700" y="1223308"/>
            <a:ext cx="7378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400" dirty="0" smtClean="0"/>
          </a:p>
          <a:p>
            <a:pPr>
              <a:buFont typeface="Arial" pitchFamily="34" charset="0"/>
              <a:buChar char="•"/>
            </a:pPr>
            <a:r>
              <a:rPr lang="es-EC" sz="2400" dirty="0" smtClean="0"/>
              <a:t> Reservorio 1, temperatura 18- 20°C, el pH fue alrededor de 7-9.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/>
              <a:t> En el Reservorio 2, temperatura fue de 19-20°C, con pH entre 7-8.</a:t>
            </a:r>
            <a:endParaRPr lang="es-EC" sz="2400" dirty="0"/>
          </a:p>
        </p:txBody>
      </p:sp>
      <p:pic>
        <p:nvPicPr>
          <p:cNvPr id="21505" name="Picture 1" descr="C:\Users\user\Documents\LABORATORIO\TESIS\20160817_121117_resized.jpg"/>
          <p:cNvPicPr>
            <a:picLocks noChangeAspect="1" noChangeArrowheads="1"/>
          </p:cNvPicPr>
          <p:nvPr/>
        </p:nvPicPr>
        <p:blipFill>
          <a:blip r:embed="rId4" cstate="print"/>
          <a:srcRect b="24438"/>
          <a:stretch>
            <a:fillRect/>
          </a:stretch>
        </p:blipFill>
        <p:spPr bwMode="auto">
          <a:xfrm>
            <a:off x="7796540" y="1104242"/>
            <a:ext cx="3328660" cy="4471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9 Rectángulo"/>
          <p:cNvSpPr/>
          <p:nvPr/>
        </p:nvSpPr>
        <p:spPr>
          <a:xfrm>
            <a:off x="7239001" y="5596234"/>
            <a:ext cx="461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Recolección agua en el reservorio 1.</a:t>
            </a:r>
            <a:endParaRPr lang="es-EC" dirty="0"/>
          </a:p>
        </p:txBody>
      </p:sp>
      <p:pic>
        <p:nvPicPr>
          <p:cNvPr id="21507" name="Picture 3" descr="C:\Users\user\Documents\Bluetooth Folder\IMG_20160818_113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0737" y="3345262"/>
            <a:ext cx="3235849" cy="2426887"/>
          </a:xfrm>
          <a:prstGeom prst="rect">
            <a:avLst/>
          </a:prstGeom>
          <a:noFill/>
        </p:spPr>
      </p:pic>
      <p:pic>
        <p:nvPicPr>
          <p:cNvPr id="21508" name="Picture 4" descr="C:\Users\user\Documents\Bluetooth Folder\IMG_20160818_1132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329940"/>
            <a:ext cx="3291840" cy="246888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0" y="5735419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/>
              <a:t>Muestra de agua del reservorio 1 Agosto.</a:t>
            </a:r>
            <a:endParaRPr lang="es-EC" sz="1600" dirty="0"/>
          </a:p>
        </p:txBody>
      </p:sp>
      <p:sp>
        <p:nvSpPr>
          <p:cNvPr id="14" name="13 Rectángulo"/>
          <p:cNvSpPr/>
          <p:nvPr/>
        </p:nvSpPr>
        <p:spPr>
          <a:xfrm>
            <a:off x="3790950" y="5735419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/>
              <a:t>Muestra de agua del reservorio 1</a:t>
            </a:r>
          </a:p>
          <a:p>
            <a:pPr algn="ctr"/>
            <a:r>
              <a:rPr lang="es-EC" sz="1600" dirty="0" smtClean="0"/>
              <a:t>Noviembre</a:t>
            </a:r>
            <a:endParaRPr lang="es-EC" sz="1600" dirty="0"/>
          </a:p>
        </p:txBody>
      </p:sp>
    </p:spTree>
    <p:extLst>
      <p:ext uri="{BB962C8B-B14F-4D97-AF65-F5344CB8AC3E}">
        <p14:creationId xmlns="" xmlns:p14="http://schemas.microsoft.com/office/powerpoint/2010/main" val="36875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3215952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Recolección de muestras de plantas.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13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0286" y="1210129"/>
            <a:ext cx="6527609" cy="3650629"/>
          </a:xfrm>
          <a:prstGeom prst="rect">
            <a:avLst/>
          </a:prstGeom>
          <a:ln/>
        </p:spPr>
      </p:pic>
      <p:pic>
        <p:nvPicPr>
          <p:cNvPr id="6" name="image36.pn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10400" y="1251284"/>
            <a:ext cx="4978399" cy="3654545"/>
          </a:xfrm>
          <a:prstGeom prst="rect">
            <a:avLst/>
          </a:prstGeom>
          <a:ln/>
        </p:spPr>
      </p:pic>
      <p:sp>
        <p:nvSpPr>
          <p:cNvPr id="7" name="6 Rectángulo"/>
          <p:cNvSpPr/>
          <p:nvPr/>
        </p:nvSpPr>
        <p:spPr>
          <a:xfrm>
            <a:off x="928913" y="53736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/>
              <a:t>Hojas de tomate de árbol recolectadas en La Morita.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7228114" y="5343327"/>
            <a:ext cx="4963886" cy="653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Frutos de tomate de árbol recolectados en la Granja experimental Tumbaco.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36875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/>
          <p:nvPr/>
        </p:nvSpPr>
        <p:spPr>
          <a:xfrm>
            <a:off x="4571999" y="23495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Métodos de Concentrado Viral.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3215952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6" name="image22.pn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43428" y="1016000"/>
            <a:ext cx="4657272" cy="4356100"/>
          </a:xfrm>
          <a:prstGeom prst="rect">
            <a:avLst/>
          </a:prstGeom>
          <a:ln/>
        </p:spPr>
      </p:pic>
      <p:sp>
        <p:nvSpPr>
          <p:cNvPr id="7" name="6 Rectángulo"/>
          <p:cNvSpPr/>
          <p:nvPr/>
        </p:nvSpPr>
        <p:spPr>
          <a:xfrm>
            <a:off x="1727200" y="5268756"/>
            <a:ext cx="863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 Flóculo  formado tras </a:t>
            </a:r>
            <a:r>
              <a:rPr lang="es-EC" b="1" dirty="0" smtClean="0"/>
              <a:t>Precipitación con leche descremada </a:t>
            </a:r>
            <a:r>
              <a:rPr lang="es-EC" dirty="0" smtClean="0"/>
              <a:t>y el precipitado obtenido (</a:t>
            </a:r>
            <a:r>
              <a:rPr lang="es-EC" i="1" dirty="0" smtClean="0"/>
              <a:t>pellet</a:t>
            </a:r>
            <a:r>
              <a:rPr lang="es-EC" dirty="0" smtClean="0"/>
              <a:t>) tras centrifugación a alta velocidad.</a:t>
            </a:r>
            <a:endParaRPr lang="es-EC" dirty="0"/>
          </a:p>
        </p:txBody>
      </p:sp>
      <p:pic>
        <p:nvPicPr>
          <p:cNvPr id="8" name="image24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96276" y="1079160"/>
            <a:ext cx="3652624" cy="4273890"/>
          </a:xfrm>
          <a:prstGeom prst="rect">
            <a:avLst/>
          </a:prstGeom>
          <a:ln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10248900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4"/>
          <p:cNvSpPr/>
          <p:nvPr/>
        </p:nvSpPr>
        <p:spPr>
          <a:xfrm>
            <a:off x="4571999" y="234950"/>
            <a:ext cx="69813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Extracción de ARN y RT-PCR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385" name="Picture 1" descr="C:\Users\user\Documents\LABORATORIO\TESIS\Resultados\VIRUS AGUA TESIS\cdna\R1.poliety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189" y="850232"/>
            <a:ext cx="7389200" cy="491403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133600" y="5772150"/>
            <a:ext cx="69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Medición Espectrofotométrica en </a:t>
            </a:r>
            <a:r>
              <a:rPr lang="es-EC" dirty="0" err="1" smtClean="0"/>
              <a:t>Nanodrop</a:t>
            </a:r>
            <a:r>
              <a:rPr lang="es-EC" dirty="0" smtClean="0"/>
              <a:t> 8000.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36875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2865967" cy="72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600201"/>
            <a:ext cx="6096001" cy="4525963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Producción anual 14,695 ton.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Mayor producción en Pichincha y Tungurahua.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Familia </a:t>
            </a:r>
            <a:r>
              <a:rPr lang="es-EC" i="1" dirty="0" err="1" smtClean="0">
                <a:solidFill>
                  <a:schemeClr val="tx1"/>
                </a:solidFill>
              </a:rPr>
              <a:t>Solanacea</a:t>
            </a:r>
            <a:r>
              <a:rPr lang="es-EC" dirty="0" smtClean="0">
                <a:solidFill>
                  <a:schemeClr val="tx1"/>
                </a:solidFill>
              </a:rPr>
              <a:t>, colocada </a:t>
            </a:r>
            <a:r>
              <a:rPr lang="es-EC" i="1" dirty="0" err="1" smtClean="0">
                <a:solidFill>
                  <a:schemeClr val="tx1"/>
                </a:solidFill>
              </a:rPr>
              <a:t>Solanum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betaceum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por </a:t>
            </a:r>
            <a:r>
              <a:rPr lang="es-EC" dirty="0" err="1" smtClean="0">
                <a:solidFill>
                  <a:schemeClr val="tx1"/>
                </a:solidFill>
              </a:rPr>
              <a:t>Cavaniles</a:t>
            </a:r>
            <a:r>
              <a:rPr lang="es-EC" dirty="0" smtClean="0">
                <a:solidFill>
                  <a:schemeClr val="tx1"/>
                </a:solidFill>
              </a:rPr>
              <a:t> 1799.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Siembra todo el año en altitud1500-2600 msnm, entre 13-24°C.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Altura entre 2,5 – 3,0 m, ramificada con hojas enteras y alternas, flores tipo racimo y fruto ovoide/esférico de color rojo/amarillo.  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INTRODUCCIÓN</a:t>
            </a:r>
            <a:endParaRPr kumimoji="0" lang="es-EC" sz="3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7"/>
          <p:cNvSpPr/>
          <p:nvPr/>
        </p:nvSpPr>
        <p:spPr>
          <a:xfrm>
            <a:off x="491342" y="1056068"/>
            <a:ext cx="6531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Tomate de árbol (</a:t>
            </a:r>
            <a:r>
              <a:rPr lang="it-IT" sz="2400" b="1" i="1" dirty="0" smtClean="0"/>
              <a:t>Solanum betaceum </a:t>
            </a:r>
            <a:r>
              <a:rPr lang="it-IT" sz="2400" b="1" dirty="0" smtClean="0"/>
              <a:t>Cav.).</a:t>
            </a:r>
            <a:endParaRPr lang="es-EC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6638" y="1059180"/>
            <a:ext cx="45815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920" y="361697"/>
            <a:ext cx="4831080" cy="649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10248900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HP\Documents\FIAMA\ESPE\ASISTENCIA-LAB\VIRUS\GELES\POtex-Aguas-27oc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7" r="35970"/>
          <a:stretch/>
        </p:blipFill>
        <p:spPr bwMode="auto">
          <a:xfrm>
            <a:off x="902606" y="1066367"/>
            <a:ext cx="4092809" cy="4124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4 CuadroTexto"/>
          <p:cNvSpPr txBox="1"/>
          <p:nvPr/>
        </p:nvSpPr>
        <p:spPr>
          <a:xfrm>
            <a:off x="673768" y="521558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Amplificación de muestras del reservorio 1 para </a:t>
            </a:r>
            <a:r>
              <a:rPr lang="es-EC" i="1" dirty="0" smtClean="0"/>
              <a:t>Potexvirus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14" name="Rectángulo 4"/>
          <p:cNvSpPr/>
          <p:nvPr/>
        </p:nvSpPr>
        <p:spPr>
          <a:xfrm>
            <a:off x="5694946" y="24063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Amplificación de </a:t>
            </a:r>
            <a:r>
              <a:rPr lang="es-E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ADNc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23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69768" y="1010654"/>
            <a:ext cx="4667489" cy="4240796"/>
          </a:xfrm>
          <a:prstGeom prst="rect">
            <a:avLst/>
          </a:prstGeom>
          <a:ln/>
        </p:spPr>
      </p:pic>
      <p:sp>
        <p:nvSpPr>
          <p:cNvPr id="10" name="9 Rectángulo"/>
          <p:cNvSpPr/>
          <p:nvPr/>
        </p:nvSpPr>
        <p:spPr>
          <a:xfrm>
            <a:off x="7478830" y="3024138"/>
            <a:ext cx="1127760" cy="3505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6821712" y="5182923"/>
            <a:ext cx="45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Amplificación de muestras del reservorio 1  para </a:t>
            </a:r>
            <a:r>
              <a:rPr lang="es-EC" i="1" dirty="0" smtClean="0"/>
              <a:t>Potexvirus.</a:t>
            </a:r>
            <a:endParaRPr lang="es-EC" b="1" dirty="0"/>
          </a:p>
        </p:txBody>
      </p:sp>
    </p:spTree>
    <p:extLst>
      <p:ext uri="{BB962C8B-B14F-4D97-AF65-F5344CB8AC3E}">
        <p14:creationId xmlns="" xmlns:p14="http://schemas.microsoft.com/office/powerpoint/2010/main" val="36875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42571"/>
            <a:ext cx="10248900" cy="1032437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RESULTADOS</a:t>
            </a:r>
            <a:br>
              <a:rPr lang="es-EC" i="0" dirty="0" smtClean="0">
                <a:solidFill>
                  <a:srgbClr val="002060"/>
                </a:solidFill>
              </a:rPr>
            </a:b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3 CuadroTexto"/>
          <p:cNvSpPr txBox="1"/>
          <p:nvPr/>
        </p:nvSpPr>
        <p:spPr>
          <a:xfrm>
            <a:off x="863979" y="531748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Amplificación de muestras del reservorio 1 para </a:t>
            </a:r>
            <a:r>
              <a:rPr lang="es-EC" i="1" dirty="0" smtClean="0"/>
              <a:t>Tombusvirus.</a:t>
            </a:r>
            <a:endParaRPr lang="es-EC" b="1" dirty="0"/>
          </a:p>
        </p:txBody>
      </p:sp>
      <p:sp>
        <p:nvSpPr>
          <p:cNvPr id="14" name="Rectángulo 4"/>
          <p:cNvSpPr/>
          <p:nvPr/>
        </p:nvSpPr>
        <p:spPr>
          <a:xfrm>
            <a:off x="5614735" y="218908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Amplificación de </a:t>
            </a:r>
            <a:r>
              <a:rPr lang="es-E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ADNc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659" y="1262743"/>
            <a:ext cx="5036457" cy="404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Laboratorio1\Escritorio\VIRUS AGUA TESIS\raices tomate.pn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27903" t="16198" r="29026" b="16386"/>
          <a:stretch>
            <a:fillRect/>
          </a:stretch>
        </p:blipFill>
        <p:spPr bwMode="auto">
          <a:xfrm>
            <a:off x="6956922" y="1253958"/>
            <a:ext cx="3823368" cy="3989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13 CuadroTexto"/>
          <p:cNvSpPr txBox="1"/>
          <p:nvPr/>
        </p:nvSpPr>
        <p:spPr>
          <a:xfrm>
            <a:off x="6839661" y="5277385"/>
            <a:ext cx="408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Amplificación de muestras de raíz de planta para </a:t>
            </a:r>
            <a:r>
              <a:rPr lang="es-EC" i="1" dirty="0" smtClean="0"/>
              <a:t>Tombusvirus.</a:t>
            </a:r>
            <a:endParaRPr lang="es-EC" b="1" dirty="0"/>
          </a:p>
        </p:txBody>
      </p:sp>
    </p:spTree>
    <p:extLst>
      <p:ext uri="{BB962C8B-B14F-4D97-AF65-F5344CB8AC3E}">
        <p14:creationId xmlns="" xmlns:p14="http://schemas.microsoft.com/office/powerpoint/2010/main" val="36875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72277" y="242571"/>
            <a:ext cx="3215952" cy="10324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b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user\Documents\Bluetooth Folder\IMG_20170309_083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519" y="976937"/>
            <a:ext cx="3048000" cy="4064000"/>
          </a:xfrm>
          <a:prstGeom prst="rect">
            <a:avLst/>
          </a:prstGeom>
          <a:noFill/>
        </p:spPr>
      </p:pic>
      <p:pic>
        <p:nvPicPr>
          <p:cNvPr id="4099" name="Picture 3" descr="C:\Users\user\Documents\Bluetooth Folder\IMG_20170309_082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102" y="942253"/>
            <a:ext cx="3070071" cy="409342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14855" y="5365531"/>
            <a:ext cx="619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Hojas con virosis de Tomate de Árbol.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7724274" y="3439372"/>
            <a:ext cx="3389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 smtClean="0"/>
              <a:t> No se identificaron los mismos  géneros tanto en agua como en plantas de tomate de árbol.</a:t>
            </a:r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7653740" y="1835438"/>
            <a:ext cx="3389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 smtClean="0"/>
              <a:t> No se obtuvieron secuencias para la identificación de virus en hojas de tomate de árbol.</a:t>
            </a:r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10" name="3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2865967" cy="72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4"/>
          <p:cNvSpPr/>
          <p:nvPr/>
        </p:nvSpPr>
        <p:spPr>
          <a:xfrm>
            <a:off x="5614735" y="218908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Amplificación de </a:t>
            </a:r>
            <a:r>
              <a:rPr lang="es-E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ADNc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2865967" cy="72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72277" y="242571"/>
            <a:ext cx="3215952" cy="10324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b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48343" y="1767114"/>
          <a:ext cx="7431314" cy="402336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498950"/>
                <a:gridCol w="1316468"/>
                <a:gridCol w="2327065"/>
                <a:gridCol w="1213063"/>
                <a:gridCol w="1075768"/>
              </a:tblGrid>
              <a:tr h="10590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Muestra</a:t>
                      </a:r>
                      <a:endParaRPr lang="es-EC" sz="2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/>
                        <a:t>Género (NCBI)</a:t>
                      </a:r>
                      <a:endParaRPr lang="es-EC" sz="2400" b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/>
                        <a:t>Especie  (NCBI)</a:t>
                      </a:r>
                      <a:endParaRPr lang="es-EC" sz="2400" b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Identidad NCBI</a:t>
                      </a:r>
                      <a:endParaRPr lang="es-EC" sz="2400" b="1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nivel </a:t>
                      </a:r>
                      <a:r>
                        <a:rPr lang="es-EC" sz="1600" b="1" dirty="0" err="1" smtClean="0"/>
                        <a:t>ntd</a:t>
                      </a:r>
                      <a:endParaRPr lang="es-EC" sz="2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Identidad NCBI</a:t>
                      </a:r>
                      <a:endParaRPr lang="es-EC" sz="2400" b="1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nivel </a:t>
                      </a:r>
                      <a:r>
                        <a:rPr lang="es-EC" sz="1600" b="1" dirty="0" err="1"/>
                        <a:t>aa</a:t>
                      </a:r>
                      <a:endParaRPr lang="es-EC" sz="2400" b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Reservorio 1</a:t>
                      </a:r>
                      <a:endParaRPr lang="es-EC" sz="240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 SKM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/>
                        <a:t>Mandarivirus</a:t>
                      </a:r>
                      <a:endParaRPr lang="es-EC" sz="2400" i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/>
                        <a:t>Indian citrus rinspot virus</a:t>
                      </a:r>
                      <a:endParaRPr lang="es-EC" sz="2400" i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66%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81%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2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Reservorio 1</a:t>
                      </a:r>
                      <a:endParaRPr lang="es-EC" sz="240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SKM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/>
                        <a:t>Tombusvirus</a:t>
                      </a:r>
                      <a:endParaRPr lang="es-EC" sz="2400" i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/>
                        <a:t>Neckar river virus</a:t>
                      </a:r>
                      <a:endParaRPr lang="es-EC" sz="2400" i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99%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98%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512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Reservorio 1</a:t>
                      </a:r>
                      <a:endParaRPr lang="es-EC" sz="240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 PEG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/>
                        <a:t>Tombusvirus</a:t>
                      </a:r>
                      <a:endParaRPr lang="es-EC" sz="2400" i="1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 dirty="0" err="1"/>
                        <a:t>Neckar</a:t>
                      </a:r>
                      <a:r>
                        <a:rPr lang="es-EC" sz="1600" i="1" dirty="0"/>
                        <a:t> </a:t>
                      </a:r>
                      <a:r>
                        <a:rPr lang="es-EC" sz="1600" i="1" dirty="0" err="1"/>
                        <a:t>river</a:t>
                      </a:r>
                      <a:r>
                        <a:rPr lang="es-EC" sz="1600" i="1" dirty="0"/>
                        <a:t> virus</a:t>
                      </a:r>
                      <a:endParaRPr lang="es-EC" sz="2400" i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97%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93%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  <a:tr h="512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Reservorio 1</a:t>
                      </a:r>
                      <a:endParaRPr lang="es-EC" sz="240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/>
                        <a:t>PEG</a:t>
                      </a:r>
                      <a:endParaRPr lang="es-EC" sz="24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 dirty="0"/>
                        <a:t>Potexvirus</a:t>
                      </a:r>
                      <a:endParaRPr lang="es-EC" sz="2400" i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i="1" dirty="0" err="1"/>
                        <a:t>Lagenaria</a:t>
                      </a:r>
                      <a:r>
                        <a:rPr lang="es-EC" sz="1600" i="1" dirty="0"/>
                        <a:t> </a:t>
                      </a:r>
                      <a:r>
                        <a:rPr lang="es-EC" sz="1600" i="1" dirty="0" err="1"/>
                        <a:t>mild</a:t>
                      </a:r>
                      <a:r>
                        <a:rPr lang="es-EC" sz="1600" i="1" dirty="0"/>
                        <a:t> </a:t>
                      </a:r>
                      <a:r>
                        <a:rPr lang="es-EC" sz="1600" i="1" dirty="0" err="1"/>
                        <a:t>mosaic</a:t>
                      </a:r>
                      <a:r>
                        <a:rPr lang="es-EC" sz="1600" i="1" dirty="0"/>
                        <a:t> virus</a:t>
                      </a:r>
                      <a:endParaRPr lang="es-EC" sz="2400" i="1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/>
                        <a:t>76%</a:t>
                      </a:r>
                      <a:endParaRPr lang="es-EC" sz="2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/>
                        <a:t>78%</a:t>
                      </a:r>
                      <a:endParaRPr lang="es-EC" sz="24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uadroTexto 1"/>
          <p:cNvSpPr txBox="1"/>
          <p:nvPr/>
        </p:nvSpPr>
        <p:spPr>
          <a:xfrm>
            <a:off x="7895771" y="2086255"/>
            <a:ext cx="4020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i="1" dirty="0" smtClean="0"/>
              <a:t>Potexvirus</a:t>
            </a:r>
            <a:r>
              <a:rPr lang="es-EC" dirty="0" smtClean="0"/>
              <a:t>: </a:t>
            </a:r>
          </a:p>
          <a:p>
            <a:r>
              <a:rPr lang="es-EC" dirty="0" smtClean="0"/>
              <a:t>&lt;72% de identidad a nivel nucleótidos o 80% a nivel aminoácidos para secuencias de cápside o genes de replicación (Adams </a:t>
            </a:r>
            <a:r>
              <a:rPr lang="es-EC" i="1" dirty="0" smtClean="0"/>
              <a:t>et al</a:t>
            </a:r>
            <a:r>
              <a:rPr lang="es-EC" dirty="0" smtClean="0"/>
              <a:t>., 2004). </a:t>
            </a:r>
            <a:endParaRPr lang="es-EC" dirty="0"/>
          </a:p>
        </p:txBody>
      </p:sp>
      <p:sp>
        <p:nvSpPr>
          <p:cNvPr id="8" name="CuadroTexto 1"/>
          <p:cNvSpPr txBox="1"/>
          <p:nvPr/>
        </p:nvSpPr>
        <p:spPr>
          <a:xfrm>
            <a:off x="7860632" y="3916800"/>
            <a:ext cx="433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i="1" dirty="0" smtClean="0"/>
              <a:t>Tombusvirus</a:t>
            </a:r>
            <a:r>
              <a:rPr lang="es-EC" dirty="0" smtClean="0"/>
              <a:t>: </a:t>
            </a:r>
          </a:p>
          <a:p>
            <a:r>
              <a:rPr lang="es-EC" dirty="0" smtClean="0"/>
              <a:t>&lt;87% de identidad a nivel aminoácidos para secuencia de cápside (ICTV, 2015). </a:t>
            </a:r>
            <a:endParaRPr lang="es-EC" dirty="0"/>
          </a:p>
        </p:txBody>
      </p:sp>
      <p:sp>
        <p:nvSpPr>
          <p:cNvPr id="9" name="CuadroTexto 1"/>
          <p:cNvSpPr txBox="1"/>
          <p:nvPr/>
        </p:nvSpPr>
        <p:spPr>
          <a:xfrm>
            <a:off x="7915384" y="4925526"/>
            <a:ext cx="427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i="1" dirty="0" err="1" smtClean="0"/>
              <a:t>Mandarivirus</a:t>
            </a:r>
            <a:r>
              <a:rPr lang="es-EC" i="1" dirty="0" smtClean="0"/>
              <a:t>:</a:t>
            </a:r>
            <a:endParaRPr lang="es-EC" dirty="0" smtClean="0"/>
          </a:p>
          <a:p>
            <a:r>
              <a:rPr lang="es-EC" dirty="0" smtClean="0"/>
              <a:t>No hay criterio aplicable (ICTV, 2015).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8215087" y="1190171"/>
            <a:ext cx="333828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Criterios de Demarcación de Especies.</a:t>
            </a:r>
            <a:endParaRPr lang="es-EC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1372" y="1299028"/>
            <a:ext cx="66983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Resultados de Secuenciación </a:t>
            </a:r>
            <a:r>
              <a:rPr lang="es-EC" b="1" dirty="0" err="1" smtClean="0"/>
              <a:t>Sanger</a:t>
            </a:r>
            <a:r>
              <a:rPr lang="es-EC" b="1" dirty="0" smtClean="0"/>
              <a:t>.</a:t>
            </a:r>
            <a:endParaRPr lang="es-EC" b="1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33829" y="5867661"/>
            <a:ext cx="49203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SKM: Floculación con Leche descremada, PEG: Precipitación con Polietilenglicol.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905000" y="2910840"/>
            <a:ext cx="1295400" cy="320040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="" xmlns:p14="http://schemas.microsoft.com/office/powerpoint/2010/main" val="8189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28795"/>
          </a:xfrm>
        </p:spPr>
        <p:txBody>
          <a:bodyPr/>
          <a:lstStyle/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Mediante RT-PCR y secuenciación </a:t>
            </a:r>
            <a:r>
              <a:rPr lang="es-EC" dirty="0" err="1" smtClean="0">
                <a:solidFill>
                  <a:schemeClr val="tx1"/>
                </a:solidFill>
              </a:rPr>
              <a:t>Sanger</a:t>
            </a:r>
            <a:r>
              <a:rPr lang="es-EC" dirty="0" smtClean="0">
                <a:solidFill>
                  <a:schemeClr val="tx1"/>
                </a:solidFill>
              </a:rPr>
              <a:t>, fue posible identificar virus en muestras de agua de riego de cultivos de tomate de árbol.</a:t>
            </a:r>
          </a:p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Se detectaron los géneros </a:t>
            </a:r>
            <a:r>
              <a:rPr lang="es-EC" i="1" dirty="0" smtClean="0">
                <a:solidFill>
                  <a:schemeClr val="tx1"/>
                </a:solidFill>
              </a:rPr>
              <a:t>Potexvirus, Tombusvirus </a:t>
            </a:r>
            <a:r>
              <a:rPr lang="es-EC" dirty="0" smtClean="0">
                <a:solidFill>
                  <a:schemeClr val="tx1"/>
                </a:solidFill>
              </a:rPr>
              <a:t>y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Mandarivirus</a:t>
            </a:r>
            <a:r>
              <a:rPr lang="es-EC" i="1" dirty="0" smtClean="0">
                <a:solidFill>
                  <a:schemeClr val="tx1"/>
                </a:solidFill>
              </a:rPr>
              <a:t>. </a:t>
            </a:r>
            <a:r>
              <a:rPr lang="es-EC" dirty="0" smtClean="0">
                <a:solidFill>
                  <a:schemeClr val="tx1"/>
                </a:solidFill>
              </a:rPr>
              <a:t>Posiblemente  corresponden a las especies </a:t>
            </a:r>
            <a:r>
              <a:rPr lang="es-EC" i="1" dirty="0" err="1" smtClean="0">
                <a:solidFill>
                  <a:schemeClr val="tx1"/>
                </a:solidFill>
              </a:rPr>
              <a:t>Lagenaria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mild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mosaic</a:t>
            </a:r>
            <a:r>
              <a:rPr lang="es-EC" i="1" dirty="0" smtClean="0">
                <a:solidFill>
                  <a:schemeClr val="tx1"/>
                </a:solidFill>
              </a:rPr>
              <a:t> virus,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Neckar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river</a:t>
            </a:r>
            <a:r>
              <a:rPr lang="es-EC" i="1" dirty="0" smtClean="0">
                <a:solidFill>
                  <a:schemeClr val="tx1"/>
                </a:solidFill>
              </a:rPr>
              <a:t> virus </a:t>
            </a:r>
            <a:r>
              <a:rPr lang="es-EC" dirty="0" smtClean="0">
                <a:solidFill>
                  <a:schemeClr val="tx1"/>
                </a:solidFill>
              </a:rPr>
              <a:t>e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i="1" dirty="0" err="1" smtClean="0">
                <a:solidFill>
                  <a:schemeClr val="tx1"/>
                </a:solidFill>
              </a:rPr>
              <a:t>Indian</a:t>
            </a:r>
            <a:r>
              <a:rPr lang="es-EC" i="1" dirty="0" smtClean="0">
                <a:solidFill>
                  <a:schemeClr val="tx1"/>
                </a:solidFill>
              </a:rPr>
              <a:t> citrus </a:t>
            </a:r>
            <a:r>
              <a:rPr lang="es-EC" i="1" dirty="0" err="1" smtClean="0">
                <a:solidFill>
                  <a:schemeClr val="tx1"/>
                </a:solidFill>
              </a:rPr>
              <a:t>ringspot</a:t>
            </a:r>
            <a:r>
              <a:rPr lang="es-EC" i="1" dirty="0" smtClean="0">
                <a:solidFill>
                  <a:schemeClr val="tx1"/>
                </a:solidFill>
              </a:rPr>
              <a:t> virus </a:t>
            </a:r>
            <a:r>
              <a:rPr lang="es-EC" dirty="0" smtClean="0">
                <a:solidFill>
                  <a:schemeClr val="tx1"/>
                </a:solidFill>
              </a:rPr>
              <a:t>en el reservorio de la Granja Experimental Tumbaco del Programa de Fruticultura del INIAP.</a:t>
            </a:r>
          </a:p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No se encontró géneros de virus en el reservorio de la Granja La Morita de la Universidad Central del Ecuador.</a:t>
            </a:r>
          </a:p>
          <a:p>
            <a:pPr lvl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CONCLUSIONES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47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465754"/>
            <a:ext cx="10972800" cy="4525963"/>
          </a:xfrm>
        </p:spPr>
        <p:txBody>
          <a:bodyPr/>
          <a:lstStyle/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La floculación con leche descremada permitió detectar </a:t>
            </a:r>
            <a:r>
              <a:rPr lang="es-EC" i="1" dirty="0" err="1" smtClean="0">
                <a:solidFill>
                  <a:schemeClr val="tx1"/>
                </a:solidFill>
              </a:rPr>
              <a:t>Mandarivirus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y </a:t>
            </a:r>
            <a:r>
              <a:rPr lang="es-EC" i="1" dirty="0" smtClean="0">
                <a:solidFill>
                  <a:schemeClr val="tx1"/>
                </a:solidFill>
              </a:rPr>
              <a:t>Tombusvirus</a:t>
            </a:r>
            <a:r>
              <a:rPr lang="es-EC" dirty="0" smtClean="0">
                <a:solidFill>
                  <a:schemeClr val="tx1"/>
                </a:solidFill>
              </a:rPr>
              <a:t> mientras que la precipitación con </a:t>
            </a:r>
            <a:r>
              <a:rPr lang="es-EC" dirty="0" err="1" smtClean="0">
                <a:solidFill>
                  <a:schemeClr val="tx1"/>
                </a:solidFill>
              </a:rPr>
              <a:t>polietilenglicol</a:t>
            </a:r>
            <a:r>
              <a:rPr lang="es-EC" dirty="0" smtClean="0">
                <a:solidFill>
                  <a:schemeClr val="tx1"/>
                </a:solidFill>
              </a:rPr>
              <a:t>, </a:t>
            </a:r>
            <a:r>
              <a:rPr lang="es-EC" i="1" dirty="0" smtClean="0">
                <a:solidFill>
                  <a:schemeClr val="tx1"/>
                </a:solidFill>
              </a:rPr>
              <a:t>Tombusvirus </a:t>
            </a:r>
            <a:r>
              <a:rPr lang="es-EC" dirty="0" smtClean="0">
                <a:solidFill>
                  <a:schemeClr val="tx1"/>
                </a:solidFill>
              </a:rPr>
              <a:t>y </a:t>
            </a:r>
            <a:r>
              <a:rPr lang="es-EC" i="1" dirty="0" smtClean="0">
                <a:solidFill>
                  <a:schemeClr val="tx1"/>
                </a:solidFill>
              </a:rPr>
              <a:t>Potexvirus.</a:t>
            </a:r>
            <a:endParaRPr lang="es-EC" dirty="0" smtClean="0">
              <a:solidFill>
                <a:schemeClr val="tx1"/>
              </a:solidFill>
            </a:endParaRPr>
          </a:p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Los porcentajes establecidos para la discriminación de especies en los géneros </a:t>
            </a:r>
            <a:r>
              <a:rPr lang="es-EC" i="1" dirty="0" smtClean="0">
                <a:solidFill>
                  <a:schemeClr val="tx1"/>
                </a:solidFill>
              </a:rPr>
              <a:t>Tombusvirus </a:t>
            </a:r>
            <a:r>
              <a:rPr lang="es-EC" dirty="0" smtClean="0">
                <a:solidFill>
                  <a:schemeClr val="tx1"/>
                </a:solidFill>
              </a:rPr>
              <a:t>y </a:t>
            </a:r>
            <a:r>
              <a:rPr lang="es-EC" i="1" dirty="0" err="1" smtClean="0">
                <a:solidFill>
                  <a:schemeClr val="tx1"/>
                </a:solidFill>
              </a:rPr>
              <a:t>Potexvirus</a:t>
            </a:r>
            <a:r>
              <a:rPr lang="es-EC" dirty="0" smtClean="0">
                <a:solidFill>
                  <a:schemeClr val="tx1"/>
                </a:solidFill>
              </a:rPr>
              <a:t> encontrados no permiten determinarlas</a:t>
            </a:r>
            <a:r>
              <a:rPr lang="es-EC" i="1" dirty="0" smtClean="0">
                <a:solidFill>
                  <a:schemeClr val="tx1"/>
                </a:solidFill>
              </a:rPr>
              <a:t>. </a:t>
            </a:r>
          </a:p>
          <a:p>
            <a:pPr lvl="0" algn="just"/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Para el caso del género </a:t>
            </a:r>
            <a:r>
              <a:rPr lang="es-EC" i="1" dirty="0" err="1" smtClean="0">
                <a:solidFill>
                  <a:schemeClr val="tx1"/>
                </a:solidFill>
              </a:rPr>
              <a:t>Mandarivirus</a:t>
            </a:r>
            <a:r>
              <a:rPr lang="es-EC" i="1" dirty="0" smtClean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no hay criterios de demarcación aplicables para discriminar la especie </a:t>
            </a:r>
            <a:r>
              <a:rPr lang="es-EC" i="1" dirty="0" err="1" smtClean="0">
                <a:solidFill>
                  <a:schemeClr val="tx1"/>
                </a:solidFill>
              </a:rPr>
              <a:t>Indian</a:t>
            </a:r>
            <a:r>
              <a:rPr lang="es-EC" i="1" dirty="0" smtClean="0">
                <a:solidFill>
                  <a:schemeClr val="tx1"/>
                </a:solidFill>
              </a:rPr>
              <a:t> citrus </a:t>
            </a:r>
            <a:r>
              <a:rPr lang="es-EC" i="1" dirty="0" err="1" smtClean="0">
                <a:solidFill>
                  <a:schemeClr val="tx1"/>
                </a:solidFill>
              </a:rPr>
              <a:t>ringspot</a:t>
            </a:r>
            <a:r>
              <a:rPr lang="es-EC" i="1" dirty="0" smtClean="0">
                <a:solidFill>
                  <a:schemeClr val="tx1"/>
                </a:solidFill>
              </a:rPr>
              <a:t> virus. </a:t>
            </a:r>
            <a:endParaRPr lang="es-EC" dirty="0" smtClean="0">
              <a:solidFill>
                <a:schemeClr val="tx1"/>
              </a:solidFill>
            </a:endParaRPr>
          </a:p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 Al no encontrar los mismos géneros de virus en agua de riego y plantas de tomate de árbol se infiere que el agua del primer reservorio no actúa como posible fuente de contaminación.</a:t>
            </a:r>
          </a:p>
          <a:p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8882130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CONCLUSIONES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29501"/>
            <a:ext cx="10972800" cy="4525507"/>
          </a:xfrm>
        </p:spPr>
        <p:txBody>
          <a:bodyPr/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Se recomienda infectar plantas sanas con muestras de agua de riego para determinar si el agua actúa como vector de transmisión de virus.</a:t>
            </a: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Filtrar el concentrado viral para eliminar microorganismos que interfieran con la detección de virus.</a:t>
            </a: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Utilizar técnicas de Secuenciación de nueva generación (NGS) para identificar otros géneros de virus en el agua de riego.</a:t>
            </a: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Estudiar la ecología e incidencia de virus </a:t>
            </a:r>
            <a:r>
              <a:rPr lang="es-EC" dirty="0" err="1" smtClean="0">
                <a:solidFill>
                  <a:schemeClr val="tx1"/>
                </a:solidFill>
              </a:rPr>
              <a:t>fitopatógenos</a:t>
            </a:r>
            <a:r>
              <a:rPr lang="es-EC" dirty="0" smtClean="0">
                <a:solidFill>
                  <a:schemeClr val="tx1"/>
                </a:solidFill>
              </a:rPr>
              <a:t> en agua recolectando mayor cantidad de datos en todo el país.</a:t>
            </a: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RECOMENDACIONES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19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41839"/>
            <a:ext cx="457822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AGRADECIMIENTOS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lh6.googleusercontent.com/Ipgun149lsDBm32Uv_8pDjVPX5lhWaMDLLitPaBrF6Y-jV04070wUMvNCS0Sq2FjoQvBEhdg85zRn45nockd3UI7UBAk1gQGRd-WIiqqF2AJoHH-BN2HEijD8lWYl9kILykmdWGzs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9789"/>
            <a:ext cx="3923763" cy="1012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7unaI5V1q7NJxLIltqT3sXgMQh1-BoLPk5Zyrh99TGOLKVOAu084Ofir9YYfmw99b68q_N6iAT7ZlrQYYASZ9i6B9615QbYEUcAJkB_x8M6lpK3bTYxBSie63whLeRcZONZv1y8cX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730" y="549296"/>
            <a:ext cx="1970660" cy="1970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YtgUE-m0TAuaNThD0KPw5vVfxd5No5mFYmglyz7hHH4lT7E4kGxbIGKfxQi1SfgKE4NdwJE5lwvhbcErIAFVRiQMrrsWGVvYrDnNwaZbi9y6-ZTlKLQSoeVNUt6_Iptca3tJ1nBNLX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29" y="3366036"/>
            <a:ext cx="3403801" cy="1592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2930" y="763780"/>
            <a:ext cx="2929272" cy="190402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7241" y="2379137"/>
            <a:ext cx="57107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rgbClr val="006600"/>
                </a:solidFill>
                <a:latin typeface="Arial" panose="020B0604020202020204" pitchFamily="34" charset="0"/>
              </a:rPr>
              <a:t>Departamento de Ciencias de la Vida y la Agricultura</a:t>
            </a:r>
            <a:endParaRPr lang="es-EC" sz="1600" dirty="0"/>
          </a:p>
          <a:p>
            <a:pPr algn="ctr"/>
            <a:r>
              <a:rPr lang="es-EC" sz="1600" b="1" dirty="0">
                <a:solidFill>
                  <a:srgbClr val="006600"/>
                </a:solidFill>
                <a:latin typeface="Arial" panose="020B0604020202020204" pitchFamily="34" charset="0"/>
              </a:rPr>
              <a:t>Carrera de Ingeniería en Biotecnología</a:t>
            </a:r>
            <a:endParaRPr lang="es-EC" sz="1600" dirty="0"/>
          </a:p>
          <a:p>
            <a:pPr algn="ctr"/>
            <a:r>
              <a:rPr lang="es-EC" sz="1400" b="1" dirty="0">
                <a:solidFill>
                  <a:srgbClr val="1155CC"/>
                </a:solidFill>
                <a:latin typeface="Arial" panose="020B0604020202020204" pitchFamily="34" charset="0"/>
              </a:rPr>
              <a:t>Grupo de Investigación en Microbiología y </a:t>
            </a:r>
            <a:r>
              <a:rPr lang="es-EC" sz="1400" b="1" dirty="0" smtClean="0">
                <a:solidFill>
                  <a:srgbClr val="1155CC"/>
                </a:solidFill>
                <a:latin typeface="Arial" panose="020B0604020202020204" pitchFamily="34" charset="0"/>
              </a:rPr>
              <a:t>Ambiente (GIMA).</a:t>
            </a:r>
            <a:endParaRPr lang="es-EC" sz="14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Francisco Flores, PhD 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Andrés Izquierdo, PhD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Alma Koch,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443730" y="2519956"/>
            <a:ext cx="5294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rgbClr val="F14124"/>
                </a:solidFill>
                <a:latin typeface="Arial" panose="020B0604020202020204" pitchFamily="34" charset="0"/>
              </a:rPr>
              <a:t>Universidad Estatal de Oklahoma, USA</a:t>
            </a:r>
            <a:r>
              <a:rPr lang="es-EC" sz="1600" b="1" dirty="0" smtClean="0">
                <a:solidFill>
                  <a:srgbClr val="F14124"/>
                </a:solidFill>
                <a:latin typeface="Arial" panose="020B0604020202020204" pitchFamily="34" charset="0"/>
              </a:rPr>
              <a:t>.</a:t>
            </a:r>
            <a:endParaRPr lang="es-EC" sz="1600" b="1" dirty="0" smtClean="0"/>
          </a:p>
          <a:p>
            <a:pPr algn="ctr"/>
            <a:r>
              <a:rPr lang="es-EC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Instituto Nacional de Microbiología Forense </a:t>
            </a:r>
          </a:p>
          <a:p>
            <a:pPr algn="ctr"/>
            <a:r>
              <a:rPr lang="es-EC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y Bioseguridad Agrícola y Alimenticia</a:t>
            </a:r>
            <a:r>
              <a:rPr lang="es-EC" sz="1400" dirty="0"/>
              <a:t/>
            </a:r>
            <a:br>
              <a:rPr lang="es-EC" sz="1400" dirty="0"/>
            </a:br>
            <a:endParaRPr lang="es-EC" sz="1400" dirty="0" smtClean="0"/>
          </a:p>
          <a:p>
            <a:pPr algn="ctr"/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Francisco 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Ochoa-Corona,  PhD.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3726901" y="490944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b="1" dirty="0">
                <a:solidFill>
                  <a:srgbClr val="006600"/>
                </a:solidFill>
                <a:latin typeface="Arial" panose="020B0604020202020204" pitchFamily="34" charset="0"/>
              </a:rPr>
              <a:t>Programa de Fruticultura</a:t>
            </a:r>
            <a:endParaRPr lang="es-EC" sz="1600" dirty="0"/>
          </a:p>
          <a:p>
            <a:pPr algn="ctr"/>
            <a:r>
              <a:rPr lang="es-EC" sz="1600" b="1" dirty="0">
                <a:solidFill>
                  <a:srgbClr val="006600"/>
                </a:solidFill>
                <a:latin typeface="Arial" panose="020B0604020202020204" pitchFamily="34" charset="0"/>
              </a:rPr>
              <a:t>Granja Experimental Tumbaco</a:t>
            </a:r>
            <a:endParaRPr lang="es-EC" sz="16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William Viera,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Andrea Sotomayor, Ing.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9884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3557" y="2664911"/>
            <a:ext cx="10972800" cy="1143000"/>
          </a:xfrm>
        </p:spPr>
        <p:txBody>
          <a:bodyPr/>
          <a:lstStyle/>
          <a:p>
            <a:pPr algn="ctr"/>
            <a:r>
              <a:rPr lang="es-EC" sz="3600" i="0" dirty="0" smtClean="0">
                <a:solidFill>
                  <a:schemeClr val="tx1"/>
                </a:solidFill>
              </a:rPr>
              <a:t>MUCHAS GRACIAS POR SU ATENCIÓN</a:t>
            </a:r>
            <a:endParaRPr lang="es-EC" sz="36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457" y="1600201"/>
            <a:ext cx="5123544" cy="456837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C" dirty="0" err="1" smtClean="0">
                <a:solidFill>
                  <a:schemeClr val="tx1"/>
                </a:solidFill>
              </a:rPr>
              <a:t>Áfidos</a:t>
            </a:r>
            <a:r>
              <a:rPr lang="es-EC" dirty="0" smtClean="0">
                <a:solidFill>
                  <a:schemeClr val="tx1"/>
                </a:solidFill>
              </a:rPr>
              <a:t>, Nematodos, </a:t>
            </a:r>
            <a:r>
              <a:rPr lang="es-EC" dirty="0" err="1" smtClean="0">
                <a:solidFill>
                  <a:schemeClr val="tx1"/>
                </a:solidFill>
              </a:rPr>
              <a:t>Oidio</a:t>
            </a:r>
            <a:r>
              <a:rPr lang="es-EC" dirty="0" smtClean="0">
                <a:solidFill>
                  <a:schemeClr val="tx1"/>
                </a:solidFill>
              </a:rPr>
              <a:t>/ceniza, Antracnosis</a:t>
            </a:r>
            <a:r>
              <a:rPr lang="es-EC" i="1" dirty="0" smtClean="0">
                <a:solidFill>
                  <a:schemeClr val="tx1"/>
                </a:solidFill>
              </a:rPr>
              <a:t>, </a:t>
            </a:r>
            <a:r>
              <a:rPr lang="es-EC" dirty="0" smtClean="0">
                <a:solidFill>
                  <a:schemeClr val="tx1"/>
                </a:solidFill>
              </a:rPr>
              <a:t>Lancha, la Mancha negra del tronco y Virosis</a:t>
            </a:r>
            <a:r>
              <a:rPr lang="es-EC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En Ecuador  las enfermedades virales </a:t>
            </a:r>
            <a:r>
              <a:rPr lang="es-EC" dirty="0" smtClean="0"/>
              <a:t>son provocadas:  </a:t>
            </a:r>
            <a:r>
              <a:rPr lang="es-EC" dirty="0" err="1" smtClean="0">
                <a:solidFill>
                  <a:srgbClr val="0070C0"/>
                </a:solidFill>
              </a:rPr>
              <a:t>TaMV</a:t>
            </a:r>
            <a:r>
              <a:rPr lang="es-EC" dirty="0" smtClean="0">
                <a:solidFill>
                  <a:srgbClr val="0070C0"/>
                </a:solidFill>
              </a:rPr>
              <a:t>, </a:t>
            </a:r>
            <a:r>
              <a:rPr lang="es-EC" dirty="0" smtClean="0"/>
              <a:t>CMV, PAMV, AMV, </a:t>
            </a:r>
            <a:r>
              <a:rPr lang="es-EC" dirty="0" smtClean="0">
                <a:solidFill>
                  <a:srgbClr val="0070C0"/>
                </a:solidFill>
              </a:rPr>
              <a:t>TSWV</a:t>
            </a:r>
            <a:r>
              <a:rPr lang="es-EC" dirty="0" smtClean="0"/>
              <a:t>, </a:t>
            </a:r>
            <a:r>
              <a:rPr lang="es-EC" dirty="0" err="1" smtClean="0"/>
              <a:t>ToMV</a:t>
            </a:r>
            <a:r>
              <a:rPr lang="es-EC" dirty="0" smtClean="0"/>
              <a:t>.</a:t>
            </a:r>
          </a:p>
          <a:p>
            <a:r>
              <a:rPr lang="es-EC" dirty="0" smtClean="0"/>
              <a:t>No hay control una vez presentada la enfermedad viral.</a:t>
            </a:r>
          </a:p>
          <a:p>
            <a:endParaRPr lang="es-EC" dirty="0" smtClean="0">
              <a:solidFill>
                <a:schemeClr val="tx1"/>
              </a:solidFill>
            </a:endParaRPr>
          </a:p>
        </p:txBody>
      </p:sp>
      <p:sp>
        <p:nvSpPr>
          <p:cNvPr id="4" name="Rectángulo 7"/>
          <p:cNvSpPr/>
          <p:nvPr/>
        </p:nvSpPr>
        <p:spPr>
          <a:xfrm>
            <a:off x="246744" y="1056068"/>
            <a:ext cx="5515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/>
              <a:t>Enfermedades del Tomate de árbol.</a:t>
            </a:r>
            <a:endParaRPr lang="es-EC" sz="24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INTRODUCCIÓN</a:t>
            </a:r>
            <a:endParaRPr kumimoji="0" lang="es-EC" sz="3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2" name="AutoShape 2" descr="Resultado de imagen para enfermedades de tomate de arbol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5096" y="377599"/>
            <a:ext cx="3326024" cy="337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mapa-ecuador-provincias-min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3904" y="322685"/>
            <a:ext cx="3838096" cy="3142857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0914" y="3445691"/>
            <a:ext cx="6491086" cy="256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3717701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INTRODUCCIÓN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7"/>
          <p:cNvSpPr/>
          <p:nvPr/>
        </p:nvSpPr>
        <p:spPr>
          <a:xfrm>
            <a:off x="332411" y="909110"/>
            <a:ext cx="4661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Transmisión de Virus en Agua</a:t>
            </a:r>
            <a:r>
              <a:rPr lang="it-IT" sz="2400" dirty="0" smtClean="0"/>
              <a:t>.</a:t>
            </a:r>
            <a:endParaRPr lang="es-EC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766" y="1771961"/>
            <a:ext cx="4721389" cy="405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72" y="1502638"/>
            <a:ext cx="67532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7147560" y="730431"/>
            <a:ext cx="504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Primer Reporte en 1985 </a:t>
            </a:r>
            <a:r>
              <a:rPr lang="es-EC" dirty="0" err="1" smtClean="0"/>
              <a:t>Koening</a:t>
            </a:r>
            <a:r>
              <a:rPr lang="es-EC" dirty="0" smtClean="0"/>
              <a:t> &amp; </a:t>
            </a:r>
            <a:r>
              <a:rPr lang="es-EC" dirty="0" err="1" smtClean="0"/>
              <a:t>Lesemann</a:t>
            </a:r>
            <a:r>
              <a:rPr lang="es-EC" dirty="0" smtClean="0"/>
              <a:t>, </a:t>
            </a:r>
            <a:r>
              <a:rPr lang="es-EC" i="1" dirty="0" err="1" smtClean="0"/>
              <a:t>Neckar</a:t>
            </a:r>
            <a:r>
              <a:rPr lang="es-EC" i="1" dirty="0" smtClean="0"/>
              <a:t> </a:t>
            </a:r>
            <a:r>
              <a:rPr lang="es-EC" i="1" dirty="0" err="1" smtClean="0"/>
              <a:t>river</a:t>
            </a:r>
            <a:r>
              <a:rPr lang="es-EC" i="1" dirty="0" smtClean="0"/>
              <a:t> virus.</a:t>
            </a:r>
            <a:endParaRPr lang="es-EC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2237624"/>
            <a:ext cx="37623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7"/>
          <p:cNvSpPr/>
          <p:nvPr/>
        </p:nvSpPr>
        <p:spPr>
          <a:xfrm>
            <a:off x="491342" y="1056068"/>
            <a:ext cx="4523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Virus Fitopatógenos en Agua.</a:t>
            </a:r>
            <a:endParaRPr lang="es-EC" sz="24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INTRODUCCIÓN</a:t>
            </a:r>
            <a:endParaRPr kumimoji="0" lang="es-EC" sz="3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2847" y="2247181"/>
            <a:ext cx="3743550" cy="315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0735" y="2214368"/>
            <a:ext cx="3641951" cy="308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682171" y="1640130"/>
            <a:ext cx="298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smtClean="0"/>
              <a:t>POTEXVIRUS</a:t>
            </a:r>
            <a:endParaRPr lang="es-EC" b="1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593697" y="1647390"/>
            <a:ext cx="298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smtClean="0"/>
              <a:t>TOMBUSVIRUS</a:t>
            </a:r>
            <a:endParaRPr lang="es-EC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476195" y="1654650"/>
            <a:ext cx="298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smtClean="0"/>
              <a:t>TOBAMOVIRUS</a:t>
            </a:r>
            <a:endParaRPr lang="es-EC" b="1" i="1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26720" y="3272415"/>
            <a:ext cx="34442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Reino: Virus</a:t>
            </a: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Orden: </a:t>
            </a:r>
            <a:r>
              <a:rPr kumimoji="0" lang="es-EC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Tymovirales</a:t>
            </a: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Familia: </a:t>
            </a:r>
            <a:r>
              <a:rPr kumimoji="0" lang="es-EC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Alphaflexiviridae</a:t>
            </a: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Género: </a:t>
            </a:r>
            <a:r>
              <a:rPr kumimoji="0" lang="es-EC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Potexvirus</a:t>
            </a: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El género contiene alrededor de 28 </a:t>
            </a:r>
            <a:r>
              <a:rPr kumimoji="0" lang="es-EC" sz="1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miembros </a:t>
            </a: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(Park, Seo y Kim, 2013).</a:t>
            </a:r>
            <a:endParaRPr kumimoji="0" lang="es-EC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65760" y="5315635"/>
            <a:ext cx="3489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i="1" dirty="0" err="1" smtClean="0"/>
              <a:t>Potato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aucuba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mosaic</a:t>
            </a:r>
            <a:r>
              <a:rPr lang="es-EC" sz="1600" i="1" dirty="0" smtClean="0"/>
              <a:t> virus</a:t>
            </a:r>
            <a:r>
              <a:rPr lang="es-EC" sz="1600" dirty="0" smtClean="0"/>
              <a:t> </a:t>
            </a:r>
          </a:p>
          <a:p>
            <a:pPr algn="ctr"/>
            <a:r>
              <a:rPr lang="es-EC" sz="1600" dirty="0" smtClean="0"/>
              <a:t>(PAMV, </a:t>
            </a:r>
            <a:r>
              <a:rPr lang="es-EC" sz="1600" i="1" dirty="0" smtClean="0"/>
              <a:t>Potexvirus</a:t>
            </a:r>
            <a:r>
              <a:rPr lang="es-EC" sz="1600" dirty="0" smtClean="0"/>
              <a:t>) </a:t>
            </a:r>
          </a:p>
          <a:p>
            <a:pPr algn="ctr"/>
            <a:r>
              <a:rPr lang="es-EC" sz="1600" dirty="0" smtClean="0"/>
              <a:t>(Jaramillo </a:t>
            </a:r>
            <a:r>
              <a:rPr lang="es-EC" sz="1600" i="1" dirty="0" smtClean="0"/>
              <a:t>et al., </a:t>
            </a:r>
            <a:r>
              <a:rPr lang="es-EC" sz="1600" dirty="0" smtClean="0"/>
              <a:t>2011), </a:t>
            </a:r>
            <a:endParaRPr lang="es-EC" sz="1600" dirty="0"/>
          </a:p>
        </p:txBody>
      </p:sp>
      <p:sp>
        <p:nvSpPr>
          <p:cNvPr id="16" name="15 Rectángulo"/>
          <p:cNvSpPr/>
          <p:nvPr/>
        </p:nvSpPr>
        <p:spPr>
          <a:xfrm>
            <a:off x="4693920" y="3148876"/>
            <a:ext cx="32461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  <a:latin typeface="+mj-lt"/>
              </a:rPr>
              <a:t>Reino: Virus</a:t>
            </a:r>
          </a:p>
          <a:p>
            <a:r>
              <a:rPr lang="es-EC" sz="1400" b="1" dirty="0" smtClean="0">
                <a:solidFill>
                  <a:schemeClr val="bg1"/>
                </a:solidFill>
                <a:latin typeface="+mj-lt"/>
              </a:rPr>
              <a:t>Orden: No asignado</a:t>
            </a:r>
          </a:p>
          <a:p>
            <a:r>
              <a:rPr lang="es-EC" sz="1400" b="1" dirty="0" smtClean="0">
                <a:solidFill>
                  <a:schemeClr val="bg1"/>
                </a:solidFill>
                <a:latin typeface="+mj-lt"/>
              </a:rPr>
              <a:t>Familia:</a:t>
            </a:r>
            <a:r>
              <a:rPr lang="es-EC" sz="1400" b="1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C" sz="1400" b="1" i="1" dirty="0" err="1" smtClean="0">
                <a:solidFill>
                  <a:schemeClr val="bg1"/>
                </a:solidFill>
                <a:latin typeface="+mj-lt"/>
              </a:rPr>
              <a:t>Tombusviridae</a:t>
            </a:r>
            <a:endParaRPr lang="es-EC" sz="14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C" sz="1400" b="1" dirty="0" smtClean="0">
                <a:solidFill>
                  <a:schemeClr val="bg1"/>
                </a:solidFill>
                <a:latin typeface="+mj-lt"/>
              </a:rPr>
              <a:t>Género: </a:t>
            </a:r>
            <a:r>
              <a:rPr lang="es-EC" sz="1400" b="1" i="1" dirty="0" smtClean="0">
                <a:solidFill>
                  <a:schemeClr val="bg1"/>
                </a:solidFill>
                <a:latin typeface="+mj-lt"/>
              </a:rPr>
              <a:t>Tombusvirus</a:t>
            </a:r>
          </a:p>
          <a:p>
            <a:pPr lvl="0"/>
            <a:r>
              <a:rPr lang="es-EC" sz="1400" b="1" dirty="0" smtClean="0">
                <a:solidFill>
                  <a:schemeClr val="bg1"/>
                </a:solidFill>
                <a:latin typeface="+mj-lt"/>
              </a:rPr>
              <a:t>Se encuentran 17 especies de virus patógenos (ICTV, 2015).</a:t>
            </a:r>
            <a:endParaRPr lang="es-EC" sz="14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endParaRPr lang="es-EC" sz="1400" dirty="0">
              <a:solidFill>
                <a:schemeClr val="bg1"/>
              </a:solidFill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610600" y="3070742"/>
            <a:ext cx="2895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Reino: Virus</a:t>
            </a:r>
            <a:endParaRPr kumimoji="0" lang="es-EC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Orden: No asignado</a:t>
            </a:r>
            <a:endParaRPr kumimoji="0" lang="es-EC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Familia: </a:t>
            </a:r>
            <a:r>
              <a:rPr kumimoji="0" lang="es-EC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Virgaviridae</a:t>
            </a:r>
            <a:endParaRPr kumimoji="0" lang="es-EC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Género: </a:t>
            </a:r>
            <a:r>
              <a:rPr kumimoji="0" lang="es-EC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Tobamovirus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400" b="1" dirty="0" smtClean="0">
                <a:solidFill>
                  <a:schemeClr val="bg1"/>
                </a:solidFill>
              </a:rPr>
              <a:t>En el género </a:t>
            </a:r>
            <a:r>
              <a:rPr lang="es-EC" sz="1400" b="1" i="1" dirty="0" smtClean="0">
                <a:solidFill>
                  <a:schemeClr val="bg1"/>
                </a:solidFill>
              </a:rPr>
              <a:t>Tobamovirus</a:t>
            </a:r>
            <a:r>
              <a:rPr lang="es-EC" sz="1400" b="1" dirty="0" smtClean="0">
                <a:solidFill>
                  <a:schemeClr val="bg1"/>
                </a:solidFill>
              </a:rPr>
              <a:t> se encuentran 35 especies (ICTV, 2015).</a:t>
            </a:r>
            <a:endParaRPr kumimoji="0" lang="es-EC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8168640" y="5238094"/>
            <a:ext cx="4023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i="1" dirty="0" err="1" smtClean="0"/>
              <a:t>Tomato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mosaic</a:t>
            </a:r>
            <a:r>
              <a:rPr lang="es-EC" sz="1600" i="1" dirty="0" smtClean="0"/>
              <a:t> virus</a:t>
            </a:r>
            <a:r>
              <a:rPr lang="es-EC" sz="1600" dirty="0" smtClean="0"/>
              <a:t> </a:t>
            </a:r>
          </a:p>
          <a:p>
            <a:pPr algn="ctr"/>
            <a:r>
              <a:rPr lang="es-EC" sz="1600" dirty="0" smtClean="0"/>
              <a:t>(</a:t>
            </a:r>
            <a:r>
              <a:rPr lang="es-EC" sz="1600" dirty="0" err="1" smtClean="0"/>
              <a:t>ToMV</a:t>
            </a:r>
            <a:r>
              <a:rPr lang="es-EC" sz="1600" dirty="0" smtClean="0"/>
              <a:t>, </a:t>
            </a:r>
            <a:r>
              <a:rPr lang="es-EC" sz="1600" i="1" dirty="0" smtClean="0"/>
              <a:t>Tobamovirus</a:t>
            </a:r>
            <a:r>
              <a:rPr lang="es-EC" sz="1600" dirty="0" smtClean="0"/>
              <a:t>)</a:t>
            </a:r>
          </a:p>
          <a:p>
            <a:pPr algn="ctr"/>
            <a:r>
              <a:rPr lang="es-EC" sz="1600" dirty="0" smtClean="0"/>
              <a:t> (Jaramillo </a:t>
            </a:r>
            <a:r>
              <a:rPr lang="es-EC" sz="1600" i="1" dirty="0" smtClean="0"/>
              <a:t>et al., </a:t>
            </a:r>
            <a:r>
              <a:rPr lang="es-EC" sz="1600" dirty="0" smtClean="0"/>
              <a:t>2011).</a:t>
            </a:r>
            <a:endParaRPr lang="es-EC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60151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 build="allAtOnce"/>
      <p:bldP spid="16" grpId="0" build="allAtOnce"/>
      <p:bldP spid="3789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3035121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OBJETIVOS</a:t>
            </a:r>
            <a:endParaRPr lang="es-EC" i="0" dirty="0">
              <a:solidFill>
                <a:srgbClr val="00206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General:</a:t>
            </a:r>
          </a:p>
          <a:p>
            <a:pPr algn="just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s-EC" sz="2800" dirty="0" smtClean="0">
                <a:solidFill>
                  <a:schemeClr val="tx1"/>
                </a:solidFill>
              </a:rPr>
              <a:t>Detectar e identificar virus de los géneros </a:t>
            </a:r>
            <a:r>
              <a:rPr lang="es-EC" sz="2800" i="1" dirty="0" smtClean="0">
                <a:solidFill>
                  <a:schemeClr val="tx1"/>
                </a:solidFill>
              </a:rPr>
              <a:t>Potexvirus, Tombusvirus </a:t>
            </a:r>
            <a:r>
              <a:rPr lang="es-EC" sz="2800" dirty="0" smtClean="0">
                <a:solidFill>
                  <a:schemeClr val="tx1"/>
                </a:solidFill>
              </a:rPr>
              <a:t>y </a:t>
            </a:r>
            <a:r>
              <a:rPr lang="es-EC" sz="2800" i="1" dirty="0" smtClean="0">
                <a:solidFill>
                  <a:schemeClr val="tx1"/>
                </a:solidFill>
              </a:rPr>
              <a:t>Tobamovirus</a:t>
            </a:r>
            <a:r>
              <a:rPr lang="es-EC" sz="2800" dirty="0" smtClean="0">
                <a:solidFill>
                  <a:schemeClr val="tx1"/>
                </a:solidFill>
              </a:rPr>
              <a:t> en aguas de riego de tomate de árbol </a:t>
            </a:r>
          </a:p>
          <a:p>
            <a:pPr algn="ctr">
              <a:buNone/>
            </a:pPr>
            <a:r>
              <a:rPr lang="es-EC" sz="2800" dirty="0" smtClean="0">
                <a:solidFill>
                  <a:schemeClr val="tx1"/>
                </a:solidFill>
              </a:rPr>
              <a:t>(</a:t>
            </a:r>
            <a:r>
              <a:rPr lang="es-EC" sz="2800" i="1" dirty="0" err="1" smtClean="0">
                <a:solidFill>
                  <a:schemeClr val="tx1"/>
                </a:solidFill>
              </a:rPr>
              <a:t>Solanum</a:t>
            </a:r>
            <a:r>
              <a:rPr lang="es-EC" sz="2800" i="1" dirty="0" smtClean="0">
                <a:solidFill>
                  <a:schemeClr val="tx1"/>
                </a:solidFill>
              </a:rPr>
              <a:t> </a:t>
            </a:r>
            <a:r>
              <a:rPr lang="es-EC" sz="2800" i="1" dirty="0" err="1" smtClean="0">
                <a:solidFill>
                  <a:schemeClr val="tx1"/>
                </a:solidFill>
              </a:rPr>
              <a:t>betaceum</a:t>
            </a:r>
            <a:r>
              <a:rPr lang="es-EC" sz="2800" dirty="0" smtClean="0">
                <a:solidFill>
                  <a:schemeClr val="tx1"/>
                </a:solidFill>
              </a:rPr>
              <a:t> </a:t>
            </a:r>
            <a:r>
              <a:rPr lang="es-EC" sz="2800" dirty="0" err="1" smtClean="0">
                <a:solidFill>
                  <a:schemeClr val="tx1"/>
                </a:solidFill>
              </a:rPr>
              <a:t>Cav</a:t>
            </a:r>
            <a:r>
              <a:rPr lang="es-EC" sz="2800" dirty="0" smtClean="0">
                <a:solidFill>
                  <a:schemeClr val="tx1"/>
                </a:solidFill>
              </a:rPr>
              <a:t>.) en la provincia de Pichincha. 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03512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OBJETIVOS</a:t>
            </a:r>
            <a:endParaRPr kumimoji="0" lang="es-EC" sz="32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4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Específicos:</a:t>
            </a:r>
          </a:p>
          <a:p>
            <a:pPr algn="just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lvl="0"/>
            <a:r>
              <a:rPr lang="es-EC" dirty="0" smtClean="0">
                <a:solidFill>
                  <a:schemeClr val="tx1"/>
                </a:solidFill>
              </a:rPr>
              <a:t>Evaluar dos técnicas de concentración de partículas virales en muestras de agua.</a:t>
            </a:r>
          </a:p>
          <a:p>
            <a:pPr lvl="0"/>
            <a:r>
              <a:rPr lang="es-EC" dirty="0" smtClean="0">
                <a:solidFill>
                  <a:schemeClr val="tx1"/>
                </a:solidFill>
              </a:rPr>
              <a:t>Detectar la presencia de virus de géneros </a:t>
            </a:r>
            <a:r>
              <a:rPr lang="es-EC" i="1" dirty="0" smtClean="0">
                <a:solidFill>
                  <a:schemeClr val="tx1"/>
                </a:solidFill>
              </a:rPr>
              <a:t>Potexvirus, Tombusvirus </a:t>
            </a:r>
            <a:r>
              <a:rPr lang="es-EC" dirty="0" smtClean="0">
                <a:solidFill>
                  <a:schemeClr val="tx1"/>
                </a:solidFill>
              </a:rPr>
              <a:t>y </a:t>
            </a:r>
            <a:r>
              <a:rPr lang="es-EC" i="1" dirty="0" smtClean="0">
                <a:solidFill>
                  <a:schemeClr val="tx1"/>
                </a:solidFill>
              </a:rPr>
              <a:t>Tobamovirus</a:t>
            </a:r>
            <a:r>
              <a:rPr lang="es-EC" dirty="0" smtClean="0">
                <a:solidFill>
                  <a:schemeClr val="tx1"/>
                </a:solidFill>
              </a:rPr>
              <a:t> mediante técnicas de biología molecular.</a:t>
            </a:r>
          </a:p>
          <a:p>
            <a:pPr lvl="0"/>
            <a:r>
              <a:rPr lang="es-EC" dirty="0" smtClean="0">
                <a:solidFill>
                  <a:schemeClr val="tx1"/>
                </a:solidFill>
              </a:rPr>
              <a:t>Identificar a los virus detectados mediante secuenciación y análisis de secuencias.</a:t>
            </a:r>
          </a:p>
          <a:p>
            <a:pPr lvl="0"/>
            <a:r>
              <a:rPr lang="es-EC" dirty="0" smtClean="0">
                <a:solidFill>
                  <a:schemeClr val="tx1"/>
                </a:solidFill>
              </a:rPr>
              <a:t>Determinar si el agua de riego es una posible fuente de contaminación de las plantas de tomate de árbol infectadas.</a:t>
            </a:r>
          </a:p>
          <a:p>
            <a:pPr algn="just">
              <a:buNone/>
            </a:pPr>
            <a:endParaRPr lang="es-EC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" y="1072444"/>
            <a:ext cx="5733233" cy="3439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7 CuadroTexto"/>
          <p:cNvSpPr txBox="1"/>
          <p:nvPr/>
        </p:nvSpPr>
        <p:spPr>
          <a:xfrm>
            <a:off x="1059882" y="46101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Reservorio 1,  Granja Experimental Tumbaco, INIAP.</a:t>
            </a:r>
            <a:endParaRPr lang="es-EC" b="1" dirty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5593079" y="26543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Recolección de muestras.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7 CuadroTexto"/>
          <p:cNvSpPr txBox="1"/>
          <p:nvPr/>
        </p:nvSpPr>
        <p:spPr>
          <a:xfrm>
            <a:off x="6820602" y="193571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Reservorio 2, La Morita, UCE.</a:t>
            </a:r>
            <a:endParaRPr lang="es-EC" b="1" dirty="0"/>
          </a:p>
        </p:txBody>
      </p:sp>
      <p:pic>
        <p:nvPicPr>
          <p:cNvPr id="34818" name="Picture 2" descr="C:\Users\user\Documents\LABORATORIO\TESIS\20160817_132405_resized.jpg"/>
          <p:cNvPicPr>
            <a:picLocks noChangeAspect="1" noChangeArrowheads="1"/>
          </p:cNvPicPr>
          <p:nvPr/>
        </p:nvPicPr>
        <p:blipFill>
          <a:blip r:embed="rId5" cstate="print"/>
          <a:srcRect l="17936" t="3632"/>
          <a:stretch>
            <a:fillRect/>
          </a:stretch>
        </p:blipFill>
        <p:spPr bwMode="auto">
          <a:xfrm>
            <a:off x="6534149" y="2538018"/>
            <a:ext cx="5105401" cy="337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394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7 CuadroTexto"/>
          <p:cNvSpPr txBox="1"/>
          <p:nvPr/>
        </p:nvSpPr>
        <p:spPr>
          <a:xfrm>
            <a:off x="888432" y="531395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Cultivos Granja Tumbaco, INIAP.</a:t>
            </a:r>
            <a:endParaRPr lang="es-EC" b="1" dirty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609600" y="429185"/>
            <a:ext cx="371770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ángulo 4"/>
          <p:cNvSpPr/>
          <p:nvPr/>
        </p:nvSpPr>
        <p:spPr>
          <a:xfrm>
            <a:off x="5593079" y="265430"/>
            <a:ext cx="69813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Recolección de muestras.</a:t>
            </a:r>
            <a:endParaRPr lang="es-E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7 CuadroTexto"/>
          <p:cNvSpPr txBox="1"/>
          <p:nvPr/>
        </p:nvSpPr>
        <p:spPr>
          <a:xfrm>
            <a:off x="7494972" y="1809750"/>
            <a:ext cx="397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Cultivos Granja La Morita, UCE.</a:t>
            </a:r>
            <a:endParaRPr lang="es-EC" b="1" dirty="0"/>
          </a:p>
        </p:txBody>
      </p:sp>
      <p:pic>
        <p:nvPicPr>
          <p:cNvPr id="34817" name="Picture 1" descr="C:\Users\user\Documents\LABORATORIO\TESIS\20160817_132313_resized.jpg"/>
          <p:cNvPicPr>
            <a:picLocks noChangeAspect="1" noChangeArrowheads="1"/>
          </p:cNvPicPr>
          <p:nvPr/>
        </p:nvPicPr>
        <p:blipFill>
          <a:blip r:embed="rId4" cstate="print"/>
          <a:srcRect r="7954"/>
          <a:stretch>
            <a:fillRect/>
          </a:stretch>
        </p:blipFill>
        <p:spPr bwMode="auto">
          <a:xfrm>
            <a:off x="6239935" y="2287190"/>
            <a:ext cx="5671509" cy="3465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9" name="Picture 3" descr="C:\Users\user\Documents\Bluetooth Folder\IMG_20170309_084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9" y="1014412"/>
            <a:ext cx="5734049" cy="4300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394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2162</Words>
  <Application>Microsoft Office PowerPoint</Application>
  <PresentationFormat>Personalizado</PresentationFormat>
  <Paragraphs>322</Paragraphs>
  <Slides>28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Diseño predeterminado</vt:lpstr>
      <vt:lpstr>CorelDRAW</vt:lpstr>
      <vt:lpstr>Diapositiva 1</vt:lpstr>
      <vt:lpstr>Diapositiva 2</vt:lpstr>
      <vt:lpstr>Diapositiva 3</vt:lpstr>
      <vt:lpstr>INTRODUCCIÓN</vt:lpstr>
      <vt:lpstr>Diapositiva 5</vt:lpstr>
      <vt:lpstr>OBJETIVOS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RESULTADOS </vt:lpstr>
      <vt:lpstr>RESULTADOS </vt:lpstr>
      <vt:lpstr>RESULTADOS </vt:lpstr>
      <vt:lpstr>RESULTADOS </vt:lpstr>
      <vt:lpstr>RESULTADOS </vt:lpstr>
      <vt:lpstr>RESULTADOS </vt:lpstr>
      <vt:lpstr>Diapositiva 22</vt:lpstr>
      <vt:lpstr>Diapositiva 23</vt:lpstr>
      <vt:lpstr>CONCLUSIONES</vt:lpstr>
      <vt:lpstr>Diapositiva 25</vt:lpstr>
      <vt:lpstr>RECOMENDACIONES</vt:lpstr>
      <vt:lpstr>AGRADECIMIENTOS</vt:lpstr>
      <vt:lpstr>MUCHAS GRACIAS POR SU ATENCIÓN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Oviedo Alejandra</cp:lastModifiedBy>
  <cp:revision>224</cp:revision>
  <dcterms:created xsi:type="dcterms:W3CDTF">2014-08-08T01:51:36Z</dcterms:created>
  <dcterms:modified xsi:type="dcterms:W3CDTF">2017-05-25T03:27:16Z</dcterms:modified>
</cp:coreProperties>
</file>