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Lst>
  <p:sldIdLst>
    <p:sldId id="256" r:id="rId2"/>
    <p:sldId id="259" r:id="rId3"/>
    <p:sldId id="264" r:id="rId4"/>
    <p:sldId id="270" r:id="rId5"/>
    <p:sldId id="262" r:id="rId6"/>
    <p:sldId id="276" r:id="rId7"/>
    <p:sldId id="268" r:id="rId8"/>
    <p:sldId id="267" r:id="rId9"/>
    <p:sldId id="275" r:id="rId10"/>
    <p:sldId id="283" r:id="rId11"/>
    <p:sldId id="284" r:id="rId12"/>
    <p:sldId id="277" r:id="rId13"/>
    <p:sldId id="286" r:id="rId14"/>
    <p:sldId id="280" r:id="rId15"/>
    <p:sldId id="279" r:id="rId16"/>
    <p:sldId id="281" r:id="rId17"/>
    <p:sldId id="278" r:id="rId18"/>
    <p:sldId id="282" r:id="rId19"/>
    <p:sldId id="285" r:id="rId20"/>
    <p:sldId id="287" r:id="rId21"/>
    <p:sldId id="288" r:id="rId22"/>
    <p:sldId id="290" r:id="rId23"/>
    <p:sldId id="308" r:id="rId24"/>
    <p:sldId id="307" r:id="rId25"/>
    <p:sldId id="312" r:id="rId26"/>
    <p:sldId id="303" r:id="rId27"/>
    <p:sldId id="309" r:id="rId28"/>
    <p:sldId id="310" r:id="rId29"/>
    <p:sldId id="302" r:id="rId30"/>
    <p:sldId id="291" r:id="rId31"/>
    <p:sldId id="300" r:id="rId32"/>
    <p:sldId id="301" r:id="rId33"/>
    <p:sldId id="306" r:id="rId34"/>
    <p:sldId id="305" r:id="rId35"/>
    <p:sldId id="271" r:id="rId36"/>
    <p:sldId id="274" r:id="rId37"/>
    <p:sldId id="292" r:id="rId38"/>
    <p:sldId id="293" r:id="rId39"/>
    <p:sldId id="295" r:id="rId40"/>
    <p:sldId id="294" r:id="rId41"/>
    <p:sldId id="297"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5CAED2-2C2A-4F6A-9A88-AC668F79F1F1}" type="datetimeFigureOut">
              <a:rPr lang="es-EC" smtClean="0"/>
              <a:t>6/6/2017</a:t>
            </a:fld>
            <a:endParaRPr lang="es-EC"/>
          </a:p>
        </p:txBody>
      </p:sp>
      <p:sp>
        <p:nvSpPr>
          <p:cNvPr id="5" name="Footer Placeholder 4"/>
          <p:cNvSpPr>
            <a:spLocks noGrp="1"/>
          </p:cNvSpPr>
          <p:nvPr>
            <p:ph type="ftr" sz="quarter" idx="11"/>
          </p:nvPr>
        </p:nvSpPr>
        <p:spPr>
          <a:xfrm>
            <a:off x="2416500" y="329307"/>
            <a:ext cx="4973915" cy="309201"/>
          </a:xfrm>
        </p:spPr>
        <p:txBody>
          <a:bodyPr/>
          <a:lstStyle/>
          <a:p>
            <a:endParaRPr lang="es-EC"/>
          </a:p>
        </p:txBody>
      </p:sp>
      <p:sp>
        <p:nvSpPr>
          <p:cNvPr id="6" name="Slide Number Placeholder 5"/>
          <p:cNvSpPr>
            <a:spLocks noGrp="1"/>
          </p:cNvSpPr>
          <p:nvPr>
            <p:ph type="sldNum" sz="quarter" idx="12"/>
          </p:nvPr>
        </p:nvSpPr>
        <p:spPr>
          <a:xfrm>
            <a:off x="1437664" y="798973"/>
            <a:ext cx="811019" cy="503578"/>
          </a:xfrm>
        </p:spPr>
        <p:txBody>
          <a:bodyPr/>
          <a:lstStyle/>
          <a:p>
            <a:fld id="{47E724C9-3180-4500-875E-699C2D6ED110}" type="slidenum">
              <a:rPr lang="es-EC" smtClean="0"/>
              <a:t>‹Nº›</a:t>
            </a:fld>
            <a:endParaRPr lang="es-EC"/>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32391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CAED2-2C2A-4F6A-9A88-AC668F79F1F1}" type="datetimeFigureOut">
              <a:rPr lang="es-EC" smtClean="0"/>
              <a:t>6/6/2017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7E724C9-3180-4500-875E-699C2D6ED110}" type="slidenum">
              <a:rPr lang="es-EC" smtClean="0"/>
              <a:t>‹Nº›</a:t>
            </a:fld>
            <a:endParaRPr lang="es-EC"/>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771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CAED2-2C2A-4F6A-9A88-AC668F79F1F1}" type="datetimeFigureOut">
              <a:rPr lang="es-EC" smtClean="0"/>
              <a:t>6/6/2017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7E724C9-3180-4500-875E-699C2D6ED110}" type="slidenum">
              <a:rPr lang="es-EC" smtClean="0"/>
              <a:t>‹Nº›</a:t>
            </a:fld>
            <a:endParaRPr lang="es-EC"/>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2780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CAED2-2C2A-4F6A-9A88-AC668F79F1F1}" type="datetimeFigureOut">
              <a:rPr lang="es-EC" smtClean="0"/>
              <a:t>6/6/2017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7E724C9-3180-4500-875E-699C2D6ED110}" type="slidenum">
              <a:rPr lang="es-EC" smtClean="0"/>
              <a:t>‹Nº›</a:t>
            </a:fld>
            <a:endParaRPr lang="es-EC"/>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278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5CAED2-2C2A-4F6A-9A88-AC668F79F1F1}" type="datetimeFigureOut">
              <a:rPr lang="es-EC" smtClean="0"/>
              <a:t>6/6/2017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7E724C9-3180-4500-875E-699C2D6ED110}" type="slidenum">
              <a:rPr lang="es-EC" smtClean="0"/>
              <a:t>‹Nº›</a:t>
            </a:fld>
            <a:endParaRPr lang="es-EC"/>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200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5CAED2-2C2A-4F6A-9A88-AC668F79F1F1}" type="datetimeFigureOut">
              <a:rPr lang="es-EC" smtClean="0"/>
              <a:t>6/6/2017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7E724C9-3180-4500-875E-699C2D6ED110}" type="slidenum">
              <a:rPr lang="es-EC" smtClean="0"/>
              <a:t>‹Nº›</a:t>
            </a:fld>
            <a:endParaRPr lang="es-EC"/>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014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CAED2-2C2A-4F6A-9A88-AC668F79F1F1}" type="datetimeFigureOut">
              <a:rPr lang="es-EC" smtClean="0"/>
              <a:t>6/6/2017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7E724C9-3180-4500-875E-699C2D6ED110}" type="slidenum">
              <a:rPr lang="es-EC" smtClean="0"/>
              <a:t>‹Nº›</a:t>
            </a:fld>
            <a:endParaRPr lang="es-EC"/>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616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5CAED2-2C2A-4F6A-9A88-AC668F79F1F1}" type="datetimeFigureOut">
              <a:rPr lang="es-EC" smtClean="0"/>
              <a:t>6/6/2017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7E724C9-3180-4500-875E-699C2D6ED110}" type="slidenum">
              <a:rPr lang="es-EC" smtClean="0"/>
              <a:t>‹Nº›</a:t>
            </a:fld>
            <a:endParaRPr lang="es-EC"/>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9138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CAED2-2C2A-4F6A-9A88-AC668F79F1F1}" type="datetimeFigureOut">
              <a:rPr lang="es-EC" smtClean="0"/>
              <a:t>6/6/2017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7E724C9-3180-4500-875E-699C2D6ED110}" type="slidenum">
              <a:rPr lang="es-EC" smtClean="0"/>
              <a:t>‹Nº›</a:t>
            </a:fld>
            <a:endParaRPr lang="es-EC"/>
          </a:p>
        </p:txBody>
      </p:sp>
    </p:spTree>
    <p:extLst>
      <p:ext uri="{BB962C8B-B14F-4D97-AF65-F5344CB8AC3E}">
        <p14:creationId xmlns:p14="http://schemas.microsoft.com/office/powerpoint/2010/main" val="6329852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65CAED2-2C2A-4F6A-9A88-AC668F79F1F1}" type="datetimeFigureOut">
              <a:rPr lang="es-EC" smtClean="0"/>
              <a:t>6/6/2017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7E724C9-3180-4500-875E-699C2D6ED110}" type="slidenum">
              <a:rPr lang="es-EC" smtClean="0"/>
              <a:t>‹Nº›</a:t>
            </a:fld>
            <a:endParaRPr lang="es-EC"/>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35241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65CAED2-2C2A-4F6A-9A88-AC668F79F1F1}" type="datetimeFigureOut">
              <a:rPr lang="es-EC" smtClean="0"/>
              <a:t>6/6/2017</a:t>
            </a:fld>
            <a:endParaRPr lang="es-EC"/>
          </a:p>
        </p:txBody>
      </p:sp>
      <p:sp>
        <p:nvSpPr>
          <p:cNvPr id="6" name="Footer Placeholder 5"/>
          <p:cNvSpPr>
            <a:spLocks noGrp="1"/>
          </p:cNvSpPr>
          <p:nvPr>
            <p:ph type="ftr" sz="quarter" idx="11"/>
          </p:nvPr>
        </p:nvSpPr>
        <p:spPr>
          <a:xfrm>
            <a:off x="1447382" y="318640"/>
            <a:ext cx="5541004" cy="320931"/>
          </a:xfrm>
        </p:spPr>
        <p:txBody>
          <a:bodyPr/>
          <a:lstStyle/>
          <a:p>
            <a:endParaRPr lang="es-EC"/>
          </a:p>
        </p:txBody>
      </p:sp>
      <p:sp>
        <p:nvSpPr>
          <p:cNvPr id="7" name="Slide Number Placeholder 6"/>
          <p:cNvSpPr>
            <a:spLocks noGrp="1"/>
          </p:cNvSpPr>
          <p:nvPr>
            <p:ph type="sldNum" sz="quarter" idx="12"/>
          </p:nvPr>
        </p:nvSpPr>
        <p:spPr/>
        <p:txBody>
          <a:bodyPr/>
          <a:lstStyle/>
          <a:p>
            <a:fld id="{47E724C9-3180-4500-875E-699C2D6ED110}" type="slidenum">
              <a:rPr lang="es-EC" smtClean="0"/>
              <a:t>‹Nº›</a:t>
            </a:fld>
            <a:endParaRPr lang="es-EC"/>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278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65CAED2-2C2A-4F6A-9A88-AC668F79F1F1}" type="datetimeFigureOut">
              <a:rPr lang="es-EC" smtClean="0"/>
              <a:t>6/6/2017</a:t>
            </a:fld>
            <a:endParaRPr lang="es-EC"/>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7E724C9-3180-4500-875E-699C2D6ED110}" type="slidenum">
              <a:rPr lang="es-EC" smtClean="0"/>
              <a:t>‹Nº›</a:t>
            </a:fld>
            <a:endParaRPr lang="es-EC"/>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00335"/>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58292"/>
            <a:ext cx="11993218" cy="2100467"/>
          </a:xfrm>
        </p:spPr>
        <p:txBody>
          <a:bodyPr>
            <a:normAutofit fontScale="90000"/>
          </a:bodyPr>
          <a:lstStyle/>
          <a:p>
            <a:pPr algn="ctr"/>
            <a:r>
              <a:rPr lang="es-EC" sz="3600" b="1" dirty="0">
                <a:latin typeface="Arial" panose="020B0604020202020204" pitchFamily="34" charset="0"/>
                <a:cs typeface="Arial" panose="020B0604020202020204" pitchFamily="34" charset="0"/>
              </a:rPr>
              <a:t>DISEÑO Y </a:t>
            </a:r>
            <a:r>
              <a:rPr lang="es-EC" sz="3600" b="1" dirty="0" smtClean="0">
                <a:latin typeface="Arial" panose="020B0604020202020204" pitchFamily="34" charset="0"/>
                <a:cs typeface="Arial" panose="020B0604020202020204" pitchFamily="34" charset="0"/>
              </a:rPr>
              <a:t>CONSTRUCCIÓN </a:t>
            </a:r>
            <a:r>
              <a:rPr lang="es-EC" sz="3600" b="1" dirty="0">
                <a:latin typeface="Arial" panose="020B0604020202020204" pitchFamily="34" charset="0"/>
                <a:cs typeface="Arial" panose="020B0604020202020204" pitchFamily="34" charset="0"/>
              </a:rPr>
              <a:t>DE UN ASCENSOR DE BUS AUTOMATIZADO, PARA PERSONAS DISCAPACITADAS DESTINADA A LA </a:t>
            </a:r>
            <a:r>
              <a:rPr lang="es-EC" sz="3600" b="1" dirty="0" smtClean="0">
                <a:latin typeface="Arial" panose="020B0604020202020204" pitchFamily="34" charset="0"/>
                <a:cs typeface="Arial" panose="020B0604020202020204" pitchFamily="34" charset="0"/>
              </a:rPr>
              <a:t>FUNDACIÓN </a:t>
            </a:r>
            <a:r>
              <a:rPr lang="es-EC" sz="3600" b="1" dirty="0">
                <a:latin typeface="Arial" panose="020B0604020202020204" pitchFamily="34" charset="0"/>
                <a:cs typeface="Arial" panose="020B0604020202020204" pitchFamily="34" charset="0"/>
              </a:rPr>
              <a:t>VIRGEN DE LA MERCED. </a:t>
            </a:r>
            <a:r>
              <a:rPr lang="es-EC" dirty="0"/>
              <a:t/>
            </a:r>
            <a:br>
              <a:rPr lang="es-EC" dirty="0"/>
            </a:br>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59023" y="479974"/>
            <a:ext cx="2436577" cy="633510"/>
          </a:xfrm>
          <a:prstGeom prst="rect">
            <a:avLst/>
          </a:prstGeom>
          <a:noFill/>
        </p:spPr>
      </p:pic>
      <p:pic>
        <p:nvPicPr>
          <p:cNvPr id="6" name="Picture 9" descr="C:\Users\Diego\Desktop\EscudoMecatrnica3.jpg"/>
          <p:cNvPicPr>
            <a:picLocks noChangeAspect="1" noChangeArrowheads="1"/>
          </p:cNvPicPr>
          <p:nvPr/>
        </p:nvPicPr>
        <p:blipFill>
          <a:blip r:embed="rId3" cstate="print"/>
          <a:srcRect/>
          <a:stretch>
            <a:fillRect/>
          </a:stretch>
        </p:blipFill>
        <p:spPr bwMode="auto">
          <a:xfrm>
            <a:off x="10895308" y="292673"/>
            <a:ext cx="899127" cy="1008112"/>
          </a:xfrm>
          <a:prstGeom prst="rect">
            <a:avLst/>
          </a:prstGeom>
          <a:noFill/>
        </p:spPr>
      </p:pic>
      <p:sp>
        <p:nvSpPr>
          <p:cNvPr id="8" name="Rectángulo 29"/>
          <p:cNvSpPr/>
          <p:nvPr/>
        </p:nvSpPr>
        <p:spPr>
          <a:xfrm>
            <a:off x="1796456" y="3675049"/>
            <a:ext cx="7547428" cy="456535"/>
          </a:xfrm>
          <a:prstGeom prst="rect">
            <a:avLst/>
          </a:prstGeom>
        </p:spPr>
        <p:txBody>
          <a:bodyPr wrap="square">
            <a:spAutoFit/>
          </a:bodyPr>
          <a:lstStyle/>
          <a:p>
            <a:pPr indent="457200" algn="ctr">
              <a:lnSpc>
                <a:spcPct val="150000"/>
              </a:lnSpc>
              <a:spcBef>
                <a:spcPts val="1200"/>
              </a:spcBef>
              <a:spcAft>
                <a:spcPts val="0"/>
              </a:spcAft>
            </a:pPr>
            <a:r>
              <a:rPr lang="es-EC"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REALIZADO POR:       </a:t>
            </a:r>
            <a:r>
              <a:rPr lang="es-EC"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JOSÉ IVÁN NAULA GARCÍA</a:t>
            </a:r>
            <a:endParaRPr lang="es-EC" sz="16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9" name="Rectángulo 30"/>
          <p:cNvSpPr/>
          <p:nvPr/>
        </p:nvSpPr>
        <p:spPr>
          <a:xfrm>
            <a:off x="2546326" y="4581552"/>
            <a:ext cx="6833282" cy="507831"/>
          </a:xfrm>
          <a:prstGeom prst="rect">
            <a:avLst/>
          </a:prstGeom>
        </p:spPr>
        <p:txBody>
          <a:bodyPr wrap="none">
            <a:spAutoFit/>
          </a:bodyPr>
          <a:lstStyle/>
          <a:p>
            <a:pPr indent="457200" algn="ctr">
              <a:lnSpc>
                <a:spcPct val="150000"/>
              </a:lnSpc>
              <a:spcBef>
                <a:spcPts val="1200"/>
              </a:spcBef>
              <a:spcAft>
                <a:spcPts val="1200"/>
              </a:spcAft>
            </a:pPr>
            <a:r>
              <a:rPr lang="es-EC"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DIRECTOR</a:t>
            </a:r>
            <a:r>
              <a:rPr lang="es-EC"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s-EC" dirty="0">
                <a:effectLst>
                  <a:outerShdw blurRad="38100" dist="38100" dir="2700000" algn="tl">
                    <a:srgbClr val="000000">
                      <a:alpha val="43137"/>
                    </a:srgbClr>
                  </a:outerShdw>
                </a:effectLst>
              </a:rPr>
              <a:t>ING. OLMEDO SALAZAR, FERNANDO</a:t>
            </a:r>
            <a:endParaRPr lang="es-EC" sz="16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10" name="Rectángulo 31"/>
          <p:cNvSpPr/>
          <p:nvPr/>
        </p:nvSpPr>
        <p:spPr>
          <a:xfrm>
            <a:off x="3557015" y="4062002"/>
            <a:ext cx="5917004" cy="507831"/>
          </a:xfrm>
          <a:prstGeom prst="rect">
            <a:avLst/>
          </a:prstGeom>
        </p:spPr>
        <p:txBody>
          <a:bodyPr wrap="none">
            <a:spAutoFit/>
          </a:bodyPr>
          <a:lstStyle/>
          <a:p>
            <a:pPr indent="457200" algn="ctr">
              <a:lnSpc>
                <a:spcPct val="150000"/>
              </a:lnSpc>
              <a:spcBef>
                <a:spcPts val="1200"/>
              </a:spcBef>
              <a:spcAft>
                <a:spcPts val="0"/>
              </a:spcAft>
            </a:pPr>
            <a:r>
              <a:rPr lang="es-EC" b="1" dirty="0">
                <a:latin typeface="Arial" panose="020B0604020202020204" pitchFamily="34" charset="0"/>
                <a:ea typeface="Cambria" panose="02040503050406030204" pitchFamily="18" charset="0"/>
                <a:cs typeface="Arial" panose="020B0604020202020204" pitchFamily="34" charset="0"/>
              </a:rPr>
              <a:t>                      </a:t>
            </a:r>
            <a:r>
              <a:rPr lang="es-EC"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LUIS GABRIEL ZAPATA PANELUISA </a:t>
            </a:r>
            <a:endParaRPr lang="es-EC" sz="16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11" name="Rectángulo 32"/>
          <p:cNvSpPr/>
          <p:nvPr/>
        </p:nvSpPr>
        <p:spPr>
          <a:xfrm>
            <a:off x="3676967" y="5240647"/>
            <a:ext cx="4572000" cy="416011"/>
          </a:xfrm>
          <a:prstGeom prst="rect">
            <a:avLst/>
          </a:prstGeom>
        </p:spPr>
        <p:txBody>
          <a:bodyPr>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12" name="Rectángulo 33"/>
          <p:cNvSpPr/>
          <p:nvPr/>
        </p:nvSpPr>
        <p:spPr>
          <a:xfrm>
            <a:off x="5474024" y="5537762"/>
            <a:ext cx="1203760" cy="416011"/>
          </a:xfrm>
          <a:prstGeom prst="rect">
            <a:avLst/>
          </a:prstGeom>
        </p:spPr>
        <p:txBody>
          <a:bodyPr wrap="square">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2017</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234538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0358" y="2621287"/>
            <a:ext cx="6958495" cy="1661955"/>
          </a:xfrm>
        </p:spPr>
        <p:txBody>
          <a:bodyPr>
            <a:normAutofit/>
          </a:bodyPr>
          <a:lstStyle/>
          <a:p>
            <a:pPr algn="ctr"/>
            <a:r>
              <a:rPr lang="es-CO" sz="4800" dirty="0" smtClean="0"/>
              <a:t>DISEÑO MECÁNICO DEL SISTEMA de elevación</a:t>
            </a:r>
            <a:endParaRPr lang="es-CO" sz="4800" dirty="0"/>
          </a:p>
        </p:txBody>
      </p:sp>
    </p:spTree>
    <p:extLst>
      <p:ext uri="{BB962C8B-B14F-4D97-AF65-F5344CB8AC3E}">
        <p14:creationId xmlns:p14="http://schemas.microsoft.com/office/powerpoint/2010/main" val="3922957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DESCRIPCIÓN DEL SISTEMA </a:t>
            </a:r>
            <a:endParaRPr lang="es-CO" dirty="0"/>
          </a:p>
        </p:txBody>
      </p:sp>
      <p:pic>
        <p:nvPicPr>
          <p:cNvPr id="6" name="Marcador de contenido 5"/>
          <p:cNvPicPr>
            <a:picLocks noGrp="1" noChangeAspect="1"/>
          </p:cNvPicPr>
          <p:nvPr>
            <p:ph idx="1"/>
          </p:nvPr>
        </p:nvPicPr>
        <p:blipFill>
          <a:blip r:embed="rId2"/>
          <a:stretch>
            <a:fillRect/>
          </a:stretch>
        </p:blipFill>
        <p:spPr>
          <a:xfrm>
            <a:off x="1523768" y="1907276"/>
            <a:ext cx="9415354" cy="4086545"/>
          </a:xfrm>
          <a:prstGeom prst="rect">
            <a:avLst/>
          </a:prstGeom>
        </p:spPr>
      </p:pic>
      <p:cxnSp>
        <p:nvCxnSpPr>
          <p:cNvPr id="8" name="Conector recto de flecha 7"/>
          <p:cNvCxnSpPr/>
          <p:nvPr/>
        </p:nvCxnSpPr>
        <p:spPr>
          <a:xfrm>
            <a:off x="4668253" y="4656221"/>
            <a:ext cx="1227221"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5895474" y="4818647"/>
            <a:ext cx="2574758" cy="369332"/>
          </a:xfrm>
          <a:prstGeom prst="rect">
            <a:avLst/>
          </a:prstGeom>
          <a:noFill/>
        </p:spPr>
        <p:txBody>
          <a:bodyPr wrap="square" rtlCol="0">
            <a:spAutoFit/>
          </a:bodyPr>
          <a:lstStyle/>
          <a:p>
            <a:r>
              <a:rPr lang="es-CO" dirty="0" smtClean="0"/>
              <a:t>Mecanismo de elevación</a:t>
            </a:r>
            <a:endParaRPr lang="es-CO" dirty="0"/>
          </a:p>
        </p:txBody>
      </p:sp>
      <p:cxnSp>
        <p:nvCxnSpPr>
          <p:cNvPr id="11" name="Conector recto de flecha 10"/>
          <p:cNvCxnSpPr/>
          <p:nvPr/>
        </p:nvCxnSpPr>
        <p:spPr>
          <a:xfrm>
            <a:off x="6400800" y="4313321"/>
            <a:ext cx="1227221"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7628021" y="4438468"/>
            <a:ext cx="2683499" cy="369332"/>
          </a:xfrm>
          <a:prstGeom prst="rect">
            <a:avLst/>
          </a:prstGeom>
          <a:noFill/>
        </p:spPr>
        <p:txBody>
          <a:bodyPr wrap="square" rtlCol="0">
            <a:spAutoFit/>
          </a:bodyPr>
          <a:lstStyle/>
          <a:p>
            <a:r>
              <a:rPr lang="es-CO" dirty="0" smtClean="0"/>
              <a:t>Sistema de transmisión</a:t>
            </a:r>
            <a:endParaRPr lang="es-CO" dirty="0"/>
          </a:p>
        </p:txBody>
      </p:sp>
      <p:cxnSp>
        <p:nvCxnSpPr>
          <p:cNvPr id="14" name="Conector recto de flecha 13"/>
          <p:cNvCxnSpPr/>
          <p:nvPr/>
        </p:nvCxnSpPr>
        <p:spPr>
          <a:xfrm flipH="1" flipV="1">
            <a:off x="2863516" y="3765884"/>
            <a:ext cx="1403684" cy="116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1884947" y="3581217"/>
            <a:ext cx="2237874" cy="369332"/>
          </a:xfrm>
          <a:prstGeom prst="rect">
            <a:avLst/>
          </a:prstGeom>
          <a:noFill/>
        </p:spPr>
        <p:txBody>
          <a:bodyPr wrap="square" rtlCol="0">
            <a:spAutoFit/>
          </a:bodyPr>
          <a:lstStyle/>
          <a:p>
            <a:r>
              <a:rPr lang="es-CO" dirty="0" smtClean="0"/>
              <a:t>Pistones</a:t>
            </a:r>
            <a:endParaRPr lang="es-CO" dirty="0"/>
          </a:p>
        </p:txBody>
      </p:sp>
      <p:cxnSp>
        <p:nvCxnSpPr>
          <p:cNvPr id="17" name="Conector recto de flecha 16"/>
          <p:cNvCxnSpPr/>
          <p:nvPr/>
        </p:nvCxnSpPr>
        <p:spPr>
          <a:xfrm flipV="1">
            <a:off x="8265695" y="2598821"/>
            <a:ext cx="1118936" cy="60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9384631" y="2316718"/>
            <a:ext cx="2683499" cy="646331"/>
          </a:xfrm>
          <a:prstGeom prst="rect">
            <a:avLst/>
          </a:prstGeom>
          <a:noFill/>
        </p:spPr>
        <p:txBody>
          <a:bodyPr wrap="square" rtlCol="0">
            <a:spAutoFit/>
          </a:bodyPr>
          <a:lstStyle/>
          <a:p>
            <a:r>
              <a:rPr lang="es-CO" dirty="0" smtClean="0"/>
              <a:t>Sistema </a:t>
            </a:r>
          </a:p>
          <a:p>
            <a:r>
              <a:rPr lang="es-CO" dirty="0" smtClean="0"/>
              <a:t>Hidráulico</a:t>
            </a:r>
            <a:endParaRPr lang="es-CO" dirty="0"/>
          </a:p>
        </p:txBody>
      </p:sp>
      <p:cxnSp>
        <p:nvCxnSpPr>
          <p:cNvPr id="21" name="Conector recto de flecha 20"/>
          <p:cNvCxnSpPr/>
          <p:nvPr/>
        </p:nvCxnSpPr>
        <p:spPr>
          <a:xfrm flipH="1">
            <a:off x="5799221" y="2575203"/>
            <a:ext cx="934454" cy="130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1954254" y="2559598"/>
            <a:ext cx="3941220" cy="646331"/>
          </a:xfrm>
          <a:prstGeom prst="rect">
            <a:avLst/>
          </a:prstGeom>
          <a:noFill/>
        </p:spPr>
        <p:txBody>
          <a:bodyPr wrap="square" rtlCol="0">
            <a:spAutoFit/>
          </a:bodyPr>
          <a:lstStyle/>
          <a:p>
            <a:pPr lvl="2"/>
            <a:r>
              <a:rPr lang="es-CO" b="1" dirty="0"/>
              <a:t>Accionamiento </a:t>
            </a:r>
            <a:r>
              <a:rPr lang="es-CO" b="1" dirty="0" smtClean="0"/>
              <a:t>neumático</a:t>
            </a:r>
            <a:endParaRPr lang="es-CO" b="1" dirty="0"/>
          </a:p>
          <a:p>
            <a:pPr lvl="2"/>
            <a:endParaRPr lang="es-CO" dirty="0"/>
          </a:p>
        </p:txBody>
      </p:sp>
    </p:spTree>
    <p:extLst>
      <p:ext uri="{BB962C8B-B14F-4D97-AF65-F5344CB8AC3E}">
        <p14:creationId xmlns:p14="http://schemas.microsoft.com/office/powerpoint/2010/main" val="733296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1579" y="948898"/>
            <a:ext cx="9603275" cy="1049235"/>
          </a:xfrm>
        </p:spPr>
        <p:txBody>
          <a:bodyPr/>
          <a:lstStyle/>
          <a:p>
            <a:r>
              <a:rPr lang="es-CO" dirty="0" smtClean="0"/>
              <a:t>Simulación de cargas en MECANISMO</a:t>
            </a:r>
            <a:endParaRPr lang="es-CO"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703196453"/>
              </p:ext>
            </p:extLst>
          </p:nvPr>
        </p:nvGraphicFramePr>
        <p:xfrm>
          <a:off x="6581274" y="2099837"/>
          <a:ext cx="4473580" cy="3370532"/>
        </p:xfrm>
        <a:graphic>
          <a:graphicData uri="http://schemas.openxmlformats.org/drawingml/2006/table">
            <a:tbl>
              <a:tblPr firstRow="1" firstCol="1" bandRow="1">
                <a:tableStyleId>{5C22544A-7EE6-4342-B048-85BDC9FD1C3A}</a:tableStyleId>
              </a:tblPr>
              <a:tblGrid>
                <a:gridCol w="1000662">
                  <a:extLst>
                    <a:ext uri="{9D8B030D-6E8A-4147-A177-3AD203B41FA5}">
                      <a16:colId xmlns:a16="http://schemas.microsoft.com/office/drawing/2014/main" val="1672206998"/>
                    </a:ext>
                  </a:extLst>
                </a:gridCol>
                <a:gridCol w="1670348">
                  <a:extLst>
                    <a:ext uri="{9D8B030D-6E8A-4147-A177-3AD203B41FA5}">
                      <a16:colId xmlns:a16="http://schemas.microsoft.com/office/drawing/2014/main" val="3074839488"/>
                    </a:ext>
                  </a:extLst>
                </a:gridCol>
                <a:gridCol w="1802570">
                  <a:extLst>
                    <a:ext uri="{9D8B030D-6E8A-4147-A177-3AD203B41FA5}">
                      <a16:colId xmlns:a16="http://schemas.microsoft.com/office/drawing/2014/main" val="2910410428"/>
                    </a:ext>
                  </a:extLst>
                </a:gridCol>
              </a:tblGrid>
              <a:tr h="940087">
                <a:tc>
                  <a:txBody>
                    <a:bodyPr/>
                    <a:lstStyle/>
                    <a:p>
                      <a:pPr algn="ctr">
                        <a:lnSpc>
                          <a:spcPct val="150000"/>
                        </a:lnSpc>
                        <a:spcAft>
                          <a:spcPts val="0"/>
                        </a:spcAft>
                      </a:pPr>
                      <a:r>
                        <a:rPr lang="es-EC" sz="1400" b="1" dirty="0">
                          <a:effectLst/>
                        </a:rPr>
                        <a:t>CARGA (Kg)</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DEFORMACIÓN (mm)</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a:effectLst/>
                        </a:rPr>
                        <a:t>ESFUERZO VON MISES (Pa)</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883474"/>
                  </a:ext>
                </a:extLst>
              </a:tr>
              <a:tr h="470045">
                <a:tc>
                  <a:txBody>
                    <a:bodyPr/>
                    <a:lstStyle/>
                    <a:p>
                      <a:pPr algn="ctr">
                        <a:lnSpc>
                          <a:spcPct val="150000"/>
                        </a:lnSpc>
                        <a:spcAft>
                          <a:spcPts val="0"/>
                        </a:spcAft>
                      </a:pPr>
                      <a:r>
                        <a:rPr lang="es-EC" sz="1400" b="0" dirty="0" smtClean="0">
                          <a:effectLst/>
                          <a:latin typeface="+mn-lt"/>
                          <a:ea typeface="+mn-ea"/>
                          <a:cs typeface="+mn-cs"/>
                        </a:rPr>
                        <a:t>1000</a:t>
                      </a:r>
                      <a:endParaRPr lang="es-C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smtClean="0">
                          <a:effectLst/>
                        </a:rPr>
                        <a:t>8.67</a:t>
                      </a:r>
                      <a:endParaRPr lang="es-C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0" dirty="0" smtClean="0">
                          <a:effectLst/>
                        </a:rPr>
                        <a:t>23.2</a:t>
                      </a:r>
                      <a:r>
                        <a:rPr lang="es-EC" sz="1200" b="0" baseline="0" dirty="0" smtClean="0">
                          <a:effectLst/>
                        </a:rPr>
                        <a:t> K</a:t>
                      </a:r>
                      <a:r>
                        <a:rPr lang="es-EC" sz="1200" b="0" dirty="0" smtClean="0">
                          <a:effectLst/>
                        </a:rPr>
                        <a:t> Pa</a:t>
                      </a:r>
                      <a:endParaRPr lang="es-CO" sz="1100" b="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endParaRPr lang="es-C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1628619"/>
                  </a:ext>
                </a:extLst>
              </a:tr>
              <a:tr h="470045">
                <a:tc>
                  <a:txBody>
                    <a:bodyPr/>
                    <a:lstStyle/>
                    <a:p>
                      <a:pPr algn="ctr">
                        <a:lnSpc>
                          <a:spcPct val="150000"/>
                        </a:lnSpc>
                        <a:spcAft>
                          <a:spcPts val="0"/>
                        </a:spcAft>
                      </a:pPr>
                      <a:r>
                        <a:rPr lang="es-EC" sz="1400" b="0" dirty="0" smtClean="0">
                          <a:effectLst/>
                        </a:rPr>
                        <a:t>500</a:t>
                      </a:r>
                      <a:endParaRPr lang="es-C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0" dirty="0" smtClean="0">
                          <a:effectLst/>
                        </a:rPr>
                        <a:t>4.33</a:t>
                      </a:r>
                      <a:endParaRPr lang="es-CO"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0" dirty="0" smtClean="0">
                          <a:effectLst/>
                        </a:rPr>
                        <a:t>11.60</a:t>
                      </a:r>
                      <a:r>
                        <a:rPr lang="es-EC" sz="1200" b="0" baseline="0" dirty="0" smtClean="0">
                          <a:effectLst/>
                        </a:rPr>
                        <a:t> K</a:t>
                      </a:r>
                      <a:r>
                        <a:rPr lang="es-EC" sz="1200" b="0" dirty="0" smtClean="0">
                          <a:effectLst/>
                        </a:rPr>
                        <a:t> Pa</a:t>
                      </a:r>
                      <a:endParaRPr lang="es-CO" sz="1100" b="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1334963"/>
                  </a:ext>
                </a:extLst>
              </a:tr>
              <a:tr h="471670">
                <a:tc>
                  <a:txBody>
                    <a:bodyPr/>
                    <a:lstStyle/>
                    <a:p>
                      <a:pPr algn="ctr">
                        <a:lnSpc>
                          <a:spcPct val="150000"/>
                        </a:lnSpc>
                        <a:spcAft>
                          <a:spcPts val="0"/>
                        </a:spcAft>
                      </a:pPr>
                      <a:r>
                        <a:rPr lang="es-EC" sz="1400" b="1" dirty="0" smtClean="0">
                          <a:effectLst/>
                        </a:rPr>
                        <a:t>300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smtClean="0">
                          <a:effectLst/>
                        </a:rPr>
                        <a:t>2.60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smtClean="0">
                          <a:effectLst/>
                        </a:rPr>
                        <a:t>6.95</a:t>
                      </a:r>
                      <a:r>
                        <a:rPr lang="es-EC" sz="1200" b="1" baseline="0" dirty="0" smtClean="0">
                          <a:effectLst/>
                        </a:rPr>
                        <a:t> K</a:t>
                      </a:r>
                      <a:r>
                        <a:rPr lang="es-EC" sz="1200" b="1" dirty="0" smtClean="0">
                          <a:effectLst/>
                        </a:rPr>
                        <a:t> Pa</a:t>
                      </a:r>
                      <a:endParaRPr lang="es-CO" sz="11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7058440"/>
                  </a:ext>
                </a:extLst>
              </a:tr>
              <a:tr h="470045">
                <a:tc>
                  <a:txBody>
                    <a:bodyPr/>
                    <a:lstStyle/>
                    <a:p>
                      <a:pPr algn="ctr">
                        <a:lnSpc>
                          <a:spcPct val="150000"/>
                        </a:lnSpc>
                        <a:spcAft>
                          <a:spcPts val="0"/>
                        </a:spcAft>
                      </a:pPr>
                      <a:r>
                        <a:rPr lang="es-EC" sz="1400" b="1" dirty="0" smtClean="0">
                          <a:effectLst/>
                        </a:rPr>
                        <a:t>200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smtClean="0">
                          <a:effectLst/>
                        </a:rPr>
                        <a:t>1,72</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smtClean="0">
                          <a:effectLst/>
                        </a:rPr>
                        <a:t>4.63</a:t>
                      </a:r>
                      <a:r>
                        <a:rPr lang="es-EC" sz="1200" b="1" baseline="0" dirty="0" smtClean="0">
                          <a:effectLst/>
                        </a:rPr>
                        <a:t> K</a:t>
                      </a:r>
                      <a:r>
                        <a:rPr lang="es-EC" sz="1200" b="1" dirty="0" smtClean="0">
                          <a:effectLst/>
                        </a:rPr>
                        <a:t> Pa</a:t>
                      </a:r>
                      <a:endParaRPr lang="es-CO" sz="11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4179202"/>
                  </a:ext>
                </a:extLst>
              </a:tr>
              <a:tr h="470045">
                <a:tc>
                  <a:txBody>
                    <a:bodyPr/>
                    <a:lstStyle/>
                    <a:p>
                      <a:pPr algn="ctr">
                        <a:lnSpc>
                          <a:spcPct val="150000"/>
                        </a:lnSpc>
                        <a:spcAft>
                          <a:spcPts val="0"/>
                        </a:spcAft>
                      </a:pPr>
                      <a:r>
                        <a:rPr lang="es-EC" sz="1400" b="1" dirty="0" smtClean="0">
                          <a:effectLst/>
                        </a:rPr>
                        <a:t>150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b="1" dirty="0" smtClean="0">
                          <a:effectLst/>
                        </a:rPr>
                        <a:t>1.30</a:t>
                      </a:r>
                      <a:endParaRPr lang="es-CO"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s-EC" sz="1200" b="1" dirty="0" smtClean="0">
                          <a:effectLst/>
                        </a:rPr>
                        <a:t>2.31</a:t>
                      </a:r>
                      <a:r>
                        <a:rPr lang="es-EC" sz="1200" b="1" baseline="0" dirty="0" smtClean="0">
                          <a:effectLst/>
                        </a:rPr>
                        <a:t> K</a:t>
                      </a:r>
                      <a:r>
                        <a:rPr lang="es-EC" sz="1200" b="1" dirty="0" smtClean="0">
                          <a:effectLst/>
                        </a:rPr>
                        <a:t> Pa</a:t>
                      </a:r>
                      <a:endParaRPr lang="es-CO" sz="11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2878132"/>
                  </a:ext>
                </a:extLst>
              </a:tr>
            </a:tbl>
          </a:graphicData>
        </a:graphic>
      </p:graphicFrame>
      <p:pic>
        <p:nvPicPr>
          <p:cNvPr id="4" name="Imagen 3"/>
          <p:cNvPicPr/>
          <p:nvPr/>
        </p:nvPicPr>
        <p:blipFill>
          <a:blip r:embed="rId2"/>
          <a:stretch>
            <a:fillRect/>
          </a:stretch>
        </p:blipFill>
        <p:spPr>
          <a:xfrm>
            <a:off x="1451579" y="2099837"/>
            <a:ext cx="4552179" cy="3290310"/>
          </a:xfrm>
          <a:prstGeom prst="rect">
            <a:avLst/>
          </a:prstGeom>
        </p:spPr>
      </p:pic>
    </p:spTree>
    <p:extLst>
      <p:ext uri="{BB962C8B-B14F-4D97-AF65-F5344CB8AC3E}">
        <p14:creationId xmlns:p14="http://schemas.microsoft.com/office/powerpoint/2010/main" val="30840397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Factor de seguridad para el diseño de máquinas</a:t>
            </a:r>
            <a:endParaRPr lang="es-CO" dirty="0"/>
          </a:p>
        </p:txBody>
      </p:sp>
      <p:pic>
        <p:nvPicPr>
          <p:cNvPr id="4" name="Imagen 3"/>
          <p:cNvPicPr>
            <a:picLocks noChangeAspect="1"/>
          </p:cNvPicPr>
          <p:nvPr/>
        </p:nvPicPr>
        <p:blipFill>
          <a:blip r:embed="rId2"/>
          <a:stretch>
            <a:fillRect/>
          </a:stretch>
        </p:blipFill>
        <p:spPr>
          <a:xfrm>
            <a:off x="1583926" y="1969609"/>
            <a:ext cx="9112147" cy="3639110"/>
          </a:xfrm>
          <a:prstGeom prst="rect">
            <a:avLst/>
          </a:prstGeom>
        </p:spPr>
      </p:pic>
      <p:sp>
        <p:nvSpPr>
          <p:cNvPr id="5" name="Flecha derecha 4"/>
          <p:cNvSpPr/>
          <p:nvPr/>
        </p:nvSpPr>
        <p:spPr>
          <a:xfrm>
            <a:off x="457200" y="3332748"/>
            <a:ext cx="898126" cy="324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87093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s-CO" dirty="0" smtClean="0"/>
              <a:t>Cálculo de fuerza máxima para pistones hidráulicos - ESTÁTICA</a:t>
            </a:r>
            <a:endParaRPr lang="es-CO" dirty="0"/>
          </a:p>
        </p:txBody>
      </p:sp>
      <p:pic>
        <p:nvPicPr>
          <p:cNvPr id="5" name="Picture 24"/>
          <p:cNvPicPr>
            <a:picLocks noGrp="1"/>
          </p:cNvPicPr>
          <p:nvPr>
            <p:ph idx="1"/>
          </p:nvPr>
        </p:nvPicPr>
        <p:blipFill>
          <a:blip r:embed="rId2"/>
          <a:stretch>
            <a:fillRect/>
          </a:stretch>
        </p:blipFill>
        <p:spPr>
          <a:xfrm>
            <a:off x="1672417" y="2009488"/>
            <a:ext cx="3368789" cy="3712044"/>
          </a:xfrm>
          <a:prstGeom prst="rect">
            <a:avLst/>
          </a:prstGeom>
        </p:spPr>
      </p:pic>
      <p:sp>
        <p:nvSpPr>
          <p:cNvPr id="6" name="Rectángulo 5"/>
          <p:cNvSpPr/>
          <p:nvPr/>
        </p:nvSpPr>
        <p:spPr>
          <a:xfrm>
            <a:off x="5249781" y="2268789"/>
            <a:ext cx="4638802" cy="2554545"/>
          </a:xfrm>
          <a:prstGeom prst="rect">
            <a:avLst/>
          </a:prstGeom>
        </p:spPr>
        <p:txBody>
          <a:bodyPr wrap="square">
            <a:spAutoFit/>
          </a:bodyPr>
          <a:lstStyle/>
          <a:p>
            <a:pPr algn="just"/>
            <a:r>
              <a:rPr lang="es-EC" sz="2000" dirty="0">
                <a:latin typeface="Arial" panose="020B0604020202020204" pitchFamily="34" charset="0"/>
                <a:ea typeface="Calibri" panose="020F0502020204030204" pitchFamily="34" charset="0"/>
              </a:rPr>
              <a:t>La fuerza máxima que </a:t>
            </a:r>
            <a:r>
              <a:rPr lang="es-EC" sz="2000" dirty="0" smtClean="0">
                <a:latin typeface="Arial" panose="020B0604020202020204" pitchFamily="34" charset="0"/>
                <a:ea typeface="Calibri" panose="020F0502020204030204" pitchFamily="34" charset="0"/>
              </a:rPr>
              <a:t>ejercerán los dos pistones hidráulicos </a:t>
            </a:r>
            <a:r>
              <a:rPr lang="es-EC" sz="2000" dirty="0">
                <a:latin typeface="Arial" panose="020B0604020202020204" pitchFamily="34" charset="0"/>
                <a:ea typeface="Calibri" panose="020F0502020204030204" pitchFamily="34" charset="0"/>
              </a:rPr>
              <a:t>al momento de realizar la mecánica </a:t>
            </a:r>
            <a:r>
              <a:rPr lang="es-EC" sz="2000" dirty="0" smtClean="0">
                <a:latin typeface="Arial" panose="020B0604020202020204" pitchFamily="34" charset="0"/>
                <a:ea typeface="Calibri" panose="020F0502020204030204" pitchFamily="34" charset="0"/>
              </a:rPr>
              <a:t>del </a:t>
            </a:r>
            <a:r>
              <a:rPr lang="es-EC" sz="2000" dirty="0">
                <a:latin typeface="Arial" panose="020B0604020202020204" pitchFamily="34" charset="0"/>
                <a:ea typeface="Calibri" panose="020F0502020204030204" pitchFamily="34" charset="0"/>
              </a:rPr>
              <a:t>movimiento de elevación encontrada </a:t>
            </a:r>
            <a:r>
              <a:rPr lang="es-EC" sz="2000" dirty="0" smtClean="0">
                <a:latin typeface="Arial" panose="020B0604020202020204" pitchFamily="34" charset="0"/>
                <a:ea typeface="Calibri" panose="020F0502020204030204" pitchFamily="34" charset="0"/>
              </a:rPr>
              <a:t>desarrollado </a:t>
            </a:r>
            <a:r>
              <a:rPr lang="es-EC" sz="2000" dirty="0">
                <a:latin typeface="Arial" panose="020B0604020202020204" pitchFamily="34" charset="0"/>
                <a:ea typeface="Calibri" panose="020F0502020204030204" pitchFamily="34" charset="0"/>
              </a:rPr>
              <a:t>por cinemática es de </a:t>
            </a:r>
            <a:r>
              <a:rPr lang="es-EC" sz="2000" b="1" dirty="0" smtClean="0">
                <a:latin typeface="Arial" panose="020B0604020202020204" pitchFamily="34" charset="0"/>
                <a:ea typeface="Calibri" panose="020F0502020204030204" pitchFamily="34" charset="0"/>
              </a:rPr>
              <a:t>96 250 </a:t>
            </a:r>
            <a:r>
              <a:rPr lang="es-EC" sz="2000" b="1" dirty="0">
                <a:latin typeface="Arial" panose="020B0604020202020204" pitchFamily="34" charset="0"/>
                <a:ea typeface="Calibri" panose="020F0502020204030204" pitchFamily="34" charset="0"/>
              </a:rPr>
              <a:t>[N</a:t>
            </a:r>
            <a:r>
              <a:rPr lang="es-EC" sz="2000" b="1" dirty="0" smtClean="0">
                <a:latin typeface="Arial" panose="020B0604020202020204" pitchFamily="34" charset="0"/>
                <a:ea typeface="Calibri" panose="020F0502020204030204" pitchFamily="34" charset="0"/>
              </a:rPr>
              <a:t>]</a:t>
            </a:r>
            <a:r>
              <a:rPr lang="es-EC" sz="2000" dirty="0" smtClean="0">
                <a:latin typeface="Arial" panose="020B0604020202020204" pitchFamily="34" charset="0"/>
                <a:ea typeface="Calibri" panose="020F0502020204030204" pitchFamily="34" charset="0"/>
              </a:rPr>
              <a:t>. Es decir cada pistón debe ejercer una fuerza de </a:t>
            </a:r>
            <a:r>
              <a:rPr lang="es-EC" sz="2000" b="1" dirty="0" smtClean="0">
                <a:latin typeface="Arial" panose="020B0604020202020204" pitchFamily="34" charset="0"/>
                <a:ea typeface="Calibri" panose="020F0502020204030204" pitchFamily="34" charset="0"/>
              </a:rPr>
              <a:t>48125</a:t>
            </a:r>
            <a:r>
              <a:rPr lang="es-EC" sz="2000" dirty="0" smtClean="0">
                <a:latin typeface="Arial" panose="020B0604020202020204" pitchFamily="34" charset="0"/>
                <a:ea typeface="Calibri" panose="020F0502020204030204" pitchFamily="34" charset="0"/>
              </a:rPr>
              <a:t> </a:t>
            </a:r>
            <a:r>
              <a:rPr lang="es-EC" sz="2000" b="1" dirty="0">
                <a:latin typeface="Arial" panose="020B0604020202020204" pitchFamily="34" charset="0"/>
                <a:ea typeface="Calibri" panose="020F0502020204030204" pitchFamily="34" charset="0"/>
              </a:rPr>
              <a:t>[N</a:t>
            </a:r>
            <a:r>
              <a:rPr lang="es-EC" sz="2000" b="1" dirty="0" smtClean="0">
                <a:latin typeface="Arial" panose="020B0604020202020204" pitchFamily="34" charset="0"/>
                <a:ea typeface="Calibri" panose="020F0502020204030204" pitchFamily="34" charset="0"/>
              </a:rPr>
              <a:t>] </a:t>
            </a:r>
            <a:r>
              <a:rPr lang="es-EC" sz="2000" b="1" dirty="0" smtClean="0">
                <a:latin typeface="Arial" panose="020B0604020202020204" pitchFamily="34" charset="0"/>
                <a:ea typeface="Calibri" panose="020F0502020204030204" pitchFamily="34" charset="0"/>
                <a:sym typeface="Wingdings" panose="05000000000000000000" pitchFamily="2" charset="2"/>
              </a:rPr>
              <a:t> aproximadamente 5 Toneladas.</a:t>
            </a:r>
            <a:endParaRPr lang="es-CO" sz="2000" dirty="0"/>
          </a:p>
        </p:txBody>
      </p:sp>
      <p:sp>
        <p:nvSpPr>
          <p:cNvPr id="7" name="CuadroTexto 6"/>
          <p:cNvSpPr txBox="1"/>
          <p:nvPr/>
        </p:nvSpPr>
        <p:spPr>
          <a:xfrm>
            <a:off x="2956332" y="2268789"/>
            <a:ext cx="1323474" cy="369332"/>
          </a:xfrm>
          <a:prstGeom prst="rect">
            <a:avLst/>
          </a:prstGeom>
          <a:noFill/>
        </p:spPr>
        <p:txBody>
          <a:bodyPr wrap="square" rtlCol="0">
            <a:spAutoFit/>
          </a:bodyPr>
          <a:lstStyle/>
          <a:p>
            <a:r>
              <a:rPr lang="es-CO" dirty="0" smtClean="0"/>
              <a:t>m = 350 Kg</a:t>
            </a:r>
            <a:endParaRPr lang="es-CO" dirty="0"/>
          </a:p>
        </p:txBody>
      </p:sp>
    </p:spTree>
    <p:extLst>
      <p:ext uri="{BB962C8B-B14F-4D97-AF65-F5344CB8AC3E}">
        <p14:creationId xmlns:p14="http://schemas.microsoft.com/office/powerpoint/2010/main" val="2162575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s-CO" dirty="0" smtClean="0"/>
              <a:t>Cálculo de fuerza máxima para pistones hidráulicos – CINEMÁTICA DE ESLABONES</a:t>
            </a:r>
            <a:endParaRPr lang="es-CO" dirty="0"/>
          </a:p>
        </p:txBody>
      </p:sp>
      <p:pic>
        <p:nvPicPr>
          <p:cNvPr id="5" name="Marcador de contenido 4"/>
          <p:cNvPicPr>
            <a:picLocks noGrp="1"/>
          </p:cNvPicPr>
          <p:nvPr>
            <p:ph idx="1"/>
          </p:nvPr>
        </p:nvPicPr>
        <p:blipFill>
          <a:blip r:embed="rId2"/>
          <a:stretch>
            <a:fillRect/>
          </a:stretch>
        </p:blipFill>
        <p:spPr>
          <a:xfrm>
            <a:off x="1484715" y="1967999"/>
            <a:ext cx="4259780" cy="3449638"/>
          </a:xfrm>
          <a:prstGeom prst="rect">
            <a:avLst/>
          </a:prstGeom>
        </p:spPr>
      </p:pic>
      <p:pic>
        <p:nvPicPr>
          <p:cNvPr id="6" name="Imagen 5"/>
          <p:cNvPicPr/>
          <p:nvPr/>
        </p:nvPicPr>
        <p:blipFill>
          <a:blip r:embed="rId3"/>
          <a:stretch>
            <a:fillRect/>
          </a:stretch>
        </p:blipFill>
        <p:spPr>
          <a:xfrm>
            <a:off x="6253216" y="2052220"/>
            <a:ext cx="4801638" cy="3449638"/>
          </a:xfrm>
          <a:prstGeom prst="rect">
            <a:avLst/>
          </a:prstGeom>
        </p:spPr>
      </p:pic>
      <p:sp>
        <p:nvSpPr>
          <p:cNvPr id="7" name="Cuadro de texto 11"/>
          <p:cNvSpPr txBox="1"/>
          <p:nvPr/>
        </p:nvSpPr>
        <p:spPr>
          <a:xfrm>
            <a:off x="7483642" y="2777567"/>
            <a:ext cx="1864896" cy="2676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Fuerza </a:t>
            </a:r>
            <a:r>
              <a:rPr lang="es-EC" sz="1100" b="1" dirty="0" smtClean="0">
                <a:effectLst/>
                <a:latin typeface="Calibri" panose="020F0502020204030204" pitchFamily="34" charset="0"/>
                <a:ea typeface="Calibri" panose="020F0502020204030204" pitchFamily="34" charset="0"/>
                <a:cs typeface="Times New Roman" panose="02020603050405020304" pitchFamily="18" charset="0"/>
              </a:rPr>
              <a:t>máxima de 120 000 N que ejercerán  los 2 pistones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Conector recto de flecha 8"/>
          <p:cNvCxnSpPr/>
          <p:nvPr/>
        </p:nvCxnSpPr>
        <p:spPr>
          <a:xfrm flipH="1" flipV="1">
            <a:off x="6665495" y="2440683"/>
            <a:ext cx="818147" cy="3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2432546" y="2071351"/>
            <a:ext cx="1323474" cy="369332"/>
          </a:xfrm>
          <a:prstGeom prst="rect">
            <a:avLst/>
          </a:prstGeom>
          <a:noFill/>
        </p:spPr>
        <p:txBody>
          <a:bodyPr wrap="square" rtlCol="0">
            <a:spAutoFit/>
          </a:bodyPr>
          <a:lstStyle/>
          <a:p>
            <a:r>
              <a:rPr lang="es-CO" dirty="0" smtClean="0"/>
              <a:t>m = 350 Kg</a:t>
            </a:r>
            <a:endParaRPr lang="es-CO" dirty="0"/>
          </a:p>
        </p:txBody>
      </p:sp>
    </p:spTree>
    <p:extLst>
      <p:ext uri="{BB962C8B-B14F-4D97-AF65-F5344CB8AC3E}">
        <p14:creationId xmlns:p14="http://schemas.microsoft.com/office/powerpoint/2010/main" val="3316580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s-CO" dirty="0" smtClean="0"/>
              <a:t>Cálculo de fuerza máxima para pistones hidráulicos – WORKING MODEL</a:t>
            </a:r>
            <a:endParaRPr lang="es-CO" dirty="0"/>
          </a:p>
        </p:txBody>
      </p:sp>
      <p:pic>
        <p:nvPicPr>
          <p:cNvPr id="5" name="Imagen 4"/>
          <p:cNvPicPr/>
          <p:nvPr/>
        </p:nvPicPr>
        <p:blipFill>
          <a:blip r:embed="rId2"/>
          <a:stretch>
            <a:fillRect/>
          </a:stretch>
        </p:blipFill>
        <p:spPr>
          <a:xfrm>
            <a:off x="1451579" y="2015732"/>
            <a:ext cx="4359674" cy="3350352"/>
          </a:xfrm>
          <a:prstGeom prst="rect">
            <a:avLst/>
          </a:prstGeom>
        </p:spPr>
      </p:pic>
      <p:pic>
        <p:nvPicPr>
          <p:cNvPr id="6" name="Marcador de contenido 5"/>
          <p:cNvPicPr>
            <a:picLocks noGrp="1"/>
          </p:cNvPicPr>
          <p:nvPr>
            <p:ph idx="1"/>
          </p:nvPr>
        </p:nvPicPr>
        <p:blipFill rotWithShape="1">
          <a:blip r:embed="rId3"/>
          <a:srcRect r="1410"/>
          <a:stretch/>
        </p:blipFill>
        <p:spPr bwMode="auto">
          <a:xfrm>
            <a:off x="6016930" y="2015732"/>
            <a:ext cx="4545656" cy="3350352"/>
          </a:xfrm>
          <a:prstGeom prst="rect">
            <a:avLst/>
          </a:prstGeom>
          <a:ln>
            <a:noFill/>
          </a:ln>
          <a:extLst>
            <a:ext uri="{53640926-AAD7-44D8-BBD7-CCE9431645EC}">
              <a14:shadowObscured xmlns:a14="http://schemas.microsoft.com/office/drawing/2010/main"/>
            </a:ext>
          </a:extLst>
        </p:spPr>
      </p:pic>
      <p:sp>
        <p:nvSpPr>
          <p:cNvPr id="7" name="Cuadro de texto 11"/>
          <p:cNvSpPr txBox="1"/>
          <p:nvPr/>
        </p:nvSpPr>
        <p:spPr>
          <a:xfrm>
            <a:off x="8289758" y="2897883"/>
            <a:ext cx="1864896" cy="2676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100" b="1" dirty="0">
                <a:effectLst/>
                <a:latin typeface="Calibri" panose="020F0502020204030204" pitchFamily="34" charset="0"/>
                <a:ea typeface="Calibri" panose="020F0502020204030204" pitchFamily="34" charset="0"/>
                <a:cs typeface="Times New Roman" panose="02020603050405020304" pitchFamily="18" charset="0"/>
              </a:rPr>
              <a:t>Fuerza </a:t>
            </a:r>
            <a:r>
              <a:rPr lang="es-EC" sz="1100" b="1" dirty="0" smtClean="0">
                <a:effectLst/>
                <a:latin typeface="Calibri" panose="020F0502020204030204" pitchFamily="34" charset="0"/>
                <a:ea typeface="Calibri" panose="020F0502020204030204" pitchFamily="34" charset="0"/>
                <a:cs typeface="Times New Roman" panose="02020603050405020304" pitchFamily="18" charset="0"/>
              </a:rPr>
              <a:t>máxima de 121 </a:t>
            </a:r>
            <a:r>
              <a:rPr lang="es-EC" sz="1100" b="1" dirty="0">
                <a:latin typeface="Calibri" panose="020F0502020204030204" pitchFamily="34" charset="0"/>
                <a:ea typeface="Calibri" panose="020F0502020204030204" pitchFamily="34" charset="0"/>
                <a:cs typeface="Times New Roman" panose="02020603050405020304" pitchFamily="18" charset="0"/>
              </a:rPr>
              <a:t>8</a:t>
            </a:r>
            <a:r>
              <a:rPr lang="es-EC" sz="1100" b="1" dirty="0" smtClean="0">
                <a:effectLst/>
                <a:latin typeface="Calibri" panose="020F0502020204030204" pitchFamily="34" charset="0"/>
                <a:ea typeface="Calibri" panose="020F0502020204030204" pitchFamily="34" charset="0"/>
                <a:cs typeface="Times New Roman" panose="02020603050405020304" pitchFamily="18" charset="0"/>
              </a:rPr>
              <a:t>00 N que ejercerán  los 2 pistones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CuadroTexto 7"/>
          <p:cNvSpPr txBox="1"/>
          <p:nvPr/>
        </p:nvSpPr>
        <p:spPr>
          <a:xfrm>
            <a:off x="2610854" y="3031720"/>
            <a:ext cx="1323474" cy="369332"/>
          </a:xfrm>
          <a:prstGeom prst="rect">
            <a:avLst/>
          </a:prstGeom>
          <a:noFill/>
        </p:spPr>
        <p:txBody>
          <a:bodyPr wrap="square" rtlCol="0">
            <a:spAutoFit/>
          </a:bodyPr>
          <a:lstStyle/>
          <a:p>
            <a:r>
              <a:rPr lang="es-CO" dirty="0" smtClean="0"/>
              <a:t>m = 350 Kg</a:t>
            </a:r>
            <a:endParaRPr lang="es-CO" dirty="0"/>
          </a:p>
        </p:txBody>
      </p:sp>
    </p:spTree>
    <p:extLst>
      <p:ext uri="{BB962C8B-B14F-4D97-AF65-F5344CB8AC3E}">
        <p14:creationId xmlns:p14="http://schemas.microsoft.com/office/powerpoint/2010/main" val="2050205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1105" y="1033119"/>
            <a:ext cx="9603275" cy="1049235"/>
          </a:xfrm>
        </p:spPr>
        <p:txBody>
          <a:bodyPr/>
          <a:lstStyle/>
          <a:p>
            <a:r>
              <a:rPr lang="es-CO" dirty="0" smtClean="0"/>
              <a:t>fuerza máxima para pistones hidráulicos</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809349968"/>
              </p:ext>
            </p:extLst>
          </p:nvPr>
        </p:nvGraphicFramePr>
        <p:xfrm>
          <a:off x="2767260" y="2394283"/>
          <a:ext cx="6256423" cy="2370219"/>
        </p:xfrm>
        <a:graphic>
          <a:graphicData uri="http://schemas.openxmlformats.org/drawingml/2006/table">
            <a:tbl>
              <a:tblPr firstRow="1" firstCol="1" bandRow="1">
                <a:tableStyleId>{5C22544A-7EE6-4342-B048-85BDC9FD1C3A}</a:tableStyleId>
              </a:tblPr>
              <a:tblGrid>
                <a:gridCol w="3257566">
                  <a:extLst>
                    <a:ext uri="{9D8B030D-6E8A-4147-A177-3AD203B41FA5}">
                      <a16:colId xmlns:a16="http://schemas.microsoft.com/office/drawing/2014/main" val="2495084858"/>
                    </a:ext>
                  </a:extLst>
                </a:gridCol>
                <a:gridCol w="2998857">
                  <a:extLst>
                    <a:ext uri="{9D8B030D-6E8A-4147-A177-3AD203B41FA5}">
                      <a16:colId xmlns:a16="http://schemas.microsoft.com/office/drawing/2014/main" val="2204189857"/>
                    </a:ext>
                  </a:extLst>
                </a:gridCol>
              </a:tblGrid>
              <a:tr h="767983">
                <a:tc>
                  <a:txBody>
                    <a:bodyPr/>
                    <a:lstStyle/>
                    <a:p>
                      <a:pPr algn="ctr">
                        <a:lnSpc>
                          <a:spcPct val="150000"/>
                        </a:lnSpc>
                        <a:spcAft>
                          <a:spcPts val="0"/>
                        </a:spcAft>
                      </a:pPr>
                      <a:r>
                        <a:rPr lang="es-EC" sz="1600" dirty="0">
                          <a:effectLst/>
                        </a:rPr>
                        <a:t>Método utilizado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Fuerza [N] máxima ejercida por cada pistón</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4085334"/>
                  </a:ext>
                </a:extLst>
              </a:tr>
              <a:tr h="400559">
                <a:tc>
                  <a:txBody>
                    <a:bodyPr/>
                    <a:lstStyle/>
                    <a:p>
                      <a:pPr algn="just">
                        <a:lnSpc>
                          <a:spcPct val="150000"/>
                        </a:lnSpc>
                        <a:spcAft>
                          <a:spcPts val="0"/>
                        </a:spcAft>
                      </a:pPr>
                      <a:r>
                        <a:rPr lang="es-EC" sz="1600" dirty="0">
                          <a:effectLst/>
                        </a:rPr>
                        <a:t>Cinemática de eslabones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effectLst/>
                        </a:rPr>
                        <a:t>60 000 </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155345"/>
                  </a:ext>
                </a:extLst>
              </a:tr>
              <a:tr h="400559">
                <a:tc>
                  <a:txBody>
                    <a:bodyPr/>
                    <a:lstStyle/>
                    <a:p>
                      <a:pPr algn="just">
                        <a:lnSpc>
                          <a:spcPct val="150000"/>
                        </a:lnSpc>
                        <a:spcAft>
                          <a:spcPts val="0"/>
                        </a:spcAft>
                      </a:pPr>
                      <a:r>
                        <a:rPr lang="es-EC" sz="1600">
                          <a:effectLst/>
                        </a:rPr>
                        <a:t>Simulación Working Model</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60 900</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1445890"/>
                  </a:ext>
                </a:extLst>
              </a:tr>
              <a:tr h="400559">
                <a:tc>
                  <a:txBody>
                    <a:bodyPr/>
                    <a:lstStyle/>
                    <a:p>
                      <a:pPr algn="just">
                        <a:lnSpc>
                          <a:spcPct val="150000"/>
                        </a:lnSpc>
                        <a:spcAft>
                          <a:spcPts val="0"/>
                        </a:spcAft>
                      </a:pPr>
                      <a:r>
                        <a:rPr lang="es-EC" sz="1600">
                          <a:effectLst/>
                        </a:rPr>
                        <a:t>Análisis Cinemático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smtClean="0">
                          <a:effectLst/>
                        </a:rPr>
                        <a:t>48 125</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9117066"/>
                  </a:ext>
                </a:extLst>
              </a:tr>
              <a:tr h="400559">
                <a:tc>
                  <a:txBody>
                    <a:bodyPr/>
                    <a:lstStyle/>
                    <a:p>
                      <a:pPr algn="r">
                        <a:lnSpc>
                          <a:spcPct val="150000"/>
                        </a:lnSpc>
                        <a:spcAft>
                          <a:spcPts val="0"/>
                        </a:spcAft>
                      </a:pPr>
                      <a:r>
                        <a:rPr lang="es-EC" sz="1600" dirty="0">
                          <a:effectLst/>
                        </a:rPr>
                        <a:t>Promedio=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effectLst/>
                        </a:rPr>
                        <a:t>56 341</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1991827"/>
                  </a:ext>
                </a:extLst>
              </a:tr>
            </a:tbl>
          </a:graphicData>
        </a:graphic>
      </p:graphicFrame>
    </p:spTree>
    <p:extLst>
      <p:ext uri="{BB962C8B-B14F-4D97-AF65-F5344CB8AC3E}">
        <p14:creationId xmlns:p14="http://schemas.microsoft.com/office/powerpoint/2010/main" val="2527397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5327" y="840613"/>
            <a:ext cx="9603275" cy="1049235"/>
          </a:xfrm>
        </p:spPr>
        <p:txBody>
          <a:bodyPr/>
          <a:lstStyle/>
          <a:p>
            <a:r>
              <a:rPr lang="es-CO" dirty="0" smtClean="0"/>
              <a:t>Dimensionamiento y partes de actuadores hidráulicos</a:t>
            </a:r>
            <a:endParaRPr lang="es-CO" dirty="0"/>
          </a:p>
        </p:txBody>
      </p:sp>
      <p:pic>
        <p:nvPicPr>
          <p:cNvPr id="10" name="Imagen 9"/>
          <p:cNvPicPr>
            <a:picLocks noChangeAspect="1"/>
          </p:cNvPicPr>
          <p:nvPr/>
        </p:nvPicPr>
        <p:blipFill>
          <a:blip r:embed="rId2"/>
          <a:stretch>
            <a:fillRect/>
          </a:stretch>
        </p:blipFill>
        <p:spPr>
          <a:xfrm>
            <a:off x="654217" y="2104026"/>
            <a:ext cx="5066198" cy="3213932"/>
          </a:xfrm>
          <a:prstGeom prst="rect">
            <a:avLst/>
          </a:prstGeom>
        </p:spPr>
      </p:pic>
      <mc:AlternateContent xmlns:mc="http://schemas.openxmlformats.org/markup-compatibility/2006" xmlns:a14="http://schemas.microsoft.com/office/drawing/2010/main">
        <mc:Choice Requires="a14">
          <p:graphicFrame>
            <p:nvGraphicFramePr>
              <p:cNvPr id="12" name="Marcador de contenido 11"/>
              <p:cNvGraphicFramePr>
                <a:graphicFrameLocks noGrp="1"/>
              </p:cNvGraphicFramePr>
              <p:nvPr>
                <p:ph idx="1"/>
                <p:extLst>
                  <p:ext uri="{D42A27DB-BD31-4B8C-83A1-F6EECF244321}">
                    <p14:modId xmlns:p14="http://schemas.microsoft.com/office/powerpoint/2010/main" val="2861444480"/>
                  </p:ext>
                </p:extLst>
              </p:nvPr>
            </p:nvGraphicFramePr>
            <p:xfrm>
              <a:off x="6062011" y="2104026"/>
              <a:ext cx="4992843" cy="3117681"/>
            </p:xfrm>
            <a:graphic>
              <a:graphicData uri="http://schemas.openxmlformats.org/drawingml/2006/table">
                <a:tbl>
                  <a:tblPr firstRow="1" firstCol="1" bandRow="1">
                    <a:tableStyleId>{5C22544A-7EE6-4342-B048-85BDC9FD1C3A}</a:tableStyleId>
                  </a:tblPr>
                  <a:tblGrid>
                    <a:gridCol w="2610114">
                      <a:extLst>
                        <a:ext uri="{9D8B030D-6E8A-4147-A177-3AD203B41FA5}">
                          <a16:colId xmlns:a16="http://schemas.microsoft.com/office/drawing/2014/main" val="3021940425"/>
                        </a:ext>
                      </a:extLst>
                    </a:gridCol>
                    <a:gridCol w="2382729">
                      <a:extLst>
                        <a:ext uri="{9D8B030D-6E8A-4147-A177-3AD203B41FA5}">
                          <a16:colId xmlns:a16="http://schemas.microsoft.com/office/drawing/2014/main" val="549220775"/>
                        </a:ext>
                      </a:extLst>
                    </a:gridCol>
                  </a:tblGrid>
                  <a:tr h="394030">
                    <a:tc>
                      <a:txBody>
                        <a:bodyPr/>
                        <a:lstStyle/>
                        <a:p>
                          <a:pPr algn="ctr">
                            <a:lnSpc>
                              <a:spcPct val="150000"/>
                            </a:lnSpc>
                            <a:spcAft>
                              <a:spcPts val="0"/>
                            </a:spcAft>
                          </a:pPr>
                          <a:r>
                            <a:rPr lang="es-EC" sz="1400" dirty="0">
                              <a:effectLst/>
                            </a:rPr>
                            <a:t>Pistón de 6  toneladas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Dimensiones [mm]</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178525"/>
                      </a:ext>
                    </a:extLst>
                  </a:tr>
                  <a:tr h="389093">
                    <a:tc>
                      <a:txBody>
                        <a:bodyPr/>
                        <a:lstStyle/>
                        <a:p>
                          <a:pPr algn="ctr">
                            <a:lnSpc>
                              <a:spcPct val="150000"/>
                            </a:lnSpc>
                            <a:spcAft>
                              <a:spcPts val="0"/>
                            </a:spcAft>
                          </a:pPr>
                          <a:r>
                            <a:rPr lang="es-EC" sz="1400" dirty="0">
                              <a:effectLst/>
                            </a:rPr>
                            <a:t>Diámetro interno de camisa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40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0330895"/>
                      </a:ext>
                    </a:extLst>
                  </a:tr>
                  <a:tr h="389093">
                    <a:tc>
                      <a:txBody>
                        <a:bodyPr/>
                        <a:lstStyle/>
                        <a:p>
                          <a:pPr algn="ctr">
                            <a:lnSpc>
                              <a:spcPct val="150000"/>
                            </a:lnSpc>
                            <a:spcAft>
                              <a:spcPts val="0"/>
                            </a:spcAft>
                          </a:pPr>
                          <a:r>
                            <a:rPr lang="es-EC" sz="1400" dirty="0">
                              <a:effectLst/>
                            </a:rPr>
                            <a:t>Diámetro externo de camisa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70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676496"/>
                      </a:ext>
                    </a:extLst>
                  </a:tr>
                  <a:tr h="389093">
                    <a:tc>
                      <a:txBody>
                        <a:bodyPr/>
                        <a:lstStyle/>
                        <a:p>
                          <a:pPr algn="ctr">
                            <a:lnSpc>
                              <a:spcPct val="150000"/>
                            </a:lnSpc>
                            <a:spcAft>
                              <a:spcPts val="0"/>
                            </a:spcAft>
                          </a:pPr>
                          <a:r>
                            <a:rPr lang="es-EC" sz="1400" dirty="0">
                              <a:effectLst/>
                            </a:rPr>
                            <a:t>Longitud de vástago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110,00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1525024"/>
                      </a:ext>
                    </a:extLst>
                  </a:tr>
                  <a:tr h="389093">
                    <a:tc>
                      <a:txBody>
                        <a:bodyPr/>
                        <a:lstStyle/>
                        <a:p>
                          <a:pPr algn="ctr">
                            <a:lnSpc>
                              <a:spcPct val="150000"/>
                            </a:lnSpc>
                            <a:spcAft>
                              <a:spcPts val="0"/>
                            </a:spcAft>
                          </a:pPr>
                          <a:r>
                            <a:rPr lang="es-EC" sz="1400" dirty="0">
                              <a:effectLst/>
                            </a:rPr>
                            <a:t>Diámetro vástago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25,4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7510712"/>
                      </a:ext>
                    </a:extLst>
                  </a:tr>
                  <a:tr h="389093">
                    <a:tc>
                      <a:txBody>
                        <a:bodyPr/>
                        <a:lstStyle/>
                        <a:p>
                          <a:pPr algn="ctr">
                            <a:lnSpc>
                              <a:spcPct val="150000"/>
                            </a:lnSpc>
                            <a:spcAft>
                              <a:spcPts val="0"/>
                            </a:spcAft>
                          </a:pPr>
                          <a:r>
                            <a:rPr lang="es-EC" sz="1400" dirty="0">
                              <a:effectLst/>
                            </a:rPr>
                            <a:t>Carrera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90,00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8267299"/>
                      </a:ext>
                    </a:extLst>
                  </a:tr>
                  <a:tr h="389093">
                    <a:tc>
                      <a:txBody>
                        <a:bodyPr/>
                        <a:lstStyle/>
                        <a:p>
                          <a:pPr algn="ctr">
                            <a:lnSpc>
                              <a:spcPct val="150000"/>
                            </a:lnSpc>
                            <a:spcAft>
                              <a:spcPts val="0"/>
                            </a:spcAft>
                          </a:pPr>
                          <a:r>
                            <a:rPr lang="es-EC" sz="1400" dirty="0">
                              <a:effectLst/>
                            </a:rPr>
                            <a:t>Presión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58.02 </a:t>
                          </a:r>
                          <a14:m>
                            <m:oMath xmlns:m="http://schemas.openxmlformats.org/officeDocument/2006/math">
                              <m:r>
                                <a:rPr lang="es-EC" sz="1400">
                                  <a:effectLst/>
                                  <a:latin typeface="Cambria Math" panose="02040503050406030204" pitchFamily="18" charset="0"/>
                                </a:rPr>
                                <m:t>[</m:t>
                              </m:r>
                              <m:r>
                                <a:rPr lang="es-EC" sz="1400">
                                  <a:effectLst/>
                                  <a:latin typeface="Cambria Math" panose="02040503050406030204" pitchFamily="18" charset="0"/>
                                </a:rPr>
                                <m:t>𝑀𝑃𝑎</m:t>
                              </m:r>
                              <m:r>
                                <a:rPr lang="es-EC" sz="1400">
                                  <a:effectLst/>
                                  <a:latin typeface="Cambria Math" panose="02040503050406030204" pitchFamily="18" charset="0"/>
                                </a:rPr>
                                <m:t>]</m:t>
                              </m:r>
                            </m:oMath>
                          </a14:m>
                          <a:r>
                            <a:rPr lang="es-EC" sz="1400" dirty="0">
                              <a:effectLst/>
                            </a:rPr>
                            <a:t> – 8400 (psi)</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2263410"/>
                      </a:ext>
                    </a:extLst>
                  </a:tr>
                  <a:tr h="389093">
                    <a:tc>
                      <a:txBody>
                        <a:bodyPr/>
                        <a:lstStyle/>
                        <a:p>
                          <a:pPr algn="ctr">
                            <a:lnSpc>
                              <a:spcPct val="150000"/>
                            </a:lnSpc>
                            <a:spcAft>
                              <a:spcPts val="0"/>
                            </a:spcAft>
                          </a:pPr>
                          <a:r>
                            <a:rPr lang="es-EC" sz="1400">
                              <a:effectLst/>
                            </a:rPr>
                            <a:t>Caudal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1.85 gal/min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408841"/>
                      </a:ext>
                    </a:extLst>
                  </a:tr>
                </a:tbl>
              </a:graphicData>
            </a:graphic>
          </p:graphicFrame>
        </mc:Choice>
        <mc:Fallback xmlns="">
          <p:graphicFrame>
            <p:nvGraphicFramePr>
              <p:cNvPr id="12" name="Marcador de contenido 11"/>
              <p:cNvGraphicFramePr>
                <a:graphicFrameLocks noGrp="1"/>
              </p:cNvGraphicFramePr>
              <p:nvPr>
                <p:ph idx="1"/>
                <p:extLst>
                  <p:ext uri="{D42A27DB-BD31-4B8C-83A1-F6EECF244321}">
                    <p14:modId xmlns:p14="http://schemas.microsoft.com/office/powerpoint/2010/main" val="2861444480"/>
                  </p:ext>
                </p:extLst>
              </p:nvPr>
            </p:nvGraphicFramePr>
            <p:xfrm>
              <a:off x="6062011" y="2104026"/>
              <a:ext cx="4992843" cy="3117681"/>
            </p:xfrm>
            <a:graphic>
              <a:graphicData uri="http://schemas.openxmlformats.org/drawingml/2006/table">
                <a:tbl>
                  <a:tblPr firstRow="1" firstCol="1" bandRow="1">
                    <a:tableStyleId>{5C22544A-7EE6-4342-B048-85BDC9FD1C3A}</a:tableStyleId>
                  </a:tblPr>
                  <a:tblGrid>
                    <a:gridCol w="2610114">
                      <a:extLst>
                        <a:ext uri="{9D8B030D-6E8A-4147-A177-3AD203B41FA5}">
                          <a16:colId xmlns:a16="http://schemas.microsoft.com/office/drawing/2014/main" val="3021940425"/>
                        </a:ext>
                      </a:extLst>
                    </a:gridCol>
                    <a:gridCol w="2382729">
                      <a:extLst>
                        <a:ext uri="{9D8B030D-6E8A-4147-A177-3AD203B41FA5}">
                          <a16:colId xmlns:a16="http://schemas.microsoft.com/office/drawing/2014/main" val="549220775"/>
                        </a:ext>
                      </a:extLst>
                    </a:gridCol>
                  </a:tblGrid>
                  <a:tr h="394030">
                    <a:tc>
                      <a:txBody>
                        <a:bodyPr/>
                        <a:lstStyle/>
                        <a:p>
                          <a:pPr algn="ctr">
                            <a:lnSpc>
                              <a:spcPct val="150000"/>
                            </a:lnSpc>
                            <a:spcAft>
                              <a:spcPts val="0"/>
                            </a:spcAft>
                          </a:pPr>
                          <a:r>
                            <a:rPr lang="es-EC" sz="1400" dirty="0">
                              <a:effectLst/>
                            </a:rPr>
                            <a:t>Pistón de 6  toneladas</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Dimensiones [mm]</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9178525"/>
                      </a:ext>
                    </a:extLst>
                  </a:tr>
                  <a:tr h="389093">
                    <a:tc>
                      <a:txBody>
                        <a:bodyPr/>
                        <a:lstStyle/>
                        <a:p>
                          <a:pPr algn="ctr">
                            <a:lnSpc>
                              <a:spcPct val="150000"/>
                            </a:lnSpc>
                            <a:spcAft>
                              <a:spcPts val="0"/>
                            </a:spcAft>
                          </a:pPr>
                          <a:r>
                            <a:rPr lang="es-EC" sz="1400" dirty="0">
                              <a:effectLst/>
                            </a:rPr>
                            <a:t>Diámetro interno de camisa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40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0330895"/>
                      </a:ext>
                    </a:extLst>
                  </a:tr>
                  <a:tr h="389093">
                    <a:tc>
                      <a:txBody>
                        <a:bodyPr/>
                        <a:lstStyle/>
                        <a:p>
                          <a:pPr algn="ctr">
                            <a:lnSpc>
                              <a:spcPct val="150000"/>
                            </a:lnSpc>
                            <a:spcAft>
                              <a:spcPts val="0"/>
                            </a:spcAft>
                          </a:pPr>
                          <a:r>
                            <a:rPr lang="es-EC" sz="1400" dirty="0">
                              <a:effectLst/>
                            </a:rPr>
                            <a:t>Diámetro externo de camisa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70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676496"/>
                      </a:ext>
                    </a:extLst>
                  </a:tr>
                  <a:tr h="389093">
                    <a:tc>
                      <a:txBody>
                        <a:bodyPr/>
                        <a:lstStyle/>
                        <a:p>
                          <a:pPr algn="ctr">
                            <a:lnSpc>
                              <a:spcPct val="150000"/>
                            </a:lnSpc>
                            <a:spcAft>
                              <a:spcPts val="0"/>
                            </a:spcAft>
                          </a:pPr>
                          <a:r>
                            <a:rPr lang="es-EC" sz="1400" dirty="0">
                              <a:effectLst/>
                            </a:rPr>
                            <a:t>Longitud de vástago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110,00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1525024"/>
                      </a:ext>
                    </a:extLst>
                  </a:tr>
                  <a:tr h="389093">
                    <a:tc>
                      <a:txBody>
                        <a:bodyPr/>
                        <a:lstStyle/>
                        <a:p>
                          <a:pPr algn="ctr">
                            <a:lnSpc>
                              <a:spcPct val="150000"/>
                            </a:lnSpc>
                            <a:spcAft>
                              <a:spcPts val="0"/>
                            </a:spcAft>
                          </a:pPr>
                          <a:r>
                            <a:rPr lang="es-EC" sz="1400" dirty="0">
                              <a:effectLst/>
                            </a:rPr>
                            <a:t>Diámetro vástago</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25,4 </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7510712"/>
                      </a:ext>
                    </a:extLst>
                  </a:tr>
                  <a:tr h="389093">
                    <a:tc>
                      <a:txBody>
                        <a:bodyPr/>
                        <a:lstStyle/>
                        <a:p>
                          <a:pPr algn="ctr">
                            <a:lnSpc>
                              <a:spcPct val="150000"/>
                            </a:lnSpc>
                            <a:spcAft>
                              <a:spcPts val="0"/>
                            </a:spcAft>
                          </a:pPr>
                          <a:r>
                            <a:rPr lang="es-EC" sz="1400" dirty="0">
                              <a:effectLst/>
                            </a:rPr>
                            <a:t>Carrera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a:effectLst/>
                            </a:rPr>
                            <a:t>90,00</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8267299"/>
                      </a:ext>
                    </a:extLst>
                  </a:tr>
                  <a:tr h="389093">
                    <a:tc>
                      <a:txBody>
                        <a:bodyPr/>
                        <a:lstStyle/>
                        <a:p>
                          <a:pPr algn="ctr">
                            <a:lnSpc>
                              <a:spcPct val="150000"/>
                            </a:lnSpc>
                            <a:spcAft>
                              <a:spcPts val="0"/>
                            </a:spcAft>
                          </a:pPr>
                          <a:r>
                            <a:rPr lang="es-EC" sz="1400" dirty="0">
                              <a:effectLst/>
                            </a:rPr>
                            <a:t>Presión </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CO"/>
                        </a:p>
                      </a:txBody>
                      <a:tcPr marL="68580" marR="68580" marT="0" marB="0">
                        <a:blipFill>
                          <a:blip r:embed="rId3"/>
                          <a:stretch>
                            <a:fillRect l="-109974" t="-601563" r="-1023" b="-103125"/>
                          </a:stretch>
                        </a:blipFill>
                      </a:tcPr>
                    </a:tc>
                    <a:extLst>
                      <a:ext uri="{0D108BD9-81ED-4DB2-BD59-A6C34878D82A}">
                        <a16:rowId xmlns:a16="http://schemas.microsoft.com/office/drawing/2014/main" val="3072263410"/>
                      </a:ext>
                    </a:extLst>
                  </a:tr>
                  <a:tr h="389093">
                    <a:tc>
                      <a:txBody>
                        <a:bodyPr/>
                        <a:lstStyle/>
                        <a:p>
                          <a:pPr algn="ctr">
                            <a:lnSpc>
                              <a:spcPct val="150000"/>
                            </a:lnSpc>
                            <a:spcAft>
                              <a:spcPts val="0"/>
                            </a:spcAft>
                          </a:pPr>
                          <a:r>
                            <a:rPr lang="es-EC" sz="1400">
                              <a:effectLst/>
                            </a:rPr>
                            <a:t>Caudal</a:t>
                          </a:r>
                          <a:endParaRPr lang="es-CO"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400" dirty="0">
                              <a:effectLst/>
                            </a:rPr>
                            <a:t>1.85 gal/min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408841"/>
                      </a:ext>
                    </a:extLst>
                  </a:tr>
                </a:tbl>
              </a:graphicData>
            </a:graphic>
          </p:graphicFrame>
        </mc:Fallback>
      </mc:AlternateContent>
    </p:spTree>
    <p:extLst>
      <p:ext uri="{BB962C8B-B14F-4D97-AF65-F5344CB8AC3E}">
        <p14:creationId xmlns:p14="http://schemas.microsoft.com/office/powerpoint/2010/main" val="2471668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SELECCIÓN DE VÁLVULA CAMBIO DE DIRECCIÓN </a:t>
            </a:r>
            <a:endParaRPr lang="es-CO" dirty="0"/>
          </a:p>
        </p:txBody>
      </p:sp>
      <p:sp>
        <p:nvSpPr>
          <p:cNvPr id="3" name="Marcador de contenido 2"/>
          <p:cNvSpPr>
            <a:spLocks noGrp="1"/>
          </p:cNvSpPr>
          <p:nvPr>
            <p:ph idx="1"/>
          </p:nvPr>
        </p:nvSpPr>
        <p:spPr/>
        <p:txBody>
          <a:bodyPr/>
          <a:lstStyle/>
          <a:p>
            <a:r>
              <a:rPr lang="es-CO" dirty="0" smtClean="0"/>
              <a:t>ELECTROVÁLVULA DE 4 VÍAS - 3 POSICIONES CON CENTRO TANDEM, BOBINAS A 12 V.</a:t>
            </a:r>
          </a:p>
          <a:p>
            <a:pPr marL="0" indent="0">
              <a:buNone/>
            </a:pPr>
            <a:endParaRPr lang="es-CO" dirty="0"/>
          </a:p>
        </p:txBody>
      </p:sp>
      <p:pic>
        <p:nvPicPr>
          <p:cNvPr id="5" name="Imagen 4"/>
          <p:cNvPicPr/>
          <p:nvPr/>
        </p:nvPicPr>
        <p:blipFill rotWithShape="1">
          <a:blip r:embed="rId2"/>
          <a:srcRect l="11152" t="33812" r="719" b="30675"/>
          <a:stretch/>
        </p:blipFill>
        <p:spPr bwMode="auto">
          <a:xfrm>
            <a:off x="6108104" y="2861679"/>
            <a:ext cx="4946750" cy="2119394"/>
          </a:xfrm>
          <a:prstGeom prst="rect">
            <a:avLst/>
          </a:prstGeom>
          <a:ln>
            <a:noFill/>
          </a:ln>
          <a:extLst>
            <a:ext uri="{53640926-AAD7-44D8-BBD7-CCE9431645EC}">
              <a14:shadowObscured xmlns:a14="http://schemas.microsoft.com/office/drawing/2010/main"/>
            </a:ext>
          </a:extLst>
        </p:spPr>
      </p:pic>
      <p:pic>
        <p:nvPicPr>
          <p:cNvPr id="7170" name="Picture 2" descr="Resultado de imagen para ELECTROVÁLVULA CENTRO TAND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480" y="2861679"/>
            <a:ext cx="4412358" cy="2372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850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007" y="1116192"/>
            <a:ext cx="9603275" cy="454438"/>
          </a:xfrm>
        </p:spPr>
        <p:txBody>
          <a:bodyPr>
            <a:noAutofit/>
          </a:bodyPr>
          <a:lstStyle/>
          <a:p>
            <a:r>
              <a:rPr lang="es-EC" sz="4000" dirty="0" smtClean="0"/>
              <a:t>OBJETIVO GENERAL</a:t>
            </a:r>
            <a:endParaRPr lang="es-EC" sz="4000" dirty="0"/>
          </a:p>
        </p:txBody>
      </p:sp>
      <p:sp>
        <p:nvSpPr>
          <p:cNvPr id="3" name="Content Placeholder 2"/>
          <p:cNvSpPr>
            <a:spLocks noGrp="1"/>
          </p:cNvSpPr>
          <p:nvPr>
            <p:ph idx="1"/>
          </p:nvPr>
        </p:nvSpPr>
        <p:spPr>
          <a:xfrm>
            <a:off x="238539" y="1656522"/>
            <a:ext cx="11529391" cy="4320209"/>
          </a:xfrm>
        </p:spPr>
        <p:txBody>
          <a:bodyPr>
            <a:normAutofit/>
          </a:bodyPr>
          <a:lstStyle/>
          <a:p>
            <a:pPr marL="914400" lvl="2" indent="0">
              <a:buNone/>
            </a:pPr>
            <a:endParaRPr lang="es-EC" sz="2600" b="1" i="1" dirty="0"/>
          </a:p>
          <a:p>
            <a:pPr marL="0" indent="0">
              <a:buNone/>
            </a:pPr>
            <a:r>
              <a:rPr lang="es-EC" sz="2600" b="1" i="1" dirty="0"/>
              <a:t>     </a:t>
            </a:r>
            <a:endParaRPr lang="es-ES_tradnl" sz="3600" dirty="0"/>
          </a:p>
          <a:p>
            <a:pPr algn="just"/>
            <a:r>
              <a:rPr lang="es-ES_tradnl" sz="3200" dirty="0"/>
              <a:t>Diseñar, construir e implementar </a:t>
            </a:r>
            <a:r>
              <a:rPr lang="es-EC" sz="3200" dirty="0"/>
              <a:t>un ascensor de bus automatizado, para personas discapacitadas destinada a la </a:t>
            </a:r>
            <a:r>
              <a:rPr lang="es-EC" sz="3200" dirty="0" smtClean="0"/>
              <a:t>Fundación </a:t>
            </a:r>
            <a:r>
              <a:rPr lang="es-EC" sz="3200" dirty="0"/>
              <a:t>V</a:t>
            </a:r>
            <a:r>
              <a:rPr lang="es-EC" sz="3200" dirty="0" smtClean="0"/>
              <a:t>irgen </a:t>
            </a:r>
            <a:r>
              <a:rPr lang="es-EC" sz="3200" dirty="0"/>
              <a:t>de la M</a:t>
            </a:r>
            <a:r>
              <a:rPr lang="es-EC" sz="3200" dirty="0" smtClean="0"/>
              <a:t>erced</a:t>
            </a:r>
            <a:r>
              <a:rPr lang="es-EC" sz="3600" dirty="0"/>
              <a:t>.</a:t>
            </a:r>
          </a:p>
          <a:p>
            <a:pPr marL="0" indent="0">
              <a:buNone/>
            </a:pPr>
            <a:r>
              <a:rPr lang="es-EC" sz="3600" b="1" dirty="0"/>
              <a:t>   </a:t>
            </a:r>
            <a:endParaRPr lang="es-EC" sz="3600" dirty="0"/>
          </a:p>
          <a:p>
            <a:pPr marL="0" indent="0">
              <a:buNone/>
            </a:pPr>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577847" y="225288"/>
            <a:ext cx="2436577" cy="579232"/>
          </a:xfrm>
          <a:prstGeom prst="rect">
            <a:avLst/>
          </a:prstGeom>
          <a:noFill/>
        </p:spPr>
      </p:pic>
      <p:pic>
        <p:nvPicPr>
          <p:cNvPr id="6" name="Picture 9" descr="C:\Users\Diego\Desktop\EscudoMecatrnica3.jpg"/>
          <p:cNvPicPr>
            <a:picLocks noChangeAspect="1" noChangeArrowheads="1"/>
          </p:cNvPicPr>
          <p:nvPr/>
        </p:nvPicPr>
        <p:blipFill>
          <a:blip r:embed="rId3" cstate="print"/>
          <a:srcRect/>
          <a:stretch>
            <a:fillRect/>
          </a:stretch>
        </p:blipFill>
        <p:spPr bwMode="auto">
          <a:xfrm>
            <a:off x="10605290" y="136517"/>
            <a:ext cx="899127" cy="1008112"/>
          </a:xfrm>
          <a:prstGeom prst="rect">
            <a:avLst/>
          </a:prstGeom>
          <a:noFill/>
        </p:spPr>
      </p:pic>
    </p:spTree>
    <p:extLst>
      <p:ext uri="{BB962C8B-B14F-4D97-AF65-F5344CB8AC3E}">
        <p14:creationId xmlns:p14="http://schemas.microsoft.com/office/powerpoint/2010/main" val="21772130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CONEXIÓN DE ELEMENTOS DE CONTROL HIDRÁULICO </a:t>
            </a:r>
            <a:endParaRPr lang="es-CO"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78" y="1955966"/>
            <a:ext cx="4853455" cy="3638717"/>
          </a:xfrm>
        </p:spPr>
      </p:pic>
      <p:cxnSp>
        <p:nvCxnSpPr>
          <p:cNvPr id="6" name="Conector recto de flecha 5"/>
          <p:cNvCxnSpPr/>
          <p:nvPr/>
        </p:nvCxnSpPr>
        <p:spPr>
          <a:xfrm flipV="1">
            <a:off x="5281863" y="2514600"/>
            <a:ext cx="2117558" cy="300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flipV="1">
            <a:off x="5907505" y="3513221"/>
            <a:ext cx="1491916" cy="252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V="1">
            <a:off x="5907505" y="4078704"/>
            <a:ext cx="1491916" cy="252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V="1">
            <a:off x="4074694" y="4692316"/>
            <a:ext cx="3433011" cy="477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7688179" y="2358189"/>
            <a:ext cx="2550695" cy="646331"/>
          </a:xfrm>
          <a:prstGeom prst="rect">
            <a:avLst/>
          </a:prstGeom>
          <a:noFill/>
        </p:spPr>
        <p:txBody>
          <a:bodyPr wrap="square" rtlCol="0">
            <a:spAutoFit/>
          </a:bodyPr>
          <a:lstStyle/>
          <a:p>
            <a:r>
              <a:rPr lang="es-CO" dirty="0" smtClean="0"/>
              <a:t>Electroválvula cambio de dirección</a:t>
            </a:r>
            <a:endParaRPr lang="es-CO" dirty="0"/>
          </a:p>
        </p:txBody>
      </p:sp>
      <p:sp>
        <p:nvSpPr>
          <p:cNvPr id="14" name="CuadroTexto 13"/>
          <p:cNvSpPr txBox="1"/>
          <p:nvPr/>
        </p:nvSpPr>
        <p:spPr>
          <a:xfrm>
            <a:off x="7688178" y="3270220"/>
            <a:ext cx="3072782" cy="369332"/>
          </a:xfrm>
          <a:prstGeom prst="rect">
            <a:avLst/>
          </a:prstGeom>
          <a:noFill/>
        </p:spPr>
        <p:txBody>
          <a:bodyPr wrap="square" rtlCol="0">
            <a:spAutoFit/>
          </a:bodyPr>
          <a:lstStyle/>
          <a:p>
            <a:r>
              <a:rPr lang="es-CO" dirty="0" smtClean="0"/>
              <a:t>Válvula reguladora de presión</a:t>
            </a:r>
            <a:endParaRPr lang="es-CO" dirty="0"/>
          </a:p>
        </p:txBody>
      </p:sp>
      <p:sp>
        <p:nvSpPr>
          <p:cNvPr id="15" name="CuadroTexto 14"/>
          <p:cNvSpPr txBox="1"/>
          <p:nvPr/>
        </p:nvSpPr>
        <p:spPr>
          <a:xfrm>
            <a:off x="7688178" y="3775324"/>
            <a:ext cx="3072782" cy="369332"/>
          </a:xfrm>
          <a:prstGeom prst="rect">
            <a:avLst/>
          </a:prstGeom>
          <a:noFill/>
        </p:spPr>
        <p:txBody>
          <a:bodyPr wrap="square" rtlCol="0">
            <a:spAutoFit/>
          </a:bodyPr>
          <a:lstStyle/>
          <a:p>
            <a:r>
              <a:rPr lang="es-CO" dirty="0" smtClean="0"/>
              <a:t>Mangueras hidráulicas </a:t>
            </a:r>
            <a:endParaRPr lang="es-CO" dirty="0"/>
          </a:p>
        </p:txBody>
      </p:sp>
      <p:sp>
        <p:nvSpPr>
          <p:cNvPr id="16" name="CuadroTexto 15"/>
          <p:cNvSpPr txBox="1"/>
          <p:nvPr/>
        </p:nvSpPr>
        <p:spPr>
          <a:xfrm>
            <a:off x="7688178" y="4420986"/>
            <a:ext cx="3072782" cy="369332"/>
          </a:xfrm>
          <a:prstGeom prst="rect">
            <a:avLst/>
          </a:prstGeom>
          <a:noFill/>
        </p:spPr>
        <p:txBody>
          <a:bodyPr wrap="square" rtlCol="0">
            <a:spAutoFit/>
          </a:bodyPr>
          <a:lstStyle/>
          <a:p>
            <a:r>
              <a:rPr lang="es-CO" dirty="0" smtClean="0"/>
              <a:t>Manifold </a:t>
            </a:r>
            <a:endParaRPr lang="es-CO" dirty="0"/>
          </a:p>
        </p:txBody>
      </p:sp>
    </p:spTree>
    <p:extLst>
      <p:ext uri="{BB962C8B-B14F-4D97-AF65-F5344CB8AC3E}">
        <p14:creationId xmlns:p14="http://schemas.microsoft.com/office/powerpoint/2010/main" val="2550547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ACCIONAMIENTO Y CONTROL SISTEMA HIDRÁULICO</a:t>
            </a:r>
            <a:endParaRPr lang="es-CO" dirty="0"/>
          </a:p>
        </p:txBody>
      </p:sp>
      <p:sp>
        <p:nvSpPr>
          <p:cNvPr id="3" name="Marcador de contenido 2"/>
          <p:cNvSpPr>
            <a:spLocks noGrp="1"/>
          </p:cNvSpPr>
          <p:nvPr>
            <p:ph idx="1"/>
          </p:nvPr>
        </p:nvSpPr>
        <p:spPr/>
        <p:txBody>
          <a:bodyPr/>
          <a:lstStyle/>
          <a:p>
            <a:endParaRPr lang="es-CO" dirty="0"/>
          </a:p>
        </p:txBody>
      </p:sp>
      <p:pic>
        <p:nvPicPr>
          <p:cNvPr id="4" name="Imagen 3"/>
          <p:cNvPicPr/>
          <p:nvPr/>
        </p:nvPicPr>
        <p:blipFill>
          <a:blip r:embed="rId2"/>
          <a:stretch>
            <a:fillRect/>
          </a:stretch>
        </p:blipFill>
        <p:spPr>
          <a:xfrm>
            <a:off x="1451579" y="2153653"/>
            <a:ext cx="3782158" cy="3312692"/>
          </a:xfrm>
          <a:prstGeom prst="rect">
            <a:avLst/>
          </a:prstGeom>
        </p:spPr>
      </p:pic>
      <p:pic>
        <p:nvPicPr>
          <p:cNvPr id="5" name="Imagen 4"/>
          <p:cNvPicPr/>
          <p:nvPr/>
        </p:nvPicPr>
        <p:blipFill>
          <a:blip r:embed="rId3"/>
          <a:stretch>
            <a:fillRect/>
          </a:stretch>
        </p:blipFill>
        <p:spPr>
          <a:xfrm>
            <a:off x="6068779" y="2153653"/>
            <a:ext cx="4109937" cy="3312692"/>
          </a:xfrm>
          <a:prstGeom prst="rect">
            <a:avLst/>
          </a:prstGeom>
        </p:spPr>
      </p:pic>
      <p:sp>
        <p:nvSpPr>
          <p:cNvPr id="6" name="Elipse 5"/>
          <p:cNvSpPr/>
          <p:nvPr/>
        </p:nvSpPr>
        <p:spPr>
          <a:xfrm>
            <a:off x="6833937" y="2310063"/>
            <a:ext cx="324853" cy="288757"/>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CuadroTexto 6"/>
          <p:cNvSpPr txBox="1"/>
          <p:nvPr/>
        </p:nvSpPr>
        <p:spPr>
          <a:xfrm>
            <a:off x="989424" y="5649936"/>
            <a:ext cx="4706468" cy="369332"/>
          </a:xfrm>
          <a:prstGeom prst="rect">
            <a:avLst/>
          </a:prstGeom>
          <a:noFill/>
        </p:spPr>
        <p:txBody>
          <a:bodyPr wrap="square" rtlCol="0">
            <a:spAutoFit/>
          </a:bodyPr>
          <a:lstStyle/>
          <a:p>
            <a:r>
              <a:rPr lang="es-CO" dirty="0" smtClean="0"/>
              <a:t>CIRCUITO HIDRÁULICO ACCIONAMIENTO</a:t>
            </a:r>
            <a:endParaRPr lang="es-CO" dirty="0"/>
          </a:p>
        </p:txBody>
      </p:sp>
      <p:sp>
        <p:nvSpPr>
          <p:cNvPr id="8" name="CuadroTexto 7"/>
          <p:cNvSpPr txBox="1"/>
          <p:nvPr/>
        </p:nvSpPr>
        <p:spPr>
          <a:xfrm>
            <a:off x="6996363" y="5604266"/>
            <a:ext cx="4213173" cy="369332"/>
          </a:xfrm>
          <a:prstGeom prst="rect">
            <a:avLst/>
          </a:prstGeom>
          <a:noFill/>
        </p:spPr>
        <p:txBody>
          <a:bodyPr wrap="square" rtlCol="0">
            <a:spAutoFit/>
          </a:bodyPr>
          <a:lstStyle/>
          <a:p>
            <a:r>
              <a:rPr lang="es-CO" dirty="0" smtClean="0"/>
              <a:t>CIRCUITO DE CONTROL</a:t>
            </a:r>
            <a:endParaRPr lang="es-CO" dirty="0"/>
          </a:p>
        </p:txBody>
      </p:sp>
    </p:spTree>
    <p:extLst>
      <p:ext uri="{BB962C8B-B14F-4D97-AF65-F5344CB8AC3E}">
        <p14:creationId xmlns:p14="http://schemas.microsoft.com/office/powerpoint/2010/main" val="116048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0358" y="2621287"/>
            <a:ext cx="6958495" cy="1661955"/>
          </a:xfrm>
        </p:spPr>
        <p:txBody>
          <a:bodyPr>
            <a:normAutofit/>
          </a:bodyPr>
          <a:lstStyle/>
          <a:p>
            <a:pPr algn="ctr"/>
            <a:r>
              <a:rPr lang="es-CO" sz="4800" dirty="0" smtClean="0"/>
              <a:t>DISEÑO ELECTRÓNICO DEL SISTEMA</a:t>
            </a:r>
            <a:endParaRPr lang="es-CO" sz="4800" dirty="0"/>
          </a:p>
        </p:txBody>
      </p:sp>
    </p:spTree>
    <p:extLst>
      <p:ext uri="{BB962C8B-B14F-4D97-AF65-F5344CB8AC3E}">
        <p14:creationId xmlns:p14="http://schemas.microsoft.com/office/powerpoint/2010/main" val="176328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5352" y="888747"/>
            <a:ext cx="9603275" cy="1049235"/>
          </a:xfrm>
        </p:spPr>
        <p:txBody>
          <a:bodyPr/>
          <a:lstStyle/>
          <a:p>
            <a:r>
              <a:rPr lang="es-CO" dirty="0" smtClean="0"/>
              <a:t>CONTROL ON - OFF (TODO O NADA)</a:t>
            </a:r>
            <a:endParaRPr lang="es-CO"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470245" y="2060812"/>
            <a:ext cx="7222294" cy="2074459"/>
          </a:xfrm>
          <a:prstGeom prst="rect">
            <a:avLst/>
          </a:prstGeom>
          <a:noFill/>
          <a:ln>
            <a:noFill/>
          </a:ln>
        </p:spPr>
      </p:pic>
      <p:sp>
        <p:nvSpPr>
          <p:cNvPr id="5" name="Rectángulo 4"/>
          <p:cNvSpPr/>
          <p:nvPr/>
        </p:nvSpPr>
        <p:spPr>
          <a:xfrm>
            <a:off x="1410269" y="4421875"/>
            <a:ext cx="9808358" cy="1569660"/>
          </a:xfrm>
          <a:prstGeom prst="rect">
            <a:avLst/>
          </a:prstGeom>
        </p:spPr>
        <p:txBody>
          <a:bodyPr wrap="square">
            <a:spAutoFit/>
          </a:bodyPr>
          <a:lstStyle/>
          <a:p>
            <a:pPr algn="just"/>
            <a:r>
              <a:rPr lang="es-CO" sz="2000" dirty="0"/>
              <a:t>En procesos en los que no se requiere un control muy preciso, el control dos-posiciones </a:t>
            </a:r>
            <a:r>
              <a:rPr lang="es-CO" sz="2000" dirty="0" err="1"/>
              <a:t>on</a:t>
            </a:r>
            <a:r>
              <a:rPr lang="es-CO" sz="2000" dirty="0"/>
              <a:t>/off, puede ser el </a:t>
            </a:r>
            <a:r>
              <a:rPr lang="es-CO" sz="2000" dirty="0" smtClean="0"/>
              <a:t>adecuado como en nuestro caso para controlar el cambio de giro del motor así como el cierre y apertura de la válvula cambio de dirección.</a:t>
            </a:r>
            <a:endParaRPr lang="es-CO" sz="2000" dirty="0"/>
          </a:p>
          <a:p>
            <a:r>
              <a:rPr lang="es-CO" dirty="0"/>
              <a:t/>
            </a:r>
            <a:br>
              <a:rPr lang="es-CO" dirty="0"/>
            </a:br>
            <a:endParaRPr lang="es-CO" dirty="0"/>
          </a:p>
        </p:txBody>
      </p:sp>
    </p:spTree>
    <p:extLst>
      <p:ext uri="{BB962C8B-B14F-4D97-AF65-F5344CB8AC3E}">
        <p14:creationId xmlns:p14="http://schemas.microsoft.com/office/powerpoint/2010/main" val="3507308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CONTROL DEL MOTOR DC UTILIZANDO relés</a:t>
            </a:r>
            <a:endParaRPr lang="es-CO" dirty="0"/>
          </a:p>
        </p:txBody>
      </p:sp>
      <p:sp>
        <p:nvSpPr>
          <p:cNvPr id="5" name="CuadroTexto 4"/>
          <p:cNvSpPr txBox="1"/>
          <p:nvPr/>
        </p:nvSpPr>
        <p:spPr>
          <a:xfrm>
            <a:off x="4420793" y="5611080"/>
            <a:ext cx="5263120" cy="369332"/>
          </a:xfrm>
          <a:prstGeom prst="rect">
            <a:avLst/>
          </a:prstGeom>
          <a:noFill/>
        </p:spPr>
        <p:txBody>
          <a:bodyPr wrap="square" rtlCol="0">
            <a:spAutoFit/>
          </a:bodyPr>
          <a:lstStyle/>
          <a:p>
            <a:r>
              <a:rPr lang="es-CO" dirty="0" smtClean="0"/>
              <a:t>Circuito de control para cambio de giro del motor dc.</a:t>
            </a:r>
            <a:endParaRPr lang="es-CO" dirty="0"/>
          </a:p>
        </p:txBody>
      </p:sp>
      <p:sp>
        <p:nvSpPr>
          <p:cNvPr id="6" name="CuadroTexto 5"/>
          <p:cNvSpPr txBox="1"/>
          <p:nvPr/>
        </p:nvSpPr>
        <p:spPr>
          <a:xfrm>
            <a:off x="896850" y="2901516"/>
            <a:ext cx="2688609" cy="646331"/>
          </a:xfrm>
          <a:prstGeom prst="rect">
            <a:avLst/>
          </a:prstGeom>
          <a:noFill/>
        </p:spPr>
        <p:txBody>
          <a:bodyPr wrap="square" rtlCol="0">
            <a:spAutoFit/>
          </a:bodyPr>
          <a:lstStyle/>
          <a:p>
            <a:r>
              <a:rPr lang="es-CO" dirty="0" smtClean="0"/>
              <a:t>SW1 Señal para giro anti horario (salida plataforma)</a:t>
            </a:r>
            <a:endParaRPr lang="es-CO" dirty="0"/>
          </a:p>
        </p:txBody>
      </p:sp>
      <p:pic>
        <p:nvPicPr>
          <p:cNvPr id="17" name="Imagen 16"/>
          <p:cNvPicPr>
            <a:picLocks noChangeAspect="1"/>
          </p:cNvPicPr>
          <p:nvPr/>
        </p:nvPicPr>
        <p:blipFill>
          <a:blip r:embed="rId2"/>
          <a:stretch>
            <a:fillRect/>
          </a:stretch>
        </p:blipFill>
        <p:spPr>
          <a:xfrm>
            <a:off x="3709813" y="2481721"/>
            <a:ext cx="6685080" cy="3129359"/>
          </a:xfrm>
          <a:prstGeom prst="rect">
            <a:avLst/>
          </a:prstGeom>
        </p:spPr>
      </p:pic>
      <p:sp>
        <p:nvSpPr>
          <p:cNvPr id="9" name="Flecha derecha 8"/>
          <p:cNvSpPr/>
          <p:nvPr/>
        </p:nvSpPr>
        <p:spPr>
          <a:xfrm rot="5400000">
            <a:off x="4920795" y="2264714"/>
            <a:ext cx="701035" cy="232012"/>
          </a:xfrm>
          <a:prstGeom prst="rightArrow">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s-CO"/>
          </a:p>
        </p:txBody>
      </p:sp>
      <p:sp>
        <p:nvSpPr>
          <p:cNvPr id="8" name="Flecha derecha 7"/>
          <p:cNvSpPr/>
          <p:nvPr/>
        </p:nvSpPr>
        <p:spPr>
          <a:xfrm rot="5400000">
            <a:off x="4920794" y="3782359"/>
            <a:ext cx="701035" cy="232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p:cNvSpPr txBox="1"/>
          <p:nvPr/>
        </p:nvSpPr>
        <p:spPr>
          <a:xfrm>
            <a:off x="904255" y="3804560"/>
            <a:ext cx="2434217" cy="923330"/>
          </a:xfrm>
          <a:prstGeom prst="rect">
            <a:avLst/>
          </a:prstGeom>
          <a:noFill/>
        </p:spPr>
        <p:txBody>
          <a:bodyPr wrap="square" rtlCol="0">
            <a:spAutoFit/>
          </a:bodyPr>
          <a:lstStyle/>
          <a:p>
            <a:r>
              <a:rPr lang="es-CO" dirty="0" smtClean="0"/>
              <a:t>SW 2 Señal para giro horario (entrada plataforma)</a:t>
            </a:r>
            <a:endParaRPr lang="es-CO" dirty="0"/>
          </a:p>
        </p:txBody>
      </p:sp>
      <p:sp>
        <p:nvSpPr>
          <p:cNvPr id="18" name="CuadroTexto 17"/>
          <p:cNvSpPr txBox="1"/>
          <p:nvPr/>
        </p:nvSpPr>
        <p:spPr>
          <a:xfrm>
            <a:off x="3709813" y="3547847"/>
            <a:ext cx="54864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s-CO" sz="1400" b="1" dirty="0" smtClean="0"/>
              <a:t>12 v</a:t>
            </a:r>
          </a:p>
          <a:p>
            <a:endParaRPr lang="es-CO" sz="1400" b="1" dirty="0"/>
          </a:p>
        </p:txBody>
      </p:sp>
    </p:spTree>
    <p:extLst>
      <p:ext uri="{BB962C8B-B14F-4D97-AF65-F5344CB8AC3E}">
        <p14:creationId xmlns:p14="http://schemas.microsoft.com/office/powerpoint/2010/main" val="364183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4175" y="2266812"/>
            <a:ext cx="3617913" cy="2570163"/>
          </a:xfrm>
        </p:spPr>
        <p:txBody>
          <a:bodyPr>
            <a:normAutofit/>
          </a:bodyPr>
          <a:lstStyle/>
          <a:p>
            <a:r>
              <a:rPr lang="es-EC" b="1" dirty="0"/>
              <a:t>DIAGRAMA eléctrico del elevador </a:t>
            </a:r>
            <a:br>
              <a:rPr lang="es-EC" b="1" dirty="0"/>
            </a:br>
            <a:endParaRPr lang="es-EC" dirty="0"/>
          </a:p>
        </p:txBody>
      </p:sp>
      <p:pic>
        <p:nvPicPr>
          <p:cNvPr id="5" name="Content Placeholder 4" descr="A picture containing text&#10;&#10;Description generated with very high confidence"/>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691" t="9131" r="-1"/>
          <a:stretch/>
        </p:blipFill>
        <p:spPr>
          <a:xfrm>
            <a:off x="4002088" y="0"/>
            <a:ext cx="8189912" cy="6092825"/>
          </a:xfrm>
        </p:spPr>
      </p:pic>
    </p:spTree>
    <p:extLst>
      <p:ext uri="{BB962C8B-B14F-4D97-AF65-F5344CB8AC3E}">
        <p14:creationId xmlns:p14="http://schemas.microsoft.com/office/powerpoint/2010/main" val="1199568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Señales de entrada a microcontrolador</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23572272"/>
              </p:ext>
            </p:extLst>
          </p:nvPr>
        </p:nvGraphicFramePr>
        <p:xfrm>
          <a:off x="1451579" y="1990232"/>
          <a:ext cx="9603277" cy="4512032"/>
        </p:xfrm>
        <a:graphic>
          <a:graphicData uri="http://schemas.openxmlformats.org/drawingml/2006/table">
            <a:tbl>
              <a:tblPr firstRow="1" firstCol="1" bandRow="1">
                <a:tableStyleId>{5C22544A-7EE6-4342-B048-85BDC9FD1C3A}</a:tableStyleId>
              </a:tblPr>
              <a:tblGrid>
                <a:gridCol w="2710092">
                  <a:extLst>
                    <a:ext uri="{9D8B030D-6E8A-4147-A177-3AD203B41FA5}">
                      <a16:colId xmlns:a16="http://schemas.microsoft.com/office/drawing/2014/main" val="1989588755"/>
                    </a:ext>
                  </a:extLst>
                </a:gridCol>
                <a:gridCol w="2484085">
                  <a:extLst>
                    <a:ext uri="{9D8B030D-6E8A-4147-A177-3AD203B41FA5}">
                      <a16:colId xmlns:a16="http://schemas.microsoft.com/office/drawing/2014/main" val="3961630573"/>
                    </a:ext>
                  </a:extLst>
                </a:gridCol>
                <a:gridCol w="1825892">
                  <a:extLst>
                    <a:ext uri="{9D8B030D-6E8A-4147-A177-3AD203B41FA5}">
                      <a16:colId xmlns:a16="http://schemas.microsoft.com/office/drawing/2014/main" val="2073603404"/>
                    </a:ext>
                  </a:extLst>
                </a:gridCol>
                <a:gridCol w="1825892">
                  <a:extLst>
                    <a:ext uri="{9D8B030D-6E8A-4147-A177-3AD203B41FA5}">
                      <a16:colId xmlns:a16="http://schemas.microsoft.com/office/drawing/2014/main" val="2595809133"/>
                    </a:ext>
                  </a:extLst>
                </a:gridCol>
                <a:gridCol w="757316">
                  <a:extLst>
                    <a:ext uri="{9D8B030D-6E8A-4147-A177-3AD203B41FA5}">
                      <a16:colId xmlns:a16="http://schemas.microsoft.com/office/drawing/2014/main" val="2392625640"/>
                    </a:ext>
                  </a:extLst>
                </a:gridCol>
              </a:tblGrid>
              <a:tr h="308956">
                <a:tc>
                  <a:txBody>
                    <a:bodyPr/>
                    <a:lstStyle/>
                    <a:p>
                      <a:pPr algn="ctr">
                        <a:lnSpc>
                          <a:spcPct val="150000"/>
                        </a:lnSpc>
                        <a:spcAft>
                          <a:spcPts val="0"/>
                        </a:spcAft>
                      </a:pPr>
                      <a:r>
                        <a:rPr lang="es-EC" sz="1600" dirty="0">
                          <a:effectLst/>
                        </a:rPr>
                        <a:t>SENSOR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600" dirty="0">
                          <a:effectLst/>
                        </a:rPr>
                        <a:t>NOMBRE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600" dirty="0">
                          <a:effectLst/>
                        </a:rPr>
                        <a:t>E/S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600" dirty="0">
                          <a:effectLst/>
                        </a:rPr>
                        <a:t>TIPO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PIN</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3599350633"/>
                  </a:ext>
                </a:extLst>
              </a:tr>
              <a:tr h="270299">
                <a:tc rowSpan="2">
                  <a:txBody>
                    <a:bodyPr/>
                    <a:lstStyle/>
                    <a:p>
                      <a:pPr algn="ctr">
                        <a:lnSpc>
                          <a:spcPct val="150000"/>
                        </a:lnSpc>
                        <a:spcAft>
                          <a:spcPts val="0"/>
                        </a:spcAft>
                      </a:pPr>
                      <a:r>
                        <a:rPr lang="es-EC" sz="1400" dirty="0">
                          <a:effectLst/>
                        </a:rPr>
                        <a:t>Presencia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a:effectLst/>
                        </a:rPr>
                        <a:t>Ultrasónico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a:effectLst/>
                        </a:rPr>
                        <a:t>E</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a:effectLst/>
                        </a:rPr>
                        <a:t>Análoga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A0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1771948716"/>
                  </a:ext>
                </a:extLst>
              </a:tr>
              <a:tr h="241727">
                <a:tc vMerge="1">
                  <a:txBody>
                    <a:bodyPr/>
                    <a:lstStyle/>
                    <a:p>
                      <a:endParaRPr lang="es-CO"/>
                    </a:p>
                  </a:txBody>
                  <a:tcPr/>
                </a:tc>
                <a:tc>
                  <a:txBody>
                    <a:bodyPr/>
                    <a:lstStyle/>
                    <a:p>
                      <a:pPr algn="ctr">
                        <a:lnSpc>
                          <a:spcPct val="150000"/>
                        </a:lnSpc>
                        <a:spcAft>
                          <a:spcPts val="0"/>
                        </a:spcAft>
                      </a:pPr>
                      <a:r>
                        <a:rPr lang="es-EC" sz="1400">
                          <a:effectLst/>
                        </a:rPr>
                        <a:t>Ultrasónico</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a:effectLst/>
                        </a:rPr>
                        <a:t>E</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a:effectLst/>
                        </a:rPr>
                        <a:t>Análoga</a:t>
                      </a:r>
                      <a:endParaRPr lang="es-CO" sz="140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A1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3193795652"/>
                  </a:ext>
                </a:extLst>
              </a:tr>
              <a:tr h="426654">
                <a:tc rowSpan="3">
                  <a:txBody>
                    <a:bodyPr/>
                    <a:lstStyle/>
                    <a:p>
                      <a:pPr algn="ctr">
                        <a:lnSpc>
                          <a:spcPct val="150000"/>
                        </a:lnSpc>
                        <a:spcAft>
                          <a:spcPts val="0"/>
                        </a:spcAft>
                      </a:pPr>
                      <a:r>
                        <a:rPr lang="es-EC" sz="1400" dirty="0">
                          <a:effectLst/>
                        </a:rPr>
                        <a:t> </a:t>
                      </a:r>
                      <a:endParaRPr lang="es-CO" sz="1400" dirty="0">
                        <a:effectLst/>
                      </a:endParaRPr>
                    </a:p>
                    <a:p>
                      <a:pPr algn="ctr">
                        <a:lnSpc>
                          <a:spcPct val="150000"/>
                        </a:lnSpc>
                        <a:spcAft>
                          <a:spcPts val="0"/>
                        </a:spcAft>
                      </a:pPr>
                      <a:r>
                        <a:rPr lang="es-EC" sz="1400" dirty="0">
                          <a:effectLst/>
                        </a:rPr>
                        <a:t>Fines de Carrera </a:t>
                      </a:r>
                      <a:r>
                        <a:rPr lang="es-EC" sz="1400" dirty="0" smtClean="0">
                          <a:effectLst/>
                        </a:rPr>
                        <a:t>para el  </a:t>
                      </a:r>
                      <a:r>
                        <a:rPr lang="es-EC" sz="1400" dirty="0">
                          <a:effectLst/>
                        </a:rPr>
                        <a:t>control de </a:t>
                      </a:r>
                      <a:r>
                        <a:rPr lang="es-EC" sz="1400" dirty="0" smtClean="0">
                          <a:effectLst/>
                        </a:rPr>
                        <a:t>la</a:t>
                      </a:r>
                      <a:r>
                        <a:rPr lang="es-EC" sz="1400" baseline="0" dirty="0" smtClean="0">
                          <a:effectLst/>
                        </a:rPr>
                        <a:t> </a:t>
                      </a:r>
                      <a:r>
                        <a:rPr lang="es-EC" sz="1400" dirty="0" smtClean="0">
                          <a:effectLst/>
                        </a:rPr>
                        <a:t>electroválvula </a:t>
                      </a:r>
                      <a:r>
                        <a:rPr lang="es-EC" sz="1400" dirty="0">
                          <a:effectLst/>
                        </a:rPr>
                        <a:t>cambio de dirección.</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Fin de Carrera Nivel Superior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Digital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0</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2657336562"/>
                  </a:ext>
                </a:extLst>
              </a:tr>
              <a:tr h="467971">
                <a:tc vMerge="1">
                  <a:txBody>
                    <a:bodyPr/>
                    <a:lstStyle/>
                    <a:p>
                      <a:endParaRPr lang="es-CO"/>
                    </a:p>
                  </a:txBody>
                  <a:tcPr/>
                </a:tc>
                <a:tc>
                  <a:txBody>
                    <a:bodyPr/>
                    <a:lstStyle/>
                    <a:p>
                      <a:pPr algn="ctr">
                        <a:lnSpc>
                          <a:spcPct val="150000"/>
                        </a:lnSpc>
                        <a:spcAft>
                          <a:spcPts val="0"/>
                        </a:spcAft>
                      </a:pPr>
                      <a:r>
                        <a:rPr lang="es-EC" sz="1400" dirty="0">
                          <a:effectLst/>
                        </a:rPr>
                        <a:t>Fin de Carrera Nivel Inferior</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Digital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3565696585"/>
                  </a:ext>
                </a:extLst>
              </a:tr>
              <a:tr h="891426">
                <a:tc vMerge="1">
                  <a:txBody>
                    <a:bodyPr/>
                    <a:lstStyle/>
                    <a:p>
                      <a:endParaRPr lang="es-CO"/>
                    </a:p>
                  </a:txBody>
                  <a:tcPr/>
                </a:tc>
                <a:tc>
                  <a:txBody>
                    <a:bodyPr/>
                    <a:lstStyle/>
                    <a:p>
                      <a:pPr algn="ctr">
                        <a:lnSpc>
                          <a:spcPct val="150000"/>
                        </a:lnSpc>
                        <a:spcAft>
                          <a:spcPts val="0"/>
                        </a:spcAft>
                      </a:pPr>
                      <a:r>
                        <a:rPr lang="es-EC" sz="1400" dirty="0">
                          <a:effectLst/>
                        </a:rPr>
                        <a:t>Fin de Carrera para posicionamiento horizontal “Home”.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endParaRPr lang="es-EC" sz="1400" dirty="0" smtClean="0">
                        <a:effectLst/>
                      </a:endParaRPr>
                    </a:p>
                    <a:p>
                      <a:pPr algn="ctr">
                        <a:lnSpc>
                          <a:spcPct val="150000"/>
                        </a:lnSpc>
                        <a:spcAft>
                          <a:spcPts val="0"/>
                        </a:spcAft>
                      </a:pPr>
                      <a:r>
                        <a:rPr lang="es-EC" sz="1400" dirty="0">
                          <a:effectLst/>
                        </a:rPr>
                        <a:t> </a:t>
                      </a:r>
                      <a:r>
                        <a:rPr lang="es-EC" sz="1400" dirty="0" smtClean="0">
                          <a:effectLst/>
                        </a:rPr>
                        <a: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 </a:t>
                      </a:r>
                      <a:endParaRPr lang="es-EC" sz="1400" dirty="0" smtClean="0">
                        <a:effectLst/>
                      </a:endParaRPr>
                    </a:p>
                    <a:p>
                      <a:pPr marL="0" marR="0" indent="0" algn="ctr" defTabSz="914400" rtl="0" eaLnBrk="1" fontAlgn="auto" latinLnBrk="0" hangingPunct="1">
                        <a:lnSpc>
                          <a:spcPct val="150000"/>
                        </a:lnSpc>
                        <a:spcBef>
                          <a:spcPts val="0"/>
                        </a:spcBef>
                        <a:spcAft>
                          <a:spcPts val="0"/>
                        </a:spcAft>
                        <a:buClrTx/>
                        <a:buSzTx/>
                        <a:buFontTx/>
                        <a:buNone/>
                        <a:tabLst/>
                        <a:defRPr/>
                      </a:pPr>
                      <a:r>
                        <a:rPr lang="es-EC" sz="1400" dirty="0" smtClean="0">
                          <a:effectLst/>
                        </a:rPr>
                        <a:t>Digital</a:t>
                      </a:r>
                      <a:endParaRPr lang="es-CO"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0"/>
                        </a:spcAft>
                      </a:pP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a:effectLst/>
                        </a:rPr>
                        <a:t> </a:t>
                      </a:r>
                      <a:endParaRPr lang="es-EC" sz="1200" dirty="0" smtClean="0">
                        <a:effectLst/>
                      </a:endParaRPr>
                    </a:p>
                    <a:p>
                      <a:pPr algn="ctr">
                        <a:lnSpc>
                          <a:spcPct val="150000"/>
                        </a:lnSpc>
                        <a:spcAft>
                          <a:spcPts val="0"/>
                        </a:spcAft>
                      </a:pPr>
                      <a:r>
                        <a:rPr lang="es-EC" sz="1200" dirty="0" smtClean="0">
                          <a:effectLst/>
                          <a:latin typeface="+mn-lt"/>
                          <a:ea typeface="+mn-ea"/>
                          <a:cs typeface="+mn-cs"/>
                        </a:rPr>
                        <a:t>2</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1885784140"/>
                  </a:ext>
                </a:extLst>
              </a:tr>
              <a:tr h="632680">
                <a:tc rowSpan="2">
                  <a:txBody>
                    <a:bodyPr/>
                    <a:lstStyle/>
                    <a:p>
                      <a:pPr algn="ctr">
                        <a:lnSpc>
                          <a:spcPct val="150000"/>
                        </a:lnSpc>
                        <a:spcAft>
                          <a:spcPts val="0"/>
                        </a:spcAft>
                      </a:pPr>
                      <a:r>
                        <a:rPr lang="es-EC" sz="1400" dirty="0">
                          <a:effectLst/>
                        </a:rPr>
                        <a:t> </a:t>
                      </a:r>
                      <a:endParaRPr lang="es-CO" sz="1400" dirty="0">
                        <a:effectLst/>
                      </a:endParaRPr>
                    </a:p>
                    <a:p>
                      <a:pPr algn="ctr">
                        <a:lnSpc>
                          <a:spcPct val="150000"/>
                        </a:lnSpc>
                        <a:spcAft>
                          <a:spcPts val="0"/>
                        </a:spcAft>
                      </a:pPr>
                      <a:r>
                        <a:rPr lang="es-EC" sz="1400" dirty="0">
                          <a:effectLst/>
                        </a:rPr>
                        <a:t> </a:t>
                      </a:r>
                      <a:endParaRPr lang="es-CO" sz="1400" dirty="0">
                        <a:effectLst/>
                      </a:endParaRPr>
                    </a:p>
                    <a:p>
                      <a:pPr algn="ctr">
                        <a:lnSpc>
                          <a:spcPct val="150000"/>
                        </a:lnSpc>
                        <a:spcAft>
                          <a:spcPts val="0"/>
                        </a:spcAft>
                      </a:pPr>
                      <a:r>
                        <a:rPr lang="es-EC" sz="1400" dirty="0">
                          <a:effectLst/>
                        </a:rPr>
                        <a:t>Fines de Carrera para control de motor dc.</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Fin de Carrera cambio de dirección en sentido horario.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Digital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3</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4274486541"/>
                  </a:ext>
                </a:extLst>
              </a:tr>
              <a:tr h="1011367">
                <a:tc vMerge="1">
                  <a:txBody>
                    <a:bodyPr/>
                    <a:lstStyle/>
                    <a:p>
                      <a:endParaRPr lang="es-CO"/>
                    </a:p>
                  </a:txBody>
                  <a:tcPr/>
                </a:tc>
                <a:tc>
                  <a:txBody>
                    <a:bodyPr/>
                    <a:lstStyle/>
                    <a:p>
                      <a:pPr algn="ctr">
                        <a:lnSpc>
                          <a:spcPct val="150000"/>
                        </a:lnSpc>
                        <a:spcAft>
                          <a:spcPts val="0"/>
                        </a:spcAft>
                      </a:pPr>
                      <a:r>
                        <a:rPr lang="es-EC" sz="1400" dirty="0">
                          <a:effectLst/>
                        </a:rPr>
                        <a:t>Fin de Carrera cambio de dirección en sentido anti horario.</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E</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400" dirty="0">
                          <a:effectLst/>
                        </a:rPr>
                        <a:t>Digital</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tc>
                  <a:txBody>
                    <a:bodyPr/>
                    <a:lstStyle/>
                    <a:p>
                      <a:pPr algn="ctr">
                        <a:lnSpc>
                          <a:spcPct val="150000"/>
                        </a:lnSpc>
                        <a:spcAft>
                          <a:spcPts val="0"/>
                        </a:spcAft>
                      </a:pPr>
                      <a:r>
                        <a:rPr lang="es-EC" sz="1200" dirty="0" smtClean="0">
                          <a:effectLst/>
                          <a:latin typeface="+mn-lt"/>
                          <a:ea typeface="+mn-ea"/>
                          <a:cs typeface="+mn-cs"/>
                        </a:rPr>
                        <a:t>4</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893" marR="54893" marT="0" marB="0"/>
                </a:tc>
                <a:extLst>
                  <a:ext uri="{0D108BD9-81ED-4DB2-BD59-A6C34878D82A}">
                    <a16:rowId xmlns:a16="http://schemas.microsoft.com/office/drawing/2014/main" val="595030166"/>
                  </a:ext>
                </a:extLst>
              </a:tr>
            </a:tbl>
          </a:graphicData>
        </a:graphic>
      </p:graphicFrame>
    </p:spTree>
    <p:extLst>
      <p:ext uri="{BB962C8B-B14F-4D97-AF65-F5344CB8AC3E}">
        <p14:creationId xmlns:p14="http://schemas.microsoft.com/office/powerpoint/2010/main" val="1009504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p:txBody>
          <a:bodyPr/>
          <a:lstStyle/>
          <a:p>
            <a:r>
              <a:rPr lang="es-CO" dirty="0" smtClean="0"/>
              <a:t>Señales de entrada a microcontrolador</a:t>
            </a:r>
            <a:endParaRPr lang="es-CO" dirty="0"/>
          </a:p>
        </p:txBody>
      </p:sp>
      <p:graphicFrame>
        <p:nvGraphicFramePr>
          <p:cNvPr id="7" name="Tabla 6"/>
          <p:cNvGraphicFramePr>
            <a:graphicFrameLocks noGrp="1"/>
          </p:cNvGraphicFramePr>
          <p:nvPr>
            <p:extLst>
              <p:ext uri="{D42A27DB-BD31-4B8C-83A1-F6EECF244321}">
                <p14:modId xmlns:p14="http://schemas.microsoft.com/office/powerpoint/2010/main" val="1576254939"/>
              </p:ext>
            </p:extLst>
          </p:nvPr>
        </p:nvGraphicFramePr>
        <p:xfrm>
          <a:off x="1540372" y="2096920"/>
          <a:ext cx="9425688" cy="3032760"/>
        </p:xfrm>
        <a:graphic>
          <a:graphicData uri="http://schemas.openxmlformats.org/drawingml/2006/table">
            <a:tbl>
              <a:tblPr firstRow="1" bandRow="1">
                <a:tableStyleId>{5C22544A-7EE6-4342-B048-85BDC9FD1C3A}</a:tableStyleId>
              </a:tblPr>
              <a:tblGrid>
                <a:gridCol w="2356422">
                  <a:extLst>
                    <a:ext uri="{9D8B030D-6E8A-4147-A177-3AD203B41FA5}">
                      <a16:colId xmlns:a16="http://schemas.microsoft.com/office/drawing/2014/main" val="2131480702"/>
                    </a:ext>
                  </a:extLst>
                </a:gridCol>
                <a:gridCol w="2356422">
                  <a:extLst>
                    <a:ext uri="{9D8B030D-6E8A-4147-A177-3AD203B41FA5}">
                      <a16:colId xmlns:a16="http://schemas.microsoft.com/office/drawing/2014/main" val="1658762040"/>
                    </a:ext>
                  </a:extLst>
                </a:gridCol>
                <a:gridCol w="2356422">
                  <a:extLst>
                    <a:ext uri="{9D8B030D-6E8A-4147-A177-3AD203B41FA5}">
                      <a16:colId xmlns:a16="http://schemas.microsoft.com/office/drawing/2014/main" val="2011149221"/>
                    </a:ext>
                  </a:extLst>
                </a:gridCol>
                <a:gridCol w="2356422">
                  <a:extLst>
                    <a:ext uri="{9D8B030D-6E8A-4147-A177-3AD203B41FA5}">
                      <a16:colId xmlns:a16="http://schemas.microsoft.com/office/drawing/2014/main" val="1609198321"/>
                    </a:ext>
                  </a:extLst>
                </a:gridCol>
              </a:tblGrid>
              <a:tr h="370840">
                <a:tc>
                  <a:txBody>
                    <a:bodyPr/>
                    <a:lstStyle/>
                    <a:p>
                      <a:pPr algn="ctr"/>
                      <a:r>
                        <a:rPr lang="es-CO" dirty="0" smtClean="0"/>
                        <a:t>SEÑAL</a:t>
                      </a:r>
                      <a:endParaRPr lang="es-CO" dirty="0"/>
                    </a:p>
                  </a:txBody>
                  <a:tcPr/>
                </a:tc>
                <a:tc>
                  <a:txBody>
                    <a:bodyPr/>
                    <a:lstStyle/>
                    <a:p>
                      <a:pPr algn="ctr"/>
                      <a:r>
                        <a:rPr lang="es-CO" dirty="0" smtClean="0"/>
                        <a:t>E/S</a:t>
                      </a:r>
                      <a:endParaRPr lang="es-CO" dirty="0"/>
                    </a:p>
                  </a:txBody>
                  <a:tcPr/>
                </a:tc>
                <a:tc>
                  <a:txBody>
                    <a:bodyPr/>
                    <a:lstStyle/>
                    <a:p>
                      <a:pPr algn="ctr"/>
                      <a:r>
                        <a:rPr lang="es-CO" dirty="0" smtClean="0"/>
                        <a:t>TIPO</a:t>
                      </a:r>
                      <a:endParaRPr lang="es-CO" dirty="0"/>
                    </a:p>
                  </a:txBody>
                  <a:tcPr/>
                </a:tc>
                <a:tc>
                  <a:txBody>
                    <a:bodyPr/>
                    <a:lstStyle/>
                    <a:p>
                      <a:pPr algn="ctr"/>
                      <a:r>
                        <a:rPr lang="es-CO" dirty="0" smtClean="0"/>
                        <a:t>PIN</a:t>
                      </a:r>
                      <a:endParaRPr lang="es-CO" dirty="0"/>
                    </a:p>
                  </a:txBody>
                  <a:tcPr/>
                </a:tc>
                <a:extLst>
                  <a:ext uri="{0D108BD9-81ED-4DB2-BD59-A6C34878D82A}">
                    <a16:rowId xmlns:a16="http://schemas.microsoft.com/office/drawing/2014/main" val="3444293171"/>
                  </a:ext>
                </a:extLst>
              </a:tr>
              <a:tr h="370840">
                <a:tc>
                  <a:txBody>
                    <a:bodyPr/>
                    <a:lstStyle/>
                    <a:p>
                      <a:pPr algn="ctr">
                        <a:lnSpc>
                          <a:spcPct val="107000"/>
                        </a:lnSpc>
                        <a:spcAft>
                          <a:spcPts val="0"/>
                        </a:spcAft>
                      </a:pPr>
                      <a:r>
                        <a:rPr lang="es-CO" sz="1600" b="0" dirty="0">
                          <a:effectLst/>
                        </a:rPr>
                        <a:t>Pulsador salida plataforma</a:t>
                      </a:r>
                      <a:endParaRPr lang="es-CO"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dirty="0" smtClean="0"/>
                        <a:t>E</a:t>
                      </a:r>
                    </a:p>
                  </a:txBody>
                  <a:tcPr/>
                </a:tc>
                <a:tc>
                  <a:txBody>
                    <a:bodyPr/>
                    <a:lstStyle/>
                    <a:p>
                      <a:pPr algn="ctr"/>
                      <a:r>
                        <a:rPr lang="es-CO" dirty="0" smtClean="0"/>
                        <a:t>digital</a:t>
                      </a:r>
                      <a:endParaRPr lang="es-CO" dirty="0"/>
                    </a:p>
                  </a:txBody>
                  <a:tcPr/>
                </a:tc>
                <a:tc>
                  <a:txBody>
                    <a:bodyPr/>
                    <a:lstStyle/>
                    <a:p>
                      <a:pPr algn="ctr"/>
                      <a:r>
                        <a:rPr lang="es-CO" dirty="0" smtClean="0"/>
                        <a:t>5</a:t>
                      </a:r>
                      <a:endParaRPr lang="es-CO" dirty="0"/>
                    </a:p>
                  </a:txBody>
                  <a:tcPr/>
                </a:tc>
                <a:extLst>
                  <a:ext uri="{0D108BD9-81ED-4DB2-BD59-A6C34878D82A}">
                    <a16:rowId xmlns:a16="http://schemas.microsoft.com/office/drawing/2014/main" val="3931958290"/>
                  </a:ext>
                </a:extLst>
              </a:tr>
              <a:tr h="370840">
                <a:tc>
                  <a:txBody>
                    <a:bodyPr/>
                    <a:lstStyle/>
                    <a:p>
                      <a:pPr algn="ctr">
                        <a:lnSpc>
                          <a:spcPct val="107000"/>
                        </a:lnSpc>
                        <a:spcAft>
                          <a:spcPts val="0"/>
                        </a:spcAft>
                      </a:pPr>
                      <a:r>
                        <a:rPr lang="es-CO" sz="1600" b="0" dirty="0">
                          <a:effectLst/>
                        </a:rPr>
                        <a:t>Pulsador entrada plataforma</a:t>
                      </a:r>
                      <a:endParaRPr lang="es-CO"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dirty="0" smtClean="0"/>
                        <a:t>E</a:t>
                      </a:r>
                      <a:endParaRPr lang="es-CO"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dirty="0" smtClean="0"/>
                        <a:t>digital</a:t>
                      </a:r>
                    </a:p>
                    <a:p>
                      <a:pPr algn="ctr"/>
                      <a:endParaRPr lang="es-CO" dirty="0"/>
                    </a:p>
                  </a:txBody>
                  <a:tcPr/>
                </a:tc>
                <a:tc>
                  <a:txBody>
                    <a:bodyPr/>
                    <a:lstStyle/>
                    <a:p>
                      <a:pPr algn="ctr"/>
                      <a:r>
                        <a:rPr lang="es-CO" dirty="0" smtClean="0"/>
                        <a:t>6</a:t>
                      </a:r>
                      <a:endParaRPr lang="es-CO" dirty="0"/>
                    </a:p>
                  </a:txBody>
                  <a:tcPr/>
                </a:tc>
                <a:extLst>
                  <a:ext uri="{0D108BD9-81ED-4DB2-BD59-A6C34878D82A}">
                    <a16:rowId xmlns:a16="http://schemas.microsoft.com/office/drawing/2014/main" val="3207852062"/>
                  </a:ext>
                </a:extLst>
              </a:tr>
              <a:tr h="370840">
                <a:tc>
                  <a:txBody>
                    <a:bodyPr/>
                    <a:lstStyle/>
                    <a:p>
                      <a:pPr algn="ctr">
                        <a:lnSpc>
                          <a:spcPct val="107000"/>
                        </a:lnSpc>
                        <a:spcAft>
                          <a:spcPts val="0"/>
                        </a:spcAft>
                      </a:pPr>
                      <a:r>
                        <a:rPr lang="es-CO" sz="1600" b="0" dirty="0">
                          <a:effectLst/>
                        </a:rPr>
                        <a:t>Pulsador subida elevador</a:t>
                      </a:r>
                      <a:endParaRPr lang="es-CO"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dirty="0" smtClean="0"/>
                        <a:t>E</a:t>
                      </a:r>
                      <a:endParaRPr lang="es-CO" dirty="0"/>
                    </a:p>
                  </a:txBody>
                  <a:tcPr/>
                </a:tc>
                <a:tc>
                  <a:txBody>
                    <a:bodyPr/>
                    <a:lstStyle/>
                    <a:p>
                      <a:pPr algn="ctr"/>
                      <a:r>
                        <a:rPr lang="es-CO" dirty="0" smtClean="0"/>
                        <a:t>digital</a:t>
                      </a:r>
                      <a:endParaRPr lang="es-CO" dirty="0"/>
                    </a:p>
                  </a:txBody>
                  <a:tcPr/>
                </a:tc>
                <a:tc>
                  <a:txBody>
                    <a:bodyPr/>
                    <a:lstStyle/>
                    <a:p>
                      <a:pPr algn="ctr"/>
                      <a:r>
                        <a:rPr lang="es-CO" dirty="0" smtClean="0"/>
                        <a:t>7</a:t>
                      </a:r>
                      <a:endParaRPr lang="es-CO" dirty="0"/>
                    </a:p>
                  </a:txBody>
                  <a:tcPr/>
                </a:tc>
                <a:extLst>
                  <a:ext uri="{0D108BD9-81ED-4DB2-BD59-A6C34878D82A}">
                    <a16:rowId xmlns:a16="http://schemas.microsoft.com/office/drawing/2014/main" val="3302345929"/>
                  </a:ext>
                </a:extLst>
              </a:tr>
              <a:tr h="370840">
                <a:tc>
                  <a:txBody>
                    <a:bodyPr/>
                    <a:lstStyle/>
                    <a:p>
                      <a:pPr algn="ctr">
                        <a:lnSpc>
                          <a:spcPct val="107000"/>
                        </a:lnSpc>
                        <a:spcAft>
                          <a:spcPts val="0"/>
                        </a:spcAft>
                      </a:pPr>
                      <a:r>
                        <a:rPr lang="es-CO" sz="1600" b="0" dirty="0">
                          <a:effectLst/>
                        </a:rPr>
                        <a:t>Pulsador bajada elevador</a:t>
                      </a:r>
                      <a:endParaRPr lang="es-CO"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dirty="0" smtClean="0"/>
                        <a:t>E</a:t>
                      </a:r>
                      <a:endParaRPr lang="es-CO"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dirty="0" smtClean="0"/>
                        <a:t>digital</a:t>
                      </a:r>
                    </a:p>
                    <a:p>
                      <a:pPr algn="ctr"/>
                      <a:endParaRPr lang="es-CO" dirty="0"/>
                    </a:p>
                  </a:txBody>
                  <a:tcPr/>
                </a:tc>
                <a:tc>
                  <a:txBody>
                    <a:bodyPr/>
                    <a:lstStyle/>
                    <a:p>
                      <a:pPr algn="ctr"/>
                      <a:r>
                        <a:rPr lang="es-CO" dirty="0" smtClean="0"/>
                        <a:t>8</a:t>
                      </a:r>
                      <a:endParaRPr lang="es-CO" dirty="0"/>
                    </a:p>
                  </a:txBody>
                  <a:tcPr/>
                </a:tc>
                <a:extLst>
                  <a:ext uri="{0D108BD9-81ED-4DB2-BD59-A6C34878D82A}">
                    <a16:rowId xmlns:a16="http://schemas.microsoft.com/office/drawing/2014/main" val="1789775265"/>
                  </a:ext>
                </a:extLst>
              </a:tr>
              <a:tr h="370840">
                <a:tc>
                  <a:txBody>
                    <a:bodyPr/>
                    <a:lstStyle/>
                    <a:p>
                      <a:pPr algn="ctr">
                        <a:lnSpc>
                          <a:spcPct val="107000"/>
                        </a:lnSpc>
                        <a:spcAft>
                          <a:spcPts val="0"/>
                        </a:spcAft>
                      </a:pPr>
                      <a:r>
                        <a:rPr lang="es-CO" sz="1600" b="0" dirty="0">
                          <a:effectLst/>
                        </a:rPr>
                        <a:t>Pulsador de nivel </a:t>
                      </a:r>
                      <a:endParaRPr lang="es-CO"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dirty="0" smtClean="0"/>
                        <a:t>E</a:t>
                      </a:r>
                      <a:endParaRPr lang="es-CO"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dirty="0" smtClean="0"/>
                        <a:t>digital</a:t>
                      </a:r>
                    </a:p>
                    <a:p>
                      <a:pPr algn="ctr"/>
                      <a:endParaRPr lang="es-CO" dirty="0"/>
                    </a:p>
                  </a:txBody>
                  <a:tcPr/>
                </a:tc>
                <a:tc>
                  <a:txBody>
                    <a:bodyPr/>
                    <a:lstStyle/>
                    <a:p>
                      <a:pPr algn="ctr"/>
                      <a:r>
                        <a:rPr lang="es-CO" dirty="0" smtClean="0"/>
                        <a:t>9</a:t>
                      </a:r>
                      <a:endParaRPr lang="es-CO" dirty="0"/>
                    </a:p>
                  </a:txBody>
                  <a:tcPr/>
                </a:tc>
                <a:extLst>
                  <a:ext uri="{0D108BD9-81ED-4DB2-BD59-A6C34878D82A}">
                    <a16:rowId xmlns:a16="http://schemas.microsoft.com/office/drawing/2014/main" val="201040097"/>
                  </a:ext>
                </a:extLst>
              </a:tr>
            </a:tbl>
          </a:graphicData>
        </a:graphic>
      </p:graphicFrame>
    </p:spTree>
    <p:extLst>
      <p:ext uri="{BB962C8B-B14F-4D97-AF65-F5344CB8AC3E}">
        <p14:creationId xmlns:p14="http://schemas.microsoft.com/office/powerpoint/2010/main" val="667589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Señales de </a:t>
            </a:r>
            <a:r>
              <a:rPr lang="es-CO" dirty="0" smtClean="0"/>
              <a:t>SALIDA  DEL </a:t>
            </a:r>
            <a:r>
              <a:rPr lang="es-CO" dirty="0"/>
              <a:t>microcontrolador</a:t>
            </a:r>
          </a:p>
        </p:txBody>
      </p:sp>
      <p:graphicFrame>
        <p:nvGraphicFramePr>
          <p:cNvPr id="5" name="Tabla 4"/>
          <p:cNvGraphicFramePr>
            <a:graphicFrameLocks noGrp="1"/>
          </p:cNvGraphicFramePr>
          <p:nvPr>
            <p:extLst>
              <p:ext uri="{D42A27DB-BD31-4B8C-83A1-F6EECF244321}">
                <p14:modId xmlns:p14="http://schemas.microsoft.com/office/powerpoint/2010/main" val="2255087919"/>
              </p:ext>
            </p:extLst>
          </p:nvPr>
        </p:nvGraphicFramePr>
        <p:xfrm>
          <a:off x="1610437" y="2179976"/>
          <a:ext cx="8972643" cy="2899283"/>
        </p:xfrm>
        <a:graphic>
          <a:graphicData uri="http://schemas.openxmlformats.org/drawingml/2006/table">
            <a:tbl>
              <a:tblPr firstRow="1" bandRow="1">
                <a:tableStyleId>{5C22544A-7EE6-4342-B048-85BDC9FD1C3A}</a:tableStyleId>
              </a:tblPr>
              <a:tblGrid>
                <a:gridCol w="2990881">
                  <a:extLst>
                    <a:ext uri="{9D8B030D-6E8A-4147-A177-3AD203B41FA5}">
                      <a16:colId xmlns:a16="http://schemas.microsoft.com/office/drawing/2014/main" val="1916382156"/>
                    </a:ext>
                  </a:extLst>
                </a:gridCol>
                <a:gridCol w="2990881">
                  <a:extLst>
                    <a:ext uri="{9D8B030D-6E8A-4147-A177-3AD203B41FA5}">
                      <a16:colId xmlns:a16="http://schemas.microsoft.com/office/drawing/2014/main" val="1575434049"/>
                    </a:ext>
                  </a:extLst>
                </a:gridCol>
                <a:gridCol w="2990881">
                  <a:extLst>
                    <a:ext uri="{9D8B030D-6E8A-4147-A177-3AD203B41FA5}">
                      <a16:colId xmlns:a16="http://schemas.microsoft.com/office/drawing/2014/main" val="1948942964"/>
                    </a:ext>
                  </a:extLst>
                </a:gridCol>
              </a:tblGrid>
              <a:tr h="370840">
                <a:tc>
                  <a:txBody>
                    <a:bodyPr/>
                    <a:lstStyle/>
                    <a:p>
                      <a:pPr algn="ctr"/>
                      <a:r>
                        <a:rPr lang="es-CO" sz="2000" dirty="0" smtClean="0"/>
                        <a:t>SEÑAL</a:t>
                      </a:r>
                      <a:endParaRPr lang="es-CO" sz="2000" dirty="0"/>
                    </a:p>
                  </a:txBody>
                  <a:tcPr/>
                </a:tc>
                <a:tc>
                  <a:txBody>
                    <a:bodyPr/>
                    <a:lstStyle/>
                    <a:p>
                      <a:pPr algn="ctr"/>
                      <a:r>
                        <a:rPr lang="es-CO" sz="2000" dirty="0" smtClean="0"/>
                        <a:t>E/S</a:t>
                      </a:r>
                      <a:endParaRPr lang="es-CO" sz="2000" dirty="0"/>
                    </a:p>
                  </a:txBody>
                  <a:tcPr/>
                </a:tc>
                <a:tc>
                  <a:txBody>
                    <a:bodyPr/>
                    <a:lstStyle/>
                    <a:p>
                      <a:pPr algn="ctr"/>
                      <a:r>
                        <a:rPr lang="es-CO" sz="2000" dirty="0" smtClean="0"/>
                        <a:t>   PIN</a:t>
                      </a:r>
                      <a:endParaRPr lang="es-CO" sz="2000" dirty="0"/>
                    </a:p>
                  </a:txBody>
                  <a:tcPr/>
                </a:tc>
                <a:extLst>
                  <a:ext uri="{0D108BD9-81ED-4DB2-BD59-A6C34878D82A}">
                    <a16:rowId xmlns:a16="http://schemas.microsoft.com/office/drawing/2014/main" val="2704311491"/>
                  </a:ext>
                </a:extLst>
              </a:tr>
              <a:tr h="370840">
                <a:tc>
                  <a:txBody>
                    <a:bodyPr/>
                    <a:lstStyle/>
                    <a:p>
                      <a:pPr algn="ctr">
                        <a:lnSpc>
                          <a:spcPct val="107000"/>
                        </a:lnSpc>
                        <a:spcAft>
                          <a:spcPts val="0"/>
                        </a:spcAft>
                      </a:pPr>
                      <a:r>
                        <a:rPr lang="es-CO" sz="1600" dirty="0">
                          <a:effectLst/>
                        </a:rPr>
                        <a:t>Señal de motor sentido horario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10</a:t>
                      </a:r>
                      <a:endParaRPr lang="es-CO" sz="2000" dirty="0"/>
                    </a:p>
                  </a:txBody>
                  <a:tcPr/>
                </a:tc>
                <a:extLst>
                  <a:ext uri="{0D108BD9-81ED-4DB2-BD59-A6C34878D82A}">
                    <a16:rowId xmlns:a16="http://schemas.microsoft.com/office/drawing/2014/main" val="758603738"/>
                  </a:ext>
                </a:extLst>
              </a:tr>
              <a:tr h="435693">
                <a:tc>
                  <a:txBody>
                    <a:bodyPr/>
                    <a:lstStyle/>
                    <a:p>
                      <a:pPr algn="ctr">
                        <a:lnSpc>
                          <a:spcPct val="107000"/>
                        </a:lnSpc>
                        <a:spcAft>
                          <a:spcPts val="0"/>
                        </a:spcAft>
                      </a:pPr>
                      <a:r>
                        <a:rPr lang="es-CO" sz="1600" dirty="0">
                          <a:effectLst/>
                        </a:rPr>
                        <a:t>Señal de motor sentido anti horario</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11</a:t>
                      </a:r>
                      <a:endParaRPr lang="es-CO" sz="2000" dirty="0"/>
                    </a:p>
                  </a:txBody>
                  <a:tcPr/>
                </a:tc>
                <a:extLst>
                  <a:ext uri="{0D108BD9-81ED-4DB2-BD59-A6C34878D82A}">
                    <a16:rowId xmlns:a16="http://schemas.microsoft.com/office/drawing/2014/main" val="2490920883"/>
                  </a:ext>
                </a:extLst>
              </a:tr>
              <a:tr h="370840">
                <a:tc>
                  <a:txBody>
                    <a:bodyPr/>
                    <a:lstStyle/>
                    <a:p>
                      <a:pPr algn="ctr">
                        <a:lnSpc>
                          <a:spcPct val="107000"/>
                        </a:lnSpc>
                        <a:spcAft>
                          <a:spcPts val="0"/>
                        </a:spcAft>
                      </a:pPr>
                      <a:r>
                        <a:rPr lang="es-CO" sz="1600" dirty="0">
                          <a:effectLst/>
                        </a:rPr>
                        <a:t>Señal electro válvula subida</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12</a:t>
                      </a:r>
                      <a:endParaRPr lang="es-CO" sz="2000" dirty="0"/>
                    </a:p>
                  </a:txBody>
                  <a:tcPr/>
                </a:tc>
                <a:extLst>
                  <a:ext uri="{0D108BD9-81ED-4DB2-BD59-A6C34878D82A}">
                    <a16:rowId xmlns:a16="http://schemas.microsoft.com/office/drawing/2014/main" val="254200789"/>
                  </a:ext>
                </a:extLst>
              </a:tr>
              <a:tr h="370840">
                <a:tc>
                  <a:txBody>
                    <a:bodyPr/>
                    <a:lstStyle/>
                    <a:p>
                      <a:pPr algn="ctr">
                        <a:lnSpc>
                          <a:spcPct val="107000"/>
                        </a:lnSpc>
                        <a:spcAft>
                          <a:spcPts val="0"/>
                        </a:spcAft>
                      </a:pPr>
                      <a:r>
                        <a:rPr lang="es-CO" sz="1600" dirty="0">
                          <a:effectLst/>
                        </a:rPr>
                        <a:t>Señal electro válvula descenso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13</a:t>
                      </a:r>
                      <a:endParaRPr lang="es-CO" sz="2000" dirty="0"/>
                    </a:p>
                  </a:txBody>
                  <a:tcPr/>
                </a:tc>
                <a:extLst>
                  <a:ext uri="{0D108BD9-81ED-4DB2-BD59-A6C34878D82A}">
                    <a16:rowId xmlns:a16="http://schemas.microsoft.com/office/drawing/2014/main" val="3803659424"/>
                  </a:ext>
                </a:extLst>
              </a:tr>
              <a:tr h="370840">
                <a:tc>
                  <a:txBody>
                    <a:bodyPr/>
                    <a:lstStyle/>
                    <a:p>
                      <a:pPr algn="ctr">
                        <a:lnSpc>
                          <a:spcPct val="107000"/>
                        </a:lnSpc>
                        <a:spcAft>
                          <a:spcPts val="0"/>
                        </a:spcAft>
                      </a:pPr>
                      <a:r>
                        <a:rPr lang="es-CO" sz="1600" dirty="0">
                          <a:effectLst/>
                        </a:rPr>
                        <a:t>Señal de </a:t>
                      </a:r>
                      <a:r>
                        <a:rPr lang="es-CO" sz="1600" dirty="0" smtClean="0">
                          <a:effectLst/>
                        </a:rPr>
                        <a:t>válvula  paso </a:t>
                      </a:r>
                      <a:r>
                        <a:rPr lang="es-CO" sz="1600" dirty="0">
                          <a:effectLst/>
                        </a:rPr>
                        <a:t>de aire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12 y</a:t>
                      </a:r>
                      <a:r>
                        <a:rPr lang="es-CO" sz="2000" baseline="0" dirty="0" smtClean="0"/>
                        <a:t> 13</a:t>
                      </a:r>
                      <a:endParaRPr lang="es-CO" sz="2000" dirty="0"/>
                    </a:p>
                  </a:txBody>
                  <a:tcPr/>
                </a:tc>
                <a:extLst>
                  <a:ext uri="{0D108BD9-81ED-4DB2-BD59-A6C34878D82A}">
                    <a16:rowId xmlns:a16="http://schemas.microsoft.com/office/drawing/2014/main" val="1307259913"/>
                  </a:ext>
                </a:extLst>
              </a:tr>
              <a:tr h="370840">
                <a:tc>
                  <a:txBody>
                    <a:bodyPr/>
                    <a:lstStyle/>
                    <a:p>
                      <a:pPr algn="ctr">
                        <a:lnSpc>
                          <a:spcPct val="107000"/>
                        </a:lnSpc>
                        <a:spcAft>
                          <a:spcPts val="0"/>
                        </a:spcAft>
                      </a:pPr>
                      <a:r>
                        <a:rPr lang="es-CO" sz="1600" dirty="0">
                          <a:effectLst/>
                        </a:rPr>
                        <a:t>Señal de salida LED indicador</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s-CO" sz="2000" dirty="0" smtClean="0"/>
                        <a:t>S</a:t>
                      </a:r>
                      <a:endParaRPr lang="es-CO" sz="2000" dirty="0"/>
                    </a:p>
                  </a:txBody>
                  <a:tcPr/>
                </a:tc>
                <a:tc>
                  <a:txBody>
                    <a:bodyPr/>
                    <a:lstStyle/>
                    <a:p>
                      <a:pPr algn="ctr"/>
                      <a:r>
                        <a:rPr lang="es-CO" sz="2000" dirty="0" smtClean="0"/>
                        <a:t> L</a:t>
                      </a:r>
                      <a:endParaRPr lang="es-CO" sz="2000" dirty="0"/>
                    </a:p>
                  </a:txBody>
                  <a:tcPr/>
                </a:tc>
                <a:extLst>
                  <a:ext uri="{0D108BD9-81ED-4DB2-BD59-A6C34878D82A}">
                    <a16:rowId xmlns:a16="http://schemas.microsoft.com/office/drawing/2014/main" val="392810970"/>
                  </a:ext>
                </a:extLst>
              </a:tr>
            </a:tbl>
          </a:graphicData>
        </a:graphic>
      </p:graphicFrame>
    </p:spTree>
    <p:extLst>
      <p:ext uri="{BB962C8B-B14F-4D97-AF65-F5344CB8AC3E}">
        <p14:creationId xmlns:p14="http://schemas.microsoft.com/office/powerpoint/2010/main" val="4219360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18162" y="2944083"/>
            <a:ext cx="9931245" cy="769441"/>
          </a:xfrm>
          <a:prstGeom prst="rect">
            <a:avLst/>
          </a:prstGeom>
        </p:spPr>
        <p:txBody>
          <a:bodyPr wrap="none">
            <a:spAutoFit/>
          </a:bodyPr>
          <a:lstStyle/>
          <a:p>
            <a:r>
              <a:rPr lang="es-CO" sz="4400" dirty="0"/>
              <a:t>CONSTRUCCIÓN E IMPLEMENTACIÓN</a:t>
            </a:r>
          </a:p>
        </p:txBody>
      </p:sp>
    </p:spTree>
    <p:extLst>
      <p:ext uri="{BB962C8B-B14F-4D97-AF65-F5344CB8AC3E}">
        <p14:creationId xmlns:p14="http://schemas.microsoft.com/office/powerpoint/2010/main" val="2620058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OBJETIVOS </a:t>
            </a:r>
            <a:r>
              <a:rPr lang="es-EC" dirty="0" smtClean="0"/>
              <a:t>ESPECÍFICOS </a:t>
            </a:r>
            <a:endParaRPr lang="es-CO" dirty="0"/>
          </a:p>
        </p:txBody>
      </p:sp>
      <p:sp>
        <p:nvSpPr>
          <p:cNvPr id="3" name="Marcador de contenido 2"/>
          <p:cNvSpPr>
            <a:spLocks noGrp="1"/>
          </p:cNvSpPr>
          <p:nvPr>
            <p:ph idx="1"/>
          </p:nvPr>
        </p:nvSpPr>
        <p:spPr>
          <a:xfrm>
            <a:off x="1451578" y="2041857"/>
            <a:ext cx="9603275" cy="4032371"/>
          </a:xfrm>
        </p:spPr>
        <p:txBody>
          <a:bodyPr>
            <a:noAutofit/>
          </a:bodyPr>
          <a:lstStyle/>
          <a:p>
            <a:pPr lvl="0" algn="just"/>
            <a:r>
              <a:rPr lang="es-ES" dirty="0"/>
              <a:t>Diseñar y construir el ascensor de bus automatizado, </a:t>
            </a:r>
            <a:r>
              <a:rPr lang="es-ES" dirty="0" smtClean="0"/>
              <a:t>integrando sistemas </a:t>
            </a:r>
            <a:r>
              <a:rPr lang="es-ES" dirty="0"/>
              <a:t>hidráulicos</a:t>
            </a:r>
            <a:r>
              <a:rPr lang="es-ES" dirty="0" smtClean="0"/>
              <a:t>, neumáticos y electrónicos.</a:t>
            </a:r>
            <a:endParaRPr lang="es-CO" dirty="0"/>
          </a:p>
          <a:p>
            <a:pPr lvl="0" algn="just"/>
            <a:r>
              <a:rPr lang="es-ES" dirty="0"/>
              <a:t>Acoplar el mecanismo del </a:t>
            </a:r>
            <a:r>
              <a:rPr lang="es-ES" dirty="0" smtClean="0"/>
              <a:t>ascensor al </a:t>
            </a:r>
            <a:r>
              <a:rPr lang="es-ES" dirty="0"/>
              <a:t>bus de recorrido de la fundación Virgen de la </a:t>
            </a:r>
            <a:r>
              <a:rPr lang="es-ES" dirty="0" smtClean="0"/>
              <a:t>Merced</a:t>
            </a:r>
            <a:r>
              <a:rPr lang="es-ES" dirty="0"/>
              <a:t>, </a:t>
            </a:r>
            <a:r>
              <a:rPr lang="es-ES" dirty="0" smtClean="0"/>
              <a:t>ajustándose al espacio físico del </a:t>
            </a:r>
            <a:r>
              <a:rPr lang="es-ES" dirty="0"/>
              <a:t>automotor sin </a:t>
            </a:r>
            <a:r>
              <a:rPr lang="es-ES" dirty="0" smtClean="0"/>
              <a:t>realizar modificaciones mayores .</a:t>
            </a:r>
            <a:endParaRPr lang="es-CO" dirty="0"/>
          </a:p>
          <a:p>
            <a:pPr lvl="0" algn="just"/>
            <a:r>
              <a:rPr lang="es-ES" dirty="0"/>
              <a:t>Realizar el control del sistema usando un microcontrolador, el cual puede ser programado y configurado por medio de software libre permitiendo controlar el sistema con un teach pendant o mediante aplicación </a:t>
            </a:r>
            <a:r>
              <a:rPr lang="es-ES" dirty="0" smtClean="0"/>
              <a:t>Android</a:t>
            </a:r>
            <a:r>
              <a:rPr lang="es-ES" dirty="0"/>
              <a:t>. </a:t>
            </a:r>
            <a:endParaRPr lang="es-ES" dirty="0" smtClean="0"/>
          </a:p>
          <a:p>
            <a:pPr lvl="0" algn="just"/>
            <a:r>
              <a:rPr lang="es-ES" dirty="0" smtClean="0"/>
              <a:t>Ayudar a los tutores de la Fundación que están encargados de subir y bajar a los niños y adolescentes en silla de ruedas en el bus de recorrido de la Fundación.</a:t>
            </a:r>
            <a:endParaRPr lang="es-CO" dirty="0"/>
          </a:p>
        </p:txBody>
      </p:sp>
    </p:spTree>
    <p:extLst>
      <p:ext uri="{BB962C8B-B14F-4D97-AF65-F5344CB8AC3E}">
        <p14:creationId xmlns:p14="http://schemas.microsoft.com/office/powerpoint/2010/main" val="970185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Sistema de desplazamiento</a:t>
            </a:r>
            <a:endParaRPr lang="es-CO" dirty="0"/>
          </a:p>
        </p:txBody>
      </p:sp>
      <p:pic>
        <p:nvPicPr>
          <p:cNvPr id="4" name="Picture 12" descr="https://scontent.fuio4-1.fna.fbcdn.net/v/t34.0-12/17857619_10212146439233365_1079462880_n.jpg?oh=3a06c7aef742736e4c43f0a4fbf569c9&amp;oe=59270B6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0943" y="2296048"/>
            <a:ext cx="2925316" cy="2896655"/>
          </a:xfrm>
          <a:prstGeom prst="rect">
            <a:avLst/>
          </a:prstGeom>
          <a:noFill/>
          <a:ln>
            <a:noFill/>
          </a:ln>
        </p:spPr>
      </p:pic>
      <p:sp>
        <p:nvSpPr>
          <p:cNvPr id="5" name="CuadroTexto 4"/>
          <p:cNvSpPr txBox="1"/>
          <p:nvPr/>
        </p:nvSpPr>
        <p:spPr>
          <a:xfrm>
            <a:off x="138237" y="5192703"/>
            <a:ext cx="4027619" cy="923330"/>
          </a:xfrm>
          <a:prstGeom prst="rect">
            <a:avLst/>
          </a:prstGeom>
          <a:noFill/>
        </p:spPr>
        <p:txBody>
          <a:bodyPr wrap="square" rtlCol="0">
            <a:spAutoFit/>
          </a:bodyPr>
          <a:lstStyle/>
          <a:p>
            <a:pPr algn="ctr"/>
            <a:r>
              <a:rPr lang="es-CO" dirty="0" smtClean="0"/>
              <a:t>Base para plataforma construido en estructura de tubo de perfil C, </a:t>
            </a:r>
            <a:r>
              <a:rPr lang="es-EC" dirty="0"/>
              <a:t>2 x 1 pulgadas y de 3 milímetros de espesor</a:t>
            </a:r>
            <a:endParaRPr lang="es-CO" dirty="0"/>
          </a:p>
        </p:txBody>
      </p:sp>
      <p:sp>
        <p:nvSpPr>
          <p:cNvPr id="6" name="Flecha derecha 5"/>
          <p:cNvSpPr/>
          <p:nvPr/>
        </p:nvSpPr>
        <p:spPr>
          <a:xfrm>
            <a:off x="3533991" y="3607897"/>
            <a:ext cx="738275"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pic>
        <p:nvPicPr>
          <p:cNvPr id="7" name="Picture 7"/>
          <p:cNvPicPr/>
          <p:nvPr/>
        </p:nvPicPr>
        <p:blipFill rotWithShape="1">
          <a:blip r:embed="rId3">
            <a:extLst>
              <a:ext uri="{28A0092B-C50C-407E-A947-70E740481C1C}">
                <a14:useLocalDpi xmlns:a14="http://schemas.microsoft.com/office/drawing/2010/main" val="0"/>
              </a:ext>
            </a:extLst>
          </a:blip>
          <a:srcRect l="3432" t="12868" r="10779" b="23103"/>
          <a:stretch/>
        </p:blipFill>
        <p:spPr bwMode="auto">
          <a:xfrm>
            <a:off x="4401157" y="2269073"/>
            <a:ext cx="2437759" cy="1687163"/>
          </a:xfrm>
          <a:prstGeom prst="rect">
            <a:avLst/>
          </a:prstGeom>
          <a:noFill/>
          <a:ln>
            <a:noFill/>
          </a:ln>
          <a:extLst>
            <a:ext uri="{53640926-AAD7-44D8-BBD7-CCE9431645EC}">
              <a14:shadowObscured xmlns:a14="http://schemas.microsoft.com/office/drawing/2010/main"/>
            </a:ext>
          </a:extLst>
        </p:spPr>
      </p:pic>
      <p:pic>
        <p:nvPicPr>
          <p:cNvPr id="8" name="Picture 6"/>
          <p:cNvPicPr/>
          <p:nvPr/>
        </p:nvPicPr>
        <p:blipFill rotWithShape="1">
          <a:blip r:embed="rId4">
            <a:extLst>
              <a:ext uri="{28A0092B-C50C-407E-A947-70E740481C1C}">
                <a14:useLocalDpi xmlns:a14="http://schemas.microsoft.com/office/drawing/2010/main" val="0"/>
              </a:ext>
            </a:extLst>
          </a:blip>
          <a:srcRect l="1352" t="1149" r="8372" b="11191"/>
          <a:stretch/>
        </p:blipFill>
        <p:spPr bwMode="auto">
          <a:xfrm>
            <a:off x="4407731" y="3992141"/>
            <a:ext cx="2437759" cy="1612371"/>
          </a:xfrm>
          <a:prstGeom prst="rect">
            <a:avLst/>
          </a:prstGeom>
          <a:noFill/>
          <a:ln>
            <a:noFill/>
          </a:ln>
          <a:extLst>
            <a:ext uri="{53640926-AAD7-44D8-BBD7-CCE9431645EC}">
              <a14:shadowObscured xmlns:a14="http://schemas.microsoft.com/office/drawing/2010/main"/>
            </a:ext>
          </a:extLst>
        </p:spPr>
      </p:pic>
      <p:sp>
        <p:nvSpPr>
          <p:cNvPr id="9" name="CuadroTexto 8"/>
          <p:cNvSpPr txBox="1"/>
          <p:nvPr/>
        </p:nvSpPr>
        <p:spPr>
          <a:xfrm>
            <a:off x="4233589" y="5654368"/>
            <a:ext cx="2862468" cy="369332"/>
          </a:xfrm>
          <a:prstGeom prst="rect">
            <a:avLst/>
          </a:prstGeom>
          <a:noFill/>
        </p:spPr>
        <p:txBody>
          <a:bodyPr wrap="square" rtlCol="0">
            <a:spAutoFit/>
          </a:bodyPr>
          <a:lstStyle/>
          <a:p>
            <a:pPr algn="ctr"/>
            <a:r>
              <a:rPr lang="es-CO" dirty="0" smtClean="0"/>
              <a:t>Tuercas de bronce y piñones</a:t>
            </a:r>
            <a:endParaRPr lang="es-CO" dirty="0"/>
          </a:p>
        </p:txBody>
      </p:sp>
      <p:sp>
        <p:nvSpPr>
          <p:cNvPr id="10" name="Flecha derecha 9"/>
          <p:cNvSpPr/>
          <p:nvPr/>
        </p:nvSpPr>
        <p:spPr>
          <a:xfrm>
            <a:off x="7050712" y="3588005"/>
            <a:ext cx="738275" cy="517456"/>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p:cNvSpPr txBox="1"/>
          <p:nvPr/>
        </p:nvSpPr>
        <p:spPr>
          <a:xfrm>
            <a:off x="7542678" y="5683500"/>
            <a:ext cx="4772151" cy="369332"/>
          </a:xfrm>
          <a:prstGeom prst="rect">
            <a:avLst/>
          </a:prstGeom>
          <a:noFill/>
        </p:spPr>
        <p:txBody>
          <a:bodyPr wrap="square" rtlCol="0">
            <a:spAutoFit/>
          </a:bodyPr>
          <a:lstStyle/>
          <a:p>
            <a:r>
              <a:rPr lang="es-CO" dirty="0" smtClean="0"/>
              <a:t>Acople de elementos a la base de la plataforma</a:t>
            </a:r>
            <a:endParaRPr lang="es-CO" dirty="0"/>
          </a:p>
        </p:txBody>
      </p:sp>
      <p:pic>
        <p:nvPicPr>
          <p:cNvPr id="13" name="Picture 25" descr="https://scontent.fuio2-1.fna.fbcdn.net/v/t35.0-12/17916827_1366766136695109_12638800_o.jpg?oh=e249b546c9d64ac08547775a7ceaabc3&amp;oe=58F1E71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783" y="2273641"/>
            <a:ext cx="3367353" cy="3330871"/>
          </a:xfrm>
          <a:prstGeom prst="rect">
            <a:avLst/>
          </a:prstGeom>
          <a:noFill/>
          <a:ln>
            <a:noFill/>
          </a:ln>
        </p:spPr>
      </p:pic>
    </p:spTree>
    <p:extLst>
      <p:ext uri="{BB962C8B-B14F-4D97-AF65-F5344CB8AC3E}">
        <p14:creationId xmlns:p14="http://schemas.microsoft.com/office/powerpoint/2010/main" val="3146432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ctr"/>
            <a:r>
              <a:rPr lang="es-CO" dirty="0"/>
              <a:t>Sistema de desplazamiento</a:t>
            </a:r>
          </a:p>
        </p:txBody>
      </p:sp>
      <p:pic>
        <p:nvPicPr>
          <p:cNvPr id="5" name="Picture 23" descr="https://scontent.fuio2-1.fna.fbcdn.net/v/t34.0-12/17918303_10212179494659730_920490836_n.jpg?oh=13ae75c4526c9734ae47469d12789d75&amp;oe=58F10D6F"/>
          <p:cNvPicPr/>
          <p:nvPr/>
        </p:nvPicPr>
        <p:blipFill rotWithShape="1">
          <a:blip r:embed="rId2" cstate="print">
            <a:extLst>
              <a:ext uri="{28A0092B-C50C-407E-A947-70E740481C1C}">
                <a14:useLocalDpi xmlns:a14="http://schemas.microsoft.com/office/drawing/2010/main" val="0"/>
              </a:ext>
            </a:extLst>
          </a:blip>
          <a:srcRect b="11928"/>
          <a:stretch/>
        </p:blipFill>
        <p:spPr bwMode="auto">
          <a:xfrm>
            <a:off x="1863962" y="2018808"/>
            <a:ext cx="3567847" cy="3221932"/>
          </a:xfrm>
          <a:prstGeom prst="rect">
            <a:avLst/>
          </a:prstGeom>
          <a:noFill/>
          <a:ln>
            <a:noFill/>
          </a:ln>
          <a:extLst>
            <a:ext uri="{53640926-AAD7-44D8-BBD7-CCE9431645EC}">
              <a14:shadowObscured xmlns:a14="http://schemas.microsoft.com/office/drawing/2010/main"/>
            </a:ext>
          </a:extLst>
        </p:spPr>
      </p:pic>
      <p:pic>
        <p:nvPicPr>
          <p:cNvPr id="6" name="Picture 24" descr="https://scontent.fuio2-1.fna.fbcdn.net/v/t34.0-12/17918104_10212179494539727_95947794_n.jpg?oh=9572abb61ecb2d191923807aeb26b5b1&amp;oe=58F0F458"/>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293314" y="2018808"/>
            <a:ext cx="3529361" cy="3221932"/>
          </a:xfrm>
          <a:prstGeom prst="rect">
            <a:avLst/>
          </a:prstGeom>
          <a:noFill/>
          <a:ln>
            <a:noFill/>
          </a:ln>
        </p:spPr>
      </p:pic>
      <p:sp>
        <p:nvSpPr>
          <p:cNvPr id="7" name="Flecha derecha 6"/>
          <p:cNvSpPr/>
          <p:nvPr/>
        </p:nvSpPr>
        <p:spPr>
          <a:xfrm>
            <a:off x="5899484" y="3483607"/>
            <a:ext cx="926155" cy="510334"/>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sp>
        <p:nvSpPr>
          <p:cNvPr id="8" name="CuadroTexto 7"/>
          <p:cNvSpPr txBox="1"/>
          <p:nvPr/>
        </p:nvSpPr>
        <p:spPr>
          <a:xfrm>
            <a:off x="1343871" y="5434276"/>
            <a:ext cx="4608027" cy="646331"/>
          </a:xfrm>
          <a:prstGeom prst="rect">
            <a:avLst/>
          </a:prstGeom>
          <a:noFill/>
        </p:spPr>
        <p:txBody>
          <a:bodyPr wrap="square" rtlCol="0">
            <a:spAutoFit/>
          </a:bodyPr>
          <a:lstStyle/>
          <a:p>
            <a:pPr algn="ctr"/>
            <a:r>
              <a:rPr lang="es-CO" dirty="0" smtClean="0"/>
              <a:t>Catalina para transmitir el movimiento del actuador eléctrico (</a:t>
            </a:r>
            <a:r>
              <a:rPr lang="es-CO" b="1" dirty="0" smtClean="0"/>
              <a:t>Motor DC).</a:t>
            </a:r>
            <a:endParaRPr lang="es-CO" b="1" dirty="0"/>
          </a:p>
        </p:txBody>
      </p:sp>
      <p:sp>
        <p:nvSpPr>
          <p:cNvPr id="9" name="CuadroTexto 8"/>
          <p:cNvSpPr txBox="1"/>
          <p:nvPr/>
        </p:nvSpPr>
        <p:spPr>
          <a:xfrm>
            <a:off x="6253216" y="5405794"/>
            <a:ext cx="5472753" cy="646331"/>
          </a:xfrm>
          <a:prstGeom prst="rect">
            <a:avLst/>
          </a:prstGeom>
          <a:noFill/>
        </p:spPr>
        <p:txBody>
          <a:bodyPr wrap="square" rtlCol="0">
            <a:spAutoFit/>
          </a:bodyPr>
          <a:lstStyle/>
          <a:p>
            <a:pPr algn="ctr"/>
            <a:r>
              <a:rPr lang="es-CO" dirty="0" smtClean="0"/>
              <a:t>Sistema de transmisión de movimiento giratorio (Motor DC) a movimiento lineal utilizando tornillo sin fin. </a:t>
            </a:r>
            <a:endParaRPr lang="es-CO" dirty="0"/>
          </a:p>
        </p:txBody>
      </p:sp>
      <p:cxnSp>
        <p:nvCxnSpPr>
          <p:cNvPr id="11" name="Conector recto de flecha 10"/>
          <p:cNvCxnSpPr/>
          <p:nvPr/>
        </p:nvCxnSpPr>
        <p:spPr>
          <a:xfrm flipV="1">
            <a:off x="3712191" y="2593075"/>
            <a:ext cx="1910687" cy="110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5169329" y="2408349"/>
            <a:ext cx="1460310" cy="369332"/>
          </a:xfrm>
          <a:prstGeom prst="rect">
            <a:avLst/>
          </a:prstGeom>
          <a:noFill/>
        </p:spPr>
        <p:txBody>
          <a:bodyPr wrap="square" rtlCol="0">
            <a:spAutoFit/>
          </a:bodyPr>
          <a:lstStyle/>
          <a:p>
            <a:r>
              <a:rPr lang="es-CO" dirty="0" smtClean="0">
                <a:solidFill>
                  <a:schemeClr val="accent1">
                    <a:lumMod val="60000"/>
                    <a:lumOff val="40000"/>
                  </a:schemeClr>
                </a:solidFill>
              </a:rPr>
              <a:t>	Catalina</a:t>
            </a:r>
            <a:endParaRPr lang="es-CO" dirty="0">
              <a:solidFill>
                <a:schemeClr val="accent1">
                  <a:lumMod val="60000"/>
                  <a:lumOff val="40000"/>
                </a:schemeClr>
              </a:solidFill>
            </a:endParaRPr>
          </a:p>
        </p:txBody>
      </p:sp>
      <p:cxnSp>
        <p:nvCxnSpPr>
          <p:cNvPr id="13" name="Conector recto de flecha 12"/>
          <p:cNvCxnSpPr/>
          <p:nvPr/>
        </p:nvCxnSpPr>
        <p:spPr>
          <a:xfrm flipH="1" flipV="1">
            <a:off x="1296537" y="2934269"/>
            <a:ext cx="899048" cy="626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71815" y="2749603"/>
            <a:ext cx="1460310" cy="369332"/>
          </a:xfrm>
          <a:prstGeom prst="rect">
            <a:avLst/>
          </a:prstGeom>
          <a:noFill/>
        </p:spPr>
        <p:txBody>
          <a:bodyPr wrap="square" rtlCol="0">
            <a:spAutoFit/>
          </a:bodyPr>
          <a:lstStyle/>
          <a:p>
            <a:r>
              <a:rPr lang="es-CO" dirty="0" smtClean="0">
                <a:solidFill>
                  <a:schemeClr val="accent1">
                    <a:lumMod val="60000"/>
                    <a:lumOff val="40000"/>
                  </a:schemeClr>
                </a:solidFill>
              </a:rPr>
              <a:t>	Sin fin</a:t>
            </a:r>
            <a:endParaRPr lang="es-CO" dirty="0">
              <a:solidFill>
                <a:schemeClr val="accent1">
                  <a:lumMod val="60000"/>
                  <a:lumOff val="40000"/>
                </a:schemeClr>
              </a:solidFill>
            </a:endParaRPr>
          </a:p>
        </p:txBody>
      </p:sp>
      <p:cxnSp>
        <p:nvCxnSpPr>
          <p:cNvPr id="16" name="Conector recto de flecha 15"/>
          <p:cNvCxnSpPr/>
          <p:nvPr/>
        </p:nvCxnSpPr>
        <p:spPr>
          <a:xfrm flipH="1">
            <a:off x="6609954" y="3924352"/>
            <a:ext cx="1251156" cy="462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452281" y="4264731"/>
            <a:ext cx="1460310" cy="369332"/>
          </a:xfrm>
          <a:prstGeom prst="rect">
            <a:avLst/>
          </a:prstGeom>
          <a:noFill/>
        </p:spPr>
        <p:txBody>
          <a:bodyPr wrap="square" rtlCol="0">
            <a:spAutoFit/>
          </a:bodyPr>
          <a:lstStyle/>
          <a:p>
            <a:r>
              <a:rPr lang="es-CO" dirty="0" smtClean="0">
                <a:solidFill>
                  <a:schemeClr val="accent1">
                    <a:lumMod val="60000"/>
                    <a:lumOff val="40000"/>
                  </a:schemeClr>
                </a:solidFill>
              </a:rPr>
              <a:t>	Sin fin</a:t>
            </a:r>
            <a:endParaRPr lang="es-CO" dirty="0">
              <a:solidFill>
                <a:schemeClr val="accent1">
                  <a:lumMod val="60000"/>
                  <a:lumOff val="40000"/>
                </a:schemeClr>
              </a:solidFill>
            </a:endParaRPr>
          </a:p>
        </p:txBody>
      </p:sp>
      <p:cxnSp>
        <p:nvCxnSpPr>
          <p:cNvPr id="20" name="Conector recto de flecha 19"/>
          <p:cNvCxnSpPr/>
          <p:nvPr/>
        </p:nvCxnSpPr>
        <p:spPr>
          <a:xfrm flipV="1">
            <a:off x="9378077" y="2336319"/>
            <a:ext cx="1581075" cy="911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10473243" y="2069126"/>
            <a:ext cx="1460310" cy="369332"/>
          </a:xfrm>
          <a:prstGeom prst="rect">
            <a:avLst/>
          </a:prstGeom>
          <a:noFill/>
        </p:spPr>
        <p:txBody>
          <a:bodyPr wrap="square" rtlCol="0">
            <a:spAutoFit/>
          </a:bodyPr>
          <a:lstStyle/>
          <a:p>
            <a:r>
              <a:rPr lang="es-CO" dirty="0" smtClean="0">
                <a:solidFill>
                  <a:schemeClr val="accent1">
                    <a:lumMod val="60000"/>
                    <a:lumOff val="40000"/>
                  </a:schemeClr>
                </a:solidFill>
              </a:rPr>
              <a:t>	Cadena</a:t>
            </a:r>
            <a:endParaRPr lang="es-CO" dirty="0">
              <a:solidFill>
                <a:schemeClr val="accent1">
                  <a:lumMod val="60000"/>
                  <a:lumOff val="40000"/>
                </a:schemeClr>
              </a:solidFill>
            </a:endParaRPr>
          </a:p>
        </p:txBody>
      </p:sp>
      <p:sp>
        <p:nvSpPr>
          <p:cNvPr id="24" name="CuadroTexto 23"/>
          <p:cNvSpPr txBox="1"/>
          <p:nvPr/>
        </p:nvSpPr>
        <p:spPr>
          <a:xfrm>
            <a:off x="10406117" y="4165177"/>
            <a:ext cx="2160465" cy="369332"/>
          </a:xfrm>
          <a:prstGeom prst="rect">
            <a:avLst/>
          </a:prstGeom>
          <a:noFill/>
        </p:spPr>
        <p:txBody>
          <a:bodyPr wrap="square" rtlCol="0">
            <a:spAutoFit/>
          </a:bodyPr>
          <a:lstStyle/>
          <a:p>
            <a:r>
              <a:rPr lang="es-CO" dirty="0" smtClean="0">
                <a:solidFill>
                  <a:schemeClr val="accent1">
                    <a:lumMod val="60000"/>
                    <a:lumOff val="40000"/>
                  </a:schemeClr>
                </a:solidFill>
              </a:rPr>
              <a:t>	Motor DC</a:t>
            </a:r>
            <a:endParaRPr lang="es-CO" dirty="0">
              <a:solidFill>
                <a:schemeClr val="accent1">
                  <a:lumMod val="60000"/>
                  <a:lumOff val="40000"/>
                </a:schemeClr>
              </a:solidFill>
            </a:endParaRPr>
          </a:p>
        </p:txBody>
      </p:sp>
      <p:cxnSp>
        <p:nvCxnSpPr>
          <p:cNvPr id="25" name="Conector recto de flecha 24"/>
          <p:cNvCxnSpPr/>
          <p:nvPr/>
        </p:nvCxnSpPr>
        <p:spPr>
          <a:xfrm>
            <a:off x="9830458" y="3730005"/>
            <a:ext cx="1224396" cy="425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21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https://scontent.fuio2-1.fna.fbcdn.net/v/t34.0-12/18302515_10212381255143616_979987930_n.jpg?oh=34126f6e11205ce4ae3823c57ad9fb90&amp;oe=590B8A6A"/>
          <p:cNvPicPr/>
          <p:nvPr/>
        </p:nvPicPr>
        <p:blipFill rotWithShape="1">
          <a:blip r:embed="rId2" cstate="print">
            <a:extLst>
              <a:ext uri="{28A0092B-C50C-407E-A947-70E740481C1C}">
                <a14:useLocalDpi xmlns:a14="http://schemas.microsoft.com/office/drawing/2010/main" val="0"/>
              </a:ext>
            </a:extLst>
          </a:blip>
          <a:srcRect l="7536"/>
          <a:stretch/>
        </p:blipFill>
        <p:spPr bwMode="auto">
          <a:xfrm>
            <a:off x="235513" y="2036473"/>
            <a:ext cx="3121118" cy="2980663"/>
          </a:xfrm>
          <a:prstGeom prst="rect">
            <a:avLst/>
          </a:prstGeom>
          <a:noFill/>
          <a:ln>
            <a:noFill/>
          </a:ln>
        </p:spPr>
      </p:pic>
      <p:sp>
        <p:nvSpPr>
          <p:cNvPr id="7" name="Título 1"/>
          <p:cNvSpPr>
            <a:spLocks noGrp="1"/>
          </p:cNvSpPr>
          <p:nvPr>
            <p:ph type="title"/>
          </p:nvPr>
        </p:nvSpPr>
        <p:spPr>
          <a:xfrm>
            <a:off x="1451578" y="987238"/>
            <a:ext cx="9603275" cy="1049235"/>
          </a:xfrm>
        </p:spPr>
        <p:txBody>
          <a:bodyPr/>
          <a:lstStyle/>
          <a:p>
            <a:pPr algn="ctr"/>
            <a:r>
              <a:rPr lang="es-CO" dirty="0"/>
              <a:t>Sistema de </a:t>
            </a:r>
            <a:r>
              <a:rPr lang="es-CO" dirty="0" smtClean="0"/>
              <a:t>ELEVACIÓN</a:t>
            </a:r>
            <a:endParaRPr lang="es-CO" dirty="0"/>
          </a:p>
        </p:txBody>
      </p:sp>
      <p:pic>
        <p:nvPicPr>
          <p:cNvPr id="8" name="Picture 20" descr="https://scontent.fuio2-1.fna.fbcdn.net/v/t34.0-12/18254367_10212381252623553_1723721991_n.jpg?oh=576ef7a7905da74f085835ead4dcc8e1&amp;oe=590B67FB"/>
          <p:cNvPicPr/>
          <p:nvPr/>
        </p:nvPicPr>
        <p:blipFill rotWithShape="1">
          <a:blip r:embed="rId3" cstate="print">
            <a:extLst>
              <a:ext uri="{28A0092B-C50C-407E-A947-70E740481C1C}">
                <a14:useLocalDpi xmlns:a14="http://schemas.microsoft.com/office/drawing/2010/main" val="0"/>
              </a:ext>
            </a:extLst>
          </a:blip>
          <a:srcRect t="18425" b="21351"/>
          <a:stretch/>
        </p:blipFill>
        <p:spPr bwMode="auto">
          <a:xfrm>
            <a:off x="4178796" y="2046397"/>
            <a:ext cx="3240404" cy="2980663"/>
          </a:xfrm>
          <a:prstGeom prst="rect">
            <a:avLst/>
          </a:prstGeom>
          <a:noFill/>
          <a:ln>
            <a:noFill/>
          </a:ln>
          <a:extLst>
            <a:ext uri="{53640926-AAD7-44D8-BBD7-CCE9431645EC}">
              <a14:shadowObscured xmlns:a14="http://schemas.microsoft.com/office/drawing/2010/main"/>
            </a:ext>
          </a:extLst>
        </p:spPr>
      </p:pic>
      <p:sp>
        <p:nvSpPr>
          <p:cNvPr id="9" name="Flecha derecha 8"/>
          <p:cNvSpPr/>
          <p:nvPr/>
        </p:nvSpPr>
        <p:spPr>
          <a:xfrm>
            <a:off x="3440521" y="3367273"/>
            <a:ext cx="738275"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sp>
        <p:nvSpPr>
          <p:cNvPr id="10" name="Flecha derecha 9"/>
          <p:cNvSpPr/>
          <p:nvPr/>
        </p:nvSpPr>
        <p:spPr>
          <a:xfrm>
            <a:off x="7584359" y="3367273"/>
            <a:ext cx="738275"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pic>
        <p:nvPicPr>
          <p:cNvPr id="12" name="Imagen 11"/>
          <p:cNvPicPr>
            <a:picLocks noChangeAspect="1"/>
          </p:cNvPicPr>
          <p:nvPr/>
        </p:nvPicPr>
        <p:blipFill rotWithShape="1">
          <a:blip r:embed="rId4">
            <a:extLst>
              <a:ext uri="{28A0092B-C50C-407E-A947-70E740481C1C}">
                <a14:useLocalDpi xmlns:a14="http://schemas.microsoft.com/office/drawing/2010/main" val="0"/>
              </a:ext>
            </a:extLst>
          </a:blip>
          <a:srcRect l="3232" t="8803" b="10790"/>
          <a:stretch/>
        </p:blipFill>
        <p:spPr>
          <a:xfrm>
            <a:off x="8322634" y="2028655"/>
            <a:ext cx="3476652" cy="2980663"/>
          </a:xfrm>
          <a:prstGeom prst="rect">
            <a:avLst/>
          </a:prstGeom>
        </p:spPr>
      </p:pic>
      <p:sp>
        <p:nvSpPr>
          <p:cNvPr id="13" name="CuadroTexto 12"/>
          <p:cNvSpPr txBox="1"/>
          <p:nvPr/>
        </p:nvSpPr>
        <p:spPr>
          <a:xfrm>
            <a:off x="-56261" y="5257326"/>
            <a:ext cx="3943284" cy="646331"/>
          </a:xfrm>
          <a:prstGeom prst="rect">
            <a:avLst/>
          </a:prstGeom>
          <a:noFill/>
        </p:spPr>
        <p:txBody>
          <a:bodyPr wrap="square" rtlCol="0">
            <a:spAutoFit/>
          </a:bodyPr>
          <a:lstStyle/>
          <a:p>
            <a:pPr algn="ctr"/>
            <a:r>
              <a:rPr lang="es-CO" dirty="0" smtClean="0"/>
              <a:t>MECANISMO PARA ELEVACIÓN DE DOBLE MANIVELA </a:t>
            </a:r>
            <a:endParaRPr lang="es-CO" dirty="0"/>
          </a:p>
        </p:txBody>
      </p:sp>
      <p:sp>
        <p:nvSpPr>
          <p:cNvPr id="14" name="CuadroTexto 13"/>
          <p:cNvSpPr txBox="1"/>
          <p:nvPr/>
        </p:nvSpPr>
        <p:spPr>
          <a:xfrm>
            <a:off x="3809658" y="5286081"/>
            <a:ext cx="3943284" cy="646331"/>
          </a:xfrm>
          <a:prstGeom prst="rect">
            <a:avLst/>
          </a:prstGeom>
          <a:noFill/>
        </p:spPr>
        <p:txBody>
          <a:bodyPr wrap="square" rtlCol="0">
            <a:spAutoFit/>
          </a:bodyPr>
          <a:lstStyle/>
          <a:p>
            <a:pPr algn="ctr"/>
            <a:r>
              <a:rPr lang="es-CO" dirty="0" smtClean="0"/>
              <a:t>INSTALACIÓN DE PISO CORRUGADO EN PLATAFORMA</a:t>
            </a:r>
            <a:endParaRPr lang="es-CO" dirty="0"/>
          </a:p>
        </p:txBody>
      </p:sp>
      <p:sp>
        <p:nvSpPr>
          <p:cNvPr id="15" name="CuadroTexto 14"/>
          <p:cNvSpPr txBox="1"/>
          <p:nvPr/>
        </p:nvSpPr>
        <p:spPr>
          <a:xfrm>
            <a:off x="8126779" y="5276831"/>
            <a:ext cx="3868362" cy="923330"/>
          </a:xfrm>
          <a:prstGeom prst="rect">
            <a:avLst/>
          </a:prstGeom>
          <a:noFill/>
        </p:spPr>
        <p:txBody>
          <a:bodyPr wrap="square" rtlCol="0">
            <a:spAutoFit/>
          </a:bodyPr>
          <a:lstStyle/>
          <a:p>
            <a:pPr algn="ctr"/>
            <a:r>
              <a:rPr lang="es-CO" dirty="0" smtClean="0"/>
              <a:t>CONEXIÓN DE ELEMENTOS HIDRÁULICOS PARA SISTEMA DE ELEVACIÓN</a:t>
            </a:r>
            <a:endParaRPr lang="es-CO" dirty="0"/>
          </a:p>
        </p:txBody>
      </p:sp>
    </p:spTree>
    <p:extLst>
      <p:ext uri="{BB962C8B-B14F-4D97-AF65-F5344CB8AC3E}">
        <p14:creationId xmlns:p14="http://schemas.microsoft.com/office/powerpoint/2010/main" val="2860668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1578" y="966497"/>
            <a:ext cx="9603275" cy="1049235"/>
          </a:xfrm>
        </p:spPr>
        <p:txBody>
          <a:bodyPr/>
          <a:lstStyle/>
          <a:p>
            <a:pPr algn="ctr"/>
            <a:r>
              <a:rPr lang="es-CO" dirty="0" smtClean="0"/>
              <a:t>DISEÑO E IMPRESIÓN 3D DE CONTROL REMOTO</a:t>
            </a:r>
            <a:endParaRPr lang="es-CO" dirty="0"/>
          </a:p>
        </p:txBody>
      </p:sp>
      <p:pic>
        <p:nvPicPr>
          <p:cNvPr id="4" name="Picture 11" descr="https://scontent.fuio2-1.fna.fbcdn.net/v/t35.0-12/18159984_1382045228500533_1022046425_o.png?oh=369223d81049b282084080c8d7adde38&amp;oe=590B2D19"/>
          <p:cNvPicPr>
            <a:picLocks noGrp="1"/>
          </p:cNvPicPr>
          <p:nvPr>
            <p:ph idx="1"/>
          </p:nvPr>
        </p:nvPicPr>
        <p:blipFill rotWithShape="1">
          <a:blip r:embed="rId2">
            <a:extLst>
              <a:ext uri="{28A0092B-C50C-407E-A947-70E740481C1C}">
                <a14:useLocalDpi xmlns:a14="http://schemas.microsoft.com/office/drawing/2010/main" val="0"/>
              </a:ext>
            </a:extLst>
          </a:blip>
          <a:srcRect l="25225" t="21513" r="17618" b="23207"/>
          <a:stretch/>
        </p:blipFill>
        <p:spPr bwMode="auto">
          <a:xfrm>
            <a:off x="409433" y="2015730"/>
            <a:ext cx="3308220" cy="3443372"/>
          </a:xfrm>
          <a:prstGeom prst="rect">
            <a:avLst/>
          </a:prstGeom>
          <a:noFill/>
          <a:ln>
            <a:noFill/>
          </a:ln>
          <a:extLst>
            <a:ext uri="{53640926-AAD7-44D8-BBD7-CCE9431645EC}">
              <a14:shadowObscured xmlns:a14="http://schemas.microsoft.com/office/drawing/2010/main"/>
            </a:ext>
          </a:ex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621" y="2015730"/>
            <a:ext cx="2968794" cy="3443372"/>
          </a:xfrm>
          <a:prstGeom prst="rect">
            <a:avLst/>
          </a:prstGeom>
        </p:spPr>
      </p:pic>
      <p:sp>
        <p:nvSpPr>
          <p:cNvPr id="8" name="Flecha derecha 7"/>
          <p:cNvSpPr/>
          <p:nvPr/>
        </p:nvSpPr>
        <p:spPr>
          <a:xfrm>
            <a:off x="3772244" y="3498582"/>
            <a:ext cx="738275"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sp>
        <p:nvSpPr>
          <p:cNvPr id="9" name="Flecha derecha 8"/>
          <p:cNvSpPr/>
          <p:nvPr/>
        </p:nvSpPr>
        <p:spPr>
          <a:xfrm>
            <a:off x="7827343" y="3498582"/>
            <a:ext cx="738275"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pic>
        <p:nvPicPr>
          <p:cNvPr id="10" name="Picture 13" descr="C:\Users\luis\AppData\Local\Microsoft\Windows\INetCache\Content.Word\18361109_10212423081869258_413763660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4800" y="2015730"/>
            <a:ext cx="3157807" cy="3443371"/>
          </a:xfrm>
          <a:prstGeom prst="rect">
            <a:avLst/>
          </a:prstGeom>
          <a:noFill/>
          <a:ln>
            <a:noFill/>
          </a:ln>
        </p:spPr>
      </p:pic>
      <p:sp>
        <p:nvSpPr>
          <p:cNvPr id="11" name="CuadroTexto 10"/>
          <p:cNvSpPr txBox="1"/>
          <p:nvPr/>
        </p:nvSpPr>
        <p:spPr>
          <a:xfrm>
            <a:off x="409433" y="5459101"/>
            <a:ext cx="3521123" cy="646331"/>
          </a:xfrm>
          <a:prstGeom prst="rect">
            <a:avLst/>
          </a:prstGeom>
          <a:noFill/>
        </p:spPr>
        <p:txBody>
          <a:bodyPr wrap="square" rtlCol="0">
            <a:spAutoFit/>
          </a:bodyPr>
          <a:lstStyle/>
          <a:p>
            <a:pPr algn="ctr"/>
            <a:r>
              <a:rPr lang="es-CO" dirty="0" smtClean="0"/>
              <a:t>Diseño CAD </a:t>
            </a:r>
            <a:r>
              <a:rPr lang="es-CO" dirty="0"/>
              <a:t>del control remoto </a:t>
            </a:r>
            <a:r>
              <a:rPr lang="es-CO" dirty="0" smtClean="0"/>
              <a:t>en el software SolidWorks</a:t>
            </a:r>
            <a:endParaRPr lang="es-CO" dirty="0"/>
          </a:p>
        </p:txBody>
      </p:sp>
      <p:sp>
        <p:nvSpPr>
          <p:cNvPr id="12" name="CuadroTexto 11"/>
          <p:cNvSpPr txBox="1"/>
          <p:nvPr/>
        </p:nvSpPr>
        <p:spPr>
          <a:xfrm>
            <a:off x="4419456" y="5459101"/>
            <a:ext cx="3521123" cy="369332"/>
          </a:xfrm>
          <a:prstGeom prst="rect">
            <a:avLst/>
          </a:prstGeom>
          <a:noFill/>
        </p:spPr>
        <p:txBody>
          <a:bodyPr wrap="square" rtlCol="0">
            <a:spAutoFit/>
          </a:bodyPr>
          <a:lstStyle/>
          <a:p>
            <a:pPr algn="ctr"/>
            <a:r>
              <a:rPr lang="es-CO" dirty="0" smtClean="0"/>
              <a:t>Impresión 3D </a:t>
            </a:r>
            <a:endParaRPr lang="es-CO" dirty="0"/>
          </a:p>
        </p:txBody>
      </p:sp>
      <p:sp>
        <p:nvSpPr>
          <p:cNvPr id="13" name="CuadroTexto 12"/>
          <p:cNvSpPr txBox="1"/>
          <p:nvPr/>
        </p:nvSpPr>
        <p:spPr>
          <a:xfrm>
            <a:off x="8493141" y="5479990"/>
            <a:ext cx="3521123" cy="646331"/>
          </a:xfrm>
          <a:prstGeom prst="rect">
            <a:avLst/>
          </a:prstGeom>
          <a:noFill/>
        </p:spPr>
        <p:txBody>
          <a:bodyPr wrap="square" rtlCol="0">
            <a:spAutoFit/>
          </a:bodyPr>
          <a:lstStyle/>
          <a:p>
            <a:pPr algn="ctr"/>
            <a:r>
              <a:rPr lang="es-CO" dirty="0" smtClean="0"/>
              <a:t>Implementación de botonera en la carcasa del control remoto</a:t>
            </a:r>
            <a:endParaRPr lang="es-CO" dirty="0"/>
          </a:p>
        </p:txBody>
      </p:sp>
    </p:spTree>
    <p:extLst>
      <p:ext uri="{BB962C8B-B14F-4D97-AF65-F5344CB8AC3E}">
        <p14:creationId xmlns:p14="http://schemas.microsoft.com/office/powerpoint/2010/main" val="28349846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1579" y="749929"/>
            <a:ext cx="9603275" cy="1049235"/>
          </a:xfrm>
        </p:spPr>
        <p:txBody>
          <a:bodyPr/>
          <a:lstStyle/>
          <a:p>
            <a:pPr algn="ctr"/>
            <a:r>
              <a:rPr lang="es-CO" dirty="0" smtClean="0"/>
              <a:t>SISTEMA ELECTRÓNICO</a:t>
            </a:r>
            <a:endParaRPr lang="es-CO" dirty="0"/>
          </a:p>
        </p:txBody>
      </p:sp>
      <p:pic>
        <p:nvPicPr>
          <p:cNvPr id="4" name="Picture 13" descr="C:\Users\luis\AppData\Local\Microsoft\Windows\INetCache\Content.Word\18361109_10212423081869258_413763660_n.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5640" y="2070716"/>
            <a:ext cx="2715468" cy="3324936"/>
          </a:xfrm>
          <a:prstGeom prst="rect">
            <a:avLst/>
          </a:prstGeom>
          <a:noFill/>
          <a:ln>
            <a:noFill/>
          </a:ln>
        </p:spPr>
      </p:pic>
      <p:pic>
        <p:nvPicPr>
          <p:cNvPr id="5" name="Picture 30" descr="C:\Users\luis\AppData\Local\Microsoft\Windows\INetCache\Content.Word\18360742_10212423129710454_1225330781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7641" y="1943454"/>
            <a:ext cx="3272255" cy="3324936"/>
          </a:xfrm>
          <a:prstGeom prst="rect">
            <a:avLst/>
          </a:prstGeom>
          <a:noFill/>
          <a:ln>
            <a:noFill/>
          </a:ln>
        </p:spPr>
      </p:pic>
      <p:pic>
        <p:nvPicPr>
          <p:cNvPr id="6" name="Picture 31" descr="https://scontent.fuio2-1.fna.fbcdn.net/v/t34.0-12/18361357_10212436279679195_1700952638_n.jpg?oh=e489547516b241bfd89a404fe4d94936&amp;oe=59144F06"/>
          <p:cNvPicPr/>
          <p:nvPr/>
        </p:nvPicPr>
        <p:blipFill rotWithShape="1">
          <a:blip r:embed="rId4">
            <a:extLst>
              <a:ext uri="{28A0092B-C50C-407E-A947-70E740481C1C}">
                <a14:useLocalDpi xmlns:a14="http://schemas.microsoft.com/office/drawing/2010/main" val="0"/>
              </a:ext>
            </a:extLst>
          </a:blip>
          <a:srcRect l="29898" t="29381" r="2006" b="20181"/>
          <a:stretch/>
        </p:blipFill>
        <p:spPr bwMode="auto">
          <a:xfrm>
            <a:off x="8671845" y="2071236"/>
            <a:ext cx="2942400" cy="3324936"/>
          </a:xfrm>
          <a:prstGeom prst="rect">
            <a:avLst/>
          </a:prstGeom>
          <a:noFill/>
          <a:ln>
            <a:noFill/>
          </a:ln>
          <a:extLst>
            <a:ext uri="{53640926-AAD7-44D8-BBD7-CCE9431645EC}">
              <a14:shadowObscured xmlns:a14="http://schemas.microsoft.com/office/drawing/2010/main"/>
            </a:ext>
          </a:extLst>
        </p:spPr>
      </p:pic>
      <p:sp>
        <p:nvSpPr>
          <p:cNvPr id="7" name="Flecha derecha 6"/>
          <p:cNvSpPr/>
          <p:nvPr/>
        </p:nvSpPr>
        <p:spPr>
          <a:xfrm>
            <a:off x="3278521" y="3494347"/>
            <a:ext cx="907103"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sp>
        <p:nvSpPr>
          <p:cNvPr id="8" name="Flecha derecha 7"/>
          <p:cNvSpPr/>
          <p:nvPr/>
        </p:nvSpPr>
        <p:spPr>
          <a:xfrm>
            <a:off x="7641913" y="3494347"/>
            <a:ext cx="907103" cy="477671"/>
          </a:xfrm>
          <a:prstGeom prst="rightArrow">
            <a:avLst/>
          </a:prstGeom>
          <a:solidFill>
            <a:srgbClr val="00B05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s-CO"/>
          </a:p>
        </p:txBody>
      </p:sp>
      <p:sp>
        <p:nvSpPr>
          <p:cNvPr id="10" name="CuadroTexto 9"/>
          <p:cNvSpPr txBox="1"/>
          <p:nvPr/>
        </p:nvSpPr>
        <p:spPr>
          <a:xfrm>
            <a:off x="39762" y="5513696"/>
            <a:ext cx="3766782" cy="646331"/>
          </a:xfrm>
          <a:prstGeom prst="rect">
            <a:avLst/>
          </a:prstGeom>
          <a:noFill/>
        </p:spPr>
        <p:txBody>
          <a:bodyPr wrap="square" rtlCol="0">
            <a:spAutoFit/>
          </a:bodyPr>
          <a:lstStyle/>
          <a:p>
            <a:pPr algn="ctr"/>
            <a:r>
              <a:rPr lang="es-CO" dirty="0" smtClean="0"/>
              <a:t>Instalación de pulsadores para el control de los sistemas. </a:t>
            </a:r>
            <a:endParaRPr lang="es-CO" dirty="0"/>
          </a:p>
        </p:txBody>
      </p:sp>
      <p:sp>
        <p:nvSpPr>
          <p:cNvPr id="11" name="CuadroTexto 10"/>
          <p:cNvSpPr txBox="1"/>
          <p:nvPr/>
        </p:nvSpPr>
        <p:spPr>
          <a:xfrm>
            <a:off x="3798958" y="5296074"/>
            <a:ext cx="4296506" cy="923330"/>
          </a:xfrm>
          <a:prstGeom prst="rect">
            <a:avLst/>
          </a:prstGeom>
          <a:noFill/>
        </p:spPr>
        <p:txBody>
          <a:bodyPr wrap="square" rtlCol="0">
            <a:spAutoFit/>
          </a:bodyPr>
          <a:lstStyle/>
          <a:p>
            <a:pPr algn="ctr"/>
            <a:r>
              <a:rPr lang="es-CO" dirty="0" smtClean="0"/>
              <a:t>Implementación a caja de control de placa arduino, relés y conexión de elementos electrónicos.</a:t>
            </a:r>
            <a:endParaRPr lang="es-CO" dirty="0"/>
          </a:p>
        </p:txBody>
      </p:sp>
      <p:sp>
        <p:nvSpPr>
          <p:cNvPr id="12" name="CuadroTexto 11"/>
          <p:cNvSpPr txBox="1"/>
          <p:nvPr/>
        </p:nvSpPr>
        <p:spPr>
          <a:xfrm>
            <a:off x="8205062" y="5503428"/>
            <a:ext cx="3766782" cy="646331"/>
          </a:xfrm>
          <a:prstGeom prst="rect">
            <a:avLst/>
          </a:prstGeom>
          <a:noFill/>
        </p:spPr>
        <p:txBody>
          <a:bodyPr wrap="square" rtlCol="0">
            <a:spAutoFit/>
          </a:bodyPr>
          <a:lstStyle/>
          <a:p>
            <a:pPr algn="ctr"/>
            <a:r>
              <a:rPr lang="es-CO" dirty="0" smtClean="0"/>
              <a:t>Control remoto y caja de control del sistema.</a:t>
            </a:r>
            <a:endParaRPr lang="es-CO" dirty="0"/>
          </a:p>
        </p:txBody>
      </p:sp>
    </p:spTree>
    <p:extLst>
      <p:ext uri="{BB962C8B-B14F-4D97-AF65-F5344CB8AC3E}">
        <p14:creationId xmlns:p14="http://schemas.microsoft.com/office/powerpoint/2010/main" val="1690684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dirty="0"/>
              <a:t>OPORTUNIDADES DE MERCADO </a:t>
            </a:r>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33290" y="171009"/>
            <a:ext cx="2436577" cy="633510"/>
          </a:xfrm>
          <a:prstGeom prst="rect">
            <a:avLst/>
          </a:prstGeom>
          <a:noFill/>
        </p:spPr>
      </p:pic>
      <p:pic>
        <p:nvPicPr>
          <p:cNvPr id="5" name="Picture 9" descr="C:\Users\Diego\Desktop\EscudoMecatrnica3.jpg"/>
          <p:cNvPicPr>
            <a:picLocks noChangeAspect="1" noChangeArrowheads="1"/>
          </p:cNvPicPr>
          <p:nvPr/>
        </p:nvPicPr>
        <p:blipFill>
          <a:blip r:embed="rId3" cstate="print"/>
          <a:srcRect/>
          <a:stretch>
            <a:fillRect/>
          </a:stretch>
        </p:blipFill>
        <p:spPr bwMode="auto">
          <a:xfrm>
            <a:off x="10605290" y="402014"/>
            <a:ext cx="899127" cy="1008112"/>
          </a:xfrm>
          <a:prstGeom prst="rect">
            <a:avLst/>
          </a:prstGeom>
          <a:noFill/>
        </p:spPr>
      </p:pic>
      <p:pic>
        <p:nvPicPr>
          <p:cNvPr id="6" name="Picture 2" descr="Related image"/>
          <p:cNvPicPr>
            <a:picLocks noGrp="1" noChangeAspect="1" noChangeArrowheads="1"/>
          </p:cNvPicPr>
          <p:nvPr>
            <p:ph idx="1"/>
          </p:nvPr>
        </p:nvPicPr>
        <p:blipFill>
          <a:blip r:embed="rId4" cstate="hqprint">
            <a:extLst>
              <a:ext uri="{28A0092B-C50C-407E-A947-70E740481C1C}">
                <a14:useLocalDpi xmlns:a14="http://schemas.microsoft.com/office/drawing/2010/main" val="0"/>
              </a:ext>
            </a:extLst>
          </a:blip>
          <a:srcRect/>
          <a:stretch>
            <a:fillRect/>
          </a:stretch>
        </p:blipFill>
        <p:spPr bwMode="auto">
          <a:xfrm>
            <a:off x="3412029" y="2016125"/>
            <a:ext cx="5158392" cy="373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70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287" y="190513"/>
            <a:ext cx="11437256" cy="1049235"/>
          </a:xfrm>
        </p:spPr>
        <p:txBody>
          <a:bodyPr>
            <a:normAutofit fontScale="90000"/>
          </a:bodyPr>
          <a:lstStyle/>
          <a:p>
            <a:pPr algn="ctr"/>
            <a:r>
              <a:rPr lang="es-ES" dirty="0"/>
              <a:t/>
            </a:r>
            <a:br>
              <a:rPr lang="es-ES" dirty="0"/>
            </a:br>
            <a:r>
              <a:rPr lang="es-ES" sz="3600" dirty="0">
                <a:latin typeface="+mn-lt"/>
                <a:ea typeface="+mn-ea"/>
                <a:cs typeface="+mn-cs"/>
              </a:rPr>
              <a:t>ENFOQUE DE CONSTRUCCIÓN</a:t>
            </a:r>
            <a:r>
              <a:rPr lang="es-ES" sz="3100" dirty="0">
                <a:latin typeface="+mn-lt"/>
                <a:ea typeface="+mn-ea"/>
                <a:cs typeface="+mn-cs"/>
              </a:rPr>
              <a:t/>
            </a:r>
            <a:br>
              <a:rPr lang="es-ES" sz="3100" dirty="0">
                <a:latin typeface="+mn-lt"/>
                <a:ea typeface="+mn-ea"/>
                <a:cs typeface="+mn-cs"/>
              </a:rPr>
            </a:br>
            <a:endParaRPr lang="es-EC" sz="2200" dirty="0">
              <a:latin typeface="+mn-lt"/>
              <a:ea typeface="+mn-ea"/>
              <a:cs typeface="+mn-cs"/>
            </a:endParaRPr>
          </a:p>
        </p:txBody>
      </p:sp>
      <p:sp>
        <p:nvSpPr>
          <p:cNvPr id="3" name="Content Placeholder 2"/>
          <p:cNvSpPr>
            <a:spLocks noGrp="1"/>
          </p:cNvSpPr>
          <p:nvPr>
            <p:ph idx="1"/>
          </p:nvPr>
        </p:nvSpPr>
        <p:spPr>
          <a:xfrm>
            <a:off x="9419771" y="3657600"/>
            <a:ext cx="1857828" cy="2264229"/>
          </a:xfrm>
        </p:spPr>
        <p:txBody>
          <a:bodyPr>
            <a:normAutofit/>
          </a:bodyPr>
          <a:lstStyle/>
          <a:p>
            <a:pPr marL="0" indent="0">
              <a:buNone/>
            </a:pPr>
            <a:endParaRPr lang="es-EC" dirty="0"/>
          </a:p>
          <a:p>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04262" y="85259"/>
            <a:ext cx="2436577" cy="633510"/>
          </a:xfrm>
          <a:prstGeom prst="rect">
            <a:avLst/>
          </a:prstGeom>
          <a:noFill/>
        </p:spPr>
      </p:pic>
      <p:pic>
        <p:nvPicPr>
          <p:cNvPr id="5" name="Picture 9" descr="C:\Users\Diego\Desktop\EscudoMecatrnica3.jpg"/>
          <p:cNvPicPr>
            <a:picLocks noChangeAspect="1" noChangeArrowheads="1"/>
          </p:cNvPicPr>
          <p:nvPr/>
        </p:nvPicPr>
        <p:blipFill>
          <a:blip r:embed="rId3" cstate="print"/>
          <a:srcRect/>
          <a:stretch>
            <a:fillRect/>
          </a:stretch>
        </p:blipFill>
        <p:spPr bwMode="auto">
          <a:xfrm>
            <a:off x="10605290" y="402014"/>
            <a:ext cx="899127" cy="1008112"/>
          </a:xfrm>
          <a:prstGeom prst="rect">
            <a:avLst/>
          </a:prstGeom>
          <a:noFill/>
        </p:spPr>
      </p:pic>
      <p:pic>
        <p:nvPicPr>
          <p:cNvPr id="2050" name="Picture 2" descr="Image result for personalizació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7892" y="2319268"/>
            <a:ext cx="1861457" cy="186145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16"/>
          <p:cNvSpPr/>
          <p:nvPr/>
        </p:nvSpPr>
        <p:spPr>
          <a:xfrm>
            <a:off x="2512064" y="3802233"/>
            <a:ext cx="1624856" cy="3768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effectLst>
                  <a:outerShdw blurRad="38100" dist="38100" dir="2700000" algn="tl">
                    <a:srgbClr val="000000">
                      <a:alpha val="43137"/>
                    </a:srgbClr>
                  </a:outerShdw>
                </a:effectLst>
              </a:rPr>
              <a:t>CNC</a:t>
            </a:r>
          </a:p>
        </p:txBody>
      </p:sp>
      <p:sp>
        <p:nvSpPr>
          <p:cNvPr id="9" name="Rectángulo redondeado 17"/>
          <p:cNvSpPr/>
          <p:nvPr/>
        </p:nvSpPr>
        <p:spPr>
          <a:xfrm>
            <a:off x="618244" y="1610082"/>
            <a:ext cx="1758884" cy="3983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effectLst>
                  <a:outerShdw blurRad="38100" dist="38100" dir="2700000" algn="tl">
                    <a:srgbClr val="000000">
                      <a:alpha val="43137"/>
                    </a:srgbClr>
                  </a:outerShdw>
                </a:effectLst>
              </a:rPr>
              <a:t>Personalización</a:t>
            </a:r>
          </a:p>
        </p:txBody>
      </p:sp>
      <p:pic>
        <p:nvPicPr>
          <p:cNvPr id="7" name="Picture 6"/>
          <p:cNvPicPr>
            <a:picLocks noChangeAspect="1"/>
          </p:cNvPicPr>
          <p:nvPr/>
        </p:nvPicPr>
        <p:blipFill>
          <a:blip r:embed="rId5"/>
          <a:stretch>
            <a:fillRect/>
          </a:stretch>
        </p:blipFill>
        <p:spPr>
          <a:xfrm>
            <a:off x="348970" y="4378059"/>
            <a:ext cx="4168016" cy="1657350"/>
          </a:xfrm>
          <a:prstGeom prst="rect">
            <a:avLst/>
          </a:prstGeom>
        </p:spPr>
      </p:pic>
      <p:grpSp>
        <p:nvGrpSpPr>
          <p:cNvPr id="11" name="Diagram group"/>
          <p:cNvGrpSpPr/>
          <p:nvPr/>
        </p:nvGrpSpPr>
        <p:grpSpPr>
          <a:xfrm>
            <a:off x="3598142" y="1074057"/>
            <a:ext cx="6953874" cy="5167086"/>
            <a:chOff x="2254793" y="1077844"/>
            <a:chExt cx="6813536" cy="6457598"/>
          </a:xfrm>
          <a:scene3d>
            <a:camera prst="isometricOffAxis2Left" zoom="95000"/>
            <a:lightRig rig="flat" dir="t"/>
          </a:scene3d>
        </p:grpSpPr>
        <p:grpSp>
          <p:nvGrpSpPr>
            <p:cNvPr id="12" name="Group 11"/>
            <p:cNvGrpSpPr/>
            <p:nvPr/>
          </p:nvGrpSpPr>
          <p:grpSpPr>
            <a:xfrm>
              <a:off x="5295781" y="4823127"/>
              <a:ext cx="2992249" cy="2532183"/>
              <a:chOff x="5295781" y="4823127"/>
              <a:chExt cx="2992249" cy="2532183"/>
            </a:xfrm>
          </p:grpSpPr>
          <p:sp>
            <p:nvSpPr>
              <p:cNvPr id="22" name="Shape 21"/>
              <p:cNvSpPr/>
              <p:nvPr/>
            </p:nvSpPr>
            <p:spPr>
              <a:xfrm>
                <a:off x="5295781" y="4823127"/>
                <a:ext cx="2992249" cy="2532183"/>
              </a:xfrm>
              <a:prstGeom prst="gear9">
                <a:avLst/>
              </a:prstGeom>
              <a:solidFill>
                <a:schemeClr val="accent6">
                  <a:lumMod val="60000"/>
                  <a:lumOff val="40000"/>
                </a:schemeClr>
              </a:solidFill>
              <a:ln>
                <a:solidFill>
                  <a:schemeClr val="accent6">
                    <a:lumMod val="75000"/>
                  </a:schemeClr>
                </a:solidFill>
              </a:ln>
              <a:sp3d extrusionH="381000" contourW="38100" prstMaterial="matte">
                <a:contourClr>
                  <a:schemeClr val="lt1"/>
                </a:contourClr>
              </a:sp3d>
            </p:spPr>
            <p:style>
              <a:lnRef idx="0">
                <a:scrgbClr r="0" g="0" b="0"/>
              </a:lnRef>
              <a:fillRef idx="1">
                <a:scrgbClr r="0" g="0" b="0"/>
              </a:fillRef>
              <a:effectRef idx="0">
                <a:schemeClr val="accent1">
                  <a:hueOff val="0"/>
                  <a:satOff val="0"/>
                  <a:lumOff val="0"/>
                  <a:alphaOff val="0"/>
                </a:schemeClr>
              </a:effectRef>
              <a:fontRef idx="minor">
                <a:schemeClr val="lt1"/>
              </a:fontRef>
            </p:style>
          </p:sp>
          <p:sp>
            <p:nvSpPr>
              <p:cNvPr id="23" name="Shape 4"/>
              <p:cNvSpPr txBox="1"/>
              <p:nvPr/>
            </p:nvSpPr>
            <p:spPr>
              <a:xfrm>
                <a:off x="5862971" y="5416279"/>
                <a:ext cx="1857869" cy="130159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accent1">
                        <a:lumMod val="75000"/>
                      </a:schemeClr>
                    </a:solidFill>
                    <a:latin typeface="+mn-lt"/>
                  </a:rPr>
                  <a:t>ASEQUIBILIDAD</a:t>
                </a:r>
              </a:p>
            </p:txBody>
          </p:sp>
        </p:grpSp>
        <p:grpSp>
          <p:nvGrpSpPr>
            <p:cNvPr id="13" name="Group 12"/>
            <p:cNvGrpSpPr/>
            <p:nvPr/>
          </p:nvGrpSpPr>
          <p:grpSpPr>
            <a:xfrm>
              <a:off x="3179430" y="3647598"/>
              <a:ext cx="2858952" cy="2767126"/>
              <a:chOff x="3179430" y="3647598"/>
              <a:chExt cx="2858952" cy="2767126"/>
            </a:xfrm>
          </p:grpSpPr>
          <p:sp>
            <p:nvSpPr>
              <p:cNvPr id="20" name="Shape 19"/>
              <p:cNvSpPr/>
              <p:nvPr/>
            </p:nvSpPr>
            <p:spPr>
              <a:xfrm>
                <a:off x="3179430" y="3647598"/>
                <a:ext cx="2858952" cy="2767126"/>
              </a:xfrm>
              <a:prstGeom prst="gear6">
                <a:avLst/>
              </a:prstGeom>
              <a:solidFill>
                <a:schemeClr val="accent2">
                  <a:lumMod val="40000"/>
                  <a:lumOff val="60000"/>
                </a:schemeClr>
              </a:solidFill>
              <a:ln>
                <a:solidFill>
                  <a:schemeClr val="accent2">
                    <a:lumMod val="60000"/>
                    <a:lumOff val="40000"/>
                  </a:schemeClr>
                </a:solidFill>
              </a:ln>
              <a:sp3d extrusionH="381000" contourW="38100" prstMaterial="matte">
                <a:contourClr>
                  <a:schemeClr val="lt1"/>
                </a:contourClr>
              </a:sp3d>
            </p:spPr>
            <p:style>
              <a:lnRef idx="0">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C" dirty="0">
                  <a:ln w="0"/>
                  <a:gradFill>
                    <a:gsLst>
                      <a:gs pos="21000">
                        <a:srgbClr val="53575C"/>
                      </a:gs>
                      <a:gs pos="88000">
                        <a:srgbClr val="C5C7CA"/>
                      </a:gs>
                    </a:gsLst>
                    <a:lin ang="5400000"/>
                  </a:gradFill>
                </a:endParaRPr>
              </a:p>
            </p:txBody>
          </p:sp>
          <p:sp>
            <p:nvSpPr>
              <p:cNvPr id="21" name="Shape 6"/>
              <p:cNvSpPr txBox="1"/>
              <p:nvPr/>
            </p:nvSpPr>
            <p:spPr>
              <a:xfrm>
                <a:off x="3889410" y="4348441"/>
                <a:ext cx="1438992" cy="136544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accent1">
                        <a:lumMod val="75000"/>
                      </a:schemeClr>
                    </a:solidFill>
                    <a:latin typeface="+mn-lt"/>
                  </a:rPr>
                  <a:t>ADECUADA APARIENCIA COSMÉTICA</a:t>
                </a:r>
              </a:p>
            </p:txBody>
          </p:sp>
        </p:grpSp>
        <p:grpSp>
          <p:nvGrpSpPr>
            <p:cNvPr id="14" name="Group 13"/>
            <p:cNvGrpSpPr/>
            <p:nvPr/>
          </p:nvGrpSpPr>
          <p:grpSpPr>
            <a:xfrm>
              <a:off x="4544687" y="1658496"/>
              <a:ext cx="2968371" cy="2761226"/>
              <a:chOff x="4544687" y="1658496"/>
              <a:chExt cx="2968371" cy="2761226"/>
            </a:xfrm>
          </p:grpSpPr>
          <p:sp>
            <p:nvSpPr>
              <p:cNvPr id="18" name="Shape 17"/>
              <p:cNvSpPr/>
              <p:nvPr/>
            </p:nvSpPr>
            <p:spPr>
              <a:xfrm rot="20732289">
                <a:off x="4544687" y="1658496"/>
                <a:ext cx="2968371" cy="2761226"/>
              </a:xfrm>
              <a:prstGeom prst="gear6">
                <a:avLst/>
              </a:prstGeom>
              <a:solidFill>
                <a:schemeClr val="accent4">
                  <a:lumMod val="60000"/>
                  <a:lumOff val="40000"/>
                </a:schemeClr>
              </a:solidFill>
              <a:ln>
                <a:solidFill>
                  <a:srgbClr val="FFC000"/>
                </a:solidFill>
              </a:ln>
              <a:sp3d extrusionH="381000" contourW="38100" prstMaterial="matte">
                <a:contourClr>
                  <a:schemeClr val="lt1"/>
                </a:contourClr>
              </a:sp3d>
            </p:spPr>
            <p:style>
              <a:lnRef idx="0">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s-EC" dirty="0"/>
              </a:p>
            </p:txBody>
          </p:sp>
          <p:sp>
            <p:nvSpPr>
              <p:cNvPr id="19" name="Shape 8"/>
              <p:cNvSpPr txBox="1"/>
              <p:nvPr/>
            </p:nvSpPr>
            <p:spPr>
              <a:xfrm rot="32289">
                <a:off x="5208024" y="2251827"/>
                <a:ext cx="1641697" cy="157456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kern="1200" dirty="0">
                    <a:solidFill>
                      <a:schemeClr val="accent1">
                        <a:lumMod val="75000"/>
                      </a:schemeClr>
                    </a:solidFill>
                    <a:latin typeface="+mn-lt"/>
                  </a:rPr>
                  <a:t>ALTA FUNCIONALIDAD</a:t>
                </a:r>
              </a:p>
            </p:txBody>
          </p:sp>
        </p:grpSp>
        <p:sp>
          <p:nvSpPr>
            <p:cNvPr id="15" name="Arrow: Circular 14"/>
            <p:cNvSpPr/>
            <p:nvPr/>
          </p:nvSpPr>
          <p:spPr>
            <a:xfrm>
              <a:off x="5186799" y="4126513"/>
              <a:ext cx="3881530" cy="3408929"/>
            </a:xfrm>
            <a:prstGeom prst="circularArrow">
              <a:avLst>
                <a:gd name="adj1" fmla="val 4688"/>
                <a:gd name="adj2" fmla="val 299029"/>
                <a:gd name="adj3" fmla="val 2561408"/>
                <a:gd name="adj4" fmla="val 15767046"/>
                <a:gd name="adj5" fmla="val 5469"/>
              </a:avLst>
            </a:prstGeom>
            <a:sp3d z="-52400" extrusionH="181000" contourW="38100" prstMaterial="matte">
              <a:contourClr>
                <a:schemeClr val="lt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Shape 15"/>
            <p:cNvSpPr/>
            <p:nvPr/>
          </p:nvSpPr>
          <p:spPr>
            <a:xfrm>
              <a:off x="2254793" y="3027233"/>
              <a:ext cx="3768371" cy="3768371"/>
            </a:xfrm>
            <a:prstGeom prst="leftCircularArrow">
              <a:avLst>
                <a:gd name="adj1" fmla="val 6452"/>
                <a:gd name="adj2" fmla="val 429999"/>
                <a:gd name="adj3" fmla="val 10489124"/>
                <a:gd name="adj4" fmla="val 14837806"/>
                <a:gd name="adj5" fmla="val 7527"/>
              </a:avLst>
            </a:prstGeom>
            <a:sp3d z="-52400" extrusionH="181000" contourW="38100" prstMaterial="matte">
              <a:contourClr>
                <a:schemeClr val="lt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Circular 16"/>
            <p:cNvSpPr/>
            <p:nvPr/>
          </p:nvSpPr>
          <p:spPr>
            <a:xfrm>
              <a:off x="3762219" y="1077844"/>
              <a:ext cx="4063063" cy="4063063"/>
            </a:xfrm>
            <a:prstGeom prst="circularArrow">
              <a:avLst>
                <a:gd name="adj1" fmla="val 5984"/>
                <a:gd name="adj2" fmla="val 394124"/>
                <a:gd name="adj3" fmla="val 13313824"/>
                <a:gd name="adj4" fmla="val 10508221"/>
                <a:gd name="adj5" fmla="val 6981"/>
              </a:avLst>
            </a:prstGeom>
            <a:sp3d z="-52400" extrusionH="181000" contourW="38100" prstMaterial="matte">
              <a:contourClr>
                <a:schemeClr val="lt1"/>
              </a:contourClr>
            </a:sp3d>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24" name="Rectángulo redondeado 14"/>
          <p:cNvSpPr/>
          <p:nvPr/>
        </p:nvSpPr>
        <p:spPr>
          <a:xfrm>
            <a:off x="10048527" y="2311972"/>
            <a:ext cx="1974074" cy="37661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effectLst>
                  <a:outerShdw blurRad="38100" dist="38100" dir="2700000" algn="tl">
                    <a:srgbClr val="000000">
                      <a:alpha val="43137"/>
                    </a:srgbClr>
                  </a:outerShdw>
                </a:effectLst>
              </a:rPr>
              <a:t>Software libre</a:t>
            </a:r>
          </a:p>
        </p:txBody>
      </p:sp>
      <p:pic>
        <p:nvPicPr>
          <p:cNvPr id="2054" name="Picture 6" descr="Image result for ARDUI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601" y="2916933"/>
            <a:ext cx="219075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995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9863" y="1026655"/>
            <a:ext cx="2793773" cy="1049235"/>
          </a:xfrm>
        </p:spPr>
        <p:txBody>
          <a:bodyPr/>
          <a:lstStyle/>
          <a:p>
            <a:r>
              <a:rPr lang="es-CO" dirty="0" smtClean="0"/>
              <a:t>COSTOS</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15478679"/>
              </p:ext>
            </p:extLst>
          </p:nvPr>
        </p:nvGraphicFramePr>
        <p:xfrm>
          <a:off x="4619452" y="40943"/>
          <a:ext cx="6543686" cy="6728350"/>
        </p:xfrm>
        <a:graphic>
          <a:graphicData uri="http://schemas.openxmlformats.org/drawingml/2006/table">
            <a:tbl>
              <a:tblPr firstRow="1" firstCol="1" bandRow="1">
                <a:tableStyleId>{5C22544A-7EE6-4342-B048-85BDC9FD1C3A}</a:tableStyleId>
              </a:tblPr>
              <a:tblGrid>
                <a:gridCol w="1005382">
                  <a:extLst>
                    <a:ext uri="{9D8B030D-6E8A-4147-A177-3AD203B41FA5}">
                      <a16:colId xmlns:a16="http://schemas.microsoft.com/office/drawing/2014/main" val="3748685611"/>
                    </a:ext>
                  </a:extLst>
                </a:gridCol>
                <a:gridCol w="539293">
                  <a:extLst>
                    <a:ext uri="{9D8B030D-6E8A-4147-A177-3AD203B41FA5}">
                      <a16:colId xmlns:a16="http://schemas.microsoft.com/office/drawing/2014/main" val="3074328557"/>
                    </a:ext>
                  </a:extLst>
                </a:gridCol>
                <a:gridCol w="2788394">
                  <a:extLst>
                    <a:ext uri="{9D8B030D-6E8A-4147-A177-3AD203B41FA5}">
                      <a16:colId xmlns:a16="http://schemas.microsoft.com/office/drawing/2014/main" val="1632752703"/>
                    </a:ext>
                  </a:extLst>
                </a:gridCol>
                <a:gridCol w="1004826">
                  <a:extLst>
                    <a:ext uri="{9D8B030D-6E8A-4147-A177-3AD203B41FA5}">
                      <a16:colId xmlns:a16="http://schemas.microsoft.com/office/drawing/2014/main" val="890012375"/>
                    </a:ext>
                  </a:extLst>
                </a:gridCol>
                <a:gridCol w="1205791">
                  <a:extLst>
                    <a:ext uri="{9D8B030D-6E8A-4147-A177-3AD203B41FA5}">
                      <a16:colId xmlns:a16="http://schemas.microsoft.com/office/drawing/2014/main" val="3692822948"/>
                    </a:ext>
                  </a:extLst>
                </a:gridCol>
              </a:tblGrid>
              <a:tr h="355405">
                <a:tc>
                  <a:txBody>
                    <a:bodyPr/>
                    <a:lstStyle/>
                    <a:p>
                      <a:pPr>
                        <a:lnSpc>
                          <a:spcPct val="107000"/>
                        </a:lnSpc>
                        <a:spcAft>
                          <a:spcPts val="0"/>
                        </a:spcAft>
                      </a:pPr>
                      <a:r>
                        <a:rPr lang="es-ES" sz="1050" dirty="0">
                          <a:effectLst/>
                        </a:rPr>
                        <a:t>ITEM</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CANTIDAD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DESCRIPCIÓN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PRECIO UNITARIO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PRECIO TOTAL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429949609"/>
                  </a:ext>
                </a:extLst>
              </a:tr>
              <a:tr h="174201">
                <a:tc>
                  <a:txBody>
                    <a:bodyPr/>
                    <a:lstStyle/>
                    <a:p>
                      <a:pPr>
                        <a:lnSpc>
                          <a:spcPct val="107000"/>
                        </a:lnSpc>
                        <a:spcAft>
                          <a:spcPts val="0"/>
                        </a:spcAft>
                      </a:pPr>
                      <a:r>
                        <a:rPr lang="es-ES" sz="105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smtClean="0">
                          <a:effectLst/>
                        </a:rPr>
                        <a:t>Microcontrolador</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$ 330,00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$ 330,00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4260263915"/>
                  </a:ext>
                </a:extLst>
              </a:tr>
              <a:tr h="250662">
                <a:tc>
                  <a:txBody>
                    <a:bodyPr/>
                    <a:lstStyle/>
                    <a:p>
                      <a:pPr>
                        <a:lnSpc>
                          <a:spcPct val="107000"/>
                        </a:lnSpc>
                        <a:spcAft>
                          <a:spcPts val="0"/>
                        </a:spcAft>
                      </a:pPr>
                      <a:r>
                        <a:rPr lang="es-ES" sz="1050" dirty="0">
                          <a:effectLst/>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Bomba Hidráulica  alimentada por aire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$450,00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$ 450,00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4200875793"/>
                  </a:ext>
                </a:extLst>
              </a:tr>
              <a:tr h="250662">
                <a:tc>
                  <a:txBody>
                    <a:bodyPr/>
                    <a:lstStyle/>
                    <a:p>
                      <a:pPr>
                        <a:lnSpc>
                          <a:spcPct val="107000"/>
                        </a:lnSpc>
                        <a:spcAft>
                          <a:spcPts val="0"/>
                        </a:spcAft>
                      </a:pPr>
                      <a:r>
                        <a:rPr lang="es-ES" sz="1050" dirty="0">
                          <a:effectLst/>
                        </a:rPr>
                        <a:t>3</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Motor DC (incluyen caja reductora)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$130,00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$ 260,00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040194580"/>
                  </a:ext>
                </a:extLst>
              </a:tr>
              <a:tr h="250662">
                <a:tc>
                  <a:txBody>
                    <a:bodyPr/>
                    <a:lstStyle/>
                    <a:p>
                      <a:pPr>
                        <a:lnSpc>
                          <a:spcPct val="107000"/>
                        </a:lnSpc>
                        <a:spcAft>
                          <a:spcPts val="0"/>
                        </a:spcAft>
                      </a:pPr>
                      <a:r>
                        <a:rPr lang="es-ES" sz="1050" dirty="0">
                          <a:effectLst/>
                        </a:rPr>
                        <a:t>4</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Pistones neumáticos (vástagos)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$200,00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$ 400,00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232334363"/>
                  </a:ext>
                </a:extLst>
              </a:tr>
              <a:tr h="174201">
                <a:tc>
                  <a:txBody>
                    <a:bodyPr/>
                    <a:lstStyle/>
                    <a:p>
                      <a:pPr>
                        <a:lnSpc>
                          <a:spcPct val="107000"/>
                        </a:lnSpc>
                        <a:spcAft>
                          <a:spcPts val="0"/>
                        </a:spcAft>
                      </a:pPr>
                      <a:r>
                        <a:rPr lang="es-ES" sz="1050" dirty="0">
                          <a:effectLst/>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5</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Sensor inductivo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$ 250,00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678590887"/>
                  </a:ext>
                </a:extLst>
              </a:tr>
              <a:tr h="174201">
                <a:tc>
                  <a:txBody>
                    <a:bodyPr/>
                    <a:lstStyle/>
                    <a:p>
                      <a:pPr>
                        <a:lnSpc>
                          <a:spcPct val="107000"/>
                        </a:lnSpc>
                        <a:spcAft>
                          <a:spcPts val="0"/>
                        </a:spcAft>
                      </a:pPr>
                      <a:r>
                        <a:rPr lang="es-ES" sz="1050">
                          <a:effectLst/>
                        </a:rPr>
                        <a:t>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7</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Cañerías Hidráulicas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$ 350,00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860723538"/>
                  </a:ext>
                </a:extLst>
              </a:tr>
              <a:tr h="174201">
                <a:tc>
                  <a:txBody>
                    <a:bodyPr/>
                    <a:lstStyle/>
                    <a:p>
                      <a:pPr>
                        <a:lnSpc>
                          <a:spcPct val="107000"/>
                        </a:lnSpc>
                        <a:spcAft>
                          <a:spcPts val="0"/>
                        </a:spcAft>
                      </a:pPr>
                      <a:r>
                        <a:rPr lang="es-ES" sz="1050">
                          <a:effectLst/>
                        </a:rPr>
                        <a:t>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2</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Módulo I2C BH1750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$ 30,00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93120408"/>
                  </a:ext>
                </a:extLst>
              </a:tr>
              <a:tr h="174201">
                <a:tc>
                  <a:txBody>
                    <a:bodyPr/>
                    <a:lstStyle/>
                    <a:p>
                      <a:pPr>
                        <a:lnSpc>
                          <a:spcPct val="107000"/>
                        </a:lnSpc>
                        <a:spcAft>
                          <a:spcPts val="0"/>
                        </a:spcAft>
                      </a:pPr>
                      <a:r>
                        <a:rPr lang="es-ES" sz="1050">
                          <a:effectLst/>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Cableado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$ 80,00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$ 80,00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64490428"/>
                  </a:ext>
                </a:extLst>
              </a:tr>
              <a:tr h="174201">
                <a:tc>
                  <a:txBody>
                    <a:bodyPr/>
                    <a:lstStyle/>
                    <a:p>
                      <a:pPr>
                        <a:lnSpc>
                          <a:spcPct val="107000"/>
                        </a:lnSpc>
                        <a:spcAft>
                          <a:spcPts val="0"/>
                        </a:spcAft>
                      </a:pPr>
                      <a:r>
                        <a:rPr lang="es-ES" sz="1050">
                          <a:effectLst/>
                        </a:rPr>
                        <a:t>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Componentes electrónicos</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$ 250,00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$ 250,00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635580319"/>
                  </a:ext>
                </a:extLst>
              </a:tr>
              <a:tr h="250662">
                <a:tc>
                  <a:txBody>
                    <a:bodyPr/>
                    <a:lstStyle/>
                    <a:p>
                      <a:pPr>
                        <a:lnSpc>
                          <a:spcPct val="107000"/>
                        </a:lnSpc>
                        <a:spcAft>
                          <a:spcPts val="0"/>
                        </a:spcAft>
                      </a:pPr>
                      <a:r>
                        <a:rPr lang="es-ES" sz="1050">
                          <a:effectLst/>
                        </a:rPr>
                        <a:t>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Estructura Mecánica  del elevador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$ 655,00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550417030"/>
                  </a:ext>
                </a:extLst>
              </a:tr>
              <a:tr h="174201">
                <a:tc>
                  <a:txBody>
                    <a:bodyPr/>
                    <a:lstStyle/>
                    <a:p>
                      <a:pPr>
                        <a:lnSpc>
                          <a:spcPct val="107000"/>
                        </a:lnSpc>
                        <a:spcAft>
                          <a:spcPts val="0"/>
                        </a:spcAft>
                      </a:pPr>
                      <a:r>
                        <a:rPr lang="es-ES" sz="1050" dirty="0">
                          <a:effectLst/>
                        </a:rPr>
                        <a:t>10.1</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Palancas brazos principales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$ 20,00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46095018"/>
                  </a:ext>
                </a:extLst>
              </a:tr>
              <a:tr h="250662">
                <a:tc>
                  <a:txBody>
                    <a:bodyPr/>
                    <a:lstStyle/>
                    <a:p>
                      <a:pPr>
                        <a:lnSpc>
                          <a:spcPct val="107000"/>
                        </a:lnSpc>
                        <a:spcAft>
                          <a:spcPts val="0"/>
                        </a:spcAft>
                      </a:pPr>
                      <a:r>
                        <a:rPr lang="es-ES" sz="1050">
                          <a:effectLst/>
                        </a:rPr>
                        <a:t>10.2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Platinas para brazo articulado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$ 40,00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209073718"/>
                  </a:ext>
                </a:extLst>
              </a:tr>
              <a:tr h="174201">
                <a:tc>
                  <a:txBody>
                    <a:bodyPr/>
                    <a:lstStyle/>
                    <a:p>
                      <a:pPr>
                        <a:lnSpc>
                          <a:spcPct val="107000"/>
                        </a:lnSpc>
                        <a:spcAft>
                          <a:spcPts val="0"/>
                        </a:spcAft>
                      </a:pPr>
                      <a:r>
                        <a:rPr lang="es-ES" sz="1050">
                          <a:effectLst/>
                        </a:rPr>
                        <a:t>10.3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Procesos de fresado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$ 100,00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254019928"/>
                  </a:ext>
                </a:extLst>
              </a:tr>
              <a:tr h="250662">
                <a:tc>
                  <a:txBody>
                    <a:bodyPr/>
                    <a:lstStyle/>
                    <a:p>
                      <a:pPr>
                        <a:lnSpc>
                          <a:spcPct val="107000"/>
                        </a:lnSpc>
                        <a:spcAft>
                          <a:spcPts val="0"/>
                        </a:spcAft>
                      </a:pPr>
                      <a:r>
                        <a:rPr lang="es-ES" sz="1050">
                          <a:effectLst/>
                        </a:rPr>
                        <a:t>10.4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Ejes Perforados para rodamientos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$ 20,00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1734072"/>
                  </a:ext>
                </a:extLst>
              </a:tr>
              <a:tr h="250662">
                <a:tc>
                  <a:txBody>
                    <a:bodyPr/>
                    <a:lstStyle/>
                    <a:p>
                      <a:pPr>
                        <a:lnSpc>
                          <a:spcPct val="107000"/>
                        </a:lnSpc>
                        <a:spcAft>
                          <a:spcPts val="0"/>
                        </a:spcAft>
                      </a:pPr>
                      <a:r>
                        <a:rPr lang="es-ES" sz="1050">
                          <a:effectLst/>
                        </a:rPr>
                        <a:t>10.5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Rieles de 4 mm para movimiento plataforma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$ 20,00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319588481"/>
                  </a:ext>
                </a:extLst>
              </a:tr>
              <a:tr h="174201">
                <a:tc>
                  <a:txBody>
                    <a:bodyPr/>
                    <a:lstStyle/>
                    <a:p>
                      <a:pPr>
                        <a:lnSpc>
                          <a:spcPct val="107000"/>
                        </a:lnSpc>
                        <a:spcAft>
                          <a:spcPts val="0"/>
                        </a:spcAft>
                      </a:pPr>
                      <a:r>
                        <a:rPr lang="es-ES" sz="1050">
                          <a:effectLst/>
                        </a:rPr>
                        <a:t>10.6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Bases para rodamientos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$ 80,00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54139409"/>
                  </a:ext>
                </a:extLst>
              </a:tr>
              <a:tr h="250662">
                <a:tc>
                  <a:txBody>
                    <a:bodyPr/>
                    <a:lstStyle/>
                    <a:p>
                      <a:pPr>
                        <a:lnSpc>
                          <a:spcPct val="107000"/>
                        </a:lnSpc>
                        <a:spcAft>
                          <a:spcPts val="0"/>
                        </a:spcAft>
                      </a:pPr>
                      <a:r>
                        <a:rPr lang="es-ES" sz="1050">
                          <a:effectLst/>
                        </a:rPr>
                        <a:t>10.7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Canales rieles de 3mm plataforma</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$ 15,00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$ 45,00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698186267"/>
                  </a:ext>
                </a:extLst>
              </a:tr>
              <a:tr h="250662">
                <a:tc>
                  <a:txBody>
                    <a:bodyPr/>
                    <a:lstStyle/>
                    <a:p>
                      <a:pPr>
                        <a:lnSpc>
                          <a:spcPct val="107000"/>
                        </a:lnSpc>
                        <a:spcAft>
                          <a:spcPts val="0"/>
                        </a:spcAft>
                      </a:pPr>
                      <a:r>
                        <a:rPr lang="es-ES" sz="1050">
                          <a:effectLst/>
                        </a:rPr>
                        <a:t>10.8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Cilindro para movimiento de las palancas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$ 50,00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$ 50,00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4243735005"/>
                  </a:ext>
                </a:extLst>
              </a:tr>
              <a:tr h="250662">
                <a:tc>
                  <a:txBody>
                    <a:bodyPr/>
                    <a:lstStyle/>
                    <a:p>
                      <a:pPr>
                        <a:lnSpc>
                          <a:spcPct val="107000"/>
                        </a:lnSpc>
                        <a:spcAft>
                          <a:spcPts val="0"/>
                        </a:spcAft>
                      </a:pPr>
                      <a:r>
                        <a:rPr lang="es-ES" sz="1050">
                          <a:effectLst/>
                        </a:rPr>
                        <a:t>10.9</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Eje de sujeción para el cilindro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$ 40,00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$ 40,00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326033970"/>
                  </a:ext>
                </a:extLst>
              </a:tr>
              <a:tr h="250662">
                <a:tc>
                  <a:txBody>
                    <a:bodyPr/>
                    <a:lstStyle/>
                    <a:p>
                      <a:pPr>
                        <a:lnSpc>
                          <a:spcPct val="107000"/>
                        </a:lnSpc>
                        <a:spcAft>
                          <a:spcPts val="0"/>
                        </a:spcAft>
                      </a:pPr>
                      <a:r>
                        <a:rPr lang="es-ES" sz="1050">
                          <a:effectLst/>
                        </a:rPr>
                        <a:t>10.10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Bases para sujeción de brazos hidráulicos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$ 30,00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939466530"/>
                  </a:ext>
                </a:extLst>
              </a:tr>
              <a:tr h="174201">
                <a:tc>
                  <a:txBody>
                    <a:bodyPr/>
                    <a:lstStyle/>
                    <a:p>
                      <a:pPr>
                        <a:lnSpc>
                          <a:spcPct val="107000"/>
                        </a:lnSpc>
                        <a:spcAft>
                          <a:spcPts val="0"/>
                        </a:spcAft>
                      </a:pPr>
                      <a:r>
                        <a:rPr lang="es-ES" sz="1050">
                          <a:effectLst/>
                        </a:rPr>
                        <a:t>10.11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Planchas retazos metálicos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$25,00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$ 100,00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926340000"/>
                  </a:ext>
                </a:extLst>
              </a:tr>
              <a:tr h="250662">
                <a:tc>
                  <a:txBody>
                    <a:bodyPr/>
                    <a:lstStyle/>
                    <a:p>
                      <a:pPr>
                        <a:lnSpc>
                          <a:spcPct val="107000"/>
                        </a:lnSpc>
                        <a:spcAft>
                          <a:spcPts val="0"/>
                        </a:spcAft>
                      </a:pPr>
                      <a:r>
                        <a:rPr lang="es-ES" sz="1050">
                          <a:effectLst/>
                        </a:rPr>
                        <a:t>11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Engranes helicoidales -Sistema de movimiento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$ 40,00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$ 240,00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017196360"/>
                  </a:ext>
                </a:extLst>
              </a:tr>
              <a:tr h="250662">
                <a:tc>
                  <a:txBody>
                    <a:bodyPr/>
                    <a:lstStyle/>
                    <a:p>
                      <a:pPr>
                        <a:lnSpc>
                          <a:spcPct val="107000"/>
                        </a:lnSpc>
                        <a:spcAft>
                          <a:spcPts val="0"/>
                        </a:spcAft>
                      </a:pPr>
                      <a:r>
                        <a:rPr lang="es-ES" sz="1050">
                          <a:effectLst/>
                        </a:rPr>
                        <a:t>12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Cadena de transmisión para engranes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$ 30,00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$ 30,00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3450179078"/>
                  </a:ext>
                </a:extLst>
              </a:tr>
              <a:tr h="174201">
                <a:tc>
                  <a:txBody>
                    <a:bodyPr/>
                    <a:lstStyle/>
                    <a:p>
                      <a:pPr>
                        <a:lnSpc>
                          <a:spcPct val="107000"/>
                        </a:lnSpc>
                        <a:spcAft>
                          <a:spcPts val="0"/>
                        </a:spcAft>
                      </a:pPr>
                      <a:r>
                        <a:rPr lang="es-ES" sz="1050">
                          <a:effectLst/>
                        </a:rPr>
                        <a:t>13</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Tornillo sin fin 8000mm</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$ 70,00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$ 140,00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409298403"/>
                  </a:ext>
                </a:extLst>
              </a:tr>
              <a:tr h="250662">
                <a:tc>
                  <a:txBody>
                    <a:bodyPr/>
                    <a:lstStyle/>
                    <a:p>
                      <a:pPr>
                        <a:lnSpc>
                          <a:spcPct val="107000"/>
                        </a:lnSpc>
                        <a:spcAft>
                          <a:spcPts val="0"/>
                        </a:spcAft>
                      </a:pPr>
                      <a:r>
                        <a:rPr lang="es-ES" sz="1050">
                          <a:effectLst/>
                        </a:rPr>
                        <a:t>14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Sueldas Eléctricas para sujeción del mecanismo</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$ 10,00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$ 80,00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159348675"/>
                  </a:ext>
                </a:extLst>
              </a:tr>
              <a:tr h="174201">
                <a:tc>
                  <a:txBody>
                    <a:bodyPr/>
                    <a:lstStyle/>
                    <a:p>
                      <a:pPr>
                        <a:lnSpc>
                          <a:spcPct val="107000"/>
                        </a:lnSpc>
                        <a:spcAft>
                          <a:spcPts val="0"/>
                        </a:spcAft>
                      </a:pPr>
                      <a:r>
                        <a:rPr lang="es-ES" sz="1050">
                          <a:effectLst/>
                        </a:rPr>
                        <a:t>15</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2</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Mangueras neumáticas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$ 30,00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$ 60,00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1191175035"/>
                  </a:ext>
                </a:extLst>
              </a:tr>
              <a:tr h="174201">
                <a:tc>
                  <a:txBody>
                    <a:bodyPr/>
                    <a:lstStyle/>
                    <a:p>
                      <a:pPr>
                        <a:lnSpc>
                          <a:spcPct val="107000"/>
                        </a:lnSpc>
                        <a:spcAft>
                          <a:spcPts val="0"/>
                        </a:spcAft>
                      </a:pPr>
                      <a:r>
                        <a:rPr lang="es-ES" sz="1050">
                          <a:effectLst/>
                        </a:rPr>
                        <a:t>16</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4</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Electroválvulas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$ 20,00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$ 80,00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698516731"/>
                  </a:ext>
                </a:extLst>
              </a:tr>
              <a:tr h="250662">
                <a:tc>
                  <a:txBody>
                    <a:bodyPr/>
                    <a:lstStyle/>
                    <a:p>
                      <a:pPr>
                        <a:lnSpc>
                          <a:spcPct val="107000"/>
                        </a:lnSpc>
                        <a:spcAft>
                          <a:spcPts val="0"/>
                        </a:spcAft>
                      </a:pPr>
                      <a:r>
                        <a:rPr lang="es-ES" sz="1050">
                          <a:effectLst/>
                        </a:rPr>
                        <a:t>17</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Teach Pendant (Controlador Manual)</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$ 75,00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$ 75,00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501690267"/>
                  </a:ext>
                </a:extLst>
              </a:tr>
              <a:tr h="174201">
                <a:tc>
                  <a:txBody>
                    <a:bodyPr/>
                    <a:lstStyle/>
                    <a:p>
                      <a:pPr>
                        <a:lnSpc>
                          <a:spcPct val="107000"/>
                        </a:lnSpc>
                        <a:spcAft>
                          <a:spcPts val="0"/>
                        </a:spcAft>
                      </a:pPr>
                      <a:r>
                        <a:rPr lang="es-ES" sz="1050">
                          <a:effectLst/>
                        </a:rPr>
                        <a:t>18</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1</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Instalación del elevador</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dirty="0">
                          <a:effectLst/>
                        </a:rPr>
                        <a:t>$ 70,00</a:t>
                      </a:r>
                      <a:endParaRPr lang="es-C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$ 70,00</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31212866"/>
                  </a:ext>
                </a:extLst>
              </a:tr>
              <a:tr h="174201">
                <a:tc>
                  <a:txBody>
                    <a:bodyPr/>
                    <a:lstStyle/>
                    <a:p>
                      <a:pPr>
                        <a:lnSpc>
                          <a:spcPct val="107000"/>
                        </a:lnSpc>
                        <a:spcAft>
                          <a:spcPts val="0"/>
                        </a:spcAft>
                      </a:pPr>
                      <a:r>
                        <a:rPr lang="es-ES" sz="105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a:effectLst/>
                        </a:rPr>
                        <a:t> </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b="1" dirty="0">
                          <a:effectLst/>
                        </a:rPr>
                        <a:t>TOTAL</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tc>
                  <a:txBody>
                    <a:bodyPr/>
                    <a:lstStyle/>
                    <a:p>
                      <a:pPr>
                        <a:lnSpc>
                          <a:spcPct val="107000"/>
                        </a:lnSpc>
                        <a:spcAft>
                          <a:spcPts val="0"/>
                        </a:spcAft>
                      </a:pPr>
                      <a:r>
                        <a:rPr lang="es-ES" sz="1050" b="1" dirty="0">
                          <a:effectLst/>
                        </a:rPr>
                        <a:t>$ 3860,00</a:t>
                      </a:r>
                      <a:endParaRPr lang="es-C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568" marR="29568" marT="0" marB="0"/>
                </a:tc>
                <a:extLst>
                  <a:ext uri="{0D108BD9-81ED-4DB2-BD59-A6C34878D82A}">
                    <a16:rowId xmlns:a16="http://schemas.microsoft.com/office/drawing/2014/main" val="2313837546"/>
                  </a:ext>
                </a:extLst>
              </a:tr>
            </a:tbl>
          </a:graphicData>
        </a:graphic>
      </p:graphicFrame>
      <p:pic>
        <p:nvPicPr>
          <p:cNvPr id="8198" name="Picture 6" descr="Resultado de imagen para SIMBOLO DE DINERO"/>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38901" y="2538484"/>
            <a:ext cx="2879688" cy="287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669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p:txBody>
          <a:bodyPr>
            <a:normAutofit lnSpcReduction="10000"/>
          </a:bodyPr>
          <a:lstStyle/>
          <a:p>
            <a:pPr lvl="0"/>
            <a:r>
              <a:rPr lang="es-ES" sz="2400" dirty="0"/>
              <a:t>Se diseñó y construyó un ascensor de bus automatizado, para personas discapacitadas para la </a:t>
            </a:r>
            <a:r>
              <a:rPr lang="es-ES" sz="2400" dirty="0" smtClean="0"/>
              <a:t>Fundación </a:t>
            </a:r>
            <a:r>
              <a:rPr lang="es-ES" sz="2400" dirty="0"/>
              <a:t>V</a:t>
            </a:r>
            <a:r>
              <a:rPr lang="es-ES" sz="2400" dirty="0" smtClean="0"/>
              <a:t>irgen </a:t>
            </a:r>
            <a:r>
              <a:rPr lang="es-ES" sz="2400" dirty="0"/>
              <a:t>de la </a:t>
            </a:r>
            <a:r>
              <a:rPr lang="es-ES" sz="2400" dirty="0" smtClean="0"/>
              <a:t>Merced</a:t>
            </a:r>
            <a:r>
              <a:rPr lang="es-ES" sz="2400" dirty="0"/>
              <a:t>, utilizando herramientas CAD/CAM/CAE se logró integrar los conocimientos universitarios adquiridos para dimensionar los elementos mecánicos y electrónicos del </a:t>
            </a:r>
            <a:r>
              <a:rPr lang="es-ES" sz="2400" dirty="0" smtClean="0"/>
              <a:t>sistema.</a:t>
            </a:r>
            <a:endParaRPr lang="es-CO" sz="2400" dirty="0"/>
          </a:p>
          <a:p>
            <a:pPr lvl="0"/>
            <a:r>
              <a:rPr lang="es-ES" sz="2400" dirty="0" smtClean="0"/>
              <a:t>Se instaló el sistema de elevación en </a:t>
            </a:r>
            <a:r>
              <a:rPr lang="es-ES" sz="2400" dirty="0"/>
              <a:t>el bus de recorrido de la </a:t>
            </a:r>
            <a:r>
              <a:rPr lang="es-ES" sz="2400" dirty="0" smtClean="0"/>
              <a:t>Fundación </a:t>
            </a:r>
            <a:r>
              <a:rPr lang="es-ES" sz="2400" dirty="0"/>
              <a:t>V</a:t>
            </a:r>
            <a:r>
              <a:rPr lang="es-ES" sz="2400" dirty="0" smtClean="0"/>
              <a:t>irgen </a:t>
            </a:r>
            <a:r>
              <a:rPr lang="es-ES" sz="2400" dirty="0"/>
              <a:t>de la Merced exitosamente, para ello se realizaron mínimas modificaciones en el bus </a:t>
            </a:r>
            <a:r>
              <a:rPr lang="es-ES" sz="2400" dirty="0" smtClean="0"/>
              <a:t>logrando </a:t>
            </a:r>
            <a:r>
              <a:rPr lang="es-ES" sz="2400" dirty="0"/>
              <a:t>un óptimo funcionamiento. </a:t>
            </a:r>
            <a:endParaRPr lang="es-CO" sz="2400" dirty="0"/>
          </a:p>
          <a:p>
            <a:endParaRPr lang="es-CO" dirty="0"/>
          </a:p>
        </p:txBody>
      </p:sp>
    </p:spTree>
    <p:extLst>
      <p:ext uri="{BB962C8B-B14F-4D97-AF65-F5344CB8AC3E}">
        <p14:creationId xmlns:p14="http://schemas.microsoft.com/office/powerpoint/2010/main" val="1836991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p:txBody>
          <a:bodyPr>
            <a:normAutofit/>
          </a:bodyPr>
          <a:lstStyle/>
          <a:p>
            <a:pPr lvl="0"/>
            <a:r>
              <a:rPr lang="es-ES" sz="2400" dirty="0" smtClean="0"/>
              <a:t>Se realizó el </a:t>
            </a:r>
            <a:r>
              <a:rPr lang="es-ES" sz="2400" dirty="0"/>
              <a:t>sistema de control </a:t>
            </a:r>
            <a:r>
              <a:rPr lang="es-ES" sz="2400" dirty="0" smtClean="0"/>
              <a:t>utilizando </a:t>
            </a:r>
            <a:r>
              <a:rPr lang="es-ES" sz="2400" dirty="0"/>
              <a:t>una placa y software Arduino, para aquello fue necesario utilizar circuitos de acondicionamiento para eliminar fallas y ayudar al correcto funcionamiento del sistema electrónico de control</a:t>
            </a:r>
            <a:r>
              <a:rPr lang="es-ES" dirty="0" smtClean="0"/>
              <a:t>.</a:t>
            </a:r>
          </a:p>
          <a:p>
            <a:pPr lvl="0"/>
            <a:r>
              <a:rPr lang="es-ES" sz="2400" dirty="0" smtClean="0"/>
              <a:t>Se ayudó al personal de la Fundación Virgen de  la Merced en la actividad de subir y bajar a niños y adolescentes en sillas de ruedas, mejorando así las condiciones de trabajo  en esta cotidiana y difícil rutina. </a:t>
            </a:r>
          </a:p>
          <a:p>
            <a:pPr lvl="0"/>
            <a:endParaRPr lang="es-CO" dirty="0"/>
          </a:p>
          <a:p>
            <a:endParaRPr lang="es-CO" dirty="0"/>
          </a:p>
        </p:txBody>
      </p:sp>
    </p:spTree>
    <p:extLst>
      <p:ext uri="{BB962C8B-B14F-4D97-AF65-F5344CB8AC3E}">
        <p14:creationId xmlns:p14="http://schemas.microsoft.com/office/powerpoint/2010/main" val="1813166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348" y="292737"/>
            <a:ext cx="3981811" cy="596217"/>
          </a:xfrm>
        </p:spPr>
        <p:txBody>
          <a:bodyPr/>
          <a:lstStyle/>
          <a:p>
            <a:r>
              <a:rPr lang="es-ES" b="1" dirty="0">
                <a:solidFill>
                  <a:srgbClr val="002060"/>
                </a:solidFill>
                <a:latin typeface="Times New Roman" panose="02020603050405020304" pitchFamily="18" charset="0"/>
                <a:cs typeface="Times New Roman" panose="02020603050405020304" pitchFamily="18" charset="0"/>
              </a:rPr>
              <a:t>DISCAPACIDADES</a:t>
            </a:r>
            <a:endParaRPr lang="es-EC" dirty="0"/>
          </a:p>
        </p:txBody>
      </p:sp>
      <p:sp>
        <p:nvSpPr>
          <p:cNvPr id="3" name="Content Placeholder 2"/>
          <p:cNvSpPr>
            <a:spLocks noGrp="1"/>
          </p:cNvSpPr>
          <p:nvPr>
            <p:ph idx="1"/>
          </p:nvPr>
        </p:nvSpPr>
        <p:spPr>
          <a:xfrm>
            <a:off x="927653" y="2015732"/>
            <a:ext cx="10127202" cy="3735711"/>
          </a:xfrm>
        </p:spPr>
        <p:txBody>
          <a:bodyPr>
            <a:normAutofit/>
          </a:bodyPr>
          <a:lstStyle/>
          <a:p>
            <a:pPr marL="0" indent="0">
              <a:buNone/>
            </a:pPr>
            <a:endParaRPr lang="es-EC" dirty="0"/>
          </a:p>
          <a:p>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33290" y="171009"/>
            <a:ext cx="2436577" cy="633510"/>
          </a:xfrm>
          <a:prstGeom prst="rect">
            <a:avLst/>
          </a:prstGeom>
          <a:noFill/>
        </p:spPr>
      </p:pic>
      <p:pic>
        <p:nvPicPr>
          <p:cNvPr id="5" name="Picture 9" descr="C:\Users\Diego\Desktop\EscudoMecatrnica3.jpg"/>
          <p:cNvPicPr>
            <a:picLocks noChangeAspect="1" noChangeArrowheads="1"/>
          </p:cNvPicPr>
          <p:nvPr/>
        </p:nvPicPr>
        <p:blipFill>
          <a:blip r:embed="rId3" cstate="print"/>
          <a:srcRect/>
          <a:stretch>
            <a:fillRect/>
          </a:stretch>
        </p:blipFill>
        <p:spPr bwMode="auto">
          <a:xfrm>
            <a:off x="10605290" y="402014"/>
            <a:ext cx="899127" cy="1008112"/>
          </a:xfrm>
          <a:prstGeom prst="rect">
            <a:avLst/>
          </a:prstGeom>
          <a:noFill/>
        </p:spPr>
      </p:pic>
      <p:pic>
        <p:nvPicPr>
          <p:cNvPr id="8" name="Picture 7"/>
          <p:cNvPicPr>
            <a:picLocks noChangeAspect="1"/>
          </p:cNvPicPr>
          <p:nvPr/>
        </p:nvPicPr>
        <p:blipFill>
          <a:blip r:embed="rId4"/>
          <a:stretch>
            <a:fillRect/>
          </a:stretch>
        </p:blipFill>
        <p:spPr>
          <a:xfrm>
            <a:off x="233290" y="2015732"/>
            <a:ext cx="7196130" cy="3755749"/>
          </a:xfrm>
          <a:prstGeom prst="rect">
            <a:avLst/>
          </a:prstGeom>
        </p:spPr>
      </p:pic>
      <p:pic>
        <p:nvPicPr>
          <p:cNvPr id="6" name="Picture 5"/>
          <p:cNvPicPr>
            <a:picLocks noChangeAspect="1"/>
          </p:cNvPicPr>
          <p:nvPr/>
        </p:nvPicPr>
        <p:blipFill>
          <a:blip r:embed="rId5"/>
          <a:stretch>
            <a:fillRect/>
          </a:stretch>
        </p:blipFill>
        <p:spPr>
          <a:xfrm>
            <a:off x="7625759" y="2015732"/>
            <a:ext cx="4436294" cy="2310867"/>
          </a:xfrm>
          <a:prstGeom prst="rect">
            <a:avLst/>
          </a:prstGeom>
        </p:spPr>
      </p:pic>
      <p:sp>
        <p:nvSpPr>
          <p:cNvPr id="7" name="Rectangle 6"/>
          <p:cNvSpPr/>
          <p:nvPr/>
        </p:nvSpPr>
        <p:spPr>
          <a:xfrm>
            <a:off x="7714431" y="4571152"/>
            <a:ext cx="4258949" cy="1200329"/>
          </a:xfrm>
          <a:prstGeom prst="rect">
            <a:avLst/>
          </a:prstGeom>
        </p:spPr>
        <p:txBody>
          <a:bodyPr wrap="square">
            <a:spAutoFit/>
          </a:bodyPr>
          <a:lstStyle/>
          <a:p>
            <a:r>
              <a:rPr lang="es-EC"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175 MILLONES DE PERSONAS EN EL MUNDO CON DISCAPACIDAD.</a:t>
            </a:r>
          </a:p>
          <a:p>
            <a:endParaRPr lang="es-EC"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EC"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85 MILLONES EN LATINOAMÉRICA.</a:t>
            </a:r>
          </a:p>
        </p:txBody>
      </p:sp>
    </p:spTree>
    <p:extLst>
      <p:ext uri="{BB962C8B-B14F-4D97-AF65-F5344CB8AC3E}">
        <p14:creationId xmlns:p14="http://schemas.microsoft.com/office/powerpoint/2010/main" val="4190040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RECOMENDACIONES</a:t>
            </a:r>
            <a:endParaRPr lang="es-CO" dirty="0"/>
          </a:p>
        </p:txBody>
      </p:sp>
      <p:sp>
        <p:nvSpPr>
          <p:cNvPr id="3" name="Marcador de contenido 2"/>
          <p:cNvSpPr>
            <a:spLocks noGrp="1"/>
          </p:cNvSpPr>
          <p:nvPr>
            <p:ph idx="1"/>
          </p:nvPr>
        </p:nvSpPr>
        <p:spPr>
          <a:xfrm>
            <a:off x="1451579" y="2015732"/>
            <a:ext cx="9603275" cy="3443372"/>
          </a:xfrm>
        </p:spPr>
        <p:txBody>
          <a:bodyPr>
            <a:noAutofit/>
          </a:bodyPr>
          <a:lstStyle/>
          <a:p>
            <a:pPr lvl="0"/>
            <a:r>
              <a:rPr lang="es-ES" sz="2200" dirty="0"/>
              <a:t>Se recomendable adquirir elementos genéricos como motores, bombas, electroválvulas, </a:t>
            </a:r>
            <a:r>
              <a:rPr lang="es-ES" sz="2200" dirty="0" smtClean="0"/>
              <a:t>entre otras, que </a:t>
            </a:r>
            <a:r>
              <a:rPr lang="es-ES" sz="2200" dirty="0"/>
              <a:t>cumplan las necesidades del proyecto, debido a que muchas veces los elementos de marcas reconocidas sobredimensionan las necesidades de funcionalidad en la aplicación que se requiere y además son </a:t>
            </a:r>
            <a:r>
              <a:rPr lang="es-ES" sz="2200" dirty="0" smtClean="0"/>
              <a:t>alto costo.</a:t>
            </a:r>
          </a:p>
          <a:p>
            <a:r>
              <a:rPr lang="es-ES" sz="2200" dirty="0"/>
              <a:t>Para elaboración de sistemas similares es recomendable aumentar el diámetro de la camisa hidráulica y la longitud en caso de emplear pesos mayores a 300kg para que el sistema no presente inconvenientes en el funcionamiento como fugas de aceite o daño en retenedores o fajas centradoras en los pistones.</a:t>
            </a:r>
            <a:endParaRPr lang="es-CO" sz="2200" dirty="0"/>
          </a:p>
          <a:p>
            <a:pPr lvl="0"/>
            <a:endParaRPr lang="es-CO" sz="1800" dirty="0"/>
          </a:p>
          <a:p>
            <a:endParaRPr lang="es-CO" sz="1800" dirty="0"/>
          </a:p>
        </p:txBody>
      </p:sp>
    </p:spTree>
    <p:extLst>
      <p:ext uri="{BB962C8B-B14F-4D97-AF65-F5344CB8AC3E}">
        <p14:creationId xmlns:p14="http://schemas.microsoft.com/office/powerpoint/2010/main" val="1959074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RECOMENDACIONES</a:t>
            </a:r>
            <a:endParaRPr lang="es-CO" dirty="0"/>
          </a:p>
        </p:txBody>
      </p:sp>
      <p:sp>
        <p:nvSpPr>
          <p:cNvPr id="3" name="Marcador de contenido 2"/>
          <p:cNvSpPr>
            <a:spLocks noGrp="1"/>
          </p:cNvSpPr>
          <p:nvPr>
            <p:ph idx="1"/>
          </p:nvPr>
        </p:nvSpPr>
        <p:spPr>
          <a:xfrm>
            <a:off x="1451579" y="2015732"/>
            <a:ext cx="9603275" cy="4098465"/>
          </a:xfrm>
        </p:spPr>
        <p:txBody>
          <a:bodyPr>
            <a:normAutofit lnSpcReduction="10000"/>
          </a:bodyPr>
          <a:lstStyle/>
          <a:p>
            <a:pPr lvl="0" algn="just"/>
            <a:r>
              <a:rPr lang="es-EC" sz="2200" dirty="0"/>
              <a:t>Se recomienda no fabricar propiamente los pistones para el mecanismo de elevación, ya que el costo de rectificado de camisas metálicas de los pistones y el costo de retenedores son muy altos complicado así la continua adquisición de estos elementos en caso de reemplazo. En el mercado se pueden encontrar empresas que se dedican netamente a la venta de pistones hidráulicos y modificaciones de los mismo lo que ayuda a reducir el costo </a:t>
            </a:r>
            <a:r>
              <a:rPr lang="es-ES" sz="2200" dirty="0" smtClean="0"/>
              <a:t>.</a:t>
            </a:r>
          </a:p>
          <a:p>
            <a:pPr lvl="0" algn="just"/>
            <a:r>
              <a:rPr lang="es-ES" sz="2200" dirty="0"/>
              <a:t>Se recomienda a nivel de legislación incorporar una ley o norma para incluir este tipo de sistemas de elevación para uso de personas con discapacidad en unidades de transporte público, con el fin de lograr una mejor integración al sistema de trasporte urbano a personas con </a:t>
            </a:r>
            <a:r>
              <a:rPr lang="es-ES" sz="2200" dirty="0" smtClean="0"/>
              <a:t>discapacidad.</a:t>
            </a:r>
            <a:endParaRPr lang="es-CO" sz="2200" dirty="0"/>
          </a:p>
          <a:p>
            <a:pPr marL="0" indent="0">
              <a:buNone/>
            </a:pPr>
            <a:endParaRPr lang="es-CO" dirty="0"/>
          </a:p>
          <a:p>
            <a:pPr lvl="0"/>
            <a:endParaRPr lang="es-CO" dirty="0"/>
          </a:p>
          <a:p>
            <a:endParaRPr lang="es-CO" dirty="0"/>
          </a:p>
        </p:txBody>
      </p:sp>
    </p:spTree>
    <p:extLst>
      <p:ext uri="{BB962C8B-B14F-4D97-AF65-F5344CB8AC3E}">
        <p14:creationId xmlns:p14="http://schemas.microsoft.com/office/powerpoint/2010/main" val="5611510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p:txBody>
          <a:bodyPr/>
          <a:lstStyle/>
          <a:p>
            <a:endParaRPr lang="es-CO"/>
          </a:p>
        </p:txBody>
      </p:sp>
      <p:pic>
        <p:nvPicPr>
          <p:cNvPr id="9218" name="Picture 2" descr="Resultado de imagen p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983" y="1050878"/>
            <a:ext cx="10388465" cy="4885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141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5453" y="804518"/>
            <a:ext cx="9603275" cy="1049235"/>
          </a:xfrm>
        </p:spPr>
        <p:txBody>
          <a:bodyPr/>
          <a:lstStyle/>
          <a:p>
            <a:r>
              <a:rPr lang="es-EC" dirty="0" smtClean="0"/>
              <a:t>Antecedentes </a:t>
            </a:r>
            <a:endParaRPr lang="es-EC" dirty="0"/>
          </a:p>
        </p:txBody>
      </p:sp>
      <p:pic>
        <p:nvPicPr>
          <p:cNvPr id="4" name="Marcador de contenido 3" descr="Resultado de imagen para ascensor columna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4245" y="2645038"/>
            <a:ext cx="3169923" cy="1914930"/>
          </a:xfrm>
          <a:prstGeom prst="rect">
            <a:avLst/>
          </a:prstGeom>
          <a:noFill/>
          <a:ln>
            <a:noFill/>
          </a:ln>
        </p:spPr>
      </p:pic>
      <p:sp>
        <p:nvSpPr>
          <p:cNvPr id="5" name="CuadroTexto 4"/>
          <p:cNvSpPr txBox="1"/>
          <p:nvPr/>
        </p:nvSpPr>
        <p:spPr>
          <a:xfrm>
            <a:off x="788466" y="4811103"/>
            <a:ext cx="3356355" cy="369332"/>
          </a:xfrm>
          <a:prstGeom prst="rect">
            <a:avLst/>
          </a:prstGeom>
          <a:noFill/>
        </p:spPr>
        <p:txBody>
          <a:bodyPr wrap="square" rtlCol="0">
            <a:spAutoFit/>
          </a:bodyPr>
          <a:lstStyle/>
          <a:p>
            <a:r>
              <a:rPr lang="es-CO" dirty="0" smtClean="0"/>
              <a:t>ASCENSOR DE COLUMNAS</a:t>
            </a:r>
            <a:endParaRPr lang="es-CO" dirty="0"/>
          </a:p>
        </p:txBody>
      </p:sp>
      <p:pic>
        <p:nvPicPr>
          <p:cNvPr id="6" name="Imagen 5" descr="http://www.liftawp.es/Content/File_Img/S_Product/2016-07-28/201607281550100722670.png"/>
          <p:cNvPicPr/>
          <p:nvPr/>
        </p:nvPicPr>
        <p:blipFill>
          <a:blip r:embed="rId3">
            <a:extLst>
              <a:ext uri="{28A0092B-C50C-407E-A947-70E740481C1C}">
                <a14:useLocalDpi xmlns:a14="http://schemas.microsoft.com/office/drawing/2010/main" val="0"/>
              </a:ext>
            </a:extLst>
          </a:blip>
          <a:srcRect t="6012"/>
          <a:stretch>
            <a:fillRect/>
          </a:stretch>
        </p:blipFill>
        <p:spPr bwMode="auto">
          <a:xfrm>
            <a:off x="4144412" y="2747193"/>
            <a:ext cx="3424291" cy="1710620"/>
          </a:xfrm>
          <a:prstGeom prst="rect">
            <a:avLst/>
          </a:prstGeom>
          <a:noFill/>
          <a:ln>
            <a:noFill/>
          </a:ln>
        </p:spPr>
      </p:pic>
      <p:sp>
        <p:nvSpPr>
          <p:cNvPr id="7" name="CuadroTexto 6"/>
          <p:cNvSpPr txBox="1"/>
          <p:nvPr/>
        </p:nvSpPr>
        <p:spPr>
          <a:xfrm>
            <a:off x="4558071" y="4811103"/>
            <a:ext cx="3356355" cy="369332"/>
          </a:xfrm>
          <a:prstGeom prst="rect">
            <a:avLst/>
          </a:prstGeom>
          <a:noFill/>
        </p:spPr>
        <p:txBody>
          <a:bodyPr wrap="square" rtlCol="0">
            <a:spAutoFit/>
          </a:bodyPr>
          <a:lstStyle/>
          <a:p>
            <a:r>
              <a:rPr lang="es-CO" dirty="0" smtClean="0"/>
              <a:t>ASCENSOR DE TIJERAS</a:t>
            </a:r>
            <a:endParaRPr lang="es-CO" dirty="0"/>
          </a:p>
        </p:txBody>
      </p:sp>
      <p:pic>
        <p:nvPicPr>
          <p:cNvPr id="8" name="Imagen 7" descr="http://www.mobilitynetworksgroup.com/sites/default/files/styles/product_largest/public/accessibility-solutions/F6%20Ultra-thin%20vehicle%20cassette%20lift/MN_GB_041_Ultra_thin_cassette_lift.jpg?itok=sQFWJHA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316" y="2734299"/>
            <a:ext cx="3189496" cy="1988194"/>
          </a:xfrm>
          <a:prstGeom prst="rect">
            <a:avLst/>
          </a:prstGeom>
          <a:noFill/>
          <a:ln>
            <a:noFill/>
          </a:ln>
        </p:spPr>
      </p:pic>
      <p:sp>
        <p:nvSpPr>
          <p:cNvPr id="9" name="CuadroTexto 8"/>
          <p:cNvSpPr txBox="1"/>
          <p:nvPr/>
        </p:nvSpPr>
        <p:spPr>
          <a:xfrm>
            <a:off x="8327676" y="4811103"/>
            <a:ext cx="3356355" cy="369332"/>
          </a:xfrm>
          <a:prstGeom prst="rect">
            <a:avLst/>
          </a:prstGeom>
          <a:noFill/>
        </p:spPr>
        <p:txBody>
          <a:bodyPr wrap="square" rtlCol="0">
            <a:spAutoFit/>
          </a:bodyPr>
          <a:lstStyle/>
          <a:p>
            <a:r>
              <a:rPr lang="es-CO" dirty="0" smtClean="0"/>
              <a:t>ASCENSOR DE BARRAS</a:t>
            </a:r>
            <a:endParaRPr lang="es-CO" dirty="0"/>
          </a:p>
        </p:txBody>
      </p:sp>
    </p:spTree>
    <p:extLst>
      <p:ext uri="{BB962C8B-B14F-4D97-AF65-F5344CB8AC3E}">
        <p14:creationId xmlns:p14="http://schemas.microsoft.com/office/powerpoint/2010/main" val="166033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950" y="464969"/>
            <a:ext cx="9603275" cy="1049235"/>
          </a:xfrm>
        </p:spPr>
        <p:txBody>
          <a:bodyPr>
            <a:normAutofit fontScale="90000"/>
          </a:bodyPr>
          <a:lstStyle/>
          <a:p>
            <a:pPr algn="ctr"/>
            <a:r>
              <a:rPr lang="es-ES" dirty="0"/>
              <a:t/>
            </a:r>
            <a:br>
              <a:rPr lang="es-ES" dirty="0"/>
            </a:br>
            <a:r>
              <a:rPr lang="es-EC" dirty="0"/>
              <a:t>SISTEMAS DE ELEVACIÓN EXISTENTES EN EL</a:t>
            </a:r>
            <a:br>
              <a:rPr lang="es-EC" dirty="0"/>
            </a:br>
            <a:r>
              <a:rPr lang="es-EC" dirty="0"/>
              <a:t> MERCADO NACIONAL.</a:t>
            </a:r>
            <a:r>
              <a:rPr lang="es-ES" dirty="0"/>
              <a:t/>
            </a:r>
            <a:br>
              <a:rPr lang="es-ES" dirty="0"/>
            </a:br>
            <a:endParaRPr lang="es-EC" dirty="0"/>
          </a:p>
        </p:txBody>
      </p:sp>
      <p:sp>
        <p:nvSpPr>
          <p:cNvPr id="3" name="Content Placeholder 2"/>
          <p:cNvSpPr>
            <a:spLocks noGrp="1"/>
          </p:cNvSpPr>
          <p:nvPr>
            <p:ph idx="1"/>
          </p:nvPr>
        </p:nvSpPr>
        <p:spPr>
          <a:xfrm>
            <a:off x="7286171" y="2815771"/>
            <a:ext cx="3875315" cy="2380343"/>
          </a:xfrm>
        </p:spPr>
        <p:txBody>
          <a:bodyPr>
            <a:normAutofit/>
          </a:bodyPr>
          <a:lstStyle/>
          <a:p>
            <a:pPr marL="0" indent="0">
              <a:buNone/>
            </a:pPr>
            <a:endParaRPr lang="es-EC" dirty="0"/>
          </a:p>
          <a:p>
            <a:r>
              <a:rPr lang="es-EC" i="1" dirty="0"/>
              <a:t>El precio de este tipo de </a:t>
            </a:r>
            <a:r>
              <a:rPr lang="es-EC" i="1" dirty="0" smtClean="0"/>
              <a:t>sistema de elevación en </a:t>
            </a:r>
            <a:r>
              <a:rPr lang="es-EC" i="1" dirty="0"/>
              <a:t>el mercado oscila entre </a:t>
            </a:r>
            <a:r>
              <a:rPr lang="es-EC" b="1" i="1" dirty="0"/>
              <a:t>USD10.000 a USD12.000</a:t>
            </a:r>
          </a:p>
          <a:p>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33290" y="171009"/>
            <a:ext cx="2436577" cy="633510"/>
          </a:xfrm>
          <a:prstGeom prst="rect">
            <a:avLst/>
          </a:prstGeom>
          <a:noFill/>
        </p:spPr>
      </p:pic>
      <p:pic>
        <p:nvPicPr>
          <p:cNvPr id="5" name="Picture 9" descr="C:\Users\Diego\Desktop\EscudoMecatrnica3.jpg"/>
          <p:cNvPicPr>
            <a:picLocks noChangeAspect="1" noChangeArrowheads="1"/>
          </p:cNvPicPr>
          <p:nvPr/>
        </p:nvPicPr>
        <p:blipFill>
          <a:blip r:embed="rId3" cstate="print"/>
          <a:srcRect/>
          <a:stretch>
            <a:fillRect/>
          </a:stretch>
        </p:blipFill>
        <p:spPr bwMode="auto">
          <a:xfrm>
            <a:off x="10605290" y="402014"/>
            <a:ext cx="899127" cy="1008112"/>
          </a:xfrm>
          <a:prstGeom prst="rect">
            <a:avLst/>
          </a:prstGeom>
          <a:noFill/>
        </p:spPr>
      </p:pic>
      <p:pic>
        <p:nvPicPr>
          <p:cNvPr id="7" name="Picture 6"/>
          <p:cNvPicPr>
            <a:picLocks noChangeAspect="1"/>
          </p:cNvPicPr>
          <p:nvPr/>
        </p:nvPicPr>
        <p:blipFill>
          <a:blip r:embed="rId4"/>
          <a:stretch>
            <a:fillRect/>
          </a:stretch>
        </p:blipFill>
        <p:spPr>
          <a:xfrm>
            <a:off x="304434" y="1802011"/>
            <a:ext cx="2997012" cy="2203931"/>
          </a:xfrm>
          <a:prstGeom prst="rect">
            <a:avLst/>
          </a:prstGeom>
        </p:spPr>
      </p:pic>
      <p:pic>
        <p:nvPicPr>
          <p:cNvPr id="8" name="Picture 7"/>
          <p:cNvPicPr>
            <a:picLocks noChangeAspect="1"/>
          </p:cNvPicPr>
          <p:nvPr/>
        </p:nvPicPr>
        <p:blipFill>
          <a:blip r:embed="rId5"/>
          <a:stretch>
            <a:fillRect/>
          </a:stretch>
        </p:blipFill>
        <p:spPr>
          <a:xfrm>
            <a:off x="3613296" y="3596620"/>
            <a:ext cx="3049175" cy="2325209"/>
          </a:xfrm>
          <a:prstGeom prst="rect">
            <a:avLst/>
          </a:prstGeom>
        </p:spPr>
      </p:pic>
    </p:spTree>
    <p:extLst>
      <p:ext uri="{BB962C8B-B14F-4D97-AF65-F5344CB8AC3E}">
        <p14:creationId xmlns:p14="http://schemas.microsoft.com/office/powerpoint/2010/main" val="14848976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PLANTEAMIENTO GENERAL </a:t>
            </a:r>
            <a:endParaRPr lang="es-CO" dirty="0"/>
          </a:p>
        </p:txBody>
      </p:sp>
      <p:pic>
        <p:nvPicPr>
          <p:cNvPr id="4" name="Marcador de contenido 3"/>
          <p:cNvPicPr>
            <a:picLocks noGrp="1" noChangeAspect="1"/>
          </p:cNvPicPr>
          <p:nvPr>
            <p:ph idx="1"/>
          </p:nvPr>
        </p:nvPicPr>
        <p:blipFill rotWithShape="1">
          <a:blip r:embed="rId2"/>
          <a:srcRect r="1332"/>
          <a:stretch/>
        </p:blipFill>
        <p:spPr>
          <a:xfrm>
            <a:off x="128108" y="2473598"/>
            <a:ext cx="2981622" cy="2995860"/>
          </a:xfrm>
          <a:prstGeom prst="rect">
            <a:avLst/>
          </a:prstGeom>
        </p:spPr>
      </p:pic>
      <p:sp>
        <p:nvSpPr>
          <p:cNvPr id="5" name="Flecha derecha 4"/>
          <p:cNvSpPr/>
          <p:nvPr/>
        </p:nvSpPr>
        <p:spPr>
          <a:xfrm>
            <a:off x="3205404" y="3768740"/>
            <a:ext cx="651969" cy="405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Marcador de contenido 5"/>
          <p:cNvPicPr>
            <a:picLocks noChangeAspect="1"/>
          </p:cNvPicPr>
          <p:nvPr/>
        </p:nvPicPr>
        <p:blipFill rotWithShape="1">
          <a:blip r:embed="rId3"/>
          <a:srcRect l="5169" t="11440" r="8730" b="16124"/>
          <a:stretch/>
        </p:blipFill>
        <p:spPr>
          <a:xfrm>
            <a:off x="3926357" y="2918763"/>
            <a:ext cx="3167639" cy="2105526"/>
          </a:xfrm>
          <a:prstGeom prst="rect">
            <a:avLst/>
          </a:prstGeom>
        </p:spPr>
      </p:pic>
      <p:sp>
        <p:nvSpPr>
          <p:cNvPr id="7" name="Flecha derecha 6"/>
          <p:cNvSpPr/>
          <p:nvPr/>
        </p:nvSpPr>
        <p:spPr>
          <a:xfrm>
            <a:off x="7203015" y="3768740"/>
            <a:ext cx="651969" cy="4055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Imagen 7"/>
          <p:cNvPicPr>
            <a:picLocks noChangeAspect="1"/>
          </p:cNvPicPr>
          <p:nvPr/>
        </p:nvPicPr>
        <p:blipFill rotWithShape="1">
          <a:blip r:embed="rId4"/>
          <a:srcRect l="22706" t="-681" r="3709" b="681"/>
          <a:stretch/>
        </p:blipFill>
        <p:spPr>
          <a:xfrm>
            <a:off x="7854984" y="2473598"/>
            <a:ext cx="3758599" cy="2995860"/>
          </a:xfrm>
          <a:prstGeom prst="rect">
            <a:avLst/>
          </a:prstGeom>
        </p:spPr>
      </p:pic>
    </p:spTree>
    <p:extLst>
      <p:ext uri="{BB962C8B-B14F-4D97-AF65-F5344CB8AC3E}">
        <p14:creationId xmlns:p14="http://schemas.microsoft.com/office/powerpoint/2010/main" val="127407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1579" y="804519"/>
            <a:ext cx="9701695" cy="1049235"/>
          </a:xfrm>
        </p:spPr>
        <p:txBody>
          <a:bodyPr/>
          <a:lstStyle/>
          <a:p>
            <a:r>
              <a:rPr lang="es-CO" dirty="0" smtClean="0"/>
              <a:t>Norma técnica </a:t>
            </a:r>
            <a:r>
              <a:rPr lang="es-EC" dirty="0"/>
              <a:t>RTE INEN 038 literal K (Requisitos </a:t>
            </a:r>
            <a:r>
              <a:rPr lang="es-EC" dirty="0" smtClean="0"/>
              <a:t>para plataformas elevadoras)</a:t>
            </a: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9071265"/>
              </p:ext>
            </p:extLst>
          </p:nvPr>
        </p:nvGraphicFramePr>
        <p:xfrm>
          <a:off x="1451579" y="2016125"/>
          <a:ext cx="9604376" cy="3325896"/>
        </p:xfrm>
        <a:graphic>
          <a:graphicData uri="http://schemas.openxmlformats.org/drawingml/2006/table">
            <a:tbl>
              <a:tblPr firstRow="1" bandRow="1">
                <a:tableStyleId>{5C22544A-7EE6-4342-B048-85BDC9FD1C3A}</a:tableStyleId>
              </a:tblPr>
              <a:tblGrid>
                <a:gridCol w="4802188">
                  <a:extLst>
                    <a:ext uri="{9D8B030D-6E8A-4147-A177-3AD203B41FA5}">
                      <a16:colId xmlns:a16="http://schemas.microsoft.com/office/drawing/2014/main" val="2241616662"/>
                    </a:ext>
                  </a:extLst>
                </a:gridCol>
                <a:gridCol w="4802188">
                  <a:extLst>
                    <a:ext uri="{9D8B030D-6E8A-4147-A177-3AD203B41FA5}">
                      <a16:colId xmlns:a16="http://schemas.microsoft.com/office/drawing/2014/main" val="2571855804"/>
                    </a:ext>
                  </a:extLst>
                </a:gridCol>
              </a:tblGrid>
              <a:tr h="384771">
                <a:tc>
                  <a:txBody>
                    <a:bodyPr/>
                    <a:lstStyle/>
                    <a:p>
                      <a:pPr algn="ctr"/>
                      <a:r>
                        <a:rPr lang="es-CO" dirty="0" smtClean="0"/>
                        <a:t>NORMA</a:t>
                      </a:r>
                      <a:r>
                        <a:rPr lang="es-CO" baseline="0" dirty="0" smtClean="0"/>
                        <a:t>TIVA</a:t>
                      </a:r>
                      <a:endParaRPr lang="es-CO" dirty="0"/>
                    </a:p>
                  </a:txBody>
                  <a:tcPr/>
                </a:tc>
                <a:tc>
                  <a:txBody>
                    <a:bodyPr/>
                    <a:lstStyle/>
                    <a:p>
                      <a:pPr algn="ctr"/>
                      <a:r>
                        <a:rPr lang="es-CO" dirty="0" smtClean="0"/>
                        <a:t>ESPECIFICASIONES</a:t>
                      </a:r>
                      <a:r>
                        <a:rPr lang="es-CO" baseline="0" dirty="0" smtClean="0"/>
                        <a:t>  </a:t>
                      </a:r>
                      <a:r>
                        <a:rPr lang="es-CO" dirty="0" smtClean="0"/>
                        <a:t>ALLINBUS</a:t>
                      </a:r>
                      <a:endParaRPr lang="es-CO" dirty="0"/>
                    </a:p>
                  </a:txBody>
                  <a:tcPr/>
                </a:tc>
                <a:extLst>
                  <a:ext uri="{0D108BD9-81ED-4DB2-BD59-A6C34878D82A}">
                    <a16:rowId xmlns:a16="http://schemas.microsoft.com/office/drawing/2014/main" val="3933253484"/>
                  </a:ext>
                </a:extLst>
              </a:tr>
              <a:tr h="664125">
                <a:tc>
                  <a:txBody>
                    <a:bodyPr/>
                    <a:lstStyle/>
                    <a:p>
                      <a:pPr algn="ctr"/>
                      <a:r>
                        <a:rPr lang="es-EC" sz="1800" kern="1200" dirty="0" smtClean="0">
                          <a:solidFill>
                            <a:schemeClr val="dk1"/>
                          </a:solidFill>
                          <a:effectLst/>
                          <a:latin typeface="+mn-lt"/>
                          <a:ea typeface="+mn-ea"/>
                          <a:cs typeface="+mn-cs"/>
                        </a:rPr>
                        <a:t>La capacidad mínima de elevación del elevador debe ser </a:t>
                      </a:r>
                      <a:r>
                        <a:rPr lang="es-EC" sz="1800" b="1" kern="1200" dirty="0" smtClean="0">
                          <a:solidFill>
                            <a:schemeClr val="dk1"/>
                          </a:solidFill>
                          <a:effectLst/>
                          <a:latin typeface="+mn-lt"/>
                          <a:ea typeface="+mn-ea"/>
                          <a:cs typeface="+mn-cs"/>
                        </a:rPr>
                        <a:t>150 kg</a:t>
                      </a:r>
                      <a:r>
                        <a:rPr lang="es-EC" sz="1800" b="0" kern="1200" dirty="0" smtClean="0">
                          <a:solidFill>
                            <a:schemeClr val="dk1"/>
                          </a:solidFill>
                          <a:effectLst/>
                          <a:latin typeface="+mn-lt"/>
                          <a:ea typeface="+mn-ea"/>
                          <a:cs typeface="+mn-cs"/>
                        </a:rPr>
                        <a:t>.</a:t>
                      </a:r>
                      <a:endParaRPr lang="es-CO" dirty="0"/>
                    </a:p>
                  </a:txBody>
                  <a:tcPr/>
                </a:tc>
                <a:tc>
                  <a:txBody>
                    <a:bodyPr/>
                    <a:lstStyle/>
                    <a:p>
                      <a:pPr algn="ctr"/>
                      <a:r>
                        <a:rPr lang="es-CO" dirty="0" smtClean="0"/>
                        <a:t>Capacidad de elevación </a:t>
                      </a:r>
                      <a:r>
                        <a:rPr lang="es-CO" b="1" dirty="0" smtClean="0"/>
                        <a:t>250</a:t>
                      </a:r>
                      <a:r>
                        <a:rPr lang="es-CO" b="1" baseline="0" dirty="0" smtClean="0"/>
                        <a:t> Kg.</a:t>
                      </a:r>
                      <a:endParaRPr lang="es-CO" b="1" dirty="0"/>
                    </a:p>
                  </a:txBody>
                  <a:tcPr/>
                </a:tc>
                <a:extLst>
                  <a:ext uri="{0D108BD9-81ED-4DB2-BD59-A6C34878D82A}">
                    <a16:rowId xmlns:a16="http://schemas.microsoft.com/office/drawing/2014/main" val="1854249498"/>
                  </a:ext>
                </a:extLst>
              </a:tr>
              <a:tr h="664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En despliegue y repliegue, la velocidad no debe ser superior a </a:t>
                      </a:r>
                      <a:r>
                        <a:rPr lang="es-ES" sz="1800" b="1" kern="1200" dirty="0" smtClean="0">
                          <a:solidFill>
                            <a:schemeClr val="dk1"/>
                          </a:solidFill>
                          <a:effectLst/>
                          <a:latin typeface="+mn-lt"/>
                          <a:ea typeface="+mn-ea"/>
                          <a:cs typeface="+mn-cs"/>
                        </a:rPr>
                        <a:t>330 mm/s.</a:t>
                      </a:r>
                      <a:endParaRPr lang="es-CO" sz="1800" kern="1200" dirty="0" smtClean="0">
                        <a:solidFill>
                          <a:schemeClr val="dk1"/>
                        </a:solidFill>
                        <a:effectLst/>
                        <a:latin typeface="+mn-lt"/>
                        <a:ea typeface="+mn-ea"/>
                        <a:cs typeface="+mn-cs"/>
                      </a:endParaRPr>
                    </a:p>
                  </a:txBody>
                  <a:tcPr/>
                </a:tc>
                <a:tc>
                  <a:txBody>
                    <a:bodyPr/>
                    <a:lstStyle/>
                    <a:p>
                      <a:pPr algn="ctr"/>
                      <a:r>
                        <a:rPr lang="es-CO" dirty="0" smtClean="0"/>
                        <a:t>Velocidad de despliegue</a:t>
                      </a:r>
                      <a:r>
                        <a:rPr lang="es-CO" baseline="0" dirty="0" smtClean="0"/>
                        <a:t> y repliegue 200 </a:t>
                      </a:r>
                      <a:r>
                        <a:rPr lang="es-CO" baseline="0" dirty="0" err="1" smtClean="0"/>
                        <a:t>mm.</a:t>
                      </a:r>
                      <a:endParaRPr lang="es-CO" dirty="0"/>
                    </a:p>
                  </a:txBody>
                  <a:tcPr/>
                </a:tc>
                <a:extLst>
                  <a:ext uri="{0D108BD9-81ED-4DB2-BD59-A6C34878D82A}">
                    <a16:rowId xmlns:a16="http://schemas.microsoft.com/office/drawing/2014/main" val="2027363265"/>
                  </a:ext>
                </a:extLst>
              </a:tr>
              <a:tr h="664125">
                <a:tc>
                  <a:txBody>
                    <a:bodyPr/>
                    <a:lstStyle/>
                    <a:p>
                      <a:pPr algn="ctr"/>
                      <a:r>
                        <a:rPr lang="es-CO" dirty="0" smtClean="0"/>
                        <a:t>Velocidad</a:t>
                      </a:r>
                      <a:r>
                        <a:rPr lang="es-CO" baseline="0" dirty="0" smtClean="0"/>
                        <a:t> de d</a:t>
                      </a:r>
                      <a:r>
                        <a:rPr lang="es-CO" dirty="0" smtClean="0"/>
                        <a:t>esplazamiento de elevación</a:t>
                      </a:r>
                      <a:r>
                        <a:rPr lang="es-CO" baseline="0" dirty="0" smtClean="0"/>
                        <a:t> y descenso no superior a </a:t>
                      </a:r>
                      <a:r>
                        <a:rPr lang="es-CO" b="1" baseline="0" dirty="0" smtClean="0"/>
                        <a:t>220 mm/s</a:t>
                      </a:r>
                      <a:r>
                        <a:rPr lang="es-CO" baseline="0" dirty="0" smtClean="0"/>
                        <a:t>.</a:t>
                      </a:r>
                      <a:endParaRPr lang="es-CO" dirty="0"/>
                    </a:p>
                  </a:txBody>
                  <a:tcPr/>
                </a:tc>
                <a:tc>
                  <a:txBody>
                    <a:bodyPr/>
                    <a:lstStyle/>
                    <a:p>
                      <a:pPr algn="ctr"/>
                      <a:r>
                        <a:rPr lang="es-CO" dirty="0" smtClean="0"/>
                        <a:t>Velocidad de elevación</a:t>
                      </a:r>
                      <a:r>
                        <a:rPr lang="es-CO" baseline="0" dirty="0" smtClean="0"/>
                        <a:t> </a:t>
                      </a:r>
                      <a:r>
                        <a:rPr lang="es-CO" b="1" baseline="0" dirty="0" smtClean="0"/>
                        <a:t>100 mm/s</a:t>
                      </a:r>
                      <a:r>
                        <a:rPr lang="es-CO" baseline="0" dirty="0" smtClean="0"/>
                        <a:t>, velocidad de descenso </a:t>
                      </a:r>
                      <a:r>
                        <a:rPr lang="es-CO" b="1" baseline="0" dirty="0" smtClean="0"/>
                        <a:t>200 mm/s</a:t>
                      </a:r>
                      <a:r>
                        <a:rPr lang="es-CO" baseline="0" dirty="0" smtClean="0"/>
                        <a:t>.</a:t>
                      </a:r>
                      <a:endParaRPr lang="es-CO" dirty="0"/>
                    </a:p>
                  </a:txBody>
                  <a:tcPr/>
                </a:tc>
                <a:extLst>
                  <a:ext uri="{0D108BD9-81ED-4DB2-BD59-A6C34878D82A}">
                    <a16:rowId xmlns:a16="http://schemas.microsoft.com/office/drawing/2014/main" val="2662423360"/>
                  </a:ext>
                </a:extLst>
              </a:tr>
              <a:tr h="948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mn-lt"/>
                          <a:ea typeface="+mn-ea"/>
                          <a:cs typeface="+mn-cs"/>
                        </a:rPr>
                        <a:t>Sistema de bloqueo de seguridad. El bloque debe ser simultáneo con el inicio de la operación de despliegue por medio de un</a:t>
                      </a:r>
                      <a:r>
                        <a:rPr lang="es-ES" sz="1800" kern="1200" baseline="0" dirty="0" smtClean="0">
                          <a:solidFill>
                            <a:schemeClr val="dk1"/>
                          </a:solidFill>
                          <a:effectLst/>
                          <a:latin typeface="+mn-lt"/>
                          <a:ea typeface="+mn-ea"/>
                          <a:cs typeface="+mn-cs"/>
                        </a:rPr>
                        <a:t> mando.</a:t>
                      </a:r>
                      <a:endParaRPr lang="es-CO" dirty="0"/>
                    </a:p>
                  </a:txBody>
                  <a:tcPr/>
                </a:tc>
                <a:tc>
                  <a:txBody>
                    <a:bodyPr/>
                    <a:lstStyle/>
                    <a:p>
                      <a:pPr algn="ctr"/>
                      <a:r>
                        <a:rPr lang="es-CO" dirty="0" smtClean="0"/>
                        <a:t>Sistema de seguridad en puertas accionadas</a:t>
                      </a:r>
                      <a:r>
                        <a:rPr lang="es-CO" baseline="0" dirty="0" smtClean="0"/>
                        <a:t> neumáticamente, bloqueo por medio de sensores infrarrojos.</a:t>
                      </a:r>
                      <a:endParaRPr lang="es-CO" dirty="0"/>
                    </a:p>
                  </a:txBody>
                  <a:tcPr/>
                </a:tc>
                <a:extLst>
                  <a:ext uri="{0D108BD9-81ED-4DB2-BD59-A6C34878D82A}">
                    <a16:rowId xmlns:a16="http://schemas.microsoft.com/office/drawing/2014/main" val="1951406325"/>
                  </a:ext>
                </a:extLst>
              </a:tr>
            </a:tbl>
          </a:graphicData>
        </a:graphic>
      </p:graphicFrame>
    </p:spTree>
    <p:extLst>
      <p:ext uri="{BB962C8B-B14F-4D97-AF65-F5344CB8AC3E}">
        <p14:creationId xmlns:p14="http://schemas.microsoft.com/office/powerpoint/2010/main" val="2781787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677646"/>
            <a:ext cx="11437256" cy="1049235"/>
          </a:xfrm>
        </p:spPr>
        <p:txBody>
          <a:bodyPr>
            <a:normAutofit/>
          </a:bodyPr>
          <a:lstStyle/>
          <a:p>
            <a:pPr algn="ctr"/>
            <a:r>
              <a:rPr lang="es-ES" dirty="0"/>
              <a:t/>
            </a:r>
            <a:br>
              <a:rPr lang="es-ES" dirty="0"/>
            </a:br>
            <a:r>
              <a:rPr lang="es-ES" dirty="0" smtClean="0"/>
              <a:t>REQUERIMIENTOS</a:t>
            </a:r>
            <a:endParaRPr lang="es-EC" dirty="0"/>
          </a:p>
        </p:txBody>
      </p:sp>
      <p:sp>
        <p:nvSpPr>
          <p:cNvPr id="3" name="Content Placeholder 2"/>
          <p:cNvSpPr>
            <a:spLocks noGrp="1"/>
          </p:cNvSpPr>
          <p:nvPr>
            <p:ph idx="1"/>
          </p:nvPr>
        </p:nvSpPr>
        <p:spPr>
          <a:xfrm>
            <a:off x="537029" y="2043636"/>
            <a:ext cx="10740570" cy="3878193"/>
          </a:xfrm>
        </p:spPr>
        <p:txBody>
          <a:bodyPr>
            <a:normAutofit lnSpcReduction="10000"/>
          </a:bodyPr>
          <a:lstStyle/>
          <a:p>
            <a:r>
              <a:rPr lang="es-EC" sz="2600" dirty="0"/>
              <a:t>Funcionamiento automático mediante pulsadores de envió.</a:t>
            </a:r>
          </a:p>
          <a:p>
            <a:r>
              <a:rPr lang="es-EC" sz="2600" dirty="0"/>
              <a:t>Elevadores para flujo moderado, diseñado para personas con movilidad limitada.</a:t>
            </a:r>
          </a:p>
          <a:p>
            <a:r>
              <a:rPr lang="es-EC" sz="2600" dirty="0"/>
              <a:t>Las dimensiones se ajustan al espacio físico disponible</a:t>
            </a:r>
          </a:p>
          <a:p>
            <a:r>
              <a:rPr lang="es-EC" sz="2600" dirty="0"/>
              <a:t>Numero de niveles o paradas definidas por el usuario.</a:t>
            </a:r>
          </a:p>
          <a:p>
            <a:r>
              <a:rPr lang="es-EC" sz="2600" dirty="0" smtClean="0"/>
              <a:t>Sistemas </a:t>
            </a:r>
            <a:r>
              <a:rPr lang="es-EC" sz="2600" dirty="0"/>
              <a:t>de seguridad apropiados para el manejo de pasajeros.</a:t>
            </a:r>
          </a:p>
          <a:p>
            <a:r>
              <a:rPr lang="es-EC" sz="2600" dirty="0"/>
              <a:t>Precio límite de </a:t>
            </a:r>
            <a:r>
              <a:rPr lang="es-EC" sz="2600" dirty="0" smtClean="0"/>
              <a:t>4000 </a:t>
            </a:r>
            <a:r>
              <a:rPr lang="es-EC" sz="2600" dirty="0"/>
              <a:t>dólares.</a:t>
            </a:r>
          </a:p>
          <a:p>
            <a:endParaRPr lang="es-EC" dirty="0"/>
          </a:p>
        </p:txBody>
      </p:sp>
      <p:pic>
        <p:nvPicPr>
          <p:cNvPr id="4" name="Picture 7" descr="C:\Users\Diego\Desktop\LOGO-PRINCIPAL.png"/>
          <p:cNvPicPr>
            <a:picLocks noChangeAspect="1" noChangeArrowheads="1"/>
          </p:cNvPicPr>
          <p:nvPr/>
        </p:nvPicPr>
        <p:blipFill>
          <a:blip r:embed="rId2" cstate="print"/>
          <a:srcRect/>
          <a:stretch>
            <a:fillRect/>
          </a:stretch>
        </p:blipFill>
        <p:spPr bwMode="auto">
          <a:xfrm>
            <a:off x="204262" y="85259"/>
            <a:ext cx="2436577" cy="633510"/>
          </a:xfrm>
          <a:prstGeom prst="rect">
            <a:avLst/>
          </a:prstGeom>
          <a:noFill/>
        </p:spPr>
      </p:pic>
      <p:pic>
        <p:nvPicPr>
          <p:cNvPr id="5" name="Picture 9" descr="C:\Users\Diego\Desktop\EscudoMecatrnica3.jpg"/>
          <p:cNvPicPr>
            <a:picLocks noChangeAspect="1" noChangeArrowheads="1"/>
          </p:cNvPicPr>
          <p:nvPr/>
        </p:nvPicPr>
        <p:blipFill>
          <a:blip r:embed="rId3" cstate="print"/>
          <a:srcRect/>
          <a:stretch>
            <a:fillRect/>
          </a:stretch>
        </p:blipFill>
        <p:spPr bwMode="auto">
          <a:xfrm>
            <a:off x="10605290" y="402014"/>
            <a:ext cx="899127" cy="1008112"/>
          </a:xfrm>
          <a:prstGeom prst="rect">
            <a:avLst/>
          </a:prstGeom>
          <a:noFill/>
        </p:spPr>
      </p:pic>
    </p:spTree>
    <p:extLst>
      <p:ext uri="{BB962C8B-B14F-4D97-AF65-F5344CB8AC3E}">
        <p14:creationId xmlns:p14="http://schemas.microsoft.com/office/powerpoint/2010/main" val="1680571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1731</TotalTime>
  <Words>1806</Words>
  <Application>Microsoft Office PowerPoint</Application>
  <PresentationFormat>Panorámica</PresentationFormat>
  <Paragraphs>423</Paragraphs>
  <Slides>42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42</vt:i4>
      </vt:variant>
    </vt:vector>
  </HeadingPairs>
  <TitlesOfParts>
    <vt:vector size="50" baseType="lpstr">
      <vt:lpstr>Arial</vt:lpstr>
      <vt:lpstr>Calibri</vt:lpstr>
      <vt:lpstr>Cambria</vt:lpstr>
      <vt:lpstr>Cambria Math</vt:lpstr>
      <vt:lpstr>Gill Sans MT</vt:lpstr>
      <vt:lpstr>Times New Roman</vt:lpstr>
      <vt:lpstr>Wingdings</vt:lpstr>
      <vt:lpstr>Gallery</vt:lpstr>
      <vt:lpstr>DISEÑO Y CONSTRUCCIÓN DE UN ASCENSOR DE BUS AUTOMATIZADO, PARA PERSONAS DISCAPACITADAS DESTINADA A LA FUNDACIÓN VIRGEN DE LA MERCED.  </vt:lpstr>
      <vt:lpstr>OBJETIVO GENERAL</vt:lpstr>
      <vt:lpstr>OBJETIVOS ESPECÍFICOS </vt:lpstr>
      <vt:lpstr>DISCAPACIDADES</vt:lpstr>
      <vt:lpstr>Antecedentes </vt:lpstr>
      <vt:lpstr> SISTEMAS DE ELEVACIÓN EXISTENTES EN EL  MERCADO NACIONAL. </vt:lpstr>
      <vt:lpstr>PLANTEAMIENTO GENERAL </vt:lpstr>
      <vt:lpstr>Norma técnica RTE INEN 038 literal K (Requisitos para plataformas elevadoras)</vt:lpstr>
      <vt:lpstr> REQUERIMIENTOS</vt:lpstr>
      <vt:lpstr>DISEÑO MECÁNICO DEL SISTEMA de elevación</vt:lpstr>
      <vt:lpstr>DESCRIPCIÓN DEL SISTEMA </vt:lpstr>
      <vt:lpstr>Simulación de cargas en MECANISMO</vt:lpstr>
      <vt:lpstr>Factor de seguridad para el diseño de máquinas</vt:lpstr>
      <vt:lpstr>Cálculo de fuerza máxima para pistones hidráulicos - ESTÁTICA</vt:lpstr>
      <vt:lpstr>Cálculo de fuerza máxima para pistones hidráulicos – CINEMÁTICA DE ESLABONES</vt:lpstr>
      <vt:lpstr>Cálculo de fuerza máxima para pistones hidráulicos – WORKING MODEL</vt:lpstr>
      <vt:lpstr>fuerza máxima para pistones hidráulicos</vt:lpstr>
      <vt:lpstr>Dimensionamiento y partes de actuadores hidráulicos</vt:lpstr>
      <vt:lpstr>SELECCIÓN DE VÁLVULA CAMBIO DE DIRECCIÓN </vt:lpstr>
      <vt:lpstr>CONEXIÓN DE ELEMENTOS DE CONTROL HIDRÁULICO </vt:lpstr>
      <vt:lpstr>ACCIONAMIENTO Y CONTROL SISTEMA HIDRÁULICO</vt:lpstr>
      <vt:lpstr>DISEÑO ELECTRÓNICO DEL SISTEMA</vt:lpstr>
      <vt:lpstr>CONTROL ON - OFF (TODO O NADA)</vt:lpstr>
      <vt:lpstr>CONTROL DEL MOTOR DC UTILIZANDO relés</vt:lpstr>
      <vt:lpstr>DIAGRAMA eléctrico del elevador  </vt:lpstr>
      <vt:lpstr>Señales de entrada a microcontrolador</vt:lpstr>
      <vt:lpstr>Señales de entrada a microcontrolador</vt:lpstr>
      <vt:lpstr>Señales de SALIDA  DEL microcontrolador</vt:lpstr>
      <vt:lpstr>Presentación de PowerPoint</vt:lpstr>
      <vt:lpstr>Sistema de desplazamiento</vt:lpstr>
      <vt:lpstr>Sistema de desplazamiento</vt:lpstr>
      <vt:lpstr>Sistema de ELEVACIÓN</vt:lpstr>
      <vt:lpstr>DISEÑO E IMPRESIÓN 3D DE CONTROL REMOTO</vt:lpstr>
      <vt:lpstr>SISTEMA ELECTRÓNICO</vt:lpstr>
      <vt:lpstr>OPORTUNIDADES DE MERCADO </vt:lpstr>
      <vt:lpstr> ENFOQUE DE CONSTRUCCIÓN </vt:lpstr>
      <vt:lpstr>COSTOS</vt:lpstr>
      <vt:lpstr>CONCLUSIONES </vt:lpstr>
      <vt:lpstr>CONCLUSIONES </vt:lpstr>
      <vt:lpstr>RECOMENDACIONES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zapata</dc:creator>
  <cp:lastModifiedBy>EJS</cp:lastModifiedBy>
  <cp:revision>173</cp:revision>
  <dcterms:created xsi:type="dcterms:W3CDTF">2017-05-23T16:35:33Z</dcterms:created>
  <dcterms:modified xsi:type="dcterms:W3CDTF">2017-06-06T15:17:10Z</dcterms:modified>
</cp:coreProperties>
</file>