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2"/>
  </p:notesMasterIdLst>
  <p:sldIdLst>
    <p:sldId id="256" r:id="rId2"/>
    <p:sldId id="258" r:id="rId3"/>
    <p:sldId id="260" r:id="rId4"/>
    <p:sldId id="317" r:id="rId5"/>
    <p:sldId id="261" r:id="rId6"/>
    <p:sldId id="262" r:id="rId7"/>
    <p:sldId id="265" r:id="rId8"/>
    <p:sldId id="267" r:id="rId9"/>
    <p:sldId id="336" r:id="rId10"/>
    <p:sldId id="337" r:id="rId11"/>
    <p:sldId id="338" r:id="rId12"/>
    <p:sldId id="339" r:id="rId13"/>
    <p:sldId id="266"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1" r:id="rId35"/>
    <p:sldId id="362" r:id="rId36"/>
    <p:sldId id="363" r:id="rId37"/>
    <p:sldId id="313" r:id="rId38"/>
    <p:sldId id="364" r:id="rId39"/>
    <p:sldId id="315" r:id="rId40"/>
    <p:sldId id="335" r:id="rId4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434" autoAdjust="0"/>
  </p:normalViewPr>
  <p:slideViewPr>
    <p:cSldViewPr snapToGrid="0">
      <p:cViewPr varScale="1">
        <p:scale>
          <a:sx n="87" d="100"/>
          <a:sy n="87" d="100"/>
        </p:scale>
        <p:origin x="142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EDF1C-9903-48D1-A14E-4F9D9923BDEB}" type="doc">
      <dgm:prSet loTypeId="urn:microsoft.com/office/officeart/2005/8/layout/hProcess9" loCatId="process" qsTypeId="urn:microsoft.com/office/officeart/2005/8/quickstyle/simple1" qsCatId="simple" csTypeId="urn:microsoft.com/office/officeart/2005/8/colors/accent1_2" csCatId="accent1" phldr="1"/>
      <dgm:spPr/>
    </dgm:pt>
    <dgm:pt modelId="{830FFCBF-151C-4BDA-9804-B79899732CD2}">
      <dgm:prSet phldrT="[Texto]"/>
      <dgm:spPr/>
      <dgm:t>
        <a:bodyPr/>
        <a:lstStyle/>
        <a:p>
          <a:r>
            <a:rPr lang="es-EC" dirty="0" smtClean="0"/>
            <a:t>Manabí, 16 de Abril de 2016, magnitud 7.8° escala Richter.</a:t>
          </a:r>
          <a:endParaRPr lang="es-EC" dirty="0"/>
        </a:p>
      </dgm:t>
    </dgm:pt>
    <dgm:pt modelId="{38A5870B-FCA7-43BC-BC97-69E95FFB1F75}" type="parTrans" cxnId="{5B394D99-CE92-4858-B291-3D22FEC454E4}">
      <dgm:prSet/>
      <dgm:spPr/>
      <dgm:t>
        <a:bodyPr/>
        <a:lstStyle/>
        <a:p>
          <a:endParaRPr lang="es-EC"/>
        </a:p>
      </dgm:t>
    </dgm:pt>
    <dgm:pt modelId="{4F2B058A-4E5C-49AF-A924-A83B12E96D7A}" type="sibTrans" cxnId="{5B394D99-CE92-4858-B291-3D22FEC454E4}">
      <dgm:prSet/>
      <dgm:spPr/>
      <dgm:t>
        <a:bodyPr/>
        <a:lstStyle/>
        <a:p>
          <a:endParaRPr lang="es-EC"/>
        </a:p>
      </dgm:t>
    </dgm:pt>
    <dgm:pt modelId="{311070D0-B779-433B-8550-0AB1D4E3734C}">
      <dgm:prSet phldrT="[Texto]"/>
      <dgm:spPr/>
      <dgm:t>
        <a:bodyPr/>
        <a:lstStyle/>
        <a:p>
          <a:r>
            <a:rPr lang="es-EC" dirty="0" smtClean="0"/>
            <a:t>Según el MIDUVI, alrededor de 24000 edificaciones en varias provincias sufrieron daños </a:t>
          </a:r>
          <a:endParaRPr lang="es-EC" dirty="0"/>
        </a:p>
      </dgm:t>
    </dgm:pt>
    <dgm:pt modelId="{A0512FF8-0A44-498F-B505-0A7DC227A65C}" type="parTrans" cxnId="{32B92633-FCF9-4081-AC5D-C35BC12BD44B}">
      <dgm:prSet/>
      <dgm:spPr/>
      <dgm:t>
        <a:bodyPr/>
        <a:lstStyle/>
        <a:p>
          <a:endParaRPr lang="es-EC"/>
        </a:p>
      </dgm:t>
    </dgm:pt>
    <dgm:pt modelId="{4597FA5A-F777-4414-B4AC-ED92E8A13F44}" type="sibTrans" cxnId="{32B92633-FCF9-4081-AC5D-C35BC12BD44B}">
      <dgm:prSet/>
      <dgm:spPr/>
      <dgm:t>
        <a:bodyPr/>
        <a:lstStyle/>
        <a:p>
          <a:endParaRPr lang="es-EC"/>
        </a:p>
      </dgm:t>
    </dgm:pt>
    <dgm:pt modelId="{D6B24960-9C37-43F0-B11A-4700E9F1C728}">
      <dgm:prSet phldrT="[Texto]"/>
      <dgm:spPr/>
      <dgm:t>
        <a:bodyPr/>
        <a:lstStyle/>
        <a:p>
          <a:r>
            <a:rPr lang="es-EC" dirty="0" smtClean="0"/>
            <a:t>Técnicas de reforzamiento para estructuras. </a:t>
          </a:r>
          <a:endParaRPr lang="es-EC" dirty="0"/>
        </a:p>
      </dgm:t>
    </dgm:pt>
    <dgm:pt modelId="{42984C30-C20C-4D26-A508-384C6D17F0AB}" type="parTrans" cxnId="{6387126E-818B-413F-A0F6-4D1BF4F5714E}">
      <dgm:prSet/>
      <dgm:spPr/>
      <dgm:t>
        <a:bodyPr/>
        <a:lstStyle/>
        <a:p>
          <a:endParaRPr lang="es-EC"/>
        </a:p>
      </dgm:t>
    </dgm:pt>
    <dgm:pt modelId="{790CF7AB-EC8E-4E1A-9AB4-111AF0A0FCDB}" type="sibTrans" cxnId="{6387126E-818B-413F-A0F6-4D1BF4F5714E}">
      <dgm:prSet/>
      <dgm:spPr/>
      <dgm:t>
        <a:bodyPr/>
        <a:lstStyle/>
        <a:p>
          <a:endParaRPr lang="es-EC"/>
        </a:p>
      </dgm:t>
    </dgm:pt>
    <dgm:pt modelId="{547AD2CD-98F7-49FF-9EC6-EEEBE8E552A4}" type="pres">
      <dgm:prSet presAssocID="{001EDF1C-9903-48D1-A14E-4F9D9923BDEB}" presName="CompostProcess" presStyleCnt="0">
        <dgm:presLayoutVars>
          <dgm:dir/>
          <dgm:resizeHandles val="exact"/>
        </dgm:presLayoutVars>
      </dgm:prSet>
      <dgm:spPr/>
    </dgm:pt>
    <dgm:pt modelId="{1BF35261-395E-419D-A3B4-FEE12645D6F3}" type="pres">
      <dgm:prSet presAssocID="{001EDF1C-9903-48D1-A14E-4F9D9923BDEB}" presName="arrow" presStyleLbl="bgShp" presStyleIdx="0" presStyleCnt="1"/>
      <dgm:spPr/>
    </dgm:pt>
    <dgm:pt modelId="{ECE9EA8B-DED8-4791-B903-FC5B9FECF5FF}" type="pres">
      <dgm:prSet presAssocID="{001EDF1C-9903-48D1-A14E-4F9D9923BDEB}" presName="linearProcess" presStyleCnt="0"/>
      <dgm:spPr/>
    </dgm:pt>
    <dgm:pt modelId="{B8CD7B2F-5C61-4C56-AAF0-EE3C0090EB4A}" type="pres">
      <dgm:prSet presAssocID="{830FFCBF-151C-4BDA-9804-B79899732CD2}" presName="textNode" presStyleLbl="node1" presStyleIdx="0" presStyleCnt="3">
        <dgm:presLayoutVars>
          <dgm:bulletEnabled val="1"/>
        </dgm:presLayoutVars>
      </dgm:prSet>
      <dgm:spPr/>
      <dgm:t>
        <a:bodyPr/>
        <a:lstStyle/>
        <a:p>
          <a:endParaRPr lang="es-EC"/>
        </a:p>
      </dgm:t>
    </dgm:pt>
    <dgm:pt modelId="{1A58C010-0C04-40E1-B5CD-9973D61A7B6D}" type="pres">
      <dgm:prSet presAssocID="{4F2B058A-4E5C-49AF-A924-A83B12E96D7A}" presName="sibTrans" presStyleCnt="0"/>
      <dgm:spPr/>
    </dgm:pt>
    <dgm:pt modelId="{C41213D0-C310-48B5-A402-8EEECD04E08B}" type="pres">
      <dgm:prSet presAssocID="{311070D0-B779-433B-8550-0AB1D4E3734C}" presName="textNode" presStyleLbl="node1" presStyleIdx="1" presStyleCnt="3">
        <dgm:presLayoutVars>
          <dgm:bulletEnabled val="1"/>
        </dgm:presLayoutVars>
      </dgm:prSet>
      <dgm:spPr/>
      <dgm:t>
        <a:bodyPr/>
        <a:lstStyle/>
        <a:p>
          <a:endParaRPr lang="es-EC"/>
        </a:p>
      </dgm:t>
    </dgm:pt>
    <dgm:pt modelId="{557935AC-0413-4DBC-B1B2-20F8FB13FE7A}" type="pres">
      <dgm:prSet presAssocID="{4597FA5A-F777-4414-B4AC-ED92E8A13F44}" presName="sibTrans" presStyleCnt="0"/>
      <dgm:spPr/>
    </dgm:pt>
    <dgm:pt modelId="{76650E7C-0F25-4CDB-A316-BD018CCE85B6}" type="pres">
      <dgm:prSet presAssocID="{D6B24960-9C37-43F0-B11A-4700E9F1C728}" presName="textNode" presStyleLbl="node1" presStyleIdx="2" presStyleCnt="3">
        <dgm:presLayoutVars>
          <dgm:bulletEnabled val="1"/>
        </dgm:presLayoutVars>
      </dgm:prSet>
      <dgm:spPr/>
      <dgm:t>
        <a:bodyPr/>
        <a:lstStyle/>
        <a:p>
          <a:endParaRPr lang="es-EC"/>
        </a:p>
      </dgm:t>
    </dgm:pt>
  </dgm:ptLst>
  <dgm:cxnLst>
    <dgm:cxn modelId="{13C69C3F-B76A-4A72-9E51-E33DEF157DD1}" type="presOf" srcId="{311070D0-B779-433B-8550-0AB1D4E3734C}" destId="{C41213D0-C310-48B5-A402-8EEECD04E08B}" srcOrd="0" destOrd="0" presId="urn:microsoft.com/office/officeart/2005/8/layout/hProcess9"/>
    <dgm:cxn modelId="{32B92633-FCF9-4081-AC5D-C35BC12BD44B}" srcId="{001EDF1C-9903-48D1-A14E-4F9D9923BDEB}" destId="{311070D0-B779-433B-8550-0AB1D4E3734C}" srcOrd="1" destOrd="0" parTransId="{A0512FF8-0A44-498F-B505-0A7DC227A65C}" sibTransId="{4597FA5A-F777-4414-B4AC-ED92E8A13F44}"/>
    <dgm:cxn modelId="{3A7904C1-C99D-4061-AC14-FBE570D6E241}" type="presOf" srcId="{D6B24960-9C37-43F0-B11A-4700E9F1C728}" destId="{76650E7C-0F25-4CDB-A316-BD018CCE85B6}" srcOrd="0" destOrd="0" presId="urn:microsoft.com/office/officeart/2005/8/layout/hProcess9"/>
    <dgm:cxn modelId="{8246A533-F117-4B29-AD9D-C49B0286627F}" type="presOf" srcId="{830FFCBF-151C-4BDA-9804-B79899732CD2}" destId="{B8CD7B2F-5C61-4C56-AAF0-EE3C0090EB4A}" srcOrd="0" destOrd="0" presId="urn:microsoft.com/office/officeart/2005/8/layout/hProcess9"/>
    <dgm:cxn modelId="{A30D0119-B67C-4D39-A430-5BC6B2907ACC}" type="presOf" srcId="{001EDF1C-9903-48D1-A14E-4F9D9923BDEB}" destId="{547AD2CD-98F7-49FF-9EC6-EEEBE8E552A4}" srcOrd="0" destOrd="0" presId="urn:microsoft.com/office/officeart/2005/8/layout/hProcess9"/>
    <dgm:cxn modelId="{6387126E-818B-413F-A0F6-4D1BF4F5714E}" srcId="{001EDF1C-9903-48D1-A14E-4F9D9923BDEB}" destId="{D6B24960-9C37-43F0-B11A-4700E9F1C728}" srcOrd="2" destOrd="0" parTransId="{42984C30-C20C-4D26-A508-384C6D17F0AB}" sibTransId="{790CF7AB-EC8E-4E1A-9AB4-111AF0A0FCDB}"/>
    <dgm:cxn modelId="{5B394D99-CE92-4858-B291-3D22FEC454E4}" srcId="{001EDF1C-9903-48D1-A14E-4F9D9923BDEB}" destId="{830FFCBF-151C-4BDA-9804-B79899732CD2}" srcOrd="0" destOrd="0" parTransId="{38A5870B-FCA7-43BC-BC97-69E95FFB1F75}" sibTransId="{4F2B058A-4E5C-49AF-A924-A83B12E96D7A}"/>
    <dgm:cxn modelId="{5379DE8A-4CC3-4981-BC93-00BF5FB9897A}" type="presParOf" srcId="{547AD2CD-98F7-49FF-9EC6-EEEBE8E552A4}" destId="{1BF35261-395E-419D-A3B4-FEE12645D6F3}" srcOrd="0" destOrd="0" presId="urn:microsoft.com/office/officeart/2005/8/layout/hProcess9"/>
    <dgm:cxn modelId="{F38D931D-2BB0-4156-9CDD-9ADC0FC65B3C}" type="presParOf" srcId="{547AD2CD-98F7-49FF-9EC6-EEEBE8E552A4}" destId="{ECE9EA8B-DED8-4791-B903-FC5B9FECF5FF}" srcOrd="1" destOrd="0" presId="urn:microsoft.com/office/officeart/2005/8/layout/hProcess9"/>
    <dgm:cxn modelId="{F5057501-A69C-4383-A9BB-192EE0402E50}" type="presParOf" srcId="{ECE9EA8B-DED8-4791-B903-FC5B9FECF5FF}" destId="{B8CD7B2F-5C61-4C56-AAF0-EE3C0090EB4A}" srcOrd="0" destOrd="0" presId="urn:microsoft.com/office/officeart/2005/8/layout/hProcess9"/>
    <dgm:cxn modelId="{E29FC60C-A7B5-4D2A-BCCE-AF179AE1EA0A}" type="presParOf" srcId="{ECE9EA8B-DED8-4791-B903-FC5B9FECF5FF}" destId="{1A58C010-0C04-40E1-B5CD-9973D61A7B6D}" srcOrd="1" destOrd="0" presId="urn:microsoft.com/office/officeart/2005/8/layout/hProcess9"/>
    <dgm:cxn modelId="{FD7CD00B-223F-49C9-85B7-C7E562ED4EEC}" type="presParOf" srcId="{ECE9EA8B-DED8-4791-B903-FC5B9FECF5FF}" destId="{C41213D0-C310-48B5-A402-8EEECD04E08B}" srcOrd="2" destOrd="0" presId="urn:microsoft.com/office/officeart/2005/8/layout/hProcess9"/>
    <dgm:cxn modelId="{6351B632-D1EC-462D-B043-AC78B32C6289}" type="presParOf" srcId="{ECE9EA8B-DED8-4791-B903-FC5B9FECF5FF}" destId="{557935AC-0413-4DBC-B1B2-20F8FB13FE7A}" srcOrd="3" destOrd="0" presId="urn:microsoft.com/office/officeart/2005/8/layout/hProcess9"/>
    <dgm:cxn modelId="{7C16DE63-3DB2-40FC-A1C1-69416DFE3440}" type="presParOf" srcId="{ECE9EA8B-DED8-4791-B903-FC5B9FECF5FF}" destId="{76650E7C-0F25-4CDB-A316-BD018CCE85B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82622-AFF7-4857-A468-E50C596E0536}"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es-EC"/>
        </a:p>
      </dgm:t>
    </dgm:pt>
    <dgm:pt modelId="{554AE0E7-ADE9-43FF-8BE0-D30F2088F796}">
      <dgm:prSet phldrT="[Texto]"/>
      <dgm:spPr/>
      <dgm:t>
        <a:bodyPr/>
        <a:lstStyle/>
        <a:p>
          <a:r>
            <a:rPr lang="es-EC" dirty="0" smtClean="0"/>
            <a:t>Reforzamiento de Estructuras</a:t>
          </a:r>
          <a:endParaRPr lang="es-EC" dirty="0"/>
        </a:p>
      </dgm:t>
    </dgm:pt>
    <dgm:pt modelId="{83AA99C8-A1B7-4381-8088-3DF25CB0E89A}" type="parTrans" cxnId="{8A088C52-60D9-4200-917C-F58FF1414A8F}">
      <dgm:prSet/>
      <dgm:spPr/>
      <dgm:t>
        <a:bodyPr/>
        <a:lstStyle/>
        <a:p>
          <a:endParaRPr lang="es-EC"/>
        </a:p>
      </dgm:t>
    </dgm:pt>
    <dgm:pt modelId="{9C306FDB-1F0A-4414-BC78-FA9AF7ED5F1B}" type="sibTrans" cxnId="{8A088C52-60D9-4200-917C-F58FF1414A8F}">
      <dgm:prSet/>
      <dgm:spPr/>
      <dgm:t>
        <a:bodyPr/>
        <a:lstStyle/>
        <a:p>
          <a:endParaRPr lang="es-EC"/>
        </a:p>
      </dgm:t>
    </dgm:pt>
    <dgm:pt modelId="{2E6F2F3F-40B8-41CB-9DC5-42B3CDCEF4A4}">
      <dgm:prSet phldrT="[Texto]"/>
      <dgm:spPr/>
      <dgm:t>
        <a:bodyPr/>
        <a:lstStyle/>
        <a:p>
          <a:r>
            <a:rPr lang="es-EC" dirty="0" smtClean="0"/>
            <a:t>Reforzamiento de Columnas</a:t>
          </a:r>
          <a:endParaRPr lang="es-EC" dirty="0"/>
        </a:p>
      </dgm:t>
    </dgm:pt>
    <dgm:pt modelId="{DC90DA91-3189-442C-BF78-B3D3B6B984E8}" type="parTrans" cxnId="{7164DE9F-4DB4-4271-808E-FF14F7A2955F}">
      <dgm:prSet/>
      <dgm:spPr/>
      <dgm:t>
        <a:bodyPr/>
        <a:lstStyle/>
        <a:p>
          <a:endParaRPr lang="es-EC"/>
        </a:p>
      </dgm:t>
    </dgm:pt>
    <dgm:pt modelId="{74000B8B-4193-419B-9735-723F6703CB32}" type="sibTrans" cxnId="{7164DE9F-4DB4-4271-808E-FF14F7A2955F}">
      <dgm:prSet/>
      <dgm:spPr/>
      <dgm:t>
        <a:bodyPr/>
        <a:lstStyle/>
        <a:p>
          <a:endParaRPr lang="es-EC"/>
        </a:p>
      </dgm:t>
    </dgm:pt>
    <dgm:pt modelId="{5F1D703D-11EB-42A0-868F-DBB4E1847CBC}">
      <dgm:prSet phldrT="[Texto]"/>
      <dgm:spPr/>
      <dgm:t>
        <a:bodyPr/>
        <a:lstStyle/>
        <a:p>
          <a:r>
            <a:rPr lang="es-EC" dirty="0" smtClean="0"/>
            <a:t>Encamisado de hormigón armado</a:t>
          </a:r>
          <a:endParaRPr lang="es-EC" dirty="0"/>
        </a:p>
      </dgm:t>
    </dgm:pt>
    <dgm:pt modelId="{F0ED851D-42EF-453C-A2B9-4CCD23F3BF8C}" type="sibTrans" cxnId="{FD4B7857-3C56-454E-8B7C-1F1018BD05B4}">
      <dgm:prSet/>
      <dgm:spPr/>
      <dgm:t>
        <a:bodyPr/>
        <a:lstStyle/>
        <a:p>
          <a:endParaRPr lang="es-EC"/>
        </a:p>
      </dgm:t>
    </dgm:pt>
    <dgm:pt modelId="{37035A6E-283B-4010-AE9D-4DCF742FB6E6}" type="parTrans" cxnId="{FD4B7857-3C56-454E-8B7C-1F1018BD05B4}">
      <dgm:prSet/>
      <dgm:spPr/>
      <dgm:t>
        <a:bodyPr/>
        <a:lstStyle/>
        <a:p>
          <a:endParaRPr lang="es-EC"/>
        </a:p>
      </dgm:t>
    </dgm:pt>
    <dgm:pt modelId="{5EE6D098-3F64-4AB0-87FB-9CA2647C427B}">
      <dgm:prSet phldrT="[Texto]"/>
      <dgm:spPr/>
      <dgm:t>
        <a:bodyPr/>
        <a:lstStyle/>
        <a:p>
          <a:r>
            <a:rPr lang="es-EC" dirty="0" smtClean="0"/>
            <a:t>Daños causados por eventos catastróficos</a:t>
          </a:r>
          <a:endParaRPr lang="es-EC" dirty="0"/>
        </a:p>
      </dgm:t>
    </dgm:pt>
    <dgm:pt modelId="{9EFEB9AF-0455-4582-8A9D-F9DC22979827}" type="sibTrans" cxnId="{386679DE-F264-4C3B-8513-9E1C9EAC98DB}">
      <dgm:prSet/>
      <dgm:spPr/>
      <dgm:t>
        <a:bodyPr/>
        <a:lstStyle/>
        <a:p>
          <a:endParaRPr lang="es-EC"/>
        </a:p>
      </dgm:t>
    </dgm:pt>
    <dgm:pt modelId="{69BC2646-69AB-4EC6-BE10-D8A36D760A4E}" type="parTrans" cxnId="{386679DE-F264-4C3B-8513-9E1C9EAC98DB}">
      <dgm:prSet/>
      <dgm:spPr/>
      <dgm:t>
        <a:bodyPr/>
        <a:lstStyle/>
        <a:p>
          <a:endParaRPr lang="es-EC"/>
        </a:p>
      </dgm:t>
    </dgm:pt>
    <dgm:pt modelId="{ED388F24-7C61-4A90-8D3D-7B0EE53C07C9}">
      <dgm:prSet phldrT="[Texto]"/>
      <dgm:spPr/>
      <dgm:t>
        <a:bodyPr/>
        <a:lstStyle/>
        <a:p>
          <a:r>
            <a:rPr lang="es-EC" dirty="0" smtClean="0"/>
            <a:t>Diagramas de interacción</a:t>
          </a:r>
          <a:endParaRPr lang="es-EC" dirty="0"/>
        </a:p>
      </dgm:t>
    </dgm:pt>
    <dgm:pt modelId="{A05C9489-C399-4F3B-9B72-7D006D091B71}" type="sibTrans" cxnId="{64914D54-3131-4D3A-92F1-7FA55EBD30C4}">
      <dgm:prSet/>
      <dgm:spPr/>
      <dgm:t>
        <a:bodyPr/>
        <a:lstStyle/>
        <a:p>
          <a:endParaRPr lang="es-EC"/>
        </a:p>
      </dgm:t>
    </dgm:pt>
    <dgm:pt modelId="{08C056AA-6709-43D8-B83F-7FB262F78D0E}" type="parTrans" cxnId="{64914D54-3131-4D3A-92F1-7FA55EBD30C4}">
      <dgm:prSet/>
      <dgm:spPr/>
      <dgm:t>
        <a:bodyPr/>
        <a:lstStyle/>
        <a:p>
          <a:endParaRPr lang="es-EC"/>
        </a:p>
      </dgm:t>
    </dgm:pt>
    <dgm:pt modelId="{8135022A-C9D5-4FB0-BF00-13D6BCCA6FC8}">
      <dgm:prSet/>
      <dgm:spPr/>
      <dgm:t>
        <a:bodyPr/>
        <a:lstStyle/>
        <a:p>
          <a:r>
            <a:rPr lang="es-EC" dirty="0" smtClean="0"/>
            <a:t>Secciones huecas</a:t>
          </a:r>
          <a:endParaRPr lang="es-EC" dirty="0"/>
        </a:p>
      </dgm:t>
    </dgm:pt>
    <dgm:pt modelId="{0FD13936-257F-4123-B98E-A12ED5615844}" type="parTrans" cxnId="{7036CCB7-6B39-441C-943C-451D0955E619}">
      <dgm:prSet/>
      <dgm:spPr/>
      <dgm:t>
        <a:bodyPr/>
        <a:lstStyle/>
        <a:p>
          <a:endParaRPr lang="es-EC"/>
        </a:p>
      </dgm:t>
    </dgm:pt>
    <dgm:pt modelId="{224E648C-5581-4E80-B6CB-893BD303D7E2}" type="sibTrans" cxnId="{7036CCB7-6B39-441C-943C-451D0955E619}">
      <dgm:prSet/>
      <dgm:spPr/>
      <dgm:t>
        <a:bodyPr/>
        <a:lstStyle/>
        <a:p>
          <a:endParaRPr lang="es-EC"/>
        </a:p>
      </dgm:t>
    </dgm:pt>
    <dgm:pt modelId="{3962E369-7C0E-40B2-931B-CEA9FC8072F5}" type="pres">
      <dgm:prSet presAssocID="{C1582622-AFF7-4857-A468-E50C596E0536}" presName="Name0" presStyleCnt="0">
        <dgm:presLayoutVars>
          <dgm:chMax val="1"/>
          <dgm:dir/>
          <dgm:animLvl val="ctr"/>
          <dgm:resizeHandles val="exact"/>
        </dgm:presLayoutVars>
      </dgm:prSet>
      <dgm:spPr/>
      <dgm:t>
        <a:bodyPr/>
        <a:lstStyle/>
        <a:p>
          <a:endParaRPr lang="es-EC"/>
        </a:p>
      </dgm:t>
    </dgm:pt>
    <dgm:pt modelId="{ADAD3875-7F44-4F8A-9839-A71AD2949503}" type="pres">
      <dgm:prSet presAssocID="{554AE0E7-ADE9-43FF-8BE0-D30F2088F796}" presName="centerShape" presStyleLbl="node0" presStyleIdx="0" presStyleCnt="1"/>
      <dgm:spPr/>
      <dgm:t>
        <a:bodyPr/>
        <a:lstStyle/>
        <a:p>
          <a:endParaRPr lang="es-EC"/>
        </a:p>
      </dgm:t>
    </dgm:pt>
    <dgm:pt modelId="{1786703D-895B-4302-B100-DCFFAB05F740}" type="pres">
      <dgm:prSet presAssocID="{2E6F2F3F-40B8-41CB-9DC5-42B3CDCEF4A4}" presName="node" presStyleLbl="node1" presStyleIdx="0" presStyleCnt="5">
        <dgm:presLayoutVars>
          <dgm:bulletEnabled val="1"/>
        </dgm:presLayoutVars>
      </dgm:prSet>
      <dgm:spPr/>
      <dgm:t>
        <a:bodyPr/>
        <a:lstStyle/>
        <a:p>
          <a:endParaRPr lang="es-EC"/>
        </a:p>
      </dgm:t>
    </dgm:pt>
    <dgm:pt modelId="{D022F9BF-D012-4062-909E-BCEDC076B739}" type="pres">
      <dgm:prSet presAssocID="{2E6F2F3F-40B8-41CB-9DC5-42B3CDCEF4A4}" presName="dummy" presStyleCnt="0"/>
      <dgm:spPr/>
    </dgm:pt>
    <dgm:pt modelId="{E97AAC9F-46FF-4A0B-81E0-CFC171B8F818}" type="pres">
      <dgm:prSet presAssocID="{74000B8B-4193-419B-9735-723F6703CB32}" presName="sibTrans" presStyleLbl="sibTrans2D1" presStyleIdx="0" presStyleCnt="5"/>
      <dgm:spPr/>
      <dgm:t>
        <a:bodyPr/>
        <a:lstStyle/>
        <a:p>
          <a:endParaRPr lang="es-EC"/>
        </a:p>
      </dgm:t>
    </dgm:pt>
    <dgm:pt modelId="{8E2E2BD0-834F-45FD-95C3-757A16727D98}" type="pres">
      <dgm:prSet presAssocID="{5F1D703D-11EB-42A0-868F-DBB4E1847CBC}" presName="node" presStyleLbl="node1" presStyleIdx="1" presStyleCnt="5" custRadScaleRad="107794" custRadScaleInc="-12347">
        <dgm:presLayoutVars>
          <dgm:bulletEnabled val="1"/>
        </dgm:presLayoutVars>
      </dgm:prSet>
      <dgm:spPr/>
      <dgm:t>
        <a:bodyPr/>
        <a:lstStyle/>
        <a:p>
          <a:endParaRPr lang="es-EC"/>
        </a:p>
      </dgm:t>
    </dgm:pt>
    <dgm:pt modelId="{AEF667C1-C571-49D2-8155-A821F55B2AE0}" type="pres">
      <dgm:prSet presAssocID="{5F1D703D-11EB-42A0-868F-DBB4E1847CBC}" presName="dummy" presStyleCnt="0"/>
      <dgm:spPr/>
    </dgm:pt>
    <dgm:pt modelId="{F7346AB2-8519-403B-9371-FEE68287C524}" type="pres">
      <dgm:prSet presAssocID="{F0ED851D-42EF-453C-A2B9-4CCD23F3BF8C}" presName="sibTrans" presStyleLbl="sibTrans2D1" presStyleIdx="1" presStyleCnt="5"/>
      <dgm:spPr/>
      <dgm:t>
        <a:bodyPr/>
        <a:lstStyle/>
        <a:p>
          <a:endParaRPr lang="es-EC"/>
        </a:p>
      </dgm:t>
    </dgm:pt>
    <dgm:pt modelId="{E6F42E17-3373-4586-9933-ECFC62CF19F1}" type="pres">
      <dgm:prSet presAssocID="{8135022A-C9D5-4FB0-BF00-13D6BCCA6FC8}" presName="node" presStyleLbl="node1" presStyleIdx="2" presStyleCnt="5" custRadScaleRad="96104" custRadScaleInc="-63867">
        <dgm:presLayoutVars>
          <dgm:bulletEnabled val="1"/>
        </dgm:presLayoutVars>
      </dgm:prSet>
      <dgm:spPr/>
      <dgm:t>
        <a:bodyPr/>
        <a:lstStyle/>
        <a:p>
          <a:endParaRPr lang="es-EC"/>
        </a:p>
      </dgm:t>
    </dgm:pt>
    <dgm:pt modelId="{FF48F147-3264-4D89-9525-62F988F41605}" type="pres">
      <dgm:prSet presAssocID="{8135022A-C9D5-4FB0-BF00-13D6BCCA6FC8}" presName="dummy" presStyleCnt="0"/>
      <dgm:spPr/>
    </dgm:pt>
    <dgm:pt modelId="{1CBDB8DD-2DF1-4746-BA8D-B742BEFCD910}" type="pres">
      <dgm:prSet presAssocID="{224E648C-5581-4E80-B6CB-893BD303D7E2}" presName="sibTrans" presStyleLbl="sibTrans2D1" presStyleIdx="2" presStyleCnt="5"/>
      <dgm:spPr/>
      <dgm:t>
        <a:bodyPr/>
        <a:lstStyle/>
        <a:p>
          <a:endParaRPr lang="es-EC"/>
        </a:p>
      </dgm:t>
    </dgm:pt>
    <dgm:pt modelId="{C43ED4B9-8D79-4E43-868A-AACB8D33575C}" type="pres">
      <dgm:prSet presAssocID="{ED388F24-7C61-4A90-8D3D-7B0EE53C07C9}" presName="node" presStyleLbl="node1" presStyleIdx="3" presStyleCnt="5" custRadScaleRad="92419" custRadScaleInc="12864">
        <dgm:presLayoutVars>
          <dgm:bulletEnabled val="1"/>
        </dgm:presLayoutVars>
      </dgm:prSet>
      <dgm:spPr/>
      <dgm:t>
        <a:bodyPr/>
        <a:lstStyle/>
        <a:p>
          <a:endParaRPr lang="es-EC"/>
        </a:p>
      </dgm:t>
    </dgm:pt>
    <dgm:pt modelId="{6F1715F2-C9D1-4D39-B9AD-9FCA74559E80}" type="pres">
      <dgm:prSet presAssocID="{ED388F24-7C61-4A90-8D3D-7B0EE53C07C9}" presName="dummy" presStyleCnt="0"/>
      <dgm:spPr/>
    </dgm:pt>
    <dgm:pt modelId="{73C0D12A-4640-4BEA-824C-72CCB7F15A3C}" type="pres">
      <dgm:prSet presAssocID="{A05C9489-C399-4F3B-9B72-7D006D091B71}" presName="sibTrans" presStyleLbl="sibTrans2D1" presStyleIdx="3" presStyleCnt="5" custLinFactNeighborX="496" custLinFactNeighborY="2924"/>
      <dgm:spPr/>
      <dgm:t>
        <a:bodyPr/>
        <a:lstStyle/>
        <a:p>
          <a:endParaRPr lang="es-EC"/>
        </a:p>
      </dgm:t>
    </dgm:pt>
    <dgm:pt modelId="{8171AFCE-D407-4AAE-B4F6-AB3933341774}" type="pres">
      <dgm:prSet presAssocID="{5EE6D098-3F64-4AB0-87FB-9CA2647C427B}" presName="node" presStyleLbl="node1" presStyleIdx="4" presStyleCnt="5" custRadScaleRad="100482" custRadScaleInc="23450">
        <dgm:presLayoutVars>
          <dgm:bulletEnabled val="1"/>
        </dgm:presLayoutVars>
      </dgm:prSet>
      <dgm:spPr/>
      <dgm:t>
        <a:bodyPr/>
        <a:lstStyle/>
        <a:p>
          <a:endParaRPr lang="es-EC"/>
        </a:p>
      </dgm:t>
    </dgm:pt>
    <dgm:pt modelId="{C1755C55-BF51-4966-A8A7-884CBBBB3CEC}" type="pres">
      <dgm:prSet presAssocID="{5EE6D098-3F64-4AB0-87FB-9CA2647C427B}" presName="dummy" presStyleCnt="0"/>
      <dgm:spPr/>
    </dgm:pt>
    <dgm:pt modelId="{5398DDB5-ABEF-4114-A4A6-9B5BCD2DA5A6}" type="pres">
      <dgm:prSet presAssocID="{9EFEB9AF-0455-4582-8A9D-F9DC22979827}" presName="sibTrans" presStyleLbl="sibTrans2D1" presStyleIdx="4" presStyleCnt="5"/>
      <dgm:spPr/>
      <dgm:t>
        <a:bodyPr/>
        <a:lstStyle/>
        <a:p>
          <a:endParaRPr lang="es-EC"/>
        </a:p>
      </dgm:t>
    </dgm:pt>
  </dgm:ptLst>
  <dgm:cxnLst>
    <dgm:cxn modelId="{F22EB4E0-6D7D-4A56-910C-FB5BC6E11944}" type="presOf" srcId="{224E648C-5581-4E80-B6CB-893BD303D7E2}" destId="{1CBDB8DD-2DF1-4746-BA8D-B742BEFCD910}" srcOrd="0" destOrd="0" presId="urn:microsoft.com/office/officeart/2005/8/layout/radial6"/>
    <dgm:cxn modelId="{5F554732-F8A2-4049-87C2-EAE46147CE3D}" type="presOf" srcId="{554AE0E7-ADE9-43FF-8BE0-D30F2088F796}" destId="{ADAD3875-7F44-4F8A-9839-A71AD2949503}" srcOrd="0" destOrd="0" presId="urn:microsoft.com/office/officeart/2005/8/layout/radial6"/>
    <dgm:cxn modelId="{A4AA643F-8DAC-42AA-89B0-0F3EAC5D29D9}" type="presOf" srcId="{8135022A-C9D5-4FB0-BF00-13D6BCCA6FC8}" destId="{E6F42E17-3373-4586-9933-ECFC62CF19F1}" srcOrd="0" destOrd="0" presId="urn:microsoft.com/office/officeart/2005/8/layout/radial6"/>
    <dgm:cxn modelId="{2D11D01C-9A99-4A16-A630-85757E914C89}" type="presOf" srcId="{F0ED851D-42EF-453C-A2B9-4CCD23F3BF8C}" destId="{F7346AB2-8519-403B-9371-FEE68287C524}" srcOrd="0" destOrd="0" presId="urn:microsoft.com/office/officeart/2005/8/layout/radial6"/>
    <dgm:cxn modelId="{736B5240-EB23-4236-95BF-A15BCCC7D3A3}" type="presOf" srcId="{ED388F24-7C61-4A90-8D3D-7B0EE53C07C9}" destId="{C43ED4B9-8D79-4E43-868A-AACB8D33575C}" srcOrd="0" destOrd="0" presId="urn:microsoft.com/office/officeart/2005/8/layout/radial6"/>
    <dgm:cxn modelId="{C012C0B6-42FB-4CCA-B1E3-B5183C00A7D4}" type="presOf" srcId="{C1582622-AFF7-4857-A468-E50C596E0536}" destId="{3962E369-7C0E-40B2-931B-CEA9FC8072F5}" srcOrd="0" destOrd="0" presId="urn:microsoft.com/office/officeart/2005/8/layout/radial6"/>
    <dgm:cxn modelId="{64914D54-3131-4D3A-92F1-7FA55EBD30C4}" srcId="{554AE0E7-ADE9-43FF-8BE0-D30F2088F796}" destId="{ED388F24-7C61-4A90-8D3D-7B0EE53C07C9}" srcOrd="3" destOrd="0" parTransId="{08C056AA-6709-43D8-B83F-7FB262F78D0E}" sibTransId="{A05C9489-C399-4F3B-9B72-7D006D091B71}"/>
    <dgm:cxn modelId="{FD4B7857-3C56-454E-8B7C-1F1018BD05B4}" srcId="{554AE0E7-ADE9-43FF-8BE0-D30F2088F796}" destId="{5F1D703D-11EB-42A0-868F-DBB4E1847CBC}" srcOrd="1" destOrd="0" parTransId="{37035A6E-283B-4010-AE9D-4DCF742FB6E6}" sibTransId="{F0ED851D-42EF-453C-A2B9-4CCD23F3BF8C}"/>
    <dgm:cxn modelId="{8A088C52-60D9-4200-917C-F58FF1414A8F}" srcId="{C1582622-AFF7-4857-A468-E50C596E0536}" destId="{554AE0E7-ADE9-43FF-8BE0-D30F2088F796}" srcOrd="0" destOrd="0" parTransId="{83AA99C8-A1B7-4381-8088-3DF25CB0E89A}" sibTransId="{9C306FDB-1F0A-4414-BC78-FA9AF7ED5F1B}"/>
    <dgm:cxn modelId="{E2E2571A-A535-444E-A3B0-7D95D64FAC69}" type="presOf" srcId="{5F1D703D-11EB-42A0-868F-DBB4E1847CBC}" destId="{8E2E2BD0-834F-45FD-95C3-757A16727D98}" srcOrd="0" destOrd="0" presId="urn:microsoft.com/office/officeart/2005/8/layout/radial6"/>
    <dgm:cxn modelId="{386679DE-F264-4C3B-8513-9E1C9EAC98DB}" srcId="{554AE0E7-ADE9-43FF-8BE0-D30F2088F796}" destId="{5EE6D098-3F64-4AB0-87FB-9CA2647C427B}" srcOrd="4" destOrd="0" parTransId="{69BC2646-69AB-4EC6-BE10-D8A36D760A4E}" sibTransId="{9EFEB9AF-0455-4582-8A9D-F9DC22979827}"/>
    <dgm:cxn modelId="{EF3526D5-1172-49CB-AD54-9178C6166005}" type="presOf" srcId="{74000B8B-4193-419B-9735-723F6703CB32}" destId="{E97AAC9F-46FF-4A0B-81E0-CFC171B8F818}" srcOrd="0" destOrd="0" presId="urn:microsoft.com/office/officeart/2005/8/layout/radial6"/>
    <dgm:cxn modelId="{7A57CFD2-33E3-4F49-92A5-65F791C1BD6B}" type="presOf" srcId="{9EFEB9AF-0455-4582-8A9D-F9DC22979827}" destId="{5398DDB5-ABEF-4114-A4A6-9B5BCD2DA5A6}" srcOrd="0" destOrd="0" presId="urn:microsoft.com/office/officeart/2005/8/layout/radial6"/>
    <dgm:cxn modelId="{7164DE9F-4DB4-4271-808E-FF14F7A2955F}" srcId="{554AE0E7-ADE9-43FF-8BE0-D30F2088F796}" destId="{2E6F2F3F-40B8-41CB-9DC5-42B3CDCEF4A4}" srcOrd="0" destOrd="0" parTransId="{DC90DA91-3189-442C-BF78-B3D3B6B984E8}" sibTransId="{74000B8B-4193-419B-9735-723F6703CB32}"/>
    <dgm:cxn modelId="{AB6C8720-3BE8-4E6D-BC06-24A05E2D6346}" type="presOf" srcId="{A05C9489-C399-4F3B-9B72-7D006D091B71}" destId="{73C0D12A-4640-4BEA-824C-72CCB7F15A3C}" srcOrd="0" destOrd="0" presId="urn:microsoft.com/office/officeart/2005/8/layout/radial6"/>
    <dgm:cxn modelId="{0147E0A4-82F4-4F35-AB4C-ED234F14506D}" type="presOf" srcId="{5EE6D098-3F64-4AB0-87FB-9CA2647C427B}" destId="{8171AFCE-D407-4AAE-B4F6-AB3933341774}" srcOrd="0" destOrd="0" presId="urn:microsoft.com/office/officeart/2005/8/layout/radial6"/>
    <dgm:cxn modelId="{11D2B987-6288-420C-B862-06F6A91284CE}" type="presOf" srcId="{2E6F2F3F-40B8-41CB-9DC5-42B3CDCEF4A4}" destId="{1786703D-895B-4302-B100-DCFFAB05F740}" srcOrd="0" destOrd="0" presId="urn:microsoft.com/office/officeart/2005/8/layout/radial6"/>
    <dgm:cxn modelId="{7036CCB7-6B39-441C-943C-451D0955E619}" srcId="{554AE0E7-ADE9-43FF-8BE0-D30F2088F796}" destId="{8135022A-C9D5-4FB0-BF00-13D6BCCA6FC8}" srcOrd="2" destOrd="0" parTransId="{0FD13936-257F-4123-B98E-A12ED5615844}" sibTransId="{224E648C-5581-4E80-B6CB-893BD303D7E2}"/>
    <dgm:cxn modelId="{426532B3-66E3-452E-A124-40B71F6D3EF5}" type="presParOf" srcId="{3962E369-7C0E-40B2-931B-CEA9FC8072F5}" destId="{ADAD3875-7F44-4F8A-9839-A71AD2949503}" srcOrd="0" destOrd="0" presId="urn:microsoft.com/office/officeart/2005/8/layout/radial6"/>
    <dgm:cxn modelId="{C2C5FEDB-3942-45EB-9C3E-C0176AF6A08A}" type="presParOf" srcId="{3962E369-7C0E-40B2-931B-CEA9FC8072F5}" destId="{1786703D-895B-4302-B100-DCFFAB05F740}" srcOrd="1" destOrd="0" presId="urn:microsoft.com/office/officeart/2005/8/layout/radial6"/>
    <dgm:cxn modelId="{DA0B9DC5-A33A-46DE-B35F-9D7FED974D62}" type="presParOf" srcId="{3962E369-7C0E-40B2-931B-CEA9FC8072F5}" destId="{D022F9BF-D012-4062-909E-BCEDC076B739}" srcOrd="2" destOrd="0" presId="urn:microsoft.com/office/officeart/2005/8/layout/radial6"/>
    <dgm:cxn modelId="{C3D8F10A-81BC-48ED-A1F4-5179B1B89F85}" type="presParOf" srcId="{3962E369-7C0E-40B2-931B-CEA9FC8072F5}" destId="{E97AAC9F-46FF-4A0B-81E0-CFC171B8F818}" srcOrd="3" destOrd="0" presId="urn:microsoft.com/office/officeart/2005/8/layout/radial6"/>
    <dgm:cxn modelId="{53FC0251-629C-4454-ACAA-4FD3947DD1AF}" type="presParOf" srcId="{3962E369-7C0E-40B2-931B-CEA9FC8072F5}" destId="{8E2E2BD0-834F-45FD-95C3-757A16727D98}" srcOrd="4" destOrd="0" presId="urn:microsoft.com/office/officeart/2005/8/layout/radial6"/>
    <dgm:cxn modelId="{98A3E561-78E4-45B2-BEFE-F3129C3A19A6}" type="presParOf" srcId="{3962E369-7C0E-40B2-931B-CEA9FC8072F5}" destId="{AEF667C1-C571-49D2-8155-A821F55B2AE0}" srcOrd="5" destOrd="0" presId="urn:microsoft.com/office/officeart/2005/8/layout/radial6"/>
    <dgm:cxn modelId="{3468A221-4157-4632-9346-FED5DB041112}" type="presParOf" srcId="{3962E369-7C0E-40B2-931B-CEA9FC8072F5}" destId="{F7346AB2-8519-403B-9371-FEE68287C524}" srcOrd="6" destOrd="0" presId="urn:microsoft.com/office/officeart/2005/8/layout/radial6"/>
    <dgm:cxn modelId="{BAADC303-F054-46A3-82D1-653AE54CE8EB}" type="presParOf" srcId="{3962E369-7C0E-40B2-931B-CEA9FC8072F5}" destId="{E6F42E17-3373-4586-9933-ECFC62CF19F1}" srcOrd="7" destOrd="0" presId="urn:microsoft.com/office/officeart/2005/8/layout/radial6"/>
    <dgm:cxn modelId="{63B145B1-8E43-4EA3-A700-8A0CF8506E35}" type="presParOf" srcId="{3962E369-7C0E-40B2-931B-CEA9FC8072F5}" destId="{FF48F147-3264-4D89-9525-62F988F41605}" srcOrd="8" destOrd="0" presId="urn:microsoft.com/office/officeart/2005/8/layout/radial6"/>
    <dgm:cxn modelId="{FB5E0EF0-2995-40DA-9C48-8DE90F3B36D9}" type="presParOf" srcId="{3962E369-7C0E-40B2-931B-CEA9FC8072F5}" destId="{1CBDB8DD-2DF1-4746-BA8D-B742BEFCD910}" srcOrd="9" destOrd="0" presId="urn:microsoft.com/office/officeart/2005/8/layout/radial6"/>
    <dgm:cxn modelId="{45FBF796-4C94-45FF-A1C7-A89D0D2231B4}" type="presParOf" srcId="{3962E369-7C0E-40B2-931B-CEA9FC8072F5}" destId="{C43ED4B9-8D79-4E43-868A-AACB8D33575C}" srcOrd="10" destOrd="0" presId="urn:microsoft.com/office/officeart/2005/8/layout/radial6"/>
    <dgm:cxn modelId="{A8C89099-D1C6-4EB6-BDCC-2B9567548D7C}" type="presParOf" srcId="{3962E369-7C0E-40B2-931B-CEA9FC8072F5}" destId="{6F1715F2-C9D1-4D39-B9AD-9FCA74559E80}" srcOrd="11" destOrd="0" presId="urn:microsoft.com/office/officeart/2005/8/layout/radial6"/>
    <dgm:cxn modelId="{A1AE489C-F8D4-4573-BC2D-FECDA4A99767}" type="presParOf" srcId="{3962E369-7C0E-40B2-931B-CEA9FC8072F5}" destId="{73C0D12A-4640-4BEA-824C-72CCB7F15A3C}" srcOrd="12" destOrd="0" presId="urn:microsoft.com/office/officeart/2005/8/layout/radial6"/>
    <dgm:cxn modelId="{83C25F31-ECB8-4DAF-B90E-77ED70F3278D}" type="presParOf" srcId="{3962E369-7C0E-40B2-931B-CEA9FC8072F5}" destId="{8171AFCE-D407-4AAE-B4F6-AB3933341774}" srcOrd="13" destOrd="0" presId="urn:microsoft.com/office/officeart/2005/8/layout/radial6"/>
    <dgm:cxn modelId="{2E65A8DB-9D5A-48C9-887A-935D985F13B7}" type="presParOf" srcId="{3962E369-7C0E-40B2-931B-CEA9FC8072F5}" destId="{C1755C55-BF51-4966-A8A7-884CBBBB3CEC}" srcOrd="14" destOrd="0" presId="urn:microsoft.com/office/officeart/2005/8/layout/radial6"/>
    <dgm:cxn modelId="{F533648F-6DC3-4846-B9E3-8749B321CD98}" type="presParOf" srcId="{3962E369-7C0E-40B2-931B-CEA9FC8072F5}" destId="{5398DDB5-ABEF-4114-A4A6-9B5BCD2DA5A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5EC85-87B5-401A-B1C9-992A64F53B14}"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es-EC"/>
        </a:p>
      </dgm:t>
    </dgm:pt>
    <dgm:pt modelId="{FABE8560-45A9-46F2-A59D-C0834A422840}">
      <dgm:prSet phldrT="[Texto]"/>
      <dgm:spPr/>
      <dgm:t>
        <a:bodyPr/>
        <a:lstStyle/>
        <a:p>
          <a:r>
            <a:rPr lang="es-EC" dirty="0" smtClean="0"/>
            <a:t>Necesidad de reforzamiento de estructuras</a:t>
          </a:r>
          <a:endParaRPr lang="es-EC" dirty="0"/>
        </a:p>
      </dgm:t>
    </dgm:pt>
    <dgm:pt modelId="{2D5C7255-EC5E-4CE4-BA6E-6DFB58CD9077}" type="parTrans" cxnId="{27C5F476-DF5B-4142-89F8-469FA3E7EA7D}">
      <dgm:prSet/>
      <dgm:spPr/>
      <dgm:t>
        <a:bodyPr/>
        <a:lstStyle/>
        <a:p>
          <a:endParaRPr lang="es-EC"/>
        </a:p>
      </dgm:t>
    </dgm:pt>
    <dgm:pt modelId="{1FD01C74-1FEA-45E3-9480-D094BAE436F0}" type="sibTrans" cxnId="{27C5F476-DF5B-4142-89F8-469FA3E7EA7D}">
      <dgm:prSet/>
      <dgm:spPr/>
      <dgm:t>
        <a:bodyPr/>
        <a:lstStyle/>
        <a:p>
          <a:endParaRPr lang="es-EC"/>
        </a:p>
      </dgm:t>
    </dgm:pt>
    <dgm:pt modelId="{8DB10098-BD38-47F9-A13B-5A911D6DC3A5}">
      <dgm:prSet phldrT="[Texto]"/>
      <dgm:spPr/>
      <dgm:t>
        <a:bodyPr/>
        <a:lstStyle/>
        <a:p>
          <a:r>
            <a:rPr lang="es-EC" dirty="0" smtClean="0"/>
            <a:t>Diagramas Carga-Momento para requerimientos de flexión y compresión combinados</a:t>
          </a:r>
          <a:endParaRPr lang="es-EC" dirty="0"/>
        </a:p>
      </dgm:t>
    </dgm:pt>
    <dgm:pt modelId="{73C82972-90FE-4FAE-924C-09F5CF4C080D}" type="parTrans" cxnId="{70B5FD3D-88D4-4A1F-B594-EF300AFA6050}">
      <dgm:prSet/>
      <dgm:spPr/>
      <dgm:t>
        <a:bodyPr/>
        <a:lstStyle/>
        <a:p>
          <a:endParaRPr lang="es-EC"/>
        </a:p>
      </dgm:t>
    </dgm:pt>
    <dgm:pt modelId="{E1B9634D-F035-41F9-BB0D-A762D2B24F28}" type="sibTrans" cxnId="{70B5FD3D-88D4-4A1F-B594-EF300AFA6050}">
      <dgm:prSet/>
      <dgm:spPr/>
      <dgm:t>
        <a:bodyPr/>
        <a:lstStyle/>
        <a:p>
          <a:endParaRPr lang="es-EC"/>
        </a:p>
      </dgm:t>
    </dgm:pt>
    <dgm:pt modelId="{14A04451-4573-49CD-9D65-38CCBD0B874B}">
      <dgm:prSet phldrT="[Texto]"/>
      <dgm:spPr/>
      <dgm:t>
        <a:bodyPr/>
        <a:lstStyle/>
        <a:p>
          <a:r>
            <a:rPr lang="es-EC" dirty="0" smtClean="0"/>
            <a:t>Determinar su armadura longitudinal.</a:t>
          </a:r>
          <a:endParaRPr lang="es-EC" dirty="0"/>
        </a:p>
      </dgm:t>
    </dgm:pt>
    <dgm:pt modelId="{D473AFA7-6AA9-4FFC-9253-3BF93939A958}" type="parTrans" cxnId="{E2C5F37C-79C7-4146-84EB-FAF4B06343B1}">
      <dgm:prSet/>
      <dgm:spPr/>
      <dgm:t>
        <a:bodyPr/>
        <a:lstStyle/>
        <a:p>
          <a:endParaRPr lang="es-EC"/>
        </a:p>
      </dgm:t>
    </dgm:pt>
    <dgm:pt modelId="{04C8CD13-A285-4D69-B29E-51825E1E6EF8}" type="sibTrans" cxnId="{E2C5F37C-79C7-4146-84EB-FAF4B06343B1}">
      <dgm:prSet/>
      <dgm:spPr/>
      <dgm:t>
        <a:bodyPr/>
        <a:lstStyle/>
        <a:p>
          <a:endParaRPr lang="es-EC"/>
        </a:p>
      </dgm:t>
    </dgm:pt>
    <dgm:pt modelId="{66BD8915-B706-42DE-A5A2-3C4A3D2CB2DF}">
      <dgm:prSet phldrT="[Texto]"/>
      <dgm:spPr/>
      <dgm:t>
        <a:bodyPr/>
        <a:lstStyle/>
        <a:p>
          <a:r>
            <a:rPr lang="es-EC" dirty="0" smtClean="0"/>
            <a:t>Presentar una serie de diagramas de interacción útiles para reforzamiento</a:t>
          </a:r>
          <a:endParaRPr lang="es-EC" dirty="0"/>
        </a:p>
      </dgm:t>
    </dgm:pt>
    <dgm:pt modelId="{D528A61D-4802-4840-A228-7BCCC58B14F8}" type="parTrans" cxnId="{D06539E3-2001-4CCB-BD2A-EA61D9C82C16}">
      <dgm:prSet/>
      <dgm:spPr/>
      <dgm:t>
        <a:bodyPr/>
        <a:lstStyle/>
        <a:p>
          <a:endParaRPr lang="es-EC"/>
        </a:p>
      </dgm:t>
    </dgm:pt>
    <dgm:pt modelId="{F8C0BB24-166E-429D-AA78-175AE495C53B}" type="sibTrans" cxnId="{D06539E3-2001-4CCB-BD2A-EA61D9C82C16}">
      <dgm:prSet/>
      <dgm:spPr/>
      <dgm:t>
        <a:bodyPr/>
        <a:lstStyle/>
        <a:p>
          <a:endParaRPr lang="es-EC"/>
        </a:p>
      </dgm:t>
    </dgm:pt>
    <dgm:pt modelId="{D2F5C8A3-79AC-467B-BD17-AF20F007688C}">
      <dgm:prSet/>
      <dgm:spPr/>
      <dgm:t>
        <a:bodyPr/>
        <a:lstStyle/>
        <a:p>
          <a:r>
            <a:rPr lang="es-EC" dirty="0" smtClean="0"/>
            <a:t>Enfocado en secciones con variaciones geométricas</a:t>
          </a:r>
          <a:endParaRPr lang="es-EC" dirty="0"/>
        </a:p>
      </dgm:t>
    </dgm:pt>
    <dgm:pt modelId="{764B53D3-7E2B-4854-9169-E3EBAB39B8A4}" type="parTrans" cxnId="{064C6109-3858-4672-B6EA-F5A449744E19}">
      <dgm:prSet/>
      <dgm:spPr/>
      <dgm:t>
        <a:bodyPr/>
        <a:lstStyle/>
        <a:p>
          <a:endParaRPr lang="es-EC"/>
        </a:p>
      </dgm:t>
    </dgm:pt>
    <dgm:pt modelId="{72ACE156-2986-4AFD-8769-AE6313C7596E}" type="sibTrans" cxnId="{064C6109-3858-4672-B6EA-F5A449744E19}">
      <dgm:prSet/>
      <dgm:spPr/>
      <dgm:t>
        <a:bodyPr/>
        <a:lstStyle/>
        <a:p>
          <a:endParaRPr lang="es-EC"/>
        </a:p>
      </dgm:t>
    </dgm:pt>
    <dgm:pt modelId="{AE04B7C1-3D66-436B-8D97-5FCEDEA3FBFB}">
      <dgm:prSet/>
      <dgm:spPr/>
      <dgm:t>
        <a:bodyPr/>
        <a:lstStyle/>
        <a:p>
          <a:r>
            <a:rPr lang="es-EC" dirty="0" smtClean="0"/>
            <a:t>Analizar su comportamiento en encamisados.</a:t>
          </a:r>
          <a:endParaRPr lang="es-EC" dirty="0"/>
        </a:p>
      </dgm:t>
    </dgm:pt>
    <dgm:pt modelId="{A9B7238F-B841-4959-90DD-269667A3C5F8}" type="parTrans" cxnId="{FB77F11F-E694-4F54-9BC7-C334BED67BC6}">
      <dgm:prSet/>
      <dgm:spPr/>
      <dgm:t>
        <a:bodyPr/>
        <a:lstStyle/>
        <a:p>
          <a:endParaRPr lang="es-EC"/>
        </a:p>
      </dgm:t>
    </dgm:pt>
    <dgm:pt modelId="{92DA31F5-77D9-467C-BEA4-DA81824D5A4D}" type="sibTrans" cxnId="{FB77F11F-E694-4F54-9BC7-C334BED67BC6}">
      <dgm:prSet/>
      <dgm:spPr/>
      <dgm:t>
        <a:bodyPr/>
        <a:lstStyle/>
        <a:p>
          <a:endParaRPr lang="es-EC"/>
        </a:p>
      </dgm:t>
    </dgm:pt>
    <dgm:pt modelId="{39272E9F-5718-4A7B-8378-1D560C6745E7}" type="pres">
      <dgm:prSet presAssocID="{7DE5EC85-87B5-401A-B1C9-992A64F53B14}" presName="rootnode" presStyleCnt="0">
        <dgm:presLayoutVars>
          <dgm:chMax/>
          <dgm:chPref/>
          <dgm:dir/>
          <dgm:animLvl val="lvl"/>
        </dgm:presLayoutVars>
      </dgm:prSet>
      <dgm:spPr/>
      <dgm:t>
        <a:bodyPr/>
        <a:lstStyle/>
        <a:p>
          <a:endParaRPr lang="es-EC"/>
        </a:p>
      </dgm:t>
    </dgm:pt>
    <dgm:pt modelId="{CFC4BE87-00A4-47B5-99B8-9F44689C36CD}" type="pres">
      <dgm:prSet presAssocID="{FABE8560-45A9-46F2-A59D-C0834A422840}" presName="composite" presStyleCnt="0"/>
      <dgm:spPr/>
    </dgm:pt>
    <dgm:pt modelId="{33DA4B98-7E2A-474C-ADDB-380F3C49F69E}" type="pres">
      <dgm:prSet presAssocID="{FABE8560-45A9-46F2-A59D-C0834A422840}" presName="bentUpArrow1" presStyleLbl="alignImgPlace1" presStyleIdx="0" presStyleCnt="5"/>
      <dgm:spPr/>
    </dgm:pt>
    <dgm:pt modelId="{33E3E037-2E09-436C-8B91-FC1211BE1629}" type="pres">
      <dgm:prSet presAssocID="{FABE8560-45A9-46F2-A59D-C0834A422840}" presName="ParentText" presStyleLbl="node1" presStyleIdx="0" presStyleCnt="6" custScaleX="228903">
        <dgm:presLayoutVars>
          <dgm:chMax val="1"/>
          <dgm:chPref val="1"/>
          <dgm:bulletEnabled val="1"/>
        </dgm:presLayoutVars>
      </dgm:prSet>
      <dgm:spPr/>
      <dgm:t>
        <a:bodyPr/>
        <a:lstStyle/>
        <a:p>
          <a:endParaRPr lang="es-EC"/>
        </a:p>
      </dgm:t>
    </dgm:pt>
    <dgm:pt modelId="{3F74DEC6-FCF3-46B6-B4C5-E95F4CE71E19}" type="pres">
      <dgm:prSet presAssocID="{FABE8560-45A9-46F2-A59D-C0834A422840}" presName="ChildText" presStyleLbl="revTx" presStyleIdx="0" presStyleCnt="5">
        <dgm:presLayoutVars>
          <dgm:chMax val="0"/>
          <dgm:chPref val="0"/>
          <dgm:bulletEnabled val="1"/>
        </dgm:presLayoutVars>
      </dgm:prSet>
      <dgm:spPr/>
      <dgm:t>
        <a:bodyPr/>
        <a:lstStyle/>
        <a:p>
          <a:endParaRPr lang="es-EC"/>
        </a:p>
      </dgm:t>
    </dgm:pt>
    <dgm:pt modelId="{918BC3CB-2246-4D2F-8849-248AFACBD8CF}" type="pres">
      <dgm:prSet presAssocID="{1FD01C74-1FEA-45E3-9480-D094BAE436F0}" presName="sibTrans" presStyleCnt="0"/>
      <dgm:spPr/>
    </dgm:pt>
    <dgm:pt modelId="{E686DB7C-281F-4CF7-A3E0-378BC13E71B6}" type="pres">
      <dgm:prSet presAssocID="{8DB10098-BD38-47F9-A13B-5A911D6DC3A5}" presName="composite" presStyleCnt="0"/>
      <dgm:spPr/>
    </dgm:pt>
    <dgm:pt modelId="{E4E42029-0043-45B8-8303-461A28FD2891}" type="pres">
      <dgm:prSet presAssocID="{8DB10098-BD38-47F9-A13B-5A911D6DC3A5}" presName="bentUpArrow1" presStyleLbl="alignImgPlace1" presStyleIdx="1" presStyleCnt="5"/>
      <dgm:spPr/>
    </dgm:pt>
    <dgm:pt modelId="{7AF8C4BC-A8EE-4DE5-975C-7D83CAC4E888}" type="pres">
      <dgm:prSet presAssocID="{8DB10098-BD38-47F9-A13B-5A911D6DC3A5}" presName="ParentText" presStyleLbl="node1" presStyleIdx="1" presStyleCnt="6" custScaleX="245107">
        <dgm:presLayoutVars>
          <dgm:chMax val="1"/>
          <dgm:chPref val="1"/>
          <dgm:bulletEnabled val="1"/>
        </dgm:presLayoutVars>
      </dgm:prSet>
      <dgm:spPr/>
      <dgm:t>
        <a:bodyPr/>
        <a:lstStyle/>
        <a:p>
          <a:endParaRPr lang="es-EC"/>
        </a:p>
      </dgm:t>
    </dgm:pt>
    <dgm:pt modelId="{FE8950A1-5F24-45CF-B4AC-C0AB01CE868B}" type="pres">
      <dgm:prSet presAssocID="{8DB10098-BD38-47F9-A13B-5A911D6DC3A5}" presName="ChildText" presStyleLbl="revTx" presStyleIdx="1" presStyleCnt="5">
        <dgm:presLayoutVars>
          <dgm:chMax val="0"/>
          <dgm:chPref val="0"/>
          <dgm:bulletEnabled val="1"/>
        </dgm:presLayoutVars>
      </dgm:prSet>
      <dgm:spPr/>
    </dgm:pt>
    <dgm:pt modelId="{48917806-5B57-49A5-A75D-511B0DC5A754}" type="pres">
      <dgm:prSet presAssocID="{E1B9634D-F035-41F9-BB0D-A762D2B24F28}" presName="sibTrans" presStyleCnt="0"/>
      <dgm:spPr/>
    </dgm:pt>
    <dgm:pt modelId="{B9284176-2E4F-404D-BD56-4BD23FC95996}" type="pres">
      <dgm:prSet presAssocID="{D2F5C8A3-79AC-467B-BD17-AF20F007688C}" presName="composite" presStyleCnt="0"/>
      <dgm:spPr/>
    </dgm:pt>
    <dgm:pt modelId="{F19D1CD1-019D-4C51-86C5-DF202A529707}" type="pres">
      <dgm:prSet presAssocID="{D2F5C8A3-79AC-467B-BD17-AF20F007688C}" presName="bentUpArrow1" presStyleLbl="alignImgPlace1" presStyleIdx="2" presStyleCnt="5"/>
      <dgm:spPr/>
    </dgm:pt>
    <dgm:pt modelId="{EF1C671F-F15A-4096-8DC0-AC0E8FDBCA3C}" type="pres">
      <dgm:prSet presAssocID="{D2F5C8A3-79AC-467B-BD17-AF20F007688C}" presName="ParentText" presStyleLbl="node1" presStyleIdx="2" presStyleCnt="6" custScaleX="212935">
        <dgm:presLayoutVars>
          <dgm:chMax val="1"/>
          <dgm:chPref val="1"/>
          <dgm:bulletEnabled val="1"/>
        </dgm:presLayoutVars>
      </dgm:prSet>
      <dgm:spPr/>
      <dgm:t>
        <a:bodyPr/>
        <a:lstStyle/>
        <a:p>
          <a:endParaRPr lang="es-EC"/>
        </a:p>
      </dgm:t>
    </dgm:pt>
    <dgm:pt modelId="{C019860C-BC3B-4794-AAB4-D9BAB1AF4D59}" type="pres">
      <dgm:prSet presAssocID="{D2F5C8A3-79AC-467B-BD17-AF20F007688C}" presName="ChildText" presStyleLbl="revTx" presStyleIdx="2" presStyleCnt="5">
        <dgm:presLayoutVars>
          <dgm:chMax val="0"/>
          <dgm:chPref val="0"/>
          <dgm:bulletEnabled val="1"/>
        </dgm:presLayoutVars>
      </dgm:prSet>
      <dgm:spPr/>
    </dgm:pt>
    <dgm:pt modelId="{C457638E-3F41-4287-A321-53070B77C41E}" type="pres">
      <dgm:prSet presAssocID="{72ACE156-2986-4AFD-8769-AE6313C7596E}" presName="sibTrans" presStyleCnt="0"/>
      <dgm:spPr/>
    </dgm:pt>
    <dgm:pt modelId="{A331211A-5952-4D91-A0C1-5ED52B0F8AA6}" type="pres">
      <dgm:prSet presAssocID="{AE04B7C1-3D66-436B-8D97-5FCEDEA3FBFB}" presName="composite" presStyleCnt="0"/>
      <dgm:spPr/>
    </dgm:pt>
    <dgm:pt modelId="{65523397-0AE0-495A-94DA-D32A6D9BF62F}" type="pres">
      <dgm:prSet presAssocID="{AE04B7C1-3D66-436B-8D97-5FCEDEA3FBFB}" presName="bentUpArrow1" presStyleLbl="alignImgPlace1" presStyleIdx="3" presStyleCnt="5"/>
      <dgm:spPr/>
    </dgm:pt>
    <dgm:pt modelId="{8BBEEEE9-4BF4-4D4F-B326-BC47E5DD0B34}" type="pres">
      <dgm:prSet presAssocID="{AE04B7C1-3D66-436B-8D97-5FCEDEA3FBFB}" presName="ParentText" presStyleLbl="node1" presStyleIdx="3" presStyleCnt="6" custScaleX="223434">
        <dgm:presLayoutVars>
          <dgm:chMax val="1"/>
          <dgm:chPref val="1"/>
          <dgm:bulletEnabled val="1"/>
        </dgm:presLayoutVars>
      </dgm:prSet>
      <dgm:spPr/>
      <dgm:t>
        <a:bodyPr/>
        <a:lstStyle/>
        <a:p>
          <a:endParaRPr lang="es-EC"/>
        </a:p>
      </dgm:t>
    </dgm:pt>
    <dgm:pt modelId="{B0438FC4-E314-44AD-95EF-70200C91468C}" type="pres">
      <dgm:prSet presAssocID="{AE04B7C1-3D66-436B-8D97-5FCEDEA3FBFB}" presName="ChildText" presStyleLbl="revTx" presStyleIdx="3" presStyleCnt="5">
        <dgm:presLayoutVars>
          <dgm:chMax val="0"/>
          <dgm:chPref val="0"/>
          <dgm:bulletEnabled val="1"/>
        </dgm:presLayoutVars>
      </dgm:prSet>
      <dgm:spPr/>
    </dgm:pt>
    <dgm:pt modelId="{E006C9FF-59D8-4D33-817C-EB77901AD099}" type="pres">
      <dgm:prSet presAssocID="{92DA31F5-77D9-467C-BEA4-DA81824D5A4D}" presName="sibTrans" presStyleCnt="0"/>
      <dgm:spPr/>
    </dgm:pt>
    <dgm:pt modelId="{AC0B385C-9360-426F-9427-51C8E204AFBE}" type="pres">
      <dgm:prSet presAssocID="{14A04451-4573-49CD-9D65-38CCBD0B874B}" presName="composite" presStyleCnt="0"/>
      <dgm:spPr/>
    </dgm:pt>
    <dgm:pt modelId="{E9451BAD-EF68-4C92-9E79-BD5F12331F67}" type="pres">
      <dgm:prSet presAssocID="{14A04451-4573-49CD-9D65-38CCBD0B874B}" presName="bentUpArrow1" presStyleLbl="alignImgPlace1" presStyleIdx="4" presStyleCnt="5"/>
      <dgm:spPr/>
    </dgm:pt>
    <dgm:pt modelId="{9CF80CFA-AB6E-42E0-A0D8-B33AAB03CECF}" type="pres">
      <dgm:prSet presAssocID="{14A04451-4573-49CD-9D65-38CCBD0B874B}" presName="ParentText" presStyleLbl="node1" presStyleIdx="4" presStyleCnt="6" custScaleX="244482">
        <dgm:presLayoutVars>
          <dgm:chMax val="1"/>
          <dgm:chPref val="1"/>
          <dgm:bulletEnabled val="1"/>
        </dgm:presLayoutVars>
      </dgm:prSet>
      <dgm:spPr/>
      <dgm:t>
        <a:bodyPr/>
        <a:lstStyle/>
        <a:p>
          <a:endParaRPr lang="es-EC"/>
        </a:p>
      </dgm:t>
    </dgm:pt>
    <dgm:pt modelId="{43A0574F-9646-4E54-A7B6-1AE7EDBEF773}" type="pres">
      <dgm:prSet presAssocID="{14A04451-4573-49CD-9D65-38CCBD0B874B}" presName="ChildText" presStyleLbl="revTx" presStyleIdx="4" presStyleCnt="5">
        <dgm:presLayoutVars>
          <dgm:chMax val="0"/>
          <dgm:chPref val="0"/>
          <dgm:bulletEnabled val="1"/>
        </dgm:presLayoutVars>
      </dgm:prSet>
      <dgm:spPr/>
      <dgm:t>
        <a:bodyPr/>
        <a:lstStyle/>
        <a:p>
          <a:endParaRPr lang="es-EC"/>
        </a:p>
      </dgm:t>
    </dgm:pt>
    <dgm:pt modelId="{484C9B98-3A16-48D7-B79E-32169980929E}" type="pres">
      <dgm:prSet presAssocID="{04C8CD13-A285-4D69-B29E-51825E1E6EF8}" presName="sibTrans" presStyleCnt="0"/>
      <dgm:spPr/>
    </dgm:pt>
    <dgm:pt modelId="{E8D7BB2F-63BF-4AFF-BF6D-5C190B80C3C9}" type="pres">
      <dgm:prSet presAssocID="{66BD8915-B706-42DE-A5A2-3C4A3D2CB2DF}" presName="composite" presStyleCnt="0"/>
      <dgm:spPr/>
    </dgm:pt>
    <dgm:pt modelId="{898EDB5A-47CB-44AC-80D9-B5BBE709AC0B}" type="pres">
      <dgm:prSet presAssocID="{66BD8915-B706-42DE-A5A2-3C4A3D2CB2DF}" presName="ParentText" presStyleLbl="node1" presStyleIdx="5" presStyleCnt="6" custScaleX="240462">
        <dgm:presLayoutVars>
          <dgm:chMax val="1"/>
          <dgm:chPref val="1"/>
          <dgm:bulletEnabled val="1"/>
        </dgm:presLayoutVars>
      </dgm:prSet>
      <dgm:spPr/>
      <dgm:t>
        <a:bodyPr/>
        <a:lstStyle/>
        <a:p>
          <a:endParaRPr lang="es-EC"/>
        </a:p>
      </dgm:t>
    </dgm:pt>
  </dgm:ptLst>
  <dgm:cxnLst>
    <dgm:cxn modelId="{F5BEDE39-1B8D-450B-BDF6-AB9CDBD4C618}" type="presOf" srcId="{14A04451-4573-49CD-9D65-38CCBD0B874B}" destId="{9CF80CFA-AB6E-42E0-A0D8-B33AAB03CECF}" srcOrd="0" destOrd="0" presId="urn:microsoft.com/office/officeart/2005/8/layout/StepDownProcess"/>
    <dgm:cxn modelId="{EBD8A265-3BB8-428B-9312-E305117F1698}" type="presOf" srcId="{66BD8915-B706-42DE-A5A2-3C4A3D2CB2DF}" destId="{898EDB5A-47CB-44AC-80D9-B5BBE709AC0B}" srcOrd="0" destOrd="0" presId="urn:microsoft.com/office/officeart/2005/8/layout/StepDownProcess"/>
    <dgm:cxn modelId="{BDF338BD-4A65-42AF-B778-0B2E100EA6C8}" type="presOf" srcId="{D2F5C8A3-79AC-467B-BD17-AF20F007688C}" destId="{EF1C671F-F15A-4096-8DC0-AC0E8FDBCA3C}" srcOrd="0" destOrd="0" presId="urn:microsoft.com/office/officeart/2005/8/layout/StepDownProcess"/>
    <dgm:cxn modelId="{D06539E3-2001-4CCB-BD2A-EA61D9C82C16}" srcId="{7DE5EC85-87B5-401A-B1C9-992A64F53B14}" destId="{66BD8915-B706-42DE-A5A2-3C4A3D2CB2DF}" srcOrd="5" destOrd="0" parTransId="{D528A61D-4802-4840-A228-7BCCC58B14F8}" sibTransId="{F8C0BB24-166E-429D-AA78-175AE495C53B}"/>
    <dgm:cxn modelId="{27C5F476-DF5B-4142-89F8-469FA3E7EA7D}" srcId="{7DE5EC85-87B5-401A-B1C9-992A64F53B14}" destId="{FABE8560-45A9-46F2-A59D-C0834A422840}" srcOrd="0" destOrd="0" parTransId="{2D5C7255-EC5E-4CE4-BA6E-6DFB58CD9077}" sibTransId="{1FD01C74-1FEA-45E3-9480-D094BAE436F0}"/>
    <dgm:cxn modelId="{F52CCAE9-2B91-4552-A28F-4D631B81D580}" type="presOf" srcId="{7DE5EC85-87B5-401A-B1C9-992A64F53B14}" destId="{39272E9F-5718-4A7B-8378-1D560C6745E7}" srcOrd="0" destOrd="0" presId="urn:microsoft.com/office/officeart/2005/8/layout/StepDownProcess"/>
    <dgm:cxn modelId="{064C6109-3858-4672-B6EA-F5A449744E19}" srcId="{7DE5EC85-87B5-401A-B1C9-992A64F53B14}" destId="{D2F5C8A3-79AC-467B-BD17-AF20F007688C}" srcOrd="2" destOrd="0" parTransId="{764B53D3-7E2B-4854-9169-E3EBAB39B8A4}" sibTransId="{72ACE156-2986-4AFD-8769-AE6313C7596E}"/>
    <dgm:cxn modelId="{70B5FD3D-88D4-4A1F-B594-EF300AFA6050}" srcId="{7DE5EC85-87B5-401A-B1C9-992A64F53B14}" destId="{8DB10098-BD38-47F9-A13B-5A911D6DC3A5}" srcOrd="1" destOrd="0" parTransId="{73C82972-90FE-4FAE-924C-09F5CF4C080D}" sibTransId="{E1B9634D-F035-41F9-BB0D-A762D2B24F28}"/>
    <dgm:cxn modelId="{C10B1CFC-CF97-4F1D-B28E-FC06243649E5}" type="presOf" srcId="{FABE8560-45A9-46F2-A59D-C0834A422840}" destId="{33E3E037-2E09-436C-8B91-FC1211BE1629}" srcOrd="0" destOrd="0" presId="urn:microsoft.com/office/officeart/2005/8/layout/StepDownProcess"/>
    <dgm:cxn modelId="{13C55B8A-3EC6-4D82-8012-1A1FFFF66F46}" type="presOf" srcId="{8DB10098-BD38-47F9-A13B-5A911D6DC3A5}" destId="{7AF8C4BC-A8EE-4DE5-975C-7D83CAC4E888}" srcOrd="0" destOrd="0" presId="urn:microsoft.com/office/officeart/2005/8/layout/StepDownProcess"/>
    <dgm:cxn modelId="{8E89EA64-32F0-4517-A9F7-91C55397CF19}" type="presOf" srcId="{AE04B7C1-3D66-436B-8D97-5FCEDEA3FBFB}" destId="{8BBEEEE9-4BF4-4D4F-B326-BC47E5DD0B34}" srcOrd="0" destOrd="0" presId="urn:microsoft.com/office/officeart/2005/8/layout/StepDownProcess"/>
    <dgm:cxn modelId="{E2C5F37C-79C7-4146-84EB-FAF4B06343B1}" srcId="{7DE5EC85-87B5-401A-B1C9-992A64F53B14}" destId="{14A04451-4573-49CD-9D65-38CCBD0B874B}" srcOrd="4" destOrd="0" parTransId="{D473AFA7-6AA9-4FFC-9253-3BF93939A958}" sibTransId="{04C8CD13-A285-4D69-B29E-51825E1E6EF8}"/>
    <dgm:cxn modelId="{FB77F11F-E694-4F54-9BC7-C334BED67BC6}" srcId="{7DE5EC85-87B5-401A-B1C9-992A64F53B14}" destId="{AE04B7C1-3D66-436B-8D97-5FCEDEA3FBFB}" srcOrd="3" destOrd="0" parTransId="{A9B7238F-B841-4959-90DD-269667A3C5F8}" sibTransId="{92DA31F5-77D9-467C-BEA4-DA81824D5A4D}"/>
    <dgm:cxn modelId="{E1DA8099-F7B6-4E6C-A543-5D61E27A62B6}" type="presParOf" srcId="{39272E9F-5718-4A7B-8378-1D560C6745E7}" destId="{CFC4BE87-00A4-47B5-99B8-9F44689C36CD}" srcOrd="0" destOrd="0" presId="urn:microsoft.com/office/officeart/2005/8/layout/StepDownProcess"/>
    <dgm:cxn modelId="{820FA6B8-61B9-4DA8-915E-3EAB2CAE906A}" type="presParOf" srcId="{CFC4BE87-00A4-47B5-99B8-9F44689C36CD}" destId="{33DA4B98-7E2A-474C-ADDB-380F3C49F69E}" srcOrd="0" destOrd="0" presId="urn:microsoft.com/office/officeart/2005/8/layout/StepDownProcess"/>
    <dgm:cxn modelId="{E43D84B0-40DD-429C-9617-1EC96956F64F}" type="presParOf" srcId="{CFC4BE87-00A4-47B5-99B8-9F44689C36CD}" destId="{33E3E037-2E09-436C-8B91-FC1211BE1629}" srcOrd="1" destOrd="0" presId="urn:microsoft.com/office/officeart/2005/8/layout/StepDownProcess"/>
    <dgm:cxn modelId="{523BCD88-AAC2-45A3-A900-294A84C60AD6}" type="presParOf" srcId="{CFC4BE87-00A4-47B5-99B8-9F44689C36CD}" destId="{3F74DEC6-FCF3-46B6-B4C5-E95F4CE71E19}" srcOrd="2" destOrd="0" presId="urn:microsoft.com/office/officeart/2005/8/layout/StepDownProcess"/>
    <dgm:cxn modelId="{BF4CE121-8331-4E60-9FD7-5D448382E794}" type="presParOf" srcId="{39272E9F-5718-4A7B-8378-1D560C6745E7}" destId="{918BC3CB-2246-4D2F-8849-248AFACBD8CF}" srcOrd="1" destOrd="0" presId="urn:microsoft.com/office/officeart/2005/8/layout/StepDownProcess"/>
    <dgm:cxn modelId="{0E381F11-81CE-401C-AC08-AC75583FB7A3}" type="presParOf" srcId="{39272E9F-5718-4A7B-8378-1D560C6745E7}" destId="{E686DB7C-281F-4CF7-A3E0-378BC13E71B6}" srcOrd="2" destOrd="0" presId="urn:microsoft.com/office/officeart/2005/8/layout/StepDownProcess"/>
    <dgm:cxn modelId="{318F8B6B-0CB7-40BE-9EF5-716DBC5F24FE}" type="presParOf" srcId="{E686DB7C-281F-4CF7-A3E0-378BC13E71B6}" destId="{E4E42029-0043-45B8-8303-461A28FD2891}" srcOrd="0" destOrd="0" presId="urn:microsoft.com/office/officeart/2005/8/layout/StepDownProcess"/>
    <dgm:cxn modelId="{9C52DA07-60C1-4A97-A974-C23865BCBD1E}" type="presParOf" srcId="{E686DB7C-281F-4CF7-A3E0-378BC13E71B6}" destId="{7AF8C4BC-A8EE-4DE5-975C-7D83CAC4E888}" srcOrd="1" destOrd="0" presId="urn:microsoft.com/office/officeart/2005/8/layout/StepDownProcess"/>
    <dgm:cxn modelId="{A43B48FF-C621-4B3C-AB6C-713B1AC87C98}" type="presParOf" srcId="{E686DB7C-281F-4CF7-A3E0-378BC13E71B6}" destId="{FE8950A1-5F24-45CF-B4AC-C0AB01CE868B}" srcOrd="2" destOrd="0" presId="urn:microsoft.com/office/officeart/2005/8/layout/StepDownProcess"/>
    <dgm:cxn modelId="{A48DD81A-257C-4441-8DF1-F187ECCFDC2E}" type="presParOf" srcId="{39272E9F-5718-4A7B-8378-1D560C6745E7}" destId="{48917806-5B57-49A5-A75D-511B0DC5A754}" srcOrd="3" destOrd="0" presId="urn:microsoft.com/office/officeart/2005/8/layout/StepDownProcess"/>
    <dgm:cxn modelId="{96EB9114-B3B1-462B-8CF2-BD159AB617C2}" type="presParOf" srcId="{39272E9F-5718-4A7B-8378-1D560C6745E7}" destId="{B9284176-2E4F-404D-BD56-4BD23FC95996}" srcOrd="4" destOrd="0" presId="urn:microsoft.com/office/officeart/2005/8/layout/StepDownProcess"/>
    <dgm:cxn modelId="{208A2FAE-17C4-40E0-A735-D8024E03493B}" type="presParOf" srcId="{B9284176-2E4F-404D-BD56-4BD23FC95996}" destId="{F19D1CD1-019D-4C51-86C5-DF202A529707}" srcOrd="0" destOrd="0" presId="urn:microsoft.com/office/officeart/2005/8/layout/StepDownProcess"/>
    <dgm:cxn modelId="{3D219970-8E40-4D4A-8152-AB60A0A5BAB8}" type="presParOf" srcId="{B9284176-2E4F-404D-BD56-4BD23FC95996}" destId="{EF1C671F-F15A-4096-8DC0-AC0E8FDBCA3C}" srcOrd="1" destOrd="0" presId="urn:microsoft.com/office/officeart/2005/8/layout/StepDownProcess"/>
    <dgm:cxn modelId="{3E2CD7EA-3C9E-4F8F-A4DD-AA07250E556A}" type="presParOf" srcId="{B9284176-2E4F-404D-BD56-4BD23FC95996}" destId="{C019860C-BC3B-4794-AAB4-D9BAB1AF4D59}" srcOrd="2" destOrd="0" presId="urn:microsoft.com/office/officeart/2005/8/layout/StepDownProcess"/>
    <dgm:cxn modelId="{08731125-FD69-4DCD-8505-1193F479C10F}" type="presParOf" srcId="{39272E9F-5718-4A7B-8378-1D560C6745E7}" destId="{C457638E-3F41-4287-A321-53070B77C41E}" srcOrd="5" destOrd="0" presId="urn:microsoft.com/office/officeart/2005/8/layout/StepDownProcess"/>
    <dgm:cxn modelId="{160CDA79-E6A4-4CD5-81EC-152FB8790C84}" type="presParOf" srcId="{39272E9F-5718-4A7B-8378-1D560C6745E7}" destId="{A331211A-5952-4D91-A0C1-5ED52B0F8AA6}" srcOrd="6" destOrd="0" presId="urn:microsoft.com/office/officeart/2005/8/layout/StepDownProcess"/>
    <dgm:cxn modelId="{23977912-D7AA-466F-9D42-911662B5623D}" type="presParOf" srcId="{A331211A-5952-4D91-A0C1-5ED52B0F8AA6}" destId="{65523397-0AE0-495A-94DA-D32A6D9BF62F}" srcOrd="0" destOrd="0" presId="urn:microsoft.com/office/officeart/2005/8/layout/StepDownProcess"/>
    <dgm:cxn modelId="{3933F924-D1FF-4FA4-A79B-BB33830B0E93}" type="presParOf" srcId="{A331211A-5952-4D91-A0C1-5ED52B0F8AA6}" destId="{8BBEEEE9-4BF4-4D4F-B326-BC47E5DD0B34}" srcOrd="1" destOrd="0" presId="urn:microsoft.com/office/officeart/2005/8/layout/StepDownProcess"/>
    <dgm:cxn modelId="{981E28E0-7D7B-4952-9A05-285C6DD3FF29}" type="presParOf" srcId="{A331211A-5952-4D91-A0C1-5ED52B0F8AA6}" destId="{B0438FC4-E314-44AD-95EF-70200C91468C}" srcOrd="2" destOrd="0" presId="urn:microsoft.com/office/officeart/2005/8/layout/StepDownProcess"/>
    <dgm:cxn modelId="{5F3F47E7-D48D-4A20-AA1A-2C607BD1697C}" type="presParOf" srcId="{39272E9F-5718-4A7B-8378-1D560C6745E7}" destId="{E006C9FF-59D8-4D33-817C-EB77901AD099}" srcOrd="7" destOrd="0" presId="urn:microsoft.com/office/officeart/2005/8/layout/StepDownProcess"/>
    <dgm:cxn modelId="{BD34D9F1-E30B-4F39-9921-313D51839C9B}" type="presParOf" srcId="{39272E9F-5718-4A7B-8378-1D560C6745E7}" destId="{AC0B385C-9360-426F-9427-51C8E204AFBE}" srcOrd="8" destOrd="0" presId="urn:microsoft.com/office/officeart/2005/8/layout/StepDownProcess"/>
    <dgm:cxn modelId="{5F422411-A7E1-4608-823E-1204795D90E5}" type="presParOf" srcId="{AC0B385C-9360-426F-9427-51C8E204AFBE}" destId="{E9451BAD-EF68-4C92-9E79-BD5F12331F67}" srcOrd="0" destOrd="0" presId="urn:microsoft.com/office/officeart/2005/8/layout/StepDownProcess"/>
    <dgm:cxn modelId="{E6B61403-477A-4828-AC67-CDB36A3355CD}" type="presParOf" srcId="{AC0B385C-9360-426F-9427-51C8E204AFBE}" destId="{9CF80CFA-AB6E-42E0-A0D8-B33AAB03CECF}" srcOrd="1" destOrd="0" presId="urn:microsoft.com/office/officeart/2005/8/layout/StepDownProcess"/>
    <dgm:cxn modelId="{240DC83C-D5A0-4C31-B07B-CFCB5010A688}" type="presParOf" srcId="{AC0B385C-9360-426F-9427-51C8E204AFBE}" destId="{43A0574F-9646-4E54-A7B6-1AE7EDBEF773}" srcOrd="2" destOrd="0" presId="urn:microsoft.com/office/officeart/2005/8/layout/StepDownProcess"/>
    <dgm:cxn modelId="{814A73B3-4D25-4578-92EE-3D633213E27C}" type="presParOf" srcId="{39272E9F-5718-4A7B-8378-1D560C6745E7}" destId="{484C9B98-3A16-48D7-B79E-32169980929E}" srcOrd="9" destOrd="0" presId="urn:microsoft.com/office/officeart/2005/8/layout/StepDownProcess"/>
    <dgm:cxn modelId="{0DCCD7CC-9792-4605-89B0-A6C525E04C85}" type="presParOf" srcId="{39272E9F-5718-4A7B-8378-1D560C6745E7}" destId="{E8D7BB2F-63BF-4AFF-BF6D-5C190B80C3C9}" srcOrd="10" destOrd="0" presId="urn:microsoft.com/office/officeart/2005/8/layout/StepDownProcess"/>
    <dgm:cxn modelId="{69894095-8E10-4A9E-86E4-24E9F1779535}" type="presParOf" srcId="{E8D7BB2F-63BF-4AFF-BF6D-5C190B80C3C9}" destId="{898EDB5A-47CB-44AC-80D9-B5BBE709AC0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60AAE-DAEE-4CD9-A720-83CF4570C0A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BBECEF5F-6CAC-46F7-9D43-D0CD0432E80D}">
      <dgm:prSet phldrT="[Texto]"/>
      <dgm:spPr/>
      <dgm:t>
        <a:bodyPr/>
        <a:lstStyle/>
        <a:p>
          <a:r>
            <a:rPr lang="es-ES" dirty="0" smtClean="0"/>
            <a:t>No se puede limitar a la columna a su uso tradicional como un elemento vertical recto, sino un elemento donde el factor determinante de su comportamiento es la compresión</a:t>
          </a:r>
          <a:endParaRPr lang="es-EC" dirty="0"/>
        </a:p>
      </dgm:t>
    </dgm:pt>
    <dgm:pt modelId="{5655FB10-2BBE-4F57-B91D-BF4689A3CE17}" type="parTrans" cxnId="{752DF15A-9D0F-49D9-9ACC-AEC3C67257D5}">
      <dgm:prSet/>
      <dgm:spPr/>
      <dgm:t>
        <a:bodyPr/>
        <a:lstStyle/>
        <a:p>
          <a:endParaRPr lang="es-EC"/>
        </a:p>
      </dgm:t>
    </dgm:pt>
    <dgm:pt modelId="{86634D75-D9C8-469C-8500-3C8AFBE4943C}" type="sibTrans" cxnId="{752DF15A-9D0F-49D9-9ACC-AEC3C67257D5}">
      <dgm:prSet/>
      <dgm:spPr/>
      <dgm:t>
        <a:bodyPr/>
        <a:lstStyle/>
        <a:p>
          <a:endParaRPr lang="es-EC"/>
        </a:p>
      </dgm:t>
    </dgm:pt>
    <dgm:pt modelId="{C4276208-006E-414B-94AC-0CD680A9948E}">
      <dgm:prSet phldrT="[Texto]"/>
      <dgm:spPr/>
      <dgm:t>
        <a:bodyPr/>
        <a:lstStyle/>
        <a:p>
          <a:r>
            <a:rPr lang="es-ES" dirty="0" smtClean="0"/>
            <a:t>Se debe considerar una excentricidad mínima que suele estar especificada en Códigos,  por lo que es importante tener en cuenta la combinación de compresión y flexión</a:t>
          </a:r>
          <a:endParaRPr lang="es-EC" dirty="0"/>
        </a:p>
      </dgm:t>
    </dgm:pt>
    <dgm:pt modelId="{9460D96D-C820-40E2-B58B-55D86FCED61A}" type="parTrans" cxnId="{09C2034F-E8E3-4F28-B962-8213A2C8DC0E}">
      <dgm:prSet/>
      <dgm:spPr/>
      <dgm:t>
        <a:bodyPr/>
        <a:lstStyle/>
        <a:p>
          <a:endParaRPr lang="es-EC"/>
        </a:p>
      </dgm:t>
    </dgm:pt>
    <dgm:pt modelId="{3FDBA41D-7BAB-49B0-BED8-166975F077F3}" type="sibTrans" cxnId="{09C2034F-E8E3-4F28-B962-8213A2C8DC0E}">
      <dgm:prSet/>
      <dgm:spPr/>
      <dgm:t>
        <a:bodyPr/>
        <a:lstStyle/>
        <a:p>
          <a:endParaRPr lang="es-EC"/>
        </a:p>
      </dgm:t>
    </dgm:pt>
    <dgm:pt modelId="{06352162-9519-48C2-80D8-806AECF9EE65}">
      <dgm:prSet phldrT="[Texto]"/>
      <dgm:spPr/>
      <dgm:t>
        <a:bodyPr/>
        <a:lstStyle/>
        <a:p>
          <a:r>
            <a:rPr lang="es-ES" dirty="0" smtClean="0"/>
            <a:t>La columna constituye uno de los elementos estructurales más importantes en una edificación</a:t>
          </a:r>
          <a:endParaRPr lang="es-EC" dirty="0"/>
        </a:p>
      </dgm:t>
    </dgm:pt>
    <dgm:pt modelId="{D79F4412-D6A3-4305-BE8A-FEE79E2D48D8}" type="sibTrans" cxnId="{C0883AE8-EE65-475E-8B30-609A422C3AAD}">
      <dgm:prSet/>
      <dgm:spPr/>
      <dgm:t>
        <a:bodyPr/>
        <a:lstStyle/>
        <a:p>
          <a:endParaRPr lang="es-EC"/>
        </a:p>
      </dgm:t>
    </dgm:pt>
    <dgm:pt modelId="{613BC645-DB4E-41A2-829A-2D4EA4449946}" type="parTrans" cxnId="{C0883AE8-EE65-475E-8B30-609A422C3AAD}">
      <dgm:prSet/>
      <dgm:spPr/>
      <dgm:t>
        <a:bodyPr/>
        <a:lstStyle/>
        <a:p>
          <a:endParaRPr lang="es-EC"/>
        </a:p>
      </dgm:t>
    </dgm:pt>
    <dgm:pt modelId="{1A07C531-3BE8-424A-B226-833BA8D47049}" type="pres">
      <dgm:prSet presAssocID="{49A60AAE-DAEE-4CD9-A720-83CF4570C0A9}" presName="Name0" presStyleCnt="0">
        <dgm:presLayoutVars>
          <dgm:chMax/>
          <dgm:chPref/>
          <dgm:dir/>
        </dgm:presLayoutVars>
      </dgm:prSet>
      <dgm:spPr/>
      <dgm:t>
        <a:bodyPr/>
        <a:lstStyle/>
        <a:p>
          <a:endParaRPr lang="es-EC"/>
        </a:p>
      </dgm:t>
    </dgm:pt>
    <dgm:pt modelId="{79975783-B6C5-4A79-98E4-2A3CDD5C3D68}" type="pres">
      <dgm:prSet presAssocID="{06352162-9519-48C2-80D8-806AECF9EE65}" presName="composite" presStyleCnt="0">
        <dgm:presLayoutVars>
          <dgm:chMax val="1"/>
          <dgm:chPref val="1"/>
        </dgm:presLayoutVars>
      </dgm:prSet>
      <dgm:spPr/>
    </dgm:pt>
    <dgm:pt modelId="{183CCFCA-9739-476F-BD3C-782AD4EE7190}" type="pres">
      <dgm:prSet presAssocID="{06352162-9519-48C2-80D8-806AECF9EE65}" presName="Accent" presStyleLbl="trAlignAcc1" presStyleIdx="0" presStyleCnt="3" custScaleY="143417">
        <dgm:presLayoutVars>
          <dgm:chMax val="0"/>
          <dgm:chPref val="0"/>
        </dgm:presLayoutVars>
      </dgm:prSet>
      <dgm:spPr/>
    </dgm:pt>
    <dgm:pt modelId="{8D5D456D-2DF6-450C-AB2A-34630CE9FFCC}" type="pres">
      <dgm:prSet presAssocID="{06352162-9519-48C2-80D8-806AECF9EE65}" presName="Image" presStyleLbl="alignImgPlace1" presStyleIdx="0" presStyleCnt="3" custScaleX="108185" custScaleY="114844" custLinFactNeighborX="666" custLinFactNeighborY="-18808">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EC"/>
        </a:p>
      </dgm:t>
    </dgm:pt>
    <dgm:pt modelId="{B8A0ACE0-CD00-499C-8AB0-986A86B60750}" type="pres">
      <dgm:prSet presAssocID="{06352162-9519-48C2-80D8-806AECF9EE65}" presName="ChildComposite" presStyleCnt="0"/>
      <dgm:spPr/>
    </dgm:pt>
    <dgm:pt modelId="{4314E438-B373-4806-A252-5044380FEAD4}" type="pres">
      <dgm:prSet presAssocID="{06352162-9519-48C2-80D8-806AECF9EE65}" presName="Child" presStyleLbl="node1" presStyleIdx="0" presStyleCnt="0">
        <dgm:presLayoutVars>
          <dgm:chMax val="0"/>
          <dgm:chPref val="0"/>
          <dgm:bulletEnabled val="1"/>
        </dgm:presLayoutVars>
      </dgm:prSet>
      <dgm:spPr/>
    </dgm:pt>
    <dgm:pt modelId="{7F795CDF-7D54-4DBE-999D-0F8D58025DED}" type="pres">
      <dgm:prSet presAssocID="{06352162-9519-48C2-80D8-806AECF9EE65}" presName="Parent" presStyleLbl="revTx" presStyleIdx="0" presStyleCnt="3" custScaleY="144528" custLinFactNeighborY="43392">
        <dgm:presLayoutVars>
          <dgm:chMax val="1"/>
          <dgm:chPref val="0"/>
          <dgm:bulletEnabled val="1"/>
        </dgm:presLayoutVars>
      </dgm:prSet>
      <dgm:spPr/>
      <dgm:t>
        <a:bodyPr/>
        <a:lstStyle/>
        <a:p>
          <a:endParaRPr lang="es-EC"/>
        </a:p>
      </dgm:t>
    </dgm:pt>
    <dgm:pt modelId="{EDFB1095-1415-4437-9CF7-02C7810E4FA8}" type="pres">
      <dgm:prSet presAssocID="{D79F4412-D6A3-4305-BE8A-FEE79E2D48D8}" presName="sibTrans" presStyleCnt="0"/>
      <dgm:spPr/>
    </dgm:pt>
    <dgm:pt modelId="{8F990978-FB3C-4459-87E2-713A1B26B75B}" type="pres">
      <dgm:prSet presAssocID="{BBECEF5F-6CAC-46F7-9D43-D0CD0432E80D}" presName="composite" presStyleCnt="0">
        <dgm:presLayoutVars>
          <dgm:chMax val="1"/>
          <dgm:chPref val="1"/>
        </dgm:presLayoutVars>
      </dgm:prSet>
      <dgm:spPr/>
    </dgm:pt>
    <dgm:pt modelId="{CED7A933-D45F-414E-8873-6256DBF51C75}" type="pres">
      <dgm:prSet presAssocID="{BBECEF5F-6CAC-46F7-9D43-D0CD0432E80D}" presName="Accent" presStyleLbl="trAlignAcc1" presStyleIdx="1" presStyleCnt="3" custScaleY="143417">
        <dgm:presLayoutVars>
          <dgm:chMax val="0"/>
          <dgm:chPref val="0"/>
        </dgm:presLayoutVars>
      </dgm:prSet>
      <dgm:spPr/>
    </dgm:pt>
    <dgm:pt modelId="{927F8256-8DBF-4904-B4AE-102852F57DEF}" type="pres">
      <dgm:prSet presAssocID="{BBECEF5F-6CAC-46F7-9D43-D0CD0432E80D}" presName="Image" presStyleLbl="alignImgPlace1" presStyleIdx="1" presStyleCnt="3" custScaleY="123847" custLinFactNeighborX="1334" custLinFactNeighborY="-24965">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EC"/>
        </a:p>
      </dgm:t>
    </dgm:pt>
    <dgm:pt modelId="{0358E96C-8A24-458A-AEDF-6BBE474D0CBC}" type="pres">
      <dgm:prSet presAssocID="{BBECEF5F-6CAC-46F7-9D43-D0CD0432E80D}" presName="ChildComposite" presStyleCnt="0"/>
      <dgm:spPr/>
    </dgm:pt>
    <dgm:pt modelId="{E64B8CED-586A-461E-A285-7F2ED6FEF182}" type="pres">
      <dgm:prSet presAssocID="{BBECEF5F-6CAC-46F7-9D43-D0CD0432E80D}" presName="Child" presStyleLbl="node1" presStyleIdx="0" presStyleCnt="0">
        <dgm:presLayoutVars>
          <dgm:chMax val="0"/>
          <dgm:chPref val="0"/>
          <dgm:bulletEnabled val="1"/>
        </dgm:presLayoutVars>
      </dgm:prSet>
      <dgm:spPr/>
    </dgm:pt>
    <dgm:pt modelId="{DCB3AF95-0208-4321-BFB4-A48C39B5FC01}" type="pres">
      <dgm:prSet presAssocID="{BBECEF5F-6CAC-46F7-9D43-D0CD0432E80D}" presName="Parent" presStyleLbl="revTx" presStyleIdx="1" presStyleCnt="3" custScaleY="227538" custLinFactNeighborY="35845">
        <dgm:presLayoutVars>
          <dgm:chMax val="1"/>
          <dgm:chPref val="0"/>
          <dgm:bulletEnabled val="1"/>
        </dgm:presLayoutVars>
      </dgm:prSet>
      <dgm:spPr/>
      <dgm:t>
        <a:bodyPr/>
        <a:lstStyle/>
        <a:p>
          <a:endParaRPr lang="es-EC"/>
        </a:p>
      </dgm:t>
    </dgm:pt>
    <dgm:pt modelId="{C4C3F08F-FA72-4CA4-9DA0-8E24506946EF}" type="pres">
      <dgm:prSet presAssocID="{86634D75-D9C8-469C-8500-3C8AFBE4943C}" presName="sibTrans" presStyleCnt="0"/>
      <dgm:spPr/>
    </dgm:pt>
    <dgm:pt modelId="{B3D5A2FE-AD4A-4938-B26E-18306D911CB8}" type="pres">
      <dgm:prSet presAssocID="{C4276208-006E-414B-94AC-0CD680A9948E}" presName="composite" presStyleCnt="0">
        <dgm:presLayoutVars>
          <dgm:chMax val="1"/>
          <dgm:chPref val="1"/>
        </dgm:presLayoutVars>
      </dgm:prSet>
      <dgm:spPr/>
    </dgm:pt>
    <dgm:pt modelId="{E17EE531-8EAF-47EE-9F10-7D808C4E7470}" type="pres">
      <dgm:prSet presAssocID="{C4276208-006E-414B-94AC-0CD680A9948E}" presName="Accent" presStyleLbl="trAlignAcc1" presStyleIdx="2" presStyleCnt="3" custScaleY="141989">
        <dgm:presLayoutVars>
          <dgm:chMax val="0"/>
          <dgm:chPref val="0"/>
        </dgm:presLayoutVars>
      </dgm:prSet>
      <dgm:spPr/>
    </dgm:pt>
    <dgm:pt modelId="{B590FC43-B341-49C9-BE15-A0F52694706D}" type="pres">
      <dgm:prSet presAssocID="{C4276208-006E-414B-94AC-0CD680A9948E}" presName="Image" presStyleLbl="alignImgPlace1" presStyleIdx="2" presStyleCnt="3" custScaleY="114333" custLinFactNeighborX="1994" custLinFactNeighborY="-25812">
        <dgm:presLayoutVars>
          <dgm:chMax val="0"/>
          <dgm:chPref val="0"/>
        </dgm:presLayoutVars>
      </dgm:prSet>
      <dgm:spPr>
        <a:blipFill rotWithShape="1">
          <a:blip xmlns:r="http://schemas.openxmlformats.org/officeDocument/2006/relationships" r:embed="rId3"/>
          <a:stretch>
            <a:fillRect/>
          </a:stretch>
        </a:blipFill>
      </dgm:spPr>
      <dgm:t>
        <a:bodyPr/>
        <a:lstStyle/>
        <a:p>
          <a:endParaRPr lang="es-EC"/>
        </a:p>
      </dgm:t>
    </dgm:pt>
    <dgm:pt modelId="{4A622CCA-B00B-4F14-895D-2BD59001097F}" type="pres">
      <dgm:prSet presAssocID="{C4276208-006E-414B-94AC-0CD680A9948E}" presName="ChildComposite" presStyleCnt="0"/>
      <dgm:spPr/>
    </dgm:pt>
    <dgm:pt modelId="{9FD9151A-5172-43D8-A5A1-A71E4DAA6F00}" type="pres">
      <dgm:prSet presAssocID="{C4276208-006E-414B-94AC-0CD680A9948E}" presName="Child" presStyleLbl="node1" presStyleIdx="0" presStyleCnt="0">
        <dgm:presLayoutVars>
          <dgm:chMax val="0"/>
          <dgm:chPref val="0"/>
          <dgm:bulletEnabled val="1"/>
        </dgm:presLayoutVars>
      </dgm:prSet>
      <dgm:spPr/>
    </dgm:pt>
    <dgm:pt modelId="{D0D41661-10E2-4CC6-B01D-7D9F6DAC128D}" type="pres">
      <dgm:prSet presAssocID="{C4276208-006E-414B-94AC-0CD680A9948E}" presName="Parent" presStyleLbl="revTx" presStyleIdx="2" presStyleCnt="3" custScaleY="216784" custLinFactNeighborX="-665" custLinFactNeighborY="35777">
        <dgm:presLayoutVars>
          <dgm:chMax val="1"/>
          <dgm:chPref val="0"/>
          <dgm:bulletEnabled val="1"/>
        </dgm:presLayoutVars>
      </dgm:prSet>
      <dgm:spPr/>
      <dgm:t>
        <a:bodyPr/>
        <a:lstStyle/>
        <a:p>
          <a:endParaRPr lang="es-EC"/>
        </a:p>
      </dgm:t>
    </dgm:pt>
  </dgm:ptLst>
  <dgm:cxnLst>
    <dgm:cxn modelId="{D0AFF5A4-8CBF-4587-BDB2-A0EAA305B52A}" type="presOf" srcId="{C4276208-006E-414B-94AC-0CD680A9948E}" destId="{D0D41661-10E2-4CC6-B01D-7D9F6DAC128D}" srcOrd="0" destOrd="0" presId="urn:microsoft.com/office/officeart/2008/layout/CaptionedPictures"/>
    <dgm:cxn modelId="{09C2034F-E8E3-4F28-B962-8213A2C8DC0E}" srcId="{49A60AAE-DAEE-4CD9-A720-83CF4570C0A9}" destId="{C4276208-006E-414B-94AC-0CD680A9948E}" srcOrd="2" destOrd="0" parTransId="{9460D96D-C820-40E2-B58B-55D86FCED61A}" sibTransId="{3FDBA41D-7BAB-49B0-BED8-166975F077F3}"/>
    <dgm:cxn modelId="{752DF15A-9D0F-49D9-9ACC-AEC3C67257D5}" srcId="{49A60AAE-DAEE-4CD9-A720-83CF4570C0A9}" destId="{BBECEF5F-6CAC-46F7-9D43-D0CD0432E80D}" srcOrd="1" destOrd="0" parTransId="{5655FB10-2BBE-4F57-B91D-BF4689A3CE17}" sibTransId="{86634D75-D9C8-469C-8500-3C8AFBE4943C}"/>
    <dgm:cxn modelId="{A3A4F7AD-7B71-4885-B234-36FCC5D7E04A}" type="presOf" srcId="{06352162-9519-48C2-80D8-806AECF9EE65}" destId="{7F795CDF-7D54-4DBE-999D-0F8D58025DED}" srcOrd="0" destOrd="0" presId="urn:microsoft.com/office/officeart/2008/layout/CaptionedPictures"/>
    <dgm:cxn modelId="{EDABF07C-2BFC-48D5-95A6-C22F86568B85}" type="presOf" srcId="{49A60AAE-DAEE-4CD9-A720-83CF4570C0A9}" destId="{1A07C531-3BE8-424A-B226-833BA8D47049}" srcOrd="0" destOrd="0" presId="urn:microsoft.com/office/officeart/2008/layout/CaptionedPictures"/>
    <dgm:cxn modelId="{C0883AE8-EE65-475E-8B30-609A422C3AAD}" srcId="{49A60AAE-DAEE-4CD9-A720-83CF4570C0A9}" destId="{06352162-9519-48C2-80D8-806AECF9EE65}" srcOrd="0" destOrd="0" parTransId="{613BC645-DB4E-41A2-829A-2D4EA4449946}" sibTransId="{D79F4412-D6A3-4305-BE8A-FEE79E2D48D8}"/>
    <dgm:cxn modelId="{35277364-EA03-4F83-BB86-8D1C3D024C19}" type="presOf" srcId="{BBECEF5F-6CAC-46F7-9D43-D0CD0432E80D}" destId="{DCB3AF95-0208-4321-BFB4-A48C39B5FC01}" srcOrd="0" destOrd="0" presId="urn:microsoft.com/office/officeart/2008/layout/CaptionedPictures"/>
    <dgm:cxn modelId="{86F0ABB6-41C7-47D1-9CE3-6B8589CBA116}" type="presParOf" srcId="{1A07C531-3BE8-424A-B226-833BA8D47049}" destId="{79975783-B6C5-4A79-98E4-2A3CDD5C3D68}" srcOrd="0" destOrd="0" presId="urn:microsoft.com/office/officeart/2008/layout/CaptionedPictures"/>
    <dgm:cxn modelId="{96E7CE25-7257-47ED-8FBB-7AAE4386100C}" type="presParOf" srcId="{79975783-B6C5-4A79-98E4-2A3CDD5C3D68}" destId="{183CCFCA-9739-476F-BD3C-782AD4EE7190}" srcOrd="0" destOrd="0" presId="urn:microsoft.com/office/officeart/2008/layout/CaptionedPictures"/>
    <dgm:cxn modelId="{05CB213B-23AE-4789-A1A4-26691C7973BA}" type="presParOf" srcId="{79975783-B6C5-4A79-98E4-2A3CDD5C3D68}" destId="{8D5D456D-2DF6-450C-AB2A-34630CE9FFCC}" srcOrd="1" destOrd="0" presId="urn:microsoft.com/office/officeart/2008/layout/CaptionedPictures"/>
    <dgm:cxn modelId="{2D6B0F6F-1203-4B04-A4A9-27D8E1EC6038}" type="presParOf" srcId="{79975783-B6C5-4A79-98E4-2A3CDD5C3D68}" destId="{B8A0ACE0-CD00-499C-8AB0-986A86B60750}" srcOrd="2" destOrd="0" presId="urn:microsoft.com/office/officeart/2008/layout/CaptionedPictures"/>
    <dgm:cxn modelId="{4BEE4619-D090-4ABE-B20E-5578ACA3C7B2}" type="presParOf" srcId="{B8A0ACE0-CD00-499C-8AB0-986A86B60750}" destId="{4314E438-B373-4806-A252-5044380FEAD4}" srcOrd="0" destOrd="0" presId="urn:microsoft.com/office/officeart/2008/layout/CaptionedPictures"/>
    <dgm:cxn modelId="{8FEDD66D-13F4-4781-9DFF-4D5C9DFE67D2}" type="presParOf" srcId="{B8A0ACE0-CD00-499C-8AB0-986A86B60750}" destId="{7F795CDF-7D54-4DBE-999D-0F8D58025DED}" srcOrd="1" destOrd="0" presId="urn:microsoft.com/office/officeart/2008/layout/CaptionedPictures"/>
    <dgm:cxn modelId="{BC4514A3-3B7B-4F6C-8182-133F0820C286}" type="presParOf" srcId="{1A07C531-3BE8-424A-B226-833BA8D47049}" destId="{EDFB1095-1415-4437-9CF7-02C7810E4FA8}" srcOrd="1" destOrd="0" presId="urn:microsoft.com/office/officeart/2008/layout/CaptionedPictures"/>
    <dgm:cxn modelId="{9343BDC7-6A5A-41EF-8C43-22F17AF0B38F}" type="presParOf" srcId="{1A07C531-3BE8-424A-B226-833BA8D47049}" destId="{8F990978-FB3C-4459-87E2-713A1B26B75B}" srcOrd="2" destOrd="0" presId="urn:microsoft.com/office/officeart/2008/layout/CaptionedPictures"/>
    <dgm:cxn modelId="{445FEC45-EEB8-4B28-B40E-F6B87D5F4BBB}" type="presParOf" srcId="{8F990978-FB3C-4459-87E2-713A1B26B75B}" destId="{CED7A933-D45F-414E-8873-6256DBF51C75}" srcOrd="0" destOrd="0" presId="urn:microsoft.com/office/officeart/2008/layout/CaptionedPictures"/>
    <dgm:cxn modelId="{67D360B5-ECB0-4AF9-B59E-7871CADD2033}" type="presParOf" srcId="{8F990978-FB3C-4459-87E2-713A1B26B75B}" destId="{927F8256-8DBF-4904-B4AE-102852F57DEF}" srcOrd="1" destOrd="0" presId="urn:microsoft.com/office/officeart/2008/layout/CaptionedPictures"/>
    <dgm:cxn modelId="{BD0F923C-A8ED-471C-A37E-8F88FDF80041}" type="presParOf" srcId="{8F990978-FB3C-4459-87E2-713A1B26B75B}" destId="{0358E96C-8A24-458A-AEDF-6BBE474D0CBC}" srcOrd="2" destOrd="0" presId="urn:microsoft.com/office/officeart/2008/layout/CaptionedPictures"/>
    <dgm:cxn modelId="{7090D5B1-3B96-4C26-A5D8-FAB6F2ADEE88}" type="presParOf" srcId="{0358E96C-8A24-458A-AEDF-6BBE474D0CBC}" destId="{E64B8CED-586A-461E-A285-7F2ED6FEF182}" srcOrd="0" destOrd="0" presId="urn:microsoft.com/office/officeart/2008/layout/CaptionedPictures"/>
    <dgm:cxn modelId="{3F598A66-4943-4D6E-8E6C-3BCB00DAE9BF}" type="presParOf" srcId="{0358E96C-8A24-458A-AEDF-6BBE474D0CBC}" destId="{DCB3AF95-0208-4321-BFB4-A48C39B5FC01}" srcOrd="1" destOrd="0" presId="urn:microsoft.com/office/officeart/2008/layout/CaptionedPictures"/>
    <dgm:cxn modelId="{791ED477-63BE-4023-9A5D-4FBE3F56B341}" type="presParOf" srcId="{1A07C531-3BE8-424A-B226-833BA8D47049}" destId="{C4C3F08F-FA72-4CA4-9DA0-8E24506946EF}" srcOrd="3" destOrd="0" presId="urn:microsoft.com/office/officeart/2008/layout/CaptionedPictures"/>
    <dgm:cxn modelId="{7F2354F2-01AE-4583-9C35-FCB416984E60}" type="presParOf" srcId="{1A07C531-3BE8-424A-B226-833BA8D47049}" destId="{B3D5A2FE-AD4A-4938-B26E-18306D911CB8}" srcOrd="4" destOrd="0" presId="urn:microsoft.com/office/officeart/2008/layout/CaptionedPictures"/>
    <dgm:cxn modelId="{B905F3D1-1663-41D5-BFD7-EE2E1DD04212}" type="presParOf" srcId="{B3D5A2FE-AD4A-4938-B26E-18306D911CB8}" destId="{E17EE531-8EAF-47EE-9F10-7D808C4E7470}" srcOrd="0" destOrd="0" presId="urn:microsoft.com/office/officeart/2008/layout/CaptionedPictures"/>
    <dgm:cxn modelId="{D949B609-151D-402E-A51D-BFD0B47851FC}" type="presParOf" srcId="{B3D5A2FE-AD4A-4938-B26E-18306D911CB8}" destId="{B590FC43-B341-49C9-BE15-A0F52694706D}" srcOrd="1" destOrd="0" presId="urn:microsoft.com/office/officeart/2008/layout/CaptionedPictures"/>
    <dgm:cxn modelId="{FE0414D0-49AB-4A13-BA10-E8187945D229}" type="presParOf" srcId="{B3D5A2FE-AD4A-4938-B26E-18306D911CB8}" destId="{4A622CCA-B00B-4F14-895D-2BD59001097F}" srcOrd="2" destOrd="0" presId="urn:microsoft.com/office/officeart/2008/layout/CaptionedPictures"/>
    <dgm:cxn modelId="{13F96965-7B0E-4C3A-8B0B-84518A3F0F83}" type="presParOf" srcId="{4A622CCA-B00B-4F14-895D-2BD59001097F}" destId="{9FD9151A-5172-43D8-A5A1-A71E4DAA6F00}" srcOrd="0" destOrd="0" presId="urn:microsoft.com/office/officeart/2008/layout/CaptionedPictures"/>
    <dgm:cxn modelId="{99EA4337-0F35-4BD3-A184-A47320BD1693}" type="presParOf" srcId="{4A622CCA-B00B-4F14-895D-2BD59001097F}" destId="{D0D41661-10E2-4CC6-B01D-7D9F6DAC128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181D54-E757-4F5E-9CF1-E2B326A2C6FB}" type="doc">
      <dgm:prSet loTypeId="urn:microsoft.com/office/officeart/2008/layout/BendingPictureBlocks" loCatId="picture" qsTypeId="urn:microsoft.com/office/officeart/2005/8/quickstyle/simple1" qsCatId="simple" csTypeId="urn:microsoft.com/office/officeart/2005/8/colors/colorful5" csCatId="colorful" phldr="1"/>
      <dgm:spPr/>
      <dgm:t>
        <a:bodyPr/>
        <a:lstStyle/>
        <a:p>
          <a:endParaRPr lang="es-EC"/>
        </a:p>
      </dgm:t>
    </dgm:pt>
    <dgm:pt modelId="{018C7E07-6818-4405-A095-C7DBFE70263B}">
      <dgm:prSet phldrT="[Texto]"/>
      <dgm:spPr/>
      <dgm:t>
        <a:bodyPr/>
        <a:lstStyle/>
        <a:p>
          <a:r>
            <a:rPr lang="es-ES" dirty="0" smtClean="0"/>
            <a:t>Encamisado con elementos metálicos soldados</a:t>
          </a:r>
          <a:endParaRPr lang="es-EC" dirty="0"/>
        </a:p>
      </dgm:t>
    </dgm:pt>
    <dgm:pt modelId="{E0DF2892-DBC8-4FDA-842E-234495D8E15F}" type="parTrans" cxnId="{9248E4B3-CA13-4C47-85AB-A9762F049E61}">
      <dgm:prSet/>
      <dgm:spPr/>
      <dgm:t>
        <a:bodyPr/>
        <a:lstStyle/>
        <a:p>
          <a:endParaRPr lang="es-EC"/>
        </a:p>
      </dgm:t>
    </dgm:pt>
    <dgm:pt modelId="{0A72E1C6-4C28-4B13-9605-4595BE7727F8}" type="sibTrans" cxnId="{9248E4B3-CA13-4C47-85AB-A9762F049E61}">
      <dgm:prSet/>
      <dgm:spPr/>
      <dgm:t>
        <a:bodyPr/>
        <a:lstStyle/>
        <a:p>
          <a:endParaRPr lang="es-EC"/>
        </a:p>
      </dgm:t>
    </dgm:pt>
    <dgm:pt modelId="{263DCC82-AA9F-4E05-B0FF-B877BFCDF5C3}">
      <dgm:prSet phldrT="[Texto]"/>
      <dgm:spPr/>
      <dgm:t>
        <a:bodyPr/>
        <a:lstStyle/>
        <a:p>
          <a:r>
            <a:rPr lang="es-ES" dirty="0" smtClean="0"/>
            <a:t>Encamisado usando estribos exteriores soldados</a:t>
          </a:r>
          <a:endParaRPr lang="es-EC" dirty="0"/>
        </a:p>
      </dgm:t>
    </dgm:pt>
    <dgm:pt modelId="{0AA18100-45B7-438A-AEBB-24C0D2ACE120}" type="parTrans" cxnId="{278B0A01-C306-4E22-8BFF-1FF80E944378}">
      <dgm:prSet/>
      <dgm:spPr/>
      <dgm:t>
        <a:bodyPr/>
        <a:lstStyle/>
        <a:p>
          <a:endParaRPr lang="es-EC"/>
        </a:p>
      </dgm:t>
    </dgm:pt>
    <dgm:pt modelId="{DA57C1C8-2A7E-4075-8137-69D4BC4B6939}" type="sibTrans" cxnId="{278B0A01-C306-4E22-8BFF-1FF80E944378}">
      <dgm:prSet/>
      <dgm:spPr/>
      <dgm:t>
        <a:bodyPr/>
        <a:lstStyle/>
        <a:p>
          <a:endParaRPr lang="es-EC"/>
        </a:p>
      </dgm:t>
    </dgm:pt>
    <dgm:pt modelId="{2DAD954C-68CE-4AF5-AD9E-245D9F13995A}">
      <dgm:prSet phldrT="[Texto]"/>
      <dgm:spPr/>
      <dgm:t>
        <a:bodyPr/>
        <a:lstStyle/>
        <a:p>
          <a:r>
            <a:rPr lang="es-ES" dirty="0" smtClean="0"/>
            <a:t>Encamisado con placas de acero estructural</a:t>
          </a:r>
          <a:endParaRPr lang="es-EC" dirty="0"/>
        </a:p>
      </dgm:t>
    </dgm:pt>
    <dgm:pt modelId="{F3FAC3E3-3876-4FA8-A161-6EBED27937C9}" type="parTrans" cxnId="{A6FAD254-C197-4E6E-A638-9EB296A94C73}">
      <dgm:prSet/>
      <dgm:spPr/>
      <dgm:t>
        <a:bodyPr/>
        <a:lstStyle/>
        <a:p>
          <a:endParaRPr lang="es-EC"/>
        </a:p>
      </dgm:t>
    </dgm:pt>
    <dgm:pt modelId="{E9E8568C-B3D9-43B3-A066-47E3A4CC24E0}" type="sibTrans" cxnId="{A6FAD254-C197-4E6E-A638-9EB296A94C73}">
      <dgm:prSet/>
      <dgm:spPr/>
      <dgm:t>
        <a:bodyPr/>
        <a:lstStyle/>
        <a:p>
          <a:endParaRPr lang="es-EC"/>
        </a:p>
      </dgm:t>
    </dgm:pt>
    <dgm:pt modelId="{D0325F44-8692-4E00-8935-F7232D1FCEFA}" type="pres">
      <dgm:prSet presAssocID="{A8181D54-E757-4F5E-9CF1-E2B326A2C6FB}" presName="Name0" presStyleCnt="0">
        <dgm:presLayoutVars>
          <dgm:dir/>
          <dgm:resizeHandles/>
        </dgm:presLayoutVars>
      </dgm:prSet>
      <dgm:spPr/>
      <dgm:t>
        <a:bodyPr/>
        <a:lstStyle/>
        <a:p>
          <a:endParaRPr lang="es-EC"/>
        </a:p>
      </dgm:t>
    </dgm:pt>
    <dgm:pt modelId="{D5A1310E-3CE2-42B7-9E65-D36F5D9D40D3}" type="pres">
      <dgm:prSet presAssocID="{018C7E07-6818-4405-A095-C7DBFE70263B}" presName="composite" presStyleCnt="0"/>
      <dgm:spPr/>
    </dgm:pt>
    <dgm:pt modelId="{27171D5C-A8D3-4407-BAE2-3982B034F263}" type="pres">
      <dgm:prSet presAssocID="{018C7E07-6818-4405-A095-C7DBFE70263B}" presName="rect1" presStyleLbl="bgImgPlace1" presStyleIdx="0" presStyleCnt="3" custScaleX="140022" custLinFactNeighborX="5414" custLinFactNeighborY="4063"/>
      <dgm:spPr>
        <a:blipFill rotWithShape="1">
          <a:blip xmlns:r="http://schemas.openxmlformats.org/officeDocument/2006/relationships" r:embed="rId1"/>
          <a:stretch>
            <a:fillRect/>
          </a:stretch>
        </a:blipFill>
      </dgm:spPr>
    </dgm:pt>
    <dgm:pt modelId="{2572149E-42E3-4586-80E9-E9DCD05D356D}" type="pres">
      <dgm:prSet presAssocID="{018C7E07-6818-4405-A095-C7DBFE70263B}" presName="rect2" presStyleLbl="node1" presStyleIdx="0" presStyleCnt="3" custLinFactNeighborX="-59335" custLinFactNeighborY="79">
        <dgm:presLayoutVars>
          <dgm:bulletEnabled val="1"/>
        </dgm:presLayoutVars>
      </dgm:prSet>
      <dgm:spPr/>
      <dgm:t>
        <a:bodyPr/>
        <a:lstStyle/>
        <a:p>
          <a:endParaRPr lang="es-EC"/>
        </a:p>
      </dgm:t>
    </dgm:pt>
    <dgm:pt modelId="{7214F4FF-B689-4542-96A8-CB0FEB290FC4}" type="pres">
      <dgm:prSet presAssocID="{0A72E1C6-4C28-4B13-9605-4595BE7727F8}" presName="sibTrans" presStyleCnt="0"/>
      <dgm:spPr/>
    </dgm:pt>
    <dgm:pt modelId="{B30F5302-9C1A-448B-89BC-881CCF4602D5}" type="pres">
      <dgm:prSet presAssocID="{263DCC82-AA9F-4E05-B0FF-B877BFCDF5C3}" presName="composite" presStyleCnt="0"/>
      <dgm:spPr/>
    </dgm:pt>
    <dgm:pt modelId="{DC8FACB4-3AC5-47DC-961F-D9FF22F6D35E}" type="pres">
      <dgm:prSet presAssocID="{263DCC82-AA9F-4E05-B0FF-B877BFCDF5C3}" presName="rect1" presStyleLbl="bgImgPlace1" presStyleIdx="1" presStyleCnt="3" custScaleX="134265" custLinFactNeighborX="42627" custLinFactNeighborY="6444"/>
      <dgm:spPr>
        <a:blipFill rotWithShape="1">
          <a:blip xmlns:r="http://schemas.openxmlformats.org/officeDocument/2006/relationships" r:embed="rId2"/>
          <a:stretch>
            <a:fillRect/>
          </a:stretch>
        </a:blipFill>
      </dgm:spPr>
    </dgm:pt>
    <dgm:pt modelId="{31DF0EA4-F303-490B-A4C6-CDCD1BEC0327}" type="pres">
      <dgm:prSet presAssocID="{263DCC82-AA9F-4E05-B0FF-B877BFCDF5C3}" presName="rect2" presStyleLbl="node1" presStyleIdx="1" presStyleCnt="3" custLinFactNeighborX="11267" custLinFactNeighborY="-1086">
        <dgm:presLayoutVars>
          <dgm:bulletEnabled val="1"/>
        </dgm:presLayoutVars>
      </dgm:prSet>
      <dgm:spPr/>
      <dgm:t>
        <a:bodyPr/>
        <a:lstStyle/>
        <a:p>
          <a:endParaRPr lang="es-EC"/>
        </a:p>
      </dgm:t>
    </dgm:pt>
    <dgm:pt modelId="{57949130-51EA-41B9-A9F6-A34AA0CA55B7}" type="pres">
      <dgm:prSet presAssocID="{DA57C1C8-2A7E-4075-8137-69D4BC4B6939}" presName="sibTrans" presStyleCnt="0"/>
      <dgm:spPr/>
    </dgm:pt>
    <dgm:pt modelId="{6685095E-C26B-43E1-A0DC-B5EC561DE354}" type="pres">
      <dgm:prSet presAssocID="{2DAD954C-68CE-4AF5-AD9E-245D9F13995A}" presName="composite" presStyleCnt="0"/>
      <dgm:spPr/>
    </dgm:pt>
    <dgm:pt modelId="{1F016D9A-AC80-45D4-8377-96BE6246E090}" type="pres">
      <dgm:prSet presAssocID="{2DAD954C-68CE-4AF5-AD9E-245D9F13995A}" presName="rect1" presStyleLbl="bgImgPlace1" presStyleIdx="2" presStyleCnt="3" custScaleX="135450" custScaleY="113846" custLinFactNeighborX="1724"/>
      <dgm:spPr>
        <a:blipFill rotWithShape="1">
          <a:blip xmlns:r="http://schemas.openxmlformats.org/officeDocument/2006/relationships" r:embed="rId3"/>
          <a:stretch>
            <a:fillRect/>
          </a:stretch>
        </a:blipFill>
      </dgm:spPr>
    </dgm:pt>
    <dgm:pt modelId="{64CA2668-4AEE-4FBB-9D8D-FF0DAC897AFD}" type="pres">
      <dgm:prSet presAssocID="{2DAD954C-68CE-4AF5-AD9E-245D9F13995A}" presName="rect2" presStyleLbl="node1" presStyleIdx="2" presStyleCnt="3" custLinFactNeighborX="-82842" custLinFactNeighborY="-7430">
        <dgm:presLayoutVars>
          <dgm:bulletEnabled val="1"/>
        </dgm:presLayoutVars>
      </dgm:prSet>
      <dgm:spPr/>
      <dgm:t>
        <a:bodyPr/>
        <a:lstStyle/>
        <a:p>
          <a:endParaRPr lang="es-EC"/>
        </a:p>
      </dgm:t>
    </dgm:pt>
  </dgm:ptLst>
  <dgm:cxnLst>
    <dgm:cxn modelId="{14580728-A836-4794-A60D-BC2F192B59C5}" type="presOf" srcId="{018C7E07-6818-4405-A095-C7DBFE70263B}" destId="{2572149E-42E3-4586-80E9-E9DCD05D356D}" srcOrd="0" destOrd="0" presId="urn:microsoft.com/office/officeart/2008/layout/BendingPictureBlocks"/>
    <dgm:cxn modelId="{9248E4B3-CA13-4C47-85AB-A9762F049E61}" srcId="{A8181D54-E757-4F5E-9CF1-E2B326A2C6FB}" destId="{018C7E07-6818-4405-A095-C7DBFE70263B}" srcOrd="0" destOrd="0" parTransId="{E0DF2892-DBC8-4FDA-842E-234495D8E15F}" sibTransId="{0A72E1C6-4C28-4B13-9605-4595BE7727F8}"/>
    <dgm:cxn modelId="{6438FA87-C11F-44BD-A20A-CAAA370EF14F}" type="presOf" srcId="{263DCC82-AA9F-4E05-B0FF-B877BFCDF5C3}" destId="{31DF0EA4-F303-490B-A4C6-CDCD1BEC0327}" srcOrd="0" destOrd="0" presId="urn:microsoft.com/office/officeart/2008/layout/BendingPictureBlocks"/>
    <dgm:cxn modelId="{278B0A01-C306-4E22-8BFF-1FF80E944378}" srcId="{A8181D54-E757-4F5E-9CF1-E2B326A2C6FB}" destId="{263DCC82-AA9F-4E05-B0FF-B877BFCDF5C3}" srcOrd="1" destOrd="0" parTransId="{0AA18100-45B7-438A-AEBB-24C0D2ACE120}" sibTransId="{DA57C1C8-2A7E-4075-8137-69D4BC4B6939}"/>
    <dgm:cxn modelId="{A6FAD254-C197-4E6E-A638-9EB296A94C73}" srcId="{A8181D54-E757-4F5E-9CF1-E2B326A2C6FB}" destId="{2DAD954C-68CE-4AF5-AD9E-245D9F13995A}" srcOrd="2" destOrd="0" parTransId="{F3FAC3E3-3876-4FA8-A161-6EBED27937C9}" sibTransId="{E9E8568C-B3D9-43B3-A066-47E3A4CC24E0}"/>
    <dgm:cxn modelId="{7995A358-7DB7-405D-A88E-72EFEA344D11}" type="presOf" srcId="{A8181D54-E757-4F5E-9CF1-E2B326A2C6FB}" destId="{D0325F44-8692-4E00-8935-F7232D1FCEFA}" srcOrd="0" destOrd="0" presId="urn:microsoft.com/office/officeart/2008/layout/BendingPictureBlocks"/>
    <dgm:cxn modelId="{AF232EBE-19FC-43E1-86E0-907B394E60C7}" type="presOf" srcId="{2DAD954C-68CE-4AF5-AD9E-245D9F13995A}" destId="{64CA2668-4AEE-4FBB-9D8D-FF0DAC897AFD}" srcOrd="0" destOrd="0" presId="urn:microsoft.com/office/officeart/2008/layout/BendingPictureBlocks"/>
    <dgm:cxn modelId="{358B10C3-5154-4601-99BA-98B7AEFE26DB}" type="presParOf" srcId="{D0325F44-8692-4E00-8935-F7232D1FCEFA}" destId="{D5A1310E-3CE2-42B7-9E65-D36F5D9D40D3}" srcOrd="0" destOrd="0" presId="urn:microsoft.com/office/officeart/2008/layout/BendingPictureBlocks"/>
    <dgm:cxn modelId="{742F0BFD-6071-4AA4-A4D3-E9228CD610D7}" type="presParOf" srcId="{D5A1310E-3CE2-42B7-9E65-D36F5D9D40D3}" destId="{27171D5C-A8D3-4407-BAE2-3982B034F263}" srcOrd="0" destOrd="0" presId="urn:microsoft.com/office/officeart/2008/layout/BendingPictureBlocks"/>
    <dgm:cxn modelId="{F75E90F4-0386-4A7C-9703-58902B75E844}" type="presParOf" srcId="{D5A1310E-3CE2-42B7-9E65-D36F5D9D40D3}" destId="{2572149E-42E3-4586-80E9-E9DCD05D356D}" srcOrd="1" destOrd="0" presId="urn:microsoft.com/office/officeart/2008/layout/BendingPictureBlocks"/>
    <dgm:cxn modelId="{54CD9B91-9A0E-4EDD-8782-CF3E732B7255}" type="presParOf" srcId="{D0325F44-8692-4E00-8935-F7232D1FCEFA}" destId="{7214F4FF-B689-4542-96A8-CB0FEB290FC4}" srcOrd="1" destOrd="0" presId="urn:microsoft.com/office/officeart/2008/layout/BendingPictureBlocks"/>
    <dgm:cxn modelId="{297CFEF3-EECF-4900-88D5-42A2BE12275A}" type="presParOf" srcId="{D0325F44-8692-4E00-8935-F7232D1FCEFA}" destId="{B30F5302-9C1A-448B-89BC-881CCF4602D5}" srcOrd="2" destOrd="0" presId="urn:microsoft.com/office/officeart/2008/layout/BendingPictureBlocks"/>
    <dgm:cxn modelId="{FCC4960A-AF0C-41DF-B1C1-69D0F582DB17}" type="presParOf" srcId="{B30F5302-9C1A-448B-89BC-881CCF4602D5}" destId="{DC8FACB4-3AC5-47DC-961F-D9FF22F6D35E}" srcOrd="0" destOrd="0" presId="urn:microsoft.com/office/officeart/2008/layout/BendingPictureBlocks"/>
    <dgm:cxn modelId="{2499FD3A-285C-4C8D-9E93-C94315FDA8F7}" type="presParOf" srcId="{B30F5302-9C1A-448B-89BC-881CCF4602D5}" destId="{31DF0EA4-F303-490B-A4C6-CDCD1BEC0327}" srcOrd="1" destOrd="0" presId="urn:microsoft.com/office/officeart/2008/layout/BendingPictureBlocks"/>
    <dgm:cxn modelId="{4EF6F3A3-F443-4B21-B6FB-814FE5FD89F2}" type="presParOf" srcId="{D0325F44-8692-4E00-8935-F7232D1FCEFA}" destId="{57949130-51EA-41B9-A9F6-A34AA0CA55B7}" srcOrd="3" destOrd="0" presId="urn:microsoft.com/office/officeart/2008/layout/BendingPictureBlocks"/>
    <dgm:cxn modelId="{BCE92460-6FA9-4FBA-BDF6-66E3B7268242}" type="presParOf" srcId="{D0325F44-8692-4E00-8935-F7232D1FCEFA}" destId="{6685095E-C26B-43E1-A0DC-B5EC561DE354}" srcOrd="4" destOrd="0" presId="urn:microsoft.com/office/officeart/2008/layout/BendingPictureBlocks"/>
    <dgm:cxn modelId="{9B486AE6-2FC1-40F2-9535-40737C01B48D}" type="presParOf" srcId="{6685095E-C26B-43E1-A0DC-B5EC561DE354}" destId="{1F016D9A-AC80-45D4-8377-96BE6246E090}" srcOrd="0" destOrd="0" presId="urn:microsoft.com/office/officeart/2008/layout/BendingPictureBlocks"/>
    <dgm:cxn modelId="{B9D4FD07-C758-4C34-A447-88E8DA5E4EC0}" type="presParOf" srcId="{6685095E-C26B-43E1-A0DC-B5EC561DE354}" destId="{64CA2668-4AEE-4FBB-9D8D-FF0DAC897AFD}"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181D54-E757-4F5E-9CF1-E2B326A2C6FB}" type="doc">
      <dgm:prSet loTypeId="urn:microsoft.com/office/officeart/2008/layout/BendingPictureBlocks" loCatId="picture" qsTypeId="urn:microsoft.com/office/officeart/2005/8/quickstyle/simple1" qsCatId="simple" csTypeId="urn:microsoft.com/office/officeart/2005/8/colors/colorful5" csCatId="colorful" phldr="1"/>
      <dgm:spPr/>
      <dgm:t>
        <a:bodyPr/>
        <a:lstStyle/>
        <a:p>
          <a:endParaRPr lang="es-EC"/>
        </a:p>
      </dgm:t>
    </dgm:pt>
    <dgm:pt modelId="{018C7E07-6818-4405-A095-C7DBFE70263B}">
      <dgm:prSet phldrT="[Texto]"/>
      <dgm:spPr/>
      <dgm:t>
        <a:bodyPr/>
        <a:lstStyle/>
        <a:p>
          <a:r>
            <a:rPr lang="es-ES" dirty="0" smtClean="0"/>
            <a:t>Encamisado empleando soleras exteriores</a:t>
          </a:r>
          <a:endParaRPr lang="es-EC" dirty="0"/>
        </a:p>
      </dgm:t>
    </dgm:pt>
    <dgm:pt modelId="{E0DF2892-DBC8-4FDA-842E-234495D8E15F}" type="parTrans" cxnId="{9248E4B3-CA13-4C47-85AB-A9762F049E61}">
      <dgm:prSet/>
      <dgm:spPr/>
      <dgm:t>
        <a:bodyPr/>
        <a:lstStyle/>
        <a:p>
          <a:endParaRPr lang="es-EC"/>
        </a:p>
      </dgm:t>
    </dgm:pt>
    <dgm:pt modelId="{0A72E1C6-4C28-4B13-9605-4595BE7727F8}" type="sibTrans" cxnId="{9248E4B3-CA13-4C47-85AB-A9762F049E61}">
      <dgm:prSet/>
      <dgm:spPr/>
      <dgm:t>
        <a:bodyPr/>
        <a:lstStyle/>
        <a:p>
          <a:endParaRPr lang="es-EC"/>
        </a:p>
      </dgm:t>
    </dgm:pt>
    <dgm:pt modelId="{263DCC82-AA9F-4E05-B0FF-B877BFCDF5C3}">
      <dgm:prSet phldrT="[Texto]"/>
      <dgm:spPr/>
      <dgm:t>
        <a:bodyPr/>
        <a:lstStyle/>
        <a:p>
          <a:r>
            <a:rPr lang="es-ES" dirty="0" smtClean="0"/>
            <a:t>Encamisado empleando fibras plásticas o de carbón</a:t>
          </a:r>
          <a:endParaRPr lang="es-EC" dirty="0"/>
        </a:p>
      </dgm:t>
    </dgm:pt>
    <dgm:pt modelId="{0AA18100-45B7-438A-AEBB-24C0D2ACE120}" type="parTrans" cxnId="{278B0A01-C306-4E22-8BFF-1FF80E944378}">
      <dgm:prSet/>
      <dgm:spPr/>
      <dgm:t>
        <a:bodyPr/>
        <a:lstStyle/>
        <a:p>
          <a:endParaRPr lang="es-EC"/>
        </a:p>
      </dgm:t>
    </dgm:pt>
    <dgm:pt modelId="{DA57C1C8-2A7E-4075-8137-69D4BC4B6939}" type="sibTrans" cxnId="{278B0A01-C306-4E22-8BFF-1FF80E944378}">
      <dgm:prSet/>
      <dgm:spPr/>
      <dgm:t>
        <a:bodyPr/>
        <a:lstStyle/>
        <a:p>
          <a:endParaRPr lang="es-EC"/>
        </a:p>
      </dgm:t>
    </dgm:pt>
    <dgm:pt modelId="{2DAD954C-68CE-4AF5-AD9E-245D9F13995A}">
      <dgm:prSet phldrT="[Texto]"/>
      <dgm:spPr/>
      <dgm:t>
        <a:bodyPr/>
        <a:lstStyle/>
        <a:p>
          <a:r>
            <a:rPr lang="es-ES" dirty="0" smtClean="0"/>
            <a:t>Encamisado a través de hormigón armado</a:t>
          </a:r>
          <a:endParaRPr lang="es-EC" dirty="0"/>
        </a:p>
      </dgm:t>
    </dgm:pt>
    <dgm:pt modelId="{F3FAC3E3-3876-4FA8-A161-6EBED27937C9}" type="parTrans" cxnId="{A6FAD254-C197-4E6E-A638-9EB296A94C73}">
      <dgm:prSet/>
      <dgm:spPr/>
      <dgm:t>
        <a:bodyPr/>
        <a:lstStyle/>
        <a:p>
          <a:endParaRPr lang="es-EC"/>
        </a:p>
      </dgm:t>
    </dgm:pt>
    <dgm:pt modelId="{E9E8568C-B3D9-43B3-A066-47E3A4CC24E0}" type="sibTrans" cxnId="{A6FAD254-C197-4E6E-A638-9EB296A94C73}">
      <dgm:prSet/>
      <dgm:spPr/>
      <dgm:t>
        <a:bodyPr/>
        <a:lstStyle/>
        <a:p>
          <a:endParaRPr lang="es-EC"/>
        </a:p>
      </dgm:t>
    </dgm:pt>
    <dgm:pt modelId="{8A383F5D-0F55-435F-ADBF-6743AC471C51}" type="pres">
      <dgm:prSet presAssocID="{A8181D54-E757-4F5E-9CF1-E2B326A2C6FB}" presName="Name0" presStyleCnt="0">
        <dgm:presLayoutVars>
          <dgm:dir/>
          <dgm:resizeHandles/>
        </dgm:presLayoutVars>
      </dgm:prSet>
      <dgm:spPr/>
      <dgm:t>
        <a:bodyPr/>
        <a:lstStyle/>
        <a:p>
          <a:endParaRPr lang="es-EC"/>
        </a:p>
      </dgm:t>
    </dgm:pt>
    <dgm:pt modelId="{DBE0C515-BB7D-4032-B60F-81DE827CAFA1}" type="pres">
      <dgm:prSet presAssocID="{018C7E07-6818-4405-A095-C7DBFE70263B}" presName="composite" presStyleCnt="0"/>
      <dgm:spPr/>
    </dgm:pt>
    <dgm:pt modelId="{092BD5A2-5A59-4BD9-8E69-E77C127353E3}" type="pres">
      <dgm:prSet presAssocID="{018C7E07-6818-4405-A095-C7DBFE70263B}" presName="rect1" presStyleLbl="bgImgPlace1" presStyleIdx="0" presStyleCnt="3" custScaleX="295085" custScaleY="128435" custLinFactX="4702" custLinFactY="44328" custLinFactNeighborX="100000" custLinFactNeighborY="100000"/>
      <dgm:spPr>
        <a:blipFill rotWithShape="1">
          <a:blip xmlns:r="http://schemas.openxmlformats.org/officeDocument/2006/relationships" r:embed="rId1"/>
          <a:stretch>
            <a:fillRect/>
          </a:stretch>
        </a:blipFill>
      </dgm:spPr>
    </dgm:pt>
    <dgm:pt modelId="{B9E5E074-4C6B-4BC9-9104-45BFA4CC0DA6}" type="pres">
      <dgm:prSet presAssocID="{018C7E07-6818-4405-A095-C7DBFE70263B}" presName="rect2" presStyleLbl="node1" presStyleIdx="0" presStyleCnt="3" custLinFactY="84496" custLinFactNeighborX="-40758" custLinFactNeighborY="100000">
        <dgm:presLayoutVars>
          <dgm:bulletEnabled val="1"/>
        </dgm:presLayoutVars>
      </dgm:prSet>
      <dgm:spPr/>
      <dgm:t>
        <a:bodyPr/>
        <a:lstStyle/>
        <a:p>
          <a:endParaRPr lang="es-EC"/>
        </a:p>
      </dgm:t>
    </dgm:pt>
    <dgm:pt modelId="{1BADD47B-0992-4214-ABEE-0C5109C5DD2E}" type="pres">
      <dgm:prSet presAssocID="{0A72E1C6-4C28-4B13-9605-4595BE7727F8}" presName="sibTrans" presStyleCnt="0"/>
      <dgm:spPr/>
    </dgm:pt>
    <dgm:pt modelId="{38E77C7D-558F-47BA-82A7-E846079C750B}" type="pres">
      <dgm:prSet presAssocID="{263DCC82-AA9F-4E05-B0FF-B877BFCDF5C3}" presName="composite" presStyleCnt="0"/>
      <dgm:spPr/>
    </dgm:pt>
    <dgm:pt modelId="{353A1F9F-7865-4A50-B2EF-BA17835CF246}" type="pres">
      <dgm:prSet presAssocID="{263DCC82-AA9F-4E05-B0FF-B877BFCDF5C3}" presName="rect1" presStyleLbl="bgImgPlace1" presStyleIdx="1" presStyleCnt="3" custScaleX="106902" custScaleY="108665" custLinFactNeighborX="-19681" custLinFactNeighborY="7918"/>
      <dgm:spPr>
        <a:blipFill rotWithShape="1">
          <a:blip xmlns:r="http://schemas.openxmlformats.org/officeDocument/2006/relationships" r:embed="rId2"/>
          <a:stretch>
            <a:fillRect/>
          </a:stretch>
        </a:blipFill>
      </dgm:spPr>
    </dgm:pt>
    <dgm:pt modelId="{56419A41-E474-4EFB-92C2-F2D115A0AB43}" type="pres">
      <dgm:prSet presAssocID="{263DCC82-AA9F-4E05-B0FF-B877BFCDF5C3}" presName="rect2" presStyleLbl="node1" presStyleIdx="1" presStyleCnt="3" custLinFactX="-6035" custLinFactNeighborX="-100000" custLinFactNeighborY="21485">
        <dgm:presLayoutVars>
          <dgm:bulletEnabled val="1"/>
        </dgm:presLayoutVars>
      </dgm:prSet>
      <dgm:spPr/>
      <dgm:t>
        <a:bodyPr/>
        <a:lstStyle/>
        <a:p>
          <a:endParaRPr lang="es-EC"/>
        </a:p>
      </dgm:t>
    </dgm:pt>
    <dgm:pt modelId="{C596AFA0-FD38-49E6-BC83-30E6AA884B92}" type="pres">
      <dgm:prSet presAssocID="{DA57C1C8-2A7E-4075-8137-69D4BC4B6939}" presName="sibTrans" presStyleCnt="0"/>
      <dgm:spPr/>
    </dgm:pt>
    <dgm:pt modelId="{75065910-9F19-4C7D-84EF-48C6003A053C}" type="pres">
      <dgm:prSet presAssocID="{2DAD954C-68CE-4AF5-AD9E-245D9F13995A}" presName="composite" presStyleCnt="0"/>
      <dgm:spPr/>
    </dgm:pt>
    <dgm:pt modelId="{CB034BD2-5C0C-4353-A9BB-2E2F00874F69}" type="pres">
      <dgm:prSet presAssocID="{2DAD954C-68CE-4AF5-AD9E-245D9F13995A}" presName="rect1" presStyleLbl="bgImgPlace1" presStyleIdx="2" presStyleCnt="3" custScaleX="147644" custScaleY="114959" custLinFactY="-29715" custLinFactNeighborX="-63491" custLinFactNeighborY="-100000"/>
      <dgm:spPr>
        <a:blipFill rotWithShape="1">
          <a:blip xmlns:r="http://schemas.openxmlformats.org/officeDocument/2006/relationships" r:embed="rId3"/>
          <a:stretch>
            <a:fillRect/>
          </a:stretch>
        </a:blipFill>
      </dgm:spPr>
    </dgm:pt>
    <dgm:pt modelId="{9BDD0304-38C9-495F-9B2C-525A8CA7E7E1}" type="pres">
      <dgm:prSet presAssocID="{2DAD954C-68CE-4AF5-AD9E-245D9F13995A}" presName="rect2" presStyleLbl="node1" presStyleIdx="2" presStyleCnt="3" custLinFactX="-100000" custLinFactY="-97376" custLinFactNeighborX="-119812" custLinFactNeighborY="-100000">
        <dgm:presLayoutVars>
          <dgm:bulletEnabled val="1"/>
        </dgm:presLayoutVars>
      </dgm:prSet>
      <dgm:spPr/>
      <dgm:t>
        <a:bodyPr/>
        <a:lstStyle/>
        <a:p>
          <a:endParaRPr lang="es-EC"/>
        </a:p>
      </dgm:t>
    </dgm:pt>
  </dgm:ptLst>
  <dgm:cxnLst>
    <dgm:cxn modelId="{9248E4B3-CA13-4C47-85AB-A9762F049E61}" srcId="{A8181D54-E757-4F5E-9CF1-E2B326A2C6FB}" destId="{018C7E07-6818-4405-A095-C7DBFE70263B}" srcOrd="0" destOrd="0" parTransId="{E0DF2892-DBC8-4FDA-842E-234495D8E15F}" sibTransId="{0A72E1C6-4C28-4B13-9605-4595BE7727F8}"/>
    <dgm:cxn modelId="{278B0A01-C306-4E22-8BFF-1FF80E944378}" srcId="{A8181D54-E757-4F5E-9CF1-E2B326A2C6FB}" destId="{263DCC82-AA9F-4E05-B0FF-B877BFCDF5C3}" srcOrd="1" destOrd="0" parTransId="{0AA18100-45B7-438A-AEBB-24C0D2ACE120}" sibTransId="{DA57C1C8-2A7E-4075-8137-69D4BC4B6939}"/>
    <dgm:cxn modelId="{A6FAD254-C197-4E6E-A638-9EB296A94C73}" srcId="{A8181D54-E757-4F5E-9CF1-E2B326A2C6FB}" destId="{2DAD954C-68CE-4AF5-AD9E-245D9F13995A}" srcOrd="2" destOrd="0" parTransId="{F3FAC3E3-3876-4FA8-A161-6EBED27937C9}" sibTransId="{E9E8568C-B3D9-43B3-A066-47E3A4CC24E0}"/>
    <dgm:cxn modelId="{269E4183-64EE-4B72-B7D3-9CDA6059A750}" type="presOf" srcId="{2DAD954C-68CE-4AF5-AD9E-245D9F13995A}" destId="{9BDD0304-38C9-495F-9B2C-525A8CA7E7E1}" srcOrd="0" destOrd="0" presId="urn:microsoft.com/office/officeart/2008/layout/BendingPictureBlocks"/>
    <dgm:cxn modelId="{9DC35B07-E75C-4A29-AE21-6C8554099686}" type="presOf" srcId="{018C7E07-6818-4405-A095-C7DBFE70263B}" destId="{B9E5E074-4C6B-4BC9-9104-45BFA4CC0DA6}" srcOrd="0" destOrd="0" presId="urn:microsoft.com/office/officeart/2008/layout/BendingPictureBlocks"/>
    <dgm:cxn modelId="{75689B5E-180A-4DB0-80B0-36FC7D9F26DA}" type="presOf" srcId="{263DCC82-AA9F-4E05-B0FF-B877BFCDF5C3}" destId="{56419A41-E474-4EFB-92C2-F2D115A0AB43}" srcOrd="0" destOrd="0" presId="urn:microsoft.com/office/officeart/2008/layout/BendingPictureBlocks"/>
    <dgm:cxn modelId="{F3E2FBD0-D7E4-4DA9-9230-1207FF391872}" type="presOf" srcId="{A8181D54-E757-4F5E-9CF1-E2B326A2C6FB}" destId="{8A383F5D-0F55-435F-ADBF-6743AC471C51}" srcOrd="0" destOrd="0" presId="urn:microsoft.com/office/officeart/2008/layout/BendingPictureBlocks"/>
    <dgm:cxn modelId="{0638F3C3-0403-4F03-9097-9513A3B45F44}" type="presParOf" srcId="{8A383F5D-0F55-435F-ADBF-6743AC471C51}" destId="{DBE0C515-BB7D-4032-B60F-81DE827CAFA1}" srcOrd="0" destOrd="0" presId="urn:microsoft.com/office/officeart/2008/layout/BendingPictureBlocks"/>
    <dgm:cxn modelId="{F71C7D74-4398-4957-88B9-FC024724E2A1}" type="presParOf" srcId="{DBE0C515-BB7D-4032-B60F-81DE827CAFA1}" destId="{092BD5A2-5A59-4BD9-8E69-E77C127353E3}" srcOrd="0" destOrd="0" presId="urn:microsoft.com/office/officeart/2008/layout/BendingPictureBlocks"/>
    <dgm:cxn modelId="{F96B3D5F-CA4A-46E1-BAB7-C0F0FF39E8B0}" type="presParOf" srcId="{DBE0C515-BB7D-4032-B60F-81DE827CAFA1}" destId="{B9E5E074-4C6B-4BC9-9104-45BFA4CC0DA6}" srcOrd="1" destOrd="0" presId="urn:microsoft.com/office/officeart/2008/layout/BendingPictureBlocks"/>
    <dgm:cxn modelId="{EF812590-D656-44FC-BC97-1A350E52331B}" type="presParOf" srcId="{8A383F5D-0F55-435F-ADBF-6743AC471C51}" destId="{1BADD47B-0992-4214-ABEE-0C5109C5DD2E}" srcOrd="1" destOrd="0" presId="urn:microsoft.com/office/officeart/2008/layout/BendingPictureBlocks"/>
    <dgm:cxn modelId="{D4B156D4-FBE2-45B1-9BDE-1460987DA872}" type="presParOf" srcId="{8A383F5D-0F55-435F-ADBF-6743AC471C51}" destId="{38E77C7D-558F-47BA-82A7-E846079C750B}" srcOrd="2" destOrd="0" presId="urn:microsoft.com/office/officeart/2008/layout/BendingPictureBlocks"/>
    <dgm:cxn modelId="{26030FFC-50A0-482B-9B65-E15AA3ECAD33}" type="presParOf" srcId="{38E77C7D-558F-47BA-82A7-E846079C750B}" destId="{353A1F9F-7865-4A50-B2EF-BA17835CF246}" srcOrd="0" destOrd="0" presId="urn:microsoft.com/office/officeart/2008/layout/BendingPictureBlocks"/>
    <dgm:cxn modelId="{0EACEA70-9775-4700-8D6B-A9E4DCAFB770}" type="presParOf" srcId="{38E77C7D-558F-47BA-82A7-E846079C750B}" destId="{56419A41-E474-4EFB-92C2-F2D115A0AB43}" srcOrd="1" destOrd="0" presId="urn:microsoft.com/office/officeart/2008/layout/BendingPictureBlocks"/>
    <dgm:cxn modelId="{8DD4BE96-A6C6-455D-945C-9CD979B5960C}" type="presParOf" srcId="{8A383F5D-0F55-435F-ADBF-6743AC471C51}" destId="{C596AFA0-FD38-49E6-BC83-30E6AA884B92}" srcOrd="3" destOrd="0" presId="urn:microsoft.com/office/officeart/2008/layout/BendingPictureBlocks"/>
    <dgm:cxn modelId="{2930475F-5319-4BA4-8A36-93E6128ECC3E}" type="presParOf" srcId="{8A383F5D-0F55-435F-ADBF-6743AC471C51}" destId="{75065910-9F19-4C7D-84EF-48C6003A053C}" srcOrd="4" destOrd="0" presId="urn:microsoft.com/office/officeart/2008/layout/BendingPictureBlocks"/>
    <dgm:cxn modelId="{57F00A38-6C74-4434-9ECC-D729FDAE1E97}" type="presParOf" srcId="{75065910-9F19-4C7D-84EF-48C6003A053C}" destId="{CB034BD2-5C0C-4353-A9BB-2E2F00874F69}" srcOrd="0" destOrd="0" presId="urn:microsoft.com/office/officeart/2008/layout/BendingPictureBlocks"/>
    <dgm:cxn modelId="{9CFD4F0F-48A5-4361-BAA9-CC7BA1A12625}" type="presParOf" srcId="{75065910-9F19-4C7D-84EF-48C6003A053C}" destId="{9BDD0304-38C9-495F-9B2C-525A8CA7E7E1}"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6B1B27-5CE9-457F-BA5F-9927467621A4}" type="doc">
      <dgm:prSet loTypeId="urn:microsoft.com/office/officeart/2005/8/layout/pList1" loCatId="picture" qsTypeId="urn:microsoft.com/office/officeart/2005/8/quickstyle/simple1" qsCatId="simple" csTypeId="urn:microsoft.com/office/officeart/2005/8/colors/colorful5" csCatId="colorful" phldr="1"/>
      <dgm:spPr/>
      <dgm:t>
        <a:bodyPr/>
        <a:lstStyle/>
        <a:p>
          <a:endParaRPr lang="es-EC"/>
        </a:p>
      </dgm:t>
    </dgm:pt>
    <dgm:pt modelId="{2F4C939E-FA30-4B20-9F76-73E207A7203E}">
      <dgm:prSet phldrT="[Texto]"/>
      <dgm:spPr/>
      <dgm:t>
        <a:bodyPr/>
        <a:lstStyle/>
        <a:p>
          <a:r>
            <a:rPr lang="es-ES" i="1" dirty="0" smtClean="0"/>
            <a:t>Carga axial grande con momento despreciable</a:t>
          </a:r>
          <a:endParaRPr lang="es-EC" dirty="0"/>
        </a:p>
      </dgm:t>
    </dgm:pt>
    <dgm:pt modelId="{17ADCD83-07B3-4C8F-8568-937CEF7D5688}" type="parTrans" cxnId="{70AF7138-0EDA-4019-A1FA-D27508E04659}">
      <dgm:prSet/>
      <dgm:spPr/>
      <dgm:t>
        <a:bodyPr/>
        <a:lstStyle/>
        <a:p>
          <a:endParaRPr lang="es-EC"/>
        </a:p>
      </dgm:t>
    </dgm:pt>
    <dgm:pt modelId="{1731C1F4-3573-41B8-9B6B-9C31BAAF2ED3}" type="sibTrans" cxnId="{70AF7138-0EDA-4019-A1FA-D27508E04659}">
      <dgm:prSet/>
      <dgm:spPr/>
      <dgm:t>
        <a:bodyPr/>
        <a:lstStyle/>
        <a:p>
          <a:endParaRPr lang="es-EC"/>
        </a:p>
      </dgm:t>
    </dgm:pt>
    <dgm:pt modelId="{1B441018-C41D-439A-9D74-794DF32B1B92}">
      <dgm:prSet phldrT="[Texto]"/>
      <dgm:spPr/>
      <dgm:t>
        <a:bodyPr/>
        <a:lstStyle/>
        <a:p>
          <a:r>
            <a:rPr lang="es-ES" i="1" dirty="0" smtClean="0"/>
            <a:t>Carga axial grande y momento pequeño tal que toda la sección transversal está en compresión</a:t>
          </a:r>
          <a:endParaRPr lang="es-EC" dirty="0"/>
        </a:p>
      </dgm:t>
    </dgm:pt>
    <dgm:pt modelId="{E51DBA20-8704-442F-8984-1EB815C307A8}" type="parTrans" cxnId="{8A12F23A-C9AE-4BD8-BC4B-2514429440C4}">
      <dgm:prSet/>
      <dgm:spPr/>
      <dgm:t>
        <a:bodyPr/>
        <a:lstStyle/>
        <a:p>
          <a:endParaRPr lang="es-EC"/>
        </a:p>
      </dgm:t>
    </dgm:pt>
    <dgm:pt modelId="{8FE2BA79-C522-4D0D-8422-375113368C39}" type="sibTrans" cxnId="{8A12F23A-C9AE-4BD8-BC4B-2514429440C4}">
      <dgm:prSet/>
      <dgm:spPr/>
      <dgm:t>
        <a:bodyPr/>
        <a:lstStyle/>
        <a:p>
          <a:endParaRPr lang="es-EC"/>
        </a:p>
      </dgm:t>
    </dgm:pt>
    <dgm:pt modelId="{C0568765-ABB0-4413-A174-726ED6EAFDDE}">
      <dgm:prSet phldrT="[Texto]"/>
      <dgm:spPr/>
      <dgm:t>
        <a:bodyPr/>
        <a:lstStyle/>
        <a:p>
          <a:r>
            <a:rPr lang="es-ES" i="1" dirty="0" smtClean="0"/>
            <a:t>Excentricidad mayor, por lo que empieza a desarrollarse tensión en un lado de la columna</a:t>
          </a:r>
          <a:endParaRPr lang="es-EC" dirty="0"/>
        </a:p>
      </dgm:t>
    </dgm:pt>
    <dgm:pt modelId="{B1244EF7-220F-4192-BF98-556518D6D935}" type="parTrans" cxnId="{793F0280-BD71-472F-9429-F288A4C6098D}">
      <dgm:prSet/>
      <dgm:spPr/>
      <dgm:t>
        <a:bodyPr/>
        <a:lstStyle/>
        <a:p>
          <a:endParaRPr lang="es-EC"/>
        </a:p>
      </dgm:t>
    </dgm:pt>
    <dgm:pt modelId="{E81C0E86-E972-49FD-9D5B-2963B0F796A2}" type="sibTrans" cxnId="{793F0280-BD71-472F-9429-F288A4C6098D}">
      <dgm:prSet/>
      <dgm:spPr/>
      <dgm:t>
        <a:bodyPr/>
        <a:lstStyle/>
        <a:p>
          <a:endParaRPr lang="es-EC"/>
        </a:p>
      </dgm:t>
    </dgm:pt>
    <dgm:pt modelId="{2865F9B5-ECCB-4719-BDE3-FA1058AD1070}">
      <dgm:prSet phldrT="[Texto]"/>
      <dgm:spPr/>
      <dgm:t>
        <a:bodyPr/>
        <a:lstStyle/>
        <a:p>
          <a:r>
            <a:rPr lang="es-ES" i="1" dirty="0" smtClean="0"/>
            <a:t>Condición de carga balanceada</a:t>
          </a:r>
          <a:endParaRPr lang="es-EC" dirty="0"/>
        </a:p>
      </dgm:t>
    </dgm:pt>
    <dgm:pt modelId="{45B80211-BE22-48AD-8BA0-CF069DAED985}" type="parTrans" cxnId="{1B6A42DE-FD3D-49C9-82B4-EC6D6A554CEA}">
      <dgm:prSet/>
      <dgm:spPr/>
      <dgm:t>
        <a:bodyPr/>
        <a:lstStyle/>
        <a:p>
          <a:endParaRPr lang="es-EC"/>
        </a:p>
      </dgm:t>
    </dgm:pt>
    <dgm:pt modelId="{361155C6-FA66-4F91-ADDA-F26D5D065B77}" type="sibTrans" cxnId="{1B6A42DE-FD3D-49C9-82B4-EC6D6A554CEA}">
      <dgm:prSet/>
      <dgm:spPr/>
      <dgm:t>
        <a:bodyPr/>
        <a:lstStyle/>
        <a:p>
          <a:endParaRPr lang="es-EC"/>
        </a:p>
      </dgm:t>
    </dgm:pt>
    <dgm:pt modelId="{91494B91-668B-4947-939A-3AEAD8838098}">
      <dgm:prSet/>
      <dgm:spPr/>
      <dgm:t>
        <a:bodyPr/>
        <a:lstStyle/>
        <a:p>
          <a:r>
            <a:rPr lang="es-ES" i="1" dirty="0" smtClean="0"/>
            <a:t>Momento grande con carga axial pequeña</a:t>
          </a:r>
          <a:endParaRPr lang="es-EC" dirty="0"/>
        </a:p>
      </dgm:t>
    </dgm:pt>
    <dgm:pt modelId="{6FC57724-EAB6-44AA-BCBD-68D6B1347899}" type="parTrans" cxnId="{2836E875-CA02-4D8E-AFCE-0650F3D3909B}">
      <dgm:prSet/>
      <dgm:spPr/>
      <dgm:t>
        <a:bodyPr/>
        <a:lstStyle/>
        <a:p>
          <a:endParaRPr lang="es-EC"/>
        </a:p>
      </dgm:t>
    </dgm:pt>
    <dgm:pt modelId="{E60E7B7A-9308-4948-9D58-7E08DD240CA3}" type="sibTrans" cxnId="{2836E875-CA02-4D8E-AFCE-0650F3D3909B}">
      <dgm:prSet/>
      <dgm:spPr/>
      <dgm:t>
        <a:bodyPr/>
        <a:lstStyle/>
        <a:p>
          <a:endParaRPr lang="es-EC"/>
        </a:p>
      </dgm:t>
    </dgm:pt>
    <dgm:pt modelId="{B5747E83-C0EE-4FFF-97CB-E7A986696A3B}">
      <dgm:prSet/>
      <dgm:spPr/>
      <dgm:t>
        <a:bodyPr/>
        <a:lstStyle/>
        <a:p>
          <a:r>
            <a:rPr lang="es-ES" i="1" dirty="0" smtClean="0"/>
            <a:t>Momento grande con carga axial despreciable</a:t>
          </a:r>
          <a:endParaRPr lang="es-EC" dirty="0"/>
        </a:p>
      </dgm:t>
    </dgm:pt>
    <dgm:pt modelId="{9A5BEBAE-6B40-49E8-9743-965E7FE6949C}" type="parTrans" cxnId="{7DCC9A82-518D-45BE-BB6D-82C69D702BB4}">
      <dgm:prSet/>
      <dgm:spPr/>
      <dgm:t>
        <a:bodyPr/>
        <a:lstStyle/>
        <a:p>
          <a:endParaRPr lang="es-EC"/>
        </a:p>
      </dgm:t>
    </dgm:pt>
    <dgm:pt modelId="{4D5B6E45-49C6-4C0D-B966-835B7B12B1BF}" type="sibTrans" cxnId="{7DCC9A82-518D-45BE-BB6D-82C69D702BB4}">
      <dgm:prSet/>
      <dgm:spPr/>
      <dgm:t>
        <a:bodyPr/>
        <a:lstStyle/>
        <a:p>
          <a:endParaRPr lang="es-EC"/>
        </a:p>
      </dgm:t>
    </dgm:pt>
    <dgm:pt modelId="{9AE658CA-D85E-4AB0-A1CB-B172F08AE867}" type="pres">
      <dgm:prSet presAssocID="{556B1B27-5CE9-457F-BA5F-9927467621A4}" presName="Name0" presStyleCnt="0">
        <dgm:presLayoutVars>
          <dgm:dir/>
          <dgm:resizeHandles val="exact"/>
        </dgm:presLayoutVars>
      </dgm:prSet>
      <dgm:spPr/>
      <dgm:t>
        <a:bodyPr/>
        <a:lstStyle/>
        <a:p>
          <a:endParaRPr lang="es-EC"/>
        </a:p>
      </dgm:t>
    </dgm:pt>
    <dgm:pt modelId="{75A72585-BFAF-4E06-8956-96F829FF581C}" type="pres">
      <dgm:prSet presAssocID="{2F4C939E-FA30-4B20-9F76-73E207A7203E}" presName="compNode" presStyleCnt="0"/>
      <dgm:spPr/>
    </dgm:pt>
    <dgm:pt modelId="{0D8F4E99-11E7-44D2-953F-38994786DAF8}" type="pres">
      <dgm:prSet presAssocID="{2F4C939E-FA30-4B20-9F76-73E207A7203E}" presName="pictRect" presStyleLbl="node1" presStyleIdx="0" presStyleCnt="6" custLinFactNeighborX="-29156" custLinFactNeighborY="-864"/>
      <dgm:spPr>
        <a:blipFill rotWithShape="1">
          <a:blip xmlns:r="http://schemas.openxmlformats.org/officeDocument/2006/relationships" r:embed="rId1"/>
          <a:stretch>
            <a:fillRect/>
          </a:stretch>
        </a:blipFill>
      </dgm:spPr>
    </dgm:pt>
    <dgm:pt modelId="{60079F92-267F-4D71-A8F2-49F18A3EB25D}" type="pres">
      <dgm:prSet presAssocID="{2F4C939E-FA30-4B20-9F76-73E207A7203E}" presName="textRect" presStyleLbl="revTx" presStyleIdx="0" presStyleCnt="6" custLinFactNeighborX="-29156" custLinFactNeighborY="-1604">
        <dgm:presLayoutVars>
          <dgm:bulletEnabled val="1"/>
        </dgm:presLayoutVars>
      </dgm:prSet>
      <dgm:spPr/>
      <dgm:t>
        <a:bodyPr/>
        <a:lstStyle/>
        <a:p>
          <a:endParaRPr lang="es-EC"/>
        </a:p>
      </dgm:t>
    </dgm:pt>
    <dgm:pt modelId="{FF78B3E1-A020-4093-BF98-196DF46FA068}" type="pres">
      <dgm:prSet presAssocID="{1731C1F4-3573-41B8-9B6B-9C31BAAF2ED3}" presName="sibTrans" presStyleLbl="sibTrans2D1" presStyleIdx="0" presStyleCnt="0"/>
      <dgm:spPr/>
      <dgm:t>
        <a:bodyPr/>
        <a:lstStyle/>
        <a:p>
          <a:endParaRPr lang="es-EC"/>
        </a:p>
      </dgm:t>
    </dgm:pt>
    <dgm:pt modelId="{FD7C4F00-2A06-4ACB-B467-5644F7CE09A3}" type="pres">
      <dgm:prSet presAssocID="{1B441018-C41D-439A-9D74-794DF32B1B92}" presName="compNode" presStyleCnt="0"/>
      <dgm:spPr/>
    </dgm:pt>
    <dgm:pt modelId="{1B93D6BA-8BE1-4284-979C-849DFF05129B}" type="pres">
      <dgm:prSet presAssocID="{1B441018-C41D-439A-9D74-794DF32B1B92}" presName="pictRect" presStyleLbl="node1" presStyleIdx="1" presStyleCnt="6"/>
      <dgm:spPr>
        <a:blipFill rotWithShape="1">
          <a:blip xmlns:r="http://schemas.openxmlformats.org/officeDocument/2006/relationships" r:embed="rId2"/>
          <a:stretch>
            <a:fillRect/>
          </a:stretch>
        </a:blipFill>
      </dgm:spPr>
    </dgm:pt>
    <dgm:pt modelId="{EA9FE8C9-6B50-48F5-B064-9DAF7CEE4C32}" type="pres">
      <dgm:prSet presAssocID="{1B441018-C41D-439A-9D74-794DF32B1B92}" presName="textRect" presStyleLbl="revTx" presStyleIdx="1" presStyleCnt="6">
        <dgm:presLayoutVars>
          <dgm:bulletEnabled val="1"/>
        </dgm:presLayoutVars>
      </dgm:prSet>
      <dgm:spPr/>
      <dgm:t>
        <a:bodyPr/>
        <a:lstStyle/>
        <a:p>
          <a:endParaRPr lang="es-EC"/>
        </a:p>
      </dgm:t>
    </dgm:pt>
    <dgm:pt modelId="{F55E634E-C586-45A0-930F-5B88F70114F8}" type="pres">
      <dgm:prSet presAssocID="{8FE2BA79-C522-4D0D-8422-375113368C39}" presName="sibTrans" presStyleLbl="sibTrans2D1" presStyleIdx="0" presStyleCnt="0"/>
      <dgm:spPr/>
      <dgm:t>
        <a:bodyPr/>
        <a:lstStyle/>
        <a:p>
          <a:endParaRPr lang="es-EC"/>
        </a:p>
      </dgm:t>
    </dgm:pt>
    <dgm:pt modelId="{F39A5882-5456-443F-A443-8C8B8AB1CC98}" type="pres">
      <dgm:prSet presAssocID="{C0568765-ABB0-4413-A174-726ED6EAFDDE}" presName="compNode" presStyleCnt="0"/>
      <dgm:spPr/>
    </dgm:pt>
    <dgm:pt modelId="{084F7EB2-3489-44D8-B631-65FB9B6A25C6}" type="pres">
      <dgm:prSet presAssocID="{C0568765-ABB0-4413-A174-726ED6EAFDDE}" presName="pictRect" presStyleLbl="node1" presStyleIdx="2" presStyleCnt="6" custLinFactNeighborX="36296" custLinFactNeighborY="-2591"/>
      <dgm:spPr>
        <a:blipFill rotWithShape="1">
          <a:blip xmlns:r="http://schemas.openxmlformats.org/officeDocument/2006/relationships" r:embed="rId3"/>
          <a:stretch>
            <a:fillRect/>
          </a:stretch>
        </a:blipFill>
      </dgm:spPr>
    </dgm:pt>
    <dgm:pt modelId="{2D6F0032-81FB-4D55-8DB1-05B9F4DC5F92}" type="pres">
      <dgm:prSet presAssocID="{C0568765-ABB0-4413-A174-726ED6EAFDDE}" presName="textRect" presStyleLbl="revTx" presStyleIdx="2" presStyleCnt="6" custLinFactNeighborX="36296" custLinFactNeighborY="-4811">
        <dgm:presLayoutVars>
          <dgm:bulletEnabled val="1"/>
        </dgm:presLayoutVars>
      </dgm:prSet>
      <dgm:spPr/>
      <dgm:t>
        <a:bodyPr/>
        <a:lstStyle/>
        <a:p>
          <a:endParaRPr lang="es-EC"/>
        </a:p>
      </dgm:t>
    </dgm:pt>
    <dgm:pt modelId="{BDC56FD4-B75D-4133-83EF-D857C9F9D02F}" type="pres">
      <dgm:prSet presAssocID="{E81C0E86-E972-49FD-9D5B-2963B0F796A2}" presName="sibTrans" presStyleLbl="sibTrans2D1" presStyleIdx="0" presStyleCnt="0"/>
      <dgm:spPr/>
      <dgm:t>
        <a:bodyPr/>
        <a:lstStyle/>
        <a:p>
          <a:endParaRPr lang="es-EC"/>
        </a:p>
      </dgm:t>
    </dgm:pt>
    <dgm:pt modelId="{8E40F5BA-D63A-42C7-A0EC-537C228FD45C}" type="pres">
      <dgm:prSet presAssocID="{2865F9B5-ECCB-4719-BDE3-FA1058AD1070}" presName="compNode" presStyleCnt="0"/>
      <dgm:spPr/>
    </dgm:pt>
    <dgm:pt modelId="{027F253A-8B77-4523-980C-35DF04173EC5}" type="pres">
      <dgm:prSet presAssocID="{2865F9B5-ECCB-4719-BDE3-FA1058AD1070}" presName="pictRect" presStyleLbl="node1" presStyleIdx="3" presStyleCnt="6" custLinFactNeighborX="-29156" custLinFactNeighborY="-864"/>
      <dgm:spPr>
        <a:blipFill rotWithShape="1">
          <a:blip xmlns:r="http://schemas.openxmlformats.org/officeDocument/2006/relationships" r:embed="rId4"/>
          <a:stretch>
            <a:fillRect/>
          </a:stretch>
        </a:blipFill>
      </dgm:spPr>
    </dgm:pt>
    <dgm:pt modelId="{08487042-9F15-4C87-8D76-B0DF9C0886EB}" type="pres">
      <dgm:prSet presAssocID="{2865F9B5-ECCB-4719-BDE3-FA1058AD1070}" presName="textRect" presStyleLbl="revTx" presStyleIdx="3" presStyleCnt="6" custLinFactNeighborX="-29156" custLinFactNeighborY="-1604">
        <dgm:presLayoutVars>
          <dgm:bulletEnabled val="1"/>
        </dgm:presLayoutVars>
      </dgm:prSet>
      <dgm:spPr/>
      <dgm:t>
        <a:bodyPr/>
        <a:lstStyle/>
        <a:p>
          <a:endParaRPr lang="es-EC"/>
        </a:p>
      </dgm:t>
    </dgm:pt>
    <dgm:pt modelId="{22D370C5-6CFD-430D-8AAF-BFF89718FA76}" type="pres">
      <dgm:prSet presAssocID="{361155C6-FA66-4F91-ADDA-F26D5D065B77}" presName="sibTrans" presStyleLbl="sibTrans2D1" presStyleIdx="0" presStyleCnt="0"/>
      <dgm:spPr/>
      <dgm:t>
        <a:bodyPr/>
        <a:lstStyle/>
        <a:p>
          <a:endParaRPr lang="es-EC"/>
        </a:p>
      </dgm:t>
    </dgm:pt>
    <dgm:pt modelId="{6613964C-4869-44AA-8F4C-F4377F9C7AA4}" type="pres">
      <dgm:prSet presAssocID="{91494B91-668B-4947-939A-3AEAD8838098}" presName="compNode" presStyleCnt="0"/>
      <dgm:spPr/>
    </dgm:pt>
    <dgm:pt modelId="{8E6E9426-2FCE-4ED4-8BF6-D513107D7E3C}" type="pres">
      <dgm:prSet presAssocID="{91494B91-668B-4947-939A-3AEAD8838098}" presName="pictRect" presStyleLbl="node1" presStyleIdx="4" presStyleCnt="6" custScaleX="97205"/>
      <dgm:spPr>
        <a:blipFill rotWithShape="1">
          <a:blip xmlns:r="http://schemas.openxmlformats.org/officeDocument/2006/relationships" r:embed="rId5"/>
          <a:stretch>
            <a:fillRect/>
          </a:stretch>
        </a:blipFill>
      </dgm:spPr>
    </dgm:pt>
    <dgm:pt modelId="{F0803C91-1170-40C6-B20E-1A6194323266}" type="pres">
      <dgm:prSet presAssocID="{91494B91-668B-4947-939A-3AEAD8838098}" presName="textRect" presStyleLbl="revTx" presStyleIdx="4" presStyleCnt="6">
        <dgm:presLayoutVars>
          <dgm:bulletEnabled val="1"/>
        </dgm:presLayoutVars>
      </dgm:prSet>
      <dgm:spPr/>
      <dgm:t>
        <a:bodyPr/>
        <a:lstStyle/>
        <a:p>
          <a:endParaRPr lang="es-EC"/>
        </a:p>
      </dgm:t>
    </dgm:pt>
    <dgm:pt modelId="{3EA8F386-3F8F-4293-9DC4-C1993F5076B6}" type="pres">
      <dgm:prSet presAssocID="{E60E7B7A-9308-4948-9D58-7E08DD240CA3}" presName="sibTrans" presStyleLbl="sibTrans2D1" presStyleIdx="0" presStyleCnt="0"/>
      <dgm:spPr/>
      <dgm:t>
        <a:bodyPr/>
        <a:lstStyle/>
        <a:p>
          <a:endParaRPr lang="es-EC"/>
        </a:p>
      </dgm:t>
    </dgm:pt>
    <dgm:pt modelId="{2FBCB3F2-BA63-4AF8-94AC-69261F767C9D}" type="pres">
      <dgm:prSet presAssocID="{B5747E83-C0EE-4FFF-97CB-E7A986696A3B}" presName="compNode" presStyleCnt="0"/>
      <dgm:spPr/>
    </dgm:pt>
    <dgm:pt modelId="{B9AC22DA-EDF3-4E93-80B5-C8E0E62E2991}" type="pres">
      <dgm:prSet presAssocID="{B5747E83-C0EE-4FFF-97CB-E7A986696A3B}" presName="pictRect" presStyleLbl="node1" presStyleIdx="5" presStyleCnt="6" custLinFactNeighborX="36296" custLinFactNeighborY="-2591"/>
      <dgm:spPr>
        <a:blipFill rotWithShape="1">
          <a:blip xmlns:r="http://schemas.openxmlformats.org/officeDocument/2006/relationships" r:embed="rId6"/>
          <a:stretch>
            <a:fillRect/>
          </a:stretch>
        </a:blipFill>
      </dgm:spPr>
    </dgm:pt>
    <dgm:pt modelId="{152E6368-2364-48F1-95A4-2377FC51F23D}" type="pres">
      <dgm:prSet presAssocID="{B5747E83-C0EE-4FFF-97CB-E7A986696A3B}" presName="textRect" presStyleLbl="revTx" presStyleIdx="5" presStyleCnt="6" custLinFactNeighborX="36296" custLinFactNeighborY="-4811">
        <dgm:presLayoutVars>
          <dgm:bulletEnabled val="1"/>
        </dgm:presLayoutVars>
      </dgm:prSet>
      <dgm:spPr/>
      <dgm:t>
        <a:bodyPr/>
        <a:lstStyle/>
        <a:p>
          <a:endParaRPr lang="es-EC"/>
        </a:p>
      </dgm:t>
    </dgm:pt>
  </dgm:ptLst>
  <dgm:cxnLst>
    <dgm:cxn modelId="{8A12F23A-C9AE-4BD8-BC4B-2514429440C4}" srcId="{556B1B27-5CE9-457F-BA5F-9927467621A4}" destId="{1B441018-C41D-439A-9D74-794DF32B1B92}" srcOrd="1" destOrd="0" parTransId="{E51DBA20-8704-442F-8984-1EB815C307A8}" sibTransId="{8FE2BA79-C522-4D0D-8422-375113368C39}"/>
    <dgm:cxn modelId="{5C0335EE-5751-46E0-BCE0-C913C44DE0FA}" type="presOf" srcId="{E60E7B7A-9308-4948-9D58-7E08DD240CA3}" destId="{3EA8F386-3F8F-4293-9DC4-C1993F5076B6}" srcOrd="0" destOrd="0" presId="urn:microsoft.com/office/officeart/2005/8/layout/pList1"/>
    <dgm:cxn modelId="{793F0280-BD71-472F-9429-F288A4C6098D}" srcId="{556B1B27-5CE9-457F-BA5F-9927467621A4}" destId="{C0568765-ABB0-4413-A174-726ED6EAFDDE}" srcOrd="2" destOrd="0" parTransId="{B1244EF7-220F-4192-BF98-556518D6D935}" sibTransId="{E81C0E86-E972-49FD-9D5B-2963B0F796A2}"/>
    <dgm:cxn modelId="{324252B6-3E44-47E0-A2EB-05CDF926FCD1}" type="presOf" srcId="{2865F9B5-ECCB-4719-BDE3-FA1058AD1070}" destId="{08487042-9F15-4C87-8D76-B0DF9C0886EB}" srcOrd="0" destOrd="0" presId="urn:microsoft.com/office/officeart/2005/8/layout/pList1"/>
    <dgm:cxn modelId="{DB2F8B88-BAFE-47CD-8C4E-2F01712FCC24}" type="presOf" srcId="{361155C6-FA66-4F91-ADDA-F26D5D065B77}" destId="{22D370C5-6CFD-430D-8AAF-BFF89718FA76}" srcOrd="0" destOrd="0" presId="urn:microsoft.com/office/officeart/2005/8/layout/pList1"/>
    <dgm:cxn modelId="{8E966FAF-FE7C-483B-BDEE-B4D9F0787D5B}" type="presOf" srcId="{8FE2BA79-C522-4D0D-8422-375113368C39}" destId="{F55E634E-C586-45A0-930F-5B88F70114F8}" srcOrd="0" destOrd="0" presId="urn:microsoft.com/office/officeart/2005/8/layout/pList1"/>
    <dgm:cxn modelId="{75739061-1ADC-4C01-A2C1-1E22A43C987F}" type="presOf" srcId="{1731C1F4-3573-41B8-9B6B-9C31BAAF2ED3}" destId="{FF78B3E1-A020-4093-BF98-196DF46FA068}" srcOrd="0" destOrd="0" presId="urn:microsoft.com/office/officeart/2005/8/layout/pList1"/>
    <dgm:cxn modelId="{70AF7138-0EDA-4019-A1FA-D27508E04659}" srcId="{556B1B27-5CE9-457F-BA5F-9927467621A4}" destId="{2F4C939E-FA30-4B20-9F76-73E207A7203E}" srcOrd="0" destOrd="0" parTransId="{17ADCD83-07B3-4C8F-8568-937CEF7D5688}" sibTransId="{1731C1F4-3573-41B8-9B6B-9C31BAAF2ED3}"/>
    <dgm:cxn modelId="{2836E875-CA02-4D8E-AFCE-0650F3D3909B}" srcId="{556B1B27-5CE9-457F-BA5F-9927467621A4}" destId="{91494B91-668B-4947-939A-3AEAD8838098}" srcOrd="4" destOrd="0" parTransId="{6FC57724-EAB6-44AA-BCBD-68D6B1347899}" sibTransId="{E60E7B7A-9308-4948-9D58-7E08DD240CA3}"/>
    <dgm:cxn modelId="{FBD7428E-E5F3-4678-9DEB-6B621C7090DD}" type="presOf" srcId="{2F4C939E-FA30-4B20-9F76-73E207A7203E}" destId="{60079F92-267F-4D71-A8F2-49F18A3EB25D}" srcOrd="0" destOrd="0" presId="urn:microsoft.com/office/officeart/2005/8/layout/pList1"/>
    <dgm:cxn modelId="{7DCC9A82-518D-45BE-BB6D-82C69D702BB4}" srcId="{556B1B27-5CE9-457F-BA5F-9927467621A4}" destId="{B5747E83-C0EE-4FFF-97CB-E7A986696A3B}" srcOrd="5" destOrd="0" parTransId="{9A5BEBAE-6B40-49E8-9743-965E7FE6949C}" sibTransId="{4D5B6E45-49C6-4C0D-B966-835B7B12B1BF}"/>
    <dgm:cxn modelId="{99F4B1C7-DD1D-4470-8F3B-653568FD01AE}" type="presOf" srcId="{C0568765-ABB0-4413-A174-726ED6EAFDDE}" destId="{2D6F0032-81FB-4D55-8DB1-05B9F4DC5F92}" srcOrd="0" destOrd="0" presId="urn:microsoft.com/office/officeart/2005/8/layout/pList1"/>
    <dgm:cxn modelId="{4043102F-F98F-463D-9450-45470D95634D}" type="presOf" srcId="{E81C0E86-E972-49FD-9D5B-2963B0F796A2}" destId="{BDC56FD4-B75D-4133-83EF-D857C9F9D02F}" srcOrd="0" destOrd="0" presId="urn:microsoft.com/office/officeart/2005/8/layout/pList1"/>
    <dgm:cxn modelId="{8C4A340D-6BA2-4786-9742-46901491AA8B}" type="presOf" srcId="{556B1B27-5CE9-457F-BA5F-9927467621A4}" destId="{9AE658CA-D85E-4AB0-A1CB-B172F08AE867}" srcOrd="0" destOrd="0" presId="urn:microsoft.com/office/officeart/2005/8/layout/pList1"/>
    <dgm:cxn modelId="{B7FB2BC1-95A5-4F2F-9DBD-1FA377DA8491}" type="presOf" srcId="{91494B91-668B-4947-939A-3AEAD8838098}" destId="{F0803C91-1170-40C6-B20E-1A6194323266}" srcOrd="0" destOrd="0" presId="urn:microsoft.com/office/officeart/2005/8/layout/pList1"/>
    <dgm:cxn modelId="{ADE54DB8-8403-4786-810B-B9799E128BA0}" type="presOf" srcId="{1B441018-C41D-439A-9D74-794DF32B1B92}" destId="{EA9FE8C9-6B50-48F5-B064-9DAF7CEE4C32}" srcOrd="0" destOrd="0" presId="urn:microsoft.com/office/officeart/2005/8/layout/pList1"/>
    <dgm:cxn modelId="{31AFBE6D-7873-4FB8-8AF6-1DC1EAD04743}" type="presOf" srcId="{B5747E83-C0EE-4FFF-97CB-E7A986696A3B}" destId="{152E6368-2364-48F1-95A4-2377FC51F23D}" srcOrd="0" destOrd="0" presId="urn:microsoft.com/office/officeart/2005/8/layout/pList1"/>
    <dgm:cxn modelId="{1B6A42DE-FD3D-49C9-82B4-EC6D6A554CEA}" srcId="{556B1B27-5CE9-457F-BA5F-9927467621A4}" destId="{2865F9B5-ECCB-4719-BDE3-FA1058AD1070}" srcOrd="3" destOrd="0" parTransId="{45B80211-BE22-48AD-8BA0-CF069DAED985}" sibTransId="{361155C6-FA66-4F91-ADDA-F26D5D065B77}"/>
    <dgm:cxn modelId="{07C60DA2-707F-4CB4-AAB7-D20599FEDDA5}" type="presParOf" srcId="{9AE658CA-D85E-4AB0-A1CB-B172F08AE867}" destId="{75A72585-BFAF-4E06-8956-96F829FF581C}" srcOrd="0" destOrd="0" presId="urn:microsoft.com/office/officeart/2005/8/layout/pList1"/>
    <dgm:cxn modelId="{B22D1B12-04F9-468E-BA92-6C0FC4D2ADA3}" type="presParOf" srcId="{75A72585-BFAF-4E06-8956-96F829FF581C}" destId="{0D8F4E99-11E7-44D2-953F-38994786DAF8}" srcOrd="0" destOrd="0" presId="urn:microsoft.com/office/officeart/2005/8/layout/pList1"/>
    <dgm:cxn modelId="{655EFB2A-D1BA-4AC4-8C50-609F3B07457C}" type="presParOf" srcId="{75A72585-BFAF-4E06-8956-96F829FF581C}" destId="{60079F92-267F-4D71-A8F2-49F18A3EB25D}" srcOrd="1" destOrd="0" presId="urn:microsoft.com/office/officeart/2005/8/layout/pList1"/>
    <dgm:cxn modelId="{A954370F-F7A6-42FB-A3BA-78B0430810A7}" type="presParOf" srcId="{9AE658CA-D85E-4AB0-A1CB-B172F08AE867}" destId="{FF78B3E1-A020-4093-BF98-196DF46FA068}" srcOrd="1" destOrd="0" presId="urn:microsoft.com/office/officeart/2005/8/layout/pList1"/>
    <dgm:cxn modelId="{63AA7E75-EFB8-4C15-B063-310C1452E185}" type="presParOf" srcId="{9AE658CA-D85E-4AB0-A1CB-B172F08AE867}" destId="{FD7C4F00-2A06-4ACB-B467-5644F7CE09A3}" srcOrd="2" destOrd="0" presId="urn:microsoft.com/office/officeart/2005/8/layout/pList1"/>
    <dgm:cxn modelId="{4CF52688-F116-4C22-9069-75E6777C218C}" type="presParOf" srcId="{FD7C4F00-2A06-4ACB-B467-5644F7CE09A3}" destId="{1B93D6BA-8BE1-4284-979C-849DFF05129B}" srcOrd="0" destOrd="0" presId="urn:microsoft.com/office/officeart/2005/8/layout/pList1"/>
    <dgm:cxn modelId="{B7A4DFF5-C870-4422-B96D-D9DE4414991B}" type="presParOf" srcId="{FD7C4F00-2A06-4ACB-B467-5644F7CE09A3}" destId="{EA9FE8C9-6B50-48F5-B064-9DAF7CEE4C32}" srcOrd="1" destOrd="0" presId="urn:microsoft.com/office/officeart/2005/8/layout/pList1"/>
    <dgm:cxn modelId="{F04D9E60-CA3B-4B2E-AAD9-6387633BFF40}" type="presParOf" srcId="{9AE658CA-D85E-4AB0-A1CB-B172F08AE867}" destId="{F55E634E-C586-45A0-930F-5B88F70114F8}" srcOrd="3" destOrd="0" presId="urn:microsoft.com/office/officeart/2005/8/layout/pList1"/>
    <dgm:cxn modelId="{4F41983E-B6F4-421D-9033-4494BA6595EA}" type="presParOf" srcId="{9AE658CA-D85E-4AB0-A1CB-B172F08AE867}" destId="{F39A5882-5456-443F-A443-8C8B8AB1CC98}" srcOrd="4" destOrd="0" presId="urn:microsoft.com/office/officeart/2005/8/layout/pList1"/>
    <dgm:cxn modelId="{28658741-D18C-4520-8D95-42B80EAE60F7}" type="presParOf" srcId="{F39A5882-5456-443F-A443-8C8B8AB1CC98}" destId="{084F7EB2-3489-44D8-B631-65FB9B6A25C6}" srcOrd="0" destOrd="0" presId="urn:microsoft.com/office/officeart/2005/8/layout/pList1"/>
    <dgm:cxn modelId="{F99C6F5A-E38C-4819-AB2D-704A2F6449F7}" type="presParOf" srcId="{F39A5882-5456-443F-A443-8C8B8AB1CC98}" destId="{2D6F0032-81FB-4D55-8DB1-05B9F4DC5F92}" srcOrd="1" destOrd="0" presId="urn:microsoft.com/office/officeart/2005/8/layout/pList1"/>
    <dgm:cxn modelId="{E55840B0-8312-4B22-9A2D-706DEE8CD9A2}" type="presParOf" srcId="{9AE658CA-D85E-4AB0-A1CB-B172F08AE867}" destId="{BDC56FD4-B75D-4133-83EF-D857C9F9D02F}" srcOrd="5" destOrd="0" presId="urn:microsoft.com/office/officeart/2005/8/layout/pList1"/>
    <dgm:cxn modelId="{5FBDB4FD-4B7A-4CB6-B4C8-BD04FB2C1E8F}" type="presParOf" srcId="{9AE658CA-D85E-4AB0-A1CB-B172F08AE867}" destId="{8E40F5BA-D63A-42C7-A0EC-537C228FD45C}" srcOrd="6" destOrd="0" presId="urn:microsoft.com/office/officeart/2005/8/layout/pList1"/>
    <dgm:cxn modelId="{B1CF00AF-5F48-4464-B072-6CF6ABF91D1E}" type="presParOf" srcId="{8E40F5BA-D63A-42C7-A0EC-537C228FD45C}" destId="{027F253A-8B77-4523-980C-35DF04173EC5}" srcOrd="0" destOrd="0" presId="urn:microsoft.com/office/officeart/2005/8/layout/pList1"/>
    <dgm:cxn modelId="{1603C5F0-F9C1-4ADB-81D3-97BAC181C593}" type="presParOf" srcId="{8E40F5BA-D63A-42C7-A0EC-537C228FD45C}" destId="{08487042-9F15-4C87-8D76-B0DF9C0886EB}" srcOrd="1" destOrd="0" presId="urn:microsoft.com/office/officeart/2005/8/layout/pList1"/>
    <dgm:cxn modelId="{FE0BC85B-6395-419B-8178-3263E7F3AA77}" type="presParOf" srcId="{9AE658CA-D85E-4AB0-A1CB-B172F08AE867}" destId="{22D370C5-6CFD-430D-8AAF-BFF89718FA76}" srcOrd="7" destOrd="0" presId="urn:microsoft.com/office/officeart/2005/8/layout/pList1"/>
    <dgm:cxn modelId="{C94D0FC0-E0A1-459C-8605-355BA3BFD48A}" type="presParOf" srcId="{9AE658CA-D85E-4AB0-A1CB-B172F08AE867}" destId="{6613964C-4869-44AA-8F4C-F4377F9C7AA4}" srcOrd="8" destOrd="0" presId="urn:microsoft.com/office/officeart/2005/8/layout/pList1"/>
    <dgm:cxn modelId="{A453D38F-C622-4E40-843B-0EC5A82EFFDC}" type="presParOf" srcId="{6613964C-4869-44AA-8F4C-F4377F9C7AA4}" destId="{8E6E9426-2FCE-4ED4-8BF6-D513107D7E3C}" srcOrd="0" destOrd="0" presId="urn:microsoft.com/office/officeart/2005/8/layout/pList1"/>
    <dgm:cxn modelId="{62F1FF7D-C970-48DA-B8E1-FF3B618BFEDC}" type="presParOf" srcId="{6613964C-4869-44AA-8F4C-F4377F9C7AA4}" destId="{F0803C91-1170-40C6-B20E-1A6194323266}" srcOrd="1" destOrd="0" presId="urn:microsoft.com/office/officeart/2005/8/layout/pList1"/>
    <dgm:cxn modelId="{5B95E0E8-F902-45C1-BD8E-D1ED4FAE36FD}" type="presParOf" srcId="{9AE658CA-D85E-4AB0-A1CB-B172F08AE867}" destId="{3EA8F386-3F8F-4293-9DC4-C1993F5076B6}" srcOrd="9" destOrd="0" presId="urn:microsoft.com/office/officeart/2005/8/layout/pList1"/>
    <dgm:cxn modelId="{7F2286EF-2460-4F62-BC83-88D3615733EF}" type="presParOf" srcId="{9AE658CA-D85E-4AB0-A1CB-B172F08AE867}" destId="{2FBCB3F2-BA63-4AF8-94AC-69261F767C9D}" srcOrd="10" destOrd="0" presId="urn:microsoft.com/office/officeart/2005/8/layout/pList1"/>
    <dgm:cxn modelId="{0EF4480A-1A5E-4F27-9FD5-FAA374CD3B6B}" type="presParOf" srcId="{2FBCB3F2-BA63-4AF8-94AC-69261F767C9D}" destId="{B9AC22DA-EDF3-4E93-80B5-C8E0E62E2991}" srcOrd="0" destOrd="0" presId="urn:microsoft.com/office/officeart/2005/8/layout/pList1"/>
    <dgm:cxn modelId="{D8A6E3D7-F7D5-47A3-8ADB-F3158173690F}" type="presParOf" srcId="{2FBCB3F2-BA63-4AF8-94AC-69261F767C9D}" destId="{152E6368-2364-48F1-95A4-2377FC51F23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5261-395E-419D-A3B4-FEE12645D6F3}">
      <dsp:nvSpPr>
        <dsp:cNvPr id="0" name=""/>
        <dsp:cNvSpPr/>
      </dsp:nvSpPr>
      <dsp:spPr>
        <a:xfrm>
          <a:off x="545569" y="0"/>
          <a:ext cx="6183117" cy="29498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D7B2F-5C61-4C56-AAF0-EE3C0090EB4A}">
      <dsp:nvSpPr>
        <dsp:cNvPr id="0" name=""/>
        <dsp:cNvSpPr/>
      </dsp:nvSpPr>
      <dsp:spPr>
        <a:xfrm>
          <a:off x="7814" y="884943"/>
          <a:ext cx="2341401" cy="1179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Manabí, 16 de Abril de 2016, magnitud 7.8° escala Richter.</a:t>
          </a:r>
          <a:endParaRPr lang="es-EC" sz="1500" kern="1200" dirty="0"/>
        </a:p>
      </dsp:txBody>
      <dsp:txXfrm>
        <a:off x="65413" y="942542"/>
        <a:ext cx="2226203" cy="1064726"/>
      </dsp:txXfrm>
    </dsp:sp>
    <dsp:sp modelId="{C41213D0-C310-48B5-A402-8EEECD04E08B}">
      <dsp:nvSpPr>
        <dsp:cNvPr id="0" name=""/>
        <dsp:cNvSpPr/>
      </dsp:nvSpPr>
      <dsp:spPr>
        <a:xfrm>
          <a:off x="2466427" y="884943"/>
          <a:ext cx="2341401" cy="1179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Según el MIDUVI, alrededor de 24000 edificaciones en varias provincias sufrieron daños </a:t>
          </a:r>
          <a:endParaRPr lang="es-EC" sz="1500" kern="1200" dirty="0"/>
        </a:p>
      </dsp:txBody>
      <dsp:txXfrm>
        <a:off x="2524026" y="942542"/>
        <a:ext cx="2226203" cy="1064726"/>
      </dsp:txXfrm>
    </dsp:sp>
    <dsp:sp modelId="{76650E7C-0F25-4CDB-A316-BD018CCE85B6}">
      <dsp:nvSpPr>
        <dsp:cNvPr id="0" name=""/>
        <dsp:cNvSpPr/>
      </dsp:nvSpPr>
      <dsp:spPr>
        <a:xfrm>
          <a:off x="4925040" y="884943"/>
          <a:ext cx="2341401" cy="1179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Técnicas de reforzamiento para estructuras. </a:t>
          </a:r>
          <a:endParaRPr lang="es-EC" sz="1500" kern="1200" dirty="0"/>
        </a:p>
      </dsp:txBody>
      <dsp:txXfrm>
        <a:off x="4982639" y="942542"/>
        <a:ext cx="2226203" cy="106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DDB5-ABEF-4114-A4A6-9B5BCD2DA5A6}">
      <dsp:nvSpPr>
        <dsp:cNvPr id="0" name=""/>
        <dsp:cNvSpPr/>
      </dsp:nvSpPr>
      <dsp:spPr>
        <a:xfrm>
          <a:off x="1136602" y="655550"/>
          <a:ext cx="4388090" cy="4388090"/>
        </a:xfrm>
        <a:prstGeom prst="blockArc">
          <a:avLst>
            <a:gd name="adj1" fmla="val 12224880"/>
            <a:gd name="adj2" fmla="val 16218074"/>
            <a:gd name="adj3" fmla="val 4633"/>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3C0D12A-4640-4BEA-824C-72CCB7F15A3C}">
      <dsp:nvSpPr>
        <dsp:cNvPr id="0" name=""/>
        <dsp:cNvSpPr/>
      </dsp:nvSpPr>
      <dsp:spPr>
        <a:xfrm>
          <a:off x="1222906" y="619011"/>
          <a:ext cx="4388090" cy="4388090"/>
        </a:xfrm>
        <a:prstGeom prst="blockArc">
          <a:avLst>
            <a:gd name="adj1" fmla="val 7644806"/>
            <a:gd name="adj2" fmla="val 11940841"/>
            <a:gd name="adj3" fmla="val 4633"/>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BDB8DD-2DF1-4746-BA8D-B742BEFCD910}">
      <dsp:nvSpPr>
        <dsp:cNvPr id="0" name=""/>
        <dsp:cNvSpPr/>
      </dsp:nvSpPr>
      <dsp:spPr>
        <a:xfrm>
          <a:off x="1188420" y="481047"/>
          <a:ext cx="4388090" cy="4388090"/>
        </a:xfrm>
        <a:prstGeom prst="blockArc">
          <a:avLst>
            <a:gd name="adj1" fmla="val 2579773"/>
            <a:gd name="adj2" fmla="val 7619189"/>
            <a:gd name="adj3" fmla="val 4633"/>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346AB2-8519-403B-9371-FEE68287C524}">
      <dsp:nvSpPr>
        <dsp:cNvPr id="0" name=""/>
        <dsp:cNvSpPr/>
      </dsp:nvSpPr>
      <dsp:spPr>
        <a:xfrm>
          <a:off x="1245650" y="421982"/>
          <a:ext cx="4388090" cy="4388090"/>
        </a:xfrm>
        <a:prstGeom prst="blockArc">
          <a:avLst>
            <a:gd name="adj1" fmla="val 20636341"/>
            <a:gd name="adj2" fmla="val 2711701"/>
            <a:gd name="adj3" fmla="val 4633"/>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7AAC9F-46FF-4A0B-81E0-CFC171B8F818}">
      <dsp:nvSpPr>
        <dsp:cNvPr id="0" name=""/>
        <dsp:cNvSpPr/>
      </dsp:nvSpPr>
      <dsp:spPr>
        <a:xfrm>
          <a:off x="1324747" y="648268"/>
          <a:ext cx="4388090" cy="4388090"/>
        </a:xfrm>
        <a:prstGeom prst="blockArc">
          <a:avLst>
            <a:gd name="adj1" fmla="val 15915963"/>
            <a:gd name="adj2" fmla="val 20251640"/>
            <a:gd name="adj3" fmla="val 463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DAD3875-7F44-4F8A-9839-A71AD2949503}">
      <dsp:nvSpPr>
        <dsp:cNvPr id="0" name=""/>
        <dsp:cNvSpPr/>
      </dsp:nvSpPr>
      <dsp:spPr>
        <a:xfrm>
          <a:off x="2333466" y="1841176"/>
          <a:ext cx="2016897" cy="201689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Reforzamiento de Estructuras</a:t>
          </a:r>
          <a:endParaRPr lang="es-EC" sz="1800" kern="1200" dirty="0"/>
        </a:p>
      </dsp:txBody>
      <dsp:txXfrm>
        <a:off x="2628834" y="2136544"/>
        <a:ext cx="1426161" cy="1426161"/>
      </dsp:txXfrm>
    </dsp:sp>
    <dsp:sp modelId="{1786703D-895B-4302-B100-DCFFAB05F740}">
      <dsp:nvSpPr>
        <dsp:cNvPr id="0" name=""/>
        <dsp:cNvSpPr/>
      </dsp:nvSpPr>
      <dsp:spPr>
        <a:xfrm>
          <a:off x="2636000" y="491"/>
          <a:ext cx="1411828" cy="141182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Reforzamiento de Columnas</a:t>
          </a:r>
          <a:endParaRPr lang="es-EC" sz="1200" kern="1200" dirty="0"/>
        </a:p>
      </dsp:txBody>
      <dsp:txXfrm>
        <a:off x="2842757" y="207248"/>
        <a:ext cx="998314" cy="998314"/>
      </dsp:txXfrm>
    </dsp:sp>
    <dsp:sp modelId="{8E2E2BD0-834F-45FD-95C3-757A16727D98}">
      <dsp:nvSpPr>
        <dsp:cNvPr id="0" name=""/>
        <dsp:cNvSpPr/>
      </dsp:nvSpPr>
      <dsp:spPr>
        <a:xfrm>
          <a:off x="4793346" y="1317169"/>
          <a:ext cx="1411828" cy="1411828"/>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Encamisado de hormigón armado</a:t>
          </a:r>
          <a:endParaRPr lang="es-EC" sz="1200" kern="1200" dirty="0"/>
        </a:p>
      </dsp:txBody>
      <dsp:txXfrm>
        <a:off x="5000103" y="1523926"/>
        <a:ext cx="998314" cy="998314"/>
      </dsp:txXfrm>
    </dsp:sp>
    <dsp:sp modelId="{E6F42E17-3373-4586-9933-ECFC62CF19F1}">
      <dsp:nvSpPr>
        <dsp:cNvPr id="0" name=""/>
        <dsp:cNvSpPr/>
      </dsp:nvSpPr>
      <dsp:spPr>
        <a:xfrm>
          <a:off x="4244099" y="3430747"/>
          <a:ext cx="1411828" cy="1411828"/>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Secciones huecas</a:t>
          </a:r>
          <a:endParaRPr lang="es-EC" sz="1200" kern="1200" dirty="0"/>
        </a:p>
      </dsp:txBody>
      <dsp:txXfrm>
        <a:off x="4450856" y="3637504"/>
        <a:ext cx="998314" cy="998314"/>
      </dsp:txXfrm>
    </dsp:sp>
    <dsp:sp modelId="{C43ED4B9-8D79-4E43-868A-AACB8D33575C}">
      <dsp:nvSpPr>
        <dsp:cNvPr id="0" name=""/>
        <dsp:cNvSpPr/>
      </dsp:nvSpPr>
      <dsp:spPr>
        <a:xfrm>
          <a:off x="1387133" y="3681133"/>
          <a:ext cx="1411828" cy="1411828"/>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Diagramas de interacción</a:t>
          </a:r>
          <a:endParaRPr lang="es-EC" sz="1200" kern="1200" dirty="0"/>
        </a:p>
      </dsp:txBody>
      <dsp:txXfrm>
        <a:off x="1593890" y="3887890"/>
        <a:ext cx="998314" cy="998314"/>
      </dsp:txXfrm>
    </dsp:sp>
    <dsp:sp modelId="{8171AFCE-D407-4AAE-B4F6-AB3933341774}">
      <dsp:nvSpPr>
        <dsp:cNvPr id="0" name=""/>
        <dsp:cNvSpPr/>
      </dsp:nvSpPr>
      <dsp:spPr>
        <a:xfrm>
          <a:off x="662989" y="1280574"/>
          <a:ext cx="1411828" cy="1411828"/>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Daños causados por eventos catastróficos</a:t>
          </a:r>
          <a:endParaRPr lang="es-EC" sz="1200" kern="1200" dirty="0"/>
        </a:p>
      </dsp:txBody>
      <dsp:txXfrm>
        <a:off x="869746" y="1487331"/>
        <a:ext cx="998314" cy="998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05/06/2017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a:t>
            </a:fld>
            <a:endParaRPr lang="es-EC"/>
          </a:p>
        </p:txBody>
      </p:sp>
    </p:spTree>
    <p:extLst>
      <p:ext uri="{BB962C8B-B14F-4D97-AF65-F5344CB8AC3E}">
        <p14:creationId xmlns:p14="http://schemas.microsoft.com/office/powerpoint/2010/main" val="129463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37</a:t>
            </a:fld>
            <a:endParaRPr lang="es-EC"/>
          </a:p>
        </p:txBody>
      </p:sp>
    </p:spTree>
    <p:extLst>
      <p:ext uri="{BB962C8B-B14F-4D97-AF65-F5344CB8AC3E}">
        <p14:creationId xmlns:p14="http://schemas.microsoft.com/office/powerpoint/2010/main" val="102551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05/06/2017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05/06/2017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05/06/2017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smtClean="0"/>
              <a:t>HAGA CLIC</a:t>
            </a:r>
            <a:endParaRPr lang="en-US" dirty="0"/>
          </a:p>
        </p:txBody>
      </p:sp>
      <p:sp>
        <p:nvSpPr>
          <p:cNvPr id="3" name="Content Placeholder 2"/>
          <p:cNvSpPr>
            <a:spLocks noGrp="1"/>
          </p:cNvSpPr>
          <p:nvPr>
            <p:ph idx="1"/>
          </p:nvPr>
        </p:nvSpPr>
        <p:spPr>
          <a:xfrm>
            <a:off x="628650" y="746124"/>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971809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05/06/2017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t>05/06/2017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t>05/06/2017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t>05/06/2017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05/06/2017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05/06/2017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05/06/2017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05/06/2017</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7.xml"/><Relationship Id="rId7" Type="http://schemas.openxmlformats.org/officeDocument/2006/relationships/image" Target="../media/image3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VIDEO/ACDiagramas/ACDiagramas/ACDiagramas.mp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1108078" y="1058846"/>
            <a:ext cx="7920880" cy="4447371"/>
          </a:xfrm>
          <a:prstGeom prst="rect">
            <a:avLst/>
          </a:prstGeom>
          <a:noFill/>
        </p:spPr>
        <p:txBody>
          <a:bodyPr wrap="square" lIns="91440" tIns="45720" rIns="91440" bIns="45720">
            <a:spAutoFit/>
          </a:bodyPr>
          <a:lstStyle/>
          <a:p>
            <a:pPr algn="ctr"/>
            <a:r>
              <a:rPr lang="es-ES" sz="2000" b="1" dirty="0" smtClean="0">
                <a:latin typeface="Arial" panose="020B0604020202020204" pitchFamily="34" charset="0"/>
                <a:cs typeface="Arial" panose="020B0604020202020204" pitchFamily="34" charset="0"/>
              </a:rPr>
              <a:t>DEPARTAMENTO </a:t>
            </a:r>
            <a:r>
              <a:rPr lang="es-ES" sz="2000" b="1" dirty="0">
                <a:latin typeface="Arial" panose="020B0604020202020204" pitchFamily="34" charset="0"/>
                <a:cs typeface="Arial" panose="020B0604020202020204" pitchFamily="34" charset="0"/>
              </a:rPr>
              <a:t>DE CIENCIAS DE LA TIERRA Y LA CONSTRUCCIÓN</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CARRERA </a:t>
            </a:r>
            <a:r>
              <a:rPr lang="es-ES" b="1" dirty="0">
                <a:latin typeface="Arial" panose="020B0604020202020204" pitchFamily="34" charset="0"/>
                <a:cs typeface="Arial" panose="020B0604020202020204" pitchFamily="34" charset="0"/>
              </a:rPr>
              <a:t>DE INGENIERÍA </a:t>
            </a:r>
            <a:r>
              <a:rPr lang="es-ES" b="1" dirty="0" smtClean="0">
                <a:latin typeface="Arial" panose="020B0604020202020204" pitchFamily="34" charset="0"/>
                <a:cs typeface="Arial" panose="020B0604020202020204" pitchFamily="34" charset="0"/>
              </a:rPr>
              <a:t>CIVIL</a:t>
            </a:r>
          </a:p>
          <a:p>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smtClean="0">
                <a:latin typeface="Arial" panose="020B0604020202020204" pitchFamily="34" charset="0"/>
                <a:cs typeface="Arial" panose="020B0604020202020204" pitchFamily="34" charset="0"/>
              </a:rPr>
              <a:t>TEMA</a:t>
            </a:r>
            <a:r>
              <a:rPr lang="es-ES" sz="1600" b="1" dirty="0">
                <a:latin typeface="Arial" panose="020B0604020202020204" pitchFamily="34" charset="0"/>
                <a:cs typeface="Arial" panose="020B0604020202020204" pitchFamily="34" charset="0"/>
              </a:rPr>
              <a:t>:</a:t>
            </a:r>
            <a:endParaRPr lang="es-EC" sz="1600" b="1" dirty="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	</a:t>
            </a:r>
            <a:r>
              <a:rPr lang="es-ES" sz="1400" b="1" dirty="0" smtClean="0">
                <a:latin typeface="Arial" panose="020B0604020202020204" pitchFamily="34" charset="0"/>
                <a:cs typeface="Arial" panose="020B0604020202020204" pitchFamily="34" charset="0"/>
              </a:rPr>
              <a:t>ELABORACIÓN </a:t>
            </a:r>
            <a:r>
              <a:rPr lang="es-ES" sz="1400" b="1" dirty="0">
                <a:latin typeface="Arial" panose="020B0604020202020204" pitchFamily="34" charset="0"/>
                <a:cs typeface="Arial" panose="020B0604020202020204" pitchFamily="34" charset="0"/>
              </a:rPr>
              <a:t>DE DIAGRAMAS DE INTERACCIÓN PARA COLUMNAS DE HORMIGÓN ARMADO, SIN CONSIDERAR SU NÚCLEO, CON FINES DE REFORZAMIENTO ESTRUCTURAL A TRAVÉS DE ENCAMISADO</a:t>
            </a:r>
          </a:p>
          <a:p>
            <a:r>
              <a:rPr lang="es-ES" sz="1200"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800" dirty="0">
                <a:latin typeface="Arial" panose="020B0604020202020204" pitchFamily="34" charset="0"/>
                <a:cs typeface="Arial" panose="020B0604020202020204" pitchFamily="34" charset="0"/>
              </a:rPr>
              <a:t> </a:t>
            </a:r>
            <a:endParaRPr lang="es-EC" sz="800" dirty="0" smtClean="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AUTORES: </a:t>
            </a:r>
            <a:r>
              <a:rPr lang="es-EC" sz="1400" dirty="0" smtClean="0">
                <a:latin typeface="Arial" panose="020B0604020202020204" pitchFamily="34" charset="0"/>
                <a:cs typeface="Arial" panose="020B0604020202020204" pitchFamily="34" charset="0"/>
              </a:rPr>
              <a:t>AVILÉS LABRE IVÁN RICARDO</a:t>
            </a:r>
          </a:p>
          <a:p>
            <a:pPr algn="ctr"/>
            <a:r>
              <a:rPr lang="es-EC" sz="1400" dirty="0" smtClean="0">
                <a:latin typeface="Arial" panose="020B0604020202020204" pitchFamily="34" charset="0"/>
                <a:cs typeface="Arial" panose="020B0604020202020204" pitchFamily="34" charset="0"/>
              </a:rPr>
              <a:t>                 CAIZA HARO PAULO ANDRÉS</a:t>
            </a: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DIRECTOR: </a:t>
            </a:r>
            <a:r>
              <a:rPr lang="es-ES" sz="1400" dirty="0">
                <a:latin typeface="Arial" panose="020B0604020202020204" pitchFamily="34" charset="0"/>
                <a:cs typeface="Arial" panose="020B0604020202020204" pitchFamily="34" charset="0"/>
              </a:rPr>
              <a:t>ING. </a:t>
            </a:r>
            <a:r>
              <a:rPr lang="es-ES" sz="1400" dirty="0" smtClean="0">
                <a:latin typeface="Arial" panose="020B0604020202020204" pitchFamily="34" charset="0"/>
                <a:cs typeface="Arial" panose="020B0604020202020204" pitchFamily="34" charset="0"/>
              </a:rPr>
              <a:t>PRO ZAMBRANO RAÚL ERNESTO.</a:t>
            </a: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2017</a:t>
            </a:r>
            <a:endParaRPr lang="es-EC" sz="1400" b="1" dirty="0">
              <a:latin typeface="Arial" panose="020B0604020202020204" pitchFamily="34" charset="0"/>
              <a:cs typeface="Arial" panose="020B0604020202020204" pitchFamily="34" charset="0"/>
            </a:endParaRPr>
          </a:p>
          <a:p>
            <a:pPr algn="ctr"/>
            <a:endParaRPr lang="es-ES" sz="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6767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4" name="Marcador de contenido 3"/>
          <p:cNvSpPr>
            <a:spLocks noGrp="1"/>
          </p:cNvSpPr>
          <p:nvPr>
            <p:ph idx="1"/>
          </p:nvPr>
        </p:nvSpPr>
        <p:spPr>
          <a:xfrm>
            <a:off x="3902791" y="1610313"/>
            <a:ext cx="4931492" cy="3173925"/>
          </a:xfrm>
        </p:spPr>
        <p:txBody>
          <a:bodyPr>
            <a:normAutofit/>
          </a:bodyPr>
          <a:lstStyle/>
          <a:p>
            <a:pPr marL="0" indent="0">
              <a:buNone/>
            </a:pPr>
            <a:r>
              <a:rPr lang="es-ES" sz="2400" b="1" dirty="0"/>
              <a:t>Daños en </a:t>
            </a:r>
            <a:r>
              <a:rPr lang="es-ES" sz="2400" b="1" dirty="0" smtClean="0"/>
              <a:t>columnas</a:t>
            </a:r>
          </a:p>
          <a:p>
            <a:r>
              <a:rPr lang="es-ES" sz="2000" dirty="0"/>
              <a:t>A</a:t>
            </a:r>
            <a:r>
              <a:rPr lang="es-ES" sz="2000" dirty="0" smtClean="0"/>
              <a:t>grietamiento </a:t>
            </a:r>
            <a:r>
              <a:rPr lang="es-ES" sz="2000" dirty="0"/>
              <a:t>diagonal a la mitad de su altura debido a las fuerzas de </a:t>
            </a:r>
            <a:r>
              <a:rPr lang="es-ES" sz="2000" dirty="0" smtClean="0"/>
              <a:t>cortante</a:t>
            </a:r>
          </a:p>
          <a:p>
            <a:r>
              <a:rPr lang="es-EC" sz="2000" dirty="0"/>
              <a:t>E</a:t>
            </a:r>
            <a:r>
              <a:rPr lang="es-EC" sz="2000" dirty="0" smtClean="0"/>
              <a:t>l </a:t>
            </a:r>
            <a:r>
              <a:rPr lang="es-EC" sz="2000" dirty="0"/>
              <a:t>efecto de columna </a:t>
            </a:r>
            <a:r>
              <a:rPr lang="es-EC" sz="2000" dirty="0" smtClean="0"/>
              <a:t>corta </a:t>
            </a:r>
            <a:r>
              <a:rPr lang="es-EC" sz="2000" dirty="0"/>
              <a:t>es producido principalmente por la inadecuada ubicación de ventanas y mampostería, lo que reduce la longitud libre de la columna e incrementa su rigidez</a:t>
            </a:r>
          </a:p>
        </p:txBody>
      </p:sp>
      <p:pic>
        <p:nvPicPr>
          <p:cNvPr id="6" name="Imagen 5"/>
          <p:cNvPicPr/>
          <p:nvPr/>
        </p:nvPicPr>
        <p:blipFill>
          <a:blip r:embed="rId2"/>
          <a:stretch>
            <a:fillRect/>
          </a:stretch>
        </p:blipFill>
        <p:spPr>
          <a:xfrm>
            <a:off x="714835" y="584199"/>
            <a:ext cx="2293835" cy="2807929"/>
          </a:xfrm>
          <a:prstGeom prst="rect">
            <a:avLst/>
          </a:prstGeom>
        </p:spPr>
      </p:pic>
      <p:pic>
        <p:nvPicPr>
          <p:cNvPr id="9" name="Imagen 8"/>
          <p:cNvPicPr/>
          <p:nvPr/>
        </p:nvPicPr>
        <p:blipFill>
          <a:blip r:embed="rId3"/>
          <a:stretch>
            <a:fillRect/>
          </a:stretch>
        </p:blipFill>
        <p:spPr>
          <a:xfrm>
            <a:off x="330102" y="3655986"/>
            <a:ext cx="3017781" cy="2256504"/>
          </a:xfrm>
          <a:prstGeom prst="rect">
            <a:avLst/>
          </a:prstGeom>
        </p:spPr>
      </p:pic>
    </p:spTree>
    <p:extLst>
      <p:ext uri="{BB962C8B-B14F-4D97-AF65-F5344CB8AC3E}">
        <p14:creationId xmlns:p14="http://schemas.microsoft.com/office/powerpoint/2010/main" val="294548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4" name="Marcador de contenido 3"/>
          <p:cNvSpPr>
            <a:spLocks noGrp="1"/>
          </p:cNvSpPr>
          <p:nvPr>
            <p:ph idx="1"/>
          </p:nvPr>
        </p:nvSpPr>
        <p:spPr>
          <a:xfrm>
            <a:off x="40509" y="710662"/>
            <a:ext cx="8504181" cy="867416"/>
          </a:xfrm>
        </p:spPr>
        <p:txBody>
          <a:bodyPr>
            <a:normAutofit/>
          </a:bodyPr>
          <a:lstStyle/>
          <a:p>
            <a:pPr marL="457200" lvl="1" indent="0">
              <a:buNone/>
            </a:pPr>
            <a:r>
              <a:rPr lang="es-EC" b="1" dirty="0"/>
              <a:t>Técnicas de rehabilitación de columnas</a:t>
            </a:r>
          </a:p>
        </p:txBody>
      </p:sp>
      <p:graphicFrame>
        <p:nvGraphicFramePr>
          <p:cNvPr id="5" name="Diagrama 4"/>
          <p:cNvGraphicFramePr/>
          <p:nvPr>
            <p:extLst>
              <p:ext uri="{D42A27DB-BD31-4B8C-83A1-F6EECF244321}">
                <p14:modId xmlns:p14="http://schemas.microsoft.com/office/powerpoint/2010/main" val="4219920159"/>
              </p:ext>
            </p:extLst>
          </p:nvPr>
        </p:nvGraphicFramePr>
        <p:xfrm>
          <a:off x="40509" y="1076632"/>
          <a:ext cx="9014591" cy="470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185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4" name="Marcador de contenido 3"/>
          <p:cNvSpPr>
            <a:spLocks noGrp="1"/>
          </p:cNvSpPr>
          <p:nvPr>
            <p:ph idx="1"/>
          </p:nvPr>
        </p:nvSpPr>
        <p:spPr>
          <a:xfrm>
            <a:off x="40509" y="710662"/>
            <a:ext cx="8504181" cy="867416"/>
          </a:xfrm>
        </p:spPr>
        <p:txBody>
          <a:bodyPr>
            <a:normAutofit/>
          </a:bodyPr>
          <a:lstStyle/>
          <a:p>
            <a:pPr marL="457200" lvl="1" indent="0">
              <a:buNone/>
            </a:pPr>
            <a:r>
              <a:rPr lang="es-EC" b="1" dirty="0"/>
              <a:t>Técnicas de rehabilitación de columnas</a:t>
            </a:r>
          </a:p>
        </p:txBody>
      </p:sp>
      <p:graphicFrame>
        <p:nvGraphicFramePr>
          <p:cNvPr id="5" name="Diagrama 4"/>
          <p:cNvGraphicFramePr/>
          <p:nvPr>
            <p:extLst>
              <p:ext uri="{D42A27DB-BD31-4B8C-83A1-F6EECF244321}">
                <p14:modId xmlns:p14="http://schemas.microsoft.com/office/powerpoint/2010/main" val="3649688163"/>
              </p:ext>
            </p:extLst>
          </p:nvPr>
        </p:nvGraphicFramePr>
        <p:xfrm>
          <a:off x="40509" y="1076632"/>
          <a:ext cx="9014591" cy="470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85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3" name="Marcador de contenido 2"/>
          <p:cNvSpPr>
            <a:spLocks noGrp="1"/>
          </p:cNvSpPr>
          <p:nvPr>
            <p:ph idx="1"/>
          </p:nvPr>
        </p:nvSpPr>
        <p:spPr>
          <a:xfrm>
            <a:off x="136526" y="707923"/>
            <a:ext cx="4789436" cy="5124552"/>
          </a:xfrm>
        </p:spPr>
        <p:txBody>
          <a:bodyPr>
            <a:normAutofit fontScale="92500" lnSpcReduction="10000"/>
          </a:bodyPr>
          <a:lstStyle/>
          <a:p>
            <a:pPr marL="0" indent="0" algn="just">
              <a:buNone/>
            </a:pPr>
            <a:r>
              <a:rPr lang="es-ES" sz="2400" b="1" dirty="0"/>
              <a:t>Elementos Sometidos a Carga </a:t>
            </a:r>
            <a:r>
              <a:rPr lang="es-ES" sz="2400" b="1" dirty="0" smtClean="0"/>
              <a:t>Axial</a:t>
            </a:r>
          </a:p>
          <a:p>
            <a:pPr algn="just"/>
            <a:r>
              <a:rPr lang="es-ES" sz="2000" dirty="0" smtClean="0"/>
              <a:t>En </a:t>
            </a:r>
            <a:r>
              <a:rPr lang="es-ES" sz="2000" dirty="0"/>
              <a:t>las estructuras reales no existen elementos de hormigón armado que estén sometidos únicamente a carga </a:t>
            </a:r>
            <a:r>
              <a:rPr lang="es-ES" sz="2000" dirty="0" smtClean="0"/>
              <a:t>axial, </a:t>
            </a:r>
            <a:r>
              <a:rPr lang="es-ES" sz="2000" dirty="0"/>
              <a:t>s</a:t>
            </a:r>
            <a:r>
              <a:rPr lang="es-ES" sz="2000" dirty="0" smtClean="0"/>
              <a:t>in </a:t>
            </a:r>
            <a:r>
              <a:rPr lang="es-ES" sz="2000" dirty="0"/>
              <a:t>embargo, algunas ideas fundamentales encuentran su explicación en base al análisis de columnas cargadas axialmente, y además sirven para obtener resistencias que delimitan límites teóricos que se pueden verificar en base a </a:t>
            </a:r>
            <a:r>
              <a:rPr lang="es-ES" sz="2000" dirty="0" smtClean="0"/>
              <a:t>ensayos</a:t>
            </a:r>
          </a:p>
          <a:p>
            <a:pPr algn="just"/>
            <a:r>
              <a:rPr lang="es-ES" sz="2000" dirty="0"/>
              <a:t>L</a:t>
            </a:r>
            <a:r>
              <a:rPr lang="es-ES" sz="2000" dirty="0" smtClean="0"/>
              <a:t>a </a:t>
            </a:r>
            <a:r>
              <a:rPr lang="es-ES" sz="2000" dirty="0"/>
              <a:t>resistencia última teórica o resistencia nominal de una columna corta cargada </a:t>
            </a:r>
            <a:r>
              <a:rPr lang="es-ES" sz="2000" dirty="0" smtClean="0"/>
              <a:t>axialmente </a:t>
            </a:r>
            <a:r>
              <a:rPr lang="es-ES" sz="2000" dirty="0"/>
              <a:t>puede determinarse con bastante precisión </a:t>
            </a:r>
            <a:r>
              <a:rPr lang="es-ES" sz="2000" dirty="0" smtClean="0"/>
              <a:t>en función del área </a:t>
            </a:r>
            <a:r>
              <a:rPr lang="es-ES" sz="2000" dirty="0"/>
              <a:t>total del </a:t>
            </a:r>
            <a:r>
              <a:rPr lang="es-ES" sz="2000" dirty="0" smtClean="0"/>
              <a:t>concreto </a:t>
            </a:r>
            <a:r>
              <a:rPr lang="es-ES" sz="2000" i="1" dirty="0" smtClean="0"/>
              <a:t>(Ag)</a:t>
            </a:r>
            <a:r>
              <a:rPr lang="es-ES" sz="2000" dirty="0" smtClean="0"/>
              <a:t> y el </a:t>
            </a:r>
            <a:r>
              <a:rPr lang="es-ES" sz="2000" dirty="0"/>
              <a:t>área total de acero de refuerzo </a:t>
            </a:r>
            <a:r>
              <a:rPr lang="es-ES" sz="2000" dirty="0" smtClean="0"/>
              <a:t>longitudinal </a:t>
            </a:r>
            <a:r>
              <a:rPr lang="es-ES" sz="2000" i="1" dirty="0" smtClean="0"/>
              <a:t>(</a:t>
            </a:r>
            <a:r>
              <a:rPr lang="es-ES" sz="2000" i="1" dirty="0" err="1" smtClean="0"/>
              <a:t>Ast</a:t>
            </a:r>
            <a:r>
              <a:rPr lang="es-ES" sz="2000" i="1" dirty="0"/>
              <a:t>)</a:t>
            </a:r>
            <a:endParaRPr lang="es-ES" sz="2000" b="1" i="1" dirty="0" smtClean="0"/>
          </a:p>
          <a:p>
            <a:pPr marL="0" indent="0" algn="just">
              <a:buNone/>
            </a:pPr>
            <a:endParaRPr lang="es-EC" sz="2400" b="1"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pic>
        <p:nvPicPr>
          <p:cNvPr id="6" name="Imagen 5"/>
          <p:cNvPicPr/>
          <p:nvPr/>
        </p:nvPicPr>
        <p:blipFill>
          <a:blip r:embed="rId2"/>
          <a:stretch>
            <a:fillRect/>
          </a:stretch>
        </p:blipFill>
        <p:spPr>
          <a:xfrm>
            <a:off x="5552050" y="1197131"/>
            <a:ext cx="3193334" cy="3263072"/>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4925962" y="4583926"/>
                <a:ext cx="423789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𝑃𝑛</m:t>
                      </m:r>
                      <m:r>
                        <a:rPr lang="es-EC" sz="2000" i="0">
                          <a:latin typeface="Cambria Math" panose="02040503050406030204" pitchFamily="18" charset="0"/>
                        </a:rPr>
                        <m:t>=0.85 </m:t>
                      </m:r>
                      <m:sSup>
                        <m:sSupPr>
                          <m:ctrlPr>
                            <a:rPr lang="es-EC" sz="2000" i="1">
                              <a:latin typeface="Cambria Math" panose="02040503050406030204" pitchFamily="18" charset="0"/>
                            </a:rPr>
                          </m:ctrlPr>
                        </m:sSupPr>
                        <m:e>
                          <m:r>
                            <a:rPr lang="es-EC" sz="2000" i="1">
                              <a:latin typeface="Cambria Math" panose="02040503050406030204" pitchFamily="18" charset="0"/>
                            </a:rPr>
                            <m:t>𝑓</m:t>
                          </m:r>
                        </m:e>
                        <m:sup>
                          <m:r>
                            <a:rPr lang="es-EC" sz="2000" i="0">
                              <a:latin typeface="Cambria Math" panose="02040503050406030204" pitchFamily="18" charset="0"/>
                            </a:rPr>
                            <m:t>′</m:t>
                          </m:r>
                        </m:sup>
                      </m:sSup>
                      <m:r>
                        <a:rPr lang="es-EC" sz="2000" i="1">
                          <a:latin typeface="Cambria Math" panose="02040503050406030204" pitchFamily="18" charset="0"/>
                        </a:rPr>
                        <m:t>𝑐</m:t>
                      </m:r>
                      <m:d>
                        <m:dPr>
                          <m:ctrlPr>
                            <a:rPr lang="es-EC" sz="2000" i="1">
                              <a:latin typeface="Cambria Math" panose="02040503050406030204" pitchFamily="18" charset="0"/>
                            </a:rPr>
                          </m:ctrlPr>
                        </m:dPr>
                        <m:e>
                          <m:r>
                            <a:rPr lang="es-EC" sz="2000" i="1">
                              <a:latin typeface="Cambria Math" panose="02040503050406030204" pitchFamily="18" charset="0"/>
                            </a:rPr>
                            <m:t>𝐴𝑔</m:t>
                          </m:r>
                          <m:r>
                            <a:rPr lang="es-EC" sz="2000" i="0">
                              <a:latin typeface="Cambria Math" panose="02040503050406030204" pitchFamily="18" charset="0"/>
                            </a:rPr>
                            <m:t>−</m:t>
                          </m:r>
                          <m:r>
                            <a:rPr lang="es-EC" sz="2000" i="1">
                              <a:latin typeface="Cambria Math" panose="02040503050406030204" pitchFamily="18" charset="0"/>
                            </a:rPr>
                            <m:t>𝐴𝑠𝑡</m:t>
                          </m:r>
                        </m:e>
                      </m:d>
                      <m:r>
                        <a:rPr lang="es-EC" sz="2000" i="0">
                          <a:latin typeface="Cambria Math" panose="02040503050406030204" pitchFamily="18" charset="0"/>
                        </a:rPr>
                        <m:t>+</m:t>
                      </m:r>
                      <m:r>
                        <a:rPr lang="es-EC" sz="2000" i="1">
                          <a:latin typeface="Cambria Math" panose="02040503050406030204" pitchFamily="18" charset="0"/>
                        </a:rPr>
                        <m:t>𝑓𝑦</m:t>
                      </m:r>
                      <m:r>
                        <a:rPr lang="es-EC" sz="2000" i="0">
                          <a:latin typeface="Cambria Math" panose="02040503050406030204" pitchFamily="18" charset="0"/>
                        </a:rPr>
                        <m:t>∗</m:t>
                      </m:r>
                      <m:r>
                        <a:rPr lang="es-EC" sz="2000" i="1">
                          <a:latin typeface="Cambria Math" panose="02040503050406030204" pitchFamily="18" charset="0"/>
                        </a:rPr>
                        <m:t>𝐴𝑠𝑡</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4925962" y="4583926"/>
                <a:ext cx="4237891" cy="400110"/>
              </a:xfrm>
              <a:prstGeom prst="rect">
                <a:avLst/>
              </a:prstGeom>
              <a:blipFill rotWithShape="0">
                <a:blip r:embed="rId3"/>
                <a:stretch>
                  <a:fillRect b="-13636"/>
                </a:stretch>
              </a:blipFill>
            </p:spPr>
            <p:txBody>
              <a:bodyPr/>
              <a:lstStyle/>
              <a:p>
                <a:r>
                  <a:rPr lang="es-EC">
                    <a:noFill/>
                  </a:rPr>
                  <a:t> </a:t>
                </a:r>
              </a:p>
            </p:txBody>
          </p:sp>
        </mc:Fallback>
      </mc:AlternateContent>
    </p:spTree>
    <p:extLst>
      <p:ext uri="{BB962C8B-B14F-4D97-AF65-F5344CB8AC3E}">
        <p14:creationId xmlns:p14="http://schemas.microsoft.com/office/powerpoint/2010/main" val="180249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3" name="Marcador de contenido 2"/>
          <p:cNvSpPr>
            <a:spLocks noGrp="1"/>
          </p:cNvSpPr>
          <p:nvPr>
            <p:ph idx="1"/>
          </p:nvPr>
        </p:nvSpPr>
        <p:spPr>
          <a:xfrm>
            <a:off x="251950" y="1424731"/>
            <a:ext cx="4334798" cy="1141488"/>
          </a:xfrm>
        </p:spPr>
        <p:txBody>
          <a:bodyPr>
            <a:normAutofit lnSpcReduction="10000"/>
          </a:bodyPr>
          <a:lstStyle/>
          <a:p>
            <a:pPr algn="just"/>
            <a:r>
              <a:rPr lang="es-ES" sz="2000" dirty="0" smtClean="0"/>
              <a:t>El </a:t>
            </a:r>
            <a:r>
              <a:rPr lang="es-ES" sz="2000" dirty="0"/>
              <a:t>hormigón es un material con una gran capacidad para resistir fuerzas de </a:t>
            </a:r>
            <a:r>
              <a:rPr lang="es-ES" sz="2000" dirty="0" smtClean="0"/>
              <a:t>compresión (tracción: 10%)</a:t>
            </a:r>
          </a:p>
          <a:p>
            <a:pPr marL="0" indent="0" algn="just">
              <a:buNone/>
            </a:pPr>
            <a:endParaRPr lang="es-EC" sz="2400" b="1"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7" name="CuadroTexto 6"/>
          <p:cNvSpPr txBox="1"/>
          <p:nvPr/>
        </p:nvSpPr>
        <p:spPr>
          <a:xfrm>
            <a:off x="4767414" y="1309825"/>
            <a:ext cx="4037373" cy="1323439"/>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latin typeface="Arial" panose="020B0604020202020204" pitchFamily="34" charset="0"/>
                <a:cs typeface="Arial" panose="020B0604020202020204" pitchFamily="34" charset="0"/>
              </a:rPr>
              <a:t>Al acero es un material que tiene un gran comportamiento para resistir solicitaciones de tracción</a:t>
            </a:r>
          </a:p>
        </p:txBody>
      </p:sp>
      <p:sp>
        <p:nvSpPr>
          <p:cNvPr id="8" name="CuadroTexto 7"/>
          <p:cNvSpPr txBox="1"/>
          <p:nvPr/>
        </p:nvSpPr>
        <p:spPr>
          <a:xfrm>
            <a:off x="325692" y="716180"/>
            <a:ext cx="5982929" cy="461665"/>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Elementos Sometidos a Carga Axial</a:t>
            </a:r>
          </a:p>
        </p:txBody>
      </p:sp>
      <p:pic>
        <p:nvPicPr>
          <p:cNvPr id="9" name="Imagen 8"/>
          <p:cNvPicPr/>
          <p:nvPr/>
        </p:nvPicPr>
        <p:blipFill>
          <a:blip r:embed="rId2"/>
          <a:stretch>
            <a:fillRect/>
          </a:stretch>
        </p:blipFill>
        <p:spPr>
          <a:xfrm>
            <a:off x="2201503" y="2906921"/>
            <a:ext cx="4980961" cy="2848662"/>
          </a:xfrm>
          <a:prstGeom prst="rect">
            <a:avLst/>
          </a:prstGeom>
        </p:spPr>
      </p:pic>
    </p:spTree>
    <p:extLst>
      <p:ext uri="{BB962C8B-B14F-4D97-AF65-F5344CB8AC3E}">
        <p14:creationId xmlns:p14="http://schemas.microsoft.com/office/powerpoint/2010/main" val="3868014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325692" y="716180"/>
            <a:ext cx="5982929" cy="461665"/>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Elementos Sometidos a Carga Axial</a:t>
            </a:r>
          </a:p>
        </p:txBody>
      </p:sp>
      <p:graphicFrame>
        <p:nvGraphicFramePr>
          <p:cNvPr id="6" name="Tabla 5"/>
          <p:cNvGraphicFramePr>
            <a:graphicFrameLocks noGrp="1"/>
          </p:cNvGraphicFramePr>
          <p:nvPr>
            <p:extLst>
              <p:ext uri="{D42A27DB-BD31-4B8C-83A1-F6EECF244321}">
                <p14:modId xmlns:p14="http://schemas.microsoft.com/office/powerpoint/2010/main" val="2295534299"/>
              </p:ext>
            </p:extLst>
          </p:nvPr>
        </p:nvGraphicFramePr>
        <p:xfrm>
          <a:off x="325692" y="1377831"/>
          <a:ext cx="3046158" cy="2593372"/>
        </p:xfrm>
        <a:graphic>
          <a:graphicData uri="http://schemas.openxmlformats.org/drawingml/2006/table">
            <a:tbl>
              <a:tblPr firstRow="1" bandRow="1">
                <a:tableStyleId>{93296810-A885-4BE3-A3E7-6D5BEEA58F35}</a:tableStyleId>
              </a:tblPr>
              <a:tblGrid>
                <a:gridCol w="1523079"/>
                <a:gridCol w="1523079"/>
              </a:tblGrid>
              <a:tr h="292551">
                <a:tc gridSpan="2">
                  <a:txBody>
                    <a:bodyPr/>
                    <a:lstStyle/>
                    <a:p>
                      <a:pPr algn="ctr"/>
                      <a:r>
                        <a:rPr lang="es-EC" sz="1600" dirty="0" smtClean="0"/>
                        <a:t>REFUERZO LONGITUDINAL</a:t>
                      </a:r>
                      <a:endParaRPr lang="es-EC" sz="1600" dirty="0"/>
                    </a:p>
                  </a:txBody>
                  <a:tcPr anchor="ctr"/>
                </a:tc>
                <a:tc hMerge="1">
                  <a:txBody>
                    <a:bodyPr/>
                    <a:lstStyle/>
                    <a:p>
                      <a:endParaRPr lang="es-EC" dirty="0"/>
                    </a:p>
                  </a:txBody>
                  <a:tcPr/>
                </a:tc>
              </a:tr>
              <a:tr h="725295">
                <a:tc>
                  <a:txBody>
                    <a:bodyPr/>
                    <a:lstStyle/>
                    <a:p>
                      <a:pPr algn="ctr"/>
                      <a:r>
                        <a:rPr lang="es-EC" sz="1600" dirty="0" smtClean="0"/>
                        <a:t>Tipo de Estribo</a:t>
                      </a:r>
                      <a:endParaRPr lang="es-EC" sz="1600" dirty="0"/>
                    </a:p>
                  </a:txBody>
                  <a:tcPr anchor="ctr"/>
                </a:tc>
                <a:tc>
                  <a:txBody>
                    <a:bodyPr/>
                    <a:lstStyle/>
                    <a:p>
                      <a:pPr algn="ctr"/>
                      <a:r>
                        <a:rPr lang="es-EC" sz="1600" dirty="0" smtClean="0"/>
                        <a:t>Número</a:t>
                      </a:r>
                      <a:r>
                        <a:rPr lang="es-EC" sz="1600" baseline="0" dirty="0" smtClean="0"/>
                        <a:t> mínimo de barras</a:t>
                      </a:r>
                      <a:endParaRPr lang="es-EC" sz="1600" dirty="0"/>
                    </a:p>
                  </a:txBody>
                  <a:tcPr anchor="ctr"/>
                </a:tc>
              </a:tr>
              <a:tr h="429292">
                <a:tc>
                  <a:txBody>
                    <a:bodyPr/>
                    <a:lstStyle/>
                    <a:p>
                      <a:pPr algn="ctr"/>
                      <a:r>
                        <a:rPr lang="es-EC" sz="1600" dirty="0" smtClean="0"/>
                        <a:t>Rectangulares</a:t>
                      </a:r>
                      <a:endParaRPr lang="es-EC" sz="1600" dirty="0"/>
                    </a:p>
                  </a:txBody>
                  <a:tcPr anchor="ctr"/>
                </a:tc>
                <a:tc>
                  <a:txBody>
                    <a:bodyPr/>
                    <a:lstStyle/>
                    <a:p>
                      <a:pPr algn="ctr"/>
                      <a:r>
                        <a:rPr lang="es-EC" sz="1600" dirty="0" smtClean="0"/>
                        <a:t>4</a:t>
                      </a:r>
                      <a:endParaRPr lang="es-EC" sz="1600" dirty="0"/>
                    </a:p>
                  </a:txBody>
                  <a:tcPr anchor="ctr"/>
                </a:tc>
              </a:tr>
              <a:tr h="292551">
                <a:tc>
                  <a:txBody>
                    <a:bodyPr/>
                    <a:lstStyle/>
                    <a:p>
                      <a:pPr algn="ctr"/>
                      <a:r>
                        <a:rPr lang="es-EC" sz="1600" dirty="0" smtClean="0"/>
                        <a:t>Circulares</a:t>
                      </a:r>
                      <a:endParaRPr lang="es-EC" sz="1600" dirty="0"/>
                    </a:p>
                  </a:txBody>
                  <a:tcPr anchor="ctr"/>
                </a:tc>
                <a:tc>
                  <a:txBody>
                    <a:bodyPr/>
                    <a:lstStyle/>
                    <a:p>
                      <a:pPr algn="ctr"/>
                      <a:r>
                        <a:rPr lang="es-EC" sz="1600" dirty="0" smtClean="0"/>
                        <a:t>6</a:t>
                      </a:r>
                      <a:endParaRPr lang="es-EC" sz="1600" dirty="0"/>
                    </a:p>
                  </a:txBody>
                  <a:tcPr anchor="ctr"/>
                </a:tc>
              </a:tr>
              <a:tr h="292551">
                <a:tc>
                  <a:txBody>
                    <a:bodyPr/>
                    <a:lstStyle/>
                    <a:p>
                      <a:pPr algn="ctr"/>
                      <a:r>
                        <a:rPr lang="es-EC" sz="1600" dirty="0" smtClean="0"/>
                        <a:t>Triangulares</a:t>
                      </a:r>
                      <a:endParaRPr lang="es-EC" sz="1600" dirty="0"/>
                    </a:p>
                  </a:txBody>
                  <a:tcPr anchor="ctr"/>
                </a:tc>
                <a:tc>
                  <a:txBody>
                    <a:bodyPr/>
                    <a:lstStyle/>
                    <a:p>
                      <a:pPr algn="ctr"/>
                      <a:r>
                        <a:rPr lang="es-EC" sz="1600" dirty="0" smtClean="0"/>
                        <a:t>3</a:t>
                      </a:r>
                      <a:endParaRPr lang="es-EC" sz="1600" dirty="0"/>
                    </a:p>
                  </a:txBody>
                  <a:tcPr anchor="ctr"/>
                </a:tc>
              </a:tr>
              <a:tr h="292551">
                <a:tc>
                  <a:txBody>
                    <a:bodyPr/>
                    <a:lstStyle/>
                    <a:p>
                      <a:pPr algn="ctr"/>
                      <a:r>
                        <a:rPr lang="es-EC" sz="1600" dirty="0" smtClean="0"/>
                        <a:t>Espirales</a:t>
                      </a:r>
                      <a:endParaRPr lang="es-EC" sz="1600" dirty="0"/>
                    </a:p>
                  </a:txBody>
                  <a:tcPr anchor="ctr"/>
                </a:tc>
                <a:tc>
                  <a:txBody>
                    <a:bodyPr/>
                    <a:lstStyle/>
                    <a:p>
                      <a:pPr algn="ctr"/>
                      <a:r>
                        <a:rPr lang="es-EC" sz="1600" dirty="0" smtClean="0"/>
                        <a:t>6</a:t>
                      </a:r>
                      <a:endParaRPr lang="es-EC" sz="1600" dirty="0"/>
                    </a:p>
                  </a:txBody>
                  <a:tcPr anchor="ct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572163727"/>
              </p:ext>
            </p:extLst>
          </p:nvPr>
        </p:nvGraphicFramePr>
        <p:xfrm>
          <a:off x="176982" y="4186516"/>
          <a:ext cx="8878118" cy="1584960"/>
        </p:xfrm>
        <a:graphic>
          <a:graphicData uri="http://schemas.openxmlformats.org/drawingml/2006/table">
            <a:tbl>
              <a:tblPr firstRow="1" bandRow="1">
                <a:tableStyleId>{93296810-A885-4BE3-A3E7-6D5BEEA58F35}</a:tableStyleId>
              </a:tblPr>
              <a:tblGrid>
                <a:gridCol w="1114515"/>
                <a:gridCol w="3536054"/>
                <a:gridCol w="3174592"/>
                <a:gridCol w="1052957"/>
              </a:tblGrid>
              <a:tr h="189642">
                <a:tc gridSpan="4">
                  <a:txBody>
                    <a:bodyPr/>
                    <a:lstStyle/>
                    <a:p>
                      <a:pPr algn="ctr"/>
                      <a:r>
                        <a:rPr lang="es-EC" sz="1600" dirty="0" smtClean="0"/>
                        <a:t>CUANTÍA DE ACERO </a:t>
                      </a:r>
                      <a:endParaRPr lang="es-EC" sz="1600" dirty="0"/>
                    </a:p>
                  </a:txBody>
                  <a:tcPr anchor="ctr"/>
                </a:tc>
                <a:tc hMerge="1">
                  <a:txBody>
                    <a:bodyPr/>
                    <a:lstStyle/>
                    <a:p>
                      <a:endParaRPr lang="es-EC" dirty="0"/>
                    </a:p>
                  </a:txBody>
                  <a:tcPr/>
                </a:tc>
                <a:tc hMerge="1">
                  <a:txBody>
                    <a:bodyPr/>
                    <a:lstStyle/>
                    <a:p>
                      <a:endParaRPr lang="es-EC" dirty="0"/>
                    </a:p>
                  </a:txBody>
                  <a:tcPr/>
                </a:tc>
                <a:tc hMerge="1">
                  <a:txBody>
                    <a:bodyPr/>
                    <a:lstStyle/>
                    <a:p>
                      <a:endParaRPr lang="es-EC" dirty="0"/>
                    </a:p>
                  </a:txBody>
                  <a:tcPr/>
                </a:tc>
              </a:tr>
              <a:tr h="465486">
                <a:tc>
                  <a:txBody>
                    <a:bodyPr/>
                    <a:lstStyle/>
                    <a:p>
                      <a:pPr algn="ctr"/>
                      <a:endParaRPr lang="es-EC" sz="1600" dirty="0"/>
                    </a:p>
                  </a:txBody>
                  <a:tcPr anchor="ctr"/>
                </a:tc>
                <a:tc>
                  <a:txBody>
                    <a:bodyPr/>
                    <a:lstStyle/>
                    <a:p>
                      <a:pPr algn="ctr"/>
                      <a:r>
                        <a:rPr lang="es-EC" sz="1600" dirty="0" smtClean="0"/>
                        <a:t>ACI 318-2014</a:t>
                      </a:r>
                    </a:p>
                    <a:p>
                      <a:pPr algn="ctr"/>
                      <a:r>
                        <a:rPr lang="es-EC" sz="1600" dirty="0" smtClean="0"/>
                        <a:t>Solicitaciones no </a:t>
                      </a:r>
                      <a:r>
                        <a:rPr lang="es-EC" sz="1600" dirty="0" err="1" smtClean="0"/>
                        <a:t>sismoresistentes</a:t>
                      </a:r>
                      <a:endParaRPr lang="es-EC"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t>ACI 318-2014</a:t>
                      </a:r>
                    </a:p>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smtClean="0"/>
                        <a:t>Solicitaciones</a:t>
                      </a:r>
                      <a:r>
                        <a:rPr lang="es-EC" sz="1600" baseline="0" dirty="0" smtClean="0"/>
                        <a:t> </a:t>
                      </a:r>
                      <a:r>
                        <a:rPr lang="es-EC" sz="1600" dirty="0" err="1" smtClean="0"/>
                        <a:t>sismoresistentes</a:t>
                      </a:r>
                      <a:endParaRPr lang="es-EC" sz="1600" dirty="0" smtClean="0"/>
                    </a:p>
                  </a:txBody>
                  <a:tcPr anchor="ctr"/>
                </a:tc>
                <a:tc>
                  <a:txBody>
                    <a:bodyPr/>
                    <a:lstStyle/>
                    <a:p>
                      <a:pPr algn="ctr"/>
                      <a:r>
                        <a:rPr lang="es-EC" sz="1600" dirty="0" smtClean="0"/>
                        <a:t>NEC-15</a:t>
                      </a:r>
                      <a:endParaRPr lang="es-EC" sz="1600" dirty="0"/>
                    </a:p>
                  </a:txBody>
                  <a:tcPr anchor="ctr"/>
                </a:tc>
              </a:tr>
              <a:tr h="189642">
                <a:tc>
                  <a:txBody>
                    <a:bodyPr/>
                    <a:lstStyle/>
                    <a:p>
                      <a:pPr algn="ctr"/>
                      <a:r>
                        <a:rPr lang="es-EC" sz="1600" dirty="0" smtClean="0"/>
                        <a:t>Mínimo</a:t>
                      </a:r>
                    </a:p>
                  </a:txBody>
                  <a:tcPr anchor="ctr"/>
                </a:tc>
                <a:tc>
                  <a:txBody>
                    <a:bodyPr/>
                    <a:lstStyle/>
                    <a:p>
                      <a:pPr algn="ctr"/>
                      <a:r>
                        <a:rPr lang="es-EC" sz="1600" dirty="0" smtClean="0"/>
                        <a:t>0,01</a:t>
                      </a:r>
                      <a:endParaRPr lang="es-EC" sz="1600" dirty="0"/>
                    </a:p>
                  </a:txBody>
                  <a:tcPr anchor="ctr"/>
                </a:tc>
                <a:tc>
                  <a:txBody>
                    <a:bodyPr/>
                    <a:lstStyle/>
                    <a:p>
                      <a:pPr algn="ctr"/>
                      <a:r>
                        <a:rPr lang="es-EC" sz="1600" dirty="0" smtClean="0"/>
                        <a:t>0,01</a:t>
                      </a:r>
                      <a:endParaRPr lang="es-EC" sz="1600" dirty="0"/>
                    </a:p>
                  </a:txBody>
                  <a:tcPr anchor="ctr"/>
                </a:tc>
                <a:tc>
                  <a:txBody>
                    <a:bodyPr/>
                    <a:lstStyle/>
                    <a:p>
                      <a:pPr algn="ctr"/>
                      <a:r>
                        <a:rPr lang="es-EC" sz="1600" dirty="0" smtClean="0"/>
                        <a:t>0,01</a:t>
                      </a:r>
                      <a:endParaRPr lang="es-EC" sz="1600" dirty="0"/>
                    </a:p>
                  </a:txBody>
                  <a:tcPr anchor="ctr"/>
                </a:tc>
              </a:tr>
              <a:tr h="189642">
                <a:tc>
                  <a:txBody>
                    <a:bodyPr/>
                    <a:lstStyle/>
                    <a:p>
                      <a:pPr algn="ctr"/>
                      <a:r>
                        <a:rPr lang="es-EC" sz="1600" dirty="0" smtClean="0"/>
                        <a:t>Máximo</a:t>
                      </a:r>
                      <a:endParaRPr lang="es-EC" sz="1600" dirty="0"/>
                    </a:p>
                  </a:txBody>
                  <a:tcPr anchor="ctr"/>
                </a:tc>
                <a:tc>
                  <a:txBody>
                    <a:bodyPr/>
                    <a:lstStyle/>
                    <a:p>
                      <a:pPr algn="ctr"/>
                      <a:r>
                        <a:rPr lang="es-EC" sz="1600" dirty="0" smtClean="0"/>
                        <a:t>0,08</a:t>
                      </a:r>
                      <a:endParaRPr lang="es-EC" sz="1600" dirty="0"/>
                    </a:p>
                  </a:txBody>
                  <a:tcPr anchor="ctr"/>
                </a:tc>
                <a:tc>
                  <a:txBody>
                    <a:bodyPr/>
                    <a:lstStyle/>
                    <a:p>
                      <a:pPr algn="ctr"/>
                      <a:r>
                        <a:rPr lang="es-EC" sz="1600" dirty="0" smtClean="0"/>
                        <a:t>0,06</a:t>
                      </a:r>
                      <a:endParaRPr lang="es-EC" sz="1600" dirty="0"/>
                    </a:p>
                  </a:txBody>
                  <a:tcPr anchor="ctr"/>
                </a:tc>
                <a:tc>
                  <a:txBody>
                    <a:bodyPr/>
                    <a:lstStyle/>
                    <a:p>
                      <a:pPr algn="ctr"/>
                      <a:r>
                        <a:rPr lang="es-EC" sz="1600" dirty="0" smtClean="0"/>
                        <a:t>0,03</a:t>
                      </a:r>
                      <a:endParaRPr lang="es-EC" sz="1600" dirty="0"/>
                    </a:p>
                  </a:txBody>
                  <a:tcPr anchor="ctr"/>
                </a:tc>
              </a:tr>
            </a:tbl>
          </a:graphicData>
        </a:graphic>
      </p:graphicFrame>
      <p:pic>
        <p:nvPicPr>
          <p:cNvPr id="12" name="Imagen 11"/>
          <p:cNvPicPr/>
          <p:nvPr/>
        </p:nvPicPr>
        <p:blipFill>
          <a:blip r:embed="rId2"/>
          <a:stretch>
            <a:fillRect/>
          </a:stretch>
        </p:blipFill>
        <p:spPr>
          <a:xfrm>
            <a:off x="4089398" y="1862229"/>
            <a:ext cx="4438445" cy="1529900"/>
          </a:xfrm>
          <a:prstGeom prst="rect">
            <a:avLst/>
          </a:prstGeom>
        </p:spPr>
      </p:pic>
    </p:spTree>
    <p:extLst>
      <p:ext uri="{BB962C8B-B14F-4D97-AF65-F5344CB8AC3E}">
        <p14:creationId xmlns:p14="http://schemas.microsoft.com/office/powerpoint/2010/main" val="217364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n 207"/>
          <p:cNvPicPr>
            <a:picLocks noChangeAspect="1"/>
          </p:cNvPicPr>
          <p:nvPr/>
        </p:nvPicPr>
        <p:blipFill>
          <a:blip r:embed="rId2"/>
          <a:stretch>
            <a:fillRect/>
          </a:stretch>
        </p:blipFill>
        <p:spPr>
          <a:xfrm>
            <a:off x="1372086" y="3322024"/>
            <a:ext cx="5841028" cy="2938654"/>
          </a:xfrm>
          <a:prstGeom prst="rect">
            <a:avLst/>
          </a:prstGeom>
        </p:spPr>
      </p:pic>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325692" y="716180"/>
            <a:ext cx="7726927" cy="400110"/>
          </a:xfrm>
          <a:prstGeom prst="rect">
            <a:avLst/>
          </a:prstGeom>
          <a:noFill/>
        </p:spPr>
        <p:txBody>
          <a:bodyPr wrap="square" rtlCol="0">
            <a:spAutoFit/>
          </a:bodyPr>
          <a:lstStyle/>
          <a:p>
            <a:pPr algn="just"/>
            <a:r>
              <a:rPr lang="es-ES" sz="2000" b="1" dirty="0">
                <a:latin typeface="Arial" panose="020B0604020202020204" pitchFamily="34" charset="0"/>
                <a:cs typeface="Arial" panose="020B0604020202020204" pitchFamily="34" charset="0"/>
              </a:rPr>
              <a:t>Factor</a:t>
            </a:r>
            <a:r>
              <a:rPr lang="es-ES" sz="2000" b="1" i="1" dirty="0">
                <a:latin typeface="Arial" panose="020B0604020202020204" pitchFamily="34" charset="0"/>
                <a:cs typeface="Arial" panose="020B0604020202020204" pitchFamily="34" charset="0"/>
              </a:rPr>
              <a:t> Φ</a:t>
            </a:r>
            <a:r>
              <a:rPr lang="es-ES" sz="2000" b="1" dirty="0">
                <a:latin typeface="Arial" panose="020B0604020202020204" pitchFamily="34" charset="0"/>
                <a:cs typeface="Arial" panose="020B0604020202020204" pitchFamily="34" charset="0"/>
              </a:rPr>
              <a:t> de reducción de resistencia en columnas</a:t>
            </a:r>
          </a:p>
        </p:txBody>
      </p:sp>
      <p:pic>
        <p:nvPicPr>
          <p:cNvPr id="9" name="Imagen 8"/>
          <p:cNvPicPr/>
          <p:nvPr/>
        </p:nvPicPr>
        <p:blipFill rotWithShape="1">
          <a:blip r:embed="rId3"/>
          <a:srcRect t="4378"/>
          <a:stretch/>
        </p:blipFill>
        <p:spPr bwMode="auto">
          <a:xfrm>
            <a:off x="2015329" y="1116290"/>
            <a:ext cx="4791998" cy="22057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38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325692" y="716179"/>
            <a:ext cx="8390605" cy="1323439"/>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El código ACI </a:t>
            </a:r>
            <a:r>
              <a:rPr lang="es-ES" sz="2000" dirty="0" smtClean="0">
                <a:latin typeface="Arial" panose="020B0604020202020204" pitchFamily="34" charset="0"/>
                <a:cs typeface="Arial" panose="020B0604020202020204" pitchFamily="34" charset="0"/>
              </a:rPr>
              <a:t>318-2014 </a:t>
            </a:r>
            <a:r>
              <a:rPr lang="es-ES" sz="2000" dirty="0">
                <a:latin typeface="Arial" panose="020B0604020202020204" pitchFamily="34" charset="0"/>
                <a:cs typeface="Arial" panose="020B0604020202020204" pitchFamily="34" charset="0"/>
              </a:rPr>
              <a:t>recomienda una reducción de la capacidad de las columnas, debido a la presencia de excentricidades mínimas no consideradas en las solicitaciones, a fin de obtener la carga última axial efectiva.</a:t>
            </a:r>
          </a:p>
        </p:txBody>
      </p:sp>
      <mc:AlternateContent xmlns:mc="http://schemas.openxmlformats.org/markup-compatibility/2006" xmlns:a14="http://schemas.microsoft.com/office/drawing/2010/main">
        <mc:Choice Requires="a14">
          <p:sp>
            <p:nvSpPr>
              <p:cNvPr id="3" name="Rectángulo 2"/>
              <p:cNvSpPr/>
              <p:nvPr/>
            </p:nvSpPr>
            <p:spPr>
              <a:xfrm>
                <a:off x="1714806" y="3126828"/>
                <a:ext cx="561237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000" i="1">
                              <a:latin typeface="Cambria Math" panose="02040503050406030204" pitchFamily="18" charset="0"/>
                            </a:rPr>
                          </m:ctrlPr>
                        </m:dPr>
                        <m:e>
                          <m:r>
                            <a:rPr lang="es-EC" sz="2000" i="1">
                              <a:latin typeface="Cambria Math" panose="02040503050406030204" pitchFamily="18" charset="0"/>
                            </a:rPr>
                            <m:t>𝑃𝑢</m:t>
                          </m:r>
                          <m:r>
                            <a:rPr lang="es-EC" sz="2000" i="0">
                              <a:latin typeface="Cambria Math" panose="02040503050406030204" pitchFamily="18" charset="0"/>
                            </a:rPr>
                            <m:t> </m:t>
                          </m:r>
                          <m:r>
                            <a:rPr lang="es-EC" sz="2000" i="1">
                              <a:latin typeface="Cambria Math" panose="02040503050406030204" pitchFamily="18" charset="0"/>
                            </a:rPr>
                            <m:t>𝑒𝑓</m:t>
                          </m:r>
                          <m:r>
                            <a:rPr lang="es-EC" sz="2000" i="0">
                              <a:latin typeface="Cambria Math" panose="02040503050406030204" pitchFamily="18" charset="0"/>
                            </a:rPr>
                            <m:t>=</m:t>
                          </m:r>
                          <m:r>
                            <a:rPr lang="es-EC" sz="2000" i="0" smtClean="0">
                              <a:solidFill>
                                <a:srgbClr val="FF0000"/>
                              </a:solidFill>
                              <a:latin typeface="Cambria Math" panose="02040503050406030204" pitchFamily="18" charset="0"/>
                            </a:rPr>
                            <m:t>0.80</m:t>
                          </m:r>
                          <m:r>
                            <a:rPr lang="es-EC" sz="2000" i="0">
                              <a:latin typeface="Cambria Math" panose="02040503050406030204" pitchFamily="18" charset="0"/>
                            </a:rPr>
                            <m:t>∗</m:t>
                          </m:r>
                          <m:r>
                            <a:rPr lang="es-EC" sz="2000" i="1">
                              <a:latin typeface="Cambria Math" panose="02040503050406030204" pitchFamily="18" charset="0"/>
                            </a:rPr>
                            <m:t>𝛷</m:t>
                          </m:r>
                          <m:r>
                            <a:rPr lang="es-EC" sz="2000" i="0">
                              <a:latin typeface="Cambria Math" panose="02040503050406030204" pitchFamily="18" charset="0"/>
                            </a:rPr>
                            <m:t>[0.85 </m:t>
                          </m:r>
                          <m:sSup>
                            <m:sSupPr>
                              <m:ctrlPr>
                                <a:rPr lang="es-EC" sz="2000" i="1">
                                  <a:latin typeface="Cambria Math" panose="02040503050406030204" pitchFamily="18" charset="0"/>
                                </a:rPr>
                              </m:ctrlPr>
                            </m:sSupPr>
                            <m:e>
                              <m:r>
                                <a:rPr lang="es-EC" sz="2000" i="1">
                                  <a:latin typeface="Cambria Math" panose="02040503050406030204" pitchFamily="18" charset="0"/>
                                </a:rPr>
                                <m:t>𝑓</m:t>
                              </m:r>
                            </m:e>
                            <m:sup>
                              <m:r>
                                <a:rPr lang="es-EC" sz="2000" i="0">
                                  <a:latin typeface="Cambria Math" panose="02040503050406030204" pitchFamily="18" charset="0"/>
                                </a:rPr>
                                <m:t>′</m:t>
                              </m:r>
                            </m:sup>
                          </m:sSup>
                          <m:r>
                            <a:rPr lang="es-EC" sz="2000" i="1">
                              <a:latin typeface="Cambria Math" panose="02040503050406030204" pitchFamily="18" charset="0"/>
                            </a:rPr>
                            <m:t>𝑐</m:t>
                          </m:r>
                          <m:d>
                            <m:dPr>
                              <m:ctrlPr>
                                <a:rPr lang="es-EC" sz="2000" i="1">
                                  <a:latin typeface="Cambria Math" panose="02040503050406030204" pitchFamily="18" charset="0"/>
                                </a:rPr>
                              </m:ctrlPr>
                            </m:dPr>
                            <m:e>
                              <m:r>
                                <a:rPr lang="es-EC" sz="2000" i="1">
                                  <a:latin typeface="Cambria Math" panose="02040503050406030204" pitchFamily="18" charset="0"/>
                                </a:rPr>
                                <m:t>𝐴𝑔</m:t>
                              </m:r>
                              <m:r>
                                <a:rPr lang="es-EC" sz="2000" i="0">
                                  <a:latin typeface="Cambria Math" panose="02040503050406030204" pitchFamily="18" charset="0"/>
                                </a:rPr>
                                <m:t>−</m:t>
                              </m:r>
                              <m:r>
                                <a:rPr lang="es-EC" sz="2000" i="1">
                                  <a:latin typeface="Cambria Math" panose="02040503050406030204" pitchFamily="18" charset="0"/>
                                </a:rPr>
                                <m:t>𝐴𝑠𝑡</m:t>
                              </m:r>
                            </m:e>
                          </m:d>
                          <m:r>
                            <a:rPr lang="es-EC" sz="2000" i="0">
                              <a:latin typeface="Cambria Math" panose="02040503050406030204" pitchFamily="18" charset="0"/>
                            </a:rPr>
                            <m:t>+</m:t>
                          </m:r>
                          <m:r>
                            <a:rPr lang="es-EC" sz="2000" i="1">
                              <a:latin typeface="Cambria Math" panose="02040503050406030204" pitchFamily="18" charset="0"/>
                            </a:rPr>
                            <m:t>𝑓𝑦</m:t>
                          </m:r>
                          <m:r>
                            <a:rPr lang="es-EC" sz="2000" i="0">
                              <a:latin typeface="Cambria Math" panose="02040503050406030204" pitchFamily="18" charset="0"/>
                            </a:rPr>
                            <m:t>∗</m:t>
                          </m:r>
                          <m:r>
                            <a:rPr lang="es-EC" sz="2000" i="1">
                              <a:latin typeface="Cambria Math" panose="02040503050406030204" pitchFamily="18" charset="0"/>
                            </a:rPr>
                            <m:t>𝐴𝑠𝑡</m:t>
                          </m:r>
                        </m:e>
                      </m:d>
                    </m:oMath>
                  </m:oMathPara>
                </a14:m>
                <a:endParaRPr lang="es-EC" sz="2000" dirty="0"/>
              </a:p>
            </p:txBody>
          </p:sp>
        </mc:Choice>
        <mc:Fallback xmlns="">
          <p:sp>
            <p:nvSpPr>
              <p:cNvPr id="3" name="Rectángulo 2"/>
              <p:cNvSpPr>
                <a:spLocks noRot="1" noChangeAspect="1" noMove="1" noResize="1" noEditPoints="1" noAdjustHandles="1" noChangeArrowheads="1" noChangeShapeType="1" noTextEdit="1"/>
              </p:cNvSpPr>
              <p:nvPr/>
            </p:nvSpPr>
            <p:spPr>
              <a:xfrm>
                <a:off x="1714806" y="3126828"/>
                <a:ext cx="5612374" cy="400110"/>
              </a:xfrm>
              <a:prstGeom prst="rect">
                <a:avLst/>
              </a:prstGeom>
              <a:blipFill rotWithShape="0">
                <a:blip r:embed="rId2"/>
                <a:stretch>
                  <a:fillRect t="-125758" r="-8795" b="-1893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1707432" y="5154834"/>
                <a:ext cx="558287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000" i="1">
                              <a:latin typeface="Cambria Math" panose="02040503050406030204" pitchFamily="18" charset="0"/>
                            </a:rPr>
                          </m:ctrlPr>
                        </m:dPr>
                        <m:e>
                          <m:r>
                            <a:rPr lang="es-EC" sz="2000" i="1">
                              <a:latin typeface="Cambria Math" panose="02040503050406030204" pitchFamily="18" charset="0"/>
                            </a:rPr>
                            <m:t>𝑃𝑢</m:t>
                          </m:r>
                          <m:r>
                            <a:rPr lang="es-EC" sz="2000" i="0">
                              <a:latin typeface="Cambria Math" panose="02040503050406030204" pitchFamily="18" charset="0"/>
                            </a:rPr>
                            <m:t> </m:t>
                          </m:r>
                          <m:r>
                            <a:rPr lang="es-EC" sz="2000" i="1">
                              <a:latin typeface="Cambria Math" panose="02040503050406030204" pitchFamily="18" charset="0"/>
                            </a:rPr>
                            <m:t>𝑒𝑓</m:t>
                          </m:r>
                          <m:r>
                            <a:rPr lang="es-EC" sz="2000" i="0">
                              <a:latin typeface="Cambria Math" panose="02040503050406030204" pitchFamily="18" charset="0"/>
                            </a:rPr>
                            <m:t>=</m:t>
                          </m:r>
                          <m:r>
                            <a:rPr lang="es-EC" sz="2000" i="0" smtClean="0">
                              <a:solidFill>
                                <a:srgbClr val="FF0000"/>
                              </a:solidFill>
                              <a:latin typeface="Cambria Math" panose="02040503050406030204" pitchFamily="18" charset="0"/>
                            </a:rPr>
                            <m:t>0.85</m:t>
                          </m:r>
                          <m:r>
                            <a:rPr lang="es-EC" sz="2000" i="0">
                              <a:latin typeface="Cambria Math" panose="02040503050406030204" pitchFamily="18" charset="0"/>
                            </a:rPr>
                            <m:t>∗</m:t>
                          </m:r>
                          <m:r>
                            <a:rPr lang="es-EC" sz="2000" i="1">
                              <a:latin typeface="Cambria Math" panose="02040503050406030204" pitchFamily="18" charset="0"/>
                            </a:rPr>
                            <m:t>𝛷</m:t>
                          </m:r>
                          <m:r>
                            <a:rPr lang="es-EC" sz="2000" i="0">
                              <a:latin typeface="Cambria Math" panose="02040503050406030204" pitchFamily="18" charset="0"/>
                            </a:rPr>
                            <m:t>[0.85 </m:t>
                          </m:r>
                          <m:sSup>
                            <m:sSupPr>
                              <m:ctrlPr>
                                <a:rPr lang="es-EC" sz="2000" i="1">
                                  <a:latin typeface="Cambria Math" panose="02040503050406030204" pitchFamily="18" charset="0"/>
                                </a:rPr>
                              </m:ctrlPr>
                            </m:sSupPr>
                            <m:e>
                              <m:r>
                                <a:rPr lang="es-EC" sz="2000" i="1">
                                  <a:latin typeface="Cambria Math" panose="02040503050406030204" pitchFamily="18" charset="0"/>
                                </a:rPr>
                                <m:t>𝑓</m:t>
                              </m:r>
                            </m:e>
                            <m:sup>
                              <m:r>
                                <a:rPr lang="es-EC" sz="2000" i="0">
                                  <a:latin typeface="Cambria Math" panose="02040503050406030204" pitchFamily="18" charset="0"/>
                                </a:rPr>
                                <m:t>′</m:t>
                              </m:r>
                            </m:sup>
                          </m:sSup>
                          <m:r>
                            <a:rPr lang="es-EC" sz="2000" i="1">
                              <a:latin typeface="Cambria Math" panose="02040503050406030204" pitchFamily="18" charset="0"/>
                            </a:rPr>
                            <m:t>𝑐</m:t>
                          </m:r>
                          <m:d>
                            <m:dPr>
                              <m:ctrlPr>
                                <a:rPr lang="es-EC" sz="2000" i="1">
                                  <a:latin typeface="Cambria Math" panose="02040503050406030204" pitchFamily="18" charset="0"/>
                                </a:rPr>
                              </m:ctrlPr>
                            </m:dPr>
                            <m:e>
                              <m:r>
                                <a:rPr lang="es-EC" sz="2000" i="1">
                                  <a:latin typeface="Cambria Math" panose="02040503050406030204" pitchFamily="18" charset="0"/>
                                </a:rPr>
                                <m:t>𝐴𝑔</m:t>
                              </m:r>
                              <m:r>
                                <a:rPr lang="es-EC" sz="2000" i="0">
                                  <a:latin typeface="Cambria Math" panose="02040503050406030204" pitchFamily="18" charset="0"/>
                                </a:rPr>
                                <m:t>−</m:t>
                              </m:r>
                              <m:r>
                                <a:rPr lang="es-EC" sz="2000" i="1">
                                  <a:latin typeface="Cambria Math" panose="02040503050406030204" pitchFamily="18" charset="0"/>
                                </a:rPr>
                                <m:t>𝐴𝑠𝑡</m:t>
                              </m:r>
                            </m:e>
                          </m:d>
                          <m:r>
                            <a:rPr lang="es-EC" sz="2000" i="0">
                              <a:latin typeface="Cambria Math" panose="02040503050406030204" pitchFamily="18" charset="0"/>
                            </a:rPr>
                            <m:t>+</m:t>
                          </m:r>
                          <m:r>
                            <a:rPr lang="es-EC" sz="2000" i="1">
                              <a:latin typeface="Cambria Math" panose="02040503050406030204" pitchFamily="18" charset="0"/>
                            </a:rPr>
                            <m:t>𝑓𝑦</m:t>
                          </m:r>
                          <m:r>
                            <a:rPr lang="es-EC" sz="2000" i="0">
                              <a:latin typeface="Cambria Math" panose="02040503050406030204" pitchFamily="18" charset="0"/>
                            </a:rPr>
                            <m:t>∗</m:t>
                          </m:r>
                          <m:r>
                            <a:rPr lang="es-EC" sz="2000" i="1">
                              <a:latin typeface="Cambria Math" panose="02040503050406030204" pitchFamily="18" charset="0"/>
                            </a:rPr>
                            <m:t>𝐴𝑠𝑡</m:t>
                          </m:r>
                        </m:e>
                      </m:d>
                    </m:oMath>
                  </m:oMathPara>
                </a14:m>
                <a:endParaRPr lang="es-EC" sz="2000" dirty="0"/>
              </a:p>
            </p:txBody>
          </p:sp>
        </mc:Choice>
        <mc:Fallback xmlns="">
          <p:sp>
            <p:nvSpPr>
              <p:cNvPr id="4" name="Rectángulo 3"/>
              <p:cNvSpPr>
                <a:spLocks noRot="1" noChangeAspect="1" noMove="1" noResize="1" noEditPoints="1" noAdjustHandles="1" noChangeArrowheads="1" noChangeShapeType="1" noTextEdit="1"/>
              </p:cNvSpPr>
              <p:nvPr/>
            </p:nvSpPr>
            <p:spPr>
              <a:xfrm>
                <a:off x="1707432" y="5154834"/>
                <a:ext cx="5582878" cy="400110"/>
              </a:xfrm>
              <a:prstGeom prst="rect">
                <a:avLst/>
              </a:prstGeom>
              <a:blipFill rotWithShape="0">
                <a:blip r:embed="rId3"/>
                <a:stretch>
                  <a:fillRect t="-127692" r="-9170" b="-193846"/>
                </a:stretch>
              </a:blipFill>
            </p:spPr>
            <p:txBody>
              <a:bodyPr/>
              <a:lstStyle/>
              <a:p>
                <a:r>
                  <a:rPr lang="es-EC">
                    <a:noFill/>
                  </a:rPr>
                  <a:t> </a:t>
                </a:r>
              </a:p>
            </p:txBody>
          </p:sp>
        </mc:Fallback>
      </mc:AlternateContent>
      <p:sp>
        <p:nvSpPr>
          <p:cNvPr id="6" name="Rectángulo 5"/>
          <p:cNvSpPr/>
          <p:nvPr/>
        </p:nvSpPr>
        <p:spPr>
          <a:xfrm>
            <a:off x="325691" y="2039618"/>
            <a:ext cx="8390605" cy="400110"/>
          </a:xfrm>
          <a:prstGeom prst="rect">
            <a:avLst/>
          </a:prstGeom>
        </p:spPr>
        <p:txBody>
          <a:bodyPr wrap="square">
            <a:spAutoFit/>
          </a:bodyPr>
          <a:lstStyle/>
          <a:p>
            <a:pPr marL="342900" indent="-342900" algn="just">
              <a:buFont typeface="Arial" panose="020B0604020202020204" pitchFamily="34" charset="0"/>
              <a:buChar char="•"/>
            </a:pPr>
            <a:r>
              <a:rPr lang="es-ES" sz="2000" dirty="0" smtClean="0">
                <a:latin typeface="Arial" panose="020B0604020202020204" pitchFamily="34" charset="0"/>
                <a:ea typeface="Calibri" panose="020F0502020204030204" pitchFamily="34" charset="0"/>
                <a:cs typeface="Arial" panose="020B0604020202020204" pitchFamily="34" charset="0"/>
              </a:rPr>
              <a:t>Estribos </a:t>
            </a:r>
            <a:r>
              <a:rPr lang="es-ES" sz="2000" dirty="0">
                <a:latin typeface="Arial" panose="020B0604020202020204" pitchFamily="34" charset="0"/>
                <a:ea typeface="Calibri" panose="020F0502020204030204" pitchFamily="34" charset="0"/>
                <a:cs typeface="Arial" panose="020B0604020202020204" pitchFamily="34" charset="0"/>
              </a:rPr>
              <a:t>rectangulares o circulares </a:t>
            </a:r>
            <a:r>
              <a:rPr lang="es-ES" sz="2000" dirty="0" smtClean="0">
                <a:latin typeface="Arial" panose="020B0604020202020204" pitchFamily="34" charset="0"/>
                <a:ea typeface="Calibri" panose="020F0502020204030204" pitchFamily="34" charset="0"/>
                <a:cs typeface="Arial" panose="020B0604020202020204" pitchFamily="34" charset="0"/>
              </a:rPr>
              <a:t>cerrados.</a:t>
            </a:r>
            <a:endParaRPr lang="es-EC" sz="2000" dirty="0">
              <a:latin typeface="Arial" panose="020B0604020202020204" pitchFamily="34" charset="0"/>
              <a:cs typeface="Arial" panose="020B0604020202020204" pitchFamily="34" charset="0"/>
            </a:endParaRPr>
          </a:p>
        </p:txBody>
      </p:sp>
      <p:sp>
        <p:nvSpPr>
          <p:cNvPr id="11" name="Rectángulo 10"/>
          <p:cNvSpPr/>
          <p:nvPr/>
        </p:nvSpPr>
        <p:spPr>
          <a:xfrm>
            <a:off x="303568" y="4067624"/>
            <a:ext cx="8390605" cy="400110"/>
          </a:xfrm>
          <a:prstGeom prst="rect">
            <a:avLst/>
          </a:prstGeom>
        </p:spPr>
        <p:txBody>
          <a:bodyPr wrap="square">
            <a:spAutoFit/>
          </a:bodyPr>
          <a:lstStyle/>
          <a:p>
            <a:pPr marL="342900" indent="-342900" algn="just">
              <a:buFont typeface="Arial" panose="020B0604020202020204" pitchFamily="34" charset="0"/>
              <a:buChar char="•"/>
            </a:pPr>
            <a:r>
              <a:rPr lang="es-ES" sz="2000" dirty="0" smtClean="0">
                <a:latin typeface="Arial" panose="020B0604020202020204" pitchFamily="34" charset="0"/>
                <a:ea typeface="Calibri" panose="020F0502020204030204" pitchFamily="34" charset="0"/>
                <a:cs typeface="Arial" panose="020B0604020202020204" pitchFamily="34" charset="0"/>
              </a:rPr>
              <a:t>Estribos en espiral.</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26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500218" y="890853"/>
            <a:ext cx="8390606" cy="461665"/>
          </a:xfrm>
          <a:prstGeom prst="rect">
            <a:avLst/>
          </a:prstGeom>
          <a:noFill/>
        </p:spPr>
        <p:txBody>
          <a:bodyPr wrap="square" rtlCol="0">
            <a:spAutoFit/>
          </a:bodyPr>
          <a:lstStyle/>
          <a:p>
            <a:pPr lvl="2"/>
            <a:r>
              <a:rPr lang="es-ES" sz="2400" b="1" dirty="0"/>
              <a:t>Flexocompresión en Columnas de Hormigón Armado</a:t>
            </a:r>
            <a:endParaRPr lang="es-EC" sz="2400" b="1" dirty="0"/>
          </a:p>
        </p:txBody>
      </p:sp>
      <p:graphicFrame>
        <p:nvGraphicFramePr>
          <p:cNvPr id="7" name="Diagrama 6"/>
          <p:cNvGraphicFramePr/>
          <p:nvPr>
            <p:extLst>
              <p:ext uri="{D42A27DB-BD31-4B8C-83A1-F6EECF244321}">
                <p14:modId xmlns:p14="http://schemas.microsoft.com/office/powerpoint/2010/main" val="2092864220"/>
              </p:ext>
            </p:extLst>
          </p:nvPr>
        </p:nvGraphicFramePr>
        <p:xfrm>
          <a:off x="489155" y="1526689"/>
          <a:ext cx="77604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p:nvPr/>
        </p:nvPicPr>
        <p:blipFill>
          <a:blip r:embed="rId7"/>
          <a:stretch>
            <a:fillRect/>
          </a:stretch>
        </p:blipFill>
        <p:spPr>
          <a:xfrm>
            <a:off x="3378654" y="3614646"/>
            <a:ext cx="2038350" cy="1283335"/>
          </a:xfrm>
          <a:prstGeom prst="rect">
            <a:avLst/>
          </a:prstGeom>
        </p:spPr>
      </p:pic>
      <p:pic>
        <p:nvPicPr>
          <p:cNvPr id="12" name="Imagen 11"/>
          <p:cNvPicPr/>
          <p:nvPr/>
        </p:nvPicPr>
        <p:blipFill>
          <a:blip r:embed="rId8"/>
          <a:stretch>
            <a:fillRect/>
          </a:stretch>
        </p:blipFill>
        <p:spPr>
          <a:xfrm>
            <a:off x="949777" y="3614646"/>
            <a:ext cx="1771651" cy="1232217"/>
          </a:xfrm>
          <a:prstGeom prst="rect">
            <a:avLst/>
          </a:prstGeom>
        </p:spPr>
      </p:pic>
    </p:spTree>
    <p:extLst>
      <p:ext uri="{BB962C8B-B14F-4D97-AF65-F5344CB8AC3E}">
        <p14:creationId xmlns:p14="http://schemas.microsoft.com/office/powerpoint/2010/main" val="159268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228075" y="847310"/>
            <a:ext cx="8390606" cy="707886"/>
          </a:xfrm>
          <a:prstGeom prst="rect">
            <a:avLst/>
          </a:prstGeom>
          <a:noFill/>
        </p:spPr>
        <p:txBody>
          <a:bodyPr wrap="square" rtlCol="0">
            <a:spAutoFit/>
          </a:bodyPr>
          <a:lstStyle/>
          <a:p>
            <a:pPr lvl="2"/>
            <a:r>
              <a:rPr lang="es-ES" sz="2000" b="1" dirty="0">
                <a:latin typeface="Arial" panose="020B0604020202020204" pitchFamily="34" charset="0"/>
                <a:cs typeface="Arial" panose="020B0604020202020204" pitchFamily="34" charset="0"/>
              </a:rPr>
              <a:t>Diagramas de interacción para columnas de hormigón armado con Flexocompresión uniaxial</a:t>
            </a:r>
            <a:endParaRPr lang="es-EC" sz="2000" b="1" dirty="0">
              <a:latin typeface="Arial" panose="020B0604020202020204" pitchFamily="34" charset="0"/>
              <a:cs typeface="Arial" panose="020B0604020202020204" pitchFamily="34" charset="0"/>
            </a:endParaRPr>
          </a:p>
        </p:txBody>
      </p:sp>
      <p:sp>
        <p:nvSpPr>
          <p:cNvPr id="3" name="CuadroTexto 2"/>
          <p:cNvSpPr txBox="1"/>
          <p:nvPr/>
        </p:nvSpPr>
        <p:spPr>
          <a:xfrm>
            <a:off x="838200" y="3047114"/>
            <a:ext cx="7456714" cy="338554"/>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Momento Flector            Eje X </a:t>
            </a:r>
            <a:endParaRPr lang="es-EC" sz="1600" dirty="0">
              <a:latin typeface="Arial" panose="020B0604020202020204" pitchFamily="34" charset="0"/>
              <a:cs typeface="Arial" panose="020B0604020202020204" pitchFamily="34" charset="0"/>
            </a:endParaRPr>
          </a:p>
        </p:txBody>
      </p:sp>
      <p:sp>
        <p:nvSpPr>
          <p:cNvPr id="4" name="Flecha derecha 3"/>
          <p:cNvSpPr/>
          <p:nvPr/>
        </p:nvSpPr>
        <p:spPr>
          <a:xfrm>
            <a:off x="2841172" y="3088162"/>
            <a:ext cx="478971" cy="217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838200" y="3466257"/>
            <a:ext cx="7456714" cy="338554"/>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Carga Axial                    Eje Y </a:t>
            </a:r>
            <a:endParaRPr lang="es-EC" sz="1600" dirty="0">
              <a:latin typeface="Arial" panose="020B0604020202020204" pitchFamily="34" charset="0"/>
              <a:cs typeface="Arial" panose="020B0604020202020204" pitchFamily="34" charset="0"/>
            </a:endParaRPr>
          </a:p>
        </p:txBody>
      </p:sp>
      <p:sp>
        <p:nvSpPr>
          <p:cNvPr id="14" name="Flecha derecha 13"/>
          <p:cNvSpPr/>
          <p:nvPr/>
        </p:nvSpPr>
        <p:spPr>
          <a:xfrm>
            <a:off x="2841172" y="3511616"/>
            <a:ext cx="478971" cy="217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838200" y="3920224"/>
            <a:ext cx="7456714" cy="338554"/>
          </a:xfrm>
          <a:prstGeom prst="rect">
            <a:avLst/>
          </a:prstGeom>
          <a:noFill/>
        </p:spPr>
        <p:txBody>
          <a:bodyPr wrap="square" rtlCol="0">
            <a:spAutoFit/>
          </a:bodyPr>
          <a:lstStyle/>
          <a:p>
            <a:pPr marL="285750"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Con referencia al eje centroidal</a:t>
            </a:r>
            <a:endParaRPr lang="es-EC" sz="1600" dirty="0">
              <a:latin typeface="Arial" panose="020B0604020202020204" pitchFamily="34" charset="0"/>
              <a:cs typeface="Arial" panose="020B0604020202020204" pitchFamily="34" charset="0"/>
            </a:endParaRPr>
          </a:p>
        </p:txBody>
      </p:sp>
      <p:pic>
        <p:nvPicPr>
          <p:cNvPr id="17" name="Imagen 16"/>
          <p:cNvPicPr/>
          <p:nvPr/>
        </p:nvPicPr>
        <p:blipFill>
          <a:blip r:embed="rId2"/>
          <a:stretch>
            <a:fillRect/>
          </a:stretch>
        </p:blipFill>
        <p:spPr>
          <a:xfrm>
            <a:off x="4381106" y="1926772"/>
            <a:ext cx="4458094" cy="3779906"/>
          </a:xfrm>
          <a:prstGeom prst="rect">
            <a:avLst/>
          </a:prstGeom>
        </p:spPr>
      </p:pic>
    </p:spTree>
    <p:extLst>
      <p:ext uri="{BB962C8B-B14F-4D97-AF65-F5344CB8AC3E}">
        <p14:creationId xmlns:p14="http://schemas.microsoft.com/office/powerpoint/2010/main" val="3112997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a:t>1. </a:t>
            </a:r>
            <a:r>
              <a:rPr lang="es-ES" dirty="0" smtClean="0"/>
              <a:t>PROBLEMA</a:t>
            </a:r>
            <a:endParaRPr lang="es-EC" dirty="0"/>
          </a:p>
        </p:txBody>
      </p:sp>
      <p:graphicFrame>
        <p:nvGraphicFramePr>
          <p:cNvPr id="3" name="Diagrama 2"/>
          <p:cNvGraphicFramePr/>
          <p:nvPr>
            <p:extLst>
              <p:ext uri="{D42A27DB-BD31-4B8C-83A1-F6EECF244321}">
                <p14:modId xmlns:p14="http://schemas.microsoft.com/office/powerpoint/2010/main" val="306070954"/>
              </p:ext>
            </p:extLst>
          </p:nvPr>
        </p:nvGraphicFramePr>
        <p:xfrm>
          <a:off x="1064528" y="3908188"/>
          <a:ext cx="7274256" cy="294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064528" y="4151745"/>
            <a:ext cx="1910686" cy="430887"/>
          </a:xfrm>
          <a:prstGeom prst="rect">
            <a:avLst/>
          </a:prstGeom>
          <a:noFill/>
        </p:spPr>
        <p:txBody>
          <a:bodyPr wrap="square" rtlCol="0">
            <a:spAutoFit/>
          </a:bodyPr>
          <a:lstStyle/>
          <a:p>
            <a:r>
              <a:rPr lang="es-EC" sz="2200" b="1" i="1" u="sng" dirty="0" smtClean="0"/>
              <a:t>SISMO</a:t>
            </a:r>
            <a:endParaRPr lang="es-EC" dirty="0"/>
          </a:p>
        </p:txBody>
      </p:sp>
      <p:pic>
        <p:nvPicPr>
          <p:cNvPr id="7" name="Imagen 6" descr="C:\Users\Ricardo\Documents\INGENIERÍA CIVIL\Vinculación\FOTOS\20160923_125529.jpg"/>
          <p:cNvPicPr/>
          <p:nvPr/>
        </p:nvPicPr>
        <p:blipFill rotWithShape="1">
          <a:blip r:embed="rId7" cstate="print">
            <a:extLst>
              <a:ext uri="{28A0092B-C50C-407E-A947-70E740481C1C}">
                <a14:useLocalDpi xmlns:a14="http://schemas.microsoft.com/office/drawing/2010/main" val="0"/>
              </a:ext>
            </a:extLst>
          </a:blip>
          <a:srcRect b="18391"/>
          <a:stretch/>
        </p:blipFill>
        <p:spPr bwMode="auto">
          <a:xfrm>
            <a:off x="1877531" y="584200"/>
            <a:ext cx="5540908" cy="2911168"/>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140929" y="3495368"/>
            <a:ext cx="8303341" cy="646331"/>
          </a:xfrm>
          <a:prstGeom prst="rect">
            <a:avLst/>
          </a:prstGeom>
        </p:spPr>
        <p:txBody>
          <a:bodyPr wrap="square">
            <a:spAutoFit/>
          </a:bodyPr>
          <a:lstStyle/>
          <a:p>
            <a:pPr indent="450215" algn="ctr">
              <a:spcAft>
                <a:spcPts val="0"/>
              </a:spcAft>
            </a:pPr>
            <a:r>
              <a:rPr lang="es-ES" dirty="0" smtClean="0"/>
              <a:t>Edificio </a:t>
            </a:r>
            <a:r>
              <a:rPr lang="es-ES" dirty="0"/>
              <a:t>Comedor–Residencia del Complejo California de la Federación Deportiva de </a:t>
            </a:r>
            <a:r>
              <a:rPr lang="es-ES" dirty="0" smtClean="0"/>
              <a:t>Manabí</a:t>
            </a:r>
          </a:p>
        </p:txBody>
      </p:sp>
    </p:spTree>
    <p:extLst>
      <p:ext uri="{BB962C8B-B14F-4D97-AF65-F5344CB8AC3E}">
        <p14:creationId xmlns:p14="http://schemas.microsoft.com/office/powerpoint/2010/main" val="2072249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228075" y="847310"/>
            <a:ext cx="8959120" cy="830997"/>
          </a:xfrm>
          <a:prstGeom prst="rect">
            <a:avLst/>
          </a:prstGeom>
          <a:noFill/>
        </p:spPr>
        <p:txBody>
          <a:bodyPr wrap="square" rtlCol="0">
            <a:spAutoFit/>
          </a:bodyPr>
          <a:lstStyle/>
          <a:p>
            <a:pPr lvl="2"/>
            <a:r>
              <a:rPr lang="es-ES" sz="2400" b="1" dirty="0" smtClean="0">
                <a:latin typeface="Arial" panose="020B0604020202020204" pitchFamily="34" charset="0"/>
                <a:cs typeface="Arial" panose="020B0604020202020204" pitchFamily="34" charset="0"/>
              </a:rPr>
              <a:t>Consideraciones para el estudio de flexocompresión </a:t>
            </a:r>
            <a:r>
              <a:rPr lang="es-ES" sz="2400" b="1" dirty="0">
                <a:latin typeface="Arial" panose="020B0604020202020204" pitchFamily="34" charset="0"/>
                <a:cs typeface="Arial" panose="020B0604020202020204" pitchFamily="34" charset="0"/>
              </a:rPr>
              <a:t>uniaxial </a:t>
            </a:r>
            <a:endParaRPr lang="es-EC" sz="2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ángulo 5"/>
              <p:cNvSpPr/>
              <p:nvPr/>
            </p:nvSpPr>
            <p:spPr>
              <a:xfrm>
                <a:off x="582560" y="1678307"/>
                <a:ext cx="8561440" cy="3421449"/>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smtClean="0">
                    <a:latin typeface="Arial" panose="020B0604020202020204" pitchFamily="34" charset="0"/>
                    <a:ea typeface="Calibri" panose="020F0502020204030204" pitchFamily="34" charset="0"/>
                    <a:cs typeface="Arial" panose="020B0604020202020204" pitchFamily="34" charset="0"/>
                  </a:rPr>
                  <a:t>Se desprecia la resistencia del hormigón a tracción.</a:t>
                </a:r>
                <a:endParaRPr lang="es-EC"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2000" dirty="0" err="1" smtClean="0">
                    <a:effectLst/>
                    <a:latin typeface="Arial" panose="020B0604020202020204" pitchFamily="34" charset="0"/>
                    <a:ea typeface="Calibri" panose="020F0502020204030204" pitchFamily="34" charset="0"/>
                    <a:cs typeface="Arial" panose="020B0604020202020204" pitchFamily="34" charset="0"/>
                  </a:rPr>
                  <a:t>Ɛc</a:t>
                </a:r>
                <a:r>
                  <a:rPr lang="es-ES" sz="2000" dirty="0" smtClean="0">
                    <a:effectLst/>
                    <a:latin typeface="Arial" panose="020B0604020202020204" pitchFamily="34" charset="0"/>
                    <a:ea typeface="Calibri" panose="020F0502020204030204" pitchFamily="34" charset="0"/>
                    <a:cs typeface="Arial" panose="020B0604020202020204" pitchFamily="34" charset="0"/>
                  </a:rPr>
                  <a:t> </a:t>
                </a:r>
                <a:r>
                  <a:rPr lang="es-ES" sz="2000" dirty="0" err="1" smtClean="0">
                    <a:effectLst/>
                    <a:latin typeface="Arial" panose="020B0604020202020204" pitchFamily="34" charset="0"/>
                    <a:ea typeface="Calibri" panose="020F0502020204030204" pitchFamily="34" charset="0"/>
                    <a:cs typeface="Arial" panose="020B0604020202020204" pitchFamily="34" charset="0"/>
                  </a:rPr>
                  <a:t>max</a:t>
                </a:r>
                <a:r>
                  <a:rPr lang="es-ES" sz="2000" dirty="0" smtClean="0">
                    <a:effectLst/>
                    <a:latin typeface="Arial" panose="020B0604020202020204" pitchFamily="34" charset="0"/>
                    <a:ea typeface="Calibri" panose="020F0502020204030204" pitchFamily="34" charset="0"/>
                    <a:cs typeface="Arial" panose="020B0604020202020204" pitchFamily="34" charset="0"/>
                  </a:rPr>
                  <a:t> </a:t>
                </a:r>
                <a:r>
                  <a:rPr lang="es-EC" sz="2000" dirty="0" smtClean="0">
                    <a:effectLst/>
                    <a:latin typeface="Arial" panose="020B0604020202020204" pitchFamily="34" charset="0"/>
                    <a:ea typeface="Calibri" panose="020F0502020204030204" pitchFamily="34" charset="0"/>
                    <a:cs typeface="Arial" panose="020B0604020202020204" pitchFamily="34" charset="0"/>
                  </a:rPr>
                  <a:t>= </a:t>
                </a:r>
                <a:r>
                  <a:rPr lang="es-ES" sz="2000" dirty="0" smtClean="0">
                    <a:effectLst/>
                    <a:latin typeface="Arial" panose="020B0604020202020204" pitchFamily="34" charset="0"/>
                    <a:ea typeface="Calibri" panose="020F0502020204030204" pitchFamily="34" charset="0"/>
                    <a:cs typeface="Arial" panose="020B0604020202020204" pitchFamily="34" charset="0"/>
                  </a:rPr>
                  <a:t>0.003</a:t>
                </a:r>
                <a:r>
                  <a:rPr lang="es-ES" sz="2000" dirty="0">
                    <a:effectLst/>
                    <a:latin typeface="Arial" panose="020B0604020202020204" pitchFamily="34" charset="0"/>
                    <a:ea typeface="Calibri" panose="020F0502020204030204" pitchFamily="34" charset="0"/>
                    <a:cs typeface="Arial" panose="020B0604020202020204" pitchFamily="34" charset="0"/>
                  </a:rPr>
                  <a:t>.</a:t>
                </a:r>
                <a:endParaRPr lang="es-EC"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2000" dirty="0" smtClean="0">
                    <a:effectLst/>
                    <a:latin typeface="Arial" panose="020B0604020202020204" pitchFamily="34" charset="0"/>
                    <a:ea typeface="Calibri" panose="020F0502020204030204" pitchFamily="34" charset="0"/>
                    <a:cs typeface="Arial" panose="020B0604020202020204" pitchFamily="34" charset="0"/>
                  </a:rPr>
                  <a:t>Compatibilidad de deformaciones.</a:t>
                </a:r>
                <a:endParaRPr lang="es-EC"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Las secciones planas permanecen planas.</a:t>
                </a:r>
                <a:endParaRPr lang="es-EC"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En la zona elástica del acero es aplicable la ley de Hooke.</a:t>
                </a:r>
                <a:endParaRPr lang="es-EC"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sz="2000" dirty="0" smtClean="0">
                    <a:effectLst/>
                    <a:latin typeface="Arial" panose="020B0604020202020204" pitchFamily="34" charset="0"/>
                    <a:ea typeface="Calibri" panose="020F0502020204030204" pitchFamily="34" charset="0"/>
                    <a:cs typeface="Arial" panose="020B0604020202020204" pitchFamily="34" charset="0"/>
                  </a:rPr>
                  <a:t>Es=200 </a:t>
                </a:r>
                <a:r>
                  <a:rPr lang="es-EC" sz="2000" dirty="0">
                    <a:effectLst/>
                    <a:latin typeface="Arial" panose="020B0604020202020204" pitchFamily="34" charset="0"/>
                    <a:ea typeface="Calibri" panose="020F0502020204030204" pitchFamily="34" charset="0"/>
                    <a:cs typeface="Arial" panose="020B0604020202020204" pitchFamily="34" charset="0"/>
                  </a:rPr>
                  <a:t>000 </a:t>
                </a:r>
                <a:r>
                  <a:rPr lang="es-EC" sz="2000" dirty="0" err="1">
                    <a:effectLst/>
                    <a:latin typeface="Arial" panose="020B0604020202020204" pitchFamily="34" charset="0"/>
                    <a:ea typeface="Calibri" panose="020F0502020204030204" pitchFamily="34" charset="0"/>
                    <a:cs typeface="Arial" panose="020B0604020202020204" pitchFamily="34" charset="0"/>
                  </a:rPr>
                  <a:t>MPa</a:t>
                </a:r>
                <a:r>
                  <a:rPr lang="es-EC" sz="2000" dirty="0">
                    <a:effectLst/>
                    <a:latin typeface="Arial" panose="020B0604020202020204" pitchFamily="34" charset="0"/>
                    <a:ea typeface="Calibri" panose="020F0502020204030204" pitchFamily="34" charset="0"/>
                    <a:cs typeface="Arial" panose="020B0604020202020204" pitchFamily="34" charset="0"/>
                  </a:rPr>
                  <a:t>. [NEC 15. Hormigón Armado 3.4.1].</a:t>
                </a:r>
              </a:p>
              <a:p>
                <a:pPr marL="342900" lvl="0" indent="-342900" algn="just">
                  <a:lnSpc>
                    <a:spcPct val="150000"/>
                  </a:lnSpc>
                  <a:spcAft>
                    <a:spcPts val="800"/>
                  </a:spcAft>
                  <a:buFont typeface="Symbol" panose="05050102010706020507" pitchFamily="18" charset="2"/>
                  <a:buChar char=""/>
                </a:pPr>
                <a14:m>
                  <m:oMath xmlns:m="http://schemas.openxmlformats.org/officeDocument/2006/math">
                    <m:r>
                      <m:rPr>
                        <m:nor/>
                      </m:rPr>
                      <a:rPr lang="es-EC" sz="2000" dirty="0" smtClean="0">
                        <a:latin typeface="Arial" panose="020B0604020202020204" pitchFamily="34" charset="0"/>
                        <a:ea typeface="Calibri" panose="020F0502020204030204" pitchFamily="34" charset="0"/>
                        <a:cs typeface="Arial" panose="020B0604020202020204" pitchFamily="34" charset="0"/>
                      </a:rPr>
                      <m:t>E</m:t>
                    </m:r>
                    <m:r>
                      <m:rPr>
                        <m:nor/>
                      </m:rPr>
                      <a:rPr lang="es-EC" sz="2000" b="0" i="0" dirty="0" smtClean="0">
                        <a:latin typeface="Arial" panose="020B0604020202020204" pitchFamily="34" charset="0"/>
                        <a:ea typeface="Calibri" panose="020F0502020204030204" pitchFamily="34" charset="0"/>
                        <a:cs typeface="Arial" panose="020B0604020202020204" pitchFamily="34" charset="0"/>
                      </a:rPr>
                      <m:t>c</m:t>
                    </m:r>
                    <m:r>
                      <a:rPr lang="es-EC" sz="2000" i="1">
                        <a:effectLst/>
                        <a:latin typeface="Cambria Math" panose="02040503050406030204" pitchFamily="18" charset="0"/>
                        <a:ea typeface="Calibri" panose="020F0502020204030204" pitchFamily="34" charset="0"/>
                        <a:cs typeface="Times New Roman" panose="02020603050405020304" pitchFamily="18" charset="0"/>
                      </a:rPr>
                      <m:t>=4.7∗</m:t>
                    </m:r>
                    <m:rad>
                      <m:radPr>
                        <m:degHide m:val="on"/>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𝑓</m:t>
                            </m:r>
                          </m:e>
                          <m:sup>
                            <m:r>
                              <a:rPr lang="es-EC"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s-EC" sz="2000" i="1">
                            <a:effectLst/>
                            <a:latin typeface="Cambria Math" panose="02040503050406030204" pitchFamily="18" charset="0"/>
                            <a:ea typeface="Calibri" panose="020F0502020204030204" pitchFamily="34" charset="0"/>
                            <a:cs typeface="Times New Roman" panose="02020603050405020304" pitchFamily="18" charset="0"/>
                          </a:rPr>
                          <m:t>𝑐</m:t>
                        </m:r>
                      </m:e>
                    </m:rad>
                    <m:r>
                      <a:rPr lang="es-EC"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2000" dirty="0">
                    <a:effectLst/>
                    <a:latin typeface="Arial" panose="020B0604020202020204" pitchFamily="34" charset="0"/>
                    <a:ea typeface="Times New Roman" panose="02020603050405020304" pitchFamily="18" charset="0"/>
                    <a:cs typeface="Arial" panose="020B0604020202020204" pitchFamily="34" charset="0"/>
                  </a:rPr>
                  <a:t> [</a:t>
                </a:r>
                <a:r>
                  <a:rPr lang="es-EC" sz="2000" dirty="0">
                    <a:effectLst/>
                    <a:latin typeface="Arial" panose="020B0604020202020204" pitchFamily="34" charset="0"/>
                    <a:ea typeface="Calibri" panose="020F0502020204030204" pitchFamily="34" charset="0"/>
                    <a:cs typeface="Arial" panose="020B0604020202020204" pitchFamily="34" charset="0"/>
                  </a:rPr>
                  <a:t>NEC 15. Hormigón Armado 3.3.3].</a:t>
                </a:r>
              </a:p>
            </p:txBody>
          </p:sp>
        </mc:Choice>
        <mc:Fallback xmlns="">
          <p:sp>
            <p:nvSpPr>
              <p:cNvPr id="6" name="Rectángulo 5"/>
              <p:cNvSpPr>
                <a:spLocks noRot="1" noChangeAspect="1" noMove="1" noResize="1" noEditPoints="1" noAdjustHandles="1" noChangeArrowheads="1" noChangeShapeType="1" noTextEdit="1"/>
              </p:cNvSpPr>
              <p:nvPr/>
            </p:nvSpPr>
            <p:spPr>
              <a:xfrm>
                <a:off x="582560" y="1678307"/>
                <a:ext cx="8561440" cy="3421449"/>
              </a:xfrm>
              <a:prstGeom prst="rect">
                <a:avLst/>
              </a:prstGeom>
              <a:blipFill rotWithShape="0">
                <a:blip r:embed="rId2"/>
                <a:stretch>
                  <a:fillRect l="-783"/>
                </a:stretch>
              </a:blipFill>
            </p:spPr>
            <p:txBody>
              <a:bodyPr/>
              <a:lstStyle/>
              <a:p>
                <a:r>
                  <a:rPr lang="es-EC">
                    <a:noFill/>
                  </a:rPr>
                  <a:t> </a:t>
                </a:r>
              </a:p>
            </p:txBody>
          </p:sp>
        </mc:Fallback>
      </mc:AlternateContent>
    </p:spTree>
    <p:extLst>
      <p:ext uri="{BB962C8B-B14F-4D97-AF65-F5344CB8AC3E}">
        <p14:creationId xmlns:p14="http://schemas.microsoft.com/office/powerpoint/2010/main" val="2856277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a:t>Columnas de Hormigón Armado</a:t>
            </a:r>
            <a:endParaRPr lang="es-EC" sz="1600" b="1" dirty="0" smtClean="0"/>
          </a:p>
        </p:txBody>
      </p:sp>
      <p:sp>
        <p:nvSpPr>
          <p:cNvPr id="8" name="CuadroTexto 7"/>
          <p:cNvSpPr txBox="1"/>
          <p:nvPr/>
        </p:nvSpPr>
        <p:spPr>
          <a:xfrm>
            <a:off x="-228075" y="847310"/>
            <a:ext cx="8959120" cy="830997"/>
          </a:xfrm>
          <a:prstGeom prst="rect">
            <a:avLst/>
          </a:prstGeom>
          <a:noFill/>
        </p:spPr>
        <p:txBody>
          <a:bodyPr wrap="square" rtlCol="0">
            <a:spAutoFit/>
          </a:bodyPr>
          <a:lstStyle/>
          <a:p>
            <a:pPr lvl="2"/>
            <a:r>
              <a:rPr lang="es-ES" sz="2400" b="1" dirty="0" smtClean="0">
                <a:latin typeface="Arial" panose="020B0604020202020204" pitchFamily="34" charset="0"/>
                <a:cs typeface="Arial" panose="020B0604020202020204" pitchFamily="34" charset="0"/>
              </a:rPr>
              <a:t>Consideraciones para el estudio de flexocompresión </a:t>
            </a:r>
            <a:r>
              <a:rPr lang="es-ES" sz="2400" b="1" dirty="0">
                <a:latin typeface="Arial" panose="020B0604020202020204" pitchFamily="34" charset="0"/>
                <a:cs typeface="Arial" panose="020B0604020202020204" pitchFamily="34" charset="0"/>
              </a:rPr>
              <a:t>uniaxial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582560" y="1678307"/>
            <a:ext cx="8561440" cy="49699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smtClean="0">
                <a:latin typeface="Arial" panose="020B0604020202020204" pitchFamily="34" charset="0"/>
                <a:ea typeface="Calibri" panose="020F0502020204030204" pitchFamily="34" charset="0"/>
                <a:cs typeface="Arial" panose="020B0604020202020204" pitchFamily="34" charset="0"/>
              </a:rPr>
              <a:t>Curva real esfuerzo-deformación del hormigón  </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p:cNvPicPr/>
          <p:nvPr/>
        </p:nvPicPr>
        <p:blipFill>
          <a:blip r:embed="rId2"/>
          <a:stretch>
            <a:fillRect/>
          </a:stretch>
        </p:blipFill>
        <p:spPr>
          <a:xfrm>
            <a:off x="930221" y="2308771"/>
            <a:ext cx="7225635" cy="3280868"/>
          </a:xfrm>
          <a:prstGeom prst="rect">
            <a:avLst/>
          </a:prstGeom>
        </p:spPr>
      </p:pic>
    </p:spTree>
    <p:extLst>
      <p:ext uri="{BB962C8B-B14F-4D97-AF65-F5344CB8AC3E}">
        <p14:creationId xmlns:p14="http://schemas.microsoft.com/office/powerpoint/2010/main" val="705928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228075" y="847310"/>
            <a:ext cx="8959120" cy="461665"/>
          </a:xfrm>
          <a:prstGeom prst="rect">
            <a:avLst/>
          </a:prstGeom>
          <a:noFill/>
        </p:spPr>
        <p:txBody>
          <a:bodyPr wrap="square" rtlCol="0">
            <a:spAutoFit/>
          </a:bodyPr>
          <a:lstStyle/>
          <a:p>
            <a:pPr lvl="2"/>
            <a:r>
              <a:rPr lang="es-ES" sz="2400" b="1" dirty="0">
                <a:latin typeface="Arial" panose="020B0604020202020204" pitchFamily="34" charset="0"/>
                <a:cs typeface="Arial" panose="020B0604020202020204" pitchFamily="34" charset="0"/>
              </a:rPr>
              <a:t>Elaboración de Diagramas de Interacción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582560" y="1678307"/>
            <a:ext cx="8561440" cy="193899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a:latin typeface="Arial" panose="020B0604020202020204" pitchFamily="34" charset="0"/>
                <a:cs typeface="Arial" panose="020B0604020202020204" pitchFamily="34" charset="0"/>
              </a:rPr>
              <a:t>Se definen diferentes posiciones del eje </a:t>
            </a:r>
            <a:r>
              <a:rPr lang="es-ES" sz="2000" dirty="0" smtClean="0">
                <a:latin typeface="Arial" panose="020B0604020202020204" pitchFamily="34" charset="0"/>
                <a:cs typeface="Arial" panose="020B0604020202020204" pitchFamily="34" charset="0"/>
              </a:rPr>
              <a:t>neutro</a:t>
            </a:r>
          </a:p>
          <a:p>
            <a:pPr marL="342900" lvl="0" indent="-342900" algn="just">
              <a:lnSpc>
                <a:spcPct val="150000"/>
              </a:lnSpc>
              <a:spcAft>
                <a:spcPts val="0"/>
              </a:spcAft>
              <a:buFont typeface="Symbol" panose="05050102010706020507" pitchFamily="18" charset="2"/>
              <a:buChar char=""/>
            </a:pPr>
            <a:r>
              <a:rPr lang="es-ES" sz="2000" dirty="0" smtClean="0">
                <a:latin typeface="Arial" panose="020B0604020202020204" pitchFamily="34" charset="0"/>
                <a:cs typeface="Arial" panose="020B0604020202020204" pitchFamily="34" charset="0"/>
              </a:rPr>
              <a:t>Considerando </a:t>
            </a:r>
            <a:r>
              <a:rPr lang="es-ES" sz="2000" i="1" dirty="0" err="1" smtClean="0">
                <a:latin typeface="Arial" panose="020B0604020202020204" pitchFamily="34" charset="0"/>
                <a:cs typeface="Arial" panose="020B0604020202020204" pitchFamily="34" charset="0"/>
              </a:rPr>
              <a:t>εcu</a:t>
            </a:r>
            <a:r>
              <a:rPr lang="es-ES" sz="2000" i="1" dirty="0">
                <a:latin typeface="Arial" panose="020B0604020202020204" pitchFamily="34" charset="0"/>
                <a:cs typeface="Arial" panose="020B0604020202020204" pitchFamily="34" charset="0"/>
              </a:rPr>
              <a:t>= </a:t>
            </a:r>
            <a:r>
              <a:rPr lang="es-ES" sz="2000" i="1" dirty="0" smtClean="0">
                <a:latin typeface="Arial" panose="020B0604020202020204" pitchFamily="34" charset="0"/>
                <a:cs typeface="Arial" panose="020B0604020202020204" pitchFamily="34" charset="0"/>
              </a:rPr>
              <a:t>0.003, </a:t>
            </a:r>
            <a:r>
              <a:rPr lang="es-ES" sz="2000" dirty="0" smtClean="0">
                <a:latin typeface="Arial" panose="020B0604020202020204" pitchFamily="34" charset="0"/>
                <a:cs typeface="Arial" panose="020B0604020202020204" pitchFamily="34" charset="0"/>
              </a:rPr>
              <a:t>se calculan las deformaciones en cada fibra mediante semejanza de triángulos</a:t>
            </a:r>
          </a:p>
          <a:p>
            <a:pPr marL="342900" lvl="0" indent="-342900" algn="just">
              <a:lnSpc>
                <a:spcPct val="150000"/>
              </a:lnSpc>
              <a:spcAft>
                <a:spcPts val="0"/>
              </a:spcAft>
              <a:buFont typeface="Symbol" panose="05050102010706020507" pitchFamily="18" charset="2"/>
              <a:buChar char=""/>
            </a:pPr>
            <a:endParaRPr lang="es-EC" sz="2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8"/>
          <p:cNvPicPr/>
          <p:nvPr/>
        </p:nvPicPr>
        <p:blipFill>
          <a:blip r:embed="rId2"/>
          <a:stretch>
            <a:fillRect/>
          </a:stretch>
        </p:blipFill>
        <p:spPr>
          <a:xfrm>
            <a:off x="582559" y="3316130"/>
            <a:ext cx="5095569" cy="2462472"/>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6201331" y="3986631"/>
                <a:ext cx="2190728"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2000">
                          <a:latin typeface="Cambria Math" panose="02040503050406030204" pitchFamily="18" charset="0"/>
                        </a:rPr>
                        <m:t>ε</m:t>
                      </m:r>
                      <m:r>
                        <a:rPr lang="es-EC" sz="2000" i="1">
                          <a:latin typeface="Cambria Math" panose="02040503050406030204" pitchFamily="18" charset="0"/>
                        </a:rPr>
                        <m:t>𝑠𝑖</m:t>
                      </m:r>
                      <m:r>
                        <a:rPr lang="es-EC" sz="2000" i="0">
                          <a:latin typeface="Cambria Math" panose="02040503050406030204" pitchFamily="18" charset="0"/>
                        </a:rPr>
                        <m:t>=</m:t>
                      </m:r>
                      <m:r>
                        <m:rPr>
                          <m:sty m:val="p"/>
                        </m:rPr>
                        <a:rPr lang="es-EC" sz="2000" i="0">
                          <a:latin typeface="Cambria Math" panose="02040503050406030204" pitchFamily="18" charset="0"/>
                        </a:rPr>
                        <m:t>ε</m:t>
                      </m:r>
                      <m:r>
                        <a:rPr lang="es-EC" sz="2000" i="1">
                          <a:latin typeface="Cambria Math" panose="02040503050406030204" pitchFamily="18" charset="0"/>
                        </a:rPr>
                        <m:t>𝑐𝑢</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𝑦𝑖</m:t>
                          </m:r>
                          <m:r>
                            <a:rPr lang="es-EC" sz="2000" i="0">
                              <a:latin typeface="Cambria Math" panose="02040503050406030204" pitchFamily="18" charset="0"/>
                            </a:rPr>
                            <m:t>−</m:t>
                          </m:r>
                          <m:r>
                            <a:rPr lang="es-EC" sz="2000" i="1">
                              <a:latin typeface="Cambria Math" panose="02040503050406030204" pitchFamily="18" charset="0"/>
                            </a:rPr>
                            <m:t>𝑐</m:t>
                          </m:r>
                        </m:num>
                        <m:den>
                          <m:r>
                            <a:rPr lang="es-EC" sz="2000" i="1">
                              <a:latin typeface="Cambria Math" panose="02040503050406030204" pitchFamily="18" charset="0"/>
                            </a:rPr>
                            <m:t>𝑐</m:t>
                          </m:r>
                        </m:den>
                      </m:f>
                    </m:oMath>
                  </m:oMathPara>
                </a14:m>
                <a:endParaRPr lang="es-EC" sz="2000" dirty="0"/>
              </a:p>
            </p:txBody>
          </p:sp>
        </mc:Choice>
        <mc:Fallback xmlns="">
          <p:sp>
            <p:nvSpPr>
              <p:cNvPr id="3" name="Rectángulo 2"/>
              <p:cNvSpPr>
                <a:spLocks noRot="1" noChangeAspect="1" noMove="1" noResize="1" noEditPoints="1" noAdjustHandles="1" noChangeArrowheads="1" noChangeShapeType="1" noTextEdit="1"/>
              </p:cNvSpPr>
              <p:nvPr/>
            </p:nvSpPr>
            <p:spPr>
              <a:xfrm>
                <a:off x="6201331" y="3986631"/>
                <a:ext cx="2190728" cy="666593"/>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495300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a:latin typeface="Arial" panose="020B0604020202020204" pitchFamily="34" charset="0"/>
                <a:cs typeface="Arial" panose="020B0604020202020204" pitchFamily="34" charset="0"/>
              </a:rPr>
              <a:t>Elaboración de Diagramas de Interacción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582560" y="1092995"/>
            <a:ext cx="8561440" cy="14773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smtClean="0">
                <a:latin typeface="Arial" panose="020B0604020202020204" pitchFamily="34" charset="0"/>
                <a:cs typeface="Arial" panose="020B0604020202020204" pitchFamily="34" charset="0"/>
              </a:rPr>
              <a:t>Se calculan los esfuerzos en función de las deformaciones</a:t>
            </a:r>
          </a:p>
          <a:p>
            <a:pPr marL="1257300" lvl="2" indent="-342900" algn="just">
              <a:lnSpc>
                <a:spcPct val="150000"/>
              </a:lnSpc>
              <a:buFont typeface="Wingdings" panose="05000000000000000000" pitchFamily="2" charset="2"/>
              <a:buChar char="ü"/>
            </a:pPr>
            <a:r>
              <a:rPr lang="es-EC" sz="2000" dirty="0" smtClean="0">
                <a:latin typeface="Arial" panose="020B0604020202020204" pitchFamily="34" charset="0"/>
                <a:ea typeface="Calibri" panose="020F0502020204030204" pitchFamily="34" charset="0"/>
                <a:cs typeface="Arial" panose="020B0604020202020204" pitchFamily="34" charset="0"/>
              </a:rPr>
              <a:t>Hormigón	        Curva real esfuerzo-deformación </a:t>
            </a:r>
          </a:p>
          <a:p>
            <a:pPr lvl="2" algn="just">
              <a:lnSpc>
                <a:spcPct val="150000"/>
              </a:lnSpc>
            </a:pPr>
            <a:r>
              <a:rPr lang="es-EC" sz="2000" dirty="0" smtClean="0">
                <a:latin typeface="Arial" panose="020B0604020202020204" pitchFamily="34" charset="0"/>
                <a:ea typeface="Calibri" panose="020F050202020403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Flecha derecha 3"/>
          <p:cNvSpPr/>
          <p:nvPr/>
        </p:nvSpPr>
        <p:spPr>
          <a:xfrm>
            <a:off x="3203531" y="1708882"/>
            <a:ext cx="649748" cy="2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2"/>
          <a:stretch>
            <a:fillRect/>
          </a:stretch>
        </p:blipFill>
        <p:spPr>
          <a:xfrm>
            <a:off x="57662" y="3428456"/>
            <a:ext cx="3795618" cy="1038565"/>
          </a:xfrm>
          <a:prstGeom prst="rect">
            <a:avLst/>
          </a:prstGeom>
        </p:spPr>
      </p:pic>
      <p:pic>
        <p:nvPicPr>
          <p:cNvPr id="11" name="Imagen 10"/>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53278" y="2466407"/>
            <a:ext cx="5201821" cy="3344170"/>
          </a:xfrm>
          <a:prstGeom prst="rect">
            <a:avLst/>
          </a:prstGeom>
          <a:noFill/>
        </p:spPr>
      </p:pic>
    </p:spTree>
    <p:extLst>
      <p:ext uri="{BB962C8B-B14F-4D97-AF65-F5344CB8AC3E}">
        <p14:creationId xmlns:p14="http://schemas.microsoft.com/office/powerpoint/2010/main" val="2938624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a:latin typeface="Arial" panose="020B0604020202020204" pitchFamily="34" charset="0"/>
                <a:cs typeface="Arial" panose="020B0604020202020204" pitchFamily="34" charset="0"/>
              </a:rPr>
              <a:t>Elaboración de Diagramas de Interacción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582560" y="1092995"/>
            <a:ext cx="8561440" cy="14773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smtClean="0">
                <a:latin typeface="Arial" panose="020B0604020202020204" pitchFamily="34" charset="0"/>
                <a:cs typeface="Arial" panose="020B0604020202020204" pitchFamily="34" charset="0"/>
              </a:rPr>
              <a:t>Se calculan los esfuerzos en función de las deformaciones</a:t>
            </a:r>
          </a:p>
          <a:p>
            <a:pPr marL="1257300" lvl="2" indent="-342900" algn="just">
              <a:lnSpc>
                <a:spcPct val="150000"/>
              </a:lnSpc>
              <a:buFont typeface="Wingdings" panose="05000000000000000000" pitchFamily="2" charset="2"/>
              <a:buChar char="ü"/>
            </a:pPr>
            <a:r>
              <a:rPr lang="es-EC" sz="2000" dirty="0" smtClean="0">
                <a:latin typeface="Arial" panose="020B0604020202020204" pitchFamily="34" charset="0"/>
                <a:ea typeface="Calibri" panose="020F0502020204030204" pitchFamily="34" charset="0"/>
                <a:cs typeface="Arial" panose="020B0604020202020204" pitchFamily="34" charset="0"/>
              </a:rPr>
              <a:t>Acero	    Modelo Bilineal </a:t>
            </a:r>
          </a:p>
          <a:p>
            <a:pPr lvl="2" algn="just">
              <a:lnSpc>
                <a:spcPct val="150000"/>
              </a:lnSpc>
            </a:pPr>
            <a:r>
              <a:rPr lang="es-EC" sz="2000" dirty="0" smtClean="0">
                <a:latin typeface="Arial" panose="020B0604020202020204" pitchFamily="34" charset="0"/>
                <a:ea typeface="Calibri" panose="020F050202020403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Flecha derecha 3"/>
          <p:cNvSpPr/>
          <p:nvPr/>
        </p:nvSpPr>
        <p:spPr>
          <a:xfrm>
            <a:off x="2834821" y="1699103"/>
            <a:ext cx="649748" cy="2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p:nvPr/>
        </p:nvPicPr>
        <p:blipFill>
          <a:blip r:embed="rId2"/>
          <a:stretch>
            <a:fillRect/>
          </a:stretch>
        </p:blipFill>
        <p:spPr>
          <a:xfrm>
            <a:off x="1530673" y="2570323"/>
            <a:ext cx="3907792" cy="2489774"/>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5942015" y="3873868"/>
                <a:ext cx="160146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𝑓𝑠</m:t>
                      </m:r>
                      <m:r>
                        <a:rPr lang="es-EC" sz="2000" i="0">
                          <a:latin typeface="Cambria Math" panose="02040503050406030204" pitchFamily="18" charset="0"/>
                        </a:rPr>
                        <m:t>=</m:t>
                      </m:r>
                      <m:r>
                        <a:rPr lang="es-EC" sz="2000" i="1">
                          <a:latin typeface="Cambria Math" panose="02040503050406030204" pitchFamily="18" charset="0"/>
                        </a:rPr>
                        <m:t>𝐸𝑠</m:t>
                      </m:r>
                      <m:r>
                        <a:rPr lang="es-EC" sz="2000" i="0">
                          <a:latin typeface="Cambria Math" panose="02040503050406030204" pitchFamily="18" charset="0"/>
                        </a:rPr>
                        <m:t>∗</m:t>
                      </m:r>
                      <m:r>
                        <m:rPr>
                          <m:sty m:val="p"/>
                        </m:rPr>
                        <a:rPr lang="es-EC" sz="2000" i="0">
                          <a:latin typeface="Cambria Math" panose="02040503050406030204" pitchFamily="18" charset="0"/>
                        </a:rPr>
                        <m:t>ε</m:t>
                      </m:r>
                      <m:r>
                        <a:rPr lang="es-EC" sz="2000" i="1">
                          <a:latin typeface="Cambria Math" panose="02040503050406030204" pitchFamily="18" charset="0"/>
                        </a:rPr>
                        <m:t>𝑠</m:t>
                      </m:r>
                    </m:oMath>
                  </m:oMathPara>
                </a14:m>
                <a:endParaRPr lang="es-EC" sz="2000" dirty="0"/>
              </a:p>
            </p:txBody>
          </p:sp>
        </mc:Choice>
        <mc:Fallback xmlns="">
          <p:sp>
            <p:nvSpPr>
              <p:cNvPr id="3" name="Rectángulo 2"/>
              <p:cNvSpPr>
                <a:spLocks noRot="1" noChangeAspect="1" noMove="1" noResize="1" noEditPoints="1" noAdjustHandles="1" noChangeArrowheads="1" noChangeShapeType="1" noTextEdit="1"/>
              </p:cNvSpPr>
              <p:nvPr/>
            </p:nvSpPr>
            <p:spPr>
              <a:xfrm>
                <a:off x="5942015" y="3873868"/>
                <a:ext cx="1601464" cy="400110"/>
              </a:xfrm>
              <a:prstGeom prst="rect">
                <a:avLst/>
              </a:prstGeom>
              <a:blipFill rotWithShape="0">
                <a:blip r:embed="rId3"/>
                <a:stretch>
                  <a:fillRect b="-13636"/>
                </a:stretch>
              </a:blipFill>
            </p:spPr>
            <p:txBody>
              <a:bodyPr/>
              <a:lstStyle/>
              <a:p>
                <a:r>
                  <a:rPr lang="es-EC">
                    <a:noFill/>
                  </a:rPr>
                  <a:t> </a:t>
                </a:r>
              </a:p>
            </p:txBody>
          </p:sp>
        </mc:Fallback>
      </mc:AlternateContent>
    </p:spTree>
    <p:extLst>
      <p:ext uri="{BB962C8B-B14F-4D97-AF65-F5344CB8AC3E}">
        <p14:creationId xmlns:p14="http://schemas.microsoft.com/office/powerpoint/2010/main" val="3385421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a:latin typeface="Arial" panose="020B0604020202020204" pitchFamily="34" charset="0"/>
                <a:cs typeface="Arial" panose="020B0604020202020204" pitchFamily="34" charset="0"/>
              </a:rPr>
              <a:t>Elaboración de Diagramas de Interacción </a:t>
            </a:r>
            <a:endParaRPr lang="es-EC" sz="2400" b="1" dirty="0">
              <a:latin typeface="Arial" panose="020B0604020202020204" pitchFamily="34" charset="0"/>
              <a:cs typeface="Arial" panose="020B0604020202020204" pitchFamily="34" charset="0"/>
            </a:endParaRPr>
          </a:p>
        </p:txBody>
      </p:sp>
      <p:sp>
        <p:nvSpPr>
          <p:cNvPr id="10" name="Rectángulo 9"/>
          <p:cNvSpPr/>
          <p:nvPr/>
        </p:nvSpPr>
        <p:spPr>
          <a:xfrm>
            <a:off x="582560" y="1199837"/>
            <a:ext cx="8189600" cy="193899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a:latin typeface="Arial" panose="020B0604020202020204" pitchFamily="34" charset="0"/>
                <a:cs typeface="Arial" panose="020B0604020202020204" pitchFamily="34" charset="0"/>
              </a:rPr>
              <a:t>Se calculan las fuerzas axiales internas generadas por el hormigón y el acero</a:t>
            </a:r>
            <a:endParaRPr lang="es-ES" sz="2000" dirty="0" smtClean="0">
              <a:latin typeface="Arial" panose="020B0604020202020204" pitchFamily="34" charset="0"/>
              <a:cs typeface="Arial" panose="020B0604020202020204" pitchFamily="34" charset="0"/>
            </a:endParaRPr>
          </a:p>
          <a:p>
            <a:pPr marL="1257300" lvl="2" indent="-342900" algn="just">
              <a:lnSpc>
                <a:spcPct val="150000"/>
              </a:lnSpc>
              <a:buFont typeface="Wingdings" panose="05000000000000000000" pitchFamily="2" charset="2"/>
              <a:buChar char="ü"/>
            </a:pPr>
            <a:r>
              <a:rPr lang="es-EC" sz="2000" dirty="0" smtClean="0">
                <a:latin typeface="Arial" panose="020B0604020202020204" pitchFamily="34" charset="0"/>
                <a:ea typeface="Calibri" panose="020F0502020204030204" pitchFamily="34" charset="0"/>
                <a:cs typeface="Arial" panose="020B0604020202020204" pitchFamily="34" charset="0"/>
              </a:rPr>
              <a:t>Hormigón 	        Integración numérica  </a:t>
            </a:r>
          </a:p>
          <a:p>
            <a:pPr lvl="2" algn="just">
              <a:lnSpc>
                <a:spcPct val="150000"/>
              </a:lnSpc>
            </a:pPr>
            <a:r>
              <a:rPr lang="es-EC" sz="2000" dirty="0" smtClean="0">
                <a:latin typeface="Arial" panose="020B0604020202020204" pitchFamily="34" charset="0"/>
                <a:ea typeface="Calibri" panose="020F050202020403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Flecha derecha 10"/>
          <p:cNvSpPr/>
          <p:nvPr/>
        </p:nvSpPr>
        <p:spPr>
          <a:xfrm>
            <a:off x="3159285" y="2285598"/>
            <a:ext cx="649748" cy="2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rotWithShape="1">
          <a:blip r:embed="rId2"/>
          <a:srcRect t="2279"/>
          <a:stretch/>
        </p:blipFill>
        <p:spPr>
          <a:xfrm>
            <a:off x="177960" y="2732429"/>
            <a:ext cx="5972175" cy="1610275"/>
          </a:xfrm>
          <a:prstGeom prst="rect">
            <a:avLst/>
          </a:prstGeom>
        </p:spPr>
      </p:pic>
      <p:pic>
        <p:nvPicPr>
          <p:cNvPr id="12" name="Imagen 11"/>
          <p:cNvPicPr>
            <a:picLocks noChangeAspect="1"/>
          </p:cNvPicPr>
          <p:nvPr/>
        </p:nvPicPr>
        <p:blipFill>
          <a:blip r:embed="rId3"/>
          <a:stretch>
            <a:fillRect/>
          </a:stretch>
        </p:blipFill>
        <p:spPr>
          <a:xfrm>
            <a:off x="168435" y="5105085"/>
            <a:ext cx="5981700" cy="1076325"/>
          </a:xfrm>
          <a:prstGeom prst="rect">
            <a:avLst/>
          </a:prstGeom>
        </p:spPr>
      </p:pic>
      <p:sp>
        <p:nvSpPr>
          <p:cNvPr id="13" name="CuadroTexto 12"/>
          <p:cNvSpPr txBox="1"/>
          <p:nvPr/>
        </p:nvSpPr>
        <p:spPr>
          <a:xfrm>
            <a:off x="376998" y="4310783"/>
            <a:ext cx="280219" cy="1015663"/>
          </a:xfrm>
          <a:prstGeom prst="rect">
            <a:avLst/>
          </a:prstGeom>
          <a:noFill/>
        </p:spPr>
        <p:txBody>
          <a:bodyPr wrap="square" rtlCol="0">
            <a:spAutoFit/>
          </a:bodyPr>
          <a:lstStyle/>
          <a:p>
            <a:r>
              <a:rPr lang="es-EC" sz="1400" b="1" dirty="0" smtClean="0"/>
              <a:t>.</a:t>
            </a:r>
          </a:p>
          <a:p>
            <a:r>
              <a:rPr lang="es-EC" sz="1400" b="1" dirty="0" smtClean="0"/>
              <a:t>.</a:t>
            </a:r>
          </a:p>
          <a:p>
            <a:r>
              <a:rPr lang="es-EC" sz="1400" b="1" dirty="0" smtClean="0"/>
              <a:t>.</a:t>
            </a:r>
          </a:p>
          <a:p>
            <a:endParaRPr lang="es-EC" dirty="0" smtClean="0"/>
          </a:p>
        </p:txBody>
      </p:sp>
      <p:sp>
        <p:nvSpPr>
          <p:cNvPr id="14" name="CuadroTexto 13"/>
          <p:cNvSpPr txBox="1"/>
          <p:nvPr/>
        </p:nvSpPr>
        <p:spPr>
          <a:xfrm>
            <a:off x="3123456" y="4310783"/>
            <a:ext cx="280219" cy="1015663"/>
          </a:xfrm>
          <a:prstGeom prst="rect">
            <a:avLst/>
          </a:prstGeom>
          <a:noFill/>
        </p:spPr>
        <p:txBody>
          <a:bodyPr wrap="square" rtlCol="0">
            <a:spAutoFit/>
          </a:bodyPr>
          <a:lstStyle/>
          <a:p>
            <a:r>
              <a:rPr lang="es-EC" sz="1400" b="1" dirty="0" smtClean="0"/>
              <a:t>.</a:t>
            </a:r>
          </a:p>
          <a:p>
            <a:r>
              <a:rPr lang="es-EC" sz="1400" b="1" dirty="0" smtClean="0"/>
              <a:t>.</a:t>
            </a:r>
          </a:p>
          <a:p>
            <a:r>
              <a:rPr lang="es-EC" sz="1400" b="1" dirty="0" smtClean="0"/>
              <a:t>.</a:t>
            </a:r>
          </a:p>
          <a:p>
            <a:endParaRPr lang="es-EC" dirty="0" smtClean="0"/>
          </a:p>
        </p:txBody>
      </p:sp>
      <p:sp>
        <p:nvSpPr>
          <p:cNvPr id="15" name="CuadroTexto 14"/>
          <p:cNvSpPr txBox="1"/>
          <p:nvPr/>
        </p:nvSpPr>
        <p:spPr>
          <a:xfrm>
            <a:off x="5589695" y="4342704"/>
            <a:ext cx="280219" cy="1015663"/>
          </a:xfrm>
          <a:prstGeom prst="rect">
            <a:avLst/>
          </a:prstGeom>
          <a:noFill/>
        </p:spPr>
        <p:txBody>
          <a:bodyPr wrap="square" rtlCol="0">
            <a:spAutoFit/>
          </a:bodyPr>
          <a:lstStyle/>
          <a:p>
            <a:r>
              <a:rPr lang="es-EC" sz="1400" b="1" dirty="0" smtClean="0"/>
              <a:t>.</a:t>
            </a:r>
          </a:p>
          <a:p>
            <a:r>
              <a:rPr lang="es-EC" sz="1400" b="1" dirty="0" smtClean="0"/>
              <a:t>.</a:t>
            </a:r>
          </a:p>
          <a:p>
            <a:r>
              <a:rPr lang="es-EC" sz="1400" b="1" dirty="0" smtClean="0"/>
              <a:t>.</a:t>
            </a:r>
          </a:p>
          <a:p>
            <a:endParaRPr lang="es-EC" dirty="0" smtClean="0"/>
          </a:p>
        </p:txBody>
      </p:sp>
      <p:pic>
        <p:nvPicPr>
          <p:cNvPr id="17" name="Imagen 16"/>
          <p:cNvPicPr>
            <a:picLocks noChangeAspect="1"/>
          </p:cNvPicPr>
          <p:nvPr/>
        </p:nvPicPr>
        <p:blipFill rotWithShape="1">
          <a:blip r:embed="rId4"/>
          <a:srcRect l="996"/>
          <a:stretch/>
        </p:blipFill>
        <p:spPr>
          <a:xfrm>
            <a:off x="6179574" y="3138829"/>
            <a:ext cx="2923984" cy="2623547"/>
          </a:xfrm>
          <a:prstGeom prst="rect">
            <a:avLst/>
          </a:prstGeom>
        </p:spPr>
      </p:pic>
    </p:spTree>
    <p:extLst>
      <p:ext uri="{BB962C8B-B14F-4D97-AF65-F5344CB8AC3E}">
        <p14:creationId xmlns:p14="http://schemas.microsoft.com/office/powerpoint/2010/main" val="3584823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a:latin typeface="Arial" panose="020B0604020202020204" pitchFamily="34" charset="0"/>
                <a:cs typeface="Arial" panose="020B0604020202020204" pitchFamily="34" charset="0"/>
              </a:rPr>
              <a:t>Elaboración de Diagramas de Interacción </a:t>
            </a:r>
            <a:endParaRPr lang="es-EC" sz="2400" b="1" dirty="0">
              <a:latin typeface="Arial" panose="020B0604020202020204" pitchFamily="34" charset="0"/>
              <a:cs typeface="Arial" panose="020B0604020202020204" pitchFamily="34" charset="0"/>
            </a:endParaRPr>
          </a:p>
        </p:txBody>
      </p:sp>
      <p:sp>
        <p:nvSpPr>
          <p:cNvPr id="10" name="Rectángulo 9"/>
          <p:cNvSpPr/>
          <p:nvPr/>
        </p:nvSpPr>
        <p:spPr>
          <a:xfrm>
            <a:off x="582560" y="1199837"/>
            <a:ext cx="8189600" cy="240065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a:latin typeface="Arial" panose="020B0604020202020204" pitchFamily="34" charset="0"/>
                <a:cs typeface="Arial" panose="020B0604020202020204" pitchFamily="34" charset="0"/>
              </a:rPr>
              <a:t>Se calculan las fuerzas axiales internas generadas por el hormigón y el acero</a:t>
            </a:r>
            <a:endParaRPr lang="es-ES" sz="2000" dirty="0" smtClean="0">
              <a:latin typeface="Arial" panose="020B0604020202020204" pitchFamily="34" charset="0"/>
              <a:cs typeface="Arial" panose="020B0604020202020204" pitchFamily="34" charset="0"/>
            </a:endParaRPr>
          </a:p>
          <a:p>
            <a:pPr marL="1257300" lvl="2" indent="-342900" algn="just">
              <a:lnSpc>
                <a:spcPct val="150000"/>
              </a:lnSpc>
              <a:buFont typeface="Wingdings" panose="05000000000000000000" pitchFamily="2" charset="2"/>
              <a:buChar char="ü"/>
            </a:pPr>
            <a:r>
              <a:rPr lang="es-EC" sz="2000" dirty="0" smtClean="0">
                <a:latin typeface="Arial" panose="020B0604020202020204" pitchFamily="34" charset="0"/>
                <a:ea typeface="Calibri" panose="020F0502020204030204" pitchFamily="34" charset="0"/>
                <a:cs typeface="Arial" panose="020B0604020202020204" pitchFamily="34" charset="0"/>
              </a:rPr>
              <a:t>Acero 	        Producto del esfuerzo por el área de cada fibra </a:t>
            </a:r>
          </a:p>
          <a:p>
            <a:pPr lvl="2" algn="just">
              <a:lnSpc>
                <a:spcPct val="150000"/>
              </a:lnSpc>
            </a:pPr>
            <a:r>
              <a:rPr lang="es-EC" sz="2000" dirty="0" smtClean="0">
                <a:latin typeface="Arial" panose="020B0604020202020204" pitchFamily="34" charset="0"/>
                <a:ea typeface="Calibri" panose="020F0502020204030204" pitchFamily="34" charset="0"/>
                <a:cs typeface="Arial" panose="020B0604020202020204" pitchFamily="34" charset="0"/>
              </a:rPr>
              <a:t> </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Flecha derecha 10"/>
          <p:cNvSpPr/>
          <p:nvPr/>
        </p:nvSpPr>
        <p:spPr>
          <a:xfrm>
            <a:off x="2982304" y="2252681"/>
            <a:ext cx="649748" cy="294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 name="Rectángulo 2"/>
              <p:cNvSpPr/>
              <p:nvPr/>
            </p:nvSpPr>
            <p:spPr>
              <a:xfrm>
                <a:off x="3925487" y="3342776"/>
                <a:ext cx="164634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𝐹𝑠</m:t>
                      </m:r>
                      <m:r>
                        <a:rPr lang="es-EC" sz="2000" i="0">
                          <a:latin typeface="Cambria Math" panose="02040503050406030204" pitchFamily="18" charset="0"/>
                        </a:rPr>
                        <m:t>=</m:t>
                      </m:r>
                      <m:r>
                        <a:rPr lang="es-EC" sz="2000" i="1">
                          <a:latin typeface="Cambria Math" panose="02040503050406030204" pitchFamily="18" charset="0"/>
                        </a:rPr>
                        <m:t>𝑓𝑠</m:t>
                      </m:r>
                      <m:r>
                        <a:rPr lang="es-EC" sz="2000" i="0">
                          <a:latin typeface="Cambria Math" panose="02040503050406030204" pitchFamily="18" charset="0"/>
                        </a:rPr>
                        <m:t>∗</m:t>
                      </m:r>
                      <m:r>
                        <a:rPr lang="es-EC" sz="2000" i="1">
                          <a:latin typeface="Cambria Math" panose="02040503050406030204" pitchFamily="18" charset="0"/>
                        </a:rPr>
                        <m:t>𝐴𝑠</m:t>
                      </m:r>
                    </m:oMath>
                  </m:oMathPara>
                </a14:m>
                <a:endParaRPr lang="es-EC" sz="2000" dirty="0"/>
              </a:p>
            </p:txBody>
          </p:sp>
        </mc:Choice>
        <mc:Fallback xmlns="">
          <p:sp>
            <p:nvSpPr>
              <p:cNvPr id="3" name="Rectángulo 2"/>
              <p:cNvSpPr>
                <a:spLocks noRot="1" noChangeAspect="1" noMove="1" noResize="1" noEditPoints="1" noAdjustHandles="1" noChangeArrowheads="1" noChangeShapeType="1" noTextEdit="1"/>
              </p:cNvSpPr>
              <p:nvPr/>
            </p:nvSpPr>
            <p:spPr>
              <a:xfrm>
                <a:off x="3925487" y="3342776"/>
                <a:ext cx="1646348" cy="400110"/>
              </a:xfrm>
              <a:prstGeom prst="rect">
                <a:avLst/>
              </a:prstGeom>
              <a:blipFill rotWithShape="0">
                <a:blip r:embed="rId2"/>
                <a:stretch>
                  <a:fillRect b="-13636"/>
                </a:stretch>
              </a:blipFill>
            </p:spPr>
            <p:txBody>
              <a:bodyPr/>
              <a:lstStyle/>
              <a:p>
                <a:r>
                  <a:rPr lang="es-EC">
                    <a:noFill/>
                  </a:rPr>
                  <a:t> </a:t>
                </a:r>
              </a:p>
            </p:txBody>
          </p:sp>
        </mc:Fallback>
      </mc:AlternateContent>
    </p:spTree>
    <p:extLst>
      <p:ext uri="{BB962C8B-B14F-4D97-AF65-F5344CB8AC3E}">
        <p14:creationId xmlns:p14="http://schemas.microsoft.com/office/powerpoint/2010/main" val="3686376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a:latin typeface="Arial" panose="020B0604020202020204" pitchFamily="34" charset="0"/>
                <a:cs typeface="Arial" panose="020B0604020202020204" pitchFamily="34" charset="0"/>
              </a:rPr>
              <a:t>Elaboración de Diagramas de Interacción </a:t>
            </a:r>
            <a:endParaRPr lang="es-EC" sz="2400" b="1" dirty="0">
              <a:latin typeface="Arial" panose="020B0604020202020204" pitchFamily="34" charset="0"/>
              <a:cs typeface="Arial" panose="020B0604020202020204" pitchFamily="34" charset="0"/>
            </a:endParaRPr>
          </a:p>
        </p:txBody>
      </p:sp>
      <p:sp>
        <p:nvSpPr>
          <p:cNvPr id="10" name="Rectángulo 9"/>
          <p:cNvSpPr/>
          <p:nvPr/>
        </p:nvSpPr>
        <p:spPr>
          <a:xfrm>
            <a:off x="582560" y="1199837"/>
            <a:ext cx="8189600" cy="101566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a:latin typeface="Arial" panose="020B0604020202020204" pitchFamily="34" charset="0"/>
                <a:cs typeface="Arial" panose="020B0604020202020204" pitchFamily="34" charset="0"/>
              </a:rPr>
              <a:t>Se calculan los momentos flectores generados por las fuerzas del hormigón y del acero respecto al eje centroidal de la </a:t>
            </a:r>
            <a:r>
              <a:rPr lang="es-ES" sz="2000" dirty="0" smtClean="0">
                <a:latin typeface="Arial" panose="020B0604020202020204" pitchFamily="34" charset="0"/>
                <a:cs typeface="Arial" panose="020B0604020202020204" pitchFamily="34" charset="0"/>
              </a:rPr>
              <a:t>sección</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902541" y="2215500"/>
            <a:ext cx="5986309" cy="2872291"/>
          </a:xfrm>
          <a:prstGeom prst="rect">
            <a:avLst/>
          </a:prstGeom>
        </p:spPr>
      </p:pic>
      <p:sp>
        <p:nvSpPr>
          <p:cNvPr id="12" name="Rectángulo 11"/>
          <p:cNvSpPr/>
          <p:nvPr/>
        </p:nvSpPr>
        <p:spPr>
          <a:xfrm>
            <a:off x="639432" y="5210678"/>
            <a:ext cx="8189600" cy="101566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2000" dirty="0" smtClean="0">
                <a:latin typeface="Arial" panose="020B0604020202020204" pitchFamily="34" charset="0"/>
                <a:cs typeface="Arial" panose="020B0604020202020204" pitchFamily="34" charset="0"/>
              </a:rPr>
              <a:t>Para obtener curvas de dise</a:t>
            </a:r>
            <a:r>
              <a:rPr lang="es-EC" sz="2000" dirty="0" err="1" smtClean="0">
                <a:latin typeface="Arial" panose="020B0604020202020204" pitchFamily="34" charset="0"/>
                <a:cs typeface="Arial" panose="020B0604020202020204" pitchFamily="34" charset="0"/>
              </a:rPr>
              <a:t>ño</a:t>
            </a:r>
            <a:r>
              <a:rPr lang="es-EC" sz="2000" dirty="0" smtClean="0">
                <a:latin typeface="Arial" panose="020B0604020202020204" pitchFamily="34" charset="0"/>
                <a:cs typeface="Arial" panose="020B0604020202020204" pitchFamily="34" charset="0"/>
              </a:rPr>
              <a:t>, se usa el factor de reducción de capacidad </a:t>
            </a:r>
            <a:r>
              <a:rPr lang="es-ES" sz="2000" i="1" dirty="0"/>
              <a:t>Φ</a:t>
            </a:r>
            <a:endParaRPr lang="es-EC"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5931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smtClean="0">
                <a:latin typeface="Arial" panose="020B0604020202020204" pitchFamily="34" charset="0"/>
                <a:cs typeface="Arial" panose="020B0604020202020204" pitchFamily="34" charset="0"/>
              </a:rPr>
              <a:t>Puntos relevantes de los Diagramas de Interacción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629917" y="1371289"/>
            <a:ext cx="3708066" cy="496996"/>
          </a:xfrm>
          <a:prstGeom prst="rect">
            <a:avLst/>
          </a:prstGeom>
        </p:spPr>
        <p:txBody>
          <a:bodyPr wrap="none">
            <a:spAutoFit/>
          </a:bodyPr>
          <a:lstStyle/>
          <a:p>
            <a:pPr lvl="3" algn="just">
              <a:lnSpc>
                <a:spcPct val="150000"/>
              </a:lnSpc>
              <a:spcBef>
                <a:spcPts val="800"/>
              </a:spcBef>
              <a:spcAft>
                <a:spcPts val="600"/>
              </a:spcAft>
            </a:pPr>
            <a:r>
              <a:rPr lang="es-ES" sz="2000" b="1" dirty="0">
                <a:latin typeface="Arial" panose="020B0604020202020204" pitchFamily="34" charset="0"/>
                <a:ea typeface="Times New Roman" panose="02020603050405020304" pitchFamily="18" charset="0"/>
                <a:cs typeface="Arial" panose="020B0604020202020204" pitchFamily="34" charset="0"/>
              </a:rPr>
              <a:t>Compresión Pura</a:t>
            </a:r>
            <a:endParaRPr lang="es-EC"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a:blip r:embed="rId2"/>
          <a:stretch>
            <a:fillRect/>
          </a:stretch>
        </p:blipFill>
        <p:spPr>
          <a:xfrm>
            <a:off x="1563738" y="2116723"/>
            <a:ext cx="6340987" cy="2948420"/>
          </a:xfrm>
          <a:prstGeom prst="rect">
            <a:avLst/>
          </a:prstGeom>
        </p:spPr>
      </p:pic>
    </p:spTree>
    <p:extLst>
      <p:ext uri="{BB962C8B-B14F-4D97-AF65-F5344CB8AC3E}">
        <p14:creationId xmlns:p14="http://schemas.microsoft.com/office/powerpoint/2010/main" val="2175249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smtClean="0">
                <a:latin typeface="Arial" panose="020B0604020202020204" pitchFamily="34" charset="0"/>
                <a:cs typeface="Arial" panose="020B0604020202020204" pitchFamily="34" charset="0"/>
              </a:rPr>
              <a:t>Puntos relevantes de los Diagramas de Interacción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629917" y="1371289"/>
            <a:ext cx="4889480" cy="400110"/>
          </a:xfrm>
          <a:prstGeom prst="rect">
            <a:avLst/>
          </a:prstGeom>
        </p:spPr>
        <p:txBody>
          <a:bodyPr wrap="none">
            <a:spAutoFit/>
          </a:bodyPr>
          <a:lstStyle/>
          <a:p>
            <a:pPr lvl="3"/>
            <a:r>
              <a:rPr lang="es-ES" sz="2000" b="1" dirty="0">
                <a:latin typeface="Arial" panose="020B0604020202020204" pitchFamily="34" charset="0"/>
                <a:cs typeface="Arial" panose="020B0604020202020204" pitchFamily="34" charset="0"/>
              </a:rPr>
              <a:t>Punto de Falla Balanceada </a:t>
            </a:r>
            <a:endParaRPr lang="es-EC" sz="2000" b="1" dirty="0">
              <a:latin typeface="Arial" panose="020B0604020202020204" pitchFamily="34" charset="0"/>
              <a:cs typeface="Arial" panose="020B0604020202020204" pitchFamily="34" charset="0"/>
            </a:endParaRPr>
          </a:p>
        </p:txBody>
      </p:sp>
      <p:pic>
        <p:nvPicPr>
          <p:cNvPr id="7" name="Imagen 6"/>
          <p:cNvPicPr/>
          <p:nvPr/>
        </p:nvPicPr>
        <p:blipFill rotWithShape="1">
          <a:blip r:embed="rId2"/>
          <a:srcRect t="6885"/>
          <a:stretch/>
        </p:blipFill>
        <p:spPr bwMode="auto">
          <a:xfrm>
            <a:off x="1527560" y="2137824"/>
            <a:ext cx="6413344" cy="218345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ángulo 2"/>
              <p:cNvSpPr/>
              <p:nvPr/>
            </p:nvSpPr>
            <p:spPr>
              <a:xfrm>
                <a:off x="3732227" y="4826007"/>
                <a:ext cx="2004010" cy="672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𝐶</m:t>
                          </m:r>
                        </m:e>
                        <m:sub>
                          <m:r>
                            <a:rPr lang="es-EC" sz="2000" i="1">
                              <a:latin typeface="Cambria Math" panose="02040503050406030204" pitchFamily="18" charset="0"/>
                            </a:rPr>
                            <m:t>𝑏</m:t>
                          </m:r>
                        </m:sub>
                      </m:sSub>
                      <m:r>
                        <a:rPr lang="es-EC" sz="2000" i="0">
                          <a:latin typeface="Cambria Math" panose="02040503050406030204" pitchFamily="18" charset="0"/>
                        </a:rPr>
                        <m:t>=</m:t>
                      </m:r>
                      <m:r>
                        <a:rPr lang="es-EC" sz="2000" i="1">
                          <a:latin typeface="Cambria Math" panose="02040503050406030204" pitchFamily="18" charset="0"/>
                        </a:rPr>
                        <m:t>𝑑</m:t>
                      </m:r>
                      <m:f>
                        <m:fPr>
                          <m:ctrlPr>
                            <a:rPr lang="es-EC" sz="2000" i="1">
                              <a:latin typeface="Cambria Math" panose="02040503050406030204" pitchFamily="18" charset="0"/>
                            </a:rPr>
                          </m:ctrlPr>
                        </m:fPr>
                        <m:num>
                          <m:r>
                            <a:rPr lang="es-EC" sz="2000" i="1">
                              <a:latin typeface="Cambria Math" panose="02040503050406030204" pitchFamily="18" charset="0"/>
                            </a:rPr>
                            <m:t>𝜀</m:t>
                          </m:r>
                          <m:r>
                            <a:rPr lang="es-EC" sz="2000" i="1">
                              <a:latin typeface="Cambria Math" panose="02040503050406030204" pitchFamily="18" charset="0"/>
                            </a:rPr>
                            <m:t>𝑐𝑢</m:t>
                          </m:r>
                        </m:num>
                        <m:den>
                          <m:r>
                            <a:rPr lang="es-EC" sz="2000" i="1">
                              <a:latin typeface="Cambria Math" panose="02040503050406030204" pitchFamily="18" charset="0"/>
                            </a:rPr>
                            <m:t>𝜀</m:t>
                          </m:r>
                          <m:r>
                            <a:rPr lang="es-EC" sz="2000" i="1">
                              <a:latin typeface="Cambria Math" panose="02040503050406030204" pitchFamily="18" charset="0"/>
                            </a:rPr>
                            <m:t>𝑐𝑢</m:t>
                          </m:r>
                          <m:r>
                            <a:rPr lang="es-EC" sz="2000" i="0">
                              <a:latin typeface="Cambria Math" panose="02040503050406030204" pitchFamily="18" charset="0"/>
                            </a:rPr>
                            <m:t>+</m:t>
                          </m:r>
                          <m:r>
                            <a:rPr lang="es-EC" sz="2000" i="1">
                              <a:latin typeface="Cambria Math" panose="02040503050406030204" pitchFamily="18" charset="0"/>
                            </a:rPr>
                            <m:t>𝜀</m:t>
                          </m:r>
                          <m:r>
                            <a:rPr lang="es-EC" sz="2000" i="1">
                              <a:latin typeface="Cambria Math" panose="02040503050406030204" pitchFamily="18" charset="0"/>
                            </a:rPr>
                            <m:t>𝑦</m:t>
                          </m:r>
                        </m:den>
                      </m:f>
                    </m:oMath>
                  </m:oMathPara>
                </a14:m>
                <a:endParaRPr lang="es-EC" sz="2000" dirty="0"/>
              </a:p>
            </p:txBody>
          </p:sp>
        </mc:Choice>
        <mc:Fallback xmlns="">
          <p:sp>
            <p:nvSpPr>
              <p:cNvPr id="3" name="Rectángulo 2"/>
              <p:cNvSpPr>
                <a:spLocks noRot="1" noChangeAspect="1" noMove="1" noResize="1" noEditPoints="1" noAdjustHandles="1" noChangeArrowheads="1" noChangeShapeType="1" noTextEdit="1"/>
              </p:cNvSpPr>
              <p:nvPr/>
            </p:nvSpPr>
            <p:spPr>
              <a:xfrm>
                <a:off x="3732227" y="4826007"/>
                <a:ext cx="2004010" cy="672043"/>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0696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a:t>1. PROBLEMA</a:t>
            </a:r>
            <a:endParaRPr lang="es-EC" dirty="0"/>
          </a:p>
        </p:txBody>
      </p:sp>
      <p:graphicFrame>
        <p:nvGraphicFramePr>
          <p:cNvPr id="3" name="Diagrama 2"/>
          <p:cNvGraphicFramePr/>
          <p:nvPr>
            <p:extLst>
              <p:ext uri="{D42A27DB-BD31-4B8C-83A1-F6EECF244321}">
                <p14:modId xmlns:p14="http://schemas.microsoft.com/office/powerpoint/2010/main" val="3847552412"/>
              </p:ext>
            </p:extLst>
          </p:nvPr>
        </p:nvGraphicFramePr>
        <p:xfrm>
          <a:off x="-500744" y="580571"/>
          <a:ext cx="6683830" cy="532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p:nvPr/>
        </p:nvPicPr>
        <p:blipFill rotWithShape="1">
          <a:blip r:embed="rId8"/>
          <a:srcRect r="27147"/>
          <a:stretch/>
        </p:blipFill>
        <p:spPr>
          <a:xfrm>
            <a:off x="6143373" y="814090"/>
            <a:ext cx="2732613" cy="3983213"/>
          </a:xfrm>
          <a:prstGeom prst="rect">
            <a:avLst/>
          </a:prstGeom>
        </p:spPr>
      </p:pic>
      <p:sp>
        <p:nvSpPr>
          <p:cNvPr id="6" name="Rectángulo 5"/>
          <p:cNvSpPr/>
          <p:nvPr/>
        </p:nvSpPr>
        <p:spPr>
          <a:xfrm>
            <a:off x="5707117" y="5027193"/>
            <a:ext cx="3347983" cy="646331"/>
          </a:xfrm>
          <a:prstGeom prst="rect">
            <a:avLst/>
          </a:prstGeom>
        </p:spPr>
        <p:txBody>
          <a:bodyPr wrap="square">
            <a:spAutoFit/>
          </a:bodyPr>
          <a:lstStyle/>
          <a:p>
            <a:pPr indent="450215" algn="ctr">
              <a:spcBef>
                <a:spcPts val="1200"/>
              </a:spcBef>
              <a:spcAft>
                <a:spcPts val="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Varilla </a:t>
            </a:r>
            <a:r>
              <a:rPr lang="es-ES" dirty="0">
                <a:latin typeface="Times New Roman" panose="02020603050405020304" pitchFamily="18" charset="0"/>
                <a:ea typeface="Calibri" panose="020F0502020204030204" pitchFamily="34" charset="0"/>
                <a:cs typeface="Times New Roman" panose="02020603050405020304" pitchFamily="18" charset="0"/>
              </a:rPr>
              <a:t>expuesta en columna</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s-ES" b="1" dirty="0">
                <a:latin typeface="Times New Roman" panose="02020603050405020304" pitchFamily="18" charset="0"/>
                <a:ea typeface="Calibri" panose="020F0502020204030204" pitchFamily="34" charset="0"/>
              </a:rPr>
              <a:t>Fuente: </a:t>
            </a:r>
            <a:r>
              <a:rPr lang="es-ES" dirty="0">
                <a:latin typeface="Times New Roman" panose="02020603050405020304" pitchFamily="18" charset="0"/>
                <a:ea typeface="Calibri" panose="020F0502020204030204" pitchFamily="34" charset="0"/>
              </a:rPr>
              <a:t>Autores</a:t>
            </a:r>
            <a:endParaRPr lang="es-EC" dirty="0"/>
          </a:p>
        </p:txBody>
      </p:sp>
    </p:spTree>
    <p:extLst>
      <p:ext uri="{BB962C8B-B14F-4D97-AF65-F5344CB8AC3E}">
        <p14:creationId xmlns:p14="http://schemas.microsoft.com/office/powerpoint/2010/main" val="2720194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3. DESARROLLO</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661186"/>
            <a:ext cx="8959120" cy="461665"/>
          </a:xfrm>
          <a:prstGeom prst="rect">
            <a:avLst/>
          </a:prstGeom>
          <a:noFill/>
        </p:spPr>
        <p:txBody>
          <a:bodyPr wrap="square" rtlCol="0">
            <a:spAutoFit/>
          </a:bodyPr>
          <a:lstStyle/>
          <a:p>
            <a:pPr lvl="2"/>
            <a:r>
              <a:rPr lang="es-ES" sz="2400" b="1" dirty="0" smtClean="0">
                <a:latin typeface="Arial" panose="020B0604020202020204" pitchFamily="34" charset="0"/>
                <a:cs typeface="Arial" panose="020B0604020202020204" pitchFamily="34" charset="0"/>
              </a:rPr>
              <a:t>Puntos relevantes de los Diagramas de Interacción </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629917" y="1371289"/>
            <a:ext cx="3108543" cy="400110"/>
          </a:xfrm>
          <a:prstGeom prst="rect">
            <a:avLst/>
          </a:prstGeom>
        </p:spPr>
        <p:txBody>
          <a:bodyPr wrap="none">
            <a:spAutoFit/>
          </a:bodyPr>
          <a:lstStyle/>
          <a:p>
            <a:pPr lvl="3"/>
            <a:r>
              <a:rPr lang="es-ES" sz="2000" b="1" dirty="0">
                <a:latin typeface="Arial" panose="020B0604020202020204" pitchFamily="34" charset="0"/>
                <a:cs typeface="Arial" panose="020B0604020202020204" pitchFamily="34" charset="0"/>
              </a:rPr>
              <a:t>Flexión Pura</a:t>
            </a:r>
            <a:endParaRPr lang="es-EC" sz="2000" b="1" dirty="0">
              <a:latin typeface="Arial" panose="020B0604020202020204" pitchFamily="34" charset="0"/>
              <a:cs typeface="Arial" panose="020B0604020202020204" pitchFamily="34" charset="0"/>
            </a:endParaRPr>
          </a:p>
        </p:txBody>
      </p:sp>
      <p:pic>
        <p:nvPicPr>
          <p:cNvPr id="9" name="Imagen 8"/>
          <p:cNvPicPr/>
          <p:nvPr/>
        </p:nvPicPr>
        <p:blipFill rotWithShape="1">
          <a:blip r:embed="rId2"/>
          <a:srcRect t="3557"/>
          <a:stretch/>
        </p:blipFill>
        <p:spPr bwMode="auto">
          <a:xfrm>
            <a:off x="1504407" y="2091259"/>
            <a:ext cx="6902101" cy="22122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4121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a:t>4</a:t>
            </a:r>
            <a:r>
              <a:rPr lang="es-EC" dirty="0" smtClean="0"/>
              <a:t>. RESULTADOS</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8" name="CuadroTexto 7"/>
          <p:cNvSpPr txBox="1"/>
          <p:nvPr/>
        </p:nvSpPr>
        <p:spPr>
          <a:xfrm>
            <a:off x="-186960" y="1297898"/>
            <a:ext cx="8959120" cy="1015663"/>
          </a:xfrm>
          <a:prstGeom prst="rect">
            <a:avLst/>
          </a:prstGeom>
          <a:noFill/>
        </p:spPr>
        <p:txBody>
          <a:bodyPr wrap="square" rtlCol="0">
            <a:spAutoFit/>
          </a:bodyPr>
          <a:lstStyle/>
          <a:p>
            <a:pPr lvl="2" algn="just"/>
            <a:r>
              <a:rPr lang="es-ES" sz="2000" dirty="0">
                <a:latin typeface="Arial" panose="020B0604020202020204" pitchFamily="34" charset="0"/>
                <a:cs typeface="Arial" panose="020B0604020202020204" pitchFamily="34" charset="0"/>
              </a:rPr>
              <a:t>Los diagramas de interacción </a:t>
            </a:r>
            <a:r>
              <a:rPr lang="es-ES" sz="2000" dirty="0" smtClean="0">
                <a:latin typeface="Arial" panose="020B0604020202020204" pitchFamily="34" charset="0"/>
                <a:cs typeface="Arial" panose="020B0604020202020204" pitchFamily="34" charset="0"/>
              </a:rPr>
              <a:t>obtenidos en el programa </a:t>
            </a:r>
            <a:r>
              <a:rPr lang="es-ES" sz="2000" dirty="0" err="1" smtClean="0">
                <a:latin typeface="Arial" panose="020B0604020202020204" pitchFamily="34" charset="0"/>
                <a:cs typeface="Arial" panose="020B0604020202020204" pitchFamily="34" charset="0"/>
              </a:rPr>
              <a:t>ACDiagramas</a:t>
            </a:r>
            <a:r>
              <a:rPr lang="es-ES" sz="2000" dirty="0" smtClean="0">
                <a:latin typeface="Arial" panose="020B0604020202020204" pitchFamily="34" charset="0"/>
                <a:cs typeface="Arial" panose="020B0604020202020204" pitchFamily="34" charset="0"/>
              </a:rPr>
              <a:t> 1.0 contienen </a:t>
            </a:r>
            <a:r>
              <a:rPr lang="es-ES" sz="2000" dirty="0">
                <a:latin typeface="Arial" panose="020B0604020202020204" pitchFamily="34" charset="0"/>
                <a:cs typeface="Arial" panose="020B0604020202020204" pitchFamily="34" charset="0"/>
              </a:rPr>
              <a:t>curvas que representan cuantías de acero en un intervalo de 0.5 a 4%.</a:t>
            </a:r>
            <a:endParaRPr lang="es-EC" sz="2000" b="1" dirty="0">
              <a:latin typeface="Arial" panose="020B0604020202020204" pitchFamily="34" charset="0"/>
              <a:cs typeface="Arial" panose="020B0604020202020204" pitchFamily="34" charset="0"/>
            </a:endParaRPr>
          </a:p>
        </p:txBody>
      </p:sp>
      <p:sp>
        <p:nvSpPr>
          <p:cNvPr id="7" name="CuadroTexto 6"/>
          <p:cNvSpPr txBox="1"/>
          <p:nvPr/>
        </p:nvSpPr>
        <p:spPr>
          <a:xfrm>
            <a:off x="-186960" y="790067"/>
            <a:ext cx="8959120" cy="461665"/>
          </a:xfrm>
          <a:prstGeom prst="rect">
            <a:avLst/>
          </a:prstGeom>
          <a:noFill/>
        </p:spPr>
        <p:txBody>
          <a:bodyPr wrap="square" rtlCol="0">
            <a:spAutoFit/>
          </a:bodyPr>
          <a:lstStyle/>
          <a:p>
            <a:pPr lvl="2" algn="just"/>
            <a:r>
              <a:rPr lang="es-ES" sz="2400" b="1" dirty="0" err="1" smtClean="0">
                <a:latin typeface="Arial" panose="020B0604020202020204" pitchFamily="34" charset="0"/>
                <a:cs typeface="Arial" panose="020B0604020202020204" pitchFamily="34" charset="0"/>
              </a:rPr>
              <a:t>ACDiagramas</a:t>
            </a:r>
            <a:r>
              <a:rPr lang="es-ES" sz="2400" b="1" dirty="0" smtClean="0">
                <a:latin typeface="Arial" panose="020B0604020202020204" pitchFamily="34" charset="0"/>
                <a:cs typeface="Arial" panose="020B0604020202020204" pitchFamily="34" charset="0"/>
              </a:rPr>
              <a:t> 1.0</a:t>
            </a:r>
            <a:endParaRPr lang="es-EC" sz="2400" b="1" dirty="0">
              <a:latin typeface="Arial" panose="020B0604020202020204" pitchFamily="34" charset="0"/>
              <a:cs typeface="Arial" panose="020B0604020202020204" pitchFamily="34" charset="0"/>
            </a:endParaRPr>
          </a:p>
        </p:txBody>
      </p:sp>
      <p:pic>
        <p:nvPicPr>
          <p:cNvPr id="10" name="Imagen 9">
            <a:hlinkClick r:id="rId2" action="ppaction://hlinkfile"/>
          </p:cNvPr>
          <p:cNvPicPr/>
          <p:nvPr/>
        </p:nvPicPr>
        <p:blipFill>
          <a:blip r:embed="rId3"/>
          <a:stretch>
            <a:fillRect/>
          </a:stretch>
        </p:blipFill>
        <p:spPr>
          <a:xfrm>
            <a:off x="2083396" y="2313561"/>
            <a:ext cx="5025325" cy="3819251"/>
          </a:xfrm>
          <a:prstGeom prst="rect">
            <a:avLst/>
          </a:prstGeom>
        </p:spPr>
      </p:pic>
    </p:spTree>
    <p:extLst>
      <p:ext uri="{BB962C8B-B14F-4D97-AF65-F5344CB8AC3E}">
        <p14:creationId xmlns:p14="http://schemas.microsoft.com/office/powerpoint/2010/main" val="388564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a:t>4</a:t>
            </a:r>
            <a:r>
              <a:rPr lang="es-EC" dirty="0" smtClean="0"/>
              <a:t>. RESULTADOS</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pic>
        <p:nvPicPr>
          <p:cNvPr id="3" name="Video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20101" y="584200"/>
            <a:ext cx="7228261" cy="5421196"/>
          </a:xfrm>
          <a:prstGeom prst="rect">
            <a:avLst/>
          </a:prstGeom>
        </p:spPr>
      </p:pic>
    </p:spTree>
    <p:extLst>
      <p:ext uri="{BB962C8B-B14F-4D97-AF65-F5344CB8AC3E}">
        <p14:creationId xmlns:p14="http://schemas.microsoft.com/office/powerpoint/2010/main" val="1058334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0"/>
            <a:ext cx="7073900" cy="584200"/>
          </a:xfrm>
        </p:spPr>
        <p:txBody>
          <a:bodyPr/>
          <a:lstStyle/>
          <a:p>
            <a:pPr algn="r"/>
            <a:r>
              <a:rPr lang="es-EC" dirty="0" smtClean="0"/>
              <a:t>4. ANÁLISIS DE RESULTADOS</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6" name="Rectángulo 5"/>
          <p:cNvSpPr/>
          <p:nvPr/>
        </p:nvSpPr>
        <p:spPr>
          <a:xfrm>
            <a:off x="-567112" y="671286"/>
            <a:ext cx="9101511" cy="707886"/>
          </a:xfrm>
          <a:prstGeom prst="rect">
            <a:avLst/>
          </a:prstGeom>
        </p:spPr>
        <p:txBody>
          <a:bodyPr wrap="square">
            <a:spAutoFit/>
          </a:bodyPr>
          <a:lstStyle/>
          <a:p>
            <a:pPr lvl="2" algn="just">
              <a:spcBef>
                <a:spcPts val="1200"/>
              </a:spcBef>
              <a:spcAft>
                <a:spcPts val="0"/>
              </a:spcAft>
            </a:pPr>
            <a:r>
              <a:rPr lang="es-ES" sz="2000" b="1" dirty="0">
                <a:latin typeface="Arial" panose="020B0604020202020204" pitchFamily="34" charset="0"/>
                <a:ea typeface="Times New Roman" panose="02020603050405020304" pitchFamily="18" charset="0"/>
                <a:cs typeface="Arial" panose="020B0604020202020204" pitchFamily="34" charset="0"/>
              </a:rPr>
              <a:t>Comparación entre los diagramas de interacción de una sección transversal hueca con una llena</a:t>
            </a:r>
            <a:endParaRPr lang="es-EC" sz="20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Imagen 6"/>
          <p:cNvPicPr/>
          <p:nvPr/>
        </p:nvPicPr>
        <p:blipFill>
          <a:blip r:embed="rId2"/>
          <a:stretch>
            <a:fillRect/>
          </a:stretch>
        </p:blipFill>
        <p:spPr>
          <a:xfrm>
            <a:off x="2664959" y="1379172"/>
            <a:ext cx="4314825" cy="4750435"/>
          </a:xfrm>
          <a:prstGeom prst="rect">
            <a:avLst/>
          </a:prstGeom>
        </p:spPr>
      </p:pic>
    </p:spTree>
    <p:extLst>
      <p:ext uri="{BB962C8B-B14F-4D97-AF65-F5344CB8AC3E}">
        <p14:creationId xmlns:p14="http://schemas.microsoft.com/office/powerpoint/2010/main" val="468378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0"/>
            <a:ext cx="7073900" cy="584200"/>
          </a:xfrm>
        </p:spPr>
        <p:txBody>
          <a:bodyPr/>
          <a:lstStyle/>
          <a:p>
            <a:pPr algn="r"/>
            <a:r>
              <a:rPr lang="es-EC" dirty="0" smtClean="0"/>
              <a:t>4. ANÁLISIS DE RESULTADOS</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6" name="Rectángulo 5"/>
          <p:cNvSpPr/>
          <p:nvPr/>
        </p:nvSpPr>
        <p:spPr>
          <a:xfrm>
            <a:off x="-567112" y="671286"/>
            <a:ext cx="9101511" cy="707886"/>
          </a:xfrm>
          <a:prstGeom prst="rect">
            <a:avLst/>
          </a:prstGeom>
        </p:spPr>
        <p:txBody>
          <a:bodyPr wrap="square">
            <a:spAutoFit/>
          </a:bodyPr>
          <a:lstStyle/>
          <a:p>
            <a:pPr lvl="2"/>
            <a:r>
              <a:rPr lang="es-ES" sz="2000" b="1" dirty="0">
                <a:latin typeface="Arial" panose="020B0604020202020204" pitchFamily="34" charset="0"/>
                <a:cs typeface="Arial" panose="020B0604020202020204" pitchFamily="34" charset="0"/>
              </a:rPr>
              <a:t>Comparación entre los diagramas de interacción de una sección transversal hueca con diferentes espesores</a:t>
            </a:r>
            <a:endParaRPr lang="es-EC" sz="2000" b="1" dirty="0">
              <a:latin typeface="Arial" panose="020B0604020202020204" pitchFamily="34" charset="0"/>
              <a:cs typeface="Arial" panose="020B0604020202020204" pitchFamily="34" charset="0"/>
            </a:endParaRPr>
          </a:p>
        </p:txBody>
      </p:sp>
      <p:pic>
        <p:nvPicPr>
          <p:cNvPr id="8" name="Imagen 7"/>
          <p:cNvPicPr/>
          <p:nvPr/>
        </p:nvPicPr>
        <p:blipFill>
          <a:blip r:embed="rId2"/>
          <a:stretch>
            <a:fillRect/>
          </a:stretch>
        </p:blipFill>
        <p:spPr>
          <a:xfrm>
            <a:off x="310242" y="1379172"/>
            <a:ext cx="4800600" cy="4832851"/>
          </a:xfrm>
          <a:prstGeom prst="rect">
            <a:avLst/>
          </a:prstGeom>
        </p:spPr>
      </p:pic>
      <p:pic>
        <p:nvPicPr>
          <p:cNvPr id="7" name="Imagen 6"/>
          <p:cNvPicPr/>
          <p:nvPr/>
        </p:nvPicPr>
        <p:blipFill>
          <a:blip r:embed="rId3"/>
          <a:stretch>
            <a:fillRect/>
          </a:stretch>
        </p:blipFill>
        <p:spPr>
          <a:xfrm>
            <a:off x="4232910" y="1379172"/>
            <a:ext cx="4488180" cy="4832851"/>
          </a:xfrm>
          <a:prstGeom prst="rect">
            <a:avLst/>
          </a:prstGeom>
        </p:spPr>
      </p:pic>
    </p:spTree>
    <p:extLst>
      <p:ext uri="{BB962C8B-B14F-4D97-AF65-F5344CB8AC3E}">
        <p14:creationId xmlns:p14="http://schemas.microsoft.com/office/powerpoint/2010/main" val="587064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0"/>
            <a:ext cx="7073900" cy="584200"/>
          </a:xfrm>
        </p:spPr>
        <p:txBody>
          <a:bodyPr/>
          <a:lstStyle/>
          <a:p>
            <a:pPr algn="r"/>
            <a:r>
              <a:rPr lang="es-EC" dirty="0" smtClean="0"/>
              <a:t>4. ANÁLISIS DE RESULTADOS</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6" name="Rectángulo 5"/>
          <p:cNvSpPr/>
          <p:nvPr/>
        </p:nvSpPr>
        <p:spPr>
          <a:xfrm>
            <a:off x="-567112" y="671286"/>
            <a:ext cx="9101511" cy="707886"/>
          </a:xfrm>
          <a:prstGeom prst="rect">
            <a:avLst/>
          </a:prstGeom>
        </p:spPr>
        <p:txBody>
          <a:bodyPr wrap="square">
            <a:spAutoFit/>
          </a:bodyPr>
          <a:lstStyle/>
          <a:p>
            <a:pPr lvl="2"/>
            <a:r>
              <a:rPr lang="es-ES" sz="2000" b="1" dirty="0">
                <a:latin typeface="Arial" panose="020B0604020202020204" pitchFamily="34" charset="0"/>
                <a:cs typeface="Arial" panose="020B0604020202020204" pitchFamily="34" charset="0"/>
              </a:rPr>
              <a:t>Comparación entre los diagramas de interacción de una sección transversal hueca con diferente f</a:t>
            </a:r>
            <a:r>
              <a:rPr lang="es-EC" sz="2000" b="1" dirty="0">
                <a:latin typeface="Arial" panose="020B0604020202020204" pitchFamily="34" charset="0"/>
                <a:cs typeface="Arial" panose="020B0604020202020204" pitchFamily="34" charset="0"/>
              </a:rPr>
              <a:t>’c</a:t>
            </a:r>
          </a:p>
        </p:txBody>
      </p:sp>
      <p:pic>
        <p:nvPicPr>
          <p:cNvPr id="9" name="Imagen 8"/>
          <p:cNvPicPr/>
          <p:nvPr/>
        </p:nvPicPr>
        <p:blipFill rotWithShape="1">
          <a:blip r:embed="rId2">
            <a:extLst>
              <a:ext uri="{28A0092B-C50C-407E-A947-70E740481C1C}">
                <a14:useLocalDpi xmlns:a14="http://schemas.microsoft.com/office/drawing/2010/main" val="0"/>
              </a:ext>
            </a:extLst>
          </a:blip>
          <a:srcRect l="5657" t="844" r="13139" b="33961"/>
          <a:stretch/>
        </p:blipFill>
        <p:spPr bwMode="auto">
          <a:xfrm>
            <a:off x="640805" y="1379172"/>
            <a:ext cx="4371340" cy="4553542"/>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2">
            <a:extLst>
              <a:ext uri="{28A0092B-C50C-407E-A947-70E740481C1C}">
                <a14:useLocalDpi xmlns:a14="http://schemas.microsoft.com/office/drawing/2010/main" val="0"/>
              </a:ext>
            </a:extLst>
          </a:blip>
          <a:srcRect l="5657" t="66108" r="28103" b="422"/>
          <a:stretch/>
        </p:blipFill>
        <p:spPr bwMode="auto">
          <a:xfrm>
            <a:off x="5012145" y="2242457"/>
            <a:ext cx="3565798" cy="2337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5285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0"/>
            <a:ext cx="7073900" cy="584200"/>
          </a:xfrm>
        </p:spPr>
        <p:txBody>
          <a:bodyPr/>
          <a:lstStyle/>
          <a:p>
            <a:pPr algn="r"/>
            <a:r>
              <a:rPr lang="es-EC" dirty="0" smtClean="0"/>
              <a:t>4. ANÁLISIS DE RESULTADOS</a:t>
            </a:r>
            <a:endParaRPr lang="es-EC" dirty="0"/>
          </a:p>
        </p:txBody>
      </p:sp>
      <p:sp>
        <p:nvSpPr>
          <p:cNvPr id="5" name="CuadroTexto 4"/>
          <p:cNvSpPr txBox="1"/>
          <p:nvPr/>
        </p:nvSpPr>
        <p:spPr>
          <a:xfrm>
            <a:off x="57661" y="6349228"/>
            <a:ext cx="4676571" cy="400110"/>
          </a:xfrm>
          <a:prstGeom prst="rect">
            <a:avLst/>
          </a:prstGeom>
          <a:noFill/>
        </p:spPr>
        <p:txBody>
          <a:bodyPr wrap="square" rtlCol="0">
            <a:spAutoFit/>
          </a:bodyPr>
          <a:lstStyle/>
          <a:p>
            <a:r>
              <a:rPr lang="es-ES" sz="2000" b="1" dirty="0" smtClean="0"/>
              <a:t>Diagramas de Interacción </a:t>
            </a:r>
            <a:endParaRPr lang="es-EC" sz="1600" b="1" dirty="0" smtClean="0"/>
          </a:p>
        </p:txBody>
      </p:sp>
      <p:sp>
        <p:nvSpPr>
          <p:cNvPr id="6" name="Rectángulo 5"/>
          <p:cNvSpPr/>
          <p:nvPr/>
        </p:nvSpPr>
        <p:spPr>
          <a:xfrm>
            <a:off x="-567112" y="671286"/>
            <a:ext cx="9101511" cy="707886"/>
          </a:xfrm>
          <a:prstGeom prst="rect">
            <a:avLst/>
          </a:prstGeom>
        </p:spPr>
        <p:txBody>
          <a:bodyPr wrap="square">
            <a:spAutoFit/>
          </a:bodyPr>
          <a:lstStyle/>
          <a:p>
            <a:pPr lvl="2"/>
            <a:r>
              <a:rPr lang="es-ES" sz="2000" b="1" dirty="0">
                <a:latin typeface="Arial" panose="020B0604020202020204" pitchFamily="34" charset="0"/>
                <a:cs typeface="Arial" panose="020B0604020202020204" pitchFamily="34" charset="0"/>
              </a:rPr>
              <a:t>Comparación entre los diagramas de interacción de una sección transversal hueca nominal con una de dise</a:t>
            </a:r>
            <a:r>
              <a:rPr lang="es-EC" sz="2000" b="1" dirty="0" err="1">
                <a:latin typeface="Arial" panose="020B0604020202020204" pitchFamily="34" charset="0"/>
                <a:cs typeface="Arial" panose="020B0604020202020204" pitchFamily="34" charset="0"/>
              </a:rPr>
              <a:t>ño</a:t>
            </a:r>
            <a:endParaRPr lang="es-EC" sz="2000" b="1" dirty="0">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2537051" y="1379172"/>
            <a:ext cx="4157663" cy="4586199"/>
          </a:xfrm>
          <a:prstGeom prst="rect">
            <a:avLst/>
          </a:prstGeom>
        </p:spPr>
      </p:pic>
    </p:spTree>
    <p:extLst>
      <p:ext uri="{BB962C8B-B14F-4D97-AF65-F5344CB8AC3E}">
        <p14:creationId xmlns:p14="http://schemas.microsoft.com/office/powerpoint/2010/main" val="2515990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sz="2400" dirty="0" smtClean="0"/>
              <a:t>CONCLUSIONES </a:t>
            </a:r>
            <a:endParaRPr lang="es-EC" sz="2400" dirty="0"/>
          </a:p>
        </p:txBody>
      </p:sp>
      <p:sp>
        <p:nvSpPr>
          <p:cNvPr id="4" name="Rectángulo 3"/>
          <p:cNvSpPr/>
          <p:nvPr/>
        </p:nvSpPr>
        <p:spPr>
          <a:xfrm>
            <a:off x="206829" y="464458"/>
            <a:ext cx="8848271" cy="6217087"/>
          </a:xfrm>
          <a:prstGeom prst="rect">
            <a:avLst/>
          </a:prstGeom>
        </p:spPr>
        <p:txBody>
          <a:bodyPr wrap="square">
            <a:spAutoFit/>
          </a:bodyPr>
          <a:lstStyle/>
          <a:p>
            <a:pPr marL="342900" lvl="0" indent="-342900" algn="just">
              <a:lnSpc>
                <a:spcPct val="150000"/>
              </a:lnSpc>
              <a:spcAft>
                <a:spcPts val="0"/>
              </a:spcAft>
              <a:buFont typeface="+mj-lt"/>
              <a:buAutoNum type="alphaLcPeriod"/>
            </a:pPr>
            <a:r>
              <a:rPr lang="es-ES" sz="1400" dirty="0">
                <a:latin typeface="Arial" panose="020B0604020202020204" pitchFamily="34" charset="0"/>
                <a:ea typeface="Calibri" panose="020F0502020204030204" pitchFamily="34" charset="0"/>
                <a:cs typeface="Arial" panose="020B0604020202020204" pitchFamily="34" charset="0"/>
              </a:rPr>
              <a:t>Las “turbulencias” que se observan en los diagramas de interacción para las secciones transversales huecas se producen debido al comportamiento de la fuerza resistente del hormigón que experimenta cambios por dos razones:</a:t>
            </a:r>
            <a:endParaRPr lang="es-EC" sz="14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s-ES" sz="1400" b="1" dirty="0">
                <a:latin typeface="Arial" panose="020B0604020202020204" pitchFamily="34" charset="0"/>
                <a:ea typeface="Calibri" panose="020F0502020204030204" pitchFamily="34" charset="0"/>
                <a:cs typeface="Arial" panose="020B0604020202020204" pitchFamily="34" charset="0"/>
              </a:rPr>
              <a:t>La variación geométrica</a:t>
            </a:r>
            <a:r>
              <a:rPr lang="es-ES" sz="1400" dirty="0">
                <a:latin typeface="Arial" panose="020B0604020202020204" pitchFamily="34" charset="0"/>
                <a:ea typeface="Calibri" panose="020F0502020204030204" pitchFamily="34" charset="0"/>
                <a:cs typeface="Arial" panose="020B0604020202020204" pitchFamily="34" charset="0"/>
              </a:rPr>
              <a:t> existente en la sección trasversal es un parámetro que interviene en el cálculo de la fuerza producida por el hormigón, expresada como el producto del esfuerzo del hormigón por el área comprimida.</a:t>
            </a:r>
            <a:endParaRPr lang="es-EC" sz="14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s-ES" sz="1400" b="1" dirty="0">
                <a:latin typeface="Arial" panose="020B0604020202020204" pitchFamily="34" charset="0"/>
                <a:ea typeface="Calibri" panose="020F0502020204030204" pitchFamily="34" charset="0"/>
                <a:cs typeface="Arial" panose="020B0604020202020204" pitchFamily="34" charset="0"/>
              </a:rPr>
              <a:t>La utilización de la curva real esfuerzo-deformación</a:t>
            </a:r>
            <a:r>
              <a:rPr lang="es-ES" sz="1400" dirty="0">
                <a:latin typeface="Arial" panose="020B0604020202020204" pitchFamily="34" charset="0"/>
                <a:ea typeface="Calibri" panose="020F0502020204030204" pitchFamily="34" charset="0"/>
                <a:cs typeface="Arial" panose="020B0604020202020204" pitchFamily="34" charset="0"/>
              </a:rPr>
              <a:t> que no distribuye el esfuerzo del hormigón uniformemente, y además los valores de los esfuerzos varían según la posición del eje neutro.</a:t>
            </a:r>
            <a:endParaRPr lang="es-EC"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lphaLcPeriod"/>
            </a:pPr>
            <a:r>
              <a:rPr lang="es-ES" sz="1400" dirty="0">
                <a:latin typeface="Arial" panose="020B0604020202020204" pitchFamily="34" charset="0"/>
                <a:ea typeface="Calibri" panose="020F0502020204030204" pitchFamily="34" charset="0"/>
                <a:cs typeface="Arial" panose="020B0604020202020204" pitchFamily="34" charset="0"/>
              </a:rPr>
              <a:t>El aporte del acero a la capacidad resistente de la sección transversal es el mismo que en el análisis de una sección transversal llena, ya que su comportamiento está definido únicamente por la posición del eje neutro</a:t>
            </a:r>
            <a:r>
              <a:rPr lang="es-ES" sz="14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800"/>
              </a:spcAft>
              <a:buFont typeface="+mj-lt"/>
              <a:buAutoNum type="alphaLcPeriod"/>
            </a:pPr>
            <a:r>
              <a:rPr lang="es-EC" sz="1400" dirty="0" smtClean="0">
                <a:latin typeface="Arial" panose="020B0604020202020204" pitchFamily="34" charset="0"/>
                <a:ea typeface="Calibri" panose="020F0502020204030204" pitchFamily="34" charset="0"/>
                <a:cs typeface="Arial" panose="020B0604020202020204" pitchFamily="34" charset="0"/>
              </a:rPr>
              <a:t>La </a:t>
            </a:r>
            <a:r>
              <a:rPr lang="es-EC" sz="1400" dirty="0">
                <a:latin typeface="Arial" panose="020B0604020202020204" pitchFamily="34" charset="0"/>
                <a:ea typeface="Calibri" panose="020F0502020204030204" pitchFamily="34" charset="0"/>
                <a:cs typeface="Arial" panose="020B0604020202020204" pitchFamily="34" charset="0"/>
              </a:rPr>
              <a:t>pérdida de capacidad resistente es directamente proporcional al incremento de la parte hueca de la sección transversal, debido a que el componente predominante en el cálculo de la fuerza resistente de la sección transversal es la fuerza generada por el hormigón, que a su vez está directamente relacionada con el área.</a:t>
            </a:r>
          </a:p>
          <a:p>
            <a:pPr marL="342900" lvl="0" indent="-342900" algn="just">
              <a:lnSpc>
                <a:spcPct val="150000"/>
              </a:lnSpc>
              <a:spcAft>
                <a:spcPts val="800"/>
              </a:spcAft>
              <a:buFont typeface="+mj-lt"/>
              <a:buAutoNum type="alphaLcPeriod"/>
            </a:pPr>
            <a:r>
              <a:rPr lang="es-EC" sz="1400" dirty="0" smtClean="0">
                <a:latin typeface="Arial" panose="020B0604020202020204" pitchFamily="34" charset="0"/>
                <a:ea typeface="Calibri" panose="020F0502020204030204" pitchFamily="34" charset="0"/>
                <a:cs typeface="Arial" panose="020B0604020202020204" pitchFamily="34" charset="0"/>
              </a:rPr>
              <a:t>La </a:t>
            </a:r>
            <a:r>
              <a:rPr lang="es-EC" sz="1400" dirty="0">
                <a:latin typeface="Arial" panose="020B0604020202020204" pitchFamily="34" charset="0"/>
                <a:ea typeface="Calibri" panose="020F0502020204030204" pitchFamily="34" charset="0"/>
                <a:cs typeface="Arial" panose="020B0604020202020204" pitchFamily="34" charset="0"/>
              </a:rPr>
              <a:t>capacidad resistente de la sección transversal se ve afectada mayormente por el aumento de sus dimensiones geométricas que por el aumento de la resistencia característica del hormigón.</a:t>
            </a:r>
          </a:p>
          <a:p>
            <a:pPr marL="342900" lvl="0" indent="-342900" algn="just">
              <a:lnSpc>
                <a:spcPct val="150000"/>
              </a:lnSpc>
              <a:spcAft>
                <a:spcPts val="800"/>
              </a:spcAft>
              <a:buFont typeface="+mj-lt"/>
              <a:buAutoNum type="alphaLcPeriod"/>
            </a:pP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7022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sz="2400" dirty="0" smtClean="0"/>
              <a:t>CONCLUSIONES </a:t>
            </a:r>
            <a:endParaRPr lang="es-EC" sz="2400" dirty="0"/>
          </a:p>
        </p:txBody>
      </p:sp>
      <p:sp>
        <p:nvSpPr>
          <p:cNvPr id="4" name="Rectángulo 3"/>
          <p:cNvSpPr/>
          <p:nvPr/>
        </p:nvSpPr>
        <p:spPr>
          <a:xfrm>
            <a:off x="195943" y="834573"/>
            <a:ext cx="8859157" cy="4987071"/>
          </a:xfrm>
          <a:prstGeom prst="rect">
            <a:avLst/>
          </a:prstGeom>
        </p:spPr>
        <p:txBody>
          <a:bodyPr wrap="square">
            <a:spAutoFit/>
          </a:bodyPr>
          <a:lstStyle/>
          <a:p>
            <a:pPr lvl="0" algn="just">
              <a:lnSpc>
                <a:spcPct val="150000"/>
              </a:lnSpc>
              <a:spcAft>
                <a:spcPts val="800"/>
              </a:spcAft>
            </a:pPr>
            <a:r>
              <a:rPr lang="es-EC" sz="1400" dirty="0" smtClean="0">
                <a:latin typeface="Arial" panose="020B0604020202020204" pitchFamily="34" charset="0"/>
                <a:ea typeface="Calibri" panose="020F0502020204030204" pitchFamily="34" charset="0"/>
                <a:cs typeface="Arial" panose="020B0604020202020204" pitchFamily="34" charset="0"/>
              </a:rPr>
              <a:t>e. La </a:t>
            </a:r>
            <a:r>
              <a:rPr lang="es-EC" sz="1400" dirty="0">
                <a:latin typeface="Arial" panose="020B0604020202020204" pitchFamily="34" charset="0"/>
                <a:ea typeface="Calibri" panose="020F0502020204030204" pitchFamily="34" charset="0"/>
                <a:cs typeface="Arial" panose="020B0604020202020204" pitchFamily="34" charset="0"/>
              </a:rPr>
              <a:t>reducción de capacidad de una sección transversal hueca en una curva de diseño respecto de una curva nominal va siendo menor mientras la posición del eje neutro hace que la columna cambie su régimen de comportamiento (compresión, transición, tracción). </a:t>
            </a:r>
          </a:p>
          <a:p>
            <a:pPr lvl="0" algn="just">
              <a:lnSpc>
                <a:spcPct val="150000"/>
              </a:lnSpc>
              <a:spcAft>
                <a:spcPts val="800"/>
              </a:spcAft>
            </a:pPr>
            <a:r>
              <a:rPr lang="es-EC" sz="1400" dirty="0" smtClean="0">
                <a:latin typeface="Arial" panose="020B0604020202020204" pitchFamily="34" charset="0"/>
                <a:ea typeface="Calibri" panose="020F0502020204030204" pitchFamily="34" charset="0"/>
                <a:cs typeface="Arial" panose="020B0604020202020204" pitchFamily="34" charset="0"/>
              </a:rPr>
              <a:t>f. El </a:t>
            </a:r>
            <a:r>
              <a:rPr lang="es-EC" sz="1400" dirty="0">
                <a:latin typeface="Arial" panose="020B0604020202020204" pitchFamily="34" charset="0"/>
                <a:ea typeface="Calibri" panose="020F0502020204030204" pitchFamily="34" charset="0"/>
                <a:cs typeface="Arial" panose="020B0604020202020204" pitchFamily="34" charset="0"/>
              </a:rPr>
              <a:t>reforzamiento de columnas mediante encamisado con hormigón armado es una buena alternativa porque una sección hueca puede alcanzar una capacidad resistente similar a la de una sección llena, consumir menos hormigón y brindar ventajas constructivas.</a:t>
            </a:r>
          </a:p>
          <a:p>
            <a:pPr lvl="0" algn="just">
              <a:lnSpc>
                <a:spcPct val="150000"/>
              </a:lnSpc>
              <a:spcAft>
                <a:spcPts val="800"/>
              </a:spcAft>
            </a:pPr>
            <a:r>
              <a:rPr lang="es-EC" sz="1400" dirty="0" smtClean="0">
                <a:latin typeface="Arial" panose="020B0604020202020204" pitchFamily="34" charset="0"/>
                <a:ea typeface="Calibri" panose="020F0502020204030204" pitchFamily="34" charset="0"/>
                <a:cs typeface="Arial" panose="020B0604020202020204" pitchFamily="34" charset="0"/>
              </a:rPr>
              <a:t>g. En </a:t>
            </a:r>
            <a:r>
              <a:rPr lang="es-EC" sz="1400" dirty="0">
                <a:latin typeface="Arial" panose="020B0604020202020204" pitchFamily="34" charset="0"/>
                <a:ea typeface="Calibri" panose="020F0502020204030204" pitchFamily="34" charset="0"/>
                <a:cs typeface="Arial" panose="020B0604020202020204" pitchFamily="34" charset="0"/>
              </a:rPr>
              <a:t>la curva de interacción nominal el punto balanceado corresponde al máximo momento que puede resistir la sección transversal, mientras que en la curva de interacción de diseño el punto balanceado pertenece a la curva pero no representa el máximo momento, debido al valor numérico del factor Φ que no reduce la capacidad en igual magnitud a todos los puntos</a:t>
            </a:r>
            <a:r>
              <a:rPr lang="es-EC" sz="1400" dirty="0" smtClean="0">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Aft>
                <a:spcPts val="800"/>
              </a:spcAft>
            </a:pPr>
            <a:r>
              <a:rPr lang="es-EC" sz="1400" dirty="0" smtClean="0">
                <a:latin typeface="Arial" panose="020B0604020202020204" pitchFamily="34" charset="0"/>
                <a:ea typeface="Calibri" panose="020F0502020204030204" pitchFamily="34" charset="0"/>
                <a:cs typeface="Arial" panose="020B0604020202020204" pitchFamily="34" charset="0"/>
              </a:rPr>
              <a:t>h. Al </a:t>
            </a:r>
            <a:r>
              <a:rPr lang="es-EC" sz="1400" dirty="0">
                <a:latin typeface="Arial" panose="020B0604020202020204" pitchFamily="34" charset="0"/>
                <a:ea typeface="Calibri" panose="020F0502020204030204" pitchFamily="34" charset="0"/>
                <a:cs typeface="Arial" panose="020B0604020202020204" pitchFamily="34" charset="0"/>
              </a:rPr>
              <a:t>tomar en cuenta la contribución de una sección existente de hormigón en el núcleo, la capacidad resistente de la sección transversal a carga axial aumenta considerablemente, mientras que su capacidad resistente a momento flector no tiene gran variación. </a:t>
            </a:r>
          </a:p>
          <a:p>
            <a:pPr lvl="0" algn="just">
              <a:lnSpc>
                <a:spcPct val="150000"/>
              </a:lnSpc>
              <a:spcAft>
                <a:spcPts val="800"/>
              </a:spcAft>
            </a:pP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4882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sz="2400" dirty="0" smtClean="0"/>
              <a:t/>
            </a:r>
            <a:br>
              <a:rPr lang="es-EC" sz="2400" dirty="0" smtClean="0"/>
            </a:br>
            <a:r>
              <a:rPr lang="es-EC" sz="2400" dirty="0" smtClean="0"/>
              <a:t>RECOMENDACIONES</a:t>
            </a:r>
            <a:endParaRPr lang="es-EC" sz="2400" dirty="0"/>
          </a:p>
        </p:txBody>
      </p:sp>
      <p:sp>
        <p:nvSpPr>
          <p:cNvPr id="4" name="Rectángulo 3"/>
          <p:cNvSpPr/>
          <p:nvPr/>
        </p:nvSpPr>
        <p:spPr>
          <a:xfrm>
            <a:off x="195943" y="1237343"/>
            <a:ext cx="8719457" cy="3647152"/>
          </a:xfrm>
          <a:prstGeom prst="rect">
            <a:avLst/>
          </a:prstGeom>
        </p:spPr>
        <p:txBody>
          <a:bodyPr wrap="square">
            <a:spAutoFit/>
          </a:bodyPr>
          <a:lstStyle/>
          <a:p>
            <a:pPr marL="342900" lvl="0" indent="-342900" algn="just">
              <a:lnSpc>
                <a:spcPct val="150000"/>
              </a:lnSpc>
              <a:spcAft>
                <a:spcPts val="0"/>
              </a:spcAft>
              <a:buFont typeface="+mj-lt"/>
              <a:buAutoNum type="alphaLcPeriod"/>
            </a:pPr>
            <a:r>
              <a:rPr lang="es-ES" sz="1400" dirty="0">
                <a:latin typeface="Arial" panose="020B0604020202020204" pitchFamily="34" charset="0"/>
                <a:ea typeface="Calibri" panose="020F0502020204030204" pitchFamily="34" charset="0"/>
                <a:cs typeface="Arial" panose="020B0604020202020204" pitchFamily="34" charset="0"/>
              </a:rPr>
              <a:t>Hacer un análisis detallado de costos entre las secciones huecas y llenas, ya que con la utilización de secciones transversales huecas se puede obtener una capacidad similar a la de las secciones transversales llenas con pequeños incrementos en las dimensiones externas pero con una considerable reducción del área de la sección transversal.</a:t>
            </a:r>
            <a:endParaRPr lang="es-EC"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pPr>
            <a:r>
              <a:rPr lang="es-ES" sz="1400" dirty="0">
                <a:latin typeface="Arial" panose="020B0604020202020204" pitchFamily="34" charset="0"/>
                <a:ea typeface="Calibri" panose="020F0502020204030204" pitchFamily="34" charset="0"/>
                <a:cs typeface="Arial" panose="020B0604020202020204" pitchFamily="34" charset="0"/>
              </a:rPr>
              <a:t>Profundizar en el estudio de los diagramas de interacción para columnas con reforzamiento no convencional, como las columnas mixtas, en las que su capacidad resistente se incremente con la contribución de perfiles de acero dentro del núcleo, y/o con placas de acero en sus caras exteriores. </a:t>
            </a:r>
            <a:endParaRPr lang="es-EC"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pPr>
            <a:r>
              <a:rPr lang="es-ES" sz="1400" dirty="0">
                <a:latin typeface="Arial" panose="020B0604020202020204" pitchFamily="34" charset="0"/>
                <a:ea typeface="Calibri" panose="020F0502020204030204" pitchFamily="34" charset="0"/>
                <a:cs typeface="Arial" panose="020B0604020202020204" pitchFamily="34" charset="0"/>
              </a:rPr>
              <a:t>Ampliar el estudio de la curva real esfuerzo-deformación en secciones transversales con variación geométrica utilizando particiones más pequeñas para la integración numérica y, observar sus efectos en las curvas de interacción.</a:t>
            </a:r>
            <a:endParaRPr lang="es-EC" sz="1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mj-lt"/>
              <a:buAutoNum type="alphaLcPeriod"/>
            </a:pPr>
            <a:r>
              <a:rPr lang="es-ES" sz="1400" dirty="0">
                <a:latin typeface="Arial" panose="020B0604020202020204" pitchFamily="34" charset="0"/>
                <a:ea typeface="Calibri" panose="020F0502020204030204" pitchFamily="34" charset="0"/>
                <a:cs typeface="Arial" panose="020B0604020202020204" pitchFamily="34" charset="0"/>
              </a:rPr>
              <a:t>Realizar un </a:t>
            </a:r>
            <a:r>
              <a:rPr lang="es-ES" sz="1400" dirty="0" smtClean="0">
                <a:latin typeface="Arial" panose="020B0604020202020204" pitchFamily="34" charset="0"/>
                <a:ea typeface="Calibri" panose="020F0502020204030204" pitchFamily="34" charset="0"/>
                <a:cs typeface="Arial" panose="020B0604020202020204" pitchFamily="34" charset="0"/>
              </a:rPr>
              <a:t>análisis </a:t>
            </a:r>
            <a:r>
              <a:rPr lang="es-ES" sz="1400" dirty="0">
                <a:latin typeface="Arial" panose="020B0604020202020204" pitchFamily="34" charset="0"/>
                <a:ea typeface="Calibri" panose="020F0502020204030204" pitchFamily="34" charset="0"/>
                <a:cs typeface="Arial" panose="020B0604020202020204" pitchFamily="34" charset="0"/>
              </a:rPr>
              <a:t>detallado de los efectos del corte en secciones transversales </a:t>
            </a:r>
            <a:r>
              <a:rPr lang="es-ES" sz="1400" dirty="0" smtClean="0">
                <a:latin typeface="Arial" panose="020B0604020202020204" pitchFamily="34" charset="0"/>
                <a:ea typeface="Calibri" panose="020F0502020204030204" pitchFamily="34" charset="0"/>
                <a:cs typeface="Arial" panose="020B0604020202020204" pitchFamily="34" charset="0"/>
              </a:rPr>
              <a:t>huecas.</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1466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38233" y="0"/>
            <a:ext cx="6728345" cy="584200"/>
          </a:xfrm>
        </p:spPr>
        <p:txBody>
          <a:bodyPr/>
          <a:lstStyle/>
          <a:p>
            <a:r>
              <a:rPr lang="es-EC" dirty="0" smtClean="0"/>
              <a:t>JUSTIFICACION E IMPORTANCIA</a:t>
            </a:r>
            <a:endParaRPr lang="es-EC" dirty="0"/>
          </a:p>
        </p:txBody>
      </p:sp>
      <p:graphicFrame>
        <p:nvGraphicFramePr>
          <p:cNvPr id="4" name="Diagrama 3"/>
          <p:cNvGraphicFramePr/>
          <p:nvPr>
            <p:extLst>
              <p:ext uri="{D42A27DB-BD31-4B8C-83A1-F6EECF244321}">
                <p14:modId xmlns:p14="http://schemas.microsoft.com/office/powerpoint/2010/main" val="857924500"/>
              </p:ext>
            </p:extLst>
          </p:nvPr>
        </p:nvGraphicFramePr>
        <p:xfrm>
          <a:off x="76200" y="584200"/>
          <a:ext cx="8966578" cy="5406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212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73371" y="667801"/>
            <a:ext cx="3504404" cy="527505"/>
          </a:xfrm>
        </p:spPr>
        <p:txBody>
          <a:bodyPr>
            <a:noAutofit/>
          </a:bodyPr>
          <a:lstStyle/>
          <a:p>
            <a:pPr marL="0" indent="0" algn="ctr">
              <a:buNone/>
            </a:pPr>
            <a:r>
              <a:rPr lang="es-EC" sz="4400" b="1" dirty="0" smtClean="0"/>
              <a:t>GRACIAS</a:t>
            </a:r>
            <a:endParaRPr lang="es-EC" sz="4400" b="1" dirty="0"/>
          </a:p>
        </p:txBody>
      </p:sp>
      <p:sp>
        <p:nvSpPr>
          <p:cNvPr id="2" name="CuadroTexto 1"/>
          <p:cNvSpPr txBox="1"/>
          <p:nvPr/>
        </p:nvSpPr>
        <p:spPr>
          <a:xfrm>
            <a:off x="2085278" y="3323063"/>
            <a:ext cx="6835697" cy="1754326"/>
          </a:xfrm>
          <a:prstGeom prst="rect">
            <a:avLst/>
          </a:prstGeom>
          <a:noFill/>
        </p:spPr>
        <p:txBody>
          <a:bodyPr wrap="square" rtlCol="0">
            <a:spAutoFit/>
          </a:bodyPr>
          <a:lstStyle/>
          <a:p>
            <a:pPr algn="r"/>
            <a:r>
              <a:rPr lang="es-EC" i="1" dirty="0" smtClean="0"/>
              <a:t>Todos los días me recuerdo a mi mismo cientos de veces que mi vida interior y </a:t>
            </a:r>
            <a:r>
              <a:rPr lang="es-EC" i="1" dirty="0" smtClean="0"/>
              <a:t>exterior </a:t>
            </a:r>
            <a:r>
              <a:rPr lang="es-EC" i="1" dirty="0" smtClean="0"/>
              <a:t>descansan sobre el trabajo de otros hombres, vivos y muertos, y que yo mismo debo esforzarme en dar en la misma medida en que he recibido y sigo recibiendo.</a:t>
            </a:r>
          </a:p>
          <a:p>
            <a:pPr algn="r"/>
            <a:endParaRPr lang="es-EC" i="1" dirty="0"/>
          </a:p>
          <a:p>
            <a:pPr algn="r"/>
            <a:r>
              <a:rPr lang="es-EC" i="1" dirty="0" smtClean="0"/>
              <a:t>Albert Einstein, Mi visión del mundo</a:t>
            </a:r>
            <a:endParaRPr lang="es-EC" i="1" dirty="0"/>
          </a:p>
        </p:txBody>
      </p:sp>
    </p:spTree>
    <p:extLst>
      <p:ext uri="{BB962C8B-B14F-4D97-AF65-F5344CB8AC3E}">
        <p14:creationId xmlns:p14="http://schemas.microsoft.com/office/powerpoint/2010/main" val="106670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smtClean="0"/>
              <a:t>OBJETIVOS</a:t>
            </a:r>
            <a:endParaRPr lang="es-EC" dirty="0"/>
          </a:p>
        </p:txBody>
      </p:sp>
      <p:sp>
        <p:nvSpPr>
          <p:cNvPr id="5" name="CuadroTexto 4"/>
          <p:cNvSpPr txBox="1"/>
          <p:nvPr/>
        </p:nvSpPr>
        <p:spPr>
          <a:xfrm>
            <a:off x="709683" y="1126450"/>
            <a:ext cx="7902053" cy="2339102"/>
          </a:xfrm>
          <a:prstGeom prst="rect">
            <a:avLst/>
          </a:prstGeom>
          <a:noFill/>
        </p:spPr>
        <p:txBody>
          <a:bodyPr wrap="square" rtlCol="0">
            <a:spAutoFit/>
          </a:bodyPr>
          <a:lstStyle/>
          <a:p>
            <a:r>
              <a:rPr lang="es-EC" sz="3200" b="1" dirty="0" smtClean="0">
                <a:latin typeface="Arial" panose="020B0604020202020204" pitchFamily="34" charset="0"/>
                <a:cs typeface="Arial" panose="020B0604020202020204" pitchFamily="34" charset="0"/>
              </a:rPr>
              <a:t>Objetivo general:</a:t>
            </a:r>
          </a:p>
          <a:p>
            <a:pPr lvl="0" algn="just"/>
            <a:endParaRPr lang="es-EC" sz="3200" b="1" dirty="0">
              <a:latin typeface="Arial" panose="020B0604020202020204" pitchFamily="34" charset="0"/>
              <a:cs typeface="Arial" panose="020B0604020202020204" pitchFamily="34" charset="0"/>
            </a:endParaRPr>
          </a:p>
          <a:p>
            <a:pPr lvl="0" algn="just"/>
            <a:r>
              <a:rPr lang="es-EC" sz="2400" dirty="0" smtClean="0">
                <a:latin typeface="Arial" panose="020B0604020202020204" pitchFamily="34" charset="0"/>
                <a:cs typeface="Arial" panose="020B0604020202020204" pitchFamily="34" charset="0"/>
              </a:rPr>
              <a:t>Desarrollar </a:t>
            </a:r>
            <a:r>
              <a:rPr lang="es-EC" sz="2400" dirty="0">
                <a:latin typeface="Arial" panose="020B0604020202020204" pitchFamily="34" charset="0"/>
                <a:cs typeface="Arial" panose="020B0604020202020204" pitchFamily="34" charset="0"/>
              </a:rPr>
              <a:t>diagramas de interacción para columnas de sección hueca, con </a:t>
            </a:r>
            <a:r>
              <a:rPr lang="es-EC" sz="2400" dirty="0" smtClean="0">
                <a:latin typeface="Arial" panose="020B0604020202020204" pitchFamily="34" charset="0"/>
                <a:cs typeface="Arial" panose="020B0604020202020204" pitchFamily="34" charset="0"/>
              </a:rPr>
              <a:t>fines de </a:t>
            </a:r>
            <a:r>
              <a:rPr lang="es-EC" sz="2400" dirty="0">
                <a:latin typeface="Arial" panose="020B0604020202020204" pitchFamily="34" charset="0"/>
                <a:cs typeface="Arial" panose="020B0604020202020204" pitchFamily="34" charset="0"/>
              </a:rPr>
              <a:t>reforzamiento </a:t>
            </a:r>
            <a:r>
              <a:rPr lang="es-EC" sz="2400" dirty="0" smtClean="0">
                <a:latin typeface="Arial" panose="020B0604020202020204" pitchFamily="34" charset="0"/>
                <a:cs typeface="Arial" panose="020B0604020202020204" pitchFamily="34" charset="0"/>
              </a:rPr>
              <a:t>estructural.</a:t>
            </a:r>
            <a:endParaRPr lang="es-EC" sz="2400" dirty="0">
              <a:latin typeface="Arial" panose="020B0604020202020204" pitchFamily="34" charset="0"/>
              <a:cs typeface="Arial" panose="020B0604020202020204" pitchFamily="34" charset="0"/>
            </a:endParaRPr>
          </a:p>
          <a:p>
            <a:endParaRPr lang="es-EC" dirty="0" smtClean="0"/>
          </a:p>
          <a:p>
            <a:pPr marL="285750" indent="-285750">
              <a:buFont typeface="Wingdings" panose="05000000000000000000" pitchFamily="2" charset="2"/>
              <a:buChar char="q"/>
            </a:pPr>
            <a:endParaRPr lang="es-EC" sz="1600" b="1" dirty="0"/>
          </a:p>
        </p:txBody>
      </p:sp>
    </p:spTree>
    <p:extLst>
      <p:ext uri="{BB962C8B-B14F-4D97-AF65-F5344CB8AC3E}">
        <p14:creationId xmlns:p14="http://schemas.microsoft.com/office/powerpoint/2010/main" val="378702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smtClean="0"/>
              <a:t>OBJETIVOS</a:t>
            </a:r>
            <a:endParaRPr lang="es-EC" dirty="0"/>
          </a:p>
        </p:txBody>
      </p:sp>
      <p:sp>
        <p:nvSpPr>
          <p:cNvPr id="4" name="3 Rectángulo"/>
          <p:cNvSpPr/>
          <p:nvPr/>
        </p:nvSpPr>
        <p:spPr>
          <a:xfrm>
            <a:off x="234658" y="760961"/>
            <a:ext cx="8513557" cy="4431983"/>
          </a:xfrm>
          <a:prstGeom prst="rect">
            <a:avLst/>
          </a:prstGeom>
        </p:spPr>
        <p:txBody>
          <a:bodyPr wrap="square">
            <a:spAutoFit/>
          </a:bodyPr>
          <a:lstStyle/>
          <a:p>
            <a:r>
              <a:rPr lang="es-EC" sz="2400" b="1" dirty="0"/>
              <a:t>Objetivos específicos</a:t>
            </a:r>
            <a:r>
              <a:rPr lang="es-EC" sz="2400" b="1" dirty="0" smtClean="0"/>
              <a:t>:</a:t>
            </a:r>
          </a:p>
          <a:p>
            <a:endParaRPr lang="es-EC" sz="2000" b="1" dirty="0"/>
          </a:p>
          <a:p>
            <a:pPr marL="342900" lvl="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Elaborar </a:t>
            </a:r>
            <a:r>
              <a:rPr lang="es-EC" sz="2000" dirty="0">
                <a:latin typeface="Arial" panose="020B0604020202020204" pitchFamily="34" charset="0"/>
                <a:cs typeface="Arial" panose="020B0604020202020204" pitchFamily="34" charset="0"/>
              </a:rPr>
              <a:t>diagramas de interacción nominales para columnas </a:t>
            </a:r>
            <a:r>
              <a:rPr lang="es-EC" sz="2000" dirty="0" smtClean="0">
                <a:latin typeface="Arial" panose="020B0604020202020204" pitchFamily="34" charset="0"/>
                <a:cs typeface="Arial" panose="020B0604020202020204" pitchFamily="34" charset="0"/>
              </a:rPr>
              <a:t>de </a:t>
            </a:r>
            <a:r>
              <a:rPr lang="es-EC" sz="2000" dirty="0">
                <a:latin typeface="Arial" panose="020B0604020202020204" pitchFamily="34" charset="0"/>
                <a:cs typeface="Arial" panose="020B0604020202020204" pitchFamily="34" charset="0"/>
              </a:rPr>
              <a:t>secciones cuadradas, rectangulares y circulares</a:t>
            </a:r>
            <a:r>
              <a:rPr lang="es-EC" sz="2000" dirty="0" smtClean="0">
                <a:latin typeface="Arial" panose="020B0604020202020204" pitchFamily="34" charset="0"/>
                <a:cs typeface="Arial" panose="020B0604020202020204" pitchFamily="34" charset="0"/>
              </a:rPr>
              <a:t>.</a:t>
            </a:r>
          </a:p>
          <a:p>
            <a:pPr lvl="0" algn="just"/>
            <a:endParaRPr lang="es-EC"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Componer </a:t>
            </a:r>
            <a:r>
              <a:rPr lang="es-EC" sz="2000" dirty="0">
                <a:latin typeface="Arial" panose="020B0604020202020204" pitchFamily="34" charset="0"/>
                <a:cs typeface="Arial" panose="020B0604020202020204" pitchFamily="34" charset="0"/>
              </a:rPr>
              <a:t>una familia de diagramas para una misma sección, sea esta cuadrada, rectangular o circular</a:t>
            </a:r>
            <a:r>
              <a:rPr lang="es-EC" sz="2000" dirty="0" smtClean="0">
                <a:latin typeface="Arial" panose="020B0604020202020204" pitchFamily="34" charset="0"/>
                <a:cs typeface="Arial" panose="020B0604020202020204" pitchFamily="34" charset="0"/>
              </a:rPr>
              <a:t>.</a:t>
            </a:r>
          </a:p>
          <a:p>
            <a:pPr lvl="0" algn="just"/>
            <a:endParaRPr lang="es-EC"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Proponer </a:t>
            </a:r>
            <a:r>
              <a:rPr lang="es-EC" sz="2000" dirty="0">
                <a:latin typeface="Arial" panose="020B0604020202020204" pitchFamily="34" charset="0"/>
                <a:cs typeface="Arial" panose="020B0604020202020204" pitchFamily="34" charset="0"/>
              </a:rPr>
              <a:t>diagramas de interacción para secciones con diferente resistencia característica del hormigón</a:t>
            </a:r>
            <a:r>
              <a:rPr lang="es-EC" sz="2000" dirty="0" smtClean="0">
                <a:latin typeface="Arial" panose="020B0604020202020204" pitchFamily="34" charset="0"/>
                <a:cs typeface="Arial" panose="020B0604020202020204" pitchFamily="34" charset="0"/>
              </a:rPr>
              <a:t>.</a:t>
            </a:r>
          </a:p>
          <a:p>
            <a:pPr lvl="0" algn="just"/>
            <a:endParaRPr lang="es-EC"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Desarrollar </a:t>
            </a:r>
            <a:r>
              <a:rPr lang="es-EC" sz="2000" dirty="0">
                <a:latin typeface="Arial" panose="020B0604020202020204" pitchFamily="34" charset="0"/>
                <a:cs typeface="Arial" panose="020B0604020202020204" pitchFamily="34" charset="0"/>
              </a:rPr>
              <a:t>un programa en MATLAB para generar diagramas de interacción.</a:t>
            </a:r>
          </a:p>
          <a:p>
            <a:pPr lvl="0" algn="just"/>
            <a:endParaRPr lang="es-EC" dirty="0"/>
          </a:p>
        </p:txBody>
      </p:sp>
    </p:spTree>
    <p:extLst>
      <p:ext uri="{BB962C8B-B14F-4D97-AF65-F5344CB8AC3E}">
        <p14:creationId xmlns:p14="http://schemas.microsoft.com/office/powerpoint/2010/main" val="1096575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3" name="Marcador de contenido 2"/>
          <p:cNvSpPr>
            <a:spLocks noGrp="1"/>
          </p:cNvSpPr>
          <p:nvPr>
            <p:ph idx="1"/>
          </p:nvPr>
        </p:nvSpPr>
        <p:spPr>
          <a:xfrm>
            <a:off x="597119" y="584200"/>
            <a:ext cx="2619047" cy="572029"/>
          </a:xfrm>
        </p:spPr>
        <p:txBody>
          <a:bodyPr>
            <a:normAutofit/>
          </a:bodyPr>
          <a:lstStyle/>
          <a:p>
            <a:pPr marL="0" lvl="1" indent="0">
              <a:spcBef>
                <a:spcPts val="1000"/>
              </a:spcBef>
              <a:buNone/>
            </a:pPr>
            <a:r>
              <a:rPr lang="es-MX" sz="2800" b="1" dirty="0" smtClean="0"/>
              <a:t>Introducción</a:t>
            </a:r>
          </a:p>
        </p:txBody>
      </p:sp>
      <p:graphicFrame>
        <p:nvGraphicFramePr>
          <p:cNvPr id="4" name="Diagrama 3"/>
          <p:cNvGraphicFramePr/>
          <p:nvPr>
            <p:extLst>
              <p:ext uri="{D42A27DB-BD31-4B8C-83A1-F6EECF244321}">
                <p14:modId xmlns:p14="http://schemas.microsoft.com/office/powerpoint/2010/main" val="3424606461"/>
              </p:ext>
            </p:extLst>
          </p:nvPr>
        </p:nvGraphicFramePr>
        <p:xfrm>
          <a:off x="268014" y="1283110"/>
          <a:ext cx="8592207" cy="417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629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4" name="Marcador de contenido 3"/>
          <p:cNvSpPr>
            <a:spLocks noGrp="1"/>
          </p:cNvSpPr>
          <p:nvPr>
            <p:ph idx="1"/>
          </p:nvPr>
        </p:nvSpPr>
        <p:spPr>
          <a:xfrm>
            <a:off x="436921" y="716627"/>
            <a:ext cx="4931492" cy="5079489"/>
          </a:xfrm>
        </p:spPr>
        <p:txBody>
          <a:bodyPr>
            <a:normAutofit/>
          </a:bodyPr>
          <a:lstStyle/>
          <a:p>
            <a:pPr marL="0" indent="0">
              <a:buNone/>
            </a:pPr>
            <a:r>
              <a:rPr lang="es-ES" sz="2400" b="1" dirty="0"/>
              <a:t>Daños en Estructuras de Hormigón Armado </a:t>
            </a:r>
            <a:r>
              <a:rPr lang="es-ES" sz="2400" b="1" dirty="0" smtClean="0"/>
              <a:t>después </a:t>
            </a:r>
            <a:r>
              <a:rPr lang="es-ES" sz="2400" b="1" dirty="0"/>
              <a:t>de un </a:t>
            </a:r>
            <a:r>
              <a:rPr lang="es-ES" sz="2400" b="1" dirty="0" smtClean="0"/>
              <a:t>sismo</a:t>
            </a:r>
            <a:endParaRPr lang="es-EC" sz="2400" b="1" dirty="0"/>
          </a:p>
          <a:p>
            <a:r>
              <a:rPr lang="es-EC" sz="2000" dirty="0" smtClean="0"/>
              <a:t>Daños no estructurales</a:t>
            </a:r>
          </a:p>
          <a:p>
            <a:r>
              <a:rPr lang="es-EC" sz="2000" dirty="0"/>
              <a:t>Una falla común en los edificios construidos previo a los años 70 es el daño por cortante ocasionado por una excesiva separación entre refuerzo </a:t>
            </a:r>
            <a:r>
              <a:rPr lang="es-EC" sz="2000" dirty="0" smtClean="0"/>
              <a:t>transversal</a:t>
            </a:r>
          </a:p>
          <a:p>
            <a:r>
              <a:rPr lang="es-EC" sz="2000" dirty="0"/>
              <a:t>D</a:t>
            </a:r>
            <a:r>
              <a:rPr lang="es-EC" sz="2000" dirty="0" smtClean="0"/>
              <a:t>años </a:t>
            </a:r>
            <a:r>
              <a:rPr lang="es-EC" sz="2000" dirty="0"/>
              <a:t>en la unión </a:t>
            </a:r>
            <a:r>
              <a:rPr lang="es-EC" sz="2000" dirty="0" smtClean="0"/>
              <a:t>viga-columna (viga fuerte- columna débil)</a:t>
            </a:r>
          </a:p>
          <a:p>
            <a:r>
              <a:rPr lang="es-EC" sz="2000" dirty="0"/>
              <a:t>D</a:t>
            </a:r>
            <a:r>
              <a:rPr lang="es-EC" sz="2000" dirty="0" smtClean="0"/>
              <a:t>esprendimiento </a:t>
            </a:r>
            <a:r>
              <a:rPr lang="es-EC" sz="2000" dirty="0"/>
              <a:t>del recubrimiento como consecuencia del pandeo del refuerzo longitudinal</a:t>
            </a:r>
          </a:p>
        </p:txBody>
      </p:sp>
      <p:pic>
        <p:nvPicPr>
          <p:cNvPr id="5" name="Imagen 4"/>
          <p:cNvPicPr/>
          <p:nvPr/>
        </p:nvPicPr>
        <p:blipFill>
          <a:blip r:embed="rId2"/>
          <a:stretch>
            <a:fillRect/>
          </a:stretch>
        </p:blipFill>
        <p:spPr>
          <a:xfrm>
            <a:off x="5878460" y="716627"/>
            <a:ext cx="2671722" cy="2365786"/>
          </a:xfrm>
          <a:prstGeom prst="rect">
            <a:avLst/>
          </a:prstGeom>
        </p:spPr>
      </p:pic>
      <p:pic>
        <p:nvPicPr>
          <p:cNvPr id="6" name="Imagen 5"/>
          <p:cNvPicPr>
            <a:picLocks noChangeAspect="1"/>
          </p:cNvPicPr>
          <p:nvPr/>
        </p:nvPicPr>
        <p:blipFill>
          <a:blip r:embed="rId3"/>
          <a:stretch>
            <a:fillRect/>
          </a:stretch>
        </p:blipFill>
        <p:spPr>
          <a:xfrm>
            <a:off x="6158992" y="3214840"/>
            <a:ext cx="2110658" cy="2713703"/>
          </a:xfrm>
          <a:prstGeom prst="rect">
            <a:avLst/>
          </a:prstGeom>
        </p:spPr>
      </p:pic>
    </p:spTree>
    <p:extLst>
      <p:ext uri="{BB962C8B-B14F-4D97-AF65-F5344CB8AC3E}">
        <p14:creationId xmlns:p14="http://schemas.microsoft.com/office/powerpoint/2010/main" val="1319249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MARCO TEÓRICO</a:t>
            </a:r>
            <a:endParaRPr lang="es-EC" dirty="0"/>
          </a:p>
        </p:txBody>
      </p:sp>
      <p:sp>
        <p:nvSpPr>
          <p:cNvPr id="4" name="Marcador de contenido 3"/>
          <p:cNvSpPr>
            <a:spLocks noGrp="1"/>
          </p:cNvSpPr>
          <p:nvPr>
            <p:ph idx="1"/>
          </p:nvPr>
        </p:nvSpPr>
        <p:spPr>
          <a:xfrm>
            <a:off x="436921" y="716627"/>
            <a:ext cx="4931492" cy="5079489"/>
          </a:xfrm>
        </p:spPr>
        <p:txBody>
          <a:bodyPr>
            <a:normAutofit/>
          </a:bodyPr>
          <a:lstStyle/>
          <a:p>
            <a:pPr marL="0" indent="0">
              <a:buNone/>
            </a:pPr>
            <a:r>
              <a:rPr lang="es-ES" sz="2400" b="1" dirty="0"/>
              <a:t>Daños en Estructuras de Hormigón Armado </a:t>
            </a:r>
            <a:r>
              <a:rPr lang="es-ES" sz="2400" b="1" dirty="0" smtClean="0"/>
              <a:t>después </a:t>
            </a:r>
            <a:r>
              <a:rPr lang="es-ES" sz="2400" b="1" dirty="0"/>
              <a:t>de un </a:t>
            </a:r>
            <a:r>
              <a:rPr lang="es-ES" sz="2400" b="1" dirty="0" smtClean="0"/>
              <a:t>sismo</a:t>
            </a:r>
            <a:endParaRPr lang="es-EC" sz="2000" dirty="0" smtClean="0"/>
          </a:p>
          <a:p>
            <a:r>
              <a:rPr lang="es-EC" sz="2000" dirty="0"/>
              <a:t>A</a:t>
            </a:r>
            <a:r>
              <a:rPr lang="es-EC" sz="2000" dirty="0" smtClean="0"/>
              <a:t>grietamiento diagonal en vigas </a:t>
            </a:r>
            <a:r>
              <a:rPr lang="es-EC" sz="2000" dirty="0"/>
              <a:t>aproximadamente a 45° cerca de la unión viga </a:t>
            </a:r>
            <a:r>
              <a:rPr lang="es-EC" sz="2000" dirty="0" smtClean="0"/>
              <a:t>columna</a:t>
            </a:r>
          </a:p>
          <a:p>
            <a:r>
              <a:rPr lang="es-EC" sz="2000" dirty="0"/>
              <a:t>En losas es común observar grietas producidas por tensión diagonal alrededor de los apoyos lo cual es producto de una falla por </a:t>
            </a:r>
            <a:r>
              <a:rPr lang="es-EC" sz="2000" dirty="0" smtClean="0"/>
              <a:t>punzonamiento</a:t>
            </a:r>
          </a:p>
          <a:p>
            <a:r>
              <a:rPr lang="es-EC" sz="2000" dirty="0" smtClean="0"/>
              <a:t>Los </a:t>
            </a:r>
            <a:r>
              <a:rPr lang="es-EC" sz="2000" dirty="0"/>
              <a:t>nervios de las losas </a:t>
            </a:r>
            <a:r>
              <a:rPr lang="es-EC" sz="2000" dirty="0" smtClean="0"/>
              <a:t>alivianadas  presentan </a:t>
            </a:r>
            <a:r>
              <a:rPr lang="es-EC" sz="2000" dirty="0"/>
              <a:t>grietas por cortante.</a:t>
            </a:r>
          </a:p>
        </p:txBody>
      </p:sp>
      <p:pic>
        <p:nvPicPr>
          <p:cNvPr id="7" name="Imagen 6"/>
          <p:cNvPicPr/>
          <p:nvPr/>
        </p:nvPicPr>
        <p:blipFill>
          <a:blip r:embed="rId2"/>
          <a:stretch>
            <a:fillRect/>
          </a:stretch>
        </p:blipFill>
        <p:spPr>
          <a:xfrm>
            <a:off x="5673058" y="3421626"/>
            <a:ext cx="3161225" cy="2156952"/>
          </a:xfrm>
          <a:prstGeom prst="rect">
            <a:avLst/>
          </a:prstGeom>
        </p:spPr>
      </p:pic>
      <p:pic>
        <p:nvPicPr>
          <p:cNvPr id="8" name="Imagen 7"/>
          <p:cNvPicPr/>
          <p:nvPr/>
        </p:nvPicPr>
        <p:blipFill>
          <a:blip r:embed="rId3"/>
          <a:stretch>
            <a:fillRect/>
          </a:stretch>
        </p:blipFill>
        <p:spPr>
          <a:xfrm>
            <a:off x="5615661" y="1107550"/>
            <a:ext cx="3218622" cy="1790725"/>
          </a:xfrm>
          <a:prstGeom prst="rect">
            <a:avLst/>
          </a:prstGeom>
        </p:spPr>
      </p:pic>
    </p:spTree>
    <p:extLst>
      <p:ext uri="{BB962C8B-B14F-4D97-AF65-F5344CB8AC3E}">
        <p14:creationId xmlns:p14="http://schemas.microsoft.com/office/powerpoint/2010/main" val="312679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4329</TotalTime>
  <Words>1989</Words>
  <Application>Microsoft Office PowerPoint</Application>
  <PresentationFormat>Presentación en pantalla (4:3)</PresentationFormat>
  <Paragraphs>260</Paragraphs>
  <Slides>40</Slides>
  <Notes>2</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Calibri</vt:lpstr>
      <vt:lpstr>Calibri Light</vt:lpstr>
      <vt:lpstr>Cambria Math</vt:lpstr>
      <vt:lpstr>Symbol</vt:lpstr>
      <vt:lpstr>Times New Roman</vt:lpstr>
      <vt:lpstr>Wingdings</vt:lpstr>
      <vt:lpstr>Tema de Office</vt:lpstr>
      <vt:lpstr>Presentación de PowerPoint</vt:lpstr>
      <vt:lpstr>1. PROBLEMA</vt:lpstr>
      <vt:lpstr>1. PROBLEMA</vt:lpstr>
      <vt:lpstr>JUSTIFICACION E IMPORTANCIA</vt:lpstr>
      <vt:lpstr>OBJETIVOS</vt:lpstr>
      <vt:lpstr>OBJETIVOS</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2. MARCO TEÓRICO</vt:lpstr>
      <vt:lpstr>3. DESARROLLO</vt:lpstr>
      <vt:lpstr>3. DESARROLLO</vt:lpstr>
      <vt:lpstr>3. DESARROLLO</vt:lpstr>
      <vt:lpstr>3. DESARROLLO</vt:lpstr>
      <vt:lpstr>3. DESARROLLO</vt:lpstr>
      <vt:lpstr>3. DESARROLLO</vt:lpstr>
      <vt:lpstr>3. DESARROLLO</vt:lpstr>
      <vt:lpstr>3. DESARROLLO</vt:lpstr>
      <vt:lpstr>3. DESARROLLO</vt:lpstr>
      <vt:lpstr>4. RESULTADOS</vt:lpstr>
      <vt:lpstr>4. RESULTADOS</vt:lpstr>
      <vt:lpstr>4. ANÁLISIS DE RESULTADOS</vt:lpstr>
      <vt:lpstr>4. ANÁLISIS DE RESULTADOS</vt:lpstr>
      <vt:lpstr>4. ANÁLISIS DE RESULTADOS</vt:lpstr>
      <vt:lpstr>4. ANÁLISIS DE RESULTADOS</vt:lpstr>
      <vt:lpstr>CONCLUSIONES </vt:lpstr>
      <vt:lpstr>CONCLUSIONES </vt:lpstr>
      <vt:lpstr> 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Paulo Andrés Caiza</cp:lastModifiedBy>
  <cp:revision>158</cp:revision>
  <dcterms:created xsi:type="dcterms:W3CDTF">2017-04-26T17:31:47Z</dcterms:created>
  <dcterms:modified xsi:type="dcterms:W3CDTF">2017-06-05T17:19:29Z</dcterms:modified>
</cp:coreProperties>
</file>