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41"/>
  </p:notesMasterIdLst>
  <p:sldIdLst>
    <p:sldId id="257" r:id="rId4"/>
    <p:sldId id="258" r:id="rId5"/>
    <p:sldId id="317" r:id="rId6"/>
    <p:sldId id="299" r:id="rId7"/>
    <p:sldId id="290" r:id="rId8"/>
    <p:sldId id="310" r:id="rId9"/>
    <p:sldId id="301" r:id="rId10"/>
    <p:sldId id="291" r:id="rId11"/>
    <p:sldId id="300" r:id="rId12"/>
    <p:sldId id="292" r:id="rId13"/>
    <p:sldId id="261" r:id="rId14"/>
    <p:sldId id="293" r:id="rId15"/>
    <p:sldId id="309" r:id="rId16"/>
    <p:sldId id="321" r:id="rId17"/>
    <p:sldId id="322" r:id="rId18"/>
    <p:sldId id="294" r:id="rId19"/>
    <p:sldId id="320" r:id="rId20"/>
    <p:sldId id="295" r:id="rId21"/>
    <p:sldId id="307" r:id="rId22"/>
    <p:sldId id="308" r:id="rId23"/>
    <p:sldId id="311" r:id="rId24"/>
    <p:sldId id="312" r:id="rId25"/>
    <p:sldId id="313" r:id="rId26"/>
    <p:sldId id="296" r:id="rId27"/>
    <p:sldId id="314" r:id="rId28"/>
    <p:sldId id="324" r:id="rId29"/>
    <p:sldId id="325" r:id="rId30"/>
    <p:sldId id="326" r:id="rId31"/>
    <p:sldId id="327" r:id="rId32"/>
    <p:sldId id="328" r:id="rId33"/>
    <p:sldId id="329" r:id="rId34"/>
    <p:sldId id="297" r:id="rId35"/>
    <p:sldId id="281" r:id="rId36"/>
    <p:sldId id="288" r:id="rId37"/>
    <p:sldId id="298" r:id="rId38"/>
    <p:sldId id="315" r:id="rId39"/>
    <p:sldId id="284" r:id="rId4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3" d="100"/>
          <a:sy n="73" d="100"/>
        </p:scale>
        <p:origin x="-121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3"/>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0071942446043165"/>
          <c:y val="7.6923076923076927E-2"/>
          <c:w val="0.73021582733812951"/>
          <c:h val="0.65384615384615385"/>
        </c:manualLayout>
      </c:layout>
      <c:bar3DChart>
        <c:barDir val="col"/>
        <c:grouping val="clustered"/>
        <c:varyColors val="0"/>
        <c:ser>
          <c:idx val="0"/>
          <c:order val="0"/>
          <c:tx>
            <c:strRef>
              <c:f>Sheet1!$A$2</c:f>
              <c:strCache>
                <c:ptCount val="1"/>
                <c:pt idx="0">
                  <c:v>SI</c:v>
                </c:pt>
              </c:strCache>
            </c:strRef>
          </c:tx>
          <c:spPr>
            <a:solidFill>
              <a:srgbClr val="9999FF"/>
            </a:solidFill>
            <a:ln w="12699">
              <a:solidFill>
                <a:srgbClr val="000000"/>
              </a:solidFill>
              <a:prstDash val="solid"/>
            </a:ln>
          </c:spPr>
          <c:invertIfNegative val="0"/>
          <c:cat>
            <c:strRef>
              <c:f>Sheet1!$B$1:$C$1</c:f>
              <c:strCache>
                <c:ptCount val="2"/>
                <c:pt idx="0">
                  <c:v>Jefes de Departamento/Sección</c:v>
                </c:pt>
                <c:pt idx="1">
                  <c:v>Porcentaje</c:v>
                </c:pt>
              </c:strCache>
            </c:strRef>
          </c:cat>
          <c:val>
            <c:numRef>
              <c:f>Sheet1!$B$2:$C$2</c:f>
              <c:numCache>
                <c:formatCode>General</c:formatCode>
                <c:ptCount val="2"/>
                <c:pt idx="0">
                  <c:v>4</c:v>
                </c:pt>
                <c:pt idx="1">
                  <c:v>66.67</c:v>
                </c:pt>
              </c:numCache>
            </c:numRef>
          </c:val>
          <c:extLst xmlns:c16r2="http://schemas.microsoft.com/office/drawing/2015/06/chart">
            <c:ext xmlns:c16="http://schemas.microsoft.com/office/drawing/2014/chart" uri="{C3380CC4-5D6E-409C-BE32-E72D297353CC}">
              <c16:uniqueId val="{00000000-3FAA-443E-BA22-819433076E7E}"/>
            </c:ext>
          </c:extLst>
        </c:ser>
        <c:ser>
          <c:idx val="1"/>
          <c:order val="1"/>
          <c:tx>
            <c:strRef>
              <c:f>Sheet1!$A$3</c:f>
              <c:strCache>
                <c:ptCount val="1"/>
                <c:pt idx="0">
                  <c:v>NO</c:v>
                </c:pt>
              </c:strCache>
            </c:strRef>
          </c:tx>
          <c:spPr>
            <a:solidFill>
              <a:srgbClr val="993366"/>
            </a:solidFill>
            <a:ln w="12699">
              <a:solidFill>
                <a:srgbClr val="000000"/>
              </a:solidFill>
              <a:prstDash val="solid"/>
            </a:ln>
          </c:spPr>
          <c:invertIfNegative val="0"/>
          <c:cat>
            <c:strRef>
              <c:f>Sheet1!$B$1:$C$1</c:f>
              <c:strCache>
                <c:ptCount val="2"/>
                <c:pt idx="0">
                  <c:v>Jefes de Departamento/Sección</c:v>
                </c:pt>
                <c:pt idx="1">
                  <c:v>Porcentaje</c:v>
                </c:pt>
              </c:strCache>
            </c:strRef>
          </c:cat>
          <c:val>
            <c:numRef>
              <c:f>Sheet1!$B$3:$C$3</c:f>
              <c:numCache>
                <c:formatCode>General</c:formatCode>
                <c:ptCount val="2"/>
                <c:pt idx="0">
                  <c:v>2</c:v>
                </c:pt>
                <c:pt idx="1">
                  <c:v>33.33</c:v>
                </c:pt>
              </c:numCache>
            </c:numRef>
          </c:val>
          <c:extLst xmlns:c16r2="http://schemas.microsoft.com/office/drawing/2015/06/chart">
            <c:ext xmlns:c16="http://schemas.microsoft.com/office/drawing/2014/chart" uri="{C3380CC4-5D6E-409C-BE32-E72D297353CC}">
              <c16:uniqueId val="{00000001-3FAA-443E-BA22-819433076E7E}"/>
            </c:ext>
          </c:extLst>
        </c:ser>
        <c:dLbls>
          <c:showLegendKey val="0"/>
          <c:showVal val="0"/>
          <c:showCatName val="0"/>
          <c:showSerName val="0"/>
          <c:showPercent val="0"/>
          <c:showBubbleSize val="0"/>
        </c:dLbls>
        <c:gapWidth val="150"/>
        <c:gapDepth val="0"/>
        <c:shape val="box"/>
        <c:axId val="131347456"/>
        <c:axId val="131741312"/>
        <c:axId val="0"/>
      </c:bar3DChart>
      <c:catAx>
        <c:axId val="131347456"/>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800" b="1" i="0" u="none" strike="noStrike" baseline="0">
                <a:solidFill>
                  <a:srgbClr val="000000"/>
                </a:solidFill>
                <a:latin typeface="Calibri"/>
                <a:ea typeface="Calibri"/>
                <a:cs typeface="Calibri"/>
              </a:defRPr>
            </a:pPr>
            <a:endParaRPr lang="es-EC"/>
          </a:p>
        </c:txPr>
        <c:crossAx val="131741312"/>
        <c:crosses val="autoZero"/>
        <c:auto val="1"/>
        <c:lblAlgn val="ctr"/>
        <c:lblOffset val="100"/>
        <c:tickLblSkip val="2"/>
        <c:tickMarkSkip val="1"/>
        <c:noMultiLvlLbl val="0"/>
      </c:catAx>
      <c:valAx>
        <c:axId val="13174131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Calibri"/>
                <a:ea typeface="Calibri"/>
                <a:cs typeface="Calibri"/>
              </a:defRPr>
            </a:pPr>
            <a:endParaRPr lang="es-EC"/>
          </a:p>
        </c:txPr>
        <c:crossAx val="131347456"/>
        <c:crosses val="autoZero"/>
        <c:crossBetween val="between"/>
      </c:valAx>
      <c:spPr>
        <a:noFill/>
        <a:ln w="25399">
          <a:noFill/>
        </a:ln>
      </c:spPr>
    </c:plotArea>
    <c:legend>
      <c:legendPos val="r"/>
      <c:layout>
        <c:manualLayout>
          <c:xMode val="edge"/>
          <c:yMode val="edge"/>
          <c:x val="0.87050359712230219"/>
          <c:y val="0.39560439560439559"/>
          <c:w val="0.11510791366906475"/>
          <c:h val="0.21428571428571427"/>
        </c:manualLayout>
      </c:layout>
      <c:overlay val="0"/>
      <c:spPr>
        <a:noFill/>
        <a:ln w="3175">
          <a:solidFill>
            <a:srgbClr val="000000"/>
          </a:solidFill>
          <a:prstDash val="solid"/>
        </a:ln>
      </c:spPr>
      <c:txPr>
        <a:bodyPr/>
        <a:lstStyle/>
        <a:p>
          <a:pPr>
            <a:defRPr sz="735" b="1" i="0" u="none" strike="noStrike" baseline="0">
              <a:solidFill>
                <a:srgbClr val="000000"/>
              </a:solidFill>
              <a:latin typeface="Calibri"/>
              <a:ea typeface="Calibri"/>
              <a:cs typeface="Calibri"/>
            </a:defRPr>
          </a:pPr>
          <a:endParaRPr lang="es-EC"/>
        </a:p>
      </c:txPr>
    </c:legend>
    <c:plotVisOnly val="1"/>
    <c:dispBlanksAs val="gap"/>
    <c:showDLblsOverMax val="0"/>
  </c:chart>
  <c:spPr>
    <a:noFill/>
    <a:ln>
      <a:noFill/>
    </a:ln>
  </c:spPr>
  <c:txPr>
    <a:bodyPr/>
    <a:lstStyle/>
    <a:p>
      <a:pPr>
        <a:defRPr sz="800" b="1" i="0" u="none" strike="noStrike" baseline="0">
          <a:solidFill>
            <a:srgbClr val="000000"/>
          </a:solidFill>
          <a:latin typeface="Calibri"/>
          <a:ea typeface="Calibri"/>
          <a:cs typeface="Calibri"/>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3"/>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223021582733813"/>
          <c:y val="7.6923076923076927E-2"/>
          <c:w val="0.70863309352517989"/>
          <c:h val="0.65384615384615385"/>
        </c:manualLayout>
      </c:layout>
      <c:bar3DChart>
        <c:barDir val="col"/>
        <c:grouping val="clustered"/>
        <c:varyColors val="0"/>
        <c:ser>
          <c:idx val="0"/>
          <c:order val="0"/>
          <c:tx>
            <c:strRef>
              <c:f>Sheet1!$A$2</c:f>
              <c:strCache>
                <c:ptCount val="1"/>
                <c:pt idx="0">
                  <c:v>SI</c:v>
                </c:pt>
              </c:strCache>
            </c:strRef>
          </c:tx>
          <c:spPr>
            <a:solidFill>
              <a:srgbClr val="9999FF"/>
            </a:solidFill>
            <a:ln w="12699">
              <a:solidFill>
                <a:srgbClr val="000000"/>
              </a:solidFill>
              <a:prstDash val="solid"/>
            </a:ln>
          </c:spPr>
          <c:invertIfNegative val="0"/>
          <c:cat>
            <c:strRef>
              <c:f>Sheet1!$B$1:$C$1</c:f>
              <c:strCache>
                <c:ptCount val="2"/>
                <c:pt idx="0">
                  <c:v>Jefes de Departamento/Sección</c:v>
                </c:pt>
                <c:pt idx="1">
                  <c:v>Porcentaje</c:v>
                </c:pt>
              </c:strCache>
            </c:strRef>
          </c:cat>
          <c:val>
            <c:numRef>
              <c:f>Sheet1!$B$2:$C$2</c:f>
              <c:numCache>
                <c:formatCode>General</c:formatCode>
                <c:ptCount val="2"/>
                <c:pt idx="0">
                  <c:v>5</c:v>
                </c:pt>
                <c:pt idx="1">
                  <c:v>83.34</c:v>
                </c:pt>
              </c:numCache>
            </c:numRef>
          </c:val>
          <c:extLst xmlns:c16r2="http://schemas.microsoft.com/office/drawing/2015/06/chart">
            <c:ext xmlns:c16="http://schemas.microsoft.com/office/drawing/2014/chart" uri="{C3380CC4-5D6E-409C-BE32-E72D297353CC}">
              <c16:uniqueId val="{00000000-246F-4004-B498-39E9A9D1C8BE}"/>
            </c:ext>
          </c:extLst>
        </c:ser>
        <c:ser>
          <c:idx val="1"/>
          <c:order val="1"/>
          <c:tx>
            <c:strRef>
              <c:f>Sheet1!$A$3</c:f>
              <c:strCache>
                <c:ptCount val="1"/>
                <c:pt idx="0">
                  <c:v>NO</c:v>
                </c:pt>
              </c:strCache>
            </c:strRef>
          </c:tx>
          <c:spPr>
            <a:solidFill>
              <a:srgbClr val="993366"/>
            </a:solidFill>
            <a:ln w="12699">
              <a:solidFill>
                <a:srgbClr val="000000"/>
              </a:solidFill>
              <a:prstDash val="solid"/>
            </a:ln>
          </c:spPr>
          <c:invertIfNegative val="0"/>
          <c:cat>
            <c:strRef>
              <c:f>Sheet1!$B$1:$C$1</c:f>
              <c:strCache>
                <c:ptCount val="2"/>
                <c:pt idx="0">
                  <c:v>Jefes de Departamento/Sección</c:v>
                </c:pt>
                <c:pt idx="1">
                  <c:v>Porcentaje</c:v>
                </c:pt>
              </c:strCache>
            </c:strRef>
          </c:cat>
          <c:val>
            <c:numRef>
              <c:f>Sheet1!$B$3:$C$3</c:f>
              <c:numCache>
                <c:formatCode>General</c:formatCode>
                <c:ptCount val="2"/>
                <c:pt idx="0">
                  <c:v>1</c:v>
                </c:pt>
                <c:pt idx="1">
                  <c:v>16.66</c:v>
                </c:pt>
              </c:numCache>
            </c:numRef>
          </c:val>
          <c:extLst xmlns:c16r2="http://schemas.microsoft.com/office/drawing/2015/06/chart">
            <c:ext xmlns:c16="http://schemas.microsoft.com/office/drawing/2014/chart" uri="{C3380CC4-5D6E-409C-BE32-E72D297353CC}">
              <c16:uniqueId val="{00000001-246F-4004-B498-39E9A9D1C8BE}"/>
            </c:ext>
          </c:extLst>
        </c:ser>
        <c:dLbls>
          <c:showLegendKey val="0"/>
          <c:showVal val="0"/>
          <c:showCatName val="0"/>
          <c:showSerName val="0"/>
          <c:showPercent val="0"/>
          <c:showBubbleSize val="0"/>
        </c:dLbls>
        <c:gapWidth val="150"/>
        <c:gapDepth val="0"/>
        <c:shape val="box"/>
        <c:axId val="131346944"/>
        <c:axId val="117982336"/>
        <c:axId val="0"/>
      </c:bar3DChart>
      <c:catAx>
        <c:axId val="131346944"/>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800" b="1" i="0" u="none" strike="noStrike" baseline="0">
                <a:solidFill>
                  <a:srgbClr val="000000"/>
                </a:solidFill>
                <a:latin typeface="Calibri"/>
                <a:ea typeface="Calibri"/>
                <a:cs typeface="Calibri"/>
              </a:defRPr>
            </a:pPr>
            <a:endParaRPr lang="es-EC"/>
          </a:p>
        </c:txPr>
        <c:crossAx val="117982336"/>
        <c:crosses val="autoZero"/>
        <c:auto val="1"/>
        <c:lblAlgn val="ctr"/>
        <c:lblOffset val="100"/>
        <c:tickLblSkip val="2"/>
        <c:tickMarkSkip val="1"/>
        <c:noMultiLvlLbl val="0"/>
      </c:catAx>
      <c:valAx>
        <c:axId val="117982336"/>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Calibri"/>
                <a:ea typeface="Calibri"/>
                <a:cs typeface="Calibri"/>
              </a:defRPr>
            </a:pPr>
            <a:endParaRPr lang="es-EC"/>
          </a:p>
        </c:txPr>
        <c:crossAx val="131346944"/>
        <c:crosses val="autoZero"/>
        <c:crossBetween val="between"/>
      </c:valAx>
      <c:spPr>
        <a:noFill/>
        <a:ln w="25399">
          <a:noFill/>
        </a:ln>
      </c:spPr>
    </c:plotArea>
    <c:legend>
      <c:legendPos val="r"/>
      <c:layout>
        <c:manualLayout>
          <c:xMode val="edge"/>
          <c:yMode val="edge"/>
          <c:x val="0.87050359712230219"/>
          <c:y val="0.39560439560439559"/>
          <c:w val="0.11510791366906475"/>
          <c:h val="0.21428571428571427"/>
        </c:manualLayout>
      </c:layout>
      <c:overlay val="0"/>
      <c:spPr>
        <a:noFill/>
        <a:ln w="3175">
          <a:solidFill>
            <a:srgbClr val="000000"/>
          </a:solidFill>
          <a:prstDash val="solid"/>
        </a:ln>
      </c:spPr>
      <c:txPr>
        <a:bodyPr/>
        <a:lstStyle/>
        <a:p>
          <a:pPr>
            <a:defRPr sz="735" b="1" i="0" u="none" strike="noStrike" baseline="0">
              <a:solidFill>
                <a:srgbClr val="000000"/>
              </a:solidFill>
              <a:latin typeface="Calibri"/>
              <a:ea typeface="Calibri"/>
              <a:cs typeface="Calibri"/>
            </a:defRPr>
          </a:pPr>
          <a:endParaRPr lang="es-EC"/>
        </a:p>
      </c:txPr>
    </c:legend>
    <c:plotVisOnly val="1"/>
    <c:dispBlanksAs val="gap"/>
    <c:showDLblsOverMax val="0"/>
  </c:chart>
  <c:spPr>
    <a:noFill/>
    <a:ln>
      <a:noFill/>
    </a:ln>
  </c:spPr>
  <c:txPr>
    <a:bodyPr/>
    <a:lstStyle/>
    <a:p>
      <a:pPr>
        <a:defRPr sz="800" b="1" i="0" u="none" strike="noStrike" baseline="0">
          <a:solidFill>
            <a:srgbClr val="000000"/>
          </a:solidFill>
          <a:latin typeface="Calibri"/>
          <a:ea typeface="Calibri"/>
          <a:cs typeface="Calibri"/>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3"/>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223021582733813"/>
          <c:y val="7.6923076923076927E-2"/>
          <c:w val="0.70863309352517989"/>
          <c:h val="0.65384615384615385"/>
        </c:manualLayout>
      </c:layout>
      <c:bar3DChart>
        <c:barDir val="col"/>
        <c:grouping val="clustered"/>
        <c:varyColors val="0"/>
        <c:ser>
          <c:idx val="0"/>
          <c:order val="0"/>
          <c:tx>
            <c:strRef>
              <c:f>Sheet1!$A$2</c:f>
              <c:strCache>
                <c:ptCount val="1"/>
                <c:pt idx="0">
                  <c:v>SI</c:v>
                </c:pt>
              </c:strCache>
            </c:strRef>
          </c:tx>
          <c:spPr>
            <a:solidFill>
              <a:srgbClr val="9999FF"/>
            </a:solidFill>
            <a:ln w="12699">
              <a:solidFill>
                <a:srgbClr val="000000"/>
              </a:solidFill>
              <a:prstDash val="solid"/>
            </a:ln>
          </c:spPr>
          <c:invertIfNegative val="0"/>
          <c:cat>
            <c:strRef>
              <c:f>Sheet1!$B$1:$C$1</c:f>
              <c:strCache>
                <c:ptCount val="2"/>
                <c:pt idx="0">
                  <c:v>Jefes de Departamento/Sección</c:v>
                </c:pt>
                <c:pt idx="1">
                  <c:v>Porcentaje</c:v>
                </c:pt>
              </c:strCache>
            </c:strRef>
          </c:cat>
          <c:val>
            <c:numRef>
              <c:f>Sheet1!$B$2:$C$2</c:f>
              <c:numCache>
                <c:formatCode>General</c:formatCode>
                <c:ptCount val="2"/>
                <c:pt idx="0">
                  <c:v>5</c:v>
                </c:pt>
                <c:pt idx="1">
                  <c:v>83.34</c:v>
                </c:pt>
              </c:numCache>
            </c:numRef>
          </c:val>
          <c:extLst xmlns:c16r2="http://schemas.microsoft.com/office/drawing/2015/06/chart">
            <c:ext xmlns:c16="http://schemas.microsoft.com/office/drawing/2014/chart" uri="{C3380CC4-5D6E-409C-BE32-E72D297353CC}">
              <c16:uniqueId val="{00000000-A57E-4426-8150-2FF03782F639}"/>
            </c:ext>
          </c:extLst>
        </c:ser>
        <c:ser>
          <c:idx val="1"/>
          <c:order val="1"/>
          <c:tx>
            <c:strRef>
              <c:f>Sheet1!$A$3</c:f>
              <c:strCache>
                <c:ptCount val="1"/>
                <c:pt idx="0">
                  <c:v>NO</c:v>
                </c:pt>
              </c:strCache>
            </c:strRef>
          </c:tx>
          <c:spPr>
            <a:solidFill>
              <a:srgbClr val="993366"/>
            </a:solidFill>
            <a:ln w="12699">
              <a:solidFill>
                <a:srgbClr val="000000"/>
              </a:solidFill>
              <a:prstDash val="solid"/>
            </a:ln>
          </c:spPr>
          <c:invertIfNegative val="0"/>
          <c:cat>
            <c:strRef>
              <c:f>Sheet1!$B$1:$C$1</c:f>
              <c:strCache>
                <c:ptCount val="2"/>
                <c:pt idx="0">
                  <c:v>Jefes de Departamento/Sección</c:v>
                </c:pt>
                <c:pt idx="1">
                  <c:v>Porcentaje</c:v>
                </c:pt>
              </c:strCache>
            </c:strRef>
          </c:cat>
          <c:val>
            <c:numRef>
              <c:f>Sheet1!$B$3:$C$3</c:f>
              <c:numCache>
                <c:formatCode>General</c:formatCode>
                <c:ptCount val="2"/>
                <c:pt idx="0">
                  <c:v>1</c:v>
                </c:pt>
                <c:pt idx="1">
                  <c:v>16.66</c:v>
                </c:pt>
              </c:numCache>
            </c:numRef>
          </c:val>
          <c:extLst xmlns:c16r2="http://schemas.microsoft.com/office/drawing/2015/06/chart">
            <c:ext xmlns:c16="http://schemas.microsoft.com/office/drawing/2014/chart" uri="{C3380CC4-5D6E-409C-BE32-E72D297353CC}">
              <c16:uniqueId val="{00000001-A57E-4426-8150-2FF03782F639}"/>
            </c:ext>
          </c:extLst>
        </c:ser>
        <c:dLbls>
          <c:showLegendKey val="0"/>
          <c:showVal val="0"/>
          <c:showCatName val="0"/>
          <c:showSerName val="0"/>
          <c:showPercent val="0"/>
          <c:showBubbleSize val="0"/>
        </c:dLbls>
        <c:gapWidth val="150"/>
        <c:gapDepth val="0"/>
        <c:shape val="box"/>
        <c:axId val="133192192"/>
        <c:axId val="117987520"/>
        <c:axId val="0"/>
      </c:bar3DChart>
      <c:catAx>
        <c:axId val="13319219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800" b="1" i="0" u="none" strike="noStrike" baseline="0">
                <a:solidFill>
                  <a:srgbClr val="000000"/>
                </a:solidFill>
                <a:latin typeface="Calibri"/>
                <a:ea typeface="Calibri"/>
                <a:cs typeface="Calibri"/>
              </a:defRPr>
            </a:pPr>
            <a:endParaRPr lang="es-EC"/>
          </a:p>
        </c:txPr>
        <c:crossAx val="117987520"/>
        <c:crosses val="autoZero"/>
        <c:auto val="1"/>
        <c:lblAlgn val="ctr"/>
        <c:lblOffset val="100"/>
        <c:tickLblSkip val="2"/>
        <c:tickMarkSkip val="1"/>
        <c:noMultiLvlLbl val="0"/>
      </c:catAx>
      <c:valAx>
        <c:axId val="117987520"/>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Calibri"/>
                <a:ea typeface="Calibri"/>
                <a:cs typeface="Calibri"/>
              </a:defRPr>
            </a:pPr>
            <a:endParaRPr lang="es-EC"/>
          </a:p>
        </c:txPr>
        <c:crossAx val="133192192"/>
        <c:crosses val="autoZero"/>
        <c:crossBetween val="between"/>
      </c:valAx>
      <c:spPr>
        <a:noFill/>
        <a:ln w="25399">
          <a:noFill/>
        </a:ln>
      </c:spPr>
    </c:plotArea>
    <c:legend>
      <c:legendPos val="r"/>
      <c:layout>
        <c:manualLayout>
          <c:xMode val="edge"/>
          <c:yMode val="edge"/>
          <c:x val="0.87050359712230219"/>
          <c:y val="0.39560439560439559"/>
          <c:w val="0.11510791366906475"/>
          <c:h val="0.21428571428571427"/>
        </c:manualLayout>
      </c:layout>
      <c:overlay val="0"/>
      <c:spPr>
        <a:noFill/>
        <a:ln w="3175">
          <a:solidFill>
            <a:srgbClr val="000000"/>
          </a:solidFill>
          <a:prstDash val="solid"/>
        </a:ln>
      </c:spPr>
      <c:txPr>
        <a:bodyPr/>
        <a:lstStyle/>
        <a:p>
          <a:pPr>
            <a:defRPr sz="735" b="1" i="0" u="none" strike="noStrike" baseline="0">
              <a:solidFill>
                <a:srgbClr val="000000"/>
              </a:solidFill>
              <a:latin typeface="Calibri"/>
              <a:ea typeface="Calibri"/>
              <a:cs typeface="Calibri"/>
            </a:defRPr>
          </a:pPr>
          <a:endParaRPr lang="es-EC"/>
        </a:p>
      </c:txPr>
    </c:legend>
    <c:plotVisOnly val="1"/>
    <c:dispBlanksAs val="gap"/>
    <c:showDLblsOverMax val="0"/>
  </c:chart>
  <c:spPr>
    <a:noFill/>
    <a:ln>
      <a:noFill/>
    </a:ln>
  </c:spPr>
  <c:txPr>
    <a:bodyPr/>
    <a:lstStyle/>
    <a:p>
      <a:pPr>
        <a:defRPr sz="800" b="1" i="0" u="none" strike="noStrike" baseline="0">
          <a:solidFill>
            <a:srgbClr val="000000"/>
          </a:solidFill>
          <a:latin typeface="Calibri"/>
          <a:ea typeface="Calibri"/>
          <a:cs typeface="Calibri"/>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3"/>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9.9153907844852729E-2"/>
          <c:y val="0.22970089676290467"/>
          <c:w val="0.70863309352517989"/>
          <c:h val="0.65384615384615385"/>
        </c:manualLayout>
      </c:layout>
      <c:bar3DChart>
        <c:barDir val="col"/>
        <c:grouping val="clustered"/>
        <c:varyColors val="0"/>
        <c:ser>
          <c:idx val="0"/>
          <c:order val="0"/>
          <c:tx>
            <c:strRef>
              <c:f>Sheet1!$A$2</c:f>
              <c:strCache>
                <c:ptCount val="1"/>
                <c:pt idx="0">
                  <c:v>SI</c:v>
                </c:pt>
              </c:strCache>
            </c:strRef>
          </c:tx>
          <c:spPr>
            <a:solidFill>
              <a:srgbClr val="9999FF"/>
            </a:solidFill>
            <a:ln w="12699">
              <a:solidFill>
                <a:srgbClr val="000000"/>
              </a:solidFill>
              <a:prstDash val="solid"/>
            </a:ln>
          </c:spPr>
          <c:invertIfNegative val="0"/>
          <c:cat>
            <c:strRef>
              <c:f>Sheet1!$B$1:$C$1</c:f>
              <c:strCache>
                <c:ptCount val="2"/>
                <c:pt idx="0">
                  <c:v>Jefes de Departamento/Sección</c:v>
                </c:pt>
                <c:pt idx="1">
                  <c:v>Porcentaje</c:v>
                </c:pt>
              </c:strCache>
            </c:strRef>
          </c:cat>
          <c:val>
            <c:numRef>
              <c:f>Sheet1!$B$2:$C$2</c:f>
              <c:numCache>
                <c:formatCode>General</c:formatCode>
                <c:ptCount val="2"/>
                <c:pt idx="0">
                  <c:v>6</c:v>
                </c:pt>
                <c:pt idx="1">
                  <c:v>100</c:v>
                </c:pt>
              </c:numCache>
            </c:numRef>
          </c:val>
          <c:extLst xmlns:c16r2="http://schemas.microsoft.com/office/drawing/2015/06/chart">
            <c:ext xmlns:c16="http://schemas.microsoft.com/office/drawing/2014/chart" uri="{C3380CC4-5D6E-409C-BE32-E72D297353CC}">
              <c16:uniqueId val="{00000000-1406-4A04-AA4F-5CB5C83855A6}"/>
            </c:ext>
          </c:extLst>
        </c:ser>
        <c:ser>
          <c:idx val="1"/>
          <c:order val="1"/>
          <c:tx>
            <c:strRef>
              <c:f>Sheet1!$A$3</c:f>
              <c:strCache>
                <c:ptCount val="1"/>
                <c:pt idx="0">
                  <c:v>NO</c:v>
                </c:pt>
              </c:strCache>
            </c:strRef>
          </c:tx>
          <c:spPr>
            <a:solidFill>
              <a:srgbClr val="993366"/>
            </a:solidFill>
            <a:ln w="12699">
              <a:solidFill>
                <a:srgbClr val="000000"/>
              </a:solidFill>
              <a:prstDash val="solid"/>
            </a:ln>
          </c:spPr>
          <c:invertIfNegative val="0"/>
          <c:cat>
            <c:strRef>
              <c:f>Sheet1!$B$1:$C$1</c:f>
              <c:strCache>
                <c:ptCount val="2"/>
                <c:pt idx="0">
                  <c:v>Jefes de Departamento/Sección</c:v>
                </c:pt>
                <c:pt idx="1">
                  <c:v>Porcentaje</c:v>
                </c:pt>
              </c:strCache>
            </c:strRef>
          </c:cat>
          <c:val>
            <c:numRef>
              <c:f>Sheet1!$B$3:$C$3</c:f>
              <c:numCache>
                <c:formatCode>General</c:formatCode>
                <c:ptCount val="2"/>
                <c:pt idx="0">
                  <c:v>0</c:v>
                </c:pt>
                <c:pt idx="1">
                  <c:v>0</c:v>
                </c:pt>
              </c:numCache>
            </c:numRef>
          </c:val>
          <c:extLst xmlns:c16r2="http://schemas.microsoft.com/office/drawing/2015/06/chart">
            <c:ext xmlns:c16="http://schemas.microsoft.com/office/drawing/2014/chart" uri="{C3380CC4-5D6E-409C-BE32-E72D297353CC}">
              <c16:uniqueId val="{00000001-1406-4A04-AA4F-5CB5C83855A6}"/>
            </c:ext>
          </c:extLst>
        </c:ser>
        <c:dLbls>
          <c:showLegendKey val="0"/>
          <c:showVal val="0"/>
          <c:showCatName val="0"/>
          <c:showSerName val="0"/>
          <c:showPercent val="0"/>
          <c:showBubbleSize val="0"/>
        </c:dLbls>
        <c:gapWidth val="150"/>
        <c:gapDepth val="0"/>
        <c:shape val="box"/>
        <c:axId val="133194752"/>
        <c:axId val="132245184"/>
        <c:axId val="0"/>
      </c:bar3DChart>
      <c:catAx>
        <c:axId val="13319475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800" b="1" i="0" u="none" strike="noStrike" baseline="0">
                <a:solidFill>
                  <a:srgbClr val="000000"/>
                </a:solidFill>
                <a:latin typeface="Calibri"/>
                <a:ea typeface="Calibri"/>
                <a:cs typeface="Calibri"/>
              </a:defRPr>
            </a:pPr>
            <a:endParaRPr lang="es-EC"/>
          </a:p>
        </c:txPr>
        <c:crossAx val="132245184"/>
        <c:crosses val="autoZero"/>
        <c:auto val="1"/>
        <c:lblAlgn val="ctr"/>
        <c:lblOffset val="100"/>
        <c:tickLblSkip val="2"/>
        <c:tickMarkSkip val="1"/>
        <c:noMultiLvlLbl val="0"/>
      </c:catAx>
      <c:valAx>
        <c:axId val="13224518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Calibri"/>
                <a:ea typeface="Calibri"/>
                <a:cs typeface="Calibri"/>
              </a:defRPr>
            </a:pPr>
            <a:endParaRPr lang="es-EC"/>
          </a:p>
        </c:txPr>
        <c:crossAx val="133194752"/>
        <c:crosses val="autoZero"/>
        <c:crossBetween val="between"/>
      </c:valAx>
      <c:spPr>
        <a:noFill/>
        <a:ln w="25399">
          <a:noFill/>
        </a:ln>
      </c:spPr>
    </c:plotArea>
    <c:legend>
      <c:legendPos val="r"/>
      <c:layout>
        <c:manualLayout>
          <c:xMode val="edge"/>
          <c:yMode val="edge"/>
          <c:x val="0.87050359712230219"/>
          <c:y val="0.39560439560439559"/>
          <c:w val="0.11510791366906475"/>
          <c:h val="0.21428571428571427"/>
        </c:manualLayout>
      </c:layout>
      <c:overlay val="0"/>
      <c:spPr>
        <a:noFill/>
        <a:ln w="3175">
          <a:solidFill>
            <a:srgbClr val="000000"/>
          </a:solidFill>
          <a:prstDash val="solid"/>
        </a:ln>
      </c:spPr>
      <c:txPr>
        <a:bodyPr/>
        <a:lstStyle/>
        <a:p>
          <a:pPr>
            <a:defRPr sz="735" b="1" i="0" u="none" strike="noStrike" baseline="0">
              <a:solidFill>
                <a:srgbClr val="000000"/>
              </a:solidFill>
              <a:latin typeface="Calibri"/>
              <a:ea typeface="Calibri"/>
              <a:cs typeface="Calibri"/>
            </a:defRPr>
          </a:pPr>
          <a:endParaRPr lang="es-EC"/>
        </a:p>
      </c:txPr>
    </c:legend>
    <c:plotVisOnly val="1"/>
    <c:dispBlanksAs val="gap"/>
    <c:showDLblsOverMax val="0"/>
  </c:chart>
  <c:spPr>
    <a:noFill/>
    <a:ln>
      <a:noFill/>
    </a:ln>
  </c:spPr>
  <c:txPr>
    <a:bodyPr/>
    <a:lstStyle/>
    <a:p>
      <a:pPr>
        <a:defRPr sz="800" b="1" i="0" u="none" strike="noStrike" baseline="0">
          <a:solidFill>
            <a:srgbClr val="000000"/>
          </a:solidFill>
          <a:latin typeface="Calibri"/>
          <a:ea typeface="Calibri"/>
          <a:cs typeface="Calibri"/>
        </a:defRPr>
      </a:pPr>
      <a:endParaRPr lang="es-EC"/>
    </a:p>
  </c:txPr>
  <c:externalData r:id="rId1">
    <c:autoUpdate val="0"/>
  </c:externalData>
</c:chartSpace>
</file>

<file path=ppt/diagrams/_rels/data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ata4.xml.rels><?xml version="1.0" encoding="UTF-8" standalone="yes"?>
<Relationships xmlns="http://schemas.openxmlformats.org/package/2006/relationships"><Relationship Id="rId1" Type="http://schemas.openxmlformats.org/officeDocument/2006/relationships/image" Target="../media/image29.png"/></Relationships>
</file>

<file path=ppt/diagrams/_rels/data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FFD91-557B-4AF8-A631-2A2086413D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4813A3E7-3D98-46A6-9737-1EBA3A0B8078}">
      <dgm:prSet phldrT="[Texto]" custT="1"/>
      <dgm:spPr/>
      <dgm:t>
        <a:bodyPr/>
        <a:lstStyle/>
        <a:p>
          <a:pPr algn="just"/>
          <a:r>
            <a:rPr lang="es-ES_tradnl" sz="2400" b="1" dirty="0" smtClean="0">
              <a:solidFill>
                <a:srgbClr val="C00000"/>
              </a:solidFill>
            </a:rPr>
            <a:t>Específicos</a:t>
          </a:r>
          <a:endParaRPr lang="es-ES" sz="2400" b="1" dirty="0">
            <a:solidFill>
              <a:srgbClr val="C00000"/>
            </a:solidFill>
          </a:endParaRPr>
        </a:p>
      </dgm:t>
    </dgm:pt>
    <dgm:pt modelId="{E40B3FB4-3F79-4C17-BCE1-8ADB10E7201C}" type="parTrans" cxnId="{ABCA3F46-A176-404A-B707-DAC60372DE04}">
      <dgm:prSet/>
      <dgm:spPr/>
      <dgm:t>
        <a:bodyPr/>
        <a:lstStyle/>
        <a:p>
          <a:endParaRPr lang="es-ES"/>
        </a:p>
      </dgm:t>
    </dgm:pt>
    <dgm:pt modelId="{51787574-215C-4752-A0A2-6147AAE7FFEB}" type="sibTrans" cxnId="{ABCA3F46-A176-404A-B707-DAC60372DE04}">
      <dgm:prSet/>
      <dgm:spPr/>
      <dgm:t>
        <a:bodyPr/>
        <a:lstStyle/>
        <a:p>
          <a:endParaRPr lang="es-ES"/>
        </a:p>
      </dgm:t>
    </dgm:pt>
    <dgm:pt modelId="{8BED6D32-BD0E-4978-B992-5A31D6601854}">
      <dgm:prSet phldrT="[Texto]"/>
      <dgm:spPr/>
      <dgm:t>
        <a:bodyPr/>
        <a:lstStyle/>
        <a:p>
          <a:pPr algn="just"/>
          <a:r>
            <a:rPr lang="es-ES" dirty="0" smtClean="0"/>
            <a:t>Determinar la zonificación, normas y definiciones básicas que se tiene que manejar en el establecimiento de la edificación de instalaciones militares.</a:t>
          </a:r>
          <a:endParaRPr lang="es-ES" dirty="0"/>
        </a:p>
      </dgm:t>
    </dgm:pt>
    <dgm:pt modelId="{BBBED6E5-1430-422D-99BF-5D745BDE2D0C}" type="sibTrans" cxnId="{28BE8196-480B-44EA-B13C-CA67089DB445}">
      <dgm:prSet/>
      <dgm:spPr/>
      <dgm:t>
        <a:bodyPr/>
        <a:lstStyle/>
        <a:p>
          <a:endParaRPr lang="es-ES"/>
        </a:p>
      </dgm:t>
    </dgm:pt>
    <dgm:pt modelId="{06D93997-8919-475B-B357-89A6FDD08659}" type="parTrans" cxnId="{28BE8196-480B-44EA-B13C-CA67089DB445}">
      <dgm:prSet/>
      <dgm:spPr/>
      <dgm:t>
        <a:bodyPr/>
        <a:lstStyle/>
        <a:p>
          <a:endParaRPr lang="es-ES"/>
        </a:p>
      </dgm:t>
    </dgm:pt>
    <dgm:pt modelId="{361D9EC3-DDCA-45C2-BE17-D0ADD5B7115C}">
      <dgm:prSet/>
      <dgm:spPr/>
      <dgm:t>
        <a:bodyPr/>
        <a:lstStyle/>
        <a:p>
          <a:pPr algn="just"/>
          <a:r>
            <a:rPr lang="es-ES" dirty="0" smtClean="0"/>
            <a:t>Establecer estándares a los diseños de las edificaciones militares con espacios optimizados y funcionales que faciliten la operatividad y mejoren el bienestar del personal.</a:t>
          </a:r>
          <a:r>
            <a:rPr lang="es-EC" dirty="0" smtClean="0"/>
            <a:t> </a:t>
          </a:r>
          <a:endParaRPr lang="es-EC" dirty="0"/>
        </a:p>
      </dgm:t>
    </dgm:pt>
    <dgm:pt modelId="{C10EC833-0AB8-4A05-AB65-39536D0BBFFD}" type="parTrans" cxnId="{08D50867-5297-4AB4-B1AC-E5047966E201}">
      <dgm:prSet/>
      <dgm:spPr/>
      <dgm:t>
        <a:bodyPr/>
        <a:lstStyle/>
        <a:p>
          <a:endParaRPr lang="es-EC"/>
        </a:p>
      </dgm:t>
    </dgm:pt>
    <dgm:pt modelId="{43DF9076-2193-41CF-99EA-26020285CBA3}" type="sibTrans" cxnId="{08D50867-5297-4AB4-B1AC-E5047966E201}">
      <dgm:prSet/>
      <dgm:spPr/>
      <dgm:t>
        <a:bodyPr/>
        <a:lstStyle/>
        <a:p>
          <a:endParaRPr lang="es-EC"/>
        </a:p>
      </dgm:t>
    </dgm:pt>
    <dgm:pt modelId="{E0658F6C-CD66-4183-B932-23542FF78894}">
      <dgm:prSet/>
      <dgm:spPr/>
      <dgm:t>
        <a:bodyPr/>
        <a:lstStyle/>
        <a:p>
          <a:pPr algn="just"/>
          <a:r>
            <a:rPr lang="es-ES" dirty="0" smtClean="0"/>
            <a:t>Reducir los costos y tiempos de los diseños arquitectónicos para las edificaciones que se utilizarán en la reestructuración de Fuerzas Armadas. </a:t>
          </a:r>
          <a:endParaRPr lang="es-EC" dirty="0"/>
        </a:p>
      </dgm:t>
    </dgm:pt>
    <dgm:pt modelId="{00A235BF-17CD-40C8-ABC0-D314DB3CF71A}" type="parTrans" cxnId="{7EA97934-55DA-47EB-AB41-0CC0ED63F62B}">
      <dgm:prSet/>
      <dgm:spPr/>
      <dgm:t>
        <a:bodyPr/>
        <a:lstStyle/>
        <a:p>
          <a:endParaRPr lang="es-EC"/>
        </a:p>
      </dgm:t>
    </dgm:pt>
    <dgm:pt modelId="{A2B431CA-4149-4905-B050-5152241B5ABE}" type="sibTrans" cxnId="{7EA97934-55DA-47EB-AB41-0CC0ED63F62B}">
      <dgm:prSet/>
      <dgm:spPr/>
      <dgm:t>
        <a:bodyPr/>
        <a:lstStyle/>
        <a:p>
          <a:endParaRPr lang="es-EC"/>
        </a:p>
      </dgm:t>
    </dgm:pt>
    <dgm:pt modelId="{30A76BB0-D634-4F34-9CCA-B5BFDC6EF63A}" type="pres">
      <dgm:prSet presAssocID="{917FFD91-557B-4AF8-A631-2A2086413D95}" presName="vert0" presStyleCnt="0">
        <dgm:presLayoutVars>
          <dgm:dir/>
          <dgm:animOne val="branch"/>
          <dgm:animLvl val="lvl"/>
        </dgm:presLayoutVars>
      </dgm:prSet>
      <dgm:spPr/>
      <dgm:t>
        <a:bodyPr/>
        <a:lstStyle/>
        <a:p>
          <a:endParaRPr lang="es-ES"/>
        </a:p>
      </dgm:t>
    </dgm:pt>
    <dgm:pt modelId="{FCB1F24E-21F9-472A-9F47-155B74B951B9}" type="pres">
      <dgm:prSet presAssocID="{4813A3E7-3D98-46A6-9737-1EBA3A0B8078}" presName="thickLine" presStyleLbl="alignNode1" presStyleIdx="0" presStyleCnt="1"/>
      <dgm:spPr/>
    </dgm:pt>
    <dgm:pt modelId="{40F2C4E7-DF63-4B4F-9B68-BBE5E0209094}" type="pres">
      <dgm:prSet presAssocID="{4813A3E7-3D98-46A6-9737-1EBA3A0B8078}" presName="horz1" presStyleCnt="0"/>
      <dgm:spPr/>
    </dgm:pt>
    <dgm:pt modelId="{B0C4F184-846F-4364-B560-A6E911A8E3E4}" type="pres">
      <dgm:prSet presAssocID="{4813A3E7-3D98-46A6-9737-1EBA3A0B8078}" presName="tx1" presStyleLbl="revTx" presStyleIdx="0" presStyleCnt="4" custScaleX="148059"/>
      <dgm:spPr/>
      <dgm:t>
        <a:bodyPr/>
        <a:lstStyle/>
        <a:p>
          <a:endParaRPr lang="es-ES"/>
        </a:p>
      </dgm:t>
    </dgm:pt>
    <dgm:pt modelId="{BEF4E4C8-B003-497A-BF72-85E819CC233B}" type="pres">
      <dgm:prSet presAssocID="{4813A3E7-3D98-46A6-9737-1EBA3A0B8078}" presName="vert1" presStyleCnt="0"/>
      <dgm:spPr/>
    </dgm:pt>
    <dgm:pt modelId="{70366257-9902-42B3-94D4-19011A31CBBD}" type="pres">
      <dgm:prSet presAssocID="{8BED6D32-BD0E-4978-B992-5A31D6601854}" presName="vertSpace2a" presStyleCnt="0"/>
      <dgm:spPr/>
    </dgm:pt>
    <dgm:pt modelId="{B273D723-7F8A-47AB-9CFB-5CFE3E42E7F5}" type="pres">
      <dgm:prSet presAssocID="{8BED6D32-BD0E-4978-B992-5A31D6601854}" presName="horz2" presStyleCnt="0"/>
      <dgm:spPr/>
    </dgm:pt>
    <dgm:pt modelId="{19316DC5-6D31-47B0-97FE-E23F6A33264A}" type="pres">
      <dgm:prSet presAssocID="{8BED6D32-BD0E-4978-B992-5A31D6601854}" presName="horzSpace2" presStyleCnt="0"/>
      <dgm:spPr/>
    </dgm:pt>
    <dgm:pt modelId="{AF2CAF0D-76C0-4011-A8F3-0C56382DDE55}" type="pres">
      <dgm:prSet presAssocID="{8BED6D32-BD0E-4978-B992-5A31D6601854}" presName="tx2" presStyleLbl="revTx" presStyleIdx="1" presStyleCnt="4" custScaleX="120315"/>
      <dgm:spPr/>
      <dgm:t>
        <a:bodyPr/>
        <a:lstStyle/>
        <a:p>
          <a:endParaRPr lang="es-ES"/>
        </a:p>
      </dgm:t>
    </dgm:pt>
    <dgm:pt modelId="{76401F7B-E48A-41CA-9B90-A4B3A507DE99}" type="pres">
      <dgm:prSet presAssocID="{8BED6D32-BD0E-4978-B992-5A31D6601854}" presName="vert2" presStyleCnt="0"/>
      <dgm:spPr/>
    </dgm:pt>
    <dgm:pt modelId="{98E6D672-4E18-4A4F-AA67-52F24E5C4F62}" type="pres">
      <dgm:prSet presAssocID="{8BED6D32-BD0E-4978-B992-5A31D6601854}" presName="thinLine2b" presStyleLbl="callout" presStyleIdx="0" presStyleCnt="3"/>
      <dgm:spPr/>
    </dgm:pt>
    <dgm:pt modelId="{759AF530-D2C4-4428-8A61-FE5DEA86A455}" type="pres">
      <dgm:prSet presAssocID="{8BED6D32-BD0E-4978-B992-5A31D6601854}" presName="vertSpace2b" presStyleCnt="0"/>
      <dgm:spPr/>
    </dgm:pt>
    <dgm:pt modelId="{24E9AAB5-F1C5-4E08-BAC1-079F284AA645}" type="pres">
      <dgm:prSet presAssocID="{361D9EC3-DDCA-45C2-BE17-D0ADD5B7115C}" presName="horz2" presStyleCnt="0"/>
      <dgm:spPr/>
    </dgm:pt>
    <dgm:pt modelId="{07644FAE-0D93-4B22-980D-32B85FD24F39}" type="pres">
      <dgm:prSet presAssocID="{361D9EC3-DDCA-45C2-BE17-D0ADD5B7115C}" presName="horzSpace2" presStyleCnt="0"/>
      <dgm:spPr/>
    </dgm:pt>
    <dgm:pt modelId="{940C8B0B-C997-482E-AF68-A30BC4670B64}" type="pres">
      <dgm:prSet presAssocID="{361D9EC3-DDCA-45C2-BE17-D0ADD5B7115C}" presName="tx2" presStyleLbl="revTx" presStyleIdx="2" presStyleCnt="4" custScaleX="122054"/>
      <dgm:spPr/>
      <dgm:t>
        <a:bodyPr/>
        <a:lstStyle/>
        <a:p>
          <a:endParaRPr lang="es-EC"/>
        </a:p>
      </dgm:t>
    </dgm:pt>
    <dgm:pt modelId="{17E35D28-DD1D-46FC-B4FE-DFE50457DE21}" type="pres">
      <dgm:prSet presAssocID="{361D9EC3-DDCA-45C2-BE17-D0ADD5B7115C}" presName="vert2" presStyleCnt="0"/>
      <dgm:spPr/>
    </dgm:pt>
    <dgm:pt modelId="{69B3CF71-2577-4D20-B364-DB141FD5B48A}" type="pres">
      <dgm:prSet presAssocID="{361D9EC3-DDCA-45C2-BE17-D0ADD5B7115C}" presName="thinLine2b" presStyleLbl="callout" presStyleIdx="1" presStyleCnt="3"/>
      <dgm:spPr/>
    </dgm:pt>
    <dgm:pt modelId="{8E7CB6FE-E27A-428E-9336-CDCA7A094696}" type="pres">
      <dgm:prSet presAssocID="{361D9EC3-DDCA-45C2-BE17-D0ADD5B7115C}" presName="vertSpace2b" presStyleCnt="0"/>
      <dgm:spPr/>
    </dgm:pt>
    <dgm:pt modelId="{B6B61480-46DB-4BF1-A093-0C03C9193B0E}" type="pres">
      <dgm:prSet presAssocID="{E0658F6C-CD66-4183-B932-23542FF78894}" presName="horz2" presStyleCnt="0"/>
      <dgm:spPr/>
    </dgm:pt>
    <dgm:pt modelId="{2080BC28-DA9A-48B8-ADC9-0FCABF296AB2}" type="pres">
      <dgm:prSet presAssocID="{E0658F6C-CD66-4183-B932-23542FF78894}" presName="horzSpace2" presStyleCnt="0"/>
      <dgm:spPr/>
    </dgm:pt>
    <dgm:pt modelId="{1C68AA23-C4AB-4C08-9152-2FCC1E1FE67B}" type="pres">
      <dgm:prSet presAssocID="{E0658F6C-CD66-4183-B932-23542FF78894}" presName="tx2" presStyleLbl="revTx" presStyleIdx="3" presStyleCnt="4" custScaleX="121490"/>
      <dgm:spPr/>
      <dgm:t>
        <a:bodyPr/>
        <a:lstStyle/>
        <a:p>
          <a:endParaRPr lang="es-EC"/>
        </a:p>
      </dgm:t>
    </dgm:pt>
    <dgm:pt modelId="{838A2F7C-D3BF-44A7-B6C0-E7E35E6193BD}" type="pres">
      <dgm:prSet presAssocID="{E0658F6C-CD66-4183-B932-23542FF78894}" presName="vert2" presStyleCnt="0"/>
      <dgm:spPr/>
    </dgm:pt>
    <dgm:pt modelId="{F273116B-A108-40E6-9B42-8B8A62DB40B4}" type="pres">
      <dgm:prSet presAssocID="{E0658F6C-CD66-4183-B932-23542FF78894}" presName="thinLine2b" presStyleLbl="callout" presStyleIdx="2" presStyleCnt="3"/>
      <dgm:spPr/>
    </dgm:pt>
    <dgm:pt modelId="{6067EA6A-AD9A-405C-92A8-52C0DD7D6921}" type="pres">
      <dgm:prSet presAssocID="{E0658F6C-CD66-4183-B932-23542FF78894}" presName="vertSpace2b" presStyleCnt="0"/>
      <dgm:spPr/>
    </dgm:pt>
  </dgm:ptLst>
  <dgm:cxnLst>
    <dgm:cxn modelId="{3F580071-D805-48A7-BE6D-97ACE3C579CF}" type="presOf" srcId="{361D9EC3-DDCA-45C2-BE17-D0ADD5B7115C}" destId="{940C8B0B-C997-482E-AF68-A30BC4670B64}" srcOrd="0" destOrd="0" presId="urn:microsoft.com/office/officeart/2008/layout/LinedList"/>
    <dgm:cxn modelId="{CAB87659-6FFD-4D9C-B95F-7A70CAA6834E}" type="presOf" srcId="{917FFD91-557B-4AF8-A631-2A2086413D95}" destId="{30A76BB0-D634-4F34-9CCA-B5BFDC6EF63A}" srcOrd="0" destOrd="0" presId="urn:microsoft.com/office/officeart/2008/layout/LinedList"/>
    <dgm:cxn modelId="{08D50867-5297-4AB4-B1AC-E5047966E201}" srcId="{4813A3E7-3D98-46A6-9737-1EBA3A0B8078}" destId="{361D9EC3-DDCA-45C2-BE17-D0ADD5B7115C}" srcOrd="1" destOrd="0" parTransId="{C10EC833-0AB8-4A05-AB65-39536D0BBFFD}" sibTransId="{43DF9076-2193-41CF-99EA-26020285CBA3}"/>
    <dgm:cxn modelId="{E08260E9-BC6D-4A7E-AA69-BE3B0D55C292}" type="presOf" srcId="{8BED6D32-BD0E-4978-B992-5A31D6601854}" destId="{AF2CAF0D-76C0-4011-A8F3-0C56382DDE55}" srcOrd="0" destOrd="0" presId="urn:microsoft.com/office/officeart/2008/layout/LinedList"/>
    <dgm:cxn modelId="{ABCA3F46-A176-404A-B707-DAC60372DE04}" srcId="{917FFD91-557B-4AF8-A631-2A2086413D95}" destId="{4813A3E7-3D98-46A6-9737-1EBA3A0B8078}" srcOrd="0" destOrd="0" parTransId="{E40B3FB4-3F79-4C17-BCE1-8ADB10E7201C}" sibTransId="{51787574-215C-4752-A0A2-6147AAE7FFEB}"/>
    <dgm:cxn modelId="{28BE8196-480B-44EA-B13C-CA67089DB445}" srcId="{4813A3E7-3D98-46A6-9737-1EBA3A0B8078}" destId="{8BED6D32-BD0E-4978-B992-5A31D6601854}" srcOrd="0" destOrd="0" parTransId="{06D93997-8919-475B-B357-89A6FDD08659}" sibTransId="{BBBED6E5-1430-422D-99BF-5D745BDE2D0C}"/>
    <dgm:cxn modelId="{4F06C3AD-0B2E-4FB4-989A-24BD94F802E0}" type="presOf" srcId="{4813A3E7-3D98-46A6-9737-1EBA3A0B8078}" destId="{B0C4F184-846F-4364-B560-A6E911A8E3E4}" srcOrd="0" destOrd="0" presId="urn:microsoft.com/office/officeart/2008/layout/LinedList"/>
    <dgm:cxn modelId="{BB412FA3-64F1-4F2E-85AC-B517573503FC}" type="presOf" srcId="{E0658F6C-CD66-4183-B932-23542FF78894}" destId="{1C68AA23-C4AB-4C08-9152-2FCC1E1FE67B}" srcOrd="0" destOrd="0" presId="urn:microsoft.com/office/officeart/2008/layout/LinedList"/>
    <dgm:cxn modelId="{7EA97934-55DA-47EB-AB41-0CC0ED63F62B}" srcId="{4813A3E7-3D98-46A6-9737-1EBA3A0B8078}" destId="{E0658F6C-CD66-4183-B932-23542FF78894}" srcOrd="2" destOrd="0" parTransId="{00A235BF-17CD-40C8-ABC0-D314DB3CF71A}" sibTransId="{A2B431CA-4149-4905-B050-5152241B5ABE}"/>
    <dgm:cxn modelId="{F5BE222A-E380-4CF8-9C98-72CA27AC52D4}" type="presParOf" srcId="{30A76BB0-D634-4F34-9CCA-B5BFDC6EF63A}" destId="{FCB1F24E-21F9-472A-9F47-155B74B951B9}" srcOrd="0" destOrd="0" presId="urn:microsoft.com/office/officeart/2008/layout/LinedList"/>
    <dgm:cxn modelId="{216A5B21-AA42-46B7-A61B-ED6F9F7B4AE6}" type="presParOf" srcId="{30A76BB0-D634-4F34-9CCA-B5BFDC6EF63A}" destId="{40F2C4E7-DF63-4B4F-9B68-BBE5E0209094}" srcOrd="1" destOrd="0" presId="urn:microsoft.com/office/officeart/2008/layout/LinedList"/>
    <dgm:cxn modelId="{4EE7285A-DCCD-46FF-8D5D-83D7AEFF9785}" type="presParOf" srcId="{40F2C4E7-DF63-4B4F-9B68-BBE5E0209094}" destId="{B0C4F184-846F-4364-B560-A6E911A8E3E4}" srcOrd="0" destOrd="0" presId="urn:microsoft.com/office/officeart/2008/layout/LinedList"/>
    <dgm:cxn modelId="{508D6ADF-3849-422A-845D-22A0DC6BC8C5}" type="presParOf" srcId="{40F2C4E7-DF63-4B4F-9B68-BBE5E0209094}" destId="{BEF4E4C8-B003-497A-BF72-85E819CC233B}" srcOrd="1" destOrd="0" presId="urn:microsoft.com/office/officeart/2008/layout/LinedList"/>
    <dgm:cxn modelId="{2773DB75-67A8-4746-AF49-1A8C79A88904}" type="presParOf" srcId="{BEF4E4C8-B003-497A-BF72-85E819CC233B}" destId="{70366257-9902-42B3-94D4-19011A31CBBD}" srcOrd="0" destOrd="0" presId="urn:microsoft.com/office/officeart/2008/layout/LinedList"/>
    <dgm:cxn modelId="{CAA23435-4BC9-41E6-902D-01ED27AC0687}" type="presParOf" srcId="{BEF4E4C8-B003-497A-BF72-85E819CC233B}" destId="{B273D723-7F8A-47AB-9CFB-5CFE3E42E7F5}" srcOrd="1" destOrd="0" presId="urn:microsoft.com/office/officeart/2008/layout/LinedList"/>
    <dgm:cxn modelId="{8D552E50-87EE-4EA7-A9B1-DEEC774E63CD}" type="presParOf" srcId="{B273D723-7F8A-47AB-9CFB-5CFE3E42E7F5}" destId="{19316DC5-6D31-47B0-97FE-E23F6A33264A}" srcOrd="0" destOrd="0" presId="urn:microsoft.com/office/officeart/2008/layout/LinedList"/>
    <dgm:cxn modelId="{8AC3B192-AC8A-435E-9335-6E0B0819562F}" type="presParOf" srcId="{B273D723-7F8A-47AB-9CFB-5CFE3E42E7F5}" destId="{AF2CAF0D-76C0-4011-A8F3-0C56382DDE55}" srcOrd="1" destOrd="0" presId="urn:microsoft.com/office/officeart/2008/layout/LinedList"/>
    <dgm:cxn modelId="{8C903060-70C1-42B0-AAA5-7F51C0050773}" type="presParOf" srcId="{B273D723-7F8A-47AB-9CFB-5CFE3E42E7F5}" destId="{76401F7B-E48A-41CA-9B90-A4B3A507DE99}" srcOrd="2" destOrd="0" presId="urn:microsoft.com/office/officeart/2008/layout/LinedList"/>
    <dgm:cxn modelId="{87A3BD6E-D7BF-405B-83B4-B034975B995D}" type="presParOf" srcId="{BEF4E4C8-B003-497A-BF72-85E819CC233B}" destId="{98E6D672-4E18-4A4F-AA67-52F24E5C4F62}" srcOrd="2" destOrd="0" presId="urn:microsoft.com/office/officeart/2008/layout/LinedList"/>
    <dgm:cxn modelId="{2140D258-93D4-45F2-8534-EF067E770350}" type="presParOf" srcId="{BEF4E4C8-B003-497A-BF72-85E819CC233B}" destId="{759AF530-D2C4-4428-8A61-FE5DEA86A455}" srcOrd="3" destOrd="0" presId="urn:microsoft.com/office/officeart/2008/layout/LinedList"/>
    <dgm:cxn modelId="{C40BCDE3-9A4B-4B9E-B219-B6F6D0F4BB6F}" type="presParOf" srcId="{BEF4E4C8-B003-497A-BF72-85E819CC233B}" destId="{24E9AAB5-F1C5-4E08-BAC1-079F284AA645}" srcOrd="4" destOrd="0" presId="urn:microsoft.com/office/officeart/2008/layout/LinedList"/>
    <dgm:cxn modelId="{855356F5-595F-4A18-9EF5-110BA9C0B974}" type="presParOf" srcId="{24E9AAB5-F1C5-4E08-BAC1-079F284AA645}" destId="{07644FAE-0D93-4B22-980D-32B85FD24F39}" srcOrd="0" destOrd="0" presId="urn:microsoft.com/office/officeart/2008/layout/LinedList"/>
    <dgm:cxn modelId="{C8EB85CE-9FC0-4E11-B424-506A8C3EFBD1}" type="presParOf" srcId="{24E9AAB5-F1C5-4E08-BAC1-079F284AA645}" destId="{940C8B0B-C997-482E-AF68-A30BC4670B64}" srcOrd="1" destOrd="0" presId="urn:microsoft.com/office/officeart/2008/layout/LinedList"/>
    <dgm:cxn modelId="{87BCC1B5-415A-47F9-B645-609DD7F459EE}" type="presParOf" srcId="{24E9AAB5-F1C5-4E08-BAC1-079F284AA645}" destId="{17E35D28-DD1D-46FC-B4FE-DFE50457DE21}" srcOrd="2" destOrd="0" presId="urn:microsoft.com/office/officeart/2008/layout/LinedList"/>
    <dgm:cxn modelId="{8C66AF4C-5729-4BC4-932C-2ECCA9D0E497}" type="presParOf" srcId="{BEF4E4C8-B003-497A-BF72-85E819CC233B}" destId="{69B3CF71-2577-4D20-B364-DB141FD5B48A}" srcOrd="5" destOrd="0" presId="urn:microsoft.com/office/officeart/2008/layout/LinedList"/>
    <dgm:cxn modelId="{CDA216DB-F937-42C2-BBE3-77160E14E4D4}" type="presParOf" srcId="{BEF4E4C8-B003-497A-BF72-85E819CC233B}" destId="{8E7CB6FE-E27A-428E-9336-CDCA7A094696}" srcOrd="6" destOrd="0" presId="urn:microsoft.com/office/officeart/2008/layout/LinedList"/>
    <dgm:cxn modelId="{16483BBA-919F-443E-8756-FADE2B6362B2}" type="presParOf" srcId="{BEF4E4C8-B003-497A-BF72-85E819CC233B}" destId="{B6B61480-46DB-4BF1-A093-0C03C9193B0E}" srcOrd="7" destOrd="0" presId="urn:microsoft.com/office/officeart/2008/layout/LinedList"/>
    <dgm:cxn modelId="{A593555F-5330-4740-BC3E-A454035DC783}" type="presParOf" srcId="{B6B61480-46DB-4BF1-A093-0C03C9193B0E}" destId="{2080BC28-DA9A-48B8-ADC9-0FCABF296AB2}" srcOrd="0" destOrd="0" presId="urn:microsoft.com/office/officeart/2008/layout/LinedList"/>
    <dgm:cxn modelId="{5A659022-B167-4198-8F87-BC255404E74F}" type="presParOf" srcId="{B6B61480-46DB-4BF1-A093-0C03C9193B0E}" destId="{1C68AA23-C4AB-4C08-9152-2FCC1E1FE67B}" srcOrd="1" destOrd="0" presId="urn:microsoft.com/office/officeart/2008/layout/LinedList"/>
    <dgm:cxn modelId="{43D63281-44B0-4B98-AEAE-4FF5B75F1E01}" type="presParOf" srcId="{B6B61480-46DB-4BF1-A093-0C03C9193B0E}" destId="{838A2F7C-D3BF-44A7-B6C0-E7E35E6193BD}" srcOrd="2" destOrd="0" presId="urn:microsoft.com/office/officeart/2008/layout/LinedList"/>
    <dgm:cxn modelId="{A19BC9EB-8789-48AA-B91E-1542E0CBCD3D}" type="presParOf" srcId="{BEF4E4C8-B003-497A-BF72-85E819CC233B}" destId="{F273116B-A108-40E6-9B42-8B8A62DB40B4}" srcOrd="8" destOrd="0" presId="urn:microsoft.com/office/officeart/2008/layout/LinedList"/>
    <dgm:cxn modelId="{BB7498E2-1575-4A71-B190-70C0A3E0B95A}" type="presParOf" srcId="{BEF4E4C8-B003-497A-BF72-85E819CC233B}" destId="{6067EA6A-AD9A-405C-92A8-52C0DD7D692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E6089E-942E-44CD-B8CD-7E18899EE6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97CA24E0-54F9-433E-90C3-1FBAA674519C}">
      <dgm:prSet phldrT="[Texto]"/>
      <dgm:spPr/>
      <dgm:t>
        <a:bodyPr/>
        <a:lstStyle/>
        <a:p>
          <a:r>
            <a:rPr lang="es-ES_tradnl" b="1" dirty="0" smtClean="0">
              <a:solidFill>
                <a:srgbClr val="C00000"/>
              </a:solidFill>
            </a:rPr>
            <a:t>General</a:t>
          </a:r>
          <a:endParaRPr lang="es-ES" b="1" dirty="0">
            <a:solidFill>
              <a:srgbClr val="C00000"/>
            </a:solidFill>
          </a:endParaRPr>
        </a:p>
      </dgm:t>
    </dgm:pt>
    <dgm:pt modelId="{05DCB837-23A0-4A0E-80F4-BEE2A80D196F}" type="parTrans" cxnId="{E112D86C-34C5-4E90-8572-17E92FD8210B}">
      <dgm:prSet/>
      <dgm:spPr/>
      <dgm:t>
        <a:bodyPr/>
        <a:lstStyle/>
        <a:p>
          <a:endParaRPr lang="es-ES"/>
        </a:p>
      </dgm:t>
    </dgm:pt>
    <dgm:pt modelId="{C4E15885-938D-468F-A19A-BA1A13694A5F}" type="sibTrans" cxnId="{E112D86C-34C5-4E90-8572-17E92FD8210B}">
      <dgm:prSet/>
      <dgm:spPr/>
      <dgm:t>
        <a:bodyPr/>
        <a:lstStyle/>
        <a:p>
          <a:endParaRPr lang="es-ES"/>
        </a:p>
      </dgm:t>
    </dgm:pt>
    <dgm:pt modelId="{81C27DE7-801B-41DE-A2C4-2D15426F1887}">
      <dgm:prSet phldrT="[Texto]" custT="1"/>
      <dgm:spPr/>
      <dgm:t>
        <a:bodyPr/>
        <a:lstStyle/>
        <a:p>
          <a:pPr algn="just"/>
          <a:r>
            <a:rPr lang="es-ES" sz="1800" dirty="0" smtClean="0"/>
            <a:t>Elaborar una propuesta de Manual de Diseño de la Infraestructura de una Unidad tipo Fuerte Militar, Base Naval, Base Aérea, basado en la Economía de la Defensa</a:t>
          </a:r>
          <a:r>
            <a:rPr lang="es-ES" sz="1800" b="1" dirty="0" smtClean="0"/>
            <a:t>.</a:t>
          </a:r>
          <a:r>
            <a:rPr lang="es-EC" sz="1800" dirty="0" smtClean="0"/>
            <a:t> </a:t>
          </a:r>
          <a:endParaRPr lang="es-ES" sz="1800" dirty="0"/>
        </a:p>
      </dgm:t>
    </dgm:pt>
    <dgm:pt modelId="{79CBBBF5-236D-4716-818B-95465BFC89C4}" type="parTrans" cxnId="{E2AC0A16-A5DC-4500-82F2-9370F1AB8C08}">
      <dgm:prSet/>
      <dgm:spPr/>
      <dgm:t>
        <a:bodyPr/>
        <a:lstStyle/>
        <a:p>
          <a:endParaRPr lang="es-ES"/>
        </a:p>
      </dgm:t>
    </dgm:pt>
    <dgm:pt modelId="{C9CDF80D-BF26-466B-B6C8-CD332899572D}" type="sibTrans" cxnId="{E2AC0A16-A5DC-4500-82F2-9370F1AB8C08}">
      <dgm:prSet/>
      <dgm:spPr/>
      <dgm:t>
        <a:bodyPr/>
        <a:lstStyle/>
        <a:p>
          <a:endParaRPr lang="es-ES"/>
        </a:p>
      </dgm:t>
    </dgm:pt>
    <dgm:pt modelId="{6D2D5DCD-439F-4DFD-B22F-E6D90DD57BA5}" type="pres">
      <dgm:prSet presAssocID="{AAE6089E-942E-44CD-B8CD-7E18899EE678}" presName="vert0" presStyleCnt="0">
        <dgm:presLayoutVars>
          <dgm:dir/>
          <dgm:animOne val="branch"/>
          <dgm:animLvl val="lvl"/>
        </dgm:presLayoutVars>
      </dgm:prSet>
      <dgm:spPr/>
      <dgm:t>
        <a:bodyPr/>
        <a:lstStyle/>
        <a:p>
          <a:endParaRPr lang="es-ES"/>
        </a:p>
      </dgm:t>
    </dgm:pt>
    <dgm:pt modelId="{D8A43C8F-1D9A-438A-8CF3-191B2B866575}" type="pres">
      <dgm:prSet presAssocID="{97CA24E0-54F9-433E-90C3-1FBAA674519C}" presName="thickLine" presStyleLbl="alignNode1" presStyleIdx="0" presStyleCnt="1"/>
      <dgm:spPr/>
    </dgm:pt>
    <dgm:pt modelId="{1253487B-2B1C-47B0-B232-3802EB2FCEE3}" type="pres">
      <dgm:prSet presAssocID="{97CA24E0-54F9-433E-90C3-1FBAA674519C}" presName="horz1" presStyleCnt="0"/>
      <dgm:spPr/>
    </dgm:pt>
    <dgm:pt modelId="{966FAC2B-83A5-4A3C-9C97-91327918A1C0}" type="pres">
      <dgm:prSet presAssocID="{97CA24E0-54F9-433E-90C3-1FBAA674519C}" presName="tx1" presStyleLbl="revTx" presStyleIdx="0" presStyleCnt="2"/>
      <dgm:spPr/>
      <dgm:t>
        <a:bodyPr/>
        <a:lstStyle/>
        <a:p>
          <a:endParaRPr lang="es-ES"/>
        </a:p>
      </dgm:t>
    </dgm:pt>
    <dgm:pt modelId="{16CDB066-B452-436A-971E-245988E0C86E}" type="pres">
      <dgm:prSet presAssocID="{97CA24E0-54F9-433E-90C3-1FBAA674519C}" presName="vert1" presStyleCnt="0"/>
      <dgm:spPr/>
    </dgm:pt>
    <dgm:pt modelId="{C9E855FC-9A40-4705-A332-890B1B8FD038}" type="pres">
      <dgm:prSet presAssocID="{81C27DE7-801B-41DE-A2C4-2D15426F1887}" presName="vertSpace2a" presStyleCnt="0"/>
      <dgm:spPr/>
    </dgm:pt>
    <dgm:pt modelId="{A86DCC50-84AD-49FF-85E7-23BB546BBB47}" type="pres">
      <dgm:prSet presAssocID="{81C27DE7-801B-41DE-A2C4-2D15426F1887}" presName="horz2" presStyleCnt="0"/>
      <dgm:spPr/>
    </dgm:pt>
    <dgm:pt modelId="{4CCE385D-5110-4821-B747-1874B8EA1B69}" type="pres">
      <dgm:prSet presAssocID="{81C27DE7-801B-41DE-A2C4-2D15426F1887}" presName="horzSpace2" presStyleCnt="0"/>
      <dgm:spPr/>
    </dgm:pt>
    <dgm:pt modelId="{D8EDBB08-0F1A-4068-BDE5-B28A4D4073B3}" type="pres">
      <dgm:prSet presAssocID="{81C27DE7-801B-41DE-A2C4-2D15426F1887}" presName="tx2" presStyleLbl="revTx" presStyleIdx="1" presStyleCnt="2" custScaleY="26566"/>
      <dgm:spPr/>
      <dgm:t>
        <a:bodyPr/>
        <a:lstStyle/>
        <a:p>
          <a:endParaRPr lang="es-ES"/>
        </a:p>
      </dgm:t>
    </dgm:pt>
    <dgm:pt modelId="{7A7249A0-8534-4E96-894C-6782B481A75E}" type="pres">
      <dgm:prSet presAssocID="{81C27DE7-801B-41DE-A2C4-2D15426F1887}" presName="vert2" presStyleCnt="0"/>
      <dgm:spPr/>
    </dgm:pt>
    <dgm:pt modelId="{E0E1A825-3208-43EB-B50A-E8861AE7F3A1}" type="pres">
      <dgm:prSet presAssocID="{81C27DE7-801B-41DE-A2C4-2D15426F1887}" presName="thinLine2b" presStyleLbl="callout" presStyleIdx="0" presStyleCnt="1" custLinFactY="600000" custLinFactNeighborX="0" custLinFactNeighborY="641705"/>
      <dgm:spPr/>
    </dgm:pt>
    <dgm:pt modelId="{6B7AB762-EF04-44B6-A691-4EB8B515EF1A}" type="pres">
      <dgm:prSet presAssocID="{81C27DE7-801B-41DE-A2C4-2D15426F1887}" presName="vertSpace2b" presStyleCnt="0"/>
      <dgm:spPr/>
    </dgm:pt>
  </dgm:ptLst>
  <dgm:cxnLst>
    <dgm:cxn modelId="{FFD98883-7445-41DA-8115-ADF48D64CF89}" type="presOf" srcId="{97CA24E0-54F9-433E-90C3-1FBAA674519C}" destId="{966FAC2B-83A5-4A3C-9C97-91327918A1C0}" srcOrd="0" destOrd="0" presId="urn:microsoft.com/office/officeart/2008/layout/LinedList"/>
    <dgm:cxn modelId="{DC19AC83-ADED-4C5C-9A6E-FAF3BEAC8B36}" type="presOf" srcId="{81C27DE7-801B-41DE-A2C4-2D15426F1887}" destId="{D8EDBB08-0F1A-4068-BDE5-B28A4D4073B3}" srcOrd="0" destOrd="0" presId="urn:microsoft.com/office/officeart/2008/layout/LinedList"/>
    <dgm:cxn modelId="{E112D86C-34C5-4E90-8572-17E92FD8210B}" srcId="{AAE6089E-942E-44CD-B8CD-7E18899EE678}" destId="{97CA24E0-54F9-433E-90C3-1FBAA674519C}" srcOrd="0" destOrd="0" parTransId="{05DCB837-23A0-4A0E-80F4-BEE2A80D196F}" sibTransId="{C4E15885-938D-468F-A19A-BA1A13694A5F}"/>
    <dgm:cxn modelId="{E2AC0A16-A5DC-4500-82F2-9370F1AB8C08}" srcId="{97CA24E0-54F9-433E-90C3-1FBAA674519C}" destId="{81C27DE7-801B-41DE-A2C4-2D15426F1887}" srcOrd="0" destOrd="0" parTransId="{79CBBBF5-236D-4716-818B-95465BFC89C4}" sibTransId="{C9CDF80D-BF26-466B-B6C8-CD332899572D}"/>
    <dgm:cxn modelId="{3434CB76-26DD-4A97-8554-A119F6BB4432}" type="presOf" srcId="{AAE6089E-942E-44CD-B8CD-7E18899EE678}" destId="{6D2D5DCD-439F-4DFD-B22F-E6D90DD57BA5}" srcOrd="0" destOrd="0" presId="urn:microsoft.com/office/officeart/2008/layout/LinedList"/>
    <dgm:cxn modelId="{58FD7F23-8EE4-4655-96B2-93DF9C5FC7F9}" type="presParOf" srcId="{6D2D5DCD-439F-4DFD-B22F-E6D90DD57BA5}" destId="{D8A43C8F-1D9A-438A-8CF3-191B2B866575}" srcOrd="0" destOrd="0" presId="urn:microsoft.com/office/officeart/2008/layout/LinedList"/>
    <dgm:cxn modelId="{F82A86C7-522F-4564-A556-E8D2DA76E8C4}" type="presParOf" srcId="{6D2D5DCD-439F-4DFD-B22F-E6D90DD57BA5}" destId="{1253487B-2B1C-47B0-B232-3802EB2FCEE3}" srcOrd="1" destOrd="0" presId="urn:microsoft.com/office/officeart/2008/layout/LinedList"/>
    <dgm:cxn modelId="{8F1455A9-2DFF-420C-86BC-25240E4C1F7B}" type="presParOf" srcId="{1253487B-2B1C-47B0-B232-3802EB2FCEE3}" destId="{966FAC2B-83A5-4A3C-9C97-91327918A1C0}" srcOrd="0" destOrd="0" presId="urn:microsoft.com/office/officeart/2008/layout/LinedList"/>
    <dgm:cxn modelId="{F5C22019-8BF6-420E-8095-24B83291B7A7}" type="presParOf" srcId="{1253487B-2B1C-47B0-B232-3802EB2FCEE3}" destId="{16CDB066-B452-436A-971E-245988E0C86E}" srcOrd="1" destOrd="0" presId="urn:microsoft.com/office/officeart/2008/layout/LinedList"/>
    <dgm:cxn modelId="{690665E3-4735-4A63-A706-EE7889E463D4}" type="presParOf" srcId="{16CDB066-B452-436A-971E-245988E0C86E}" destId="{C9E855FC-9A40-4705-A332-890B1B8FD038}" srcOrd="0" destOrd="0" presId="urn:microsoft.com/office/officeart/2008/layout/LinedList"/>
    <dgm:cxn modelId="{5818DE49-FAA7-46AF-AD10-BC4A232079CF}" type="presParOf" srcId="{16CDB066-B452-436A-971E-245988E0C86E}" destId="{A86DCC50-84AD-49FF-85E7-23BB546BBB47}" srcOrd="1" destOrd="0" presId="urn:microsoft.com/office/officeart/2008/layout/LinedList"/>
    <dgm:cxn modelId="{D7AE2CAF-F581-4A38-9434-5C45500B1561}" type="presParOf" srcId="{A86DCC50-84AD-49FF-85E7-23BB546BBB47}" destId="{4CCE385D-5110-4821-B747-1874B8EA1B69}" srcOrd="0" destOrd="0" presId="urn:microsoft.com/office/officeart/2008/layout/LinedList"/>
    <dgm:cxn modelId="{75E7A8A0-08A0-4501-9F04-3C276AD7A510}" type="presParOf" srcId="{A86DCC50-84AD-49FF-85E7-23BB546BBB47}" destId="{D8EDBB08-0F1A-4068-BDE5-B28A4D4073B3}" srcOrd="1" destOrd="0" presId="urn:microsoft.com/office/officeart/2008/layout/LinedList"/>
    <dgm:cxn modelId="{D0C68A18-BA2C-47E8-8809-B3A741E04F58}" type="presParOf" srcId="{A86DCC50-84AD-49FF-85E7-23BB546BBB47}" destId="{7A7249A0-8534-4E96-894C-6782B481A75E}" srcOrd="2" destOrd="0" presId="urn:microsoft.com/office/officeart/2008/layout/LinedList"/>
    <dgm:cxn modelId="{57F05AFF-9D8B-460D-B484-E395F530CA57}" type="presParOf" srcId="{16CDB066-B452-436A-971E-245988E0C86E}" destId="{E0E1A825-3208-43EB-B50A-E8861AE7F3A1}" srcOrd="2" destOrd="0" presId="urn:microsoft.com/office/officeart/2008/layout/LinedList"/>
    <dgm:cxn modelId="{65DA1953-3086-42B3-AD28-0EE618DDCC16}" type="presParOf" srcId="{16CDB066-B452-436A-971E-245988E0C86E}" destId="{6B7AB762-EF04-44B6-A691-4EB8B515EF1A}"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63E7A-F019-4518-BC53-9605118EEE06}" type="doc">
      <dgm:prSet loTypeId="urn:microsoft.com/office/officeart/2008/layout/PictureStrips" loCatId="list" qsTypeId="urn:microsoft.com/office/officeart/2005/8/quickstyle/simple1" qsCatId="simple" csTypeId="urn:microsoft.com/office/officeart/2005/8/colors/accent3_1" csCatId="accent3" phldr="1"/>
      <dgm:spPr/>
    </dgm:pt>
    <dgm:pt modelId="{49189E68-B6C5-4FDA-96FB-8CA756688F9E}">
      <dgm:prSet phldrT="[Texto]" custT="1"/>
      <dgm:spPr/>
      <dgm:t>
        <a:bodyPr/>
        <a:lstStyle/>
        <a:p>
          <a:pPr algn="just"/>
          <a:r>
            <a:rPr lang="es-ES" sz="1500" dirty="0" smtClean="0"/>
            <a:t>El resultado de la presente investigación permite ofrecer una solución al problema planteado, mediante el logro de los objetivos, los cuales se realizan en el modelo propuesto cuyas características ordenan el cambio que debe producirse en el diseño de la infraestructura de una Unidad tipo Fuerte Militar, Base Naval y Base Aérea, además, considerando ciertos principios de la Economía de la Defensa.</a:t>
          </a:r>
          <a:endParaRPr lang="es-ES" sz="1500" dirty="0"/>
        </a:p>
      </dgm:t>
    </dgm:pt>
    <dgm:pt modelId="{2DCDF910-2053-45C1-9648-1B8777B64EDB}" type="parTrans" cxnId="{68D1A688-AE29-4130-AECB-3001E4A4E3E8}">
      <dgm:prSet/>
      <dgm:spPr/>
      <dgm:t>
        <a:bodyPr/>
        <a:lstStyle/>
        <a:p>
          <a:endParaRPr lang="es-ES"/>
        </a:p>
      </dgm:t>
    </dgm:pt>
    <dgm:pt modelId="{0CBCC438-A2DA-487C-B348-8EC003940308}" type="sibTrans" cxnId="{68D1A688-AE29-4130-AECB-3001E4A4E3E8}">
      <dgm:prSet/>
      <dgm:spPr/>
      <dgm:t>
        <a:bodyPr/>
        <a:lstStyle/>
        <a:p>
          <a:endParaRPr lang="es-ES"/>
        </a:p>
      </dgm:t>
    </dgm:pt>
    <dgm:pt modelId="{1F2ABEE3-DF4E-4B3B-AAA8-C6F49F62C0A7}">
      <dgm:prSet phldrT="[Texto]" custT="1"/>
      <dgm:spPr/>
      <dgm:t>
        <a:bodyPr/>
        <a:lstStyle/>
        <a:p>
          <a:pPr algn="just"/>
          <a:r>
            <a:rPr lang="es-ES" sz="1500" dirty="0" smtClean="0"/>
            <a:t> Considerando que en el proceso de reestructuración de las Fuerzas Armadas contempla la reubicación de Unidades Militares en Fuertes Militares, Bases Navales y Aéreas, esto en función de optimizar los medios humanos, materiales y el entrenamiento en las diferentes regiones del territorio nacional;  esta reubicación de Unidades Militares así como su concentración en ciertas áreas, requiere de obras que reúnan modelos estandarizados y comunes para las Fuerzas Armadas, lo cual economizará los esfuerzos, se optimizara los recursos, principalmente en la etapa de planificación y diseño.</a:t>
          </a:r>
          <a:endParaRPr lang="es-ES" sz="1500" dirty="0"/>
        </a:p>
      </dgm:t>
    </dgm:pt>
    <dgm:pt modelId="{973705A7-7437-4C92-9C83-E2F737E1E3A9}" type="sibTrans" cxnId="{AE5DC034-9742-4021-ADB6-F9BF68B6EFC2}">
      <dgm:prSet/>
      <dgm:spPr/>
      <dgm:t>
        <a:bodyPr/>
        <a:lstStyle/>
        <a:p>
          <a:endParaRPr lang="es-ES"/>
        </a:p>
      </dgm:t>
    </dgm:pt>
    <dgm:pt modelId="{BAFDDC6A-F9B8-4C8A-9900-BDA41207BD92}" type="parTrans" cxnId="{AE5DC034-9742-4021-ADB6-F9BF68B6EFC2}">
      <dgm:prSet/>
      <dgm:spPr/>
      <dgm:t>
        <a:bodyPr/>
        <a:lstStyle/>
        <a:p>
          <a:endParaRPr lang="es-ES"/>
        </a:p>
      </dgm:t>
    </dgm:pt>
    <dgm:pt modelId="{3D980637-D1C3-486B-92D1-3F72B62EB652}" type="pres">
      <dgm:prSet presAssocID="{74063E7A-F019-4518-BC53-9605118EEE06}" presName="Name0" presStyleCnt="0">
        <dgm:presLayoutVars>
          <dgm:dir/>
          <dgm:resizeHandles val="exact"/>
        </dgm:presLayoutVars>
      </dgm:prSet>
      <dgm:spPr/>
    </dgm:pt>
    <dgm:pt modelId="{56CE6534-02AB-4726-84D9-811C189770A4}" type="pres">
      <dgm:prSet presAssocID="{49189E68-B6C5-4FDA-96FB-8CA756688F9E}" presName="composite" presStyleCnt="0"/>
      <dgm:spPr/>
    </dgm:pt>
    <dgm:pt modelId="{BB5A1E70-B8C2-49BF-ACC1-76700470C6C7}" type="pres">
      <dgm:prSet presAssocID="{49189E68-B6C5-4FDA-96FB-8CA756688F9E}" presName="rect1" presStyleLbl="trAlignAcc1" presStyleIdx="0" presStyleCnt="2" custScaleX="167453" custLinFactNeighborX="514" custLinFactNeighborY="1153">
        <dgm:presLayoutVars>
          <dgm:bulletEnabled val="1"/>
        </dgm:presLayoutVars>
      </dgm:prSet>
      <dgm:spPr/>
      <dgm:t>
        <a:bodyPr/>
        <a:lstStyle/>
        <a:p>
          <a:endParaRPr lang="es-ES"/>
        </a:p>
      </dgm:t>
    </dgm:pt>
    <dgm:pt modelId="{958D59EF-EA74-4D7B-B5C2-8CBAB47CF969}" type="pres">
      <dgm:prSet presAssocID="{49189E68-B6C5-4FDA-96FB-8CA756688F9E}" presName="rect2" presStyleLbl="fgImgPlace1" presStyleIdx="0" presStyleCnt="2" custLinFactX="-86430" custLinFactNeighborX="-100000" custLinFactNeighborY="14855"/>
      <dgm:spPr>
        <a:blipFill rotWithShape="1">
          <a:blip xmlns:r="http://schemas.openxmlformats.org/officeDocument/2006/relationships" r:embed="rId1"/>
          <a:stretch>
            <a:fillRect/>
          </a:stretch>
        </a:blipFill>
      </dgm:spPr>
    </dgm:pt>
    <dgm:pt modelId="{212BD7FA-399F-4C0C-A8A3-11DBD01C403F}" type="pres">
      <dgm:prSet presAssocID="{0CBCC438-A2DA-487C-B348-8EC003940308}" presName="sibTrans" presStyleCnt="0"/>
      <dgm:spPr/>
    </dgm:pt>
    <dgm:pt modelId="{A97B7F2A-6094-4D71-AD05-FA0DCA98F13C}" type="pres">
      <dgm:prSet presAssocID="{1F2ABEE3-DF4E-4B3B-AAA8-C6F49F62C0A7}" presName="composite" presStyleCnt="0"/>
      <dgm:spPr/>
    </dgm:pt>
    <dgm:pt modelId="{3311649F-F628-43EE-8CA6-27FB2BA50A87}" type="pres">
      <dgm:prSet presAssocID="{1F2ABEE3-DF4E-4B3B-AAA8-C6F49F62C0A7}" presName="rect1" presStyleLbl="trAlignAcc1" presStyleIdx="1" presStyleCnt="2" custScaleX="170290" custScaleY="124929">
        <dgm:presLayoutVars>
          <dgm:bulletEnabled val="1"/>
        </dgm:presLayoutVars>
      </dgm:prSet>
      <dgm:spPr/>
      <dgm:t>
        <a:bodyPr/>
        <a:lstStyle/>
        <a:p>
          <a:endParaRPr lang="es-ES"/>
        </a:p>
      </dgm:t>
    </dgm:pt>
    <dgm:pt modelId="{5AFD8BA9-E50C-4B3E-AC2E-8C9C81467024}" type="pres">
      <dgm:prSet presAssocID="{1F2ABEE3-DF4E-4B3B-AAA8-C6F49F62C0A7}" presName="rect2" presStyleLbl="fgImgPlace1" presStyleIdx="1" presStyleCnt="2" custScaleX="91079" custScaleY="87654" custLinFactX="-86430" custLinFactNeighborX="-100000" custLinFactNeighborY="11297"/>
      <dgm:spPr>
        <a:blipFill rotWithShape="1">
          <a:blip xmlns:r="http://schemas.openxmlformats.org/officeDocument/2006/relationships" r:embed="rId2"/>
          <a:stretch>
            <a:fillRect/>
          </a:stretch>
        </a:blipFill>
      </dgm:spPr>
    </dgm:pt>
  </dgm:ptLst>
  <dgm:cxnLst>
    <dgm:cxn modelId="{88EB2047-22BF-4226-8362-F53EFDC4A24D}" type="presOf" srcId="{74063E7A-F019-4518-BC53-9605118EEE06}" destId="{3D980637-D1C3-486B-92D1-3F72B62EB652}" srcOrd="0" destOrd="0" presId="urn:microsoft.com/office/officeart/2008/layout/PictureStrips"/>
    <dgm:cxn modelId="{0D840777-0C00-451F-A244-857436D7FDD2}" type="presOf" srcId="{1F2ABEE3-DF4E-4B3B-AAA8-C6F49F62C0A7}" destId="{3311649F-F628-43EE-8CA6-27FB2BA50A87}" srcOrd="0" destOrd="0" presId="urn:microsoft.com/office/officeart/2008/layout/PictureStrips"/>
    <dgm:cxn modelId="{F6054980-38A8-405E-A83E-95246FE883A4}" type="presOf" srcId="{49189E68-B6C5-4FDA-96FB-8CA756688F9E}" destId="{BB5A1E70-B8C2-49BF-ACC1-76700470C6C7}" srcOrd="0" destOrd="0" presId="urn:microsoft.com/office/officeart/2008/layout/PictureStrips"/>
    <dgm:cxn modelId="{AE5DC034-9742-4021-ADB6-F9BF68B6EFC2}" srcId="{74063E7A-F019-4518-BC53-9605118EEE06}" destId="{1F2ABEE3-DF4E-4B3B-AAA8-C6F49F62C0A7}" srcOrd="1" destOrd="0" parTransId="{BAFDDC6A-F9B8-4C8A-9900-BDA41207BD92}" sibTransId="{973705A7-7437-4C92-9C83-E2F737E1E3A9}"/>
    <dgm:cxn modelId="{68D1A688-AE29-4130-AECB-3001E4A4E3E8}" srcId="{74063E7A-F019-4518-BC53-9605118EEE06}" destId="{49189E68-B6C5-4FDA-96FB-8CA756688F9E}" srcOrd="0" destOrd="0" parTransId="{2DCDF910-2053-45C1-9648-1B8777B64EDB}" sibTransId="{0CBCC438-A2DA-487C-B348-8EC003940308}"/>
    <dgm:cxn modelId="{ECEFD1D4-F49C-4DFE-AFDA-9F59C871380C}" type="presParOf" srcId="{3D980637-D1C3-486B-92D1-3F72B62EB652}" destId="{56CE6534-02AB-4726-84D9-811C189770A4}" srcOrd="0" destOrd="0" presId="urn:microsoft.com/office/officeart/2008/layout/PictureStrips"/>
    <dgm:cxn modelId="{10BD6443-F479-41E2-8B83-90EB60D6EC58}" type="presParOf" srcId="{56CE6534-02AB-4726-84D9-811C189770A4}" destId="{BB5A1E70-B8C2-49BF-ACC1-76700470C6C7}" srcOrd="0" destOrd="0" presId="urn:microsoft.com/office/officeart/2008/layout/PictureStrips"/>
    <dgm:cxn modelId="{6A1A31C8-4D55-4FA3-AB30-7FA0DBB037EF}" type="presParOf" srcId="{56CE6534-02AB-4726-84D9-811C189770A4}" destId="{958D59EF-EA74-4D7B-B5C2-8CBAB47CF969}" srcOrd="1" destOrd="0" presId="urn:microsoft.com/office/officeart/2008/layout/PictureStrips"/>
    <dgm:cxn modelId="{0F51AEA3-AF6E-4787-977D-AF442355D5E7}" type="presParOf" srcId="{3D980637-D1C3-486B-92D1-3F72B62EB652}" destId="{212BD7FA-399F-4C0C-A8A3-11DBD01C403F}" srcOrd="1" destOrd="0" presId="urn:microsoft.com/office/officeart/2008/layout/PictureStrips"/>
    <dgm:cxn modelId="{E10CA729-AEFD-4977-953D-2B01470FDE37}" type="presParOf" srcId="{3D980637-D1C3-486B-92D1-3F72B62EB652}" destId="{A97B7F2A-6094-4D71-AD05-FA0DCA98F13C}" srcOrd="2" destOrd="0" presId="urn:microsoft.com/office/officeart/2008/layout/PictureStrips"/>
    <dgm:cxn modelId="{BD8FABA2-BC0A-4D12-9AA0-ECA0696E4E55}" type="presParOf" srcId="{A97B7F2A-6094-4D71-AD05-FA0DCA98F13C}" destId="{3311649F-F628-43EE-8CA6-27FB2BA50A87}" srcOrd="0" destOrd="0" presId="urn:microsoft.com/office/officeart/2008/layout/PictureStrips"/>
    <dgm:cxn modelId="{6CD7726E-4B45-4666-AD35-066445635047}" type="presParOf" srcId="{A97B7F2A-6094-4D71-AD05-FA0DCA98F13C}" destId="{5AFD8BA9-E50C-4B3E-AC2E-8C9C8146702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063E7A-F019-4518-BC53-9605118EEE06}" type="doc">
      <dgm:prSet loTypeId="urn:microsoft.com/office/officeart/2008/layout/PictureStrips" loCatId="list" qsTypeId="urn:microsoft.com/office/officeart/2005/8/quickstyle/simple1" qsCatId="simple" csTypeId="urn:microsoft.com/office/officeart/2005/8/colors/accent3_1" csCatId="accent3" phldr="1"/>
      <dgm:spPr/>
    </dgm:pt>
    <dgm:pt modelId="{49189E68-B6C5-4FDA-96FB-8CA756688F9E}">
      <dgm:prSet phldrT="[Texto]" custT="1"/>
      <dgm:spPr/>
      <dgm:t>
        <a:bodyPr/>
        <a:lstStyle/>
        <a:p>
          <a:pPr algn="just"/>
          <a:r>
            <a:rPr lang="es-ES" sz="1500" dirty="0" smtClean="0"/>
            <a:t>Sobre la base de los principios de la economía de la Defensa para Ecuador publicado por el MIDENA, 2013, p.23, priorizaremos los siguientes:</a:t>
          </a:r>
          <a:endParaRPr lang="es-EC" sz="1500" dirty="0" smtClean="0"/>
        </a:p>
        <a:p>
          <a:pPr algn="just"/>
          <a:r>
            <a:rPr lang="es-ES" sz="1500" dirty="0" smtClean="0"/>
            <a:t>Administrar la escasez en cuanto al recurso financiero y tecnológico, orientado la visión de equipos de uso óptimo y múltiple (uso dual).</a:t>
          </a:r>
          <a:endParaRPr lang="es-EC" sz="1500" dirty="0" smtClean="0"/>
        </a:p>
        <a:p>
          <a:pPr algn="just"/>
          <a:r>
            <a:rPr lang="es-ES" sz="1500" dirty="0" smtClean="0"/>
            <a:t>Se aplicarán los criterios de Racionalización. Definir con criterio lógico y sobre la base de la realidad, la planificación de adquisiciones y construcciones.</a:t>
          </a:r>
          <a:endParaRPr lang="es-EC" sz="1500" dirty="0" smtClean="0"/>
        </a:p>
        <a:p>
          <a:pPr algn="just"/>
          <a:r>
            <a:rPr lang="es-ES" sz="1500" dirty="0" smtClean="0"/>
            <a:t>El criterio de Optimización contribuye a verificar los medios que se disponen para ser reubicados en función de las prioridades de empleo.</a:t>
          </a:r>
        </a:p>
        <a:p>
          <a:pPr algn="just"/>
          <a:r>
            <a:rPr lang="es-ES" sz="1500" dirty="0" smtClean="0"/>
            <a:t>Establecer la priorización de los recursos asignando a las unidades en función de las necesidades de entrenamiento, bienestar de personal.</a:t>
          </a:r>
          <a:endParaRPr lang="es-ES" sz="1500" dirty="0"/>
        </a:p>
      </dgm:t>
    </dgm:pt>
    <dgm:pt modelId="{2DCDF910-2053-45C1-9648-1B8777B64EDB}" type="parTrans" cxnId="{68D1A688-AE29-4130-AECB-3001E4A4E3E8}">
      <dgm:prSet/>
      <dgm:spPr/>
      <dgm:t>
        <a:bodyPr/>
        <a:lstStyle/>
        <a:p>
          <a:endParaRPr lang="es-ES"/>
        </a:p>
      </dgm:t>
    </dgm:pt>
    <dgm:pt modelId="{0CBCC438-A2DA-487C-B348-8EC003940308}" type="sibTrans" cxnId="{68D1A688-AE29-4130-AECB-3001E4A4E3E8}">
      <dgm:prSet/>
      <dgm:spPr/>
      <dgm:t>
        <a:bodyPr/>
        <a:lstStyle/>
        <a:p>
          <a:endParaRPr lang="es-ES"/>
        </a:p>
      </dgm:t>
    </dgm:pt>
    <dgm:pt modelId="{3D980637-D1C3-486B-92D1-3F72B62EB652}" type="pres">
      <dgm:prSet presAssocID="{74063E7A-F019-4518-BC53-9605118EEE06}" presName="Name0" presStyleCnt="0">
        <dgm:presLayoutVars>
          <dgm:dir/>
          <dgm:resizeHandles val="exact"/>
        </dgm:presLayoutVars>
      </dgm:prSet>
      <dgm:spPr/>
    </dgm:pt>
    <dgm:pt modelId="{56CE6534-02AB-4726-84D9-811C189770A4}" type="pres">
      <dgm:prSet presAssocID="{49189E68-B6C5-4FDA-96FB-8CA756688F9E}" presName="composite" presStyleCnt="0"/>
      <dgm:spPr/>
    </dgm:pt>
    <dgm:pt modelId="{BB5A1E70-B8C2-49BF-ACC1-76700470C6C7}" type="pres">
      <dgm:prSet presAssocID="{49189E68-B6C5-4FDA-96FB-8CA756688F9E}" presName="rect1" presStyleLbl="trAlignAcc1" presStyleIdx="0" presStyleCnt="1" custScaleX="167453" custScaleY="210435" custLinFactNeighborX="514" custLinFactNeighborY="1153">
        <dgm:presLayoutVars>
          <dgm:bulletEnabled val="1"/>
        </dgm:presLayoutVars>
      </dgm:prSet>
      <dgm:spPr/>
      <dgm:t>
        <a:bodyPr/>
        <a:lstStyle/>
        <a:p>
          <a:endParaRPr lang="es-ES"/>
        </a:p>
      </dgm:t>
    </dgm:pt>
    <dgm:pt modelId="{958D59EF-EA74-4D7B-B5C2-8CBAB47CF969}" type="pres">
      <dgm:prSet presAssocID="{49189E68-B6C5-4FDA-96FB-8CA756688F9E}" presName="rect2" presStyleLbl="fgImgPlace1" presStyleIdx="0" presStyleCnt="1" custScaleX="74641" custScaleY="73645" custLinFactX="-86430" custLinFactNeighborX="-100000" custLinFactNeighborY="14855"/>
      <dgm:spPr>
        <a:blipFill rotWithShape="1">
          <a:blip xmlns:r="http://schemas.openxmlformats.org/officeDocument/2006/relationships" r:embed="rId1"/>
          <a:stretch>
            <a:fillRect/>
          </a:stretch>
        </a:blipFill>
      </dgm:spPr>
    </dgm:pt>
  </dgm:ptLst>
  <dgm:cxnLst>
    <dgm:cxn modelId="{FCF1E7D9-6BCA-40D5-BEFB-123031C17EB8}" type="presOf" srcId="{74063E7A-F019-4518-BC53-9605118EEE06}" destId="{3D980637-D1C3-486B-92D1-3F72B62EB652}" srcOrd="0" destOrd="0" presId="urn:microsoft.com/office/officeart/2008/layout/PictureStrips"/>
    <dgm:cxn modelId="{68D1A688-AE29-4130-AECB-3001E4A4E3E8}" srcId="{74063E7A-F019-4518-BC53-9605118EEE06}" destId="{49189E68-B6C5-4FDA-96FB-8CA756688F9E}" srcOrd="0" destOrd="0" parTransId="{2DCDF910-2053-45C1-9648-1B8777B64EDB}" sibTransId="{0CBCC438-A2DA-487C-B348-8EC003940308}"/>
    <dgm:cxn modelId="{1B00AF62-B28F-4BB5-9967-D8E503955D94}" type="presOf" srcId="{49189E68-B6C5-4FDA-96FB-8CA756688F9E}" destId="{BB5A1E70-B8C2-49BF-ACC1-76700470C6C7}" srcOrd="0" destOrd="0" presId="urn:microsoft.com/office/officeart/2008/layout/PictureStrips"/>
    <dgm:cxn modelId="{D5F0DD30-F301-45E4-82E6-6971DDED97E2}" type="presParOf" srcId="{3D980637-D1C3-486B-92D1-3F72B62EB652}" destId="{56CE6534-02AB-4726-84D9-811C189770A4}" srcOrd="0" destOrd="0" presId="urn:microsoft.com/office/officeart/2008/layout/PictureStrips"/>
    <dgm:cxn modelId="{8C328F4B-C7C7-4D20-A3AF-95F8916AF8AD}" type="presParOf" srcId="{56CE6534-02AB-4726-84D9-811C189770A4}" destId="{BB5A1E70-B8C2-49BF-ACC1-76700470C6C7}" srcOrd="0" destOrd="0" presId="urn:microsoft.com/office/officeart/2008/layout/PictureStrips"/>
    <dgm:cxn modelId="{A73DB750-7C52-4318-96AE-C1A64D4B9724}" type="presParOf" srcId="{56CE6534-02AB-4726-84D9-811C189770A4}" destId="{958D59EF-EA74-4D7B-B5C2-8CBAB47CF96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063E7A-F019-4518-BC53-9605118EEE06}" type="doc">
      <dgm:prSet loTypeId="urn:microsoft.com/office/officeart/2008/layout/PictureStrips" loCatId="list" qsTypeId="urn:microsoft.com/office/officeart/2005/8/quickstyle/simple1" qsCatId="simple" csTypeId="urn:microsoft.com/office/officeart/2005/8/colors/accent3_1" csCatId="accent3" phldr="1"/>
      <dgm:spPr/>
    </dgm:pt>
    <dgm:pt modelId="{49189E68-B6C5-4FDA-96FB-8CA756688F9E}">
      <dgm:prSet phldrT="[Texto]" custT="1"/>
      <dgm:spPr/>
      <dgm:t>
        <a:bodyPr/>
        <a:lstStyle/>
        <a:p>
          <a:pPr algn="just"/>
          <a:r>
            <a:rPr lang="es-ES" sz="1500" dirty="0" smtClean="0"/>
            <a:t>Que el presente manual continúe con el proceso doctrinario hasta su aprobación, esto es:</a:t>
          </a:r>
          <a:endParaRPr lang="es-EC" sz="1500" dirty="0" smtClean="0"/>
        </a:p>
        <a:p>
          <a:pPr algn="just"/>
          <a:r>
            <a:rPr lang="es-ES" sz="1500" dirty="0" smtClean="0"/>
            <a:t>Proceso de experimentación</a:t>
          </a:r>
          <a:endParaRPr lang="es-EC" sz="1500" dirty="0" smtClean="0"/>
        </a:p>
        <a:p>
          <a:pPr algn="just"/>
          <a:r>
            <a:rPr lang="es-ES" sz="1500" dirty="0" smtClean="0"/>
            <a:t>Proceso de revisión idiomática</a:t>
          </a:r>
          <a:endParaRPr lang="es-EC" sz="1500" dirty="0" smtClean="0"/>
        </a:p>
        <a:p>
          <a:pPr algn="just"/>
          <a:r>
            <a:rPr lang="es-ES" sz="1500" dirty="0" smtClean="0"/>
            <a:t>Proceso de aprobación</a:t>
          </a:r>
          <a:endParaRPr lang="es-EC" sz="1500" dirty="0" smtClean="0"/>
        </a:p>
        <a:p>
          <a:pPr algn="just"/>
          <a:r>
            <a:rPr lang="es-ES" sz="1500" dirty="0" smtClean="0"/>
            <a:t>Proceso de difusión .</a:t>
          </a:r>
          <a:endParaRPr lang="es-ES" sz="1500" dirty="0"/>
        </a:p>
      </dgm:t>
    </dgm:pt>
    <dgm:pt modelId="{2DCDF910-2053-45C1-9648-1B8777B64EDB}" type="parTrans" cxnId="{68D1A688-AE29-4130-AECB-3001E4A4E3E8}">
      <dgm:prSet/>
      <dgm:spPr/>
      <dgm:t>
        <a:bodyPr/>
        <a:lstStyle/>
        <a:p>
          <a:endParaRPr lang="es-ES"/>
        </a:p>
      </dgm:t>
    </dgm:pt>
    <dgm:pt modelId="{0CBCC438-A2DA-487C-B348-8EC003940308}" type="sibTrans" cxnId="{68D1A688-AE29-4130-AECB-3001E4A4E3E8}">
      <dgm:prSet/>
      <dgm:spPr/>
      <dgm:t>
        <a:bodyPr/>
        <a:lstStyle/>
        <a:p>
          <a:endParaRPr lang="es-ES"/>
        </a:p>
      </dgm:t>
    </dgm:pt>
    <dgm:pt modelId="{1F2ABEE3-DF4E-4B3B-AAA8-C6F49F62C0A7}">
      <dgm:prSet phldrT="[Texto]" custT="1"/>
      <dgm:spPr/>
      <dgm:t>
        <a:bodyPr/>
        <a:lstStyle/>
        <a:p>
          <a:pPr algn="just"/>
          <a:r>
            <a:rPr lang="es-ES" sz="1500" dirty="0" smtClean="0"/>
            <a:t>Que el Departamento de Construcciones del CC.FF. AA lidere su aplicación en las tres Fuerzas.</a:t>
          </a:r>
          <a:endParaRPr lang="es-ES" sz="1500" dirty="0"/>
        </a:p>
      </dgm:t>
    </dgm:pt>
    <dgm:pt modelId="{973705A7-7437-4C92-9C83-E2F737E1E3A9}" type="sibTrans" cxnId="{AE5DC034-9742-4021-ADB6-F9BF68B6EFC2}">
      <dgm:prSet/>
      <dgm:spPr/>
      <dgm:t>
        <a:bodyPr/>
        <a:lstStyle/>
        <a:p>
          <a:endParaRPr lang="es-ES"/>
        </a:p>
      </dgm:t>
    </dgm:pt>
    <dgm:pt modelId="{BAFDDC6A-F9B8-4C8A-9900-BDA41207BD92}" type="parTrans" cxnId="{AE5DC034-9742-4021-ADB6-F9BF68B6EFC2}">
      <dgm:prSet/>
      <dgm:spPr/>
      <dgm:t>
        <a:bodyPr/>
        <a:lstStyle/>
        <a:p>
          <a:endParaRPr lang="es-ES"/>
        </a:p>
      </dgm:t>
    </dgm:pt>
    <dgm:pt modelId="{3D980637-D1C3-486B-92D1-3F72B62EB652}" type="pres">
      <dgm:prSet presAssocID="{74063E7A-F019-4518-BC53-9605118EEE06}" presName="Name0" presStyleCnt="0">
        <dgm:presLayoutVars>
          <dgm:dir/>
          <dgm:resizeHandles val="exact"/>
        </dgm:presLayoutVars>
      </dgm:prSet>
      <dgm:spPr/>
    </dgm:pt>
    <dgm:pt modelId="{56CE6534-02AB-4726-84D9-811C189770A4}" type="pres">
      <dgm:prSet presAssocID="{49189E68-B6C5-4FDA-96FB-8CA756688F9E}" presName="composite" presStyleCnt="0"/>
      <dgm:spPr/>
    </dgm:pt>
    <dgm:pt modelId="{BB5A1E70-B8C2-49BF-ACC1-76700470C6C7}" type="pres">
      <dgm:prSet presAssocID="{49189E68-B6C5-4FDA-96FB-8CA756688F9E}" presName="rect1" presStyleLbl="trAlignAcc1" presStyleIdx="0" presStyleCnt="2" custScaleX="167453" custLinFactNeighborX="514" custLinFactNeighborY="1153">
        <dgm:presLayoutVars>
          <dgm:bulletEnabled val="1"/>
        </dgm:presLayoutVars>
      </dgm:prSet>
      <dgm:spPr/>
      <dgm:t>
        <a:bodyPr/>
        <a:lstStyle/>
        <a:p>
          <a:endParaRPr lang="es-ES"/>
        </a:p>
      </dgm:t>
    </dgm:pt>
    <dgm:pt modelId="{958D59EF-EA74-4D7B-B5C2-8CBAB47CF969}" type="pres">
      <dgm:prSet presAssocID="{49189E68-B6C5-4FDA-96FB-8CA756688F9E}" presName="rect2" presStyleLbl="fgImgPlace1" presStyleIdx="0" presStyleCnt="2" custLinFactX="-86430" custLinFactNeighborX="-100000" custLinFactNeighborY="14855"/>
      <dgm:spPr>
        <a:blipFill rotWithShape="1">
          <a:blip xmlns:r="http://schemas.openxmlformats.org/officeDocument/2006/relationships" r:embed="rId1"/>
          <a:stretch>
            <a:fillRect/>
          </a:stretch>
        </a:blipFill>
      </dgm:spPr>
    </dgm:pt>
    <dgm:pt modelId="{212BD7FA-399F-4C0C-A8A3-11DBD01C403F}" type="pres">
      <dgm:prSet presAssocID="{0CBCC438-A2DA-487C-B348-8EC003940308}" presName="sibTrans" presStyleCnt="0"/>
      <dgm:spPr/>
    </dgm:pt>
    <dgm:pt modelId="{A97B7F2A-6094-4D71-AD05-FA0DCA98F13C}" type="pres">
      <dgm:prSet presAssocID="{1F2ABEE3-DF4E-4B3B-AAA8-C6F49F62C0A7}" presName="composite" presStyleCnt="0"/>
      <dgm:spPr/>
    </dgm:pt>
    <dgm:pt modelId="{3311649F-F628-43EE-8CA6-27FB2BA50A87}" type="pres">
      <dgm:prSet presAssocID="{1F2ABEE3-DF4E-4B3B-AAA8-C6F49F62C0A7}" presName="rect1" presStyleLbl="trAlignAcc1" presStyleIdx="1" presStyleCnt="2" custScaleX="170290" custScaleY="93852">
        <dgm:presLayoutVars>
          <dgm:bulletEnabled val="1"/>
        </dgm:presLayoutVars>
      </dgm:prSet>
      <dgm:spPr/>
      <dgm:t>
        <a:bodyPr/>
        <a:lstStyle/>
        <a:p>
          <a:endParaRPr lang="es-ES"/>
        </a:p>
      </dgm:t>
    </dgm:pt>
    <dgm:pt modelId="{5AFD8BA9-E50C-4B3E-AC2E-8C9C81467024}" type="pres">
      <dgm:prSet presAssocID="{1F2ABEE3-DF4E-4B3B-AAA8-C6F49F62C0A7}" presName="rect2" presStyleLbl="fgImgPlace1" presStyleIdx="1" presStyleCnt="2" custScaleX="91079" custScaleY="87654" custLinFactX="-86430" custLinFactNeighborX="-100000" custLinFactNeighborY="11297"/>
      <dgm:spPr>
        <a:blipFill rotWithShape="1">
          <a:blip xmlns:r="http://schemas.openxmlformats.org/officeDocument/2006/relationships" r:embed="rId2"/>
          <a:stretch>
            <a:fillRect/>
          </a:stretch>
        </a:blipFill>
      </dgm:spPr>
    </dgm:pt>
  </dgm:ptLst>
  <dgm:cxnLst>
    <dgm:cxn modelId="{46AB960C-ED54-416B-8862-636AE5DBDEB2}" type="presOf" srcId="{1F2ABEE3-DF4E-4B3B-AAA8-C6F49F62C0A7}" destId="{3311649F-F628-43EE-8CA6-27FB2BA50A87}" srcOrd="0" destOrd="0" presId="urn:microsoft.com/office/officeart/2008/layout/PictureStrips"/>
    <dgm:cxn modelId="{261B50F9-8B20-4561-B51C-31D68B54EBC4}" type="presOf" srcId="{49189E68-B6C5-4FDA-96FB-8CA756688F9E}" destId="{BB5A1E70-B8C2-49BF-ACC1-76700470C6C7}" srcOrd="0" destOrd="0" presId="urn:microsoft.com/office/officeart/2008/layout/PictureStrips"/>
    <dgm:cxn modelId="{AE5DC034-9742-4021-ADB6-F9BF68B6EFC2}" srcId="{74063E7A-F019-4518-BC53-9605118EEE06}" destId="{1F2ABEE3-DF4E-4B3B-AAA8-C6F49F62C0A7}" srcOrd="1" destOrd="0" parTransId="{BAFDDC6A-F9B8-4C8A-9900-BDA41207BD92}" sibTransId="{973705A7-7437-4C92-9C83-E2F737E1E3A9}"/>
    <dgm:cxn modelId="{CC848544-33BE-4ECA-B54C-F55A928ADA66}" type="presOf" srcId="{74063E7A-F019-4518-BC53-9605118EEE06}" destId="{3D980637-D1C3-486B-92D1-3F72B62EB652}" srcOrd="0" destOrd="0" presId="urn:microsoft.com/office/officeart/2008/layout/PictureStrips"/>
    <dgm:cxn modelId="{68D1A688-AE29-4130-AECB-3001E4A4E3E8}" srcId="{74063E7A-F019-4518-BC53-9605118EEE06}" destId="{49189E68-B6C5-4FDA-96FB-8CA756688F9E}" srcOrd="0" destOrd="0" parTransId="{2DCDF910-2053-45C1-9648-1B8777B64EDB}" sibTransId="{0CBCC438-A2DA-487C-B348-8EC003940308}"/>
    <dgm:cxn modelId="{545F21E7-81DF-49D5-8DAA-C19F8C1A08D9}" type="presParOf" srcId="{3D980637-D1C3-486B-92D1-3F72B62EB652}" destId="{56CE6534-02AB-4726-84D9-811C189770A4}" srcOrd="0" destOrd="0" presId="urn:microsoft.com/office/officeart/2008/layout/PictureStrips"/>
    <dgm:cxn modelId="{42A34A85-2F2A-45F3-A047-75AA501E5F68}" type="presParOf" srcId="{56CE6534-02AB-4726-84D9-811C189770A4}" destId="{BB5A1E70-B8C2-49BF-ACC1-76700470C6C7}" srcOrd="0" destOrd="0" presId="urn:microsoft.com/office/officeart/2008/layout/PictureStrips"/>
    <dgm:cxn modelId="{86B530CD-4861-4EF8-AAC6-EB278A471FF0}" type="presParOf" srcId="{56CE6534-02AB-4726-84D9-811C189770A4}" destId="{958D59EF-EA74-4D7B-B5C2-8CBAB47CF969}" srcOrd="1" destOrd="0" presId="urn:microsoft.com/office/officeart/2008/layout/PictureStrips"/>
    <dgm:cxn modelId="{0FAEB81D-C9C7-4D06-9389-DA510B056C7F}" type="presParOf" srcId="{3D980637-D1C3-486B-92D1-3F72B62EB652}" destId="{212BD7FA-399F-4C0C-A8A3-11DBD01C403F}" srcOrd="1" destOrd="0" presId="urn:microsoft.com/office/officeart/2008/layout/PictureStrips"/>
    <dgm:cxn modelId="{DD774923-C1DE-41CC-8EB7-AA82CFFDD058}" type="presParOf" srcId="{3D980637-D1C3-486B-92D1-3F72B62EB652}" destId="{A97B7F2A-6094-4D71-AD05-FA0DCA98F13C}" srcOrd="2" destOrd="0" presId="urn:microsoft.com/office/officeart/2008/layout/PictureStrips"/>
    <dgm:cxn modelId="{642CD0B6-2FB1-419F-8855-17FD611F7698}" type="presParOf" srcId="{A97B7F2A-6094-4D71-AD05-FA0DCA98F13C}" destId="{3311649F-F628-43EE-8CA6-27FB2BA50A87}" srcOrd="0" destOrd="0" presId="urn:microsoft.com/office/officeart/2008/layout/PictureStrips"/>
    <dgm:cxn modelId="{3EA62D72-A345-4E1D-9E80-C0A12E5ED8AA}" type="presParOf" srcId="{A97B7F2A-6094-4D71-AD05-FA0DCA98F13C}" destId="{5AFD8BA9-E50C-4B3E-AC2E-8C9C8146702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6DE6E-0D01-4584-AA8D-A92370151BDB}" type="datetimeFigureOut">
              <a:rPr lang="es-EC" smtClean="0"/>
              <a:t>17/01/2017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C13C50-B843-42C7-9FBB-4302ECFD8673}" type="slidenum">
              <a:rPr lang="es-EC" smtClean="0"/>
              <a:t>‹Nº›</a:t>
            </a:fld>
            <a:endParaRPr lang="es-EC"/>
          </a:p>
        </p:txBody>
      </p:sp>
    </p:spTree>
    <p:extLst>
      <p:ext uri="{BB962C8B-B14F-4D97-AF65-F5344CB8AC3E}">
        <p14:creationId xmlns:p14="http://schemas.microsoft.com/office/powerpoint/2010/main" val="321680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6C13C50-B843-42C7-9FBB-4302ECFD8673}" type="slidenum">
              <a:rPr lang="es-EC" smtClean="0"/>
              <a:t>1</a:t>
            </a:fld>
            <a:endParaRPr lang="es-EC" dirty="0"/>
          </a:p>
        </p:txBody>
      </p:sp>
    </p:spTree>
    <p:extLst>
      <p:ext uri="{BB962C8B-B14F-4D97-AF65-F5344CB8AC3E}">
        <p14:creationId xmlns:p14="http://schemas.microsoft.com/office/powerpoint/2010/main" val="61015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0062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531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3307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111"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95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2169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7186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843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67072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1502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3454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544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69296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1134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2590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52183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53938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4181"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960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92033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96441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596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4576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6408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70848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69546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49570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81633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37217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03659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38794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8277"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sz="140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ES" sz="1400">
              <a:solidFill>
                <a:prstClr val="black"/>
              </a:solidFil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3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208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Date Placeholder 6"/>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180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s-EC"/>
          </a:p>
        </p:txBody>
      </p:sp>
      <p:sp>
        <p:nvSpPr>
          <p:cNvPr id="3" name="Date Placeholder 2"/>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9076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91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4486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10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7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55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E9B8E-25EE-42B3-9A10-33EFB9306C1C}" type="datetimeFigureOut">
              <a:rPr lang="es-ES" smtClean="0">
                <a:solidFill>
                  <a:prstClr val="black">
                    <a:tint val="75000"/>
                  </a:prstClr>
                </a:solidFill>
              </a:rPr>
              <a:pPr/>
              <a:t>17/01/2017</a:t>
            </a:fld>
            <a:endParaRPr lang="es-E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0C4D-F03D-49F5-87E3-85E29DAE99D3}" type="slidenum">
              <a:rPr lang="es-ES" smtClean="0">
                <a:solidFill>
                  <a:prstClr val="black">
                    <a:tint val="75000"/>
                  </a:prstClr>
                </a:solidFill>
              </a:rPr>
              <a:pPr/>
              <a:t>‹Nº›</a:t>
            </a:fld>
            <a:endParaRPr lang="es-ES">
              <a:solidFill>
                <a:prstClr val="black">
                  <a:tint val="75000"/>
                </a:prstClr>
              </a:solidFill>
            </a:endParaRPr>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solidFill>
                <a:prstClr val="black"/>
              </a:solidFill>
            </a:endParaRPr>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a:solidFill>
                <a:prstClr val="black"/>
              </a:solidFill>
            </a:endParaRPr>
          </a:p>
        </p:txBody>
      </p:sp>
      <p:pic>
        <p:nvPicPr>
          <p:cNvPr id="11" name="Picture 26" descr="LOGO ESPE ORIGINAL copia"/>
          <p:cNvPicPr>
            <a:picLocks noChangeAspect="1" noChangeArrowheads="1"/>
          </p:cNvPicPr>
          <p:nvPr/>
        </p:nvPicPr>
        <p:blipFill>
          <a:blip r:embed="rId14" cstate="print">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044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hyperlink" Target="ANEXO%202%20MATRIZ%20ESTANDARIZACION-2016.xls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VIDEO%20FUERTE%20MILITAR%201.wmv" TargetMode="Externa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9323"/>
            <a:ext cx="913324" cy="88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828" y="188640"/>
            <a:ext cx="225502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730777" y="1333216"/>
            <a:ext cx="8377727" cy="1138773"/>
          </a:xfrm>
          <a:prstGeom prst="rect">
            <a:avLst/>
          </a:prstGeom>
          <a:noFill/>
        </p:spPr>
        <p:txBody>
          <a:bodyPr wrap="square" rtlCol="0">
            <a:spAutoFit/>
          </a:bodyPr>
          <a:lstStyle/>
          <a:p>
            <a:pPr algn="ctr"/>
            <a:r>
              <a:rPr lang="es-EC" sz="2800" b="1" dirty="0">
                <a:solidFill>
                  <a:prstClr val="black"/>
                </a:solidFill>
                <a:effectLst>
                  <a:outerShdw blurRad="38100" dist="38100" dir="2700000" algn="tl">
                    <a:srgbClr val="000000">
                      <a:alpha val="43137"/>
                    </a:srgbClr>
                  </a:outerShdw>
                </a:effectLst>
                <a:latin typeface="Corbel" pitchFamily="34" charset="0"/>
                <a:cs typeface="Raavi" pitchFamily="34" charset="0"/>
              </a:rPr>
              <a:t>UNIVERSIDAD DE LAS FUERZAS ARMADAS - ESPE</a:t>
            </a:r>
          </a:p>
          <a:p>
            <a:pPr algn="ctr"/>
            <a:r>
              <a:rPr lang="es-ES" sz="2000" b="1" dirty="0" smtClean="0"/>
              <a:t>TRABAJO DE TITULACIÓN PREVIO A LA OBTENCIÓN DEL TITULO DE ESPECIALISTA EN SEGURIDAD Y DEFENSA</a:t>
            </a:r>
            <a:endParaRPr lang="es-EC" sz="2000" b="1" dirty="0">
              <a:solidFill>
                <a:prstClr val="black"/>
              </a:solidFill>
              <a:effectLst>
                <a:outerShdw blurRad="38100" dist="38100" dir="2700000" algn="tl">
                  <a:srgbClr val="000000">
                    <a:alpha val="43137"/>
                  </a:srgbClr>
                </a:outerShdw>
              </a:effectLst>
              <a:latin typeface="Corbel" pitchFamily="34" charset="0"/>
              <a:cs typeface="Raavi" pitchFamily="34" charset="0"/>
            </a:endParaRPr>
          </a:p>
        </p:txBody>
      </p:sp>
      <p:sp>
        <p:nvSpPr>
          <p:cNvPr id="8" name="7 CuadroTexto"/>
          <p:cNvSpPr txBox="1"/>
          <p:nvPr/>
        </p:nvSpPr>
        <p:spPr>
          <a:xfrm>
            <a:off x="1331640" y="2780928"/>
            <a:ext cx="6840760" cy="923330"/>
          </a:xfrm>
          <a:prstGeom prst="rect">
            <a:avLst/>
          </a:prstGeom>
          <a:noFill/>
        </p:spPr>
        <p:txBody>
          <a:bodyPr wrap="square" rtlCol="0">
            <a:spAutoFit/>
          </a:bodyPr>
          <a:lstStyle/>
          <a:p>
            <a:pPr algn="just"/>
            <a:r>
              <a:rPr lang="es-ES" b="1" dirty="0" smtClean="0"/>
              <a:t>“DISEÑO </a:t>
            </a:r>
            <a:r>
              <a:rPr lang="es-ES" b="1" dirty="0"/>
              <a:t>DE LA INFRAESTRUCTURA DE UNA UNIDAD TIPO FUERTE MILITAR, BASE NAVAL, BASE AÉREA, BASADO EN LA ECONOMÍA DE LA </a:t>
            </a:r>
            <a:r>
              <a:rPr lang="es-ES" b="1" dirty="0" smtClean="0"/>
              <a:t>DEFENSA”.</a:t>
            </a:r>
            <a:endParaRPr lang="es-EC" b="1" dirty="0">
              <a:solidFill>
                <a:prstClr val="black"/>
              </a:solidFill>
              <a:latin typeface="Corbel" pitchFamily="34" charset="0"/>
              <a:cs typeface="Raavi" pitchFamily="34" charset="0"/>
            </a:endParaRPr>
          </a:p>
        </p:txBody>
      </p:sp>
      <p:sp>
        <p:nvSpPr>
          <p:cNvPr id="9" name="8 CuadroTexto"/>
          <p:cNvSpPr txBox="1"/>
          <p:nvPr/>
        </p:nvSpPr>
        <p:spPr>
          <a:xfrm>
            <a:off x="611560" y="3945830"/>
            <a:ext cx="7200800" cy="1200329"/>
          </a:xfrm>
          <a:prstGeom prst="rect">
            <a:avLst/>
          </a:prstGeom>
          <a:noFill/>
        </p:spPr>
        <p:txBody>
          <a:bodyPr wrap="square" rtlCol="0">
            <a:spAutoFit/>
          </a:bodyPr>
          <a:lstStyle/>
          <a:p>
            <a:r>
              <a:rPr lang="es-ES" dirty="0"/>
              <a:t>AUTORES:	CRNL. E.M.C. PICO MEDINA  FRANKLIN</a:t>
            </a:r>
            <a:endParaRPr lang="es-EC" dirty="0"/>
          </a:p>
          <a:p>
            <a:r>
              <a:rPr lang="es-ES" dirty="0"/>
              <a:t>		</a:t>
            </a:r>
            <a:r>
              <a:rPr lang="es-EC" dirty="0" smtClean="0"/>
              <a:t>CRNL</a:t>
            </a:r>
            <a:r>
              <a:rPr lang="es-EC" dirty="0"/>
              <a:t>. E.M.C. MORA MOYA  JAIME</a:t>
            </a:r>
          </a:p>
          <a:p>
            <a:endParaRPr lang="es-ES" dirty="0" smtClean="0"/>
          </a:p>
          <a:p>
            <a:r>
              <a:rPr lang="es-ES" dirty="0" smtClean="0"/>
              <a:t>DIRECTOR</a:t>
            </a:r>
            <a:r>
              <a:rPr lang="es-ES" dirty="0"/>
              <a:t>:	GRAB. MOSQUERA BURBANO  PEDRO A.</a:t>
            </a:r>
            <a:endParaRPr lang="es-EC" dirty="0">
              <a:solidFill>
                <a:prstClr val="black"/>
              </a:solidFill>
              <a:latin typeface="Corbel" pitchFamily="34" charset="0"/>
              <a:cs typeface="Raavi" pitchFamily="34" charset="0"/>
            </a:endParaRPr>
          </a:p>
        </p:txBody>
      </p:sp>
      <p:pic>
        <p:nvPicPr>
          <p:cNvPr id="23554" name="Picture 2" descr="escudo-ecuad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6004" y="44624"/>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378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OBJETIVOS</a:t>
            </a:r>
            <a:endPar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319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8904" y="274638"/>
            <a:ext cx="5997352" cy="1143000"/>
          </a:xfrm>
        </p:spPr>
        <p:txBody>
          <a:bodyPr/>
          <a:lstStyle/>
          <a:p>
            <a:pPr algn="l"/>
            <a:r>
              <a:rPr lang="es-ES_tradnl" dirty="0" smtClean="0"/>
              <a:t>OBJETIVOS</a:t>
            </a:r>
            <a:endParaRPr lang="es-ES" dirty="0"/>
          </a:p>
        </p:txBody>
      </p:sp>
      <p:graphicFrame>
        <p:nvGraphicFramePr>
          <p:cNvPr id="6" name="5 Diagrama"/>
          <p:cNvGraphicFramePr/>
          <p:nvPr>
            <p:extLst>
              <p:ext uri="{D42A27DB-BD31-4B8C-83A1-F6EECF244321}">
                <p14:modId xmlns:p14="http://schemas.microsoft.com/office/powerpoint/2010/main" val="4095504518"/>
              </p:ext>
            </p:extLst>
          </p:nvPr>
        </p:nvGraphicFramePr>
        <p:xfrm>
          <a:off x="611560" y="2636912"/>
          <a:ext cx="770485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extLst>
              <p:ext uri="{D42A27DB-BD31-4B8C-83A1-F6EECF244321}">
                <p14:modId xmlns:p14="http://schemas.microsoft.com/office/powerpoint/2010/main" val="3115843454"/>
              </p:ext>
            </p:extLst>
          </p:nvPr>
        </p:nvGraphicFramePr>
        <p:xfrm>
          <a:off x="611560" y="1340768"/>
          <a:ext cx="7920880"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2240" y="5973091"/>
            <a:ext cx="22367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escudo-ecuado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002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MARCO TEÓRICO</a:t>
            </a:r>
            <a:endPar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690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bre 4"/>
          <p:cNvSpPr/>
          <p:nvPr/>
        </p:nvSpPr>
        <p:spPr>
          <a:xfrm>
            <a:off x="1413584" y="748599"/>
            <a:ext cx="2469517" cy="1170130"/>
          </a:xfrm>
          <a:custGeom>
            <a:avLst/>
            <a:gdLst>
              <a:gd name="connsiteX0" fmla="*/ 0 w 2469517"/>
              <a:gd name="connsiteY0" fmla="*/ 117013 h 1170130"/>
              <a:gd name="connsiteX1" fmla="*/ 117013 w 2469517"/>
              <a:gd name="connsiteY1" fmla="*/ 0 h 1170130"/>
              <a:gd name="connsiteX2" fmla="*/ 2352504 w 2469517"/>
              <a:gd name="connsiteY2" fmla="*/ 0 h 1170130"/>
              <a:gd name="connsiteX3" fmla="*/ 2469517 w 2469517"/>
              <a:gd name="connsiteY3" fmla="*/ 117013 h 1170130"/>
              <a:gd name="connsiteX4" fmla="*/ 2469517 w 2469517"/>
              <a:gd name="connsiteY4" fmla="*/ 1053117 h 1170130"/>
              <a:gd name="connsiteX5" fmla="*/ 2352504 w 2469517"/>
              <a:gd name="connsiteY5" fmla="*/ 1170130 h 1170130"/>
              <a:gd name="connsiteX6" fmla="*/ 117013 w 2469517"/>
              <a:gd name="connsiteY6" fmla="*/ 1170130 h 1170130"/>
              <a:gd name="connsiteX7" fmla="*/ 0 w 2469517"/>
              <a:gd name="connsiteY7" fmla="*/ 1053117 h 1170130"/>
              <a:gd name="connsiteX8" fmla="*/ 0 w 2469517"/>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9517" h="1170130">
                <a:moveTo>
                  <a:pt x="0" y="117013"/>
                </a:moveTo>
                <a:cubicBezTo>
                  <a:pt x="0" y="52389"/>
                  <a:pt x="52389" y="0"/>
                  <a:pt x="117013" y="0"/>
                </a:cubicBezTo>
                <a:lnTo>
                  <a:pt x="2352504" y="0"/>
                </a:lnTo>
                <a:cubicBezTo>
                  <a:pt x="2417128" y="0"/>
                  <a:pt x="2469517" y="52389"/>
                  <a:pt x="2469517" y="117013"/>
                </a:cubicBezTo>
                <a:lnTo>
                  <a:pt x="2469517" y="1053117"/>
                </a:lnTo>
                <a:cubicBezTo>
                  <a:pt x="2469517" y="1117741"/>
                  <a:pt x="2417128" y="1170130"/>
                  <a:pt x="2352504" y="1170130"/>
                </a:cubicBezTo>
                <a:lnTo>
                  <a:pt x="117013" y="1170130"/>
                </a:lnTo>
                <a:cubicBezTo>
                  <a:pt x="52389" y="1170130"/>
                  <a:pt x="0" y="1117741"/>
                  <a:pt x="0" y="1053117"/>
                </a:cubicBezTo>
                <a:lnTo>
                  <a:pt x="0" y="11701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C" sz="2100" b="1" kern="1200" dirty="0" smtClean="0"/>
              <a:t>Estado del Arte</a:t>
            </a:r>
            <a:endParaRPr lang="es-ES" sz="2100" kern="1200" dirty="0"/>
          </a:p>
        </p:txBody>
      </p:sp>
      <p:sp>
        <p:nvSpPr>
          <p:cNvPr id="7" name="Forma libre 6"/>
          <p:cNvSpPr/>
          <p:nvPr/>
        </p:nvSpPr>
        <p:spPr>
          <a:xfrm>
            <a:off x="1762310" y="3513726"/>
            <a:ext cx="2106234" cy="1170130"/>
          </a:xfrm>
          <a:custGeom>
            <a:avLst/>
            <a:gdLst>
              <a:gd name="connsiteX0" fmla="*/ 0 w 2106234"/>
              <a:gd name="connsiteY0" fmla="*/ 117013 h 1170130"/>
              <a:gd name="connsiteX1" fmla="*/ 117013 w 2106234"/>
              <a:gd name="connsiteY1" fmla="*/ 0 h 1170130"/>
              <a:gd name="connsiteX2" fmla="*/ 1989221 w 2106234"/>
              <a:gd name="connsiteY2" fmla="*/ 0 h 1170130"/>
              <a:gd name="connsiteX3" fmla="*/ 2106234 w 2106234"/>
              <a:gd name="connsiteY3" fmla="*/ 117013 h 1170130"/>
              <a:gd name="connsiteX4" fmla="*/ 2106234 w 2106234"/>
              <a:gd name="connsiteY4" fmla="*/ 1053117 h 1170130"/>
              <a:gd name="connsiteX5" fmla="*/ 1989221 w 2106234"/>
              <a:gd name="connsiteY5" fmla="*/ 1170130 h 1170130"/>
              <a:gd name="connsiteX6" fmla="*/ 117013 w 2106234"/>
              <a:gd name="connsiteY6" fmla="*/ 1170130 h 1170130"/>
              <a:gd name="connsiteX7" fmla="*/ 0 w 2106234"/>
              <a:gd name="connsiteY7" fmla="*/ 1053117 h 1170130"/>
              <a:gd name="connsiteX8" fmla="*/ 0 w 2106234"/>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234" h="1170130">
                <a:moveTo>
                  <a:pt x="0" y="117013"/>
                </a:moveTo>
                <a:cubicBezTo>
                  <a:pt x="0" y="52389"/>
                  <a:pt x="52389" y="0"/>
                  <a:pt x="117013" y="0"/>
                </a:cubicBezTo>
                <a:lnTo>
                  <a:pt x="1989221" y="0"/>
                </a:lnTo>
                <a:cubicBezTo>
                  <a:pt x="2053845" y="0"/>
                  <a:pt x="2106234" y="52389"/>
                  <a:pt x="2106234" y="117013"/>
                </a:cubicBezTo>
                <a:lnTo>
                  <a:pt x="2106234" y="1053117"/>
                </a:lnTo>
                <a:cubicBezTo>
                  <a:pt x="2106234" y="1117741"/>
                  <a:pt x="2053845" y="1170130"/>
                  <a:pt x="1989221" y="1170130"/>
                </a:cubicBezTo>
                <a:lnTo>
                  <a:pt x="117013" y="1170130"/>
                </a:lnTo>
                <a:cubicBezTo>
                  <a:pt x="52389" y="1170130"/>
                  <a:pt x="0" y="1117741"/>
                  <a:pt x="0" y="1053117"/>
                </a:cubicBezTo>
                <a:lnTo>
                  <a:pt x="0" y="117013"/>
                </a:lnTo>
                <a:close/>
              </a:path>
            </a:pathLst>
          </a:custGeom>
        </p:spPr>
        <p:style>
          <a:lnRef idx="2">
            <a:schemeClr val="lt1">
              <a:hueOff val="0"/>
              <a:satOff val="0"/>
              <a:lumOff val="0"/>
              <a:alphaOff val="0"/>
            </a:schemeClr>
          </a:lnRef>
          <a:fillRef idx="1">
            <a:schemeClr val="accent3">
              <a:hueOff val="-2790486"/>
              <a:satOff val="-15286"/>
              <a:lumOff val="4706"/>
              <a:alphaOff val="0"/>
            </a:schemeClr>
          </a:fillRef>
          <a:effectRef idx="0">
            <a:schemeClr val="accent3">
              <a:hueOff val="-2790486"/>
              <a:satOff val="-15286"/>
              <a:lumOff val="4706"/>
              <a:alphaOff val="0"/>
            </a:schemeClr>
          </a:effectRef>
          <a:fontRef idx="minor">
            <a:schemeClr val="lt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S" sz="2100" b="1" kern="1200" dirty="0" smtClean="0"/>
              <a:t>Fundamentación teórica</a:t>
            </a:r>
            <a:endParaRPr lang="es-ES" sz="2100" b="1" kern="1200"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5" name="5 Marcador de contenido"/>
          <p:cNvSpPr txBox="1">
            <a:spLocks/>
          </p:cNvSpPr>
          <p:nvPr/>
        </p:nvSpPr>
        <p:spPr>
          <a:xfrm>
            <a:off x="4351312" y="548680"/>
            <a:ext cx="4685184" cy="24482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1800" dirty="0"/>
              <a:t>Manual de Estandarización de Construcciones Militares (Nota de Aula)</a:t>
            </a:r>
            <a:r>
              <a:rPr lang="es-ES" sz="1800" dirty="0" smtClean="0"/>
              <a:t>.</a:t>
            </a:r>
            <a:r>
              <a:rPr lang="es-EC" sz="1800" dirty="0" smtClean="0"/>
              <a:t> </a:t>
            </a:r>
          </a:p>
          <a:p>
            <a:pPr algn="just"/>
            <a:r>
              <a:rPr lang="es-ES" sz="1800" dirty="0"/>
              <a:t>Directiva de </a:t>
            </a:r>
            <a:r>
              <a:rPr lang="es-ES" sz="1800" dirty="0" smtClean="0"/>
              <a:t>Reestructuración (2012).</a:t>
            </a:r>
          </a:p>
          <a:p>
            <a:pPr algn="just"/>
            <a:r>
              <a:rPr lang="es-ES" sz="1800" dirty="0"/>
              <a:t>Proyecto de Reestructuración del diseño operacional de las unidades de la Fuerza </a:t>
            </a:r>
            <a:r>
              <a:rPr lang="es-ES" sz="1800" dirty="0" smtClean="0"/>
              <a:t>Terrestre (2013). </a:t>
            </a:r>
            <a:endParaRPr lang="es-EC" sz="1800" dirty="0" smtClean="0"/>
          </a:p>
          <a:p>
            <a:pPr algn="just"/>
            <a:r>
              <a:rPr lang="es-ES" sz="1800" dirty="0"/>
              <a:t>Principios de Economía de Defensa para el </a:t>
            </a:r>
            <a:r>
              <a:rPr lang="es-ES" sz="1800" dirty="0" smtClean="0"/>
              <a:t>Ecuador. </a:t>
            </a:r>
            <a:endParaRPr lang="es-EC" sz="1800" dirty="0"/>
          </a:p>
        </p:txBody>
      </p:sp>
      <p:sp>
        <p:nvSpPr>
          <p:cNvPr id="16" name="5 Abrir llave"/>
          <p:cNvSpPr/>
          <p:nvPr/>
        </p:nvSpPr>
        <p:spPr>
          <a:xfrm>
            <a:off x="4007896" y="642408"/>
            <a:ext cx="204064" cy="2282536"/>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dirty="0"/>
          </a:p>
        </p:txBody>
      </p:sp>
      <p:sp>
        <p:nvSpPr>
          <p:cNvPr id="17" name="5 Marcador de contenido"/>
          <p:cNvSpPr txBox="1">
            <a:spLocks/>
          </p:cNvSpPr>
          <p:nvPr/>
        </p:nvSpPr>
        <p:spPr>
          <a:xfrm>
            <a:off x="4339352" y="3068960"/>
            <a:ext cx="4685184" cy="24482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1800" dirty="0" smtClean="0"/>
              <a:t>Zonas de construcción.</a:t>
            </a:r>
            <a:r>
              <a:rPr lang="es-EC" sz="1800" dirty="0" smtClean="0"/>
              <a:t> </a:t>
            </a:r>
          </a:p>
          <a:p>
            <a:pPr algn="just"/>
            <a:r>
              <a:rPr lang="es-ES" sz="1800" dirty="0" smtClean="0"/>
              <a:t>Normas de construcción.</a:t>
            </a:r>
          </a:p>
          <a:p>
            <a:pPr algn="just"/>
            <a:r>
              <a:rPr lang="es-ES" sz="1800" dirty="0" smtClean="0"/>
              <a:t>Procesos Pre-constructivos. </a:t>
            </a:r>
            <a:endParaRPr lang="es-EC" sz="1800" dirty="0" smtClean="0"/>
          </a:p>
          <a:p>
            <a:pPr algn="just"/>
            <a:r>
              <a:rPr lang="es-ES" sz="1800" dirty="0" smtClean="0"/>
              <a:t>Esquemas de implantación.</a:t>
            </a:r>
          </a:p>
          <a:p>
            <a:pPr algn="just"/>
            <a:r>
              <a:rPr lang="es-ES" sz="1800" dirty="0" smtClean="0"/>
              <a:t>Dimensionamiento de áreas por efectivos.</a:t>
            </a:r>
          </a:p>
          <a:p>
            <a:pPr algn="just"/>
            <a:r>
              <a:rPr lang="es-ES" sz="1800" dirty="0" smtClean="0"/>
              <a:t>Especificaciones generales.</a:t>
            </a:r>
          </a:p>
          <a:p>
            <a:pPr algn="just"/>
            <a:r>
              <a:rPr lang="es-ES" sz="1800" dirty="0" smtClean="0"/>
              <a:t>Acabados mínimos.</a:t>
            </a:r>
          </a:p>
          <a:p>
            <a:pPr algn="just"/>
            <a:r>
              <a:rPr lang="es-ES" sz="1800" dirty="0" smtClean="0"/>
              <a:t>Equipamiento y mobiliario.</a:t>
            </a:r>
          </a:p>
          <a:p>
            <a:pPr algn="just"/>
            <a:r>
              <a:rPr lang="es-ES" sz="1800" dirty="0" smtClean="0"/>
              <a:t>Aplicación de la economía de defensa </a:t>
            </a:r>
            <a:endParaRPr lang="es-EC" sz="1800" dirty="0"/>
          </a:p>
        </p:txBody>
      </p:sp>
      <p:sp>
        <p:nvSpPr>
          <p:cNvPr id="18" name="5 Abrir llave"/>
          <p:cNvSpPr/>
          <p:nvPr/>
        </p:nvSpPr>
        <p:spPr>
          <a:xfrm>
            <a:off x="3995936" y="3162686"/>
            <a:ext cx="216024" cy="2788881"/>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dirty="0"/>
          </a:p>
        </p:txBody>
      </p:sp>
    </p:spTree>
    <p:extLst>
      <p:ext uri="{BB962C8B-B14F-4D97-AF65-F5344CB8AC3E}">
        <p14:creationId xmlns:p14="http://schemas.microsoft.com/office/powerpoint/2010/main" val="342638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a libre 9"/>
          <p:cNvSpPr/>
          <p:nvPr/>
        </p:nvSpPr>
        <p:spPr>
          <a:xfrm>
            <a:off x="1331640" y="1929299"/>
            <a:ext cx="2106234" cy="1170130"/>
          </a:xfrm>
          <a:custGeom>
            <a:avLst/>
            <a:gdLst>
              <a:gd name="connsiteX0" fmla="*/ 0 w 2106234"/>
              <a:gd name="connsiteY0" fmla="*/ 117013 h 1170130"/>
              <a:gd name="connsiteX1" fmla="*/ 117013 w 2106234"/>
              <a:gd name="connsiteY1" fmla="*/ 0 h 1170130"/>
              <a:gd name="connsiteX2" fmla="*/ 1989221 w 2106234"/>
              <a:gd name="connsiteY2" fmla="*/ 0 h 1170130"/>
              <a:gd name="connsiteX3" fmla="*/ 2106234 w 2106234"/>
              <a:gd name="connsiteY3" fmla="*/ 117013 h 1170130"/>
              <a:gd name="connsiteX4" fmla="*/ 2106234 w 2106234"/>
              <a:gd name="connsiteY4" fmla="*/ 1053117 h 1170130"/>
              <a:gd name="connsiteX5" fmla="*/ 1989221 w 2106234"/>
              <a:gd name="connsiteY5" fmla="*/ 1170130 h 1170130"/>
              <a:gd name="connsiteX6" fmla="*/ 117013 w 2106234"/>
              <a:gd name="connsiteY6" fmla="*/ 1170130 h 1170130"/>
              <a:gd name="connsiteX7" fmla="*/ 0 w 2106234"/>
              <a:gd name="connsiteY7" fmla="*/ 1053117 h 1170130"/>
              <a:gd name="connsiteX8" fmla="*/ 0 w 2106234"/>
              <a:gd name="connsiteY8" fmla="*/ 117013 h 117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6234" h="1170130">
                <a:moveTo>
                  <a:pt x="0" y="117013"/>
                </a:moveTo>
                <a:cubicBezTo>
                  <a:pt x="0" y="52389"/>
                  <a:pt x="52389" y="0"/>
                  <a:pt x="117013" y="0"/>
                </a:cubicBezTo>
                <a:lnTo>
                  <a:pt x="1989221" y="0"/>
                </a:lnTo>
                <a:cubicBezTo>
                  <a:pt x="2053845" y="0"/>
                  <a:pt x="2106234" y="52389"/>
                  <a:pt x="2106234" y="117013"/>
                </a:cubicBezTo>
                <a:lnTo>
                  <a:pt x="2106234" y="1053117"/>
                </a:lnTo>
                <a:cubicBezTo>
                  <a:pt x="2106234" y="1117741"/>
                  <a:pt x="2053845" y="1170130"/>
                  <a:pt x="1989221" y="1170130"/>
                </a:cubicBezTo>
                <a:lnTo>
                  <a:pt x="117013" y="1170130"/>
                </a:lnTo>
                <a:cubicBezTo>
                  <a:pt x="52389" y="1170130"/>
                  <a:pt x="0" y="1117741"/>
                  <a:pt x="0" y="1053117"/>
                </a:cubicBezTo>
                <a:lnTo>
                  <a:pt x="0" y="117013"/>
                </a:lnTo>
                <a:close/>
              </a:path>
            </a:pathLst>
          </a:custGeom>
        </p:spPr>
        <p:style>
          <a:lnRef idx="2">
            <a:schemeClr val="lt1">
              <a:hueOff val="0"/>
              <a:satOff val="0"/>
              <a:lumOff val="0"/>
              <a:alphaOff val="0"/>
            </a:schemeClr>
          </a:lnRef>
          <a:fillRef idx="1">
            <a:schemeClr val="accent3">
              <a:hueOff val="-5580972"/>
              <a:satOff val="-30571"/>
              <a:lumOff val="9412"/>
              <a:alphaOff val="0"/>
            </a:schemeClr>
          </a:fillRef>
          <a:effectRef idx="0">
            <a:schemeClr val="accent3">
              <a:hueOff val="-5580972"/>
              <a:satOff val="-30571"/>
              <a:lumOff val="9412"/>
              <a:alphaOff val="0"/>
            </a:schemeClr>
          </a:effectRef>
          <a:fontRef idx="minor">
            <a:schemeClr val="lt1"/>
          </a:fontRef>
        </p:style>
        <p:txBody>
          <a:bodyPr spcFirstLastPara="0" vert="horz" wrap="square" lIns="114282" tIns="114282" rIns="114282" bIns="114282" numCol="1" spcCol="1270" anchor="ctr" anchorCtr="0">
            <a:noAutofit/>
          </a:bodyPr>
          <a:lstStyle/>
          <a:p>
            <a:pPr lvl="0" algn="ctr" defTabSz="933450">
              <a:lnSpc>
                <a:spcPct val="90000"/>
              </a:lnSpc>
              <a:spcBef>
                <a:spcPct val="0"/>
              </a:spcBef>
              <a:spcAft>
                <a:spcPct val="35000"/>
              </a:spcAft>
            </a:pPr>
            <a:r>
              <a:rPr lang="es-ES" sz="2100" b="1" kern="1200" dirty="0" smtClean="0"/>
              <a:t>Fundamentación legal</a:t>
            </a:r>
            <a:endParaRPr lang="es-ES" sz="2100" b="1" kern="1200"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7" name="5 Marcador de contenido"/>
          <p:cNvSpPr txBox="1">
            <a:spLocks/>
          </p:cNvSpPr>
          <p:nvPr/>
        </p:nvSpPr>
        <p:spPr>
          <a:xfrm>
            <a:off x="4339352" y="1535073"/>
            <a:ext cx="4685184" cy="196593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1800" dirty="0"/>
              <a:t>Instructivo No. 01-213 para “OPERACIONALIZAR LOS LINEAMIENTOS EMITIDOS POR EL MIDENA Y COMACO, PARA FORTALECER Y FINALIZAR EL PROCESO DE REESTRUCTURACIÓN DE LAS FF. AA”</a:t>
            </a:r>
            <a:r>
              <a:rPr lang="es-ES" sz="1800" dirty="0" smtClean="0"/>
              <a:t> </a:t>
            </a:r>
            <a:endParaRPr lang="es-EC" sz="1800" dirty="0"/>
          </a:p>
        </p:txBody>
      </p:sp>
      <p:sp>
        <p:nvSpPr>
          <p:cNvPr id="18" name="5 Abrir llave"/>
          <p:cNvSpPr/>
          <p:nvPr/>
        </p:nvSpPr>
        <p:spPr>
          <a:xfrm>
            <a:off x="3995936" y="1506503"/>
            <a:ext cx="216024" cy="1872208"/>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dirty="0"/>
          </a:p>
        </p:txBody>
      </p:sp>
    </p:spTree>
    <p:extLst>
      <p:ext uri="{BB962C8B-B14F-4D97-AF65-F5344CB8AC3E}">
        <p14:creationId xmlns:p14="http://schemas.microsoft.com/office/powerpoint/2010/main" val="683157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72 Grupo"/>
          <p:cNvGrpSpPr>
            <a:grpSpLocks/>
          </p:cNvGrpSpPr>
          <p:nvPr/>
        </p:nvGrpSpPr>
        <p:grpSpPr bwMode="auto">
          <a:xfrm>
            <a:off x="35496" y="764704"/>
            <a:ext cx="9130427" cy="5406663"/>
            <a:chOff x="-304399" y="908175"/>
            <a:chExt cx="9130493" cy="5407180"/>
          </a:xfrm>
        </p:grpSpPr>
        <p:sp>
          <p:nvSpPr>
            <p:cNvPr id="46" name="7 Rectángulo redondeado"/>
            <p:cNvSpPr/>
            <p:nvPr/>
          </p:nvSpPr>
          <p:spPr>
            <a:xfrm>
              <a:off x="1428728" y="2742954"/>
              <a:ext cx="4214842" cy="901786"/>
            </a:xfrm>
            <a:prstGeom prst="roundRect">
              <a:avLst/>
            </a:prstGeom>
            <a:solidFill>
              <a:srgbClr val="99FF99">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sz="1600" dirty="0">
                <a:solidFill>
                  <a:schemeClr val="tx1"/>
                </a:solidFill>
              </a:endParaRPr>
            </a:p>
          </p:txBody>
        </p:sp>
        <p:sp>
          <p:nvSpPr>
            <p:cNvPr id="47" name="8 Rectángulo redondeado"/>
            <p:cNvSpPr/>
            <p:nvPr/>
          </p:nvSpPr>
          <p:spPr>
            <a:xfrm>
              <a:off x="1428728" y="1642588"/>
              <a:ext cx="4214842" cy="1028351"/>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sz="1600" dirty="0">
                <a:solidFill>
                  <a:schemeClr val="tx1"/>
                </a:solidFill>
              </a:endParaRPr>
            </a:p>
          </p:txBody>
        </p:sp>
        <p:sp>
          <p:nvSpPr>
            <p:cNvPr id="48" name="9 Rectángulo redondeado"/>
            <p:cNvSpPr/>
            <p:nvPr/>
          </p:nvSpPr>
          <p:spPr>
            <a:xfrm>
              <a:off x="2539292" y="1040476"/>
              <a:ext cx="1893107" cy="500066"/>
            </a:xfrm>
            <a:prstGeom prst="roundRect">
              <a:avLst/>
            </a:prstGeom>
            <a:solidFill>
              <a:srgbClr val="FFFF0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noAutofit/>
            </a:bodyPr>
            <a:lstStyle/>
            <a:p>
              <a:pPr algn="ctr" fontAlgn="auto">
                <a:spcBef>
                  <a:spcPts val="0"/>
                </a:spcBef>
                <a:spcAft>
                  <a:spcPts val="0"/>
                </a:spcAft>
                <a:defRPr/>
              </a:pPr>
              <a:r>
                <a:rPr lang="es-EC" sz="1400" b="1" dirty="0">
                  <a:solidFill>
                    <a:schemeClr val="tx1"/>
                  </a:solidFill>
                  <a:latin typeface="Arial Black" pitchFamily="34" charset="0"/>
                  <a:cs typeface="Arial" pitchFamily="34" charset="0"/>
                </a:rPr>
                <a:t>CONSTITUCIÓN</a:t>
              </a:r>
            </a:p>
          </p:txBody>
        </p:sp>
        <p:sp>
          <p:nvSpPr>
            <p:cNvPr id="49" name="10 Rectángulo redondeado"/>
            <p:cNvSpPr/>
            <p:nvPr/>
          </p:nvSpPr>
          <p:spPr>
            <a:xfrm>
              <a:off x="3656071" y="1916383"/>
              <a:ext cx="1813548" cy="571123"/>
            </a:xfrm>
            <a:prstGeom prst="roundRect">
              <a:avLst/>
            </a:prstGeom>
            <a:solidFill>
              <a:srgbClr val="FFC00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C" sz="1400" b="1" dirty="0" smtClean="0">
                  <a:solidFill>
                    <a:schemeClr val="tx1"/>
                  </a:solidFill>
                  <a:latin typeface="Arial Black" pitchFamily="34" charset="0"/>
                  <a:cs typeface="Arial" pitchFamily="34" charset="0"/>
                </a:rPr>
                <a:t>SEGURIDAD </a:t>
              </a:r>
              <a:r>
                <a:rPr lang="es-EC" sz="1400" b="1" dirty="0">
                  <a:solidFill>
                    <a:schemeClr val="tx1"/>
                  </a:solidFill>
                  <a:latin typeface="Arial Black" pitchFamily="34" charset="0"/>
                  <a:cs typeface="Arial" pitchFamily="34" charset="0"/>
                </a:rPr>
                <a:t>INTEGRAL</a:t>
              </a:r>
            </a:p>
          </p:txBody>
        </p:sp>
        <p:sp>
          <p:nvSpPr>
            <p:cNvPr id="50" name="11 Rectángulo redondeado"/>
            <p:cNvSpPr/>
            <p:nvPr/>
          </p:nvSpPr>
          <p:spPr>
            <a:xfrm>
              <a:off x="1567824" y="1916383"/>
              <a:ext cx="1750231" cy="512486"/>
            </a:xfrm>
            <a:prstGeom prst="roundRect">
              <a:avLst/>
            </a:prstGeom>
            <a:solidFill>
              <a:srgbClr val="FFC00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C" sz="1400" b="1" dirty="0">
                  <a:solidFill>
                    <a:schemeClr val="tx1"/>
                  </a:solidFill>
                  <a:latin typeface="Arial Black" pitchFamily="34" charset="0"/>
                  <a:cs typeface="Arial" pitchFamily="34" charset="0"/>
                </a:rPr>
                <a:t>BUEN VIVIR</a:t>
              </a:r>
            </a:p>
          </p:txBody>
        </p:sp>
        <p:sp>
          <p:nvSpPr>
            <p:cNvPr id="51" name="12 Rectángulo redondeado"/>
            <p:cNvSpPr/>
            <p:nvPr/>
          </p:nvSpPr>
          <p:spPr>
            <a:xfrm>
              <a:off x="3656071" y="2930336"/>
              <a:ext cx="1773185" cy="498360"/>
            </a:xfrm>
            <a:prstGeom prst="roundRect">
              <a:avLst/>
            </a:prstGeom>
            <a:solidFill>
              <a:srgbClr val="00800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lnSpc>
                  <a:spcPct val="120000"/>
                </a:lnSpc>
                <a:spcBef>
                  <a:spcPts val="0"/>
                </a:spcBef>
                <a:spcAft>
                  <a:spcPts val="0"/>
                </a:spcAft>
                <a:defRPr/>
              </a:pPr>
              <a:r>
                <a:rPr lang="es-EC" sz="1400" b="1" dirty="0">
                  <a:solidFill>
                    <a:schemeClr val="bg1"/>
                  </a:solidFill>
                  <a:latin typeface="Arial" pitchFamily="34" charset="0"/>
                  <a:cs typeface="Arial" pitchFamily="34" charset="0"/>
                </a:rPr>
                <a:t>PLAN  NAC. SEG. INTEGRAL</a:t>
              </a:r>
            </a:p>
          </p:txBody>
        </p:sp>
        <p:sp>
          <p:nvSpPr>
            <p:cNvPr id="52" name="13 Rectángulo redondeado"/>
            <p:cNvSpPr/>
            <p:nvPr/>
          </p:nvSpPr>
          <p:spPr>
            <a:xfrm>
              <a:off x="5838607" y="2742955"/>
              <a:ext cx="2786053" cy="757756"/>
            </a:xfrm>
            <a:prstGeom prst="roundRect">
              <a:avLst/>
            </a:prstGeom>
            <a:solidFill>
              <a:schemeClr val="accent3">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marL="85725" indent="-85725" fontAlgn="auto">
                <a:spcBef>
                  <a:spcPts val="0"/>
                </a:spcBef>
                <a:spcAft>
                  <a:spcPts val="0"/>
                </a:spcAft>
                <a:buFont typeface="Arial" pitchFamily="34" charset="0"/>
                <a:buChar char="•"/>
                <a:defRPr/>
              </a:pPr>
              <a:r>
                <a:rPr lang="es-EC" sz="1100" b="1" dirty="0" smtClean="0">
                  <a:solidFill>
                    <a:schemeClr val="tx1"/>
                  </a:solidFill>
                  <a:latin typeface="Arial" pitchFamily="34" charset="0"/>
                  <a:cs typeface="Arial" pitchFamily="34" charset="0"/>
                </a:rPr>
                <a:t>2 POLÍTICAS INTERSECTORIALES PARA LA DEFENSA</a:t>
              </a:r>
            </a:p>
            <a:p>
              <a:pPr marL="85725" indent="-85725" fontAlgn="auto">
                <a:spcBef>
                  <a:spcPts val="0"/>
                </a:spcBef>
                <a:spcAft>
                  <a:spcPts val="0"/>
                </a:spcAft>
                <a:buFont typeface="Arial" pitchFamily="34" charset="0"/>
                <a:buChar char="•"/>
                <a:defRPr/>
              </a:pPr>
              <a:r>
                <a:rPr lang="es-EC" sz="1100" b="1" dirty="0" smtClean="0">
                  <a:solidFill>
                    <a:schemeClr val="tx1"/>
                  </a:solidFill>
                  <a:latin typeface="Arial" pitchFamily="34" charset="0"/>
                  <a:cs typeface="Arial" pitchFamily="34" charset="0"/>
                </a:rPr>
                <a:t>SE RELACIONAN CON 6 OBJ. NACIONALES DEL BUEN VIVIR </a:t>
              </a:r>
              <a:endParaRPr lang="es-EC" sz="1100" b="1" dirty="0">
                <a:solidFill>
                  <a:schemeClr val="tx1"/>
                </a:solidFill>
                <a:latin typeface="Arial" pitchFamily="34" charset="0"/>
                <a:cs typeface="Arial" pitchFamily="34" charset="0"/>
              </a:endParaRPr>
            </a:p>
          </p:txBody>
        </p:sp>
        <p:sp>
          <p:nvSpPr>
            <p:cNvPr id="53" name="14 Rectángulo redondeado"/>
            <p:cNvSpPr/>
            <p:nvPr/>
          </p:nvSpPr>
          <p:spPr>
            <a:xfrm>
              <a:off x="3296028" y="3856109"/>
              <a:ext cx="2178071" cy="720209"/>
            </a:xfrm>
            <a:prstGeom prst="roundRect">
              <a:avLst/>
            </a:prstGeom>
            <a:solidFill>
              <a:srgbClr val="C0000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C" sz="1200" b="1" dirty="0" smtClean="0">
                  <a:solidFill>
                    <a:schemeClr val="bg1"/>
                  </a:solidFill>
                  <a:latin typeface="Arial" panose="020B0604020202020204" pitchFamily="34" charset="0"/>
                  <a:cs typeface="Arial" panose="020B0604020202020204" pitchFamily="34" charset="0"/>
                </a:rPr>
                <a:t>PLANES INSTITUCIONES </a:t>
              </a:r>
            </a:p>
            <a:p>
              <a:pPr algn="ctr" fontAlgn="auto">
                <a:spcBef>
                  <a:spcPts val="0"/>
                </a:spcBef>
                <a:spcAft>
                  <a:spcPts val="0"/>
                </a:spcAft>
                <a:defRPr/>
              </a:pPr>
              <a:r>
                <a:rPr lang="es-EC" sz="1200" b="1" dirty="0" smtClean="0">
                  <a:solidFill>
                    <a:schemeClr val="bg1"/>
                  </a:solidFill>
                  <a:latin typeface="Arial" panose="020B0604020202020204" pitchFamily="34" charset="0"/>
                  <a:cs typeface="Arial" panose="020B0604020202020204" pitchFamily="34" charset="0"/>
                </a:rPr>
                <a:t>AGENDA POLÍTICA DE LA DEFENSA </a:t>
              </a:r>
              <a:endParaRPr lang="es-EC" sz="1200" b="1" dirty="0">
                <a:solidFill>
                  <a:schemeClr val="bg1"/>
                </a:solidFill>
                <a:latin typeface="Arial" panose="020B0604020202020204" pitchFamily="34" charset="0"/>
                <a:cs typeface="Arial" panose="020B0604020202020204" pitchFamily="34" charset="0"/>
              </a:endParaRPr>
            </a:p>
          </p:txBody>
        </p:sp>
        <p:sp>
          <p:nvSpPr>
            <p:cNvPr id="54" name="15 Rectángulo redondeado"/>
            <p:cNvSpPr/>
            <p:nvPr/>
          </p:nvSpPr>
          <p:spPr>
            <a:xfrm>
              <a:off x="2071883" y="5085038"/>
              <a:ext cx="3888460" cy="1230317"/>
            </a:xfrm>
            <a:prstGeom prst="roundRect">
              <a:avLst/>
            </a:prstGeom>
            <a:solidFill>
              <a:schemeClr val="accent5">
                <a:lumMod val="75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marL="228600" indent="-228600" algn="just" fontAlgn="auto">
                <a:spcBef>
                  <a:spcPts val="0"/>
                </a:spcBef>
                <a:spcAft>
                  <a:spcPts val="0"/>
                </a:spcAft>
                <a:buAutoNum type="arabicPeriod"/>
                <a:defRPr/>
              </a:pPr>
              <a:r>
                <a:rPr lang="es-EC" sz="1200" b="1" dirty="0" smtClean="0">
                  <a:solidFill>
                    <a:schemeClr val="bg1"/>
                  </a:solidFill>
                  <a:latin typeface="Arial" panose="020B0604020202020204" pitchFamily="34" charset="0"/>
                  <a:cs typeface="Arial" panose="020B0604020202020204" pitchFamily="34" charset="0"/>
                </a:rPr>
                <a:t>Garantizar </a:t>
              </a:r>
              <a:r>
                <a:rPr lang="es-EC" sz="1200" b="1" dirty="0">
                  <a:solidFill>
                    <a:schemeClr val="bg1"/>
                  </a:solidFill>
                  <a:latin typeface="Arial" panose="020B0604020202020204" pitchFamily="34" charset="0"/>
                  <a:cs typeface="Arial" panose="020B0604020202020204" pitchFamily="34" charset="0"/>
                </a:rPr>
                <a:t>la defensa de la soberanía e integridad territorial y participar en la seguridad </a:t>
              </a:r>
              <a:r>
                <a:rPr lang="es-EC" sz="1200" b="1" dirty="0" smtClean="0">
                  <a:solidFill>
                    <a:schemeClr val="bg1"/>
                  </a:solidFill>
                  <a:latin typeface="Arial" panose="020B0604020202020204" pitchFamily="34" charset="0"/>
                  <a:cs typeface="Arial" panose="020B0604020202020204" pitchFamily="34" charset="0"/>
                </a:rPr>
                <a:t>integral</a:t>
              </a:r>
            </a:p>
            <a:p>
              <a:pPr marL="228600" indent="-228600" algn="just" fontAlgn="auto">
                <a:spcBef>
                  <a:spcPts val="0"/>
                </a:spcBef>
                <a:spcAft>
                  <a:spcPts val="0"/>
                </a:spcAft>
                <a:buAutoNum type="arabicPeriod"/>
                <a:defRPr/>
              </a:pPr>
              <a:r>
                <a:rPr lang="es-EC" sz="1200" b="1" dirty="0" smtClean="0">
                  <a:solidFill>
                    <a:schemeClr val="bg1"/>
                  </a:solidFill>
                  <a:latin typeface="Arial" panose="020B0604020202020204" pitchFamily="34" charset="0"/>
                  <a:cs typeface="Arial" panose="020B0604020202020204" pitchFamily="34" charset="0"/>
                </a:rPr>
                <a:t>Apoyar el desarrollo nacional  en el ejercicio de las soberanías </a:t>
              </a:r>
            </a:p>
            <a:p>
              <a:pPr marL="228600" indent="-228600" fontAlgn="auto">
                <a:spcBef>
                  <a:spcPts val="0"/>
                </a:spcBef>
                <a:spcAft>
                  <a:spcPts val="0"/>
                </a:spcAft>
                <a:buAutoNum type="arabicPeriod"/>
                <a:defRPr/>
              </a:pPr>
              <a:r>
                <a:rPr lang="es-EC" sz="1200" b="1" dirty="0" smtClean="0">
                  <a:solidFill>
                    <a:schemeClr val="bg1"/>
                  </a:solidFill>
                  <a:latin typeface="Arial" panose="020B0604020202020204" pitchFamily="34" charset="0"/>
                  <a:cs typeface="Arial" panose="020B0604020202020204" pitchFamily="34" charset="0"/>
                </a:rPr>
                <a:t>Contribuir a la paz regional y mundial</a:t>
              </a:r>
            </a:p>
          </p:txBody>
        </p:sp>
        <p:sp>
          <p:nvSpPr>
            <p:cNvPr id="55" name="16 Rectángulo redondeado"/>
            <p:cNvSpPr/>
            <p:nvPr/>
          </p:nvSpPr>
          <p:spPr>
            <a:xfrm>
              <a:off x="-304399" y="3568957"/>
              <a:ext cx="1733127" cy="579370"/>
            </a:xfrm>
            <a:prstGeom prst="roundRect">
              <a:avLst/>
            </a:prstGeom>
            <a:no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normAutofit fontScale="92500" lnSpcReduction="20000"/>
            </a:bodyPr>
            <a:lstStyle/>
            <a:p>
              <a:pPr fontAlgn="auto">
                <a:spcBef>
                  <a:spcPts val="0"/>
                </a:spcBef>
                <a:spcAft>
                  <a:spcPts val="0"/>
                </a:spcAft>
                <a:defRPr/>
              </a:pPr>
              <a:r>
                <a:rPr lang="es-EC" sz="1200" b="1" dirty="0" smtClean="0">
                  <a:solidFill>
                    <a:schemeClr val="tx1"/>
                  </a:solidFill>
                  <a:latin typeface="Arial" pitchFamily="34" charset="0"/>
                  <a:cs typeface="Arial" pitchFamily="34" charset="0"/>
                </a:rPr>
                <a:t>12 OBJETIVOS NACIONALES </a:t>
              </a:r>
            </a:p>
            <a:p>
              <a:pPr fontAlgn="auto">
                <a:spcBef>
                  <a:spcPts val="0"/>
                </a:spcBef>
                <a:spcAft>
                  <a:spcPts val="0"/>
                </a:spcAft>
                <a:defRPr/>
              </a:pPr>
              <a:r>
                <a:rPr lang="es-EC" sz="1200" b="1" dirty="0" smtClean="0">
                  <a:solidFill>
                    <a:schemeClr val="tx1"/>
                  </a:solidFill>
                  <a:latin typeface="Arial" pitchFamily="34" charset="0"/>
                  <a:cs typeface="Arial" pitchFamily="34" charset="0"/>
                </a:rPr>
                <a:t>PARA EL BUEN VIVIR</a:t>
              </a:r>
              <a:endParaRPr lang="es-EC" sz="1200" b="1" dirty="0">
                <a:solidFill>
                  <a:schemeClr val="tx1"/>
                </a:solidFill>
                <a:latin typeface="Arial" pitchFamily="34" charset="0"/>
                <a:cs typeface="Arial" pitchFamily="34" charset="0"/>
              </a:endParaRPr>
            </a:p>
          </p:txBody>
        </p:sp>
        <p:sp>
          <p:nvSpPr>
            <p:cNvPr id="56" name="17 Rectángulo redondeado"/>
            <p:cNvSpPr/>
            <p:nvPr/>
          </p:nvSpPr>
          <p:spPr>
            <a:xfrm>
              <a:off x="5744318" y="4004815"/>
              <a:ext cx="1285884" cy="571503"/>
            </a:xfrm>
            <a:prstGeom prst="roundRect">
              <a:avLst/>
            </a:prstGeom>
            <a:solidFill>
              <a:srgbClr val="F9DBD5"/>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EC" sz="1100" b="1" dirty="0" smtClean="0">
                  <a:solidFill>
                    <a:schemeClr val="tx1"/>
                  </a:solidFill>
                  <a:latin typeface="Arial" pitchFamily="34" charset="0"/>
                  <a:cs typeface="Arial" pitchFamily="34" charset="0"/>
                </a:rPr>
                <a:t>CONCEPTO POLÍTICO DE DEFENSA </a:t>
              </a:r>
              <a:endParaRPr lang="es-EC" sz="1100" b="1" dirty="0">
                <a:solidFill>
                  <a:schemeClr val="tx1"/>
                </a:solidFill>
                <a:latin typeface="Arial" pitchFamily="34" charset="0"/>
                <a:cs typeface="Arial" pitchFamily="34" charset="0"/>
              </a:endParaRPr>
            </a:p>
          </p:txBody>
        </p:sp>
        <p:cxnSp>
          <p:nvCxnSpPr>
            <p:cNvPr id="57" name="18 Conector recto de flecha"/>
            <p:cNvCxnSpPr/>
            <p:nvPr/>
          </p:nvCxnSpPr>
          <p:spPr>
            <a:xfrm>
              <a:off x="6968463" y="4290566"/>
              <a:ext cx="293852" cy="23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19 Rectángulo redondeado"/>
            <p:cNvSpPr/>
            <p:nvPr/>
          </p:nvSpPr>
          <p:spPr>
            <a:xfrm>
              <a:off x="7184488" y="4004815"/>
              <a:ext cx="1641606" cy="792164"/>
            </a:xfrm>
            <a:prstGeom prst="roundRect">
              <a:avLst/>
            </a:prstGeom>
            <a:solidFill>
              <a:srgbClr val="F9DBD5"/>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marL="85725" indent="-85725" algn="just" fontAlgn="auto">
                <a:spcBef>
                  <a:spcPts val="0"/>
                </a:spcBef>
                <a:spcAft>
                  <a:spcPts val="0"/>
                </a:spcAft>
                <a:buFont typeface="Arial" pitchFamily="34" charset="0"/>
                <a:buChar char="•"/>
                <a:defRPr/>
              </a:pPr>
              <a:r>
                <a:rPr lang="es-EC" sz="1050" b="1" dirty="0" smtClean="0">
                  <a:solidFill>
                    <a:schemeClr val="tx1"/>
                  </a:solidFill>
                  <a:latin typeface="Arial" pitchFamily="34" charset="0"/>
                  <a:cs typeface="Arial" pitchFamily="34" charset="0"/>
                </a:rPr>
                <a:t>BIEN PÚBLICO</a:t>
              </a:r>
              <a:endParaRPr lang="es-EC" sz="1050" b="1" dirty="0">
                <a:solidFill>
                  <a:schemeClr val="tx1"/>
                </a:solidFill>
                <a:latin typeface="Arial" pitchFamily="34" charset="0"/>
                <a:cs typeface="Arial" pitchFamily="34" charset="0"/>
              </a:endParaRPr>
            </a:p>
            <a:p>
              <a:pPr marL="85725" indent="-85725" algn="just" fontAlgn="auto">
                <a:spcBef>
                  <a:spcPts val="0"/>
                </a:spcBef>
                <a:spcAft>
                  <a:spcPts val="0"/>
                </a:spcAft>
                <a:buFont typeface="Arial" pitchFamily="34" charset="0"/>
                <a:buChar char="•"/>
                <a:defRPr/>
              </a:pPr>
              <a:r>
                <a:rPr lang="es-EC" sz="1050" b="1" dirty="0" smtClean="0">
                  <a:solidFill>
                    <a:schemeClr val="tx1"/>
                  </a:solidFill>
                  <a:latin typeface="Arial" pitchFamily="34" charset="0"/>
                  <a:cs typeface="Arial" pitchFamily="34" charset="0"/>
                </a:rPr>
                <a:t>EJERCICIO DE SOBERANÍAS</a:t>
              </a:r>
              <a:endParaRPr lang="es-EC" sz="1050" b="1" dirty="0">
                <a:solidFill>
                  <a:schemeClr val="tx1"/>
                </a:solidFill>
                <a:latin typeface="Arial" pitchFamily="34" charset="0"/>
                <a:cs typeface="Arial" pitchFamily="34" charset="0"/>
              </a:endParaRPr>
            </a:p>
            <a:p>
              <a:pPr marL="85725" indent="-85725" algn="just" fontAlgn="auto">
                <a:spcBef>
                  <a:spcPts val="0"/>
                </a:spcBef>
                <a:spcAft>
                  <a:spcPts val="0"/>
                </a:spcAft>
                <a:buFont typeface="Arial" pitchFamily="34" charset="0"/>
                <a:buChar char="•"/>
                <a:defRPr/>
              </a:pPr>
              <a:r>
                <a:rPr lang="es-EC" sz="1050" b="1" dirty="0" smtClean="0">
                  <a:solidFill>
                    <a:schemeClr val="tx1"/>
                  </a:solidFill>
                  <a:latin typeface="Arial" pitchFamily="34" charset="0"/>
                  <a:cs typeface="Arial" pitchFamily="34" charset="0"/>
                </a:rPr>
                <a:t>CULTURA DE PAZ </a:t>
              </a:r>
              <a:endParaRPr lang="es-EC" sz="1050" b="1" dirty="0">
                <a:solidFill>
                  <a:schemeClr val="tx1"/>
                </a:solidFill>
                <a:latin typeface="Arial" pitchFamily="34" charset="0"/>
                <a:cs typeface="Arial" pitchFamily="34" charset="0"/>
              </a:endParaRPr>
            </a:p>
          </p:txBody>
        </p:sp>
        <p:cxnSp>
          <p:nvCxnSpPr>
            <p:cNvPr id="59" name="7 Conector angular"/>
            <p:cNvCxnSpPr/>
            <p:nvPr/>
          </p:nvCxnSpPr>
          <p:spPr>
            <a:xfrm rot="5400000">
              <a:off x="4285435" y="3645659"/>
              <a:ext cx="428666"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44 Forma"/>
            <p:cNvCxnSpPr/>
            <p:nvPr/>
          </p:nvCxnSpPr>
          <p:spPr>
            <a:xfrm rot="5400000">
              <a:off x="2713799" y="1233923"/>
              <a:ext cx="428666" cy="107157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46 Forma"/>
            <p:cNvCxnSpPr/>
            <p:nvPr/>
          </p:nvCxnSpPr>
          <p:spPr>
            <a:xfrm rot="16200000" flipH="1">
              <a:off x="3821882" y="1197411"/>
              <a:ext cx="428666" cy="1144595"/>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23 Conector recto de flecha"/>
            <p:cNvCxnSpPr/>
            <p:nvPr/>
          </p:nvCxnSpPr>
          <p:spPr>
            <a:xfrm>
              <a:off x="3143240" y="3000030"/>
              <a:ext cx="500066"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24 Rectángulo redondeado"/>
            <p:cNvSpPr/>
            <p:nvPr/>
          </p:nvSpPr>
          <p:spPr>
            <a:xfrm>
              <a:off x="5555591" y="908175"/>
              <a:ext cx="2965722" cy="715670"/>
            </a:xfrm>
            <a:prstGeom prst="roundRect">
              <a:avLst/>
            </a:prstGeom>
            <a:solidFill>
              <a:schemeClr val="bg2">
                <a:lumMod val="9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s-EC" sz="1200" b="1" dirty="0" smtClean="0">
                  <a:solidFill>
                    <a:schemeClr val="tx1"/>
                  </a:solidFill>
                  <a:latin typeface="Arial" pitchFamily="34" charset="0"/>
                  <a:cs typeface="Arial" pitchFamily="34" charset="0"/>
                </a:rPr>
                <a:t>ARTÍCULOS DEFENSA Y MISIONES COMPLEMENTARIAS  </a:t>
              </a:r>
              <a:endParaRPr lang="es-EC" sz="1200" b="1" dirty="0">
                <a:solidFill>
                  <a:schemeClr val="tx1"/>
                </a:solidFill>
                <a:latin typeface="Arial" pitchFamily="34" charset="0"/>
                <a:cs typeface="Arial" pitchFamily="34" charset="0"/>
              </a:endParaRPr>
            </a:p>
            <a:p>
              <a:pPr algn="just" fontAlgn="auto">
                <a:spcBef>
                  <a:spcPts val="0"/>
                </a:spcBef>
                <a:spcAft>
                  <a:spcPts val="0"/>
                </a:spcAft>
                <a:defRPr/>
              </a:pPr>
              <a:r>
                <a:rPr lang="en-US" sz="1200" b="1" dirty="0" smtClean="0">
                  <a:solidFill>
                    <a:schemeClr val="tx1"/>
                  </a:solidFill>
                  <a:latin typeface="Arial" pitchFamily="34" charset="0"/>
                  <a:cs typeface="Arial" pitchFamily="34" charset="0"/>
                </a:rPr>
                <a:t>3, 66, 147, 158, 389, 393</a:t>
              </a:r>
              <a:endParaRPr lang="es-EC" sz="1200" b="1" dirty="0">
                <a:solidFill>
                  <a:schemeClr val="tx1"/>
                </a:solidFill>
                <a:latin typeface="Arial" pitchFamily="34" charset="0"/>
                <a:cs typeface="Arial" pitchFamily="34" charset="0"/>
              </a:endParaRPr>
            </a:p>
          </p:txBody>
        </p:sp>
        <p:cxnSp>
          <p:nvCxnSpPr>
            <p:cNvPr id="64" name="25 Conector recto de flecha"/>
            <p:cNvCxnSpPr/>
            <p:nvPr/>
          </p:nvCxnSpPr>
          <p:spPr>
            <a:xfrm>
              <a:off x="4422729" y="1356811"/>
              <a:ext cx="1143008"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7 Conector angular"/>
            <p:cNvCxnSpPr/>
            <p:nvPr/>
          </p:nvCxnSpPr>
          <p:spPr>
            <a:xfrm rot="5400000">
              <a:off x="4287022" y="2709464"/>
              <a:ext cx="42866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27 Rectángulo redondeado"/>
            <p:cNvSpPr/>
            <p:nvPr/>
          </p:nvSpPr>
          <p:spPr>
            <a:xfrm>
              <a:off x="1588247" y="2930336"/>
              <a:ext cx="1779789" cy="498360"/>
            </a:xfrm>
            <a:prstGeom prst="roundRect">
              <a:avLst/>
            </a:prstGeom>
            <a:solidFill>
              <a:srgbClr val="008000"/>
            </a:solidFill>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lnSpc>
                  <a:spcPct val="120000"/>
                </a:lnSpc>
                <a:spcBef>
                  <a:spcPts val="0"/>
                </a:spcBef>
                <a:spcAft>
                  <a:spcPts val="0"/>
                </a:spcAft>
                <a:defRPr/>
              </a:pPr>
              <a:r>
                <a:rPr lang="es-EC" sz="1400" b="1" dirty="0">
                  <a:solidFill>
                    <a:schemeClr val="bg1"/>
                  </a:solidFill>
                  <a:latin typeface="Arial" pitchFamily="34" charset="0"/>
                  <a:cs typeface="Arial" pitchFamily="34" charset="0"/>
                </a:rPr>
                <a:t>PLAN  NAC. DEL BUEN VIVIR</a:t>
              </a:r>
            </a:p>
          </p:txBody>
        </p:sp>
        <p:cxnSp>
          <p:nvCxnSpPr>
            <p:cNvPr id="67" name="7 Conector angular"/>
            <p:cNvCxnSpPr/>
            <p:nvPr/>
          </p:nvCxnSpPr>
          <p:spPr>
            <a:xfrm rot="5400000">
              <a:off x="2072445" y="2642015"/>
              <a:ext cx="428666"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29 Llamada de flecha a la derecha"/>
            <p:cNvSpPr/>
            <p:nvPr/>
          </p:nvSpPr>
          <p:spPr>
            <a:xfrm>
              <a:off x="-267887" y="1888823"/>
              <a:ext cx="1696616" cy="607102"/>
            </a:xfrm>
            <a:prstGeom prst="rightArrowCallout">
              <a:avLst>
                <a:gd name="adj1" fmla="val 48579"/>
                <a:gd name="adj2" fmla="val 25000"/>
                <a:gd name="adj3" fmla="val 43526"/>
                <a:gd name="adj4" fmla="val 6497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s-EC" sz="1000" b="1" dirty="0">
                  <a:solidFill>
                    <a:schemeClr val="tx1"/>
                  </a:solidFill>
                  <a:latin typeface="Arial" pitchFamily="34" charset="0"/>
                  <a:cs typeface="Arial" pitchFamily="34" charset="0"/>
                </a:rPr>
                <a:t>NUEVO ENFOQUE DE DESARROLLO Y SEGURIDAD</a:t>
              </a:r>
            </a:p>
          </p:txBody>
        </p:sp>
        <p:sp>
          <p:nvSpPr>
            <p:cNvPr id="69" name="30 Llamada de flecha a la derecha"/>
            <p:cNvSpPr/>
            <p:nvPr/>
          </p:nvSpPr>
          <p:spPr>
            <a:xfrm>
              <a:off x="-267887" y="2785698"/>
              <a:ext cx="1696615" cy="571555"/>
            </a:xfrm>
            <a:prstGeom prst="rightArrowCallout">
              <a:avLst>
                <a:gd name="adj1" fmla="val 48579"/>
                <a:gd name="adj2" fmla="val 25000"/>
                <a:gd name="adj3" fmla="val 43526"/>
                <a:gd name="adj4" fmla="val 64977"/>
              </a:avLst>
            </a:prstGeom>
            <a:solidFill>
              <a:srgbClr val="99FF99">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s-EC" sz="1000" b="1" dirty="0">
                  <a:solidFill>
                    <a:schemeClr val="tx1"/>
                  </a:solidFill>
                  <a:latin typeface="Arial" pitchFamily="34" charset="0"/>
                  <a:cs typeface="Arial" pitchFamily="34" charset="0"/>
                </a:rPr>
                <a:t>PLANES NACIONALES</a:t>
              </a:r>
            </a:p>
          </p:txBody>
        </p:sp>
      </p:grpSp>
      <p:cxnSp>
        <p:nvCxnSpPr>
          <p:cNvPr id="39" name="31 Conector recto de flecha"/>
          <p:cNvCxnSpPr/>
          <p:nvPr/>
        </p:nvCxnSpPr>
        <p:spPr bwMode="auto">
          <a:xfrm>
            <a:off x="5796136" y="4146770"/>
            <a:ext cx="306891" cy="23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32 Conector recto de flecha"/>
          <p:cNvCxnSpPr/>
          <p:nvPr/>
        </p:nvCxnSpPr>
        <p:spPr bwMode="auto">
          <a:xfrm flipV="1">
            <a:off x="5797146" y="3063170"/>
            <a:ext cx="345793" cy="4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7 Conector angular"/>
          <p:cNvCxnSpPr/>
          <p:nvPr/>
        </p:nvCxnSpPr>
        <p:spPr bwMode="auto">
          <a:xfrm rot="5400000">
            <a:off x="4632864" y="4698765"/>
            <a:ext cx="428625"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34 Conector recto de flecha"/>
          <p:cNvCxnSpPr/>
          <p:nvPr/>
        </p:nvCxnSpPr>
        <p:spPr bwMode="auto">
          <a:xfrm flipH="1">
            <a:off x="1245983" y="3140966"/>
            <a:ext cx="618516"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6" descr="apd.jpg"/>
          <p:cNvPicPr>
            <a:picLocks noChangeAspect="1"/>
          </p:cNvPicPr>
          <p:nvPr/>
        </p:nvPicPr>
        <p:blipFill>
          <a:blip r:embed="rId4" cstate="print"/>
          <a:stretch>
            <a:fillRect/>
          </a:stretch>
        </p:blipFill>
        <p:spPr>
          <a:xfrm>
            <a:off x="178591" y="4366526"/>
            <a:ext cx="1876691" cy="1901216"/>
          </a:xfrm>
          <a:prstGeom prst="roundRect">
            <a:avLst>
              <a:gd name="adj" fmla="val 8594"/>
            </a:avLst>
          </a:prstGeom>
          <a:solidFill>
            <a:srgbClr val="FFFFFF">
              <a:shade val="85000"/>
            </a:srgbClr>
          </a:solidFill>
          <a:ln>
            <a:solidFill>
              <a:srgbClr val="002060"/>
            </a:solidFill>
          </a:ln>
          <a:effectLst/>
          <a:scene3d>
            <a:camera prst="orthographicFront"/>
            <a:lightRig rig="threePt" dir="t"/>
          </a:scene3d>
          <a:sp3d>
            <a:bevelT/>
          </a:sp3d>
        </p:spPr>
      </p:pic>
      <p:sp>
        <p:nvSpPr>
          <p:cNvPr id="44" name="46 Rectángulo redondeado"/>
          <p:cNvSpPr/>
          <p:nvPr/>
        </p:nvSpPr>
        <p:spPr bwMode="auto">
          <a:xfrm>
            <a:off x="6660232" y="4869160"/>
            <a:ext cx="2411760" cy="1156745"/>
          </a:xfrm>
          <a:prstGeom prst="roundRect">
            <a:avLst/>
          </a:prstGeom>
          <a:solidFill>
            <a:schemeClr val="accent4">
              <a:lumMod val="75000"/>
            </a:schemeClr>
          </a:solidFill>
          <a:ln w="28575">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C" sz="1200" b="1" dirty="0">
                <a:solidFill>
                  <a:schemeClr val="bg1"/>
                </a:solidFill>
                <a:latin typeface="Arial" panose="020B0604020202020204" pitchFamily="34" charset="0"/>
                <a:cs typeface="Arial" panose="020B0604020202020204" pitchFamily="34" charset="0"/>
              </a:rPr>
              <a:t>Plan Estratégico Institucional de Fuerzas Armadas 2010 – 2021, determina los once objetivos estratégicos y estrategias específicas</a:t>
            </a:r>
          </a:p>
        </p:txBody>
      </p:sp>
      <p:cxnSp>
        <p:nvCxnSpPr>
          <p:cNvPr id="45" name="47 Conector recto de flecha"/>
          <p:cNvCxnSpPr/>
          <p:nvPr/>
        </p:nvCxnSpPr>
        <p:spPr bwMode="auto">
          <a:xfrm>
            <a:off x="6300192" y="5549058"/>
            <a:ext cx="354318" cy="72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529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METODOLOGÍA</a:t>
            </a:r>
            <a:endPar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508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a libre 5"/>
          <p:cNvSpPr/>
          <p:nvPr/>
        </p:nvSpPr>
        <p:spPr>
          <a:xfrm>
            <a:off x="1235217" y="1487069"/>
            <a:ext cx="1794258" cy="850172"/>
          </a:xfrm>
          <a:custGeom>
            <a:avLst/>
            <a:gdLst>
              <a:gd name="connsiteX0" fmla="*/ 0 w 1794258"/>
              <a:gd name="connsiteY0" fmla="*/ 85017 h 850172"/>
              <a:gd name="connsiteX1" fmla="*/ 85017 w 1794258"/>
              <a:gd name="connsiteY1" fmla="*/ 0 h 850172"/>
              <a:gd name="connsiteX2" fmla="*/ 1709241 w 1794258"/>
              <a:gd name="connsiteY2" fmla="*/ 0 h 850172"/>
              <a:gd name="connsiteX3" fmla="*/ 1794258 w 1794258"/>
              <a:gd name="connsiteY3" fmla="*/ 85017 h 850172"/>
              <a:gd name="connsiteX4" fmla="*/ 1794258 w 1794258"/>
              <a:gd name="connsiteY4" fmla="*/ 765155 h 850172"/>
              <a:gd name="connsiteX5" fmla="*/ 1709241 w 1794258"/>
              <a:gd name="connsiteY5" fmla="*/ 850172 h 850172"/>
              <a:gd name="connsiteX6" fmla="*/ 85017 w 1794258"/>
              <a:gd name="connsiteY6" fmla="*/ 850172 h 850172"/>
              <a:gd name="connsiteX7" fmla="*/ 0 w 1794258"/>
              <a:gd name="connsiteY7" fmla="*/ 765155 h 850172"/>
              <a:gd name="connsiteX8" fmla="*/ 0 w 1794258"/>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258" h="850172">
                <a:moveTo>
                  <a:pt x="0" y="85017"/>
                </a:moveTo>
                <a:cubicBezTo>
                  <a:pt x="0" y="38063"/>
                  <a:pt x="38063" y="0"/>
                  <a:pt x="85017" y="0"/>
                </a:cubicBezTo>
                <a:lnTo>
                  <a:pt x="1709241" y="0"/>
                </a:lnTo>
                <a:cubicBezTo>
                  <a:pt x="1756195" y="0"/>
                  <a:pt x="1794258" y="38063"/>
                  <a:pt x="1794258" y="85017"/>
                </a:cubicBezTo>
                <a:lnTo>
                  <a:pt x="1794258" y="765155"/>
                </a:lnTo>
                <a:cubicBezTo>
                  <a:pt x="1794258" y="812109"/>
                  <a:pt x="1756195" y="850172"/>
                  <a:pt x="1709241"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C" sz="1900" b="1" kern="1200" dirty="0" smtClean="0"/>
              <a:t>Investigación Bibliográfica </a:t>
            </a:r>
            <a:endParaRPr lang="es-ES" sz="1900" kern="1200" dirty="0"/>
          </a:p>
        </p:txBody>
      </p:sp>
      <p:sp>
        <p:nvSpPr>
          <p:cNvPr id="7" name="Forma libre 6"/>
          <p:cNvSpPr/>
          <p:nvPr/>
        </p:nvSpPr>
        <p:spPr>
          <a:xfrm rot="71069">
            <a:off x="1927874" y="2390343"/>
            <a:ext cx="382578" cy="318883"/>
          </a:xfrm>
          <a:custGeom>
            <a:avLst/>
            <a:gdLst>
              <a:gd name="connsiteX0" fmla="*/ 0 w 318882"/>
              <a:gd name="connsiteY0" fmla="*/ 76515 h 382577"/>
              <a:gd name="connsiteX1" fmla="*/ 159441 w 318882"/>
              <a:gd name="connsiteY1" fmla="*/ 76515 h 382577"/>
              <a:gd name="connsiteX2" fmla="*/ 159441 w 318882"/>
              <a:gd name="connsiteY2" fmla="*/ 0 h 382577"/>
              <a:gd name="connsiteX3" fmla="*/ 318882 w 318882"/>
              <a:gd name="connsiteY3" fmla="*/ 191289 h 382577"/>
              <a:gd name="connsiteX4" fmla="*/ 159441 w 318882"/>
              <a:gd name="connsiteY4" fmla="*/ 382577 h 382577"/>
              <a:gd name="connsiteX5" fmla="*/ 159441 w 318882"/>
              <a:gd name="connsiteY5" fmla="*/ 306062 h 382577"/>
              <a:gd name="connsiteX6" fmla="*/ 0 w 318882"/>
              <a:gd name="connsiteY6" fmla="*/ 306062 h 382577"/>
              <a:gd name="connsiteX7" fmla="*/ 0 w 318882"/>
              <a:gd name="connsiteY7" fmla="*/ 76515 h 38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882" h="382577">
                <a:moveTo>
                  <a:pt x="255106" y="1"/>
                </a:moveTo>
                <a:lnTo>
                  <a:pt x="255106" y="191289"/>
                </a:lnTo>
                <a:lnTo>
                  <a:pt x="318882" y="191289"/>
                </a:lnTo>
                <a:lnTo>
                  <a:pt x="159441" y="382576"/>
                </a:lnTo>
                <a:lnTo>
                  <a:pt x="0" y="191289"/>
                </a:lnTo>
                <a:lnTo>
                  <a:pt x="63776" y="191289"/>
                </a:lnTo>
                <a:lnTo>
                  <a:pt x="63776" y="1"/>
                </a:lnTo>
                <a:lnTo>
                  <a:pt x="255106" y="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6515" tIns="0" rIns="76515" bIns="95665" numCol="1" spcCol="1270" anchor="ctr" anchorCtr="0">
            <a:noAutofit/>
          </a:bodyPr>
          <a:lstStyle/>
          <a:p>
            <a:pPr lvl="0" algn="ctr" defTabSz="666750">
              <a:lnSpc>
                <a:spcPct val="90000"/>
              </a:lnSpc>
              <a:spcBef>
                <a:spcPct val="0"/>
              </a:spcBef>
              <a:spcAft>
                <a:spcPct val="35000"/>
              </a:spcAft>
            </a:pPr>
            <a:endParaRPr lang="es-ES" sz="1500" kern="1200"/>
          </a:p>
        </p:txBody>
      </p:sp>
      <p:sp>
        <p:nvSpPr>
          <p:cNvPr id="8" name="Forma libre 7"/>
          <p:cNvSpPr/>
          <p:nvPr/>
        </p:nvSpPr>
        <p:spPr>
          <a:xfrm>
            <a:off x="1340824" y="2762328"/>
            <a:ext cx="1530310" cy="850172"/>
          </a:xfrm>
          <a:custGeom>
            <a:avLst/>
            <a:gdLst>
              <a:gd name="connsiteX0" fmla="*/ 0 w 1530310"/>
              <a:gd name="connsiteY0" fmla="*/ 85017 h 850172"/>
              <a:gd name="connsiteX1" fmla="*/ 85017 w 1530310"/>
              <a:gd name="connsiteY1" fmla="*/ 0 h 850172"/>
              <a:gd name="connsiteX2" fmla="*/ 1445293 w 1530310"/>
              <a:gd name="connsiteY2" fmla="*/ 0 h 850172"/>
              <a:gd name="connsiteX3" fmla="*/ 1530310 w 1530310"/>
              <a:gd name="connsiteY3" fmla="*/ 85017 h 850172"/>
              <a:gd name="connsiteX4" fmla="*/ 1530310 w 1530310"/>
              <a:gd name="connsiteY4" fmla="*/ 765155 h 850172"/>
              <a:gd name="connsiteX5" fmla="*/ 1445293 w 1530310"/>
              <a:gd name="connsiteY5" fmla="*/ 850172 h 850172"/>
              <a:gd name="connsiteX6" fmla="*/ 85017 w 1530310"/>
              <a:gd name="connsiteY6" fmla="*/ 850172 h 850172"/>
              <a:gd name="connsiteX7" fmla="*/ 0 w 1530310"/>
              <a:gd name="connsiteY7" fmla="*/ 765155 h 850172"/>
              <a:gd name="connsiteX8" fmla="*/ 0 w 1530310"/>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310" h="850172">
                <a:moveTo>
                  <a:pt x="0" y="85017"/>
                </a:moveTo>
                <a:cubicBezTo>
                  <a:pt x="0" y="38063"/>
                  <a:pt x="38063" y="0"/>
                  <a:pt x="85017" y="0"/>
                </a:cubicBezTo>
                <a:lnTo>
                  <a:pt x="1445293" y="0"/>
                </a:lnTo>
                <a:cubicBezTo>
                  <a:pt x="1492247" y="0"/>
                  <a:pt x="1530310" y="38063"/>
                  <a:pt x="1530310" y="85017"/>
                </a:cubicBezTo>
                <a:lnTo>
                  <a:pt x="1530310" y="765155"/>
                </a:lnTo>
                <a:cubicBezTo>
                  <a:pt x="1530310" y="812109"/>
                  <a:pt x="1492247" y="850172"/>
                  <a:pt x="1445293"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1860324"/>
              <a:satOff val="-10190"/>
              <a:lumOff val="3137"/>
              <a:alphaOff val="0"/>
            </a:schemeClr>
          </a:fillRef>
          <a:effectRef idx="0">
            <a:schemeClr val="accent3">
              <a:hueOff val="-1860324"/>
              <a:satOff val="-10190"/>
              <a:lumOff val="3137"/>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S" sz="1900" kern="1200" dirty="0" smtClean="0"/>
              <a:t>Documental</a:t>
            </a:r>
            <a:endParaRPr lang="es-ES" sz="1900" kern="1200" dirty="0"/>
          </a:p>
        </p:txBody>
      </p:sp>
      <p:sp>
        <p:nvSpPr>
          <p:cNvPr id="11" name="Forma libre 10"/>
          <p:cNvSpPr/>
          <p:nvPr/>
        </p:nvSpPr>
        <p:spPr>
          <a:xfrm>
            <a:off x="1914690" y="3665636"/>
            <a:ext cx="382578" cy="318815"/>
          </a:xfrm>
          <a:custGeom>
            <a:avLst/>
            <a:gdLst>
              <a:gd name="connsiteX0" fmla="*/ 0 w 318814"/>
              <a:gd name="connsiteY0" fmla="*/ 76515 h 382577"/>
              <a:gd name="connsiteX1" fmla="*/ 159407 w 318814"/>
              <a:gd name="connsiteY1" fmla="*/ 76515 h 382577"/>
              <a:gd name="connsiteX2" fmla="*/ 159407 w 318814"/>
              <a:gd name="connsiteY2" fmla="*/ 0 h 382577"/>
              <a:gd name="connsiteX3" fmla="*/ 318814 w 318814"/>
              <a:gd name="connsiteY3" fmla="*/ 191289 h 382577"/>
              <a:gd name="connsiteX4" fmla="*/ 159407 w 318814"/>
              <a:gd name="connsiteY4" fmla="*/ 382577 h 382577"/>
              <a:gd name="connsiteX5" fmla="*/ 159407 w 318814"/>
              <a:gd name="connsiteY5" fmla="*/ 306062 h 382577"/>
              <a:gd name="connsiteX6" fmla="*/ 0 w 318814"/>
              <a:gd name="connsiteY6" fmla="*/ 306062 h 382577"/>
              <a:gd name="connsiteX7" fmla="*/ 0 w 318814"/>
              <a:gd name="connsiteY7" fmla="*/ 76515 h 38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814" h="382577">
                <a:moveTo>
                  <a:pt x="255051" y="1"/>
                </a:moveTo>
                <a:lnTo>
                  <a:pt x="255051" y="191289"/>
                </a:lnTo>
                <a:lnTo>
                  <a:pt x="318814" y="191289"/>
                </a:lnTo>
                <a:lnTo>
                  <a:pt x="159407" y="382576"/>
                </a:lnTo>
                <a:lnTo>
                  <a:pt x="0" y="191289"/>
                </a:lnTo>
                <a:lnTo>
                  <a:pt x="63763" y="191289"/>
                </a:lnTo>
                <a:lnTo>
                  <a:pt x="63763" y="1"/>
                </a:lnTo>
                <a:lnTo>
                  <a:pt x="255051" y="1"/>
                </a:lnTo>
                <a:close/>
              </a:path>
            </a:pathLst>
          </a:custGeom>
        </p:spPr>
        <p:style>
          <a:lnRef idx="0">
            <a:schemeClr val="lt1">
              <a:hueOff val="0"/>
              <a:satOff val="0"/>
              <a:lumOff val="0"/>
              <a:alphaOff val="0"/>
            </a:schemeClr>
          </a:lnRef>
          <a:fillRef idx="1">
            <a:schemeClr val="accent3">
              <a:hueOff val="-2790486"/>
              <a:satOff val="-15286"/>
              <a:lumOff val="4706"/>
              <a:alphaOff val="0"/>
            </a:schemeClr>
          </a:fillRef>
          <a:effectRef idx="0">
            <a:schemeClr val="accent3">
              <a:hueOff val="-2790486"/>
              <a:satOff val="-15286"/>
              <a:lumOff val="4706"/>
              <a:alphaOff val="0"/>
            </a:schemeClr>
          </a:effectRef>
          <a:fontRef idx="minor">
            <a:schemeClr val="lt1"/>
          </a:fontRef>
        </p:style>
        <p:txBody>
          <a:bodyPr spcFirstLastPara="0" vert="horz" wrap="square" lIns="76516" tIns="0" rIns="76515" bIns="95645" numCol="1" spcCol="1270" anchor="ctr" anchorCtr="0">
            <a:noAutofit/>
          </a:bodyPr>
          <a:lstStyle/>
          <a:p>
            <a:pPr lvl="0" algn="ctr" defTabSz="666750">
              <a:lnSpc>
                <a:spcPct val="90000"/>
              </a:lnSpc>
              <a:spcBef>
                <a:spcPct val="0"/>
              </a:spcBef>
              <a:spcAft>
                <a:spcPct val="35000"/>
              </a:spcAft>
            </a:pPr>
            <a:endParaRPr lang="es-EC" sz="1500" kern="1200"/>
          </a:p>
        </p:txBody>
      </p:sp>
      <p:sp>
        <p:nvSpPr>
          <p:cNvPr id="12" name="Forma libre 11"/>
          <p:cNvSpPr/>
          <p:nvPr/>
        </p:nvSpPr>
        <p:spPr>
          <a:xfrm>
            <a:off x="1340824" y="4037587"/>
            <a:ext cx="1530310" cy="850172"/>
          </a:xfrm>
          <a:custGeom>
            <a:avLst/>
            <a:gdLst>
              <a:gd name="connsiteX0" fmla="*/ 0 w 1530310"/>
              <a:gd name="connsiteY0" fmla="*/ 85017 h 850172"/>
              <a:gd name="connsiteX1" fmla="*/ 85017 w 1530310"/>
              <a:gd name="connsiteY1" fmla="*/ 0 h 850172"/>
              <a:gd name="connsiteX2" fmla="*/ 1445293 w 1530310"/>
              <a:gd name="connsiteY2" fmla="*/ 0 h 850172"/>
              <a:gd name="connsiteX3" fmla="*/ 1530310 w 1530310"/>
              <a:gd name="connsiteY3" fmla="*/ 85017 h 850172"/>
              <a:gd name="connsiteX4" fmla="*/ 1530310 w 1530310"/>
              <a:gd name="connsiteY4" fmla="*/ 765155 h 850172"/>
              <a:gd name="connsiteX5" fmla="*/ 1445293 w 1530310"/>
              <a:gd name="connsiteY5" fmla="*/ 850172 h 850172"/>
              <a:gd name="connsiteX6" fmla="*/ 85017 w 1530310"/>
              <a:gd name="connsiteY6" fmla="*/ 850172 h 850172"/>
              <a:gd name="connsiteX7" fmla="*/ 0 w 1530310"/>
              <a:gd name="connsiteY7" fmla="*/ 765155 h 850172"/>
              <a:gd name="connsiteX8" fmla="*/ 0 w 1530310"/>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310" h="850172">
                <a:moveTo>
                  <a:pt x="0" y="85017"/>
                </a:moveTo>
                <a:cubicBezTo>
                  <a:pt x="0" y="38063"/>
                  <a:pt x="38063" y="0"/>
                  <a:pt x="85017" y="0"/>
                </a:cubicBezTo>
                <a:lnTo>
                  <a:pt x="1445293" y="0"/>
                </a:lnTo>
                <a:cubicBezTo>
                  <a:pt x="1492247" y="0"/>
                  <a:pt x="1530310" y="38063"/>
                  <a:pt x="1530310" y="85017"/>
                </a:cubicBezTo>
                <a:lnTo>
                  <a:pt x="1530310" y="765155"/>
                </a:lnTo>
                <a:cubicBezTo>
                  <a:pt x="1530310" y="812109"/>
                  <a:pt x="1492247" y="850172"/>
                  <a:pt x="1445293"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3720648"/>
              <a:satOff val="-20381"/>
              <a:lumOff val="6275"/>
              <a:alphaOff val="0"/>
            </a:schemeClr>
          </a:fillRef>
          <a:effectRef idx="0">
            <a:schemeClr val="accent3">
              <a:hueOff val="-3720648"/>
              <a:satOff val="-20381"/>
              <a:lumOff val="6275"/>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S" sz="1900" kern="1200" dirty="0" smtClean="0"/>
              <a:t>Descriptivo</a:t>
            </a:r>
            <a:endParaRPr lang="es-ES" sz="1900" kern="1200" dirty="0"/>
          </a:p>
        </p:txBody>
      </p:sp>
      <p:sp>
        <p:nvSpPr>
          <p:cNvPr id="15" name="Forma libre 14"/>
          <p:cNvSpPr/>
          <p:nvPr/>
        </p:nvSpPr>
        <p:spPr>
          <a:xfrm>
            <a:off x="1914690" y="4940895"/>
            <a:ext cx="382578" cy="318815"/>
          </a:xfrm>
          <a:custGeom>
            <a:avLst/>
            <a:gdLst>
              <a:gd name="connsiteX0" fmla="*/ 0 w 318814"/>
              <a:gd name="connsiteY0" fmla="*/ 76515 h 382577"/>
              <a:gd name="connsiteX1" fmla="*/ 159407 w 318814"/>
              <a:gd name="connsiteY1" fmla="*/ 76515 h 382577"/>
              <a:gd name="connsiteX2" fmla="*/ 159407 w 318814"/>
              <a:gd name="connsiteY2" fmla="*/ 0 h 382577"/>
              <a:gd name="connsiteX3" fmla="*/ 318814 w 318814"/>
              <a:gd name="connsiteY3" fmla="*/ 191289 h 382577"/>
              <a:gd name="connsiteX4" fmla="*/ 159407 w 318814"/>
              <a:gd name="connsiteY4" fmla="*/ 382577 h 382577"/>
              <a:gd name="connsiteX5" fmla="*/ 159407 w 318814"/>
              <a:gd name="connsiteY5" fmla="*/ 306062 h 382577"/>
              <a:gd name="connsiteX6" fmla="*/ 0 w 318814"/>
              <a:gd name="connsiteY6" fmla="*/ 306062 h 382577"/>
              <a:gd name="connsiteX7" fmla="*/ 0 w 318814"/>
              <a:gd name="connsiteY7" fmla="*/ 76515 h 38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814" h="382577">
                <a:moveTo>
                  <a:pt x="255051" y="1"/>
                </a:moveTo>
                <a:lnTo>
                  <a:pt x="255051" y="191289"/>
                </a:lnTo>
                <a:lnTo>
                  <a:pt x="318814" y="191289"/>
                </a:lnTo>
                <a:lnTo>
                  <a:pt x="159407" y="382576"/>
                </a:lnTo>
                <a:lnTo>
                  <a:pt x="0" y="191289"/>
                </a:lnTo>
                <a:lnTo>
                  <a:pt x="63763" y="191289"/>
                </a:lnTo>
                <a:lnTo>
                  <a:pt x="63763" y="1"/>
                </a:lnTo>
                <a:lnTo>
                  <a:pt x="255051" y="1"/>
                </a:lnTo>
                <a:close/>
              </a:path>
            </a:pathLst>
          </a:custGeom>
        </p:spPr>
        <p:style>
          <a:lnRef idx="0">
            <a:schemeClr val="lt1">
              <a:hueOff val="0"/>
              <a:satOff val="0"/>
              <a:lumOff val="0"/>
              <a:alphaOff val="0"/>
            </a:schemeClr>
          </a:lnRef>
          <a:fillRef idx="1">
            <a:schemeClr val="accent3">
              <a:hueOff val="-5580972"/>
              <a:satOff val="-30571"/>
              <a:lumOff val="9412"/>
              <a:alphaOff val="0"/>
            </a:schemeClr>
          </a:fillRef>
          <a:effectRef idx="0">
            <a:schemeClr val="accent3">
              <a:hueOff val="-5580972"/>
              <a:satOff val="-30571"/>
              <a:lumOff val="9412"/>
              <a:alphaOff val="0"/>
            </a:schemeClr>
          </a:effectRef>
          <a:fontRef idx="minor">
            <a:schemeClr val="lt1"/>
          </a:fontRef>
        </p:style>
        <p:txBody>
          <a:bodyPr spcFirstLastPara="0" vert="horz" wrap="square" lIns="76516" tIns="0" rIns="76515" bIns="95645" numCol="1" spcCol="1270" anchor="ctr" anchorCtr="0">
            <a:noAutofit/>
          </a:bodyPr>
          <a:lstStyle/>
          <a:p>
            <a:pPr lvl="0" algn="ctr" defTabSz="666750">
              <a:lnSpc>
                <a:spcPct val="90000"/>
              </a:lnSpc>
              <a:spcBef>
                <a:spcPct val="0"/>
              </a:spcBef>
              <a:spcAft>
                <a:spcPct val="35000"/>
              </a:spcAft>
            </a:pPr>
            <a:endParaRPr lang="es-ES" sz="1500" kern="1200"/>
          </a:p>
        </p:txBody>
      </p:sp>
      <p:sp>
        <p:nvSpPr>
          <p:cNvPr id="16" name="Forma libre 15"/>
          <p:cNvSpPr/>
          <p:nvPr/>
        </p:nvSpPr>
        <p:spPr>
          <a:xfrm>
            <a:off x="1340824" y="5312846"/>
            <a:ext cx="1530310" cy="850172"/>
          </a:xfrm>
          <a:custGeom>
            <a:avLst/>
            <a:gdLst>
              <a:gd name="connsiteX0" fmla="*/ 0 w 1530310"/>
              <a:gd name="connsiteY0" fmla="*/ 85017 h 850172"/>
              <a:gd name="connsiteX1" fmla="*/ 85017 w 1530310"/>
              <a:gd name="connsiteY1" fmla="*/ 0 h 850172"/>
              <a:gd name="connsiteX2" fmla="*/ 1445293 w 1530310"/>
              <a:gd name="connsiteY2" fmla="*/ 0 h 850172"/>
              <a:gd name="connsiteX3" fmla="*/ 1530310 w 1530310"/>
              <a:gd name="connsiteY3" fmla="*/ 85017 h 850172"/>
              <a:gd name="connsiteX4" fmla="*/ 1530310 w 1530310"/>
              <a:gd name="connsiteY4" fmla="*/ 765155 h 850172"/>
              <a:gd name="connsiteX5" fmla="*/ 1445293 w 1530310"/>
              <a:gd name="connsiteY5" fmla="*/ 850172 h 850172"/>
              <a:gd name="connsiteX6" fmla="*/ 85017 w 1530310"/>
              <a:gd name="connsiteY6" fmla="*/ 850172 h 850172"/>
              <a:gd name="connsiteX7" fmla="*/ 0 w 1530310"/>
              <a:gd name="connsiteY7" fmla="*/ 765155 h 850172"/>
              <a:gd name="connsiteX8" fmla="*/ 0 w 1530310"/>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310" h="850172">
                <a:moveTo>
                  <a:pt x="0" y="85017"/>
                </a:moveTo>
                <a:cubicBezTo>
                  <a:pt x="0" y="38063"/>
                  <a:pt x="38063" y="0"/>
                  <a:pt x="85017" y="0"/>
                </a:cubicBezTo>
                <a:lnTo>
                  <a:pt x="1445293" y="0"/>
                </a:lnTo>
                <a:cubicBezTo>
                  <a:pt x="1492247" y="0"/>
                  <a:pt x="1530310" y="38063"/>
                  <a:pt x="1530310" y="85017"/>
                </a:cubicBezTo>
                <a:lnTo>
                  <a:pt x="1530310" y="765155"/>
                </a:lnTo>
                <a:cubicBezTo>
                  <a:pt x="1530310" y="812109"/>
                  <a:pt x="1492247" y="850172"/>
                  <a:pt x="1445293" y="850172"/>
                </a:cubicBezTo>
                <a:lnTo>
                  <a:pt x="85017" y="850172"/>
                </a:lnTo>
                <a:cubicBezTo>
                  <a:pt x="38063" y="850172"/>
                  <a:pt x="0" y="812109"/>
                  <a:pt x="0" y="765155"/>
                </a:cubicBezTo>
                <a:lnTo>
                  <a:pt x="0" y="85017"/>
                </a:lnTo>
                <a:close/>
              </a:path>
            </a:pathLst>
          </a:custGeom>
        </p:spPr>
        <p:style>
          <a:lnRef idx="2">
            <a:schemeClr val="lt1">
              <a:hueOff val="0"/>
              <a:satOff val="0"/>
              <a:lumOff val="0"/>
              <a:alphaOff val="0"/>
            </a:schemeClr>
          </a:lnRef>
          <a:fillRef idx="1">
            <a:schemeClr val="accent3">
              <a:hueOff val="-5580972"/>
              <a:satOff val="-30571"/>
              <a:lumOff val="9412"/>
              <a:alphaOff val="0"/>
            </a:schemeClr>
          </a:fillRef>
          <a:effectRef idx="0">
            <a:schemeClr val="accent3">
              <a:hueOff val="-5580972"/>
              <a:satOff val="-30571"/>
              <a:lumOff val="9412"/>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S" sz="1900" kern="1200" dirty="0" smtClean="0"/>
              <a:t>Encuesta</a:t>
            </a:r>
            <a:endParaRPr lang="es-ES" sz="1900" kern="1200"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144" y="2900082"/>
            <a:ext cx="1115391" cy="74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858" y="4118008"/>
            <a:ext cx="1093309" cy="818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escudo-ecuad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9" name="Forma libre 18"/>
          <p:cNvSpPr/>
          <p:nvPr/>
        </p:nvSpPr>
        <p:spPr>
          <a:xfrm>
            <a:off x="5201930" y="1487069"/>
            <a:ext cx="1530310" cy="850172"/>
          </a:xfrm>
          <a:custGeom>
            <a:avLst/>
            <a:gdLst>
              <a:gd name="connsiteX0" fmla="*/ 0 w 1530310"/>
              <a:gd name="connsiteY0" fmla="*/ 85017 h 850172"/>
              <a:gd name="connsiteX1" fmla="*/ 85017 w 1530310"/>
              <a:gd name="connsiteY1" fmla="*/ 0 h 850172"/>
              <a:gd name="connsiteX2" fmla="*/ 1445293 w 1530310"/>
              <a:gd name="connsiteY2" fmla="*/ 0 h 850172"/>
              <a:gd name="connsiteX3" fmla="*/ 1530310 w 1530310"/>
              <a:gd name="connsiteY3" fmla="*/ 85017 h 850172"/>
              <a:gd name="connsiteX4" fmla="*/ 1530310 w 1530310"/>
              <a:gd name="connsiteY4" fmla="*/ 765155 h 850172"/>
              <a:gd name="connsiteX5" fmla="*/ 1445293 w 1530310"/>
              <a:gd name="connsiteY5" fmla="*/ 850172 h 850172"/>
              <a:gd name="connsiteX6" fmla="*/ 85017 w 1530310"/>
              <a:gd name="connsiteY6" fmla="*/ 850172 h 850172"/>
              <a:gd name="connsiteX7" fmla="*/ 0 w 1530310"/>
              <a:gd name="connsiteY7" fmla="*/ 765155 h 850172"/>
              <a:gd name="connsiteX8" fmla="*/ 0 w 1530310"/>
              <a:gd name="connsiteY8" fmla="*/ 85017 h 8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310" h="850172">
                <a:moveTo>
                  <a:pt x="0" y="85017"/>
                </a:moveTo>
                <a:cubicBezTo>
                  <a:pt x="0" y="38063"/>
                  <a:pt x="38063" y="0"/>
                  <a:pt x="85017" y="0"/>
                </a:cubicBezTo>
                <a:lnTo>
                  <a:pt x="1445293" y="0"/>
                </a:lnTo>
                <a:cubicBezTo>
                  <a:pt x="1492247" y="0"/>
                  <a:pt x="1530310" y="38063"/>
                  <a:pt x="1530310" y="85017"/>
                </a:cubicBezTo>
                <a:lnTo>
                  <a:pt x="1530310" y="765155"/>
                </a:lnTo>
                <a:cubicBezTo>
                  <a:pt x="1530310" y="812109"/>
                  <a:pt x="1492247" y="850172"/>
                  <a:pt x="1445293" y="850172"/>
                </a:cubicBezTo>
                <a:lnTo>
                  <a:pt x="85017" y="850172"/>
                </a:lnTo>
                <a:cubicBezTo>
                  <a:pt x="38063" y="850172"/>
                  <a:pt x="0" y="812109"/>
                  <a:pt x="0" y="765155"/>
                </a:cubicBezTo>
                <a:lnTo>
                  <a:pt x="0" y="85017"/>
                </a:lnTo>
                <a:close/>
              </a:path>
            </a:pathLst>
          </a:custGeom>
          <a:solidFill>
            <a:srgbClr val="0070C0"/>
          </a:solidFill>
        </p:spPr>
        <p:style>
          <a:lnRef idx="2">
            <a:schemeClr val="lt1">
              <a:hueOff val="0"/>
              <a:satOff val="0"/>
              <a:lumOff val="0"/>
              <a:alphaOff val="0"/>
            </a:schemeClr>
          </a:lnRef>
          <a:fillRef idx="1">
            <a:schemeClr val="accent3">
              <a:hueOff val="-1860324"/>
              <a:satOff val="-10190"/>
              <a:lumOff val="3137"/>
              <a:alphaOff val="0"/>
            </a:schemeClr>
          </a:fillRef>
          <a:effectRef idx="0">
            <a:schemeClr val="accent3">
              <a:hueOff val="-1860324"/>
              <a:satOff val="-10190"/>
              <a:lumOff val="3137"/>
              <a:alphaOff val="0"/>
            </a:schemeClr>
          </a:effectRef>
          <a:fontRef idx="minor">
            <a:schemeClr val="lt1"/>
          </a:fontRef>
        </p:style>
        <p:txBody>
          <a:bodyPr spcFirstLastPara="0" vert="horz" wrap="square" lIns="97291" tIns="97291" rIns="97291" bIns="97291" numCol="1" spcCol="1270" anchor="ctr" anchorCtr="0">
            <a:noAutofit/>
          </a:bodyPr>
          <a:lstStyle/>
          <a:p>
            <a:pPr lvl="0" algn="ctr" defTabSz="844550">
              <a:lnSpc>
                <a:spcPct val="90000"/>
              </a:lnSpc>
              <a:spcBef>
                <a:spcPct val="0"/>
              </a:spcBef>
              <a:spcAft>
                <a:spcPct val="35000"/>
              </a:spcAft>
            </a:pPr>
            <a:r>
              <a:rPr lang="es-ES" sz="1900" kern="1200" dirty="0" smtClean="0"/>
              <a:t>Hipótesis</a:t>
            </a:r>
            <a:endParaRPr lang="es-ES" sz="1900" kern="1200" dirty="0"/>
          </a:p>
        </p:txBody>
      </p:sp>
      <p:sp>
        <p:nvSpPr>
          <p:cNvPr id="17" name="Rectángulo 16"/>
          <p:cNvSpPr/>
          <p:nvPr/>
        </p:nvSpPr>
        <p:spPr>
          <a:xfrm>
            <a:off x="6417356" y="2599744"/>
            <a:ext cx="2331108" cy="1477328"/>
          </a:xfrm>
          <a:prstGeom prst="rect">
            <a:avLst/>
          </a:prstGeom>
        </p:spPr>
        <p:txBody>
          <a:bodyPr wrap="square">
            <a:spAutoFit/>
          </a:bodyPr>
          <a:lstStyle/>
          <a:p>
            <a:pPr algn="just"/>
            <a:r>
              <a:rPr lang="es-ES" dirty="0">
                <a:latin typeface="Times New Roman" panose="02020603050405020304" pitchFamily="18" charset="0"/>
                <a:ea typeface="Calibri" panose="020F0502020204030204" pitchFamily="34" charset="0"/>
              </a:rPr>
              <a:t>El nivel de investigación es </a:t>
            </a:r>
            <a:r>
              <a:rPr lang="es-ES" b="1" u="sng" dirty="0">
                <a:latin typeface="Times New Roman" panose="02020603050405020304" pitchFamily="18" charset="0"/>
                <a:ea typeface="Calibri" panose="020F0502020204030204" pitchFamily="34" charset="0"/>
              </a:rPr>
              <a:t>exploratoria</a:t>
            </a:r>
            <a:r>
              <a:rPr lang="es-ES" dirty="0">
                <a:latin typeface="Times New Roman" panose="02020603050405020304" pitchFamily="18" charset="0"/>
                <a:ea typeface="Calibri" panose="020F0502020204030204" pitchFamily="34" charset="0"/>
              </a:rPr>
              <a:t>, por lo que en nuestro trabajo no se aplica </a:t>
            </a:r>
            <a:r>
              <a:rPr lang="es-ES" dirty="0" smtClean="0">
                <a:latin typeface="Times New Roman" panose="02020603050405020304" pitchFamily="18" charset="0"/>
                <a:ea typeface="Calibri" panose="020F0502020204030204" pitchFamily="34" charset="0"/>
              </a:rPr>
              <a:t>hipótesis.</a:t>
            </a:r>
            <a:endParaRPr lang="es-EC" dirty="0"/>
          </a:p>
        </p:txBody>
      </p:sp>
    </p:spTree>
    <p:extLst>
      <p:ext uri="{BB962C8B-B14F-4D97-AF65-F5344CB8AC3E}">
        <p14:creationId xmlns:p14="http://schemas.microsoft.com/office/powerpoint/2010/main" val="467359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ANÁLISIS DE RESPUESTAS</a:t>
            </a:r>
            <a:endPar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61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185459" y="692696"/>
            <a:ext cx="4572000" cy="1200329"/>
          </a:xfrm>
          <a:prstGeom prst="rect">
            <a:avLst/>
          </a:prstGeom>
        </p:spPr>
        <p:txBody>
          <a:bodyPr>
            <a:spAutoFit/>
          </a:bodyPr>
          <a:lstStyle/>
          <a:p>
            <a:pPr algn="just"/>
            <a:r>
              <a:rPr lang="es-ES" b="1" dirty="0"/>
              <a:t>PREGUNTA 1. ¿Usted considera que las instalaciones militares al momento continúan siendo funcionales para el cumplimiento de las misiones de las Unidades?</a:t>
            </a:r>
            <a:endParaRPr lang="es-EC" dirty="0"/>
          </a:p>
        </p:txBody>
      </p:sp>
      <p:graphicFrame>
        <p:nvGraphicFramePr>
          <p:cNvPr id="4" name="3 Gráfico"/>
          <p:cNvGraphicFramePr>
            <a:graphicFrameLocks noChangeAspect="1"/>
          </p:cNvGraphicFramePr>
          <p:nvPr>
            <p:extLst>
              <p:ext uri="{D42A27DB-BD31-4B8C-83A1-F6EECF244321}">
                <p14:modId xmlns:p14="http://schemas.microsoft.com/office/powerpoint/2010/main" val="599542430"/>
              </p:ext>
            </p:extLst>
          </p:nvPr>
        </p:nvGraphicFramePr>
        <p:xfrm>
          <a:off x="2121204" y="2060848"/>
          <a:ext cx="5292588" cy="352839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escudo-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157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691680" y="116632"/>
            <a:ext cx="6048672" cy="387846"/>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SUMARIO</a:t>
            </a:r>
            <a:endPar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8"/>
          <p:cNvSpPr txBox="1">
            <a:spLocks noChangeArrowheads="1"/>
          </p:cNvSpPr>
          <p:nvPr/>
        </p:nvSpPr>
        <p:spPr bwMode="auto">
          <a:xfrm>
            <a:off x="2195736" y="1556792"/>
            <a:ext cx="6768752"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defRPr/>
            </a:pPr>
            <a:r>
              <a:rPr lang="es-ES_tradnl" sz="2000" b="1" dirty="0" smtClean="0">
                <a:latin typeface="Arial" panose="020B0604020202020204" pitchFamily="34" charset="0"/>
                <a:cs typeface="Arial" panose="020B0604020202020204" pitchFamily="34" charset="0"/>
              </a:rPr>
              <a:t>FORMULACIÓN DEL PROBLEMA Y JUSTIFICACIÓN</a:t>
            </a:r>
            <a:endParaRPr lang="es-ES_tradnl" sz="2000" b="1" dirty="0">
              <a:latin typeface="Arial" pitchFamily="34" charset="0"/>
              <a:cs typeface="Arial" panose="020B0604020202020204" pitchFamily="34" charset="0"/>
            </a:endParaRPr>
          </a:p>
        </p:txBody>
      </p:sp>
      <p:sp>
        <p:nvSpPr>
          <p:cNvPr id="6" name="Oval 4">
            <a:hlinkClick r:id="" action="ppaction://hlinkshowjump?jump=nextslide"/>
          </p:cNvPr>
          <p:cNvSpPr>
            <a:spLocks noChangeArrowheads="1"/>
          </p:cNvSpPr>
          <p:nvPr/>
        </p:nvSpPr>
        <p:spPr bwMode="auto">
          <a:xfrm flipH="1">
            <a:off x="1547664" y="1556792"/>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2</a:t>
            </a:r>
          </a:p>
        </p:txBody>
      </p:sp>
      <p:sp>
        <p:nvSpPr>
          <p:cNvPr id="7" name="Oval 4">
            <a:hlinkClick r:id="" action="ppaction://hlinkshowjump?jump=nextslide"/>
          </p:cNvPr>
          <p:cNvSpPr>
            <a:spLocks noChangeArrowheads="1"/>
          </p:cNvSpPr>
          <p:nvPr/>
        </p:nvSpPr>
        <p:spPr bwMode="auto">
          <a:xfrm flipH="1">
            <a:off x="1691680" y="2348880"/>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3</a:t>
            </a:r>
          </a:p>
        </p:txBody>
      </p:sp>
      <p:sp>
        <p:nvSpPr>
          <p:cNvPr id="8" name="Oval 4">
            <a:hlinkClick r:id="" action="ppaction://hlinkshowjump?jump=nextslide"/>
          </p:cNvPr>
          <p:cNvSpPr>
            <a:spLocks noChangeArrowheads="1"/>
          </p:cNvSpPr>
          <p:nvPr/>
        </p:nvSpPr>
        <p:spPr bwMode="auto">
          <a:xfrm flipH="1">
            <a:off x="1152128" y="836712"/>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1</a:t>
            </a:r>
          </a:p>
        </p:txBody>
      </p:sp>
      <p:sp>
        <p:nvSpPr>
          <p:cNvPr id="9" name="Text Box 18"/>
          <p:cNvSpPr txBox="1">
            <a:spLocks noChangeArrowheads="1"/>
          </p:cNvSpPr>
          <p:nvPr/>
        </p:nvSpPr>
        <p:spPr bwMode="auto">
          <a:xfrm>
            <a:off x="2448272" y="2452826"/>
            <a:ext cx="6120680"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S_tradnl" sz="2000" b="1" dirty="0" smtClean="0">
                <a:latin typeface="Arial" panose="020B0604020202020204" pitchFamily="34" charset="0"/>
                <a:cs typeface="Arial" panose="020B0604020202020204" pitchFamily="34" charset="0"/>
              </a:rPr>
              <a:t>OBJETIVOS</a:t>
            </a:r>
            <a:r>
              <a:rPr lang="es-ES_tradnl" sz="2000" b="1" kern="0" dirty="0" smtClean="0">
                <a:ln w="11430">
                  <a:solidFill>
                    <a:sysClr val="windowText" lastClr="000000">
                      <a:lumMod val="95000"/>
                      <a:lumOff val="5000"/>
                    </a:sysClr>
                  </a:solidFill>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000" b="1" dirty="0" smtClean="0">
                <a:latin typeface="Arial" pitchFamily="34" charset="0"/>
                <a:cs typeface="Arial" panose="020B0604020202020204" pitchFamily="34" charset="0"/>
              </a:rPr>
              <a:t>DE LA INVESTIGACIÓN</a:t>
            </a:r>
            <a:endParaRPr lang="es-ES_tradnl" sz="2000" b="1" dirty="0">
              <a:latin typeface="Arial" pitchFamily="34" charset="0"/>
              <a:cs typeface="Arial" panose="020B0604020202020204" pitchFamily="34" charset="0"/>
            </a:endParaRPr>
          </a:p>
        </p:txBody>
      </p:sp>
      <p:sp>
        <p:nvSpPr>
          <p:cNvPr id="12" name="Text Box 18"/>
          <p:cNvSpPr txBox="1">
            <a:spLocks noChangeArrowheads="1"/>
          </p:cNvSpPr>
          <p:nvPr/>
        </p:nvSpPr>
        <p:spPr bwMode="auto">
          <a:xfrm>
            <a:off x="1907704" y="868650"/>
            <a:ext cx="619268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r>
              <a:rPr lang="es-EC" sz="2000" b="1" dirty="0" smtClean="0">
                <a:latin typeface="Arial" panose="020B0604020202020204" pitchFamily="34" charset="0"/>
                <a:cs typeface="Arial" panose="020B0604020202020204" pitchFamily="34" charset="0"/>
              </a:rPr>
              <a:t>INTRODUCCIÓN</a:t>
            </a:r>
            <a:endParaRPr lang="es-EC" sz="2000" b="1" dirty="0">
              <a:latin typeface="Arial" pitchFamily="34" charset="0"/>
              <a:cs typeface="Arial" panose="020B0604020202020204" pitchFamily="34" charset="0"/>
            </a:endParaRPr>
          </a:p>
        </p:txBody>
      </p:sp>
      <p:sp>
        <p:nvSpPr>
          <p:cNvPr id="13" name="Oval 4">
            <a:hlinkClick r:id="" action="ppaction://hlinkshowjump?jump=nextslide"/>
          </p:cNvPr>
          <p:cNvSpPr>
            <a:spLocks noChangeArrowheads="1"/>
          </p:cNvSpPr>
          <p:nvPr/>
        </p:nvSpPr>
        <p:spPr bwMode="auto">
          <a:xfrm flipH="1">
            <a:off x="1675300" y="3140968"/>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4</a:t>
            </a:r>
          </a:p>
        </p:txBody>
      </p:sp>
      <p:sp>
        <p:nvSpPr>
          <p:cNvPr id="14" name="Text Box 18"/>
          <p:cNvSpPr txBox="1">
            <a:spLocks noChangeArrowheads="1"/>
          </p:cNvSpPr>
          <p:nvPr/>
        </p:nvSpPr>
        <p:spPr bwMode="auto">
          <a:xfrm>
            <a:off x="2339752" y="3244914"/>
            <a:ext cx="6156176"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smtClean="0">
                <a:cs typeface="Arial" panose="020B0604020202020204" pitchFamily="34" charset="0"/>
              </a:rPr>
              <a:t>MARCO TEÓRICO</a:t>
            </a:r>
          </a:p>
          <a:p>
            <a:endParaRPr lang="es-ES_tradnl" dirty="0">
              <a:cs typeface="Arial" panose="020B0604020202020204" pitchFamily="34" charset="0"/>
            </a:endParaRPr>
          </a:p>
        </p:txBody>
      </p:sp>
      <p:sp>
        <p:nvSpPr>
          <p:cNvPr id="15" name="Oval 4">
            <a:hlinkClick r:id="" action="ppaction://hlinkshowjump?jump=nextslide"/>
          </p:cNvPr>
          <p:cNvSpPr>
            <a:spLocks noChangeArrowheads="1"/>
          </p:cNvSpPr>
          <p:nvPr/>
        </p:nvSpPr>
        <p:spPr bwMode="auto">
          <a:xfrm flipH="1">
            <a:off x="1531284" y="4005064"/>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smtClean="0">
                <a:effectLst>
                  <a:outerShdw blurRad="38100" dist="38100" dir="2700000" algn="tl">
                    <a:srgbClr val="000000">
                      <a:alpha val="43137"/>
                    </a:srgbClr>
                  </a:outerShdw>
                </a:effectLst>
                <a:latin typeface="Arial" charset="0"/>
              </a:rPr>
              <a:t>5</a:t>
            </a:r>
            <a:endParaRPr lang="en-US" sz="2800" b="1" kern="0" dirty="0">
              <a:effectLst>
                <a:outerShdw blurRad="38100" dist="38100" dir="2700000" algn="tl">
                  <a:srgbClr val="000000">
                    <a:alpha val="43137"/>
                  </a:srgbClr>
                </a:outerShdw>
              </a:effectLst>
              <a:latin typeface="Arial" charset="0"/>
            </a:endParaRPr>
          </a:p>
        </p:txBody>
      </p:sp>
      <p:sp>
        <p:nvSpPr>
          <p:cNvPr id="16" name="Text Box 18"/>
          <p:cNvSpPr txBox="1">
            <a:spLocks noChangeArrowheads="1"/>
          </p:cNvSpPr>
          <p:nvPr/>
        </p:nvSpPr>
        <p:spPr bwMode="auto">
          <a:xfrm>
            <a:off x="2267744" y="4077072"/>
            <a:ext cx="6228184" cy="1015663"/>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lgn="just" eaLnBrk="0" hangingPunct="0">
              <a:defRPr/>
            </a:pPr>
            <a:r>
              <a:rPr lang="es-ES" sz="2000" b="1" dirty="0" smtClean="0">
                <a:solidFill>
                  <a:prstClr val="black"/>
                </a:solidFill>
                <a:latin typeface="Arial" panose="020B0604020202020204" pitchFamily="34" charset="0"/>
                <a:cs typeface="Arial" panose="020B0604020202020204" pitchFamily="34" charset="0"/>
              </a:rPr>
              <a:t>METODOLOGÍA PROCESAMIENTO,  PRESENTACIÓN DE DATOS</a:t>
            </a:r>
            <a:endParaRPr lang="es-EC" sz="2000" b="1" dirty="0" smtClean="0">
              <a:latin typeface="Arial" pitchFamily="34" charset="0"/>
              <a:cs typeface="Arial" panose="020B0604020202020204" pitchFamily="34" charset="0"/>
            </a:endParaRPr>
          </a:p>
          <a:p>
            <a:pPr algn="just" eaLnBrk="0" hangingPunct="0">
              <a:defRPr/>
            </a:pPr>
            <a:endParaRPr lang="es-ES_tradnl" sz="2000" b="1" kern="0" dirty="0">
              <a:ln w="11430">
                <a:solidFill>
                  <a:sysClr val="windowText" lastClr="000000">
                    <a:lumMod val="95000"/>
                    <a:lumOff val="5000"/>
                  </a:sysClr>
                </a:solidFill>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Oval 4">
            <a:hlinkClick r:id="" action="ppaction://hlinkshowjump?jump=nextslide"/>
          </p:cNvPr>
          <p:cNvSpPr>
            <a:spLocks noChangeArrowheads="1"/>
          </p:cNvSpPr>
          <p:nvPr/>
        </p:nvSpPr>
        <p:spPr bwMode="auto">
          <a:xfrm flipH="1">
            <a:off x="1331640" y="4869160"/>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a:effectLst>
                  <a:outerShdw blurRad="38100" dist="38100" dir="2700000" algn="tl">
                    <a:srgbClr val="000000">
                      <a:alpha val="43137"/>
                    </a:srgbClr>
                  </a:outerShdw>
                </a:effectLst>
                <a:latin typeface="Arial" charset="0"/>
              </a:rPr>
              <a:t>6</a:t>
            </a:r>
          </a:p>
        </p:txBody>
      </p:sp>
      <p:sp>
        <p:nvSpPr>
          <p:cNvPr id="18" name="Text Box 18"/>
          <p:cNvSpPr txBox="1">
            <a:spLocks noChangeArrowheads="1"/>
          </p:cNvSpPr>
          <p:nvPr/>
        </p:nvSpPr>
        <p:spPr bwMode="auto">
          <a:xfrm>
            <a:off x="2123728" y="5045114"/>
            <a:ext cx="6192688" cy="707886"/>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smtClean="0">
                <a:cs typeface="Arial" panose="020B0604020202020204" pitchFamily="34" charset="0"/>
              </a:rPr>
              <a:t>PROPUESTA</a:t>
            </a:r>
            <a:endParaRPr lang="es-EC" dirty="0">
              <a:cs typeface="Arial" panose="020B0604020202020204" pitchFamily="34" charset="0"/>
            </a:endParaRPr>
          </a:p>
          <a:p>
            <a:endParaRPr lang="es-ES_tradnl" dirty="0">
              <a:cs typeface="Arial" panose="020B0604020202020204" pitchFamily="34" charset="0"/>
            </a:endParaRPr>
          </a:p>
        </p:txBody>
      </p:sp>
      <p:sp>
        <p:nvSpPr>
          <p:cNvPr id="19" name="Oval 4">
            <a:hlinkClick r:id="" action="ppaction://hlinkshowjump?jump=nextslide"/>
          </p:cNvPr>
          <p:cNvSpPr>
            <a:spLocks noChangeArrowheads="1"/>
          </p:cNvSpPr>
          <p:nvPr/>
        </p:nvSpPr>
        <p:spPr bwMode="auto">
          <a:xfrm flipH="1">
            <a:off x="1115616" y="5661248"/>
            <a:ext cx="592444" cy="605010"/>
          </a:xfrm>
          <a:prstGeom prst="ellipse">
            <a:avLst/>
          </a:prstGeom>
          <a:solidFill>
            <a:srgbClr val="92D050"/>
          </a:soli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800" b="1" kern="0" dirty="0" smtClean="0">
                <a:effectLst>
                  <a:outerShdw blurRad="38100" dist="38100" dir="2700000" algn="tl">
                    <a:srgbClr val="000000">
                      <a:alpha val="43137"/>
                    </a:srgbClr>
                  </a:outerShdw>
                </a:effectLst>
                <a:latin typeface="Arial" charset="0"/>
              </a:rPr>
              <a:t>7</a:t>
            </a:r>
            <a:endParaRPr lang="en-US" sz="2800" b="1" kern="0" dirty="0">
              <a:effectLst>
                <a:outerShdw blurRad="38100" dist="38100" dir="2700000" algn="tl">
                  <a:srgbClr val="000000">
                    <a:alpha val="43137"/>
                  </a:srgbClr>
                </a:outerShdw>
              </a:effectLst>
              <a:latin typeface="Arial" charset="0"/>
            </a:endParaRPr>
          </a:p>
        </p:txBody>
      </p:sp>
      <p:sp>
        <p:nvSpPr>
          <p:cNvPr id="20" name="Text Box 18"/>
          <p:cNvSpPr txBox="1">
            <a:spLocks noChangeArrowheads="1"/>
          </p:cNvSpPr>
          <p:nvPr/>
        </p:nvSpPr>
        <p:spPr bwMode="auto">
          <a:xfrm>
            <a:off x="1835696" y="5805264"/>
            <a:ext cx="6192688" cy="40011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C"/>
            </a:defPPr>
            <a:lvl1pPr eaLnBrk="0" hangingPunct="0">
              <a:defRPr sz="2000" b="1">
                <a:latin typeface="Arial" pitchFamily="34" charset="0"/>
              </a:defRPr>
            </a:lvl1pPr>
          </a:lstStyle>
          <a:p>
            <a:r>
              <a:rPr lang="es-EC" dirty="0" smtClean="0">
                <a:cs typeface="Arial" panose="020B0604020202020204" pitchFamily="34" charset="0"/>
              </a:rPr>
              <a:t>CONCLUSIONES Y RECOMENDACIONES</a:t>
            </a:r>
            <a:endParaRPr lang="es-ES_tradnl" dirty="0">
              <a:cs typeface="Arial" panose="020B0604020202020204" pitchFamily="34" charset="0"/>
            </a:endParaRPr>
          </a:p>
        </p:txBody>
      </p:sp>
    </p:spTree>
    <p:extLst>
      <p:ext uri="{BB962C8B-B14F-4D97-AF65-F5344CB8AC3E}">
        <p14:creationId xmlns:p14="http://schemas.microsoft.com/office/powerpoint/2010/main" val="39104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267744" y="692696"/>
            <a:ext cx="4572000" cy="923330"/>
          </a:xfrm>
          <a:prstGeom prst="rect">
            <a:avLst/>
          </a:prstGeom>
        </p:spPr>
        <p:txBody>
          <a:bodyPr>
            <a:spAutoFit/>
          </a:bodyPr>
          <a:lstStyle/>
          <a:p>
            <a:pPr algn="just"/>
            <a:r>
              <a:rPr lang="es-ES" b="1" dirty="0"/>
              <a:t>PREGUNTA 2. ¿Considera que las Unidades Militares deben estar concentradas en Fuertes Militares, Bases Navales y Aéreas?</a:t>
            </a:r>
            <a:endParaRPr lang="es-EC" dirty="0"/>
          </a:p>
        </p:txBody>
      </p:sp>
      <p:graphicFrame>
        <p:nvGraphicFramePr>
          <p:cNvPr id="4" name="3 Gráfico"/>
          <p:cNvGraphicFramePr>
            <a:graphicFrameLocks noChangeAspect="1"/>
          </p:cNvGraphicFramePr>
          <p:nvPr>
            <p:extLst>
              <p:ext uri="{D42A27DB-BD31-4B8C-83A1-F6EECF244321}">
                <p14:modId xmlns:p14="http://schemas.microsoft.com/office/powerpoint/2010/main" val="2589751943"/>
              </p:ext>
            </p:extLst>
          </p:nvPr>
        </p:nvGraphicFramePr>
        <p:xfrm>
          <a:off x="2123728" y="1916832"/>
          <a:ext cx="5940660" cy="396044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escudo-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71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069976" y="836712"/>
            <a:ext cx="5238328" cy="4247317"/>
          </a:xfrm>
          <a:prstGeom prst="rect">
            <a:avLst/>
          </a:prstGeom>
        </p:spPr>
        <p:txBody>
          <a:bodyPr wrap="square">
            <a:spAutoFit/>
          </a:bodyPr>
          <a:lstStyle/>
          <a:p>
            <a:pPr algn="just"/>
            <a:r>
              <a:rPr lang="es-ES" b="1" dirty="0"/>
              <a:t>PREGUNTA 3. ¿Qué aspectos o condiciones se debería considerar en la construcción de estos Fuertes y Bases?</a:t>
            </a:r>
            <a:endParaRPr lang="es-EC" dirty="0"/>
          </a:p>
          <a:p>
            <a:pPr algn="just"/>
            <a:r>
              <a:rPr lang="es-ES" dirty="0"/>
              <a:t>Los encuestados señalan que se debe considerar los siguientes aspectos:</a:t>
            </a:r>
            <a:endParaRPr lang="es-EC" dirty="0"/>
          </a:p>
          <a:p>
            <a:pPr marL="285750" lvl="0" indent="-285750" algn="just">
              <a:buFont typeface="Arial" pitchFamily="34" charset="0"/>
              <a:buChar char="•"/>
            </a:pPr>
            <a:r>
              <a:rPr lang="es-ES" dirty="0"/>
              <a:t>Procesos pre constructivos: elaboración de estudios y diseños.</a:t>
            </a:r>
            <a:endParaRPr lang="es-EC" dirty="0"/>
          </a:p>
          <a:p>
            <a:pPr marL="285750" lvl="0" indent="-285750" algn="just">
              <a:buFont typeface="Arial" pitchFamily="34" charset="0"/>
              <a:buChar char="•"/>
            </a:pPr>
            <a:r>
              <a:rPr lang="es-ES" dirty="0"/>
              <a:t>Códigos, normativas y estándares</a:t>
            </a:r>
            <a:endParaRPr lang="es-EC" dirty="0"/>
          </a:p>
          <a:p>
            <a:pPr marL="285750" lvl="0" indent="-285750" algn="just">
              <a:buFont typeface="Arial" pitchFamily="34" charset="0"/>
              <a:buChar char="•"/>
            </a:pPr>
            <a:r>
              <a:rPr lang="es-ES" dirty="0"/>
              <a:t>Esquemas de implantación</a:t>
            </a:r>
            <a:endParaRPr lang="es-EC" dirty="0"/>
          </a:p>
          <a:p>
            <a:pPr marL="285750" lvl="0" indent="-285750" algn="just">
              <a:buFont typeface="Arial" pitchFamily="34" charset="0"/>
              <a:buChar char="•"/>
            </a:pPr>
            <a:r>
              <a:rPr lang="es-ES" dirty="0"/>
              <a:t>Dimensionamiento de áreas</a:t>
            </a:r>
            <a:endParaRPr lang="es-EC" dirty="0"/>
          </a:p>
          <a:p>
            <a:pPr marL="285750" lvl="0" indent="-285750" algn="just">
              <a:buFont typeface="Arial" pitchFamily="34" charset="0"/>
              <a:buChar char="•"/>
            </a:pPr>
            <a:r>
              <a:rPr lang="es-ES" dirty="0"/>
              <a:t>Vías de acceso</a:t>
            </a:r>
            <a:endParaRPr lang="es-EC" dirty="0"/>
          </a:p>
          <a:p>
            <a:pPr marL="285750" lvl="0" indent="-285750" algn="just">
              <a:buFont typeface="Arial" pitchFamily="34" charset="0"/>
              <a:buChar char="•"/>
            </a:pPr>
            <a:r>
              <a:rPr lang="es-ES" dirty="0"/>
              <a:t>Estandarización de edificaciones</a:t>
            </a:r>
            <a:endParaRPr lang="es-EC" dirty="0"/>
          </a:p>
          <a:p>
            <a:pPr marL="285750" lvl="0" indent="-285750" algn="just">
              <a:buFont typeface="Arial" pitchFamily="34" charset="0"/>
              <a:buChar char="•"/>
            </a:pPr>
            <a:r>
              <a:rPr lang="es-ES" dirty="0"/>
              <a:t>Estar en sectores alejados de la población</a:t>
            </a:r>
            <a:endParaRPr lang="es-EC" dirty="0"/>
          </a:p>
          <a:p>
            <a:pPr marL="285750" indent="-285750" algn="just">
              <a:buFont typeface="Arial" pitchFamily="34" charset="0"/>
              <a:buChar char="•"/>
            </a:pPr>
            <a:r>
              <a:rPr lang="es-ES" dirty="0"/>
              <a:t>Considerar las áreas: operativa, administrativa y social.</a:t>
            </a:r>
            <a:endParaRPr lang="es-EC" dirty="0"/>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91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174889" y="692696"/>
            <a:ext cx="4572000" cy="923330"/>
          </a:xfrm>
          <a:prstGeom prst="rect">
            <a:avLst/>
          </a:prstGeom>
        </p:spPr>
        <p:txBody>
          <a:bodyPr>
            <a:spAutoFit/>
          </a:bodyPr>
          <a:lstStyle/>
          <a:p>
            <a:pPr algn="just"/>
            <a:r>
              <a:rPr lang="es-ES" b="1" dirty="0"/>
              <a:t>PREGUNTA 4. ¿Se debe considerar los principios de la Economía de la Defensa en la construcción de los Fuertes y Bases?</a:t>
            </a:r>
            <a:endParaRPr lang="es-EC" dirty="0"/>
          </a:p>
        </p:txBody>
      </p:sp>
      <p:graphicFrame>
        <p:nvGraphicFramePr>
          <p:cNvPr id="4" name="3 Gráfico"/>
          <p:cNvGraphicFramePr>
            <a:graphicFrameLocks noChangeAspect="1"/>
          </p:cNvGraphicFramePr>
          <p:nvPr>
            <p:extLst>
              <p:ext uri="{D42A27DB-BD31-4B8C-83A1-F6EECF244321}">
                <p14:modId xmlns:p14="http://schemas.microsoft.com/office/powerpoint/2010/main" val="4115857462"/>
              </p:ext>
            </p:extLst>
          </p:nvPr>
        </p:nvGraphicFramePr>
        <p:xfrm>
          <a:off x="2684861" y="2276872"/>
          <a:ext cx="4071900" cy="27146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escudo-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65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301776" y="692696"/>
            <a:ext cx="4572000" cy="923330"/>
          </a:xfrm>
          <a:prstGeom prst="rect">
            <a:avLst/>
          </a:prstGeom>
        </p:spPr>
        <p:txBody>
          <a:bodyPr>
            <a:spAutoFit/>
          </a:bodyPr>
          <a:lstStyle/>
          <a:p>
            <a:pPr algn="just"/>
            <a:r>
              <a:rPr lang="es-ES" b="1" dirty="0"/>
              <a:t>PREGUNTA 5. ¿Recomienda que debe existir un manual que guie en la construcción de los Fuertes y Bases?</a:t>
            </a:r>
            <a:endParaRPr lang="es-EC" dirty="0"/>
          </a:p>
        </p:txBody>
      </p:sp>
      <p:graphicFrame>
        <p:nvGraphicFramePr>
          <p:cNvPr id="4" name="3 Gráfico"/>
          <p:cNvGraphicFramePr>
            <a:graphicFrameLocks noChangeAspect="1"/>
          </p:cNvGraphicFramePr>
          <p:nvPr>
            <p:extLst>
              <p:ext uri="{D42A27DB-BD31-4B8C-83A1-F6EECF244321}">
                <p14:modId xmlns:p14="http://schemas.microsoft.com/office/powerpoint/2010/main" val="2530966756"/>
              </p:ext>
            </p:extLst>
          </p:nvPr>
        </p:nvGraphicFramePr>
        <p:xfrm>
          <a:off x="2555776" y="2132856"/>
          <a:ext cx="4719972" cy="314664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escudo-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6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PROPUESTA</a:t>
            </a:r>
            <a:endPar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93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4"/>
          <a:srcRect l="33397" t="25391" r="43912" b="7673"/>
          <a:stretch/>
        </p:blipFill>
        <p:spPr>
          <a:xfrm>
            <a:off x="2627784" y="530112"/>
            <a:ext cx="3441106" cy="5707200"/>
          </a:xfrm>
          <a:prstGeom prst="rect">
            <a:avLst/>
          </a:prstGeom>
        </p:spPr>
      </p:pic>
    </p:spTree>
    <p:extLst>
      <p:ext uri="{BB962C8B-B14F-4D97-AF65-F5344CB8AC3E}">
        <p14:creationId xmlns:p14="http://schemas.microsoft.com/office/powerpoint/2010/main" val="2287954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547664" y="2419898"/>
            <a:ext cx="6120680" cy="2990562"/>
          </a:xfrm>
          <a:prstGeom prst="rect">
            <a:avLst/>
          </a:prstGeom>
        </p:spPr>
        <p:txBody>
          <a:bodyPr wrap="square">
            <a:spAutoFit/>
          </a:bodyPr>
          <a:lstStyle/>
          <a:p>
            <a:pPr marL="285750" indent="-285750">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DEFINICIONES BÁSICAS, ZONIFICACIÓN Y </a:t>
            </a:r>
            <a:r>
              <a:rPr lang="es-ES" sz="2000" dirty="0" smtClean="0">
                <a:latin typeface="Calibri" panose="020F0502020204030204" pitchFamily="34" charset="0"/>
                <a:ea typeface="Calibri" panose="020F0502020204030204" pitchFamily="34" charset="0"/>
                <a:cs typeface="Times New Roman" panose="02020603050405020304" pitchFamily="18" charset="0"/>
              </a:rPr>
              <a:t>NORMAS</a:t>
            </a:r>
          </a:p>
          <a:p>
            <a:pPr marL="285750" indent="-285750">
              <a:buFont typeface="Arial" panose="020B0604020202020204" pitchFamily="34" charset="0"/>
              <a:buChar char="•"/>
            </a:pPr>
            <a:endParaRPr lang="es-ES"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PROCESOS </a:t>
            </a:r>
            <a:r>
              <a:rPr lang="es-ES" sz="2000" dirty="0" smtClean="0">
                <a:latin typeface="Calibri" panose="020F0502020204030204" pitchFamily="34" charset="0"/>
                <a:ea typeface="Calibri" panose="020F0502020204030204" pitchFamily="34" charset="0"/>
                <a:cs typeface="Times New Roman" panose="02020603050405020304" pitchFamily="18" charset="0"/>
              </a:rPr>
              <a:t>CONSTRUCTIVOS</a:t>
            </a:r>
          </a:p>
          <a:p>
            <a:pPr marL="285750" indent="-285750">
              <a:lnSpc>
                <a:spcPct val="115000"/>
              </a:lnSpc>
              <a:spcAft>
                <a:spcPts val="1000"/>
              </a:spcAft>
              <a:buFont typeface="Arial" panose="020B0604020202020204" pitchFamily="34" charset="0"/>
              <a:buChar char="•"/>
            </a:pP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DESCRIPCIÓN DE LAS TIPOLOGÍAS </a:t>
            </a:r>
            <a:r>
              <a:rPr lang="es-ES" sz="2000" dirty="0" smtClean="0">
                <a:latin typeface="Calibri" panose="020F0502020204030204" pitchFamily="34" charset="0"/>
                <a:ea typeface="Calibri" panose="020F0502020204030204" pitchFamily="34" charset="0"/>
                <a:cs typeface="Times New Roman" panose="02020603050405020304" pitchFamily="18" charset="0"/>
              </a:rPr>
              <a:t>ARQUITECTÓNICAS</a:t>
            </a:r>
          </a:p>
          <a:p>
            <a:pPr marL="285750" indent="-285750">
              <a:lnSpc>
                <a:spcPct val="115000"/>
              </a:lnSpc>
              <a:spcAft>
                <a:spcPts val="1000"/>
              </a:spcAft>
              <a:buFont typeface="Arial" panose="020B0604020202020204" pitchFamily="34" charset="0"/>
              <a:buChar char="•"/>
            </a:pPr>
            <a:endParaRPr lang="es-ES"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ACABADOS MÍNIMOS Y </a:t>
            </a:r>
            <a:r>
              <a:rPr lang="es-ES" sz="2000" dirty="0" smtClean="0">
                <a:latin typeface="Calibri" panose="020F0502020204030204" pitchFamily="34" charset="0"/>
                <a:ea typeface="Calibri" panose="020F0502020204030204" pitchFamily="34" charset="0"/>
                <a:cs typeface="Times New Roman" panose="02020603050405020304" pitchFamily="18" charset="0"/>
              </a:rPr>
              <a:t>EQUIPAMIENTO</a:t>
            </a:r>
            <a:endParaRPr lang="es-EC"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845376" y="1588901"/>
            <a:ext cx="7255016" cy="461665"/>
          </a:xfrm>
          <a:prstGeom prst="rect">
            <a:avLst/>
          </a:prstGeom>
          <a:noFill/>
        </p:spPr>
        <p:txBody>
          <a:bodyPr wrap="square" rtlCol="0">
            <a:spAutoFit/>
          </a:bodyPr>
          <a:lstStyle/>
          <a:p>
            <a:r>
              <a:rPr lang="es-EC" sz="2400" dirty="0" smtClean="0"/>
              <a:t>LA PROPUESTA ESTÁ COMPUESTA DE CUATRO CAPÍTULOS</a:t>
            </a:r>
            <a:endParaRPr lang="es-EC" sz="2400" dirty="0"/>
          </a:p>
        </p:txBody>
      </p:sp>
      <p:pic>
        <p:nvPicPr>
          <p:cNvPr id="9218" name="Picture 2" descr="F:\TESIS IMPRESIÓN\Estandarizaciones fm\DORMITORIO 60 FUERTE MILITAR MANABI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077072"/>
            <a:ext cx="2987824" cy="1923678"/>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412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331640" y="1196752"/>
            <a:ext cx="6552728" cy="461665"/>
          </a:xfrm>
          <a:prstGeom prst="rect">
            <a:avLst/>
          </a:prstGeom>
        </p:spPr>
        <p:txBody>
          <a:bodyPr wrap="square">
            <a:spAutoFit/>
          </a:bodyPr>
          <a:lstStyle/>
          <a:p>
            <a:r>
              <a:rPr lang="es-ES" sz="2400" dirty="0">
                <a:latin typeface="Calibri" panose="020F0502020204030204" pitchFamily="34" charset="0"/>
                <a:ea typeface="Calibri" panose="020F0502020204030204" pitchFamily="34" charset="0"/>
                <a:cs typeface="Times New Roman" panose="02020603050405020304" pitchFamily="18" charset="0"/>
              </a:rPr>
              <a:t>DEFINICIONES BÁSICAS, ZONIFICACIÓN Y </a:t>
            </a:r>
            <a:r>
              <a:rPr lang="es-ES" sz="2400" dirty="0" smtClean="0">
                <a:latin typeface="Calibri" panose="020F0502020204030204" pitchFamily="34" charset="0"/>
                <a:ea typeface="Calibri" panose="020F0502020204030204" pitchFamily="34" charset="0"/>
                <a:cs typeface="Times New Roman" panose="02020603050405020304" pitchFamily="18" charset="0"/>
              </a:rPr>
              <a:t>NORMAS</a:t>
            </a:r>
          </a:p>
        </p:txBody>
      </p:sp>
      <p:sp>
        <p:nvSpPr>
          <p:cNvPr id="2" name="Rectángulo 1"/>
          <p:cNvSpPr/>
          <p:nvPr/>
        </p:nvSpPr>
        <p:spPr>
          <a:xfrm>
            <a:off x="683568" y="3068960"/>
            <a:ext cx="7560840" cy="584775"/>
          </a:xfrm>
          <a:prstGeom prst="rect">
            <a:avLst/>
          </a:prstGeom>
        </p:spPr>
        <p:txBody>
          <a:bodyPr wrap="square">
            <a:spAutoFit/>
          </a:bodyPr>
          <a:lstStyle/>
          <a:p>
            <a:pPr algn="just"/>
            <a:r>
              <a:rPr lang="es-EC" sz="1600" dirty="0" smtClean="0">
                <a:latin typeface="+mj-lt"/>
                <a:ea typeface="Calibri" panose="020F0502020204030204" pitchFamily="34" charset="0"/>
              </a:rPr>
              <a:t>LA ZONIFICACIÓN DEL ÁREA URBANA CONSISTE EN LA LIMITACIÓN DE DETERMINADOS SECTORES Y SU AFECTACIÓN POR DETERMINADOS USOS</a:t>
            </a:r>
            <a:endParaRPr lang="es-EC" sz="1600" dirty="0">
              <a:latin typeface="+mj-lt"/>
            </a:endParaRPr>
          </a:p>
        </p:txBody>
      </p:sp>
      <p:sp>
        <p:nvSpPr>
          <p:cNvPr id="5" name="Rectángulo 4"/>
          <p:cNvSpPr/>
          <p:nvPr/>
        </p:nvSpPr>
        <p:spPr>
          <a:xfrm>
            <a:off x="683568" y="3866272"/>
            <a:ext cx="7560840" cy="2308324"/>
          </a:xfrm>
          <a:prstGeom prst="rect">
            <a:avLst/>
          </a:prstGeom>
        </p:spPr>
        <p:txBody>
          <a:bodyPr wrap="square">
            <a:spAutoFit/>
          </a:bodyPr>
          <a:lstStyle/>
          <a:p>
            <a:pPr lvl="0" algn="just">
              <a:lnSpc>
                <a:spcPct val="150000"/>
              </a:lnSpc>
              <a:spcAft>
                <a:spcPts val="0"/>
              </a:spcAft>
            </a:pPr>
            <a:r>
              <a:rPr lang="es-ES" sz="1600" dirty="0" smtClean="0">
                <a:latin typeface="+mj-lt"/>
              </a:rPr>
              <a:t>SE CONSIDERARON LOS CÓDIGOS Y NORMATIVAS QUE A CONTINUACIÓN SE INDICAN:</a:t>
            </a:r>
            <a:endParaRPr lang="es-ES_tradnl" sz="1600" dirty="0" smtClean="0">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sz="1600" dirty="0" smtClean="0">
                <a:latin typeface="+mj-lt"/>
                <a:ea typeface="Calibri" panose="020F0502020204030204" pitchFamily="34" charset="0"/>
                <a:cs typeface="Times New Roman" panose="02020603050405020304" pitchFamily="18" charset="0"/>
              </a:rPr>
              <a:t>NORMAS TÉCNICAS NEUFERT</a:t>
            </a:r>
            <a:endParaRPr lang="es-EC" sz="1600" dirty="0" smtClean="0">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sz="1600" dirty="0" smtClean="0">
                <a:latin typeface="+mj-lt"/>
                <a:ea typeface="Calibri" panose="020F0502020204030204" pitchFamily="34" charset="0"/>
                <a:cs typeface="Times New Roman" panose="02020603050405020304" pitchFamily="18" charset="0"/>
              </a:rPr>
              <a:t>CÓDIGO ECUATORIANO DE LA CONSTRUCCIÓN </a:t>
            </a:r>
            <a:endParaRPr lang="es-EC" sz="1600" dirty="0" smtClean="0">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sz="1600" dirty="0" smtClean="0">
                <a:latin typeface="+mj-lt"/>
                <a:ea typeface="Calibri" panose="020F0502020204030204" pitchFamily="34" charset="0"/>
                <a:cs typeface="Times New Roman" panose="02020603050405020304" pitchFamily="18" charset="0"/>
              </a:rPr>
              <a:t>NORMAS INEN</a:t>
            </a:r>
            <a:endParaRPr lang="es-EC" sz="1600" dirty="0" smtClean="0">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sz="1600" dirty="0" smtClean="0">
                <a:latin typeface="+mj-lt"/>
                <a:ea typeface="Calibri" panose="020F0502020204030204" pitchFamily="34" charset="0"/>
                <a:cs typeface="Times New Roman" panose="02020603050405020304" pitchFamily="18" charset="0"/>
              </a:rPr>
              <a:t>REGLAS TÉCNICAS DE ARQUITECTURA Y URBANISMO DE LAS ORDENANZAS MUNICIPALES DEL DISTRITO METROPOLITANO DE QUITO.</a:t>
            </a:r>
            <a:endParaRPr lang="es-EC" sz="1600" dirty="0">
              <a:effectLst/>
              <a:latin typeface="+mj-lt"/>
              <a:ea typeface="Calibri" panose="020F0502020204030204" pitchFamily="34" charset="0"/>
              <a:cs typeface="Times New Roman" panose="02020603050405020304" pitchFamily="18" charset="0"/>
            </a:endParaRPr>
          </a:p>
        </p:txBody>
      </p:sp>
      <p:sp>
        <p:nvSpPr>
          <p:cNvPr id="6" name="Rectángulo 5"/>
          <p:cNvSpPr/>
          <p:nvPr/>
        </p:nvSpPr>
        <p:spPr>
          <a:xfrm>
            <a:off x="683567" y="1885526"/>
            <a:ext cx="7560841" cy="830997"/>
          </a:xfrm>
          <a:prstGeom prst="rect">
            <a:avLst/>
          </a:prstGeom>
        </p:spPr>
        <p:txBody>
          <a:bodyPr wrap="square">
            <a:spAutoFit/>
          </a:bodyPr>
          <a:lstStyle/>
          <a:p>
            <a:pPr algn="just"/>
            <a:r>
              <a:rPr lang="es-ES" sz="1600" dirty="0" smtClean="0">
                <a:latin typeface="+mj-lt"/>
                <a:ea typeface="Times New Roman" panose="02020603050405020304" pitchFamily="18" charset="0"/>
                <a:cs typeface="Times New Roman" panose="02020603050405020304" pitchFamily="18" charset="0"/>
              </a:rPr>
              <a:t>DEFINICIONES BÁSICAS COMO: </a:t>
            </a:r>
            <a:r>
              <a:rPr lang="es-ES" sz="1600" dirty="0" smtClean="0">
                <a:latin typeface="+mj-lt"/>
              </a:rPr>
              <a:t>BASE MILITAR, CAMPAMENTO MILITAR, CIMENTACIÓN,COLUMNA, </a:t>
            </a:r>
            <a:r>
              <a:rPr lang="es-MX" sz="1600" dirty="0" smtClean="0">
                <a:latin typeface="+mj-lt"/>
              </a:rPr>
              <a:t>DISEÑO </a:t>
            </a:r>
            <a:r>
              <a:rPr lang="es-ES" sz="1600" dirty="0" smtClean="0">
                <a:latin typeface="+mj-lt"/>
              </a:rPr>
              <a:t>ARQUITECTÓNICO, </a:t>
            </a:r>
            <a:r>
              <a:rPr lang="es-MX" sz="1600" dirty="0" smtClean="0">
                <a:latin typeface="+mj-lt"/>
              </a:rPr>
              <a:t>ECONOMÍA DE DEFENSA, </a:t>
            </a:r>
            <a:r>
              <a:rPr lang="es-ES" sz="1600" dirty="0" smtClean="0">
                <a:latin typeface="+mj-lt"/>
              </a:rPr>
              <a:t>FUERTE MILITAR, </a:t>
            </a:r>
            <a:r>
              <a:rPr lang="es-MX" sz="1600" dirty="0" smtClean="0">
                <a:latin typeface="+mj-lt"/>
              </a:rPr>
              <a:t>INFRAESTRUCTURA, </a:t>
            </a:r>
            <a:r>
              <a:rPr lang="es-ES" sz="1600" dirty="0" smtClean="0">
                <a:latin typeface="+mj-lt"/>
              </a:rPr>
              <a:t>MURO DE MAMPOSTERÍA </a:t>
            </a:r>
            <a:endParaRPr lang="es-EC" sz="1600" dirty="0">
              <a:latin typeface="+mj-lt"/>
            </a:endParaRPr>
          </a:p>
        </p:txBody>
      </p:sp>
      <p:pic>
        <p:nvPicPr>
          <p:cNvPr id="10242" name="Picture 2" descr="F:\TESIS IMPRESIÓN\Estandarizaciones fm\COMANDO BATALLON FUERTE MILITAR MANABI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097610"/>
            <a:ext cx="2779801" cy="14196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46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483768" y="764704"/>
            <a:ext cx="3960440" cy="517065"/>
          </a:xfrm>
          <a:prstGeom prst="rect">
            <a:avLst/>
          </a:prstGeom>
        </p:spPr>
        <p:txBody>
          <a:bodyPr wrap="square">
            <a:spAutoFit/>
          </a:bodyPr>
          <a:lstStyle/>
          <a:p>
            <a:pPr>
              <a:lnSpc>
                <a:spcPct val="115000"/>
              </a:lnSpc>
              <a:spcAft>
                <a:spcPts val="1000"/>
              </a:spcAft>
            </a:pPr>
            <a:r>
              <a:rPr lang="es-ES" sz="2400" dirty="0" smtClean="0">
                <a:latin typeface="Calibri" panose="020F0502020204030204" pitchFamily="34" charset="0"/>
                <a:ea typeface="Calibri" panose="020F0502020204030204" pitchFamily="34" charset="0"/>
                <a:cs typeface="Times New Roman" panose="02020603050405020304" pitchFamily="18" charset="0"/>
              </a:rPr>
              <a:t>PROCESOS CONSTRUCTIVOS</a:t>
            </a:r>
            <a:endParaRPr lang="es-EC"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107504" y="1340768"/>
            <a:ext cx="8856984" cy="5028556"/>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s-ES" dirty="0" smtClean="0">
                <a:latin typeface="+mj-lt"/>
                <a:ea typeface="Calibri" panose="020F0502020204030204" pitchFamily="34" charset="0"/>
                <a:cs typeface="Times New Roman" panose="02020603050405020304" pitchFamily="18" charset="0"/>
              </a:rPr>
              <a:t>PROCESOS PRE – CONSTRUCTIVOS </a:t>
            </a:r>
          </a:p>
          <a:p>
            <a:pPr marL="742950" lvl="1" indent="-285750" algn="just">
              <a:buFont typeface="Arial" panose="020B0604020202020204" pitchFamily="34" charset="0"/>
              <a:buChar char="•"/>
            </a:pPr>
            <a:r>
              <a:rPr lang="es-ES" dirty="0"/>
              <a:t>Verificación que el terreno </a:t>
            </a:r>
            <a:r>
              <a:rPr lang="es-ES" dirty="0" smtClean="0"/>
              <a:t>tenga </a:t>
            </a:r>
            <a:r>
              <a:rPr lang="es-ES" dirty="0"/>
              <a:t>la escritura </a:t>
            </a:r>
            <a:r>
              <a:rPr lang="es-ES" dirty="0" smtClean="0"/>
              <a:t>legalizada </a:t>
            </a:r>
            <a:r>
              <a:rPr lang="es-ES" dirty="0"/>
              <a:t>e </a:t>
            </a:r>
            <a:r>
              <a:rPr lang="es-ES" dirty="0" smtClean="0"/>
              <a:t>inscrita.</a:t>
            </a:r>
            <a:endParaRPr lang="es-EC" dirty="0"/>
          </a:p>
          <a:p>
            <a:pPr marL="742950" lvl="1" indent="-285750" algn="just">
              <a:buFont typeface="Arial" panose="020B0604020202020204" pitchFamily="34" charset="0"/>
              <a:buChar char="•"/>
            </a:pPr>
            <a:r>
              <a:rPr lang="es-ES" dirty="0"/>
              <a:t>Haberse elaborado los estudios y </a:t>
            </a:r>
            <a:r>
              <a:rPr lang="es-ES" dirty="0" smtClean="0"/>
              <a:t>diseños; </a:t>
            </a:r>
            <a:r>
              <a:rPr lang="es-ES" dirty="0"/>
              <a:t>los cuales se complementarán con presupuestos referenciales sustentados en análisis de precios </a:t>
            </a:r>
            <a:r>
              <a:rPr lang="es-ES" dirty="0" smtClean="0"/>
              <a:t>unitarios. </a:t>
            </a:r>
            <a:endParaRPr lang="es-EC" dirty="0"/>
          </a:p>
          <a:p>
            <a:pPr marL="742950" lvl="1" indent="-285750" algn="just">
              <a:buFont typeface="Arial" panose="020B0604020202020204" pitchFamily="34" charset="0"/>
              <a:buChar char="•"/>
            </a:pPr>
            <a:r>
              <a:rPr lang="es-ES" dirty="0"/>
              <a:t>Obtención de los </a:t>
            </a:r>
            <a:r>
              <a:rPr lang="es-ES" dirty="0" smtClean="0"/>
              <a:t>permisos, </a:t>
            </a:r>
            <a:r>
              <a:rPr lang="es-ES" dirty="0"/>
              <a:t>además, </a:t>
            </a:r>
            <a:r>
              <a:rPr lang="es-ES" dirty="0" smtClean="0"/>
              <a:t>de </a:t>
            </a:r>
            <a:r>
              <a:rPr lang="es-ES" dirty="0"/>
              <a:t>requerirse, se obtendrán </a:t>
            </a:r>
            <a:r>
              <a:rPr lang="es-ES" dirty="0" smtClean="0"/>
              <a:t>aprobaciones </a:t>
            </a:r>
            <a:r>
              <a:rPr lang="es-ES" dirty="0"/>
              <a:t>de impactos ambientales, del sistema contra incendios, conexiones a </a:t>
            </a:r>
            <a:r>
              <a:rPr lang="es-ES" dirty="0" smtClean="0"/>
              <a:t>redes.</a:t>
            </a:r>
            <a:endParaRPr lang="es-EC" dirty="0"/>
          </a:p>
          <a:p>
            <a:pPr marL="742950" lvl="1" indent="-285750" algn="just">
              <a:buFont typeface="Arial" panose="020B0604020202020204" pitchFamily="34" charset="0"/>
              <a:buChar char="•"/>
            </a:pPr>
            <a:r>
              <a:rPr lang="es-ES" dirty="0"/>
              <a:t>Certificación financiera que respalde la ejecución de la obra.</a:t>
            </a:r>
            <a:endParaRPr lang="es-EC" dirty="0"/>
          </a:p>
          <a:p>
            <a:pPr marL="742950" lvl="1" indent="-285750" algn="just">
              <a:buFont typeface="Arial" panose="020B0604020202020204" pitchFamily="34" charset="0"/>
              <a:buChar char="•"/>
            </a:pPr>
            <a:r>
              <a:rPr lang="es-ES" dirty="0"/>
              <a:t>Elaboración de pliegos para la </a:t>
            </a:r>
            <a:r>
              <a:rPr lang="es-ES" dirty="0" smtClean="0"/>
              <a:t>contratación.</a:t>
            </a:r>
            <a:endParaRPr lang="es-EC" dirty="0"/>
          </a:p>
          <a:p>
            <a:pPr marL="742950" lvl="1" indent="-285750" algn="just">
              <a:buFont typeface="Arial" panose="020B0604020202020204" pitchFamily="34" charset="0"/>
              <a:buChar char="•"/>
            </a:pPr>
            <a:r>
              <a:rPr lang="es-ES" dirty="0"/>
              <a:t>Procesos de Contratación de las obras.</a:t>
            </a:r>
            <a:endParaRPr lang="es-EC" dirty="0"/>
          </a:p>
          <a:p>
            <a:pPr marL="742950" lvl="1" indent="-285750" algn="just">
              <a:buFont typeface="Arial" panose="020B0604020202020204" pitchFamily="34" charset="0"/>
              <a:buChar char="•"/>
            </a:pPr>
            <a:r>
              <a:rPr lang="es-ES" dirty="0"/>
              <a:t>Para el caso de </a:t>
            </a:r>
            <a:r>
              <a:rPr lang="es-ES" dirty="0" smtClean="0"/>
              <a:t>adecuaciones, se </a:t>
            </a:r>
            <a:r>
              <a:rPr lang="es-ES" dirty="0"/>
              <a:t>tramitarán los permisos </a:t>
            </a:r>
            <a:r>
              <a:rPr lang="es-ES" dirty="0" smtClean="0"/>
              <a:t>que </a:t>
            </a:r>
            <a:r>
              <a:rPr lang="es-ES" dirty="0"/>
              <a:t>se </a:t>
            </a:r>
            <a:r>
              <a:rPr lang="es-ES" dirty="0" smtClean="0"/>
              <a:t>requieran</a:t>
            </a:r>
            <a:endParaRPr lang="es-EC" dirty="0" smtClean="0">
              <a:latin typeface="+mj-lt"/>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s-ES" dirty="0" smtClean="0">
                <a:latin typeface="+mj-lt"/>
                <a:ea typeface="Calibri" panose="020F0502020204030204" pitchFamily="34" charset="0"/>
                <a:cs typeface="Times New Roman" panose="02020603050405020304" pitchFamily="18" charset="0"/>
              </a:rPr>
              <a:t>ESQUEMAS DE IMPLANTACIÓN</a:t>
            </a:r>
          </a:p>
          <a:p>
            <a:pPr marL="742950" lvl="1" indent="-285750" algn="just">
              <a:buFont typeface="Arial" panose="020B0604020202020204" pitchFamily="34" charset="0"/>
              <a:buChar char="•"/>
            </a:pPr>
            <a:r>
              <a:rPr lang="es-ES" sz="1600" dirty="0" smtClean="0"/>
              <a:t>ADMINISTRATIVOS</a:t>
            </a:r>
            <a:endParaRPr lang="es-EC" sz="1600" dirty="0" smtClean="0"/>
          </a:p>
          <a:p>
            <a:pPr marL="742950" lvl="1" indent="-285750" algn="just">
              <a:buFont typeface="Arial" panose="020B0604020202020204" pitchFamily="34" charset="0"/>
              <a:buChar char="•"/>
            </a:pPr>
            <a:r>
              <a:rPr lang="es-ES" sz="1600" dirty="0" smtClean="0"/>
              <a:t>VIVIENDA</a:t>
            </a:r>
            <a:endParaRPr lang="es-EC" sz="1600" dirty="0" smtClean="0"/>
          </a:p>
          <a:p>
            <a:pPr marL="742950" lvl="1" indent="-285750" algn="just">
              <a:buFont typeface="Arial" panose="020B0604020202020204" pitchFamily="34" charset="0"/>
              <a:buChar char="•"/>
            </a:pPr>
            <a:r>
              <a:rPr lang="es-ES" sz="1600" dirty="0" smtClean="0"/>
              <a:t>SERVICIOS</a:t>
            </a:r>
            <a:endParaRPr lang="es-EC" sz="1600" dirty="0" smtClean="0"/>
          </a:p>
          <a:p>
            <a:pPr marL="742950" lvl="1" indent="-285750" algn="just">
              <a:buFont typeface="Arial" panose="020B0604020202020204" pitchFamily="34" charset="0"/>
              <a:buChar char="•"/>
            </a:pPr>
            <a:r>
              <a:rPr lang="es-MX" sz="1600" dirty="0" smtClean="0"/>
              <a:t>ÁREAS ESPECIALES</a:t>
            </a:r>
            <a:endParaRPr lang="es-EC" sz="1600" dirty="0" smtClean="0"/>
          </a:p>
          <a:p>
            <a:pPr marL="742950" lvl="1" indent="-285750" algn="just">
              <a:buFont typeface="Arial" panose="020B0604020202020204" pitchFamily="34" charset="0"/>
              <a:buChar char="•"/>
            </a:pPr>
            <a:r>
              <a:rPr lang="es-MX" sz="1600" dirty="0" smtClean="0"/>
              <a:t>OPERACIONAL</a:t>
            </a:r>
            <a:endParaRPr lang="es-EC" sz="1600" dirty="0" smtClean="0"/>
          </a:p>
          <a:p>
            <a:pPr marL="285750" indent="-285750" algn="just">
              <a:lnSpc>
                <a:spcPct val="115000"/>
              </a:lnSpc>
              <a:spcAft>
                <a:spcPts val="1000"/>
              </a:spcAft>
              <a:buFont typeface="Arial" panose="020B0604020202020204" pitchFamily="34" charset="0"/>
              <a:buChar char="•"/>
            </a:pPr>
            <a:endParaRPr lang="es-EC" dirty="0" smtClean="0">
              <a:latin typeface="+mj-lt"/>
              <a:ea typeface="Calibri" panose="020F0502020204030204" pitchFamily="34" charset="0"/>
              <a:cs typeface="Times New Roman" panose="02020603050405020304" pitchFamily="18" charset="0"/>
            </a:endParaRPr>
          </a:p>
        </p:txBody>
      </p:sp>
      <p:pic>
        <p:nvPicPr>
          <p:cNvPr id="6"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4581128"/>
            <a:ext cx="2232248" cy="1255640"/>
          </a:xfrm>
          <a:prstGeom prst="rect">
            <a:avLst/>
          </a:prstGeom>
        </p:spPr>
      </p:pic>
    </p:spTree>
    <p:extLst>
      <p:ext uri="{BB962C8B-B14F-4D97-AF65-F5344CB8AC3E}">
        <p14:creationId xmlns:p14="http://schemas.microsoft.com/office/powerpoint/2010/main" val="3764181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483768" y="908720"/>
            <a:ext cx="3960440" cy="517065"/>
          </a:xfrm>
          <a:prstGeom prst="rect">
            <a:avLst/>
          </a:prstGeom>
        </p:spPr>
        <p:txBody>
          <a:bodyPr wrap="square">
            <a:spAutoFit/>
          </a:bodyPr>
          <a:lstStyle/>
          <a:p>
            <a:pPr>
              <a:lnSpc>
                <a:spcPct val="115000"/>
              </a:lnSpc>
              <a:spcAft>
                <a:spcPts val="1000"/>
              </a:spcAft>
            </a:pPr>
            <a:r>
              <a:rPr lang="es-ES" sz="2400" dirty="0" smtClean="0">
                <a:latin typeface="Calibri" panose="020F0502020204030204" pitchFamily="34" charset="0"/>
                <a:ea typeface="Calibri" panose="020F0502020204030204" pitchFamily="34" charset="0"/>
                <a:cs typeface="Times New Roman" panose="02020603050405020304" pitchFamily="18" charset="0"/>
              </a:rPr>
              <a:t>PROCESOS CONSTRUCTIVOS</a:t>
            </a:r>
            <a:endParaRPr lang="es-EC"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827584" y="1556792"/>
            <a:ext cx="7560840" cy="3627147"/>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s-ES" dirty="0" smtClean="0">
                <a:latin typeface="+mj-lt"/>
                <a:ea typeface="Calibri" panose="020F0502020204030204" pitchFamily="34" charset="0"/>
                <a:cs typeface="Times New Roman" panose="02020603050405020304" pitchFamily="18" charset="0"/>
              </a:rPr>
              <a:t>DIMENSIONAMIENTO DE ÁREAS POR EFECTIVOS MILITARES</a:t>
            </a:r>
          </a:p>
          <a:p>
            <a:pPr marL="742950" lvl="1" indent="-285750" algn="just">
              <a:lnSpc>
                <a:spcPct val="115000"/>
              </a:lnSpc>
              <a:spcAft>
                <a:spcPts val="1000"/>
              </a:spcAft>
              <a:buFont typeface="Arial" panose="020B0604020202020204" pitchFamily="34" charset="0"/>
              <a:buChar char="•"/>
            </a:pPr>
            <a:r>
              <a:rPr lang="es-ES" sz="1600" dirty="0" smtClean="0"/>
              <a:t>MATRICES DE ESTANDARIZACIÓN </a:t>
            </a:r>
            <a:endParaRPr lang="es-EC" sz="1600" dirty="0" smtClean="0">
              <a:latin typeface="+mj-lt"/>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es-ES" dirty="0" smtClean="0">
                <a:latin typeface="+mj-lt"/>
                <a:ea typeface="Calibri" panose="020F0502020204030204" pitchFamily="34" charset="0"/>
                <a:cs typeface="Times New Roman" panose="02020603050405020304" pitchFamily="18" charset="0"/>
              </a:rPr>
              <a:t>ESPECIFICACIONES GENERALES</a:t>
            </a:r>
          </a:p>
          <a:p>
            <a:pPr lvl="1" algn="just">
              <a:lnSpc>
                <a:spcPct val="115000"/>
              </a:lnSpc>
              <a:spcAft>
                <a:spcPts val="1000"/>
              </a:spcAft>
            </a:pPr>
            <a:r>
              <a:rPr lang="es-ES" dirty="0"/>
              <a:t>R</a:t>
            </a:r>
            <a:r>
              <a:rPr lang="es-ES" dirty="0" smtClean="0"/>
              <a:t>eferentes </a:t>
            </a:r>
            <a:r>
              <a:rPr lang="es-ES" dirty="0"/>
              <a:t>a infraestructura, servicios básicos (soterrados), acometidas, redes de movilidad, sistema vial, zonas de riesgos, criterios de sismo resistencia, condiciones mínimas de confort, normativas técnicas vigentes, salud de las personas, construcciones de acuerdo a los estándares y especificaciones establecidos por los diseños técnicos del proyecto además tendrán las rampas y áreas específicas para uso de las personas con capacidades especiales</a:t>
            </a:r>
            <a:endParaRPr lang="es-EC" dirty="0">
              <a:effectLst/>
              <a:latin typeface="+mj-lt"/>
              <a:ea typeface="Calibri" panose="020F0502020204030204" pitchFamily="34" charset="0"/>
              <a:cs typeface="Times New Roman" panose="02020603050405020304" pitchFamily="18" charset="0"/>
            </a:endParaRPr>
          </a:p>
        </p:txBody>
      </p:sp>
      <p:pic>
        <p:nvPicPr>
          <p:cNvPr id="11266" name="Picture 2" descr="F:\TESIS IMPRESIÓN\Estandarizaciones fm\BASE DE MANTA VIVIENDA FISCAL 3.jpg">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673674"/>
            <a:ext cx="3131840" cy="14196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5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INTRODUCCIÓN</a:t>
            </a:r>
            <a:endPar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32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547664" y="188640"/>
            <a:ext cx="6840760" cy="517065"/>
          </a:xfrm>
          <a:prstGeom prst="rect">
            <a:avLst/>
          </a:prstGeom>
        </p:spPr>
        <p:txBody>
          <a:bodyPr wrap="square">
            <a:spAutoFit/>
          </a:bodyPr>
          <a:lstStyle/>
          <a:p>
            <a:pPr>
              <a:lnSpc>
                <a:spcPct val="115000"/>
              </a:lnSpc>
              <a:spcAft>
                <a:spcPts val="1000"/>
              </a:spcAft>
            </a:pPr>
            <a:r>
              <a:rPr lang="es-ES" sz="2400" dirty="0" smtClean="0">
                <a:latin typeface="Calibri" panose="020F0502020204030204" pitchFamily="34" charset="0"/>
                <a:ea typeface="Calibri" panose="020F0502020204030204" pitchFamily="34" charset="0"/>
                <a:cs typeface="Times New Roman" panose="02020603050405020304" pitchFamily="18" charset="0"/>
              </a:rPr>
              <a:t>DESCRIPCIÓN </a:t>
            </a:r>
            <a:r>
              <a:rPr lang="es-ES" sz="2400" dirty="0">
                <a:latin typeface="Calibri" panose="020F0502020204030204" pitchFamily="34" charset="0"/>
                <a:ea typeface="Calibri" panose="020F0502020204030204" pitchFamily="34" charset="0"/>
                <a:cs typeface="Times New Roman" panose="02020603050405020304" pitchFamily="18" charset="0"/>
              </a:rPr>
              <a:t>DE LAS TIPOLOGÍAS </a:t>
            </a:r>
            <a:r>
              <a:rPr lang="es-ES" sz="2400" dirty="0" smtClean="0">
                <a:latin typeface="Calibri" panose="020F0502020204030204" pitchFamily="34" charset="0"/>
                <a:ea typeface="Calibri" panose="020F0502020204030204" pitchFamily="34" charset="0"/>
                <a:cs typeface="Times New Roman" panose="02020603050405020304" pitchFamily="18" charset="0"/>
              </a:rPr>
              <a:t>ARQUITECTÓNICAS</a:t>
            </a:r>
          </a:p>
        </p:txBody>
      </p:sp>
      <p:sp>
        <p:nvSpPr>
          <p:cNvPr id="2" name="Rectángulo 1"/>
          <p:cNvSpPr/>
          <p:nvPr/>
        </p:nvSpPr>
        <p:spPr>
          <a:xfrm>
            <a:off x="107504" y="980728"/>
            <a:ext cx="8856984" cy="4916731"/>
          </a:xfrm>
          <a:prstGeom prst="rect">
            <a:avLst/>
          </a:prstGeom>
        </p:spPr>
        <p:txBody>
          <a:bodyPr wrap="square">
            <a:spAutoFit/>
          </a:bodyPr>
          <a:lstStyle/>
          <a:p>
            <a:pPr algn="just">
              <a:lnSpc>
                <a:spcPct val="150000"/>
              </a:lnSpc>
              <a:spcAft>
                <a:spcPts val="0"/>
              </a:spcAft>
            </a:pPr>
            <a:r>
              <a:rPr lang="es-ES" sz="1100" b="1" dirty="0">
                <a:latin typeface="Times New Roman" panose="02020603050405020304" pitchFamily="18" charset="0"/>
                <a:ea typeface="Calibri" panose="020F0502020204030204" pitchFamily="34" charset="0"/>
                <a:cs typeface="Times New Roman" panose="02020603050405020304" pitchFamily="18" charset="0"/>
              </a:rPr>
              <a:t>Descripción del </a:t>
            </a:r>
            <a:r>
              <a:rPr lang="es-ES" sz="1100" b="1" dirty="0" smtClean="0">
                <a:latin typeface="Times New Roman" panose="02020603050405020304" pitchFamily="18" charset="0"/>
                <a:ea typeface="Calibri" panose="020F0502020204030204" pitchFamily="34" charset="0"/>
                <a:cs typeface="Times New Roman" panose="02020603050405020304" pitchFamily="18" charset="0"/>
              </a:rPr>
              <a:t>proyecto:</a:t>
            </a:r>
            <a:endParaRPr lang="es-EC" sz="105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100" dirty="0" smtClean="0">
                <a:latin typeface="Times New Roman" panose="02020603050405020304" pitchFamily="18" charset="0"/>
                <a:ea typeface="Calibri" panose="020F0502020204030204" pitchFamily="34" charset="0"/>
                <a:cs typeface="Times New Roman" panose="02020603050405020304" pitchFamily="18" charset="0"/>
              </a:rPr>
              <a:t>El </a:t>
            </a:r>
            <a:r>
              <a:rPr lang="es-ES" sz="1100" dirty="0">
                <a:latin typeface="Times New Roman" panose="02020603050405020304" pitchFamily="18" charset="0"/>
                <a:ea typeface="Calibri" panose="020F0502020204030204" pitchFamily="34" charset="0"/>
                <a:cs typeface="Times New Roman" panose="02020603050405020304" pitchFamily="18" charset="0"/>
              </a:rPr>
              <a:t>bloque de oficinas del Comando se ha desarrollado en dos pisos, las oficinas están diseñadas en base a un orgánico estructural numérico y la distribución se lo ha concebido de una manera funcional organizada cuya correlación entre departamentos es directa a través de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circulaciones.</a:t>
            </a:r>
            <a:endParaRPr lang="es-EC" sz="105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100" dirty="0" smtClean="0">
                <a:latin typeface="Times New Roman" panose="02020603050405020304" pitchFamily="18" charset="0"/>
                <a:ea typeface="Calibri" panose="020F0502020204030204" pitchFamily="34" charset="0"/>
                <a:cs typeface="Times New Roman" panose="02020603050405020304" pitchFamily="18" charset="0"/>
              </a:rPr>
              <a:t>Planta </a:t>
            </a:r>
            <a:r>
              <a:rPr lang="es-ES" sz="1100" dirty="0">
                <a:latin typeface="Times New Roman" panose="02020603050405020304" pitchFamily="18" charset="0"/>
                <a:ea typeface="Calibri" panose="020F0502020204030204" pitchFamily="34" charset="0"/>
                <a:cs typeface="Times New Roman" panose="02020603050405020304" pitchFamily="18" charset="0"/>
              </a:rPr>
              <a:t>Baja: Tiene un acceso principal a un hall de recepción, tiene dos salidas de emergencia, incluido el acceso principal, para evacuación en caso de contingencias de eventos adversos; en esta planta se han ubicado los departamentos de Personal, Logística, Compras públicas, Construcciones, Sistemas, Financiero, Bodega de Suministros, Recursos Humanos, con las respectivas baterías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sanitarias.</a:t>
            </a:r>
            <a:endParaRPr lang="es-EC" sz="105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S" sz="1100" dirty="0" smtClean="0">
                <a:latin typeface="Times New Roman" panose="02020603050405020304" pitchFamily="18" charset="0"/>
                <a:ea typeface="Calibri" panose="020F0502020204030204" pitchFamily="34" charset="0"/>
                <a:cs typeface="Times New Roman" panose="02020603050405020304" pitchFamily="18" charset="0"/>
              </a:rPr>
              <a:t>Planta </a:t>
            </a:r>
            <a:r>
              <a:rPr lang="es-ES" sz="1100" dirty="0">
                <a:latin typeface="Times New Roman" panose="02020603050405020304" pitchFamily="18" charset="0"/>
                <a:ea typeface="Calibri" panose="020F0502020204030204" pitchFamily="34" charset="0"/>
                <a:cs typeface="Times New Roman" panose="02020603050405020304" pitchFamily="18" charset="0"/>
              </a:rPr>
              <a:t>Alta: A través de la grada principal se llega a un hall de distribución, áreas de espera y pool de secretaría y a los diferentes departamentos que se encuentran distribuidos en esta planta, donde están ubicadas las siguientes oficinas para: Comandante, Jefe de Estado Mayor, Comunicación social, Asesoría Jurídica, Archivo, División de Seguridad, Riesgo y Medio Ambiente, Inteligencia, Operaciones, Sala de Mando y Control; dispone de una batería sanitaria para el personal de esta planta alta, dos gradas: la una está ubicada en el hall de distribución y que es de acceso a la planta baja y una segunda grada para una rápida evacuación en casos de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emergencia.</a:t>
            </a:r>
            <a:endParaRPr lang="es-EC" sz="105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MX" sz="1100" dirty="0" smtClean="0">
                <a:latin typeface="Times New Roman" panose="02020603050405020304" pitchFamily="18" charset="0"/>
                <a:ea typeface="Calibri" panose="020F0502020204030204" pitchFamily="34" charset="0"/>
                <a:cs typeface="Times New Roman" panose="02020603050405020304" pitchFamily="18" charset="0"/>
              </a:rPr>
              <a:t>Para </a:t>
            </a:r>
            <a:r>
              <a:rPr lang="es-MX" sz="1100" dirty="0">
                <a:latin typeface="Times New Roman" panose="02020603050405020304" pitchFamily="18" charset="0"/>
                <a:ea typeface="Calibri" panose="020F0502020204030204" pitchFamily="34" charset="0"/>
                <a:cs typeface="Times New Roman" panose="02020603050405020304" pitchFamily="18" charset="0"/>
              </a:rPr>
              <a:t>implantar el bloque de oficinas del Comando Operacional se requiere una área minina de 780.45 m2 de terreno considerando los retiros reglamentarios.</a:t>
            </a:r>
            <a:endParaRPr lang="es-EC"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MX" sz="1100" b="1" dirty="0">
                <a:latin typeface="Times New Roman" panose="02020603050405020304" pitchFamily="18" charset="0"/>
                <a:ea typeface="Calibri" panose="020F0502020204030204" pitchFamily="34" charset="0"/>
                <a:cs typeface="Times New Roman" panose="02020603050405020304" pitchFamily="18" charset="0"/>
              </a:rPr>
              <a:t>Área total del bloque</a:t>
            </a:r>
            <a:endParaRPr lang="es-EC"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MX" sz="1100" dirty="0">
                <a:latin typeface="Times New Roman" panose="02020603050405020304" pitchFamily="18" charset="0"/>
                <a:ea typeface="Calibri" panose="020F0502020204030204" pitchFamily="34" charset="0"/>
                <a:cs typeface="Times New Roman" panose="02020603050405020304" pitchFamily="18" charset="0"/>
              </a:rPr>
              <a:t>Área de terreno:			 780,45 m2.</a:t>
            </a:r>
            <a:endParaRPr lang="es-EC"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MX" sz="1100" dirty="0" smtClean="0">
                <a:latin typeface="Times New Roman" panose="02020603050405020304" pitchFamily="18" charset="0"/>
                <a:ea typeface="Calibri" panose="020F0502020204030204" pitchFamily="34" charset="0"/>
                <a:cs typeface="Times New Roman" panose="02020603050405020304" pitchFamily="18" charset="0"/>
              </a:rPr>
              <a:t>Área de construcción planta baja:  	 409,05 m2.</a:t>
            </a:r>
            <a:endParaRPr lang="es-EC" sz="105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MX" sz="1100" dirty="0" smtClean="0">
                <a:latin typeface="Times New Roman" panose="02020603050405020304" pitchFamily="18" charset="0"/>
                <a:ea typeface="Calibri" panose="020F0502020204030204" pitchFamily="34" charset="0"/>
                <a:cs typeface="Times New Roman" panose="02020603050405020304" pitchFamily="18" charset="0"/>
              </a:rPr>
              <a:t>Área </a:t>
            </a:r>
            <a:r>
              <a:rPr lang="es-MX" sz="1100" dirty="0">
                <a:latin typeface="Times New Roman" panose="02020603050405020304" pitchFamily="18" charset="0"/>
                <a:ea typeface="Calibri" panose="020F0502020204030204" pitchFamily="34" charset="0"/>
                <a:cs typeface="Times New Roman" panose="02020603050405020304" pitchFamily="18" charset="0"/>
              </a:rPr>
              <a:t>de construcción planta alta:	 420,08 m2.</a:t>
            </a:r>
            <a:endParaRPr lang="es-EC"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MX" sz="1100" dirty="0">
                <a:latin typeface="Times New Roman" panose="02020603050405020304" pitchFamily="18" charset="0"/>
                <a:ea typeface="Calibri" panose="020F0502020204030204" pitchFamily="34" charset="0"/>
                <a:cs typeface="Times New Roman" panose="02020603050405020304" pitchFamily="18" charset="0"/>
              </a:rPr>
              <a:t>Área total de construcción:	   	 829,13 m2.</a:t>
            </a:r>
            <a:endParaRPr lang="es-EC"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MX" sz="1100" dirty="0" smtClean="0">
                <a:latin typeface="Times New Roman" panose="02020603050405020304" pitchFamily="18" charset="0"/>
                <a:ea typeface="Calibri" panose="020F0502020204030204" pitchFamily="34" charset="0"/>
                <a:cs typeface="Times New Roman" panose="02020603050405020304" pitchFamily="18" charset="0"/>
              </a:rPr>
              <a:t>Capacidad</a:t>
            </a:r>
            <a:r>
              <a:rPr lang="es-MX" sz="1100" b="1" dirty="0" smtClean="0">
                <a:latin typeface="Times New Roman" panose="02020603050405020304" pitchFamily="18" charset="0"/>
                <a:ea typeface="Calibri" panose="020F0502020204030204" pitchFamily="34" charset="0"/>
                <a:cs typeface="Times New Roman" panose="02020603050405020304" pitchFamily="18" charset="0"/>
              </a:rPr>
              <a:t>	</a:t>
            </a:r>
            <a:r>
              <a:rPr lang="es-MX" sz="1100" b="1" dirty="0">
                <a:latin typeface="Times New Roman" panose="02020603050405020304" pitchFamily="18" charset="0"/>
                <a:ea typeface="Calibri" panose="020F0502020204030204" pitchFamily="34" charset="0"/>
                <a:cs typeface="Times New Roman" panose="02020603050405020304" pitchFamily="18" charset="0"/>
              </a:rPr>
              <a:t>	</a:t>
            </a:r>
            <a:r>
              <a:rPr lang="es-MX" sz="1100" b="1" dirty="0" smtClean="0">
                <a:latin typeface="Times New Roman" panose="02020603050405020304" pitchFamily="18" charset="0"/>
                <a:ea typeface="Calibri" panose="020F0502020204030204" pitchFamily="34" charset="0"/>
                <a:cs typeface="Times New Roman" panose="02020603050405020304" pitchFamily="18" charset="0"/>
              </a:rPr>
              <a:t>	 </a:t>
            </a:r>
            <a:r>
              <a:rPr lang="es-ES" sz="1100" dirty="0">
                <a:latin typeface="Times New Roman" panose="02020603050405020304" pitchFamily="18" charset="0"/>
                <a:ea typeface="Calibri" panose="020F0502020204030204" pitchFamily="34" charset="0"/>
                <a:cs typeface="Times New Roman" panose="02020603050405020304" pitchFamily="18" charset="0"/>
              </a:rPr>
              <a:t>70 </a:t>
            </a:r>
            <a:r>
              <a:rPr lang="es-ES" sz="1100" dirty="0" smtClean="0">
                <a:latin typeface="Times New Roman" panose="02020603050405020304" pitchFamily="18" charset="0"/>
                <a:ea typeface="Calibri" panose="020F0502020204030204" pitchFamily="34" charset="0"/>
                <a:cs typeface="Times New Roman" panose="02020603050405020304" pitchFamily="18" charset="0"/>
              </a:rPr>
              <a:t>personas</a:t>
            </a:r>
          </a:p>
        </p:txBody>
      </p:sp>
      <p:sp>
        <p:nvSpPr>
          <p:cNvPr id="5" name="Rectángulo 4"/>
          <p:cNvSpPr/>
          <p:nvPr/>
        </p:nvSpPr>
        <p:spPr>
          <a:xfrm>
            <a:off x="4014192" y="4005064"/>
            <a:ext cx="4950296" cy="2123658"/>
          </a:xfrm>
          <a:prstGeom prst="rect">
            <a:avLst/>
          </a:prstGeom>
        </p:spPr>
        <p:txBody>
          <a:bodyPr wrap="square">
            <a:spAutoFit/>
          </a:bodyPr>
          <a:lstStyle/>
          <a:p>
            <a:pPr algn="just">
              <a:lnSpc>
                <a:spcPct val="150000"/>
              </a:lnSpc>
              <a:spcAft>
                <a:spcPts val="0"/>
              </a:spcAft>
            </a:pPr>
            <a:r>
              <a:rPr lang="es-MX" sz="1100" b="1" dirty="0">
                <a:latin typeface="Times New Roman" panose="02020603050405020304" pitchFamily="18" charset="0"/>
                <a:ea typeface="Calibri" panose="020F0502020204030204" pitchFamily="34" charset="0"/>
                <a:cs typeface="Times New Roman" panose="02020603050405020304" pitchFamily="18" charset="0"/>
              </a:rPr>
              <a:t>Estructura y </a:t>
            </a:r>
            <a:r>
              <a:rPr lang="es-MX" sz="1100" b="1" dirty="0" smtClean="0">
                <a:latin typeface="Times New Roman" panose="02020603050405020304" pitchFamily="18" charset="0"/>
                <a:ea typeface="Calibri" panose="020F0502020204030204" pitchFamily="34" charset="0"/>
                <a:cs typeface="Times New Roman" panose="02020603050405020304" pitchFamily="18" charset="0"/>
              </a:rPr>
              <a:t>acabados</a:t>
            </a:r>
            <a:endParaRPr lang="es-EC" sz="1050" dirty="0" smtClean="0">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pPr>
            <a:r>
              <a:rPr lang="es-MX" sz="1100" dirty="0" smtClean="0">
                <a:latin typeface="Times New Roman" panose="02020603050405020304" pitchFamily="18" charset="0"/>
                <a:ea typeface="Times New Roman" panose="02020603050405020304" pitchFamily="18" charset="0"/>
              </a:rPr>
              <a:t>Hormigón armado</a:t>
            </a:r>
            <a:endParaRPr lang="es-EC" sz="1100" dirty="0">
              <a:latin typeface="Times New Roman" panose="02020603050405020304" pitchFamily="18" charset="0"/>
              <a:ea typeface="Times New Roman" panose="02020603050405020304" pitchFamily="18" charset="0"/>
            </a:endParaRPr>
          </a:p>
          <a:p>
            <a:pPr lvl="1" algn="just">
              <a:lnSpc>
                <a:spcPct val="150000"/>
              </a:lnSpc>
            </a:pPr>
            <a:r>
              <a:rPr lang="es-MX" sz="1100" dirty="0" smtClean="0">
                <a:latin typeface="Times New Roman" panose="02020603050405020304" pitchFamily="18" charset="0"/>
                <a:ea typeface="Times New Roman" panose="02020603050405020304" pitchFamily="18" charset="0"/>
              </a:rPr>
              <a:t>Pisos de porcelanato</a:t>
            </a:r>
            <a:endParaRPr lang="es-EC" sz="1100" dirty="0">
              <a:latin typeface="Times New Roman" panose="02020603050405020304" pitchFamily="18" charset="0"/>
              <a:ea typeface="Times New Roman" panose="02020603050405020304" pitchFamily="18" charset="0"/>
            </a:endParaRPr>
          </a:p>
          <a:p>
            <a:pPr lvl="1" algn="just">
              <a:lnSpc>
                <a:spcPct val="150000"/>
              </a:lnSpc>
            </a:pPr>
            <a:r>
              <a:rPr lang="es-MX" sz="1100" dirty="0" smtClean="0">
                <a:latin typeface="Times New Roman" panose="02020603050405020304" pitchFamily="18" charset="0"/>
                <a:ea typeface="Times New Roman" panose="02020603050405020304" pitchFamily="18" charset="0"/>
              </a:rPr>
              <a:t>Paredes enlucidas, estucadas y pintadas</a:t>
            </a:r>
            <a:endParaRPr lang="es-EC" sz="1100" dirty="0">
              <a:latin typeface="Times New Roman" panose="02020603050405020304" pitchFamily="18" charset="0"/>
              <a:ea typeface="Times New Roman" panose="02020603050405020304" pitchFamily="18" charset="0"/>
            </a:endParaRPr>
          </a:p>
          <a:p>
            <a:pPr lvl="1" algn="just">
              <a:lnSpc>
                <a:spcPct val="150000"/>
              </a:lnSpc>
            </a:pPr>
            <a:r>
              <a:rPr lang="es-MX" sz="1100" dirty="0" smtClean="0">
                <a:latin typeface="Times New Roman" panose="02020603050405020304" pitchFamily="18" charset="0"/>
                <a:ea typeface="Times New Roman" panose="02020603050405020304" pitchFamily="18" charset="0"/>
              </a:rPr>
              <a:t>Paredes de baños enlucidas y cerámica</a:t>
            </a:r>
            <a:endParaRPr lang="es-EC" sz="1100" dirty="0">
              <a:latin typeface="Times New Roman" panose="02020603050405020304" pitchFamily="18" charset="0"/>
              <a:ea typeface="Times New Roman" panose="02020603050405020304" pitchFamily="18" charset="0"/>
            </a:endParaRPr>
          </a:p>
          <a:p>
            <a:pPr lvl="1" algn="just">
              <a:lnSpc>
                <a:spcPct val="150000"/>
              </a:lnSpc>
            </a:pPr>
            <a:r>
              <a:rPr lang="es-MX" sz="1100" dirty="0" smtClean="0">
                <a:latin typeface="Times New Roman" panose="02020603050405020304" pitchFamily="18" charset="0"/>
                <a:ea typeface="Times New Roman" panose="02020603050405020304" pitchFamily="18" charset="0"/>
              </a:rPr>
              <a:t>Pisos de baños cerámica</a:t>
            </a:r>
            <a:endParaRPr lang="es-EC" sz="1100" dirty="0">
              <a:latin typeface="Times New Roman" panose="02020603050405020304" pitchFamily="18" charset="0"/>
              <a:ea typeface="Times New Roman" panose="02020603050405020304" pitchFamily="18" charset="0"/>
            </a:endParaRPr>
          </a:p>
          <a:p>
            <a:pPr lvl="1" algn="just">
              <a:lnSpc>
                <a:spcPct val="150000"/>
              </a:lnSpc>
            </a:pPr>
            <a:r>
              <a:rPr lang="es-MX" sz="1100" dirty="0" smtClean="0">
                <a:latin typeface="Times New Roman" panose="02020603050405020304" pitchFamily="18" charset="0"/>
                <a:ea typeface="Times New Roman" panose="02020603050405020304" pitchFamily="18" charset="0"/>
              </a:rPr>
              <a:t>Losa de entrepiso </a:t>
            </a:r>
            <a:endParaRPr lang="es-EC" sz="1100" dirty="0">
              <a:latin typeface="Times New Roman" panose="02020603050405020304" pitchFamily="18" charset="0"/>
              <a:ea typeface="Times New Roman" panose="02020603050405020304" pitchFamily="18" charset="0"/>
            </a:endParaRPr>
          </a:p>
          <a:p>
            <a:pPr lvl="1" algn="just">
              <a:lnSpc>
                <a:spcPct val="150000"/>
              </a:lnSpc>
            </a:pPr>
            <a:r>
              <a:rPr lang="es-MX" sz="1100" dirty="0" smtClean="0">
                <a:latin typeface="Times New Roman" panose="02020603050405020304" pitchFamily="18" charset="0"/>
                <a:ea typeface="Calibri" panose="020F0502020204030204" pitchFamily="34" charset="0"/>
                <a:cs typeface="Times New Roman" panose="02020603050405020304" pitchFamily="18" charset="0"/>
              </a:rPr>
              <a:t>Cubierta de estructura metálica y panel metálico termo acústico pre pintado</a:t>
            </a:r>
            <a:endParaRPr lang="es-EC"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691680" y="692696"/>
            <a:ext cx="6264696" cy="338554"/>
          </a:xfrm>
          <a:prstGeom prst="rect">
            <a:avLst/>
          </a:prstGeom>
        </p:spPr>
        <p:txBody>
          <a:bodyPr wrap="square">
            <a:spAutoFit/>
          </a:bodyPr>
          <a:lstStyle/>
          <a:p>
            <a:r>
              <a:rPr lang="es-ES" sz="1600" dirty="0" smtClean="0">
                <a:latin typeface="Calibri" panose="020F0502020204030204" pitchFamily="34" charset="0"/>
                <a:ea typeface="Calibri" panose="020F0502020204030204" pitchFamily="34" charset="0"/>
                <a:cs typeface="Times New Roman" panose="02020603050405020304" pitchFamily="18" charset="0"/>
              </a:rPr>
              <a:t>COMANDO TIPO BRIGADA O SU EQUIVALENTE EN CADA FUERZA</a:t>
            </a:r>
            <a:endParaRPr lang="es-EC" sz="1600" dirty="0"/>
          </a:p>
        </p:txBody>
      </p:sp>
    </p:spTree>
    <p:extLst>
      <p:ext uri="{BB962C8B-B14F-4D97-AF65-F5344CB8AC3E}">
        <p14:creationId xmlns:p14="http://schemas.microsoft.com/office/powerpoint/2010/main" val="4150948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339752" y="188640"/>
            <a:ext cx="5382903" cy="492122"/>
          </a:xfrm>
          <a:prstGeom prst="rect">
            <a:avLst/>
          </a:prstGeom>
        </p:spPr>
        <p:txBody>
          <a:bodyPr wrap="square">
            <a:spAutoFit/>
          </a:bodyPr>
          <a:lstStyle/>
          <a:p>
            <a:pPr>
              <a:lnSpc>
                <a:spcPct val="115000"/>
              </a:lnSpc>
              <a:spcAft>
                <a:spcPts val="1000"/>
              </a:spcAft>
            </a:pPr>
            <a:r>
              <a:rPr lang="es-ES" sz="2400" dirty="0" smtClean="0">
                <a:latin typeface="Calibri" panose="020F0502020204030204" pitchFamily="34" charset="0"/>
                <a:ea typeface="Calibri" panose="020F0502020204030204" pitchFamily="34" charset="0"/>
                <a:cs typeface="Times New Roman" panose="02020603050405020304" pitchFamily="18" charset="0"/>
              </a:rPr>
              <a:t>ACABADOS </a:t>
            </a:r>
            <a:r>
              <a:rPr lang="es-ES" sz="2400" dirty="0">
                <a:latin typeface="Calibri" panose="020F0502020204030204" pitchFamily="34" charset="0"/>
                <a:ea typeface="Calibri" panose="020F0502020204030204" pitchFamily="34" charset="0"/>
                <a:cs typeface="Times New Roman" panose="02020603050405020304" pitchFamily="18" charset="0"/>
              </a:rPr>
              <a:t>MÍNIMOS Y </a:t>
            </a:r>
            <a:r>
              <a:rPr lang="es-ES" sz="2400" dirty="0" smtClean="0">
                <a:latin typeface="Calibri" panose="020F0502020204030204" pitchFamily="34" charset="0"/>
                <a:ea typeface="Calibri" panose="020F0502020204030204" pitchFamily="34" charset="0"/>
                <a:cs typeface="Times New Roman" panose="02020603050405020304" pitchFamily="18" charset="0"/>
              </a:rPr>
              <a:t>EQUIPAMIENTO</a:t>
            </a:r>
            <a:endParaRPr lang="es-EC"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nvPr>
        </p:nvGraphicFramePr>
        <p:xfrm>
          <a:off x="35497" y="980727"/>
          <a:ext cx="9108504" cy="5760642"/>
        </p:xfrm>
        <a:graphic>
          <a:graphicData uri="http://schemas.openxmlformats.org/drawingml/2006/table">
            <a:tbl>
              <a:tblPr firstRow="1" firstCol="1" bandRow="1">
                <a:tableStyleId>{5C22544A-7EE6-4342-B048-85BDC9FD1C3A}</a:tableStyleId>
              </a:tblPr>
              <a:tblGrid>
                <a:gridCol w="1876503"/>
                <a:gridCol w="1606275"/>
                <a:gridCol w="1608158"/>
                <a:gridCol w="1339821"/>
                <a:gridCol w="1337926"/>
                <a:gridCol w="1339821"/>
              </a:tblGrid>
              <a:tr h="323149">
                <a:tc>
                  <a:txBody>
                    <a:bodyPr/>
                    <a:lstStyle/>
                    <a:p>
                      <a:pPr marL="21590" algn="ctr">
                        <a:lnSpc>
                          <a:spcPct val="150000"/>
                        </a:lnSpc>
                        <a:spcAft>
                          <a:spcPts val="1000"/>
                        </a:spcAft>
                      </a:pPr>
                      <a:r>
                        <a:rPr lang="es-ES" sz="800" dirty="0">
                          <a:effectLst/>
                        </a:rPr>
                        <a:t>TIPOLOGIA ARQUITECTÓNICA </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tc>
                <a:tc>
                  <a:txBody>
                    <a:bodyPr/>
                    <a:lstStyle/>
                    <a:p>
                      <a:pPr marL="21590" marR="71755" indent="-180340">
                        <a:lnSpc>
                          <a:spcPct val="150000"/>
                        </a:lnSpc>
                        <a:spcAft>
                          <a:spcPts val="1000"/>
                        </a:spcAft>
                      </a:pPr>
                      <a:r>
                        <a:rPr lang="es-ES" sz="800" dirty="0">
                          <a:effectLst/>
                        </a:rPr>
                        <a:t> </a:t>
                      </a:r>
                      <a:r>
                        <a:rPr lang="es-ES" sz="800" dirty="0" smtClean="0">
                          <a:effectLst/>
                        </a:rPr>
                        <a:t>ADMINISTRATIVA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tc>
                <a:tc>
                  <a:txBody>
                    <a:bodyPr/>
                    <a:lstStyle/>
                    <a:p>
                      <a:pPr marL="71755" marR="71755" algn="ctr">
                        <a:lnSpc>
                          <a:spcPct val="150000"/>
                        </a:lnSpc>
                        <a:spcAft>
                          <a:spcPts val="1000"/>
                        </a:spcAft>
                      </a:pPr>
                      <a:r>
                        <a:rPr lang="es-ES" sz="800" dirty="0">
                          <a:effectLst/>
                        </a:rPr>
                        <a:t>VIVIENDA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tc>
                <a:tc>
                  <a:txBody>
                    <a:bodyPr/>
                    <a:lstStyle/>
                    <a:p>
                      <a:pPr marL="71755" marR="71755" algn="ctr">
                        <a:lnSpc>
                          <a:spcPct val="150000"/>
                        </a:lnSpc>
                        <a:spcAft>
                          <a:spcPts val="1000"/>
                        </a:spcAft>
                      </a:pPr>
                      <a:r>
                        <a:rPr lang="es-ES" sz="800" dirty="0" smtClean="0">
                          <a:effectLst/>
                        </a:rPr>
                        <a:t>SERVICIOS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tc>
                <a:tc>
                  <a:txBody>
                    <a:bodyPr/>
                    <a:lstStyle/>
                    <a:p>
                      <a:pPr marL="21590" marR="71755" algn="ctr">
                        <a:lnSpc>
                          <a:spcPct val="150000"/>
                        </a:lnSpc>
                        <a:spcAft>
                          <a:spcPts val="1000"/>
                        </a:spcAft>
                      </a:pPr>
                      <a:r>
                        <a:rPr lang="es-ES" sz="800" dirty="0" smtClean="0">
                          <a:effectLst/>
                        </a:rPr>
                        <a:t>ÁREAS </a:t>
                      </a:r>
                      <a:r>
                        <a:rPr lang="es-ES" sz="800" dirty="0">
                          <a:effectLst/>
                        </a:rPr>
                        <a:t>ESPECIALES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tc>
                <a:tc>
                  <a:txBody>
                    <a:bodyPr/>
                    <a:lstStyle/>
                    <a:p>
                      <a:pPr marL="21590" algn="ctr">
                        <a:lnSpc>
                          <a:spcPct val="150000"/>
                        </a:lnSpc>
                        <a:spcAft>
                          <a:spcPts val="1000"/>
                        </a:spcAft>
                      </a:pPr>
                      <a:r>
                        <a:rPr lang="es-ES" sz="800" dirty="0" smtClean="0">
                          <a:effectLst/>
                        </a:rPr>
                        <a:t>OPERACIONAL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tc>
              </a:tr>
              <a:tr h="1381649">
                <a:tc>
                  <a:txBody>
                    <a:bodyPr/>
                    <a:lstStyle/>
                    <a:p>
                      <a:pPr marL="180340" indent="-180340">
                        <a:lnSpc>
                          <a:spcPct val="150000"/>
                        </a:lnSpc>
                        <a:spcAft>
                          <a:spcPts val="1000"/>
                        </a:spcAft>
                      </a:pPr>
                      <a:r>
                        <a:rPr lang="es-ES" sz="800">
                          <a:effectLst/>
                        </a:rPr>
                        <a:t>PISO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Porcelanato nacional en regiones de temperatura mayor o igual a 23ºC; parquet o piso flotante de 8 mm en regiones con temperatura menor a 23ºC</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tc>
                <a:tc>
                  <a:txBody>
                    <a:bodyPr/>
                    <a:lstStyle/>
                    <a:p>
                      <a:pPr indent="-17145">
                        <a:lnSpc>
                          <a:spcPct val="150000"/>
                        </a:lnSpc>
                        <a:spcAft>
                          <a:spcPts val="1000"/>
                        </a:spcAft>
                      </a:pPr>
                      <a:r>
                        <a:rPr lang="es-ES" sz="800">
                          <a:effectLst/>
                        </a:rPr>
                        <a:t>Porcelanato para sala, comedor, dormitorios, baños y cocinas en regiones de temperatura mayor o igual a 23ºC; parquet o piso flotante de 8 mm de alto tráfico dormitorios en regiones  temperatura menor a 23ºC</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En las cocinas se instalará piso epóxico,  y en los comedores se instalara Porcelanato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Como se especifica en los planos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Como se especifica en los planos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r>
              <a:tr h="926582">
                <a:tc>
                  <a:txBody>
                    <a:bodyPr/>
                    <a:lstStyle/>
                    <a:p>
                      <a:pPr marL="180340" indent="-180340">
                        <a:lnSpc>
                          <a:spcPct val="150000"/>
                        </a:lnSpc>
                        <a:spcAft>
                          <a:spcPts val="1000"/>
                        </a:spcAft>
                      </a:pPr>
                      <a:r>
                        <a:rPr lang="es-ES" sz="800">
                          <a:effectLst/>
                        </a:rPr>
                        <a:t>PAREDES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Deben estar enlucidas, estucadas y pintadas.</a:t>
                      </a:r>
                      <a:endParaRPr lang="es-EC" sz="900">
                        <a:effectLst/>
                      </a:endParaRPr>
                    </a:p>
                    <a:p>
                      <a:pPr>
                        <a:lnSpc>
                          <a:spcPct val="150000"/>
                        </a:lnSpc>
                        <a:spcAft>
                          <a:spcPts val="1000"/>
                        </a:spcAft>
                      </a:pPr>
                      <a:r>
                        <a:rPr lang="es-ES" sz="800">
                          <a:effectLst/>
                        </a:rPr>
                        <a:t>Paredes de baño: cerámica nacional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tc>
                <a:tc>
                  <a:txBody>
                    <a:bodyPr/>
                    <a:lstStyle/>
                    <a:p>
                      <a:pPr>
                        <a:lnSpc>
                          <a:spcPct val="150000"/>
                        </a:lnSpc>
                        <a:spcAft>
                          <a:spcPts val="1000"/>
                        </a:spcAft>
                      </a:pPr>
                      <a:r>
                        <a:rPr lang="es-ES" sz="800">
                          <a:effectLst/>
                        </a:rPr>
                        <a:t>Deben estar enlucidas, estucadas y pintadas</a:t>
                      </a:r>
                      <a:endParaRPr lang="es-EC" sz="900">
                        <a:effectLst/>
                      </a:endParaRPr>
                    </a:p>
                    <a:p>
                      <a:pPr>
                        <a:lnSpc>
                          <a:spcPct val="150000"/>
                        </a:lnSpc>
                        <a:spcAft>
                          <a:spcPts val="1000"/>
                        </a:spcAft>
                      </a:pPr>
                      <a:r>
                        <a:rPr lang="es-ES" sz="800">
                          <a:effectLst/>
                        </a:rPr>
                        <a:t>Paredes de baño: cerámica nacional.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Deben estar enlucidas, estucadas y pintadas.</a:t>
                      </a:r>
                      <a:endParaRPr lang="es-EC" sz="900">
                        <a:effectLst/>
                      </a:endParaRPr>
                    </a:p>
                    <a:p>
                      <a:pPr>
                        <a:lnSpc>
                          <a:spcPct val="150000"/>
                        </a:lnSpc>
                        <a:spcAft>
                          <a:spcPts val="1000"/>
                        </a:spcAft>
                      </a:pPr>
                      <a:r>
                        <a:rPr lang="es-ES" sz="800">
                          <a:effectLst/>
                        </a:rPr>
                        <a:t>Paredes de baño: cerámica nacional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Deben estar enlucidas, estucadas y pintadas. En los polvorines como lo especifica en los planos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Deben estar enlucidas, estucadas y pintadas.</a:t>
                      </a:r>
                      <a:endParaRPr lang="es-EC" sz="900">
                        <a:effectLst/>
                      </a:endParaRPr>
                    </a:p>
                    <a:p>
                      <a:pPr>
                        <a:lnSpc>
                          <a:spcPct val="150000"/>
                        </a:lnSpc>
                        <a:spcAft>
                          <a:spcPts val="1000"/>
                        </a:spcAft>
                      </a:pPr>
                      <a:r>
                        <a:rPr lang="es-ES" sz="800">
                          <a:effectLst/>
                        </a:rPr>
                        <a:t>Paredes de baño: cerámica nacional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r>
              <a:tr h="492211">
                <a:tc>
                  <a:txBody>
                    <a:bodyPr/>
                    <a:lstStyle/>
                    <a:p>
                      <a:pPr marL="180340" indent="-180340">
                        <a:lnSpc>
                          <a:spcPct val="150000"/>
                        </a:lnSpc>
                        <a:spcAft>
                          <a:spcPts val="1000"/>
                        </a:spcAft>
                      </a:pPr>
                      <a:r>
                        <a:rPr lang="es-ES" sz="800">
                          <a:effectLst/>
                        </a:rPr>
                        <a:t>CUBIERTA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Estructura metálica y cubierta de  panel metálico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Estructura metálica y cubierta de  panel metálico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Estructura metálica y cubierta de  panel metálico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Hormigón armado o como lo especifica en los planos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Estructura metálica y cubierta de panel metálico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r>
              <a:tr h="656282">
                <a:tc>
                  <a:txBody>
                    <a:bodyPr/>
                    <a:lstStyle/>
                    <a:p>
                      <a:pPr marL="180340" indent="-180340">
                        <a:lnSpc>
                          <a:spcPct val="150000"/>
                        </a:lnSpc>
                        <a:spcAft>
                          <a:spcPts val="1000"/>
                        </a:spcAft>
                      </a:pPr>
                      <a:r>
                        <a:rPr lang="es-ES" sz="800">
                          <a:effectLst/>
                        </a:rPr>
                        <a:t>MESONES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marL="21590" indent="-21590">
                        <a:lnSpc>
                          <a:spcPct val="150000"/>
                        </a:lnSpc>
                        <a:spcAft>
                          <a:spcPts val="1000"/>
                        </a:spcAft>
                      </a:pPr>
                      <a:r>
                        <a:rPr lang="es-ES" sz="800">
                          <a:effectLst/>
                        </a:rPr>
                        <a:t>No aplica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indent="-17145">
                        <a:lnSpc>
                          <a:spcPct val="150000"/>
                        </a:lnSpc>
                        <a:spcAft>
                          <a:spcPts val="1000"/>
                        </a:spcAft>
                      </a:pPr>
                      <a:r>
                        <a:rPr lang="es-ES" sz="800">
                          <a:effectLst/>
                        </a:rPr>
                        <a:t>Losetas de hormigón  con revestimiento de granito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marL="111125" indent="-180340">
                        <a:lnSpc>
                          <a:spcPct val="150000"/>
                        </a:lnSpc>
                        <a:spcAft>
                          <a:spcPts val="1000"/>
                        </a:spcAft>
                      </a:pPr>
                      <a:r>
                        <a:rPr lang="es-ES" sz="800">
                          <a:effectLst/>
                        </a:rPr>
                        <a:t>No aplica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marL="111125" indent="-180340">
                        <a:lnSpc>
                          <a:spcPct val="150000"/>
                        </a:lnSpc>
                        <a:spcAft>
                          <a:spcPts val="1000"/>
                        </a:spcAft>
                      </a:pPr>
                      <a:r>
                        <a:rPr lang="es-ES" sz="800">
                          <a:effectLst/>
                        </a:rPr>
                        <a:t>No aplica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Mesones de hormigón de 5mm con revestimiento de caucho o su equivalente</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r>
              <a:tr h="437520">
                <a:tc>
                  <a:txBody>
                    <a:bodyPr/>
                    <a:lstStyle/>
                    <a:p>
                      <a:pPr marL="180340" indent="-180340">
                        <a:lnSpc>
                          <a:spcPct val="150000"/>
                        </a:lnSpc>
                        <a:spcAft>
                          <a:spcPts val="1000"/>
                        </a:spcAft>
                      </a:pPr>
                      <a:r>
                        <a:rPr lang="es-ES" sz="800">
                          <a:effectLst/>
                        </a:rPr>
                        <a:t>PUERTAS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marL="3810" indent="-21590">
                        <a:lnSpc>
                          <a:spcPct val="150000"/>
                        </a:lnSpc>
                        <a:spcAft>
                          <a:spcPts val="1000"/>
                        </a:spcAft>
                      </a:pPr>
                      <a:r>
                        <a:rPr lang="es-ES" sz="800">
                          <a:effectLst/>
                        </a:rPr>
                        <a:t>Paneladas, madera del sector, MDF</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Paneladas, madera del sector, MDF</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Paneladas, madera del sector, MDF  </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Puertas blindadas como se especifica en los planos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Puertas metálicas enrollables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r>
              <a:tr h="1148492">
                <a:tc>
                  <a:txBody>
                    <a:bodyPr/>
                    <a:lstStyle/>
                    <a:p>
                      <a:pPr marL="180340" indent="-180340">
                        <a:lnSpc>
                          <a:spcPct val="150000"/>
                        </a:lnSpc>
                        <a:spcAft>
                          <a:spcPts val="1000"/>
                        </a:spcAft>
                      </a:pPr>
                      <a:r>
                        <a:rPr lang="es-ES" sz="800">
                          <a:effectLst/>
                        </a:rPr>
                        <a:t>VENTANAS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Ventanas de aluminio y vidrio de mínimo 4 mm de espesor; en sectores con incidencia de insectos incluir malla anti mosquito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Ventanas de aluminio y vidrio de mínimo 4 mm de espesor; en sectores con incidencia de insectos incluir malla anti mosquito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Ventanas de aluminio y vidrio de mínimo 4 mm de espesor; en sectores con incidencia de insectos incluir malla anti mosquito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Como se especifica en los planos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Como se especifica en los planos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r>
              <a:tr h="394757">
                <a:tc>
                  <a:txBody>
                    <a:bodyPr/>
                    <a:lstStyle/>
                    <a:p>
                      <a:pPr algn="ctr">
                        <a:lnSpc>
                          <a:spcPct val="150000"/>
                        </a:lnSpc>
                        <a:spcAft>
                          <a:spcPts val="1000"/>
                        </a:spcAft>
                      </a:pPr>
                      <a:r>
                        <a:rPr lang="es-ES" sz="800">
                          <a:effectLst/>
                        </a:rPr>
                        <a:t>SISTEMA PARA CALENTAR EL AGUA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indent="19685">
                        <a:lnSpc>
                          <a:spcPct val="150000"/>
                        </a:lnSpc>
                        <a:spcAft>
                          <a:spcPts val="1000"/>
                        </a:spcAft>
                      </a:pPr>
                      <a:r>
                        <a:rPr lang="es-ES" sz="800">
                          <a:effectLst/>
                        </a:rPr>
                        <a:t>Mediante calefones eléctricos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indent="21590">
                        <a:lnSpc>
                          <a:spcPct val="150000"/>
                        </a:lnSpc>
                        <a:spcAft>
                          <a:spcPts val="1000"/>
                        </a:spcAft>
                      </a:pPr>
                      <a:r>
                        <a:rPr lang="es-ES" sz="800">
                          <a:effectLst/>
                        </a:rPr>
                        <a:t>Mediante calefones eléctricos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indent="21590">
                        <a:lnSpc>
                          <a:spcPct val="150000"/>
                        </a:lnSpc>
                        <a:spcAft>
                          <a:spcPts val="1000"/>
                        </a:spcAft>
                      </a:pPr>
                      <a:r>
                        <a:rPr lang="es-ES" sz="800">
                          <a:effectLst/>
                        </a:rPr>
                        <a:t>Mediante calefones eléctricos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a:effectLst/>
                        </a:rPr>
                        <a:t>Como se especifica en los planos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c>
                  <a:txBody>
                    <a:bodyPr/>
                    <a:lstStyle/>
                    <a:p>
                      <a:pPr>
                        <a:lnSpc>
                          <a:spcPct val="150000"/>
                        </a:lnSpc>
                        <a:spcAft>
                          <a:spcPts val="1000"/>
                        </a:spcAft>
                      </a:pPr>
                      <a:r>
                        <a:rPr lang="es-ES" sz="800" dirty="0">
                          <a:effectLst/>
                        </a:rPr>
                        <a:t>Como se especifica en los planos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222" marR="19222" marT="0" marB="0" anchor="ctr"/>
                </a:tc>
              </a:tr>
            </a:tbl>
          </a:graphicData>
        </a:graphic>
      </p:graphicFrame>
    </p:spTree>
    <p:extLst>
      <p:ext uri="{BB962C8B-B14F-4D97-AF65-F5344CB8AC3E}">
        <p14:creationId xmlns:p14="http://schemas.microsoft.com/office/powerpoint/2010/main" val="4110940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CONCLUSIONES</a:t>
            </a:r>
            <a:endPar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7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1256" y="274638"/>
            <a:ext cx="4834880" cy="1143000"/>
          </a:xfrm>
        </p:spPr>
        <p:txBody>
          <a:bodyPr/>
          <a:lstStyle/>
          <a:p>
            <a:pPr algn="l"/>
            <a:r>
              <a:rPr lang="es-ES_tradnl" dirty="0"/>
              <a:t>CONCLUSIONES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28564999"/>
              </p:ext>
            </p:extLst>
          </p:nvPr>
        </p:nvGraphicFramePr>
        <p:xfrm>
          <a:off x="467544" y="1052736"/>
          <a:ext cx="82192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escudo-ecuad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779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9248" y="274638"/>
            <a:ext cx="5915000" cy="1143000"/>
          </a:xfrm>
        </p:spPr>
        <p:txBody>
          <a:bodyPr/>
          <a:lstStyle/>
          <a:p>
            <a:pPr algn="l"/>
            <a:r>
              <a:rPr lang="es-ES_tradnl" dirty="0"/>
              <a:t>CONCLUSIONES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10141130"/>
              </p:ext>
            </p:extLst>
          </p:nvPr>
        </p:nvGraphicFramePr>
        <p:xfrm>
          <a:off x="467544" y="1052736"/>
          <a:ext cx="82192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escudo-ecuad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41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RECOMENDACIONES</a:t>
            </a:r>
            <a:endPar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86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3264" y="274638"/>
            <a:ext cx="5554960" cy="1143000"/>
          </a:xfrm>
        </p:spPr>
        <p:txBody>
          <a:bodyPr/>
          <a:lstStyle/>
          <a:p>
            <a:pPr algn="l"/>
            <a:r>
              <a:rPr lang="es-ES_tradnl" dirty="0" smtClean="0"/>
              <a:t>RECOMENDACIONES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50073143"/>
              </p:ext>
            </p:extLst>
          </p:nvPr>
        </p:nvGraphicFramePr>
        <p:xfrm>
          <a:off x="467544" y="1052736"/>
          <a:ext cx="82192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escudo-ecuad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67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932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G:\BORRADOR CON MANUAL SEPARADO  TIF PICO-MORA\2. VIVIENDA\2.1.  PARA PERSONAL MILITAR CASADO\PERSPECTIVAS\EDIFICIO OFICIALES CASADOS 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062381"/>
            <a:ext cx="7532526" cy="4237046"/>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47">
            <a:hlinkClick r:id="rId5" action="ppaction://hlinkfile"/>
          </p:cNvPr>
          <p:cNvSpPr>
            <a:spLocks noChangeArrowheads="1" noChangeShapeType="1" noTextEdit="1"/>
          </p:cNvSpPr>
          <p:nvPr/>
        </p:nvSpPr>
        <p:spPr bwMode="auto">
          <a:xfrm>
            <a:off x="827584" y="537321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92D050"/>
                </a:solidFill>
                <a:effectLst>
                  <a:outerShdw blurRad="38100" dist="38100" dir="2700000" algn="tl">
                    <a:srgbClr val="000000">
                      <a:alpha val="43137"/>
                    </a:srgbClr>
                  </a:outerShdw>
                </a:effectLst>
                <a:latin typeface="Arial Black" pitchFamily="34" charset="0"/>
                <a:cs typeface="Arial" pitchFamily="34" charset="0"/>
              </a:rPr>
              <a:t>GRACIAS</a:t>
            </a:r>
            <a:endParaRPr lang="es-AR" dirty="0">
              <a:solidFill>
                <a:srgbClr val="92D050"/>
              </a:solidFill>
              <a:effectLst>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76085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72246" y="1959223"/>
            <a:ext cx="2006337" cy="461665"/>
          </a:xfrm>
          <a:prstGeom prst="rect">
            <a:avLst/>
          </a:prstGeom>
          <a:noFill/>
        </p:spPr>
        <p:txBody>
          <a:bodyPr wrap="square" rtlCol="0">
            <a:spAutoFit/>
          </a:bodyPr>
          <a:lstStyle/>
          <a:p>
            <a:pPr algn="ctr"/>
            <a:r>
              <a:rPr lang="es-ES_tradnl" sz="2400" b="1" dirty="0" smtClean="0">
                <a:solidFill>
                  <a:srgbClr val="00B050"/>
                </a:solidFill>
              </a:rPr>
              <a:t>Introducción </a:t>
            </a:r>
            <a:endParaRPr lang="es-ES" sz="2400" b="1" dirty="0">
              <a:solidFill>
                <a:srgbClr val="00B050"/>
              </a:solidFill>
            </a:endParaRPr>
          </a:p>
        </p:txBody>
      </p:sp>
      <p:sp>
        <p:nvSpPr>
          <p:cNvPr id="5" name="4 Abrir llave"/>
          <p:cNvSpPr/>
          <p:nvPr/>
        </p:nvSpPr>
        <p:spPr>
          <a:xfrm>
            <a:off x="2562012" y="764704"/>
            <a:ext cx="274211" cy="2736304"/>
          </a:xfrm>
          <a:prstGeom prst="leftBrace">
            <a:avLst>
              <a:gd name="adj1" fmla="val 14218"/>
              <a:gd name="adj2" fmla="val 52490"/>
            </a:avLst>
          </a:pr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solidFill>
                <a:prstClr val="black"/>
              </a:solidFill>
            </a:endParaRPr>
          </a:p>
        </p:txBody>
      </p:sp>
      <p:sp>
        <p:nvSpPr>
          <p:cNvPr id="6" name="4 Marcador de contenido"/>
          <p:cNvSpPr txBox="1">
            <a:spLocks/>
          </p:cNvSpPr>
          <p:nvPr/>
        </p:nvSpPr>
        <p:spPr>
          <a:xfrm>
            <a:off x="2836223" y="780747"/>
            <a:ext cx="4793101" cy="197564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C" sz="1800" dirty="0" smtClean="0"/>
              <a:t>Amenazas y Riesgos </a:t>
            </a:r>
          </a:p>
          <a:p>
            <a:r>
              <a:rPr lang="es-EC" sz="1800" dirty="0" smtClean="0"/>
              <a:t>Proceso de reestructuración de FF.AA </a:t>
            </a:r>
          </a:p>
          <a:p>
            <a:r>
              <a:rPr lang="es-EC" sz="1800" dirty="0" smtClean="0"/>
              <a:t>Tipologías de la infraestructura</a:t>
            </a:r>
          </a:p>
          <a:p>
            <a:r>
              <a:rPr lang="es-EC" sz="1800" dirty="0" smtClean="0"/>
              <a:t>Principios de la Economía de la defensa</a:t>
            </a:r>
          </a:p>
          <a:p>
            <a:pPr marL="706438">
              <a:buFont typeface="Courier New" pitchFamily="49" charset="0"/>
              <a:buChar char="o"/>
            </a:pPr>
            <a:r>
              <a:rPr lang="es-ES" sz="1800" dirty="0"/>
              <a:t>Administrar la escasez </a:t>
            </a:r>
            <a:endParaRPr lang="es-ES" sz="1800" dirty="0" smtClean="0"/>
          </a:p>
          <a:p>
            <a:pPr marL="706438">
              <a:buFont typeface="Courier New" pitchFamily="49" charset="0"/>
              <a:buChar char="o"/>
            </a:pPr>
            <a:r>
              <a:rPr lang="es-ES" sz="1800" dirty="0" smtClean="0"/>
              <a:t>Racionalización</a:t>
            </a:r>
          </a:p>
          <a:p>
            <a:pPr marL="706438">
              <a:buFont typeface="Courier New" pitchFamily="49" charset="0"/>
              <a:buChar char="o"/>
            </a:pPr>
            <a:r>
              <a:rPr lang="es-ES" sz="1800" dirty="0" smtClean="0"/>
              <a:t>Optimización</a:t>
            </a:r>
          </a:p>
          <a:p>
            <a:pPr marL="706438">
              <a:buFont typeface="Courier New" pitchFamily="49" charset="0"/>
              <a:buChar char="o"/>
            </a:pPr>
            <a:r>
              <a:rPr lang="es-ES" sz="1800" dirty="0"/>
              <a:t>priorización</a:t>
            </a:r>
            <a:endParaRPr lang="es-ES" sz="1800" dirty="0">
              <a:solidFill>
                <a:prstClr val="black"/>
              </a:solidFill>
            </a:endParaRPr>
          </a:p>
        </p:txBody>
      </p:sp>
      <p:pic>
        <p:nvPicPr>
          <p:cNvPr id="7"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de base naval de salinas 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005064"/>
            <a:ext cx="27813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de base naval de salinas ecuad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797399"/>
            <a:ext cx="3019425" cy="193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146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PLANTEAMIENTO DEL PROBLEMA</a:t>
            </a:r>
            <a:endPar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245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F:\19 NAPO DESDE EL AIRE\DSC009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796778"/>
            <a:ext cx="2483768" cy="139712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19 NAPO DESDE EL AIRE\DSC009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6420" y="654727"/>
            <a:ext cx="2736304" cy="153917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19 NAPO DESDE EL AIRE\DSC0097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2262913"/>
            <a:ext cx="3347864" cy="188317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F:\19 NAPO DESDE EL AIRE\DSC0098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015" y="4215103"/>
            <a:ext cx="3059832" cy="1721156"/>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F:\19 NAPO DESDE EL AIRE\DSC0098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8388" y="4157566"/>
            <a:ext cx="3024336" cy="170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34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360512" y="3255872"/>
            <a:ext cx="4572000" cy="923330"/>
          </a:xfrm>
          <a:prstGeom prst="rect">
            <a:avLst/>
          </a:prstGeom>
        </p:spPr>
        <p:txBody>
          <a:bodyPr>
            <a:spAutoFit/>
          </a:bodyPr>
          <a:lstStyle/>
          <a:p>
            <a:pPr algn="just"/>
            <a:r>
              <a:rPr lang="es-ES" dirty="0"/>
              <a:t>N</a:t>
            </a:r>
            <a:r>
              <a:rPr lang="es-ES" dirty="0" smtClean="0"/>
              <a:t>o </a:t>
            </a:r>
            <a:r>
              <a:rPr lang="es-ES" dirty="0"/>
              <a:t>existe un manual que guíe y estandarice el diseño de la infraestructura de una unidad tipo Fuerte Militar, Base Naval o Aérea.</a:t>
            </a:r>
            <a:endParaRPr lang="es-EC" dirty="0"/>
          </a:p>
        </p:txBody>
      </p:sp>
      <p:pic>
        <p:nvPicPr>
          <p:cNvPr id="5"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6" name="1 Rectángulo"/>
          <p:cNvSpPr/>
          <p:nvPr/>
        </p:nvSpPr>
        <p:spPr>
          <a:xfrm>
            <a:off x="1115616" y="980728"/>
            <a:ext cx="4572000" cy="1477328"/>
          </a:xfrm>
          <a:prstGeom prst="rect">
            <a:avLst/>
          </a:prstGeom>
        </p:spPr>
        <p:txBody>
          <a:bodyPr>
            <a:spAutoFit/>
          </a:bodyPr>
          <a:lstStyle/>
          <a:p>
            <a:pPr algn="just"/>
            <a:r>
              <a:rPr lang="es-ES" dirty="0"/>
              <a:t>¿De qué manera un Manual de Diseño de la Infraestructura de una Unidad tipo fuerte militar, base aérea y base naval, basado en la economía de la Defensa apoyara a la ejecución del proyecto de reestructuración de FF. AA?</a:t>
            </a:r>
            <a:r>
              <a:rPr lang="es-ES" dirty="0" smtClean="0"/>
              <a:t>.</a:t>
            </a:r>
            <a:endParaRPr lang="es-EC" dirty="0"/>
          </a:p>
        </p:txBody>
      </p:sp>
      <p:pic>
        <p:nvPicPr>
          <p:cNvPr id="8" name="Picture 8" descr="Resultado de imagen de base aer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056" y="2922199"/>
            <a:ext cx="3130197" cy="173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31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ordArt 47"/>
          <p:cNvSpPr>
            <a:spLocks noChangeArrowheads="1" noChangeShapeType="1" noTextEdit="1"/>
          </p:cNvSpPr>
          <p:nvPr/>
        </p:nvSpPr>
        <p:spPr bwMode="auto">
          <a:xfrm>
            <a:off x="1475657" y="2492896"/>
            <a:ext cx="6048672" cy="720080"/>
          </a:xfrm>
          <a:prstGeom prst="rect">
            <a:avLst/>
          </a:prstGeom>
        </p:spPr>
        <p:txBody>
          <a:bodyPr wrap="none" fromWordArt="1">
            <a:prstTxWarp prst="textPlain">
              <a:avLst>
                <a:gd name="adj" fmla="val 50000"/>
              </a:avLst>
            </a:prstTxWarp>
            <a:scene3d>
              <a:camera prst="legacyPerspectiveBottom"/>
              <a:lightRig rig="legacyHarsh3" dir="l"/>
            </a:scene3d>
            <a:sp3d extrusionH="887400" prstMaterial="legacyMatte">
              <a:extrusionClr>
                <a:srgbClr val="C0C0C0"/>
              </a:extrusionClr>
            </a:sp3d>
          </a:bodyPr>
          <a:lstStyle/>
          <a:p>
            <a:pPr algn="ctr" eaLnBrk="0" hangingPunct="0">
              <a:defRPr/>
            </a:pPr>
            <a:r>
              <a:rPr lang="es-AR" dirty="0" smtClean="0">
                <a:solidFill>
                  <a:srgbClr val="00B050"/>
                </a:solidFill>
                <a:effectLst>
                  <a:outerShdw blurRad="38100" dist="38100" dir="2700000" algn="tl">
                    <a:srgbClr val="000000">
                      <a:alpha val="43137"/>
                    </a:srgbClr>
                  </a:outerShdw>
                </a:effectLst>
                <a:latin typeface="Arial Black" pitchFamily="34" charset="0"/>
                <a:cs typeface="Arial" pitchFamily="34" charset="0"/>
              </a:rPr>
              <a:t>JUSTIFICACIÓN</a:t>
            </a:r>
            <a:endParaRPr lang="es-AR" dirty="0">
              <a:solidFill>
                <a:srgbClr val="00B050"/>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4" name="Picture 2" descr="escudo-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18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951568"/>
            <a:ext cx="2232248" cy="5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4 Marcador de texto"/>
          <p:cNvSpPr txBox="1">
            <a:spLocks/>
          </p:cNvSpPr>
          <p:nvPr/>
        </p:nvSpPr>
        <p:spPr>
          <a:xfrm>
            <a:off x="150006" y="1916832"/>
            <a:ext cx="4041775" cy="1008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smtClean="0">
                <a:solidFill>
                  <a:srgbClr val="00B050"/>
                </a:solidFill>
              </a:rPr>
              <a:t>Justificación del problema</a:t>
            </a:r>
            <a:endParaRPr lang="es-EC" dirty="0" smtClean="0">
              <a:solidFill>
                <a:srgbClr val="00B050"/>
              </a:solidFill>
            </a:endParaRPr>
          </a:p>
          <a:p>
            <a:endParaRPr lang="es-EC" dirty="0"/>
          </a:p>
        </p:txBody>
      </p:sp>
      <p:sp>
        <p:nvSpPr>
          <p:cNvPr id="4" name="5 Marcador de contenido"/>
          <p:cNvSpPr txBox="1">
            <a:spLocks/>
          </p:cNvSpPr>
          <p:nvPr/>
        </p:nvSpPr>
        <p:spPr>
          <a:xfrm>
            <a:off x="4135288" y="620688"/>
            <a:ext cx="4685184" cy="35283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1800" dirty="0"/>
              <a:t>I</a:t>
            </a:r>
            <a:r>
              <a:rPr lang="es-ES" sz="1800" dirty="0" smtClean="0"/>
              <a:t>nstalaciones </a:t>
            </a:r>
            <a:r>
              <a:rPr lang="es-ES" sz="1800" dirty="0"/>
              <a:t>en condiciones adecuadas, funcionales, optimizando los </a:t>
            </a:r>
            <a:r>
              <a:rPr lang="es-ES" sz="1800" dirty="0" smtClean="0"/>
              <a:t>espacios.</a:t>
            </a:r>
            <a:r>
              <a:rPr lang="es-EC" sz="1800" dirty="0" smtClean="0"/>
              <a:t> </a:t>
            </a:r>
          </a:p>
          <a:p>
            <a:pPr algn="just"/>
            <a:r>
              <a:rPr lang="es-ES" sz="1800" dirty="0"/>
              <a:t>E</a:t>
            </a:r>
            <a:r>
              <a:rPr lang="es-ES" sz="1800" dirty="0" smtClean="0"/>
              <a:t>nmarcadas </a:t>
            </a:r>
            <a:r>
              <a:rPr lang="es-ES" sz="1800" dirty="0"/>
              <a:t>en modelos </a:t>
            </a:r>
            <a:r>
              <a:rPr lang="es-ES" sz="1800" dirty="0" smtClean="0"/>
              <a:t>estándares, </a:t>
            </a:r>
            <a:r>
              <a:rPr lang="es-ES" sz="1800" dirty="0"/>
              <a:t>diseñarse considerando cada </a:t>
            </a:r>
            <a:r>
              <a:rPr lang="es-ES" sz="1800" dirty="0" err="1" smtClean="0"/>
              <a:t>especifidad</a:t>
            </a:r>
            <a:r>
              <a:rPr lang="es-ES" sz="1800" dirty="0" smtClean="0"/>
              <a:t>.</a:t>
            </a:r>
          </a:p>
          <a:p>
            <a:pPr algn="just"/>
            <a:r>
              <a:rPr lang="es-ES" sz="1800" dirty="0"/>
              <a:t>U</a:t>
            </a:r>
            <a:r>
              <a:rPr lang="es-ES" sz="1800" dirty="0" smtClean="0"/>
              <a:t>nificar </a:t>
            </a:r>
            <a:r>
              <a:rPr lang="es-ES" sz="1800" dirty="0"/>
              <a:t>la construcción de infraestructura </a:t>
            </a:r>
            <a:endParaRPr lang="es-EC" sz="1800" dirty="0" smtClean="0"/>
          </a:p>
          <a:p>
            <a:pPr algn="just"/>
            <a:r>
              <a:rPr lang="es-ES" sz="1800" dirty="0"/>
              <a:t>P</a:t>
            </a:r>
            <a:r>
              <a:rPr lang="es-ES" sz="1800" dirty="0" smtClean="0"/>
              <a:t>rincipios </a:t>
            </a:r>
            <a:r>
              <a:rPr lang="es-ES" sz="1800" dirty="0"/>
              <a:t>de la economía de la </a:t>
            </a:r>
            <a:r>
              <a:rPr lang="es-ES" sz="1800" dirty="0" smtClean="0"/>
              <a:t>Defensa</a:t>
            </a:r>
          </a:p>
          <a:p>
            <a:pPr algn="just"/>
            <a:r>
              <a:rPr lang="es-ES" sz="1800" dirty="0"/>
              <a:t>En el diseño de la infraestructura se considerará la estructuración del diseño de fuerza que buscará dinamizar la eficiencia económica de la Defensa con la efectividad operativa militar, para mejorar los niveles de productividad del </a:t>
            </a:r>
            <a:r>
              <a:rPr lang="es-ES" sz="1800" b="1" u="sng" dirty="0"/>
              <a:t>bien </a:t>
            </a:r>
            <a:r>
              <a:rPr lang="es-ES" sz="1800" b="1" u="sng" dirty="0" smtClean="0"/>
              <a:t>público</a:t>
            </a:r>
            <a:r>
              <a:rPr lang="es-ES" sz="1800" dirty="0" smtClean="0"/>
              <a:t>. </a:t>
            </a:r>
            <a:endParaRPr lang="es-EC" sz="1800" dirty="0"/>
          </a:p>
        </p:txBody>
      </p:sp>
      <p:sp>
        <p:nvSpPr>
          <p:cNvPr id="6" name="5 Abrir llave"/>
          <p:cNvSpPr/>
          <p:nvPr/>
        </p:nvSpPr>
        <p:spPr>
          <a:xfrm>
            <a:off x="3791872" y="714415"/>
            <a:ext cx="343416" cy="3434665"/>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C" dirty="0"/>
          </a:p>
        </p:txBody>
      </p:sp>
      <p:pic>
        <p:nvPicPr>
          <p:cNvPr id="7" name="Picture 14" descr="Resultado de imagen de fuerte mili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94" y="4333410"/>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Resultado de imagen de base nav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512" y="4317453"/>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esultado de imagen de base ae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2321" y="4333410"/>
            <a:ext cx="29241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scudo-ecuad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282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817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sp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3336</TotalTime>
  <Words>2162</Words>
  <Application>Microsoft Office PowerPoint</Application>
  <PresentationFormat>Presentación en pantalla (4:3)</PresentationFormat>
  <Paragraphs>244</Paragraphs>
  <Slides>37</Slides>
  <Notes>1</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37</vt:i4>
      </vt:variant>
    </vt:vector>
  </HeadingPairs>
  <TitlesOfParts>
    <vt:vector size="41" baseType="lpstr">
      <vt:lpstr>espe</vt:lpstr>
      <vt:lpstr>1_espe</vt:lpstr>
      <vt:lpstr>2_espe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Presentación de PowerPoint</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dc:creator>
  <cp:lastModifiedBy>Jaime Mora</cp:lastModifiedBy>
  <cp:revision>133</cp:revision>
  <dcterms:created xsi:type="dcterms:W3CDTF">2016-02-07T23:09:39Z</dcterms:created>
  <dcterms:modified xsi:type="dcterms:W3CDTF">2017-01-17T18:19:10Z</dcterms:modified>
</cp:coreProperties>
</file>