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75" r:id="rId4"/>
    <p:sldId id="298" r:id="rId5"/>
    <p:sldId id="297" r:id="rId6"/>
    <p:sldId id="260" r:id="rId7"/>
    <p:sldId id="261" r:id="rId8"/>
    <p:sldId id="277" r:id="rId9"/>
    <p:sldId id="262" r:id="rId10"/>
    <p:sldId id="299" r:id="rId11"/>
    <p:sldId id="279" r:id="rId12"/>
    <p:sldId id="264" r:id="rId13"/>
    <p:sldId id="265" r:id="rId14"/>
    <p:sldId id="266" r:id="rId15"/>
    <p:sldId id="296" r:id="rId16"/>
    <p:sldId id="292" r:id="rId17"/>
    <p:sldId id="280" r:id="rId18"/>
    <p:sldId id="267" r:id="rId19"/>
    <p:sldId id="268" r:id="rId20"/>
    <p:sldId id="294" r:id="rId21"/>
    <p:sldId id="269" r:id="rId22"/>
    <p:sldId id="270" r:id="rId23"/>
    <p:sldId id="271" r:id="rId24"/>
    <p:sldId id="272" r:id="rId25"/>
    <p:sldId id="273" r:id="rId26"/>
    <p:sldId id="274" r:id="rId27"/>
    <p:sldId id="281" r:id="rId28"/>
    <p:sldId id="282" r:id="rId29"/>
    <p:sldId id="283" r:id="rId30"/>
    <p:sldId id="284" r:id="rId31"/>
    <p:sldId id="285" r:id="rId32"/>
    <p:sldId id="286" r:id="rId33"/>
    <p:sldId id="291" r:id="rId34"/>
    <p:sldId id="290" r:id="rId35"/>
    <p:sldId id="289" r:id="rId36"/>
    <p:sldId id="288" r:id="rId37"/>
    <p:sldId id="287"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DB49-585F-4FC8-87C1-CC50DE7F42D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A6BF4B9-E397-4B31-BF0E-14462769AC6B}">
      <dgm:prSet phldrT="[Texto]" custT="1"/>
      <dgm:spPr/>
      <dgm:t>
        <a:bodyPr/>
        <a:lstStyle/>
        <a:p>
          <a:r>
            <a:rPr lang="es-EC" sz="3600" dirty="0" smtClean="0">
              <a:latin typeface="Arial" panose="020B0604020202020204" pitchFamily="34" charset="0"/>
              <a:cs typeface="Arial" panose="020B0604020202020204" pitchFamily="34" charset="0"/>
            </a:rPr>
            <a:t>Efectos</a:t>
          </a:r>
          <a:endParaRPr lang="es-EC" sz="4000" dirty="0">
            <a:latin typeface="Arial" panose="020B0604020202020204" pitchFamily="34" charset="0"/>
            <a:cs typeface="Arial" panose="020B0604020202020204" pitchFamily="34" charset="0"/>
          </a:endParaRPr>
        </a:p>
      </dgm:t>
    </dgm:pt>
    <dgm:pt modelId="{07628754-0EB2-47D3-AD48-29B4575844AD}" type="parTrans" cxnId="{F9888C69-FE03-4A59-9F99-541433C94BAA}">
      <dgm:prSet/>
      <dgm:spPr/>
      <dgm:t>
        <a:bodyPr/>
        <a:lstStyle/>
        <a:p>
          <a:endParaRPr lang="es-EC" sz="1600"/>
        </a:p>
      </dgm:t>
    </dgm:pt>
    <dgm:pt modelId="{E703C916-DE77-4506-B2C8-2D58C4FC41EE}" type="sibTrans" cxnId="{F9888C69-FE03-4A59-9F99-541433C94BAA}">
      <dgm:prSet/>
      <dgm:spPr/>
      <dgm:t>
        <a:bodyPr/>
        <a:lstStyle/>
        <a:p>
          <a:endParaRPr lang="es-EC" sz="1600"/>
        </a:p>
      </dgm:t>
    </dgm:pt>
    <dgm:pt modelId="{D6945CE2-1FD0-4380-9693-577936822000}">
      <dgm:prSet phldrT="[Texto]" custT="1"/>
      <dgm:spPr/>
      <dgm:t>
        <a:bodyPr/>
        <a:lstStyle/>
        <a:p>
          <a:pPr algn="just"/>
          <a:r>
            <a:rPr lang="es-ES" sz="1600" dirty="0" smtClean="0">
              <a:latin typeface="Arial" panose="020B0604020202020204" pitchFamily="34" charset="0"/>
              <a:cs typeface="Arial" panose="020B0604020202020204" pitchFamily="34" charset="0"/>
            </a:rPr>
            <a:t>Erosión del suelo agrícola </a:t>
          </a:r>
          <a:endParaRPr lang="es-EC" sz="1600" dirty="0">
            <a:latin typeface="Arial" panose="020B0604020202020204" pitchFamily="34" charset="0"/>
            <a:cs typeface="Arial" panose="020B0604020202020204" pitchFamily="34" charset="0"/>
          </a:endParaRPr>
        </a:p>
      </dgm:t>
    </dgm:pt>
    <dgm:pt modelId="{0F121A4F-1401-4DB6-9FC4-1C00C7D50799}" type="parTrans" cxnId="{1DD09C54-163C-4994-8924-2AC7EDF1B718}">
      <dgm:prSet/>
      <dgm:spPr/>
      <dgm:t>
        <a:bodyPr/>
        <a:lstStyle/>
        <a:p>
          <a:endParaRPr lang="es-EC" sz="1600"/>
        </a:p>
      </dgm:t>
    </dgm:pt>
    <dgm:pt modelId="{144213C1-A772-478E-BEE9-6B359CC14E3C}" type="sibTrans" cxnId="{1DD09C54-163C-4994-8924-2AC7EDF1B718}">
      <dgm:prSet/>
      <dgm:spPr/>
      <dgm:t>
        <a:bodyPr/>
        <a:lstStyle/>
        <a:p>
          <a:endParaRPr lang="es-EC" sz="1600"/>
        </a:p>
      </dgm:t>
    </dgm:pt>
    <dgm:pt modelId="{0B36F0D1-DB4D-4E12-8DB8-6FA9C39ACA6F}">
      <dgm:prSet phldrT="[Texto]" custT="1"/>
      <dgm:spPr/>
      <dgm:t>
        <a:bodyPr/>
        <a:lstStyle/>
        <a:p>
          <a:pPr algn="just"/>
          <a:r>
            <a:rPr lang="es-ES" sz="1600" dirty="0" smtClean="0">
              <a:latin typeface="Arial" panose="020B0604020202020204" pitchFamily="34" charset="0"/>
              <a:cs typeface="Arial" panose="020B0604020202020204" pitchFamily="34" charset="0"/>
            </a:rPr>
            <a:t>Excesiva presencia de malezas</a:t>
          </a:r>
          <a:endParaRPr lang="es-EC" sz="1600" dirty="0">
            <a:latin typeface="Arial" panose="020B0604020202020204" pitchFamily="34" charset="0"/>
            <a:cs typeface="Arial" panose="020B0604020202020204" pitchFamily="34" charset="0"/>
          </a:endParaRPr>
        </a:p>
      </dgm:t>
    </dgm:pt>
    <dgm:pt modelId="{20E0AB2B-107C-4B30-B6BD-5B586300E73A}" type="parTrans" cxnId="{94D55419-F54D-43C7-81EE-4276EE252D34}">
      <dgm:prSet/>
      <dgm:spPr/>
      <dgm:t>
        <a:bodyPr/>
        <a:lstStyle/>
        <a:p>
          <a:endParaRPr lang="es-EC" sz="1600"/>
        </a:p>
      </dgm:t>
    </dgm:pt>
    <dgm:pt modelId="{2DEAF0C7-E1EA-48C7-9CAC-26FE4A738D2A}" type="sibTrans" cxnId="{94D55419-F54D-43C7-81EE-4276EE252D34}">
      <dgm:prSet/>
      <dgm:spPr/>
      <dgm:t>
        <a:bodyPr/>
        <a:lstStyle/>
        <a:p>
          <a:endParaRPr lang="es-EC" sz="1600"/>
        </a:p>
      </dgm:t>
    </dgm:pt>
    <dgm:pt modelId="{7EC1431C-C143-4F1E-8101-9111ED638C52}">
      <dgm:prSet phldrT="[Texto]" custT="1"/>
      <dgm:spPr/>
      <dgm:t>
        <a:bodyPr/>
        <a:lstStyle/>
        <a:p>
          <a:r>
            <a:rPr lang="es-EC" sz="4000" dirty="0" smtClean="0">
              <a:latin typeface="Arial" panose="020B0604020202020204" pitchFamily="34" charset="0"/>
              <a:cs typeface="Arial" panose="020B0604020202020204" pitchFamily="34" charset="0"/>
            </a:rPr>
            <a:t>Problema</a:t>
          </a:r>
          <a:r>
            <a:rPr lang="es-EC" sz="4000" dirty="0" smtClean="0"/>
            <a:t> </a:t>
          </a:r>
          <a:endParaRPr lang="es-EC" sz="4000" dirty="0"/>
        </a:p>
      </dgm:t>
    </dgm:pt>
    <dgm:pt modelId="{667CAD4C-50C4-4E38-A5C0-62898EB7A3C0}" type="parTrans" cxnId="{E91C5B74-4A6F-4121-90C7-A2A14011A7F1}">
      <dgm:prSet/>
      <dgm:spPr/>
      <dgm:t>
        <a:bodyPr/>
        <a:lstStyle/>
        <a:p>
          <a:endParaRPr lang="es-EC" sz="1600"/>
        </a:p>
      </dgm:t>
    </dgm:pt>
    <dgm:pt modelId="{693B27DD-796C-431A-A7F9-0BB5BE2B9E69}" type="sibTrans" cxnId="{E91C5B74-4A6F-4121-90C7-A2A14011A7F1}">
      <dgm:prSet/>
      <dgm:spPr/>
      <dgm:t>
        <a:bodyPr/>
        <a:lstStyle/>
        <a:p>
          <a:endParaRPr lang="es-EC" sz="1600"/>
        </a:p>
      </dgm:t>
    </dgm:pt>
    <dgm:pt modelId="{24C9E204-45B3-4785-822A-2BA532E5A40A}">
      <dgm:prSet phldrT="[Texto]" custT="1"/>
      <dgm:spPr/>
      <dgm:t>
        <a:bodyPr/>
        <a:lstStyle/>
        <a:p>
          <a:r>
            <a:rPr lang="es-EC" sz="4000" dirty="0" smtClean="0">
              <a:latin typeface="Arial" panose="020B0604020202020204" pitchFamily="34" charset="0"/>
              <a:cs typeface="Arial" panose="020B0604020202020204" pitchFamily="34" charset="0"/>
            </a:rPr>
            <a:t>Causas</a:t>
          </a:r>
          <a:endParaRPr lang="es-EC" sz="4000" dirty="0">
            <a:latin typeface="Arial" panose="020B0604020202020204" pitchFamily="34" charset="0"/>
            <a:cs typeface="Arial" panose="020B0604020202020204" pitchFamily="34" charset="0"/>
          </a:endParaRPr>
        </a:p>
      </dgm:t>
    </dgm:pt>
    <dgm:pt modelId="{670111B8-B94B-441E-84EA-BE57C407DEEA}" type="parTrans" cxnId="{4276BF43-0A67-4384-8A6F-7DFFD93EF86A}">
      <dgm:prSet/>
      <dgm:spPr/>
      <dgm:t>
        <a:bodyPr/>
        <a:lstStyle/>
        <a:p>
          <a:endParaRPr lang="es-EC" sz="1600"/>
        </a:p>
      </dgm:t>
    </dgm:pt>
    <dgm:pt modelId="{ECCD2451-E768-4089-BEA8-6433B59B7E9B}" type="sibTrans" cxnId="{4276BF43-0A67-4384-8A6F-7DFFD93EF86A}">
      <dgm:prSet/>
      <dgm:spPr/>
      <dgm:t>
        <a:bodyPr/>
        <a:lstStyle/>
        <a:p>
          <a:endParaRPr lang="es-EC" sz="1600"/>
        </a:p>
      </dgm:t>
    </dgm:pt>
    <dgm:pt modelId="{D2AA4C5D-C225-408B-916B-93474FD5FD06}">
      <dgm:prSet phldrT="[Texto]" custT="1"/>
      <dgm:spPr/>
      <dgm:t>
        <a:bodyPr/>
        <a:lstStyle/>
        <a:p>
          <a:r>
            <a:rPr lang="es-EC" sz="1600" dirty="0" smtClean="0">
              <a:latin typeface="Arial" panose="020B0604020202020204" pitchFamily="34" charset="0"/>
              <a:cs typeface="Arial" panose="020B0604020202020204" pitchFamily="34" charset="0"/>
            </a:rPr>
            <a:t>Desconocimiento de los beneficios de las coberturas vegetales</a:t>
          </a:r>
          <a:endParaRPr lang="es-EC" sz="1600" dirty="0">
            <a:latin typeface="Arial" panose="020B0604020202020204" pitchFamily="34" charset="0"/>
            <a:cs typeface="Arial" panose="020B0604020202020204" pitchFamily="34" charset="0"/>
          </a:endParaRPr>
        </a:p>
      </dgm:t>
    </dgm:pt>
    <dgm:pt modelId="{77D14B15-F259-42D2-BBD9-51141E34D67C}" type="parTrans" cxnId="{6493CB11-63D8-45F2-A4B0-8EF8502780EB}">
      <dgm:prSet/>
      <dgm:spPr/>
      <dgm:t>
        <a:bodyPr/>
        <a:lstStyle/>
        <a:p>
          <a:endParaRPr lang="es-EC" sz="1600"/>
        </a:p>
      </dgm:t>
    </dgm:pt>
    <dgm:pt modelId="{295A964D-61C7-4BE3-A187-AD24730ADB5F}" type="sibTrans" cxnId="{6493CB11-63D8-45F2-A4B0-8EF8502780EB}">
      <dgm:prSet/>
      <dgm:spPr/>
      <dgm:t>
        <a:bodyPr/>
        <a:lstStyle/>
        <a:p>
          <a:endParaRPr lang="es-EC" sz="1600"/>
        </a:p>
      </dgm:t>
    </dgm:pt>
    <dgm:pt modelId="{B6990E01-6E44-43CB-B1A4-41940CDBC160}">
      <dgm:prSet phldrT="[Texto]" custT="1"/>
      <dgm:spPr/>
      <dgm:t>
        <a:bodyPr/>
        <a:lstStyle/>
        <a:p>
          <a:r>
            <a:rPr lang="es-ES" sz="1600" dirty="0" smtClean="0">
              <a:latin typeface="Arial" panose="020B0604020202020204" pitchFamily="34" charset="0"/>
              <a:cs typeface="Arial" panose="020B0604020202020204" pitchFamily="34" charset="0"/>
            </a:rPr>
            <a:t>Manejo convencional de los agro ecosistemas </a:t>
          </a:r>
          <a:endParaRPr lang="es-EC" sz="1600" dirty="0">
            <a:latin typeface="Arial" panose="020B0604020202020204" pitchFamily="34" charset="0"/>
            <a:cs typeface="Arial" panose="020B0604020202020204" pitchFamily="34" charset="0"/>
          </a:endParaRPr>
        </a:p>
      </dgm:t>
    </dgm:pt>
    <dgm:pt modelId="{7FBFD2DB-6C97-4C5F-A31A-E7AD40371231}" type="parTrans" cxnId="{D4BC2C82-2669-4338-9556-1B28B1F9B405}">
      <dgm:prSet/>
      <dgm:spPr/>
      <dgm:t>
        <a:bodyPr/>
        <a:lstStyle/>
        <a:p>
          <a:endParaRPr lang="es-EC" sz="1600"/>
        </a:p>
      </dgm:t>
    </dgm:pt>
    <dgm:pt modelId="{3986BA63-C406-41E6-80BB-FD10AE876423}" type="sibTrans" cxnId="{D4BC2C82-2669-4338-9556-1B28B1F9B405}">
      <dgm:prSet/>
      <dgm:spPr/>
      <dgm:t>
        <a:bodyPr/>
        <a:lstStyle/>
        <a:p>
          <a:endParaRPr lang="es-EC" sz="1600"/>
        </a:p>
      </dgm:t>
    </dgm:pt>
    <dgm:pt modelId="{CCFFFE4F-C706-4867-A1F2-CE17F68BCEE5}">
      <dgm:prSet phldrT="[Texto]" custT="1"/>
      <dgm:spPr/>
      <dgm:t>
        <a:bodyPr/>
        <a:lstStyle/>
        <a:p>
          <a:pPr algn="just"/>
          <a:r>
            <a:rPr lang="es-ES" sz="2000" b="0" dirty="0" smtClean="0">
              <a:latin typeface="Arial" panose="020B0604020202020204" pitchFamily="34" charset="0"/>
              <a:cs typeface="Arial" panose="020B0604020202020204" pitchFamily="34" charset="0"/>
            </a:rPr>
            <a:t>Escaso uso de coberturas vegetales en los agro ecosistemas de la sierra </a:t>
          </a:r>
          <a:endParaRPr lang="es-EC" sz="2000" b="0" dirty="0">
            <a:latin typeface="Arial" panose="020B0604020202020204" pitchFamily="34" charset="0"/>
            <a:cs typeface="Arial" panose="020B0604020202020204" pitchFamily="34" charset="0"/>
          </a:endParaRPr>
        </a:p>
      </dgm:t>
    </dgm:pt>
    <dgm:pt modelId="{EDBBFD82-A604-4A70-8C27-43AE742FCF10}" type="sibTrans" cxnId="{C1B1F507-CA17-427E-B243-7950BFB66072}">
      <dgm:prSet/>
      <dgm:spPr/>
      <dgm:t>
        <a:bodyPr/>
        <a:lstStyle/>
        <a:p>
          <a:endParaRPr lang="es-EC" sz="1600"/>
        </a:p>
      </dgm:t>
    </dgm:pt>
    <dgm:pt modelId="{40E50F72-2AE2-40C9-ADA4-499AF072F462}" type="parTrans" cxnId="{C1B1F507-CA17-427E-B243-7950BFB66072}">
      <dgm:prSet/>
      <dgm:spPr/>
      <dgm:t>
        <a:bodyPr/>
        <a:lstStyle/>
        <a:p>
          <a:endParaRPr lang="es-EC" sz="1600"/>
        </a:p>
      </dgm:t>
    </dgm:pt>
    <dgm:pt modelId="{C41BF67C-9B2B-467E-8B14-A1A6AD560A9F}">
      <dgm:prSet phldrT="[Texto]" custT="1"/>
      <dgm:spPr/>
      <dgm:t>
        <a:bodyPr/>
        <a:lstStyle/>
        <a:p>
          <a:pPr algn="just"/>
          <a:r>
            <a:rPr lang="es-ES" sz="1600" dirty="0" smtClean="0">
              <a:latin typeface="Arial" panose="020B0604020202020204" pitchFamily="34" charset="0"/>
              <a:cs typeface="Arial" panose="020B0604020202020204" pitchFamily="34" charset="0"/>
            </a:rPr>
            <a:t>Pérdida de humedad del suelo</a:t>
          </a:r>
          <a:endParaRPr lang="es-EC" sz="1600" dirty="0">
            <a:latin typeface="Arial" panose="020B0604020202020204" pitchFamily="34" charset="0"/>
            <a:cs typeface="Arial" panose="020B0604020202020204" pitchFamily="34" charset="0"/>
          </a:endParaRPr>
        </a:p>
      </dgm:t>
    </dgm:pt>
    <dgm:pt modelId="{7CB9F6D1-207E-4150-B010-FC7CF1BB515D}" type="parTrans" cxnId="{62BCC279-4BB1-4934-A896-CBC0EFCCB847}">
      <dgm:prSet/>
      <dgm:spPr/>
      <dgm:t>
        <a:bodyPr/>
        <a:lstStyle/>
        <a:p>
          <a:endParaRPr lang="es-EC" sz="1600"/>
        </a:p>
      </dgm:t>
    </dgm:pt>
    <dgm:pt modelId="{412A1386-86EC-40E3-82EC-C9CB72B0477D}" type="sibTrans" cxnId="{62BCC279-4BB1-4934-A896-CBC0EFCCB847}">
      <dgm:prSet/>
      <dgm:spPr/>
      <dgm:t>
        <a:bodyPr/>
        <a:lstStyle/>
        <a:p>
          <a:endParaRPr lang="es-EC" sz="1600"/>
        </a:p>
      </dgm:t>
    </dgm:pt>
    <dgm:pt modelId="{8E527EC1-0436-40E2-8B2E-53A54C19DB44}">
      <dgm:prSet phldrT="[Texto]" custT="1"/>
      <dgm:spPr/>
      <dgm:t>
        <a:bodyPr/>
        <a:lstStyle/>
        <a:p>
          <a:pPr algn="just"/>
          <a:r>
            <a:rPr lang="es-ES" sz="1600" dirty="0" smtClean="0">
              <a:latin typeface="Arial" panose="020B0604020202020204" pitchFamily="34" charset="0"/>
              <a:cs typeface="Arial" panose="020B0604020202020204" pitchFamily="34" charset="0"/>
            </a:rPr>
            <a:t>Desbalance entre plagas y controladores</a:t>
          </a:r>
          <a:endParaRPr lang="es-EC" sz="1600" dirty="0">
            <a:latin typeface="Arial" panose="020B0604020202020204" pitchFamily="34" charset="0"/>
            <a:cs typeface="Arial" panose="020B0604020202020204" pitchFamily="34" charset="0"/>
          </a:endParaRPr>
        </a:p>
      </dgm:t>
    </dgm:pt>
    <dgm:pt modelId="{23F9DE2D-2D24-4F44-ABDB-2958CC530133}" type="parTrans" cxnId="{32AA47BA-1C08-4967-8FB9-9CB46D51F482}">
      <dgm:prSet/>
      <dgm:spPr/>
      <dgm:t>
        <a:bodyPr/>
        <a:lstStyle/>
        <a:p>
          <a:endParaRPr lang="es-EC" sz="1600"/>
        </a:p>
      </dgm:t>
    </dgm:pt>
    <dgm:pt modelId="{6CD12FF8-36D2-4229-8393-FBCCF3AE866B}" type="sibTrans" cxnId="{32AA47BA-1C08-4967-8FB9-9CB46D51F482}">
      <dgm:prSet/>
      <dgm:spPr/>
      <dgm:t>
        <a:bodyPr/>
        <a:lstStyle/>
        <a:p>
          <a:endParaRPr lang="es-EC" sz="1600"/>
        </a:p>
      </dgm:t>
    </dgm:pt>
    <dgm:pt modelId="{CDD89162-0AE0-4F11-B70A-147AFDB64360}" type="pres">
      <dgm:prSet presAssocID="{AED6DB49-585F-4FC8-87C1-CC50DE7F42D8}" presName="Name0" presStyleCnt="0">
        <dgm:presLayoutVars>
          <dgm:dir/>
          <dgm:animLvl val="lvl"/>
          <dgm:resizeHandles val="exact"/>
        </dgm:presLayoutVars>
      </dgm:prSet>
      <dgm:spPr/>
      <dgm:t>
        <a:bodyPr/>
        <a:lstStyle/>
        <a:p>
          <a:endParaRPr lang="es-EC"/>
        </a:p>
      </dgm:t>
    </dgm:pt>
    <dgm:pt modelId="{2CB3AB8B-E69B-4702-873A-9E57574CDF34}" type="pres">
      <dgm:prSet presAssocID="{5A6BF4B9-E397-4B31-BF0E-14462769AC6B}" presName="linNode" presStyleCnt="0"/>
      <dgm:spPr/>
    </dgm:pt>
    <dgm:pt modelId="{BC2D38D5-F93B-4411-8998-73025CC4D1A1}" type="pres">
      <dgm:prSet presAssocID="{5A6BF4B9-E397-4B31-BF0E-14462769AC6B}" presName="parentText" presStyleLbl="node1" presStyleIdx="0" presStyleCnt="3" custLinFactNeighborY="-152">
        <dgm:presLayoutVars>
          <dgm:chMax val="1"/>
          <dgm:bulletEnabled val="1"/>
        </dgm:presLayoutVars>
      </dgm:prSet>
      <dgm:spPr/>
      <dgm:t>
        <a:bodyPr/>
        <a:lstStyle/>
        <a:p>
          <a:endParaRPr lang="es-EC"/>
        </a:p>
      </dgm:t>
    </dgm:pt>
    <dgm:pt modelId="{A8077A72-7BFA-44B9-BFC6-D48F535E652E}" type="pres">
      <dgm:prSet presAssocID="{5A6BF4B9-E397-4B31-BF0E-14462769AC6B}" presName="descendantText" presStyleLbl="alignAccFollowNode1" presStyleIdx="0" presStyleCnt="3">
        <dgm:presLayoutVars>
          <dgm:bulletEnabled val="1"/>
        </dgm:presLayoutVars>
      </dgm:prSet>
      <dgm:spPr/>
      <dgm:t>
        <a:bodyPr/>
        <a:lstStyle/>
        <a:p>
          <a:endParaRPr lang="es-EC"/>
        </a:p>
      </dgm:t>
    </dgm:pt>
    <dgm:pt modelId="{B2EE9C63-CFA9-4A7C-A64F-B1C8B910C63C}" type="pres">
      <dgm:prSet presAssocID="{E703C916-DE77-4506-B2C8-2D58C4FC41EE}" presName="sp" presStyleCnt="0"/>
      <dgm:spPr/>
    </dgm:pt>
    <dgm:pt modelId="{80560BAA-51EA-45EE-86A7-48CE35A72D87}" type="pres">
      <dgm:prSet presAssocID="{7EC1431C-C143-4F1E-8101-9111ED638C52}" presName="linNode" presStyleCnt="0"/>
      <dgm:spPr/>
    </dgm:pt>
    <dgm:pt modelId="{B3CFF46F-DA95-43ED-A6A3-008F07D1635E}" type="pres">
      <dgm:prSet presAssocID="{7EC1431C-C143-4F1E-8101-9111ED638C52}" presName="parentText" presStyleLbl="node1" presStyleIdx="1" presStyleCnt="3" custLinFactNeighborX="-1628" custLinFactNeighborY="-687">
        <dgm:presLayoutVars>
          <dgm:chMax val="1"/>
          <dgm:bulletEnabled val="1"/>
        </dgm:presLayoutVars>
      </dgm:prSet>
      <dgm:spPr/>
      <dgm:t>
        <a:bodyPr/>
        <a:lstStyle/>
        <a:p>
          <a:endParaRPr lang="es-EC"/>
        </a:p>
      </dgm:t>
    </dgm:pt>
    <dgm:pt modelId="{02D78DA7-C75C-4EC7-BE76-60B23E8A86C1}" type="pres">
      <dgm:prSet presAssocID="{7EC1431C-C143-4F1E-8101-9111ED638C52}" presName="descendantText" presStyleLbl="alignAccFollowNode1" presStyleIdx="1" presStyleCnt="3">
        <dgm:presLayoutVars>
          <dgm:bulletEnabled val="1"/>
        </dgm:presLayoutVars>
      </dgm:prSet>
      <dgm:spPr/>
      <dgm:t>
        <a:bodyPr/>
        <a:lstStyle/>
        <a:p>
          <a:endParaRPr lang="es-EC"/>
        </a:p>
      </dgm:t>
    </dgm:pt>
    <dgm:pt modelId="{CFE418F9-CBB4-4958-9087-0CDFA2BECA75}" type="pres">
      <dgm:prSet presAssocID="{693B27DD-796C-431A-A7F9-0BB5BE2B9E69}" presName="sp" presStyleCnt="0"/>
      <dgm:spPr/>
    </dgm:pt>
    <dgm:pt modelId="{FD77E6F5-DA0E-495E-A970-7277CC0A4600}" type="pres">
      <dgm:prSet presAssocID="{24C9E204-45B3-4785-822A-2BA532E5A40A}" presName="linNode" presStyleCnt="0"/>
      <dgm:spPr/>
    </dgm:pt>
    <dgm:pt modelId="{2A4F815A-FEF5-4646-99F4-72C430B70533}" type="pres">
      <dgm:prSet presAssocID="{24C9E204-45B3-4785-822A-2BA532E5A40A}" presName="parentText" presStyleLbl="node1" presStyleIdx="2" presStyleCnt="3">
        <dgm:presLayoutVars>
          <dgm:chMax val="1"/>
          <dgm:bulletEnabled val="1"/>
        </dgm:presLayoutVars>
      </dgm:prSet>
      <dgm:spPr/>
      <dgm:t>
        <a:bodyPr/>
        <a:lstStyle/>
        <a:p>
          <a:endParaRPr lang="es-EC"/>
        </a:p>
      </dgm:t>
    </dgm:pt>
    <dgm:pt modelId="{54D9BE0E-E427-4C3D-9B4D-222BC22F953B}" type="pres">
      <dgm:prSet presAssocID="{24C9E204-45B3-4785-822A-2BA532E5A40A}" presName="descendantText" presStyleLbl="alignAccFollowNode1" presStyleIdx="2" presStyleCnt="3">
        <dgm:presLayoutVars>
          <dgm:bulletEnabled val="1"/>
        </dgm:presLayoutVars>
      </dgm:prSet>
      <dgm:spPr/>
      <dgm:t>
        <a:bodyPr/>
        <a:lstStyle/>
        <a:p>
          <a:endParaRPr lang="es-EC"/>
        </a:p>
      </dgm:t>
    </dgm:pt>
  </dgm:ptLst>
  <dgm:cxnLst>
    <dgm:cxn modelId="{D4BC2C82-2669-4338-9556-1B28B1F9B405}" srcId="{24C9E204-45B3-4785-822A-2BA532E5A40A}" destId="{B6990E01-6E44-43CB-B1A4-41940CDBC160}" srcOrd="1" destOrd="0" parTransId="{7FBFD2DB-6C97-4C5F-A31A-E7AD40371231}" sibTransId="{3986BA63-C406-41E6-80BB-FD10AE876423}"/>
    <dgm:cxn modelId="{6493CB11-63D8-45F2-A4B0-8EF8502780EB}" srcId="{24C9E204-45B3-4785-822A-2BA532E5A40A}" destId="{D2AA4C5D-C225-408B-916B-93474FD5FD06}" srcOrd="0" destOrd="0" parTransId="{77D14B15-F259-42D2-BBD9-51141E34D67C}" sibTransId="{295A964D-61C7-4BE3-A187-AD24730ADB5F}"/>
    <dgm:cxn modelId="{62BCC279-4BB1-4934-A896-CBC0EFCCB847}" srcId="{5A6BF4B9-E397-4B31-BF0E-14462769AC6B}" destId="{C41BF67C-9B2B-467E-8B14-A1A6AD560A9F}" srcOrd="3" destOrd="0" parTransId="{7CB9F6D1-207E-4150-B010-FC7CF1BB515D}" sibTransId="{412A1386-86EC-40E3-82EC-C9CB72B0477D}"/>
    <dgm:cxn modelId="{F9888C69-FE03-4A59-9F99-541433C94BAA}" srcId="{AED6DB49-585F-4FC8-87C1-CC50DE7F42D8}" destId="{5A6BF4B9-E397-4B31-BF0E-14462769AC6B}" srcOrd="0" destOrd="0" parTransId="{07628754-0EB2-47D3-AD48-29B4575844AD}" sibTransId="{E703C916-DE77-4506-B2C8-2D58C4FC41EE}"/>
    <dgm:cxn modelId="{75A0448E-D13D-4E2B-8E89-9618D239BBFE}" type="presOf" srcId="{B6990E01-6E44-43CB-B1A4-41940CDBC160}" destId="{54D9BE0E-E427-4C3D-9B4D-222BC22F953B}" srcOrd="0" destOrd="1" presId="urn:microsoft.com/office/officeart/2005/8/layout/vList5"/>
    <dgm:cxn modelId="{C1B1F507-CA17-427E-B243-7950BFB66072}" srcId="{7EC1431C-C143-4F1E-8101-9111ED638C52}" destId="{CCFFFE4F-C706-4867-A1F2-CE17F68BCEE5}" srcOrd="0" destOrd="0" parTransId="{40E50F72-2AE2-40C9-ADA4-499AF072F462}" sibTransId="{EDBBFD82-A604-4A70-8C27-43AE742FCF10}"/>
    <dgm:cxn modelId="{4276BF43-0A67-4384-8A6F-7DFFD93EF86A}" srcId="{AED6DB49-585F-4FC8-87C1-CC50DE7F42D8}" destId="{24C9E204-45B3-4785-822A-2BA532E5A40A}" srcOrd="2" destOrd="0" parTransId="{670111B8-B94B-441E-84EA-BE57C407DEEA}" sibTransId="{ECCD2451-E768-4089-BEA8-6433B59B7E9B}"/>
    <dgm:cxn modelId="{DA96BFFD-6E4F-4B2E-B1CC-086F82C1CC27}" type="presOf" srcId="{CCFFFE4F-C706-4867-A1F2-CE17F68BCEE5}" destId="{02D78DA7-C75C-4EC7-BE76-60B23E8A86C1}" srcOrd="0" destOrd="0" presId="urn:microsoft.com/office/officeart/2005/8/layout/vList5"/>
    <dgm:cxn modelId="{11CC0B88-5824-4B9D-BCAC-7649FA3088BF}" type="presOf" srcId="{8E527EC1-0436-40E2-8B2E-53A54C19DB44}" destId="{A8077A72-7BFA-44B9-BFC6-D48F535E652E}" srcOrd="0" destOrd="2" presId="urn:microsoft.com/office/officeart/2005/8/layout/vList5"/>
    <dgm:cxn modelId="{32AA47BA-1C08-4967-8FB9-9CB46D51F482}" srcId="{5A6BF4B9-E397-4B31-BF0E-14462769AC6B}" destId="{8E527EC1-0436-40E2-8B2E-53A54C19DB44}" srcOrd="2" destOrd="0" parTransId="{23F9DE2D-2D24-4F44-ABDB-2958CC530133}" sibTransId="{6CD12FF8-36D2-4229-8393-FBCCF3AE866B}"/>
    <dgm:cxn modelId="{4383D0C3-66D7-4C89-A2F3-F84F958B17C7}" type="presOf" srcId="{D2AA4C5D-C225-408B-916B-93474FD5FD06}" destId="{54D9BE0E-E427-4C3D-9B4D-222BC22F953B}" srcOrd="0" destOrd="0" presId="urn:microsoft.com/office/officeart/2005/8/layout/vList5"/>
    <dgm:cxn modelId="{B4FB7A6A-50DF-4C42-860D-88074DB0DE1B}" type="presOf" srcId="{24C9E204-45B3-4785-822A-2BA532E5A40A}" destId="{2A4F815A-FEF5-4646-99F4-72C430B70533}" srcOrd="0" destOrd="0" presId="urn:microsoft.com/office/officeart/2005/8/layout/vList5"/>
    <dgm:cxn modelId="{1DD09C54-163C-4994-8924-2AC7EDF1B718}" srcId="{5A6BF4B9-E397-4B31-BF0E-14462769AC6B}" destId="{D6945CE2-1FD0-4380-9693-577936822000}" srcOrd="0" destOrd="0" parTransId="{0F121A4F-1401-4DB6-9FC4-1C00C7D50799}" sibTransId="{144213C1-A772-478E-BEE9-6B359CC14E3C}"/>
    <dgm:cxn modelId="{BEE916E8-81BC-4381-AE08-A102D0BF6A52}" type="presOf" srcId="{5A6BF4B9-E397-4B31-BF0E-14462769AC6B}" destId="{BC2D38D5-F93B-4411-8998-73025CC4D1A1}" srcOrd="0" destOrd="0" presId="urn:microsoft.com/office/officeart/2005/8/layout/vList5"/>
    <dgm:cxn modelId="{3F78BBD6-FC21-425A-B1F8-7CFDE749CF1A}" type="presOf" srcId="{0B36F0D1-DB4D-4E12-8DB8-6FA9C39ACA6F}" destId="{A8077A72-7BFA-44B9-BFC6-D48F535E652E}" srcOrd="0" destOrd="1" presId="urn:microsoft.com/office/officeart/2005/8/layout/vList5"/>
    <dgm:cxn modelId="{E91C5B74-4A6F-4121-90C7-A2A14011A7F1}" srcId="{AED6DB49-585F-4FC8-87C1-CC50DE7F42D8}" destId="{7EC1431C-C143-4F1E-8101-9111ED638C52}" srcOrd="1" destOrd="0" parTransId="{667CAD4C-50C4-4E38-A5C0-62898EB7A3C0}" sibTransId="{693B27DD-796C-431A-A7F9-0BB5BE2B9E69}"/>
    <dgm:cxn modelId="{76C7F748-7CF6-4C15-8C5A-F3B8F5A603B8}" type="presOf" srcId="{7EC1431C-C143-4F1E-8101-9111ED638C52}" destId="{B3CFF46F-DA95-43ED-A6A3-008F07D1635E}" srcOrd="0" destOrd="0" presId="urn:microsoft.com/office/officeart/2005/8/layout/vList5"/>
    <dgm:cxn modelId="{705132BC-A6FD-4858-9E4A-F599CE12A812}" type="presOf" srcId="{AED6DB49-585F-4FC8-87C1-CC50DE7F42D8}" destId="{CDD89162-0AE0-4F11-B70A-147AFDB64360}" srcOrd="0" destOrd="0" presId="urn:microsoft.com/office/officeart/2005/8/layout/vList5"/>
    <dgm:cxn modelId="{1FB36CFE-5959-4A55-A011-688D5425AFF1}" type="presOf" srcId="{D6945CE2-1FD0-4380-9693-577936822000}" destId="{A8077A72-7BFA-44B9-BFC6-D48F535E652E}" srcOrd="0" destOrd="0" presId="urn:microsoft.com/office/officeart/2005/8/layout/vList5"/>
    <dgm:cxn modelId="{AE0849D3-18D6-4EE8-A7D2-1DD95CF98657}" type="presOf" srcId="{C41BF67C-9B2B-467E-8B14-A1A6AD560A9F}" destId="{A8077A72-7BFA-44B9-BFC6-D48F535E652E}" srcOrd="0" destOrd="3" presId="urn:microsoft.com/office/officeart/2005/8/layout/vList5"/>
    <dgm:cxn modelId="{94D55419-F54D-43C7-81EE-4276EE252D34}" srcId="{5A6BF4B9-E397-4B31-BF0E-14462769AC6B}" destId="{0B36F0D1-DB4D-4E12-8DB8-6FA9C39ACA6F}" srcOrd="1" destOrd="0" parTransId="{20E0AB2B-107C-4B30-B6BD-5B586300E73A}" sibTransId="{2DEAF0C7-E1EA-48C7-9CAC-26FE4A738D2A}"/>
    <dgm:cxn modelId="{5B5F6420-9CE6-4854-BF2A-7C8DBCFEE50E}" type="presParOf" srcId="{CDD89162-0AE0-4F11-B70A-147AFDB64360}" destId="{2CB3AB8B-E69B-4702-873A-9E57574CDF34}" srcOrd="0" destOrd="0" presId="urn:microsoft.com/office/officeart/2005/8/layout/vList5"/>
    <dgm:cxn modelId="{381EA6F7-2C08-46BA-91BE-F5319A99BC4A}" type="presParOf" srcId="{2CB3AB8B-E69B-4702-873A-9E57574CDF34}" destId="{BC2D38D5-F93B-4411-8998-73025CC4D1A1}" srcOrd="0" destOrd="0" presId="urn:microsoft.com/office/officeart/2005/8/layout/vList5"/>
    <dgm:cxn modelId="{8F1D0E8D-0529-48A9-9339-EBFD139715DD}" type="presParOf" srcId="{2CB3AB8B-E69B-4702-873A-9E57574CDF34}" destId="{A8077A72-7BFA-44B9-BFC6-D48F535E652E}" srcOrd="1" destOrd="0" presId="urn:microsoft.com/office/officeart/2005/8/layout/vList5"/>
    <dgm:cxn modelId="{A87743C3-BA78-4907-87C7-D65C98F5496A}" type="presParOf" srcId="{CDD89162-0AE0-4F11-B70A-147AFDB64360}" destId="{B2EE9C63-CFA9-4A7C-A64F-B1C8B910C63C}" srcOrd="1" destOrd="0" presId="urn:microsoft.com/office/officeart/2005/8/layout/vList5"/>
    <dgm:cxn modelId="{9B61692C-B6ED-4FA5-BCC2-A04F96411CF6}" type="presParOf" srcId="{CDD89162-0AE0-4F11-B70A-147AFDB64360}" destId="{80560BAA-51EA-45EE-86A7-48CE35A72D87}" srcOrd="2" destOrd="0" presId="urn:microsoft.com/office/officeart/2005/8/layout/vList5"/>
    <dgm:cxn modelId="{A2A44F9D-A5DE-4BE5-8A6D-54373DD09D5C}" type="presParOf" srcId="{80560BAA-51EA-45EE-86A7-48CE35A72D87}" destId="{B3CFF46F-DA95-43ED-A6A3-008F07D1635E}" srcOrd="0" destOrd="0" presId="urn:microsoft.com/office/officeart/2005/8/layout/vList5"/>
    <dgm:cxn modelId="{E8488FC9-7D8A-493A-B82A-8F7742D24FA5}" type="presParOf" srcId="{80560BAA-51EA-45EE-86A7-48CE35A72D87}" destId="{02D78DA7-C75C-4EC7-BE76-60B23E8A86C1}" srcOrd="1" destOrd="0" presId="urn:microsoft.com/office/officeart/2005/8/layout/vList5"/>
    <dgm:cxn modelId="{B4CA8FAE-013B-4155-A0E2-B629C57F87B5}" type="presParOf" srcId="{CDD89162-0AE0-4F11-B70A-147AFDB64360}" destId="{CFE418F9-CBB4-4958-9087-0CDFA2BECA75}" srcOrd="3" destOrd="0" presId="urn:microsoft.com/office/officeart/2005/8/layout/vList5"/>
    <dgm:cxn modelId="{CDFD96B3-5708-40BC-B084-5E7CDF5850B1}" type="presParOf" srcId="{CDD89162-0AE0-4F11-B70A-147AFDB64360}" destId="{FD77E6F5-DA0E-495E-A970-7277CC0A4600}" srcOrd="4" destOrd="0" presId="urn:microsoft.com/office/officeart/2005/8/layout/vList5"/>
    <dgm:cxn modelId="{9D9B51D6-3374-47D3-8591-E8D038C75F07}" type="presParOf" srcId="{FD77E6F5-DA0E-495E-A970-7277CC0A4600}" destId="{2A4F815A-FEF5-4646-99F4-72C430B70533}" srcOrd="0" destOrd="0" presId="urn:microsoft.com/office/officeart/2005/8/layout/vList5"/>
    <dgm:cxn modelId="{C52A893E-FFEB-4B4B-AE65-597B56E1B31C}" type="presParOf" srcId="{FD77E6F5-DA0E-495E-A970-7277CC0A4600}" destId="{54D9BE0E-E427-4C3D-9B4D-222BC22F95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0DDAB-C80F-498B-A7A9-DC2D0410BE0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EC"/>
        </a:p>
      </dgm:t>
    </dgm:pt>
    <dgm:pt modelId="{6A30CDA8-2806-493D-A20C-F3C6A73865CA}">
      <dgm:prSet phldrT="[Texto]"/>
      <dgm:spPr/>
      <dgm:t>
        <a:bodyPr/>
        <a:lstStyle/>
        <a:p>
          <a:r>
            <a:rPr lang="es-EC" dirty="0" smtClean="0"/>
            <a:t>BENEFICIOS DE LAS COBERTURAS VEGETALES</a:t>
          </a:r>
          <a:endParaRPr lang="es-EC" dirty="0"/>
        </a:p>
      </dgm:t>
    </dgm:pt>
    <dgm:pt modelId="{D1C1750E-8507-4F6D-BC02-B5A1FAB22891}" type="parTrans" cxnId="{F4B77B7D-2C1B-44AF-8BC2-80830AE59A5C}">
      <dgm:prSet/>
      <dgm:spPr/>
      <dgm:t>
        <a:bodyPr/>
        <a:lstStyle/>
        <a:p>
          <a:endParaRPr lang="es-EC"/>
        </a:p>
      </dgm:t>
    </dgm:pt>
    <dgm:pt modelId="{F1EE5063-3904-4A2A-A7A5-F45F80F2DF37}" type="sibTrans" cxnId="{F4B77B7D-2C1B-44AF-8BC2-80830AE59A5C}">
      <dgm:prSet/>
      <dgm:spPr/>
      <dgm:t>
        <a:bodyPr/>
        <a:lstStyle/>
        <a:p>
          <a:endParaRPr lang="es-EC"/>
        </a:p>
      </dgm:t>
    </dgm:pt>
    <dgm:pt modelId="{86361C7A-5900-4DD5-9F8A-B93EE2078313}">
      <dgm:prSet phldrT="[Texto]"/>
      <dgm:spPr/>
      <dgm: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Reduce la erosión</a:t>
          </a:r>
          <a:endParaRPr lang="es-EC" dirty="0"/>
        </a:p>
      </dgm:t>
    </dgm:pt>
    <dgm:pt modelId="{673B1594-6656-49FF-A29E-27CDCD0F67C6}" type="parTrans" cxnId="{ECA5EB9B-63DB-435B-AAD8-9DE3105D32EA}">
      <dgm:prSet/>
      <dgm:spPr/>
      <dgm:t>
        <a:bodyPr/>
        <a:lstStyle/>
        <a:p>
          <a:endParaRPr lang="es-EC"/>
        </a:p>
      </dgm:t>
    </dgm:pt>
    <dgm:pt modelId="{49E314FC-3FD6-4376-AB02-ED29059B2E95}" type="sibTrans" cxnId="{ECA5EB9B-63DB-435B-AAD8-9DE3105D32EA}">
      <dgm:prSet/>
      <dgm:spPr/>
      <dgm:t>
        <a:bodyPr/>
        <a:lstStyle/>
        <a:p>
          <a:endParaRPr lang="es-EC"/>
        </a:p>
      </dgm:t>
    </dgm:pt>
    <dgm:pt modelId="{C0E2AC33-8CEA-4B0B-A1F2-8A233B03805B}">
      <dgm:prSet/>
      <dgm:spPr/>
      <dgm: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Mantiene la humedad del suelo y evitan la desecación </a:t>
          </a:r>
          <a:endParaRPr lang="es-EC" dirty="0">
            <a:latin typeface="Times New Roman" panose="02020603050405020304" pitchFamily="18" charset="0"/>
            <a:ea typeface="Calibri" panose="020F0502020204030204" pitchFamily="34" charset="0"/>
            <a:cs typeface="Times New Roman" panose="02020603050405020304" pitchFamily="18" charset="0"/>
          </a:endParaRPr>
        </a:p>
      </dgm:t>
    </dgm:pt>
    <dgm:pt modelId="{C93BA1B1-D7CC-4127-B509-DB01A2E344CC}" type="parTrans" cxnId="{B5A6FD19-7AD1-4B2C-BEE8-2321E007CE70}">
      <dgm:prSet/>
      <dgm:spPr/>
      <dgm:t>
        <a:bodyPr/>
        <a:lstStyle/>
        <a:p>
          <a:endParaRPr lang="es-EC"/>
        </a:p>
      </dgm:t>
    </dgm:pt>
    <dgm:pt modelId="{063BFC16-6402-45FB-9BC2-C767B6ACCE31}" type="sibTrans" cxnId="{B5A6FD19-7AD1-4B2C-BEE8-2321E007CE70}">
      <dgm:prSet/>
      <dgm:spPr/>
      <dgm:t>
        <a:bodyPr/>
        <a:lstStyle/>
        <a:p>
          <a:endParaRPr lang="es-EC"/>
        </a:p>
      </dgm:t>
    </dgm:pt>
    <dgm:pt modelId="{1C2F55D6-73D0-46D1-B236-9DA1476ED17A}">
      <dgm:prSet/>
      <dgm:spPr/>
      <dgm: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Actúa como regulador térmico</a:t>
          </a:r>
          <a:endParaRPr lang="es-EC" dirty="0">
            <a:latin typeface="Times New Roman" panose="02020603050405020304" pitchFamily="18" charset="0"/>
            <a:ea typeface="Calibri" panose="020F0502020204030204" pitchFamily="34" charset="0"/>
            <a:cs typeface="Times New Roman" panose="02020603050405020304" pitchFamily="18" charset="0"/>
          </a:endParaRPr>
        </a:p>
      </dgm:t>
    </dgm:pt>
    <dgm:pt modelId="{103C81B3-924C-4121-A710-4335746E2149}" type="parTrans" cxnId="{15E60EC0-FB0D-48EF-BEB9-9EC9040FFE13}">
      <dgm:prSet/>
      <dgm:spPr/>
      <dgm:t>
        <a:bodyPr/>
        <a:lstStyle/>
        <a:p>
          <a:endParaRPr lang="es-EC"/>
        </a:p>
      </dgm:t>
    </dgm:pt>
    <dgm:pt modelId="{4D7D2726-0715-4AD5-A413-D8CA2951B93F}" type="sibTrans" cxnId="{15E60EC0-FB0D-48EF-BEB9-9EC9040FFE13}">
      <dgm:prSet/>
      <dgm:spPr/>
      <dgm:t>
        <a:bodyPr/>
        <a:lstStyle/>
        <a:p>
          <a:endParaRPr lang="es-EC"/>
        </a:p>
      </dgm:t>
    </dgm:pt>
    <dgm:pt modelId="{7ADD9EFD-CD48-49EC-A16E-7392A7668110}">
      <dgm:prSet/>
      <dgm:spPr/>
      <dgm: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Mejora el contenido de materia orgánica y la estructura del suelo</a:t>
          </a:r>
          <a:endParaRPr lang="es-EC" dirty="0">
            <a:latin typeface="Times New Roman" panose="02020603050405020304" pitchFamily="18" charset="0"/>
            <a:ea typeface="Calibri" panose="020F0502020204030204" pitchFamily="34" charset="0"/>
            <a:cs typeface="Times New Roman" panose="02020603050405020304" pitchFamily="18" charset="0"/>
          </a:endParaRPr>
        </a:p>
      </dgm:t>
    </dgm:pt>
    <dgm:pt modelId="{7B767003-EB2B-4B46-91FF-46E8F88EE3B4}" type="parTrans" cxnId="{34CD56D3-1F1A-49F0-A325-346B50E12690}">
      <dgm:prSet/>
      <dgm:spPr/>
      <dgm:t>
        <a:bodyPr/>
        <a:lstStyle/>
        <a:p>
          <a:endParaRPr lang="es-EC"/>
        </a:p>
      </dgm:t>
    </dgm:pt>
    <dgm:pt modelId="{4BC87365-518D-4EDA-A6BE-F162696D39BD}" type="sibTrans" cxnId="{34CD56D3-1F1A-49F0-A325-346B50E12690}">
      <dgm:prSet/>
      <dgm:spPr/>
      <dgm:t>
        <a:bodyPr/>
        <a:lstStyle/>
        <a:p>
          <a:endParaRPr lang="es-EC"/>
        </a:p>
      </dgm:t>
    </dgm:pt>
    <dgm:pt modelId="{256D9F31-3B1F-4B0A-B702-EACFDE379325}">
      <dgm:prSet/>
      <dgm:spPr/>
      <dgm: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Mejor control de arvenses </a:t>
          </a:r>
          <a:endParaRPr lang="es-EC" dirty="0">
            <a:latin typeface="Times New Roman" panose="02020603050405020304" pitchFamily="18" charset="0"/>
            <a:ea typeface="Calibri" panose="020F0502020204030204" pitchFamily="34" charset="0"/>
            <a:cs typeface="Times New Roman" panose="02020603050405020304" pitchFamily="18" charset="0"/>
          </a:endParaRPr>
        </a:p>
      </dgm:t>
    </dgm:pt>
    <dgm:pt modelId="{5E20D36B-6CA0-491C-9637-BD72C46F7627}" type="parTrans" cxnId="{4BD039B9-D61C-4A34-B207-8D08EEF94AC6}">
      <dgm:prSet/>
      <dgm:spPr/>
      <dgm:t>
        <a:bodyPr/>
        <a:lstStyle/>
        <a:p>
          <a:endParaRPr lang="es-EC"/>
        </a:p>
      </dgm:t>
    </dgm:pt>
    <dgm:pt modelId="{21979391-A03F-4A51-B0F0-57AE06FFA2F4}" type="sibTrans" cxnId="{4BD039B9-D61C-4A34-B207-8D08EEF94AC6}">
      <dgm:prSet/>
      <dgm:spPr/>
      <dgm:t>
        <a:bodyPr/>
        <a:lstStyle/>
        <a:p>
          <a:endParaRPr lang="es-EC"/>
        </a:p>
      </dgm:t>
    </dgm:pt>
    <dgm:pt modelId="{EFC9DCC5-C87B-402A-8583-1C549B68F463}">
      <dgm:prSet/>
      <dgm:spPr/>
      <dgm: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Se incrementa los contenidos de Nitrógeno en el suelo (en coberturas a base de leguminosas)</a:t>
          </a:r>
          <a:endParaRPr lang="es-EC" dirty="0">
            <a:latin typeface="Times New Roman" panose="02020603050405020304" pitchFamily="18" charset="0"/>
            <a:ea typeface="Calibri" panose="020F0502020204030204" pitchFamily="34" charset="0"/>
            <a:cs typeface="Times New Roman" panose="02020603050405020304" pitchFamily="18" charset="0"/>
          </a:endParaRPr>
        </a:p>
      </dgm:t>
    </dgm:pt>
    <dgm:pt modelId="{AC43E836-9C7D-46C1-B106-6E487B74CC46}" type="parTrans" cxnId="{9222C8A2-3092-491E-887F-D8A413C7B4F8}">
      <dgm:prSet/>
      <dgm:spPr/>
      <dgm:t>
        <a:bodyPr/>
        <a:lstStyle/>
        <a:p>
          <a:endParaRPr lang="es-EC"/>
        </a:p>
      </dgm:t>
    </dgm:pt>
    <dgm:pt modelId="{7BFAF811-3022-4525-B85C-4A1F6DB62214}" type="sibTrans" cxnId="{9222C8A2-3092-491E-887F-D8A413C7B4F8}">
      <dgm:prSet/>
      <dgm:spPr/>
      <dgm:t>
        <a:bodyPr/>
        <a:lstStyle/>
        <a:p>
          <a:endParaRPr lang="es-EC"/>
        </a:p>
      </dgm:t>
    </dgm:pt>
    <dgm:pt modelId="{609B0DAB-FC8B-4C73-BB85-F8284D635AB0}">
      <dgm:prSet/>
      <dgm:spPr/>
      <dgm:t>
        <a:bodyPr/>
        <a:lstStyle/>
        <a:p>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S" dirty="0" err="1" smtClean="0">
              <a:effectLst/>
              <a:latin typeface="Times New Roman" panose="02020603050405020304" pitchFamily="18" charset="0"/>
              <a:ea typeface="Calibri" panose="020F0502020204030204" pitchFamily="34" charset="0"/>
              <a:cs typeface="Times New Roman" panose="02020603050405020304" pitchFamily="18" charset="0"/>
            </a:rPr>
            <a:t>Sanchol</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y Cervantes, 1997) </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Pound</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1998)</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5D6CEEEC-4DEA-4DA0-B487-2A4AD3F2AA74}" type="parTrans" cxnId="{7B48D15C-56F9-4C89-B648-F42AEA05046D}">
      <dgm:prSet/>
      <dgm:spPr/>
      <dgm:t>
        <a:bodyPr/>
        <a:lstStyle/>
        <a:p>
          <a:endParaRPr lang="es-EC"/>
        </a:p>
      </dgm:t>
    </dgm:pt>
    <dgm:pt modelId="{33155A57-4F14-4604-9117-9EA03658B495}" type="sibTrans" cxnId="{7B48D15C-56F9-4C89-B648-F42AEA05046D}">
      <dgm:prSet/>
      <dgm:spPr/>
      <dgm:t>
        <a:bodyPr/>
        <a:lstStyle/>
        <a:p>
          <a:endParaRPr lang="es-EC"/>
        </a:p>
      </dgm:t>
    </dgm:pt>
    <dgm:pt modelId="{6B3D88A8-280D-454C-A141-2E49164DBC01}">
      <dgm:prSet/>
      <dgm:spPr/>
      <dgm:t>
        <a:bodyPr/>
        <a:lstStyle/>
        <a:p>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Reciclan nutrientes</a:t>
          </a:r>
          <a:endParaRPr lang="es-EC" dirty="0">
            <a:latin typeface="Times New Roman" panose="02020603050405020304" pitchFamily="18" charset="0"/>
            <a:ea typeface="Calibri" panose="020F0502020204030204" pitchFamily="34" charset="0"/>
            <a:cs typeface="Times New Roman" panose="02020603050405020304" pitchFamily="18" charset="0"/>
          </a:endParaRPr>
        </a:p>
      </dgm:t>
    </dgm:pt>
    <dgm:pt modelId="{D1CC93E4-EA69-4D7F-9C10-7F19BC567ADE}" type="parTrans" cxnId="{C406C028-4627-4277-850D-230732167272}">
      <dgm:prSet/>
      <dgm:spPr/>
      <dgm:t>
        <a:bodyPr/>
        <a:lstStyle/>
        <a:p>
          <a:endParaRPr lang="es-EC"/>
        </a:p>
      </dgm:t>
    </dgm:pt>
    <dgm:pt modelId="{F9C060AE-928F-424A-A40E-F72FBEFCE15C}" type="sibTrans" cxnId="{C406C028-4627-4277-850D-230732167272}">
      <dgm:prSet/>
      <dgm:spPr/>
      <dgm:t>
        <a:bodyPr/>
        <a:lstStyle/>
        <a:p>
          <a:endParaRPr lang="es-EC"/>
        </a:p>
      </dgm:t>
    </dgm:pt>
    <dgm:pt modelId="{55005F89-DED9-44E9-AAD2-211560A0750E}" type="pres">
      <dgm:prSet presAssocID="{9040DDAB-C80F-498B-A7A9-DC2D0410BE08}" presName="linearFlow" presStyleCnt="0">
        <dgm:presLayoutVars>
          <dgm:dir/>
          <dgm:animLvl val="lvl"/>
          <dgm:resizeHandles/>
        </dgm:presLayoutVars>
      </dgm:prSet>
      <dgm:spPr/>
      <dgm:t>
        <a:bodyPr/>
        <a:lstStyle/>
        <a:p>
          <a:endParaRPr lang="es-EC"/>
        </a:p>
      </dgm:t>
    </dgm:pt>
    <dgm:pt modelId="{85376E43-433D-40B9-9507-2DA842AD10E8}" type="pres">
      <dgm:prSet presAssocID="{6A30CDA8-2806-493D-A20C-F3C6A73865CA}" presName="compositeNode" presStyleCnt="0">
        <dgm:presLayoutVars>
          <dgm:bulletEnabled val="1"/>
        </dgm:presLayoutVars>
      </dgm:prSet>
      <dgm:spPr/>
    </dgm:pt>
    <dgm:pt modelId="{E582CD2A-99B1-4457-BAC1-B1A815148678}" type="pres">
      <dgm:prSet presAssocID="{6A30CDA8-2806-493D-A20C-F3C6A73865CA}" presName="image" presStyleLbl="fgImgPlace1" presStyleIdx="0" presStyleCnt="1"/>
      <dgm:spPr>
        <a:prstGeom prst="flowChartMagneticDisk">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B6001A5E-0F7A-4BCB-AA6A-43BDB07237C4}" type="pres">
      <dgm:prSet presAssocID="{6A30CDA8-2806-493D-A20C-F3C6A73865CA}" presName="childNode" presStyleLbl="node1" presStyleIdx="0" presStyleCnt="1">
        <dgm:presLayoutVars>
          <dgm:bulletEnabled val="1"/>
        </dgm:presLayoutVars>
      </dgm:prSet>
      <dgm:spPr/>
      <dgm:t>
        <a:bodyPr/>
        <a:lstStyle/>
        <a:p>
          <a:endParaRPr lang="es-EC"/>
        </a:p>
      </dgm:t>
    </dgm:pt>
    <dgm:pt modelId="{B78D6A6E-967A-4618-B046-642AD205C12B}" type="pres">
      <dgm:prSet presAssocID="{6A30CDA8-2806-493D-A20C-F3C6A73865CA}" presName="parentNode" presStyleLbl="revTx" presStyleIdx="0" presStyleCnt="1">
        <dgm:presLayoutVars>
          <dgm:chMax val="0"/>
          <dgm:bulletEnabled val="1"/>
        </dgm:presLayoutVars>
      </dgm:prSet>
      <dgm:spPr/>
      <dgm:t>
        <a:bodyPr/>
        <a:lstStyle/>
        <a:p>
          <a:endParaRPr lang="es-EC"/>
        </a:p>
      </dgm:t>
    </dgm:pt>
  </dgm:ptLst>
  <dgm:cxnLst>
    <dgm:cxn modelId="{F4B77B7D-2C1B-44AF-8BC2-80830AE59A5C}" srcId="{9040DDAB-C80F-498B-A7A9-DC2D0410BE08}" destId="{6A30CDA8-2806-493D-A20C-F3C6A73865CA}" srcOrd="0" destOrd="0" parTransId="{D1C1750E-8507-4F6D-BC02-B5A1FAB22891}" sibTransId="{F1EE5063-3904-4A2A-A7A5-F45F80F2DF37}"/>
    <dgm:cxn modelId="{ECA5EB9B-63DB-435B-AAD8-9DE3105D32EA}" srcId="{6A30CDA8-2806-493D-A20C-F3C6A73865CA}" destId="{86361C7A-5900-4DD5-9F8A-B93EE2078313}" srcOrd="0" destOrd="0" parTransId="{673B1594-6656-49FF-A29E-27CDCD0F67C6}" sibTransId="{49E314FC-3FD6-4376-AB02-ED29059B2E95}"/>
    <dgm:cxn modelId="{9C013C19-45E1-436A-B2D5-329C44AE27FA}" type="presOf" srcId="{9040DDAB-C80F-498B-A7A9-DC2D0410BE08}" destId="{55005F89-DED9-44E9-AAD2-211560A0750E}" srcOrd="0" destOrd="0" presId="urn:microsoft.com/office/officeart/2005/8/layout/hList2"/>
    <dgm:cxn modelId="{4BD039B9-D61C-4A34-B207-8D08EEF94AC6}" srcId="{6A30CDA8-2806-493D-A20C-F3C6A73865CA}" destId="{256D9F31-3B1F-4B0A-B702-EACFDE379325}" srcOrd="5" destOrd="0" parTransId="{5E20D36B-6CA0-491C-9637-BD72C46F7627}" sibTransId="{21979391-A03F-4A51-B0F0-57AE06FFA2F4}"/>
    <dgm:cxn modelId="{EFFDAB99-A595-464A-AD82-F89EB5EC3DD2}" type="presOf" srcId="{7ADD9EFD-CD48-49EC-A16E-7392A7668110}" destId="{B6001A5E-0F7A-4BCB-AA6A-43BDB07237C4}" srcOrd="0" destOrd="4" presId="urn:microsoft.com/office/officeart/2005/8/layout/hList2"/>
    <dgm:cxn modelId="{1EB02F9A-1C33-4644-9739-CD253D110813}" type="presOf" srcId="{86361C7A-5900-4DD5-9F8A-B93EE2078313}" destId="{B6001A5E-0F7A-4BCB-AA6A-43BDB07237C4}" srcOrd="0" destOrd="0" presId="urn:microsoft.com/office/officeart/2005/8/layout/hList2"/>
    <dgm:cxn modelId="{3B80AE94-8046-4A81-8BE4-9D1EB0C64EB3}" type="presOf" srcId="{6B3D88A8-280D-454C-A141-2E49164DBC01}" destId="{B6001A5E-0F7A-4BCB-AA6A-43BDB07237C4}" srcOrd="0" destOrd="2" presId="urn:microsoft.com/office/officeart/2005/8/layout/hList2"/>
    <dgm:cxn modelId="{C406C028-4627-4277-850D-230732167272}" srcId="{6A30CDA8-2806-493D-A20C-F3C6A73865CA}" destId="{6B3D88A8-280D-454C-A141-2E49164DBC01}" srcOrd="2" destOrd="0" parTransId="{D1CC93E4-EA69-4D7F-9C10-7F19BC567ADE}" sibTransId="{F9C060AE-928F-424A-A40E-F72FBEFCE15C}"/>
    <dgm:cxn modelId="{E7E4D760-C924-4B83-B126-77D8E6B447ED}" type="presOf" srcId="{609B0DAB-FC8B-4C73-BB85-F8284D635AB0}" destId="{B6001A5E-0F7A-4BCB-AA6A-43BDB07237C4}" srcOrd="0" destOrd="7" presId="urn:microsoft.com/office/officeart/2005/8/layout/hList2"/>
    <dgm:cxn modelId="{87E6058C-71EA-454B-A941-E3D97C781B92}" type="presOf" srcId="{6A30CDA8-2806-493D-A20C-F3C6A73865CA}" destId="{B78D6A6E-967A-4618-B046-642AD205C12B}" srcOrd="0" destOrd="0" presId="urn:microsoft.com/office/officeart/2005/8/layout/hList2"/>
    <dgm:cxn modelId="{34CD56D3-1F1A-49F0-A325-346B50E12690}" srcId="{6A30CDA8-2806-493D-A20C-F3C6A73865CA}" destId="{7ADD9EFD-CD48-49EC-A16E-7392A7668110}" srcOrd="4" destOrd="0" parTransId="{7B767003-EB2B-4B46-91FF-46E8F88EE3B4}" sibTransId="{4BC87365-518D-4EDA-A6BE-F162696D39BD}"/>
    <dgm:cxn modelId="{4EF611E0-BBDE-479F-911E-06FE3B2779CA}" type="presOf" srcId="{C0E2AC33-8CEA-4B0B-A1F2-8A233B03805B}" destId="{B6001A5E-0F7A-4BCB-AA6A-43BDB07237C4}" srcOrd="0" destOrd="1" presId="urn:microsoft.com/office/officeart/2005/8/layout/hList2"/>
    <dgm:cxn modelId="{7B48D15C-56F9-4C89-B648-F42AEA05046D}" srcId="{EFC9DCC5-C87B-402A-8583-1C549B68F463}" destId="{609B0DAB-FC8B-4C73-BB85-F8284D635AB0}" srcOrd="0" destOrd="0" parTransId="{5D6CEEEC-4DEA-4DA0-B487-2A4AD3F2AA74}" sibTransId="{33155A57-4F14-4604-9117-9EA03658B495}"/>
    <dgm:cxn modelId="{B5A6FD19-7AD1-4B2C-BEE8-2321E007CE70}" srcId="{6A30CDA8-2806-493D-A20C-F3C6A73865CA}" destId="{C0E2AC33-8CEA-4B0B-A1F2-8A233B03805B}" srcOrd="1" destOrd="0" parTransId="{C93BA1B1-D7CC-4127-B509-DB01A2E344CC}" sibTransId="{063BFC16-6402-45FB-9BC2-C767B6ACCE31}"/>
    <dgm:cxn modelId="{B5819F0E-CDD8-4C3A-8709-1D9E69897BE1}" type="presOf" srcId="{EFC9DCC5-C87B-402A-8583-1C549B68F463}" destId="{B6001A5E-0F7A-4BCB-AA6A-43BDB07237C4}" srcOrd="0" destOrd="6" presId="urn:microsoft.com/office/officeart/2005/8/layout/hList2"/>
    <dgm:cxn modelId="{7ADAEBF8-663B-4D10-9D90-04B4B6299658}" type="presOf" srcId="{256D9F31-3B1F-4B0A-B702-EACFDE379325}" destId="{B6001A5E-0F7A-4BCB-AA6A-43BDB07237C4}" srcOrd="0" destOrd="5" presId="urn:microsoft.com/office/officeart/2005/8/layout/hList2"/>
    <dgm:cxn modelId="{9222C8A2-3092-491E-887F-D8A413C7B4F8}" srcId="{6A30CDA8-2806-493D-A20C-F3C6A73865CA}" destId="{EFC9DCC5-C87B-402A-8583-1C549B68F463}" srcOrd="6" destOrd="0" parTransId="{AC43E836-9C7D-46C1-B106-6E487B74CC46}" sibTransId="{7BFAF811-3022-4525-B85C-4A1F6DB62214}"/>
    <dgm:cxn modelId="{15E60EC0-FB0D-48EF-BEB9-9EC9040FFE13}" srcId="{6A30CDA8-2806-493D-A20C-F3C6A73865CA}" destId="{1C2F55D6-73D0-46D1-B236-9DA1476ED17A}" srcOrd="3" destOrd="0" parTransId="{103C81B3-924C-4121-A710-4335746E2149}" sibTransId="{4D7D2726-0715-4AD5-A413-D8CA2951B93F}"/>
    <dgm:cxn modelId="{B9A2B4F3-0647-462E-9E4A-E5E2ED5CA170}" type="presOf" srcId="{1C2F55D6-73D0-46D1-B236-9DA1476ED17A}" destId="{B6001A5E-0F7A-4BCB-AA6A-43BDB07237C4}" srcOrd="0" destOrd="3" presId="urn:microsoft.com/office/officeart/2005/8/layout/hList2"/>
    <dgm:cxn modelId="{A314B2FC-A47C-4A3F-8595-310D002124E9}" type="presParOf" srcId="{55005F89-DED9-44E9-AAD2-211560A0750E}" destId="{85376E43-433D-40B9-9507-2DA842AD10E8}" srcOrd="0" destOrd="0" presId="urn:microsoft.com/office/officeart/2005/8/layout/hList2"/>
    <dgm:cxn modelId="{C6D39B70-8E63-4058-A66F-327B5ED84DB1}" type="presParOf" srcId="{85376E43-433D-40B9-9507-2DA842AD10E8}" destId="{E582CD2A-99B1-4457-BAC1-B1A815148678}" srcOrd="0" destOrd="0" presId="urn:microsoft.com/office/officeart/2005/8/layout/hList2"/>
    <dgm:cxn modelId="{7DCF969B-3417-4EEA-9696-320BD6C3B1B4}" type="presParOf" srcId="{85376E43-433D-40B9-9507-2DA842AD10E8}" destId="{B6001A5E-0F7A-4BCB-AA6A-43BDB07237C4}" srcOrd="1" destOrd="0" presId="urn:microsoft.com/office/officeart/2005/8/layout/hList2"/>
    <dgm:cxn modelId="{BAEB22FC-F615-4E03-A444-DD4DC31CA87A}" type="presParOf" srcId="{85376E43-433D-40B9-9507-2DA842AD10E8}" destId="{B78D6A6E-967A-4618-B046-642AD205C12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7A72-7BFA-44B9-BFC6-D48F535E652E}">
      <dsp:nvSpPr>
        <dsp:cNvPr id="0" name=""/>
        <dsp:cNvSpPr/>
      </dsp:nvSpPr>
      <dsp:spPr>
        <a:xfrm rot="5400000">
          <a:off x="4890321" y="-1932402"/>
          <a:ext cx="942098" cy="50459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Erosión del suelo agrícola </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Excesiva presencia de malezas</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Desbalance entre plagas y controladores</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Pérdida de humedad del suelo</a:t>
          </a:r>
          <a:endParaRPr lang="es-EC" sz="1600" kern="1200" dirty="0">
            <a:latin typeface="Arial" panose="020B0604020202020204" pitchFamily="34" charset="0"/>
            <a:cs typeface="Arial" panose="020B0604020202020204" pitchFamily="34" charset="0"/>
          </a:endParaRPr>
        </a:p>
      </dsp:txBody>
      <dsp:txXfrm rot="-5400000">
        <a:off x="2838373" y="165535"/>
        <a:ext cx="5000006" cy="850120"/>
      </dsp:txXfrm>
    </dsp:sp>
    <dsp:sp modelId="{BC2D38D5-F93B-4411-8998-73025CC4D1A1}">
      <dsp:nvSpPr>
        <dsp:cNvPr id="0" name=""/>
        <dsp:cNvSpPr/>
      </dsp:nvSpPr>
      <dsp:spPr>
        <a:xfrm>
          <a:off x="0" y="0"/>
          <a:ext cx="2838372" cy="11776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kern="1200" dirty="0" smtClean="0">
              <a:latin typeface="Arial" panose="020B0604020202020204" pitchFamily="34" charset="0"/>
              <a:cs typeface="Arial" panose="020B0604020202020204" pitchFamily="34" charset="0"/>
            </a:rPr>
            <a:t>Efectos</a:t>
          </a:r>
          <a:endParaRPr lang="es-EC" sz="4000" kern="1200" dirty="0">
            <a:latin typeface="Arial" panose="020B0604020202020204" pitchFamily="34" charset="0"/>
            <a:cs typeface="Arial" panose="020B0604020202020204" pitchFamily="34" charset="0"/>
          </a:endParaRPr>
        </a:p>
      </dsp:txBody>
      <dsp:txXfrm>
        <a:off x="57487" y="57487"/>
        <a:ext cx="2723398" cy="1062648"/>
      </dsp:txXfrm>
    </dsp:sp>
    <dsp:sp modelId="{02D78DA7-C75C-4EC7-BE76-60B23E8A86C1}">
      <dsp:nvSpPr>
        <dsp:cNvPr id="0" name=""/>
        <dsp:cNvSpPr/>
      </dsp:nvSpPr>
      <dsp:spPr>
        <a:xfrm rot="5400000">
          <a:off x="4890321" y="-695898"/>
          <a:ext cx="942098" cy="50459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S" sz="2000" b="0" kern="1200" dirty="0" smtClean="0">
              <a:latin typeface="Arial" panose="020B0604020202020204" pitchFamily="34" charset="0"/>
              <a:cs typeface="Arial" panose="020B0604020202020204" pitchFamily="34" charset="0"/>
            </a:rPr>
            <a:t>Escaso uso de coberturas vegetales en los agro ecosistemas de la sierra </a:t>
          </a:r>
          <a:endParaRPr lang="es-EC" sz="2000" b="0" kern="1200" dirty="0">
            <a:latin typeface="Arial" panose="020B0604020202020204" pitchFamily="34" charset="0"/>
            <a:cs typeface="Arial" panose="020B0604020202020204" pitchFamily="34" charset="0"/>
          </a:endParaRPr>
        </a:p>
      </dsp:txBody>
      <dsp:txXfrm rot="-5400000">
        <a:off x="2838373" y="1402039"/>
        <a:ext cx="5000006" cy="850120"/>
      </dsp:txXfrm>
    </dsp:sp>
    <dsp:sp modelId="{B3CFF46F-DA95-43ED-A6A3-008F07D1635E}">
      <dsp:nvSpPr>
        <dsp:cNvPr id="0" name=""/>
        <dsp:cNvSpPr/>
      </dsp:nvSpPr>
      <dsp:spPr>
        <a:xfrm>
          <a:off x="0" y="1230197"/>
          <a:ext cx="2838372" cy="11776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kern="1200" dirty="0" smtClean="0">
              <a:latin typeface="Arial" panose="020B0604020202020204" pitchFamily="34" charset="0"/>
              <a:cs typeface="Arial" panose="020B0604020202020204" pitchFamily="34" charset="0"/>
            </a:rPr>
            <a:t>Problema</a:t>
          </a:r>
          <a:r>
            <a:rPr lang="es-EC" sz="4000" kern="1200" dirty="0" smtClean="0"/>
            <a:t> </a:t>
          </a:r>
          <a:endParaRPr lang="es-EC" sz="4000" kern="1200" dirty="0"/>
        </a:p>
      </dsp:txBody>
      <dsp:txXfrm>
        <a:off x="57487" y="1287684"/>
        <a:ext cx="2723398" cy="1062648"/>
      </dsp:txXfrm>
    </dsp:sp>
    <dsp:sp modelId="{54D9BE0E-E427-4C3D-9B4D-222BC22F953B}">
      <dsp:nvSpPr>
        <dsp:cNvPr id="0" name=""/>
        <dsp:cNvSpPr/>
      </dsp:nvSpPr>
      <dsp:spPr>
        <a:xfrm rot="5400000">
          <a:off x="4890321" y="540605"/>
          <a:ext cx="942098" cy="50459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Desconocimiento de los beneficios de las coberturas vegetales</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Manejo convencional de los agro ecosistemas </a:t>
          </a:r>
          <a:endParaRPr lang="es-EC" sz="1600" kern="1200" dirty="0">
            <a:latin typeface="Arial" panose="020B0604020202020204" pitchFamily="34" charset="0"/>
            <a:cs typeface="Arial" panose="020B0604020202020204" pitchFamily="34" charset="0"/>
          </a:endParaRPr>
        </a:p>
      </dsp:txBody>
      <dsp:txXfrm rot="-5400000">
        <a:off x="2838373" y="2638543"/>
        <a:ext cx="5000006" cy="850120"/>
      </dsp:txXfrm>
    </dsp:sp>
    <dsp:sp modelId="{2A4F815A-FEF5-4646-99F4-72C430B70533}">
      <dsp:nvSpPr>
        <dsp:cNvPr id="0" name=""/>
        <dsp:cNvSpPr/>
      </dsp:nvSpPr>
      <dsp:spPr>
        <a:xfrm>
          <a:off x="0" y="2474791"/>
          <a:ext cx="2838372" cy="11776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kern="1200" dirty="0" smtClean="0">
              <a:latin typeface="Arial" panose="020B0604020202020204" pitchFamily="34" charset="0"/>
              <a:cs typeface="Arial" panose="020B0604020202020204" pitchFamily="34" charset="0"/>
            </a:rPr>
            <a:t>Causas</a:t>
          </a:r>
          <a:endParaRPr lang="es-EC" sz="4000" kern="1200" dirty="0">
            <a:latin typeface="Arial" panose="020B0604020202020204" pitchFamily="34" charset="0"/>
            <a:cs typeface="Arial" panose="020B0604020202020204" pitchFamily="34" charset="0"/>
          </a:endParaRPr>
        </a:p>
      </dsp:txBody>
      <dsp:txXfrm>
        <a:off x="57487" y="2532278"/>
        <a:ext cx="2723398" cy="1062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D6A6E-967A-4618-B046-642AD205C12B}">
      <dsp:nvSpPr>
        <dsp:cNvPr id="0" name=""/>
        <dsp:cNvSpPr/>
      </dsp:nvSpPr>
      <dsp:spPr>
        <a:xfrm rot="16200000">
          <a:off x="-904265" y="2416417"/>
          <a:ext cx="3580558" cy="75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8007" bIns="0" numCol="1" spcCol="1270" anchor="t" anchorCtr="0">
          <a:noAutofit/>
        </a:bodyPr>
        <a:lstStyle/>
        <a:p>
          <a:pPr lvl="0" algn="r" defTabSz="977900">
            <a:lnSpc>
              <a:spcPct val="90000"/>
            </a:lnSpc>
            <a:spcBef>
              <a:spcPct val="0"/>
            </a:spcBef>
            <a:spcAft>
              <a:spcPct val="35000"/>
            </a:spcAft>
          </a:pPr>
          <a:r>
            <a:rPr lang="es-EC" sz="2200" kern="1200" dirty="0" smtClean="0"/>
            <a:t>BENEFICIOS DE LAS COBERTURAS VEGETALES</a:t>
          </a:r>
          <a:endParaRPr lang="es-EC" sz="2200" kern="1200" dirty="0"/>
        </a:p>
      </dsp:txBody>
      <dsp:txXfrm>
        <a:off x="-904265" y="2416417"/>
        <a:ext cx="3580558" cy="757425"/>
      </dsp:txXfrm>
    </dsp:sp>
    <dsp:sp modelId="{B6001A5E-0F7A-4BCB-AA6A-43BDB07237C4}">
      <dsp:nvSpPr>
        <dsp:cNvPr id="0" name=""/>
        <dsp:cNvSpPr/>
      </dsp:nvSpPr>
      <dsp:spPr>
        <a:xfrm>
          <a:off x="1264726" y="1004851"/>
          <a:ext cx="10041488" cy="3580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668007" rIns="184912" bIns="184912"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ea typeface="Calibri" panose="020F0502020204030204" pitchFamily="34" charset="0"/>
              <a:cs typeface="Times New Roman" panose="02020603050405020304" pitchFamily="18" charset="0"/>
            </a:rPr>
            <a:t>Reduce la erosión</a:t>
          </a:r>
          <a:endParaRPr lang="es-EC" sz="2000" kern="1200" dirty="0"/>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ea typeface="Calibri" panose="020F0502020204030204" pitchFamily="34" charset="0"/>
              <a:cs typeface="Times New Roman" panose="02020603050405020304" pitchFamily="18" charset="0"/>
            </a:rPr>
            <a:t>Mantiene la humedad del suelo y evitan la desecación </a:t>
          </a:r>
          <a:endParaRPr lang="es-EC" sz="2000" kern="1200" dirty="0">
            <a:latin typeface="Times New Roman" panose="02020603050405020304" pitchFamily="18" charset="0"/>
            <a:ea typeface="Calibri" panose="020F050202020403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effectLst/>
              <a:latin typeface="Times New Roman" panose="02020603050405020304" pitchFamily="18" charset="0"/>
              <a:ea typeface="Calibri" panose="020F0502020204030204" pitchFamily="34" charset="0"/>
              <a:cs typeface="Times New Roman" panose="02020603050405020304" pitchFamily="18" charset="0"/>
            </a:rPr>
            <a:t>Reciclan nutrientes</a:t>
          </a:r>
          <a:endParaRPr lang="es-EC" sz="2000" kern="1200" dirty="0">
            <a:latin typeface="Times New Roman" panose="02020603050405020304" pitchFamily="18" charset="0"/>
            <a:ea typeface="Calibri" panose="020F050202020403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ea typeface="Calibri" panose="020F0502020204030204" pitchFamily="34" charset="0"/>
              <a:cs typeface="Times New Roman" panose="02020603050405020304" pitchFamily="18" charset="0"/>
            </a:rPr>
            <a:t>Actúa como regulador térmico</a:t>
          </a:r>
          <a:endParaRPr lang="es-EC" sz="2000" kern="1200" dirty="0">
            <a:latin typeface="Times New Roman" panose="02020603050405020304" pitchFamily="18" charset="0"/>
            <a:ea typeface="Calibri" panose="020F050202020403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ea typeface="Calibri" panose="020F0502020204030204" pitchFamily="34" charset="0"/>
              <a:cs typeface="Times New Roman" panose="02020603050405020304" pitchFamily="18" charset="0"/>
            </a:rPr>
            <a:t>Mejora el contenido de materia orgánica y la estructura del suelo</a:t>
          </a:r>
          <a:endParaRPr lang="es-EC" sz="2000" kern="1200" dirty="0">
            <a:latin typeface="Times New Roman" panose="02020603050405020304" pitchFamily="18" charset="0"/>
            <a:ea typeface="Calibri" panose="020F050202020403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ea typeface="Calibri" panose="020F0502020204030204" pitchFamily="34" charset="0"/>
              <a:cs typeface="Times New Roman" panose="02020603050405020304" pitchFamily="18" charset="0"/>
            </a:rPr>
            <a:t>Mejor control de arvenses </a:t>
          </a:r>
          <a:endParaRPr lang="es-EC" sz="2000" kern="1200" dirty="0">
            <a:latin typeface="Times New Roman" panose="02020603050405020304" pitchFamily="18" charset="0"/>
            <a:ea typeface="Calibri" panose="020F050202020403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ea typeface="Calibri" panose="020F0502020204030204" pitchFamily="34" charset="0"/>
              <a:cs typeface="Times New Roman" panose="02020603050405020304" pitchFamily="18" charset="0"/>
            </a:rPr>
            <a:t>Se incrementa los contenidos de Nitrógeno en el suelo (en coberturas a base de leguminosas)</a:t>
          </a:r>
          <a:endParaRPr lang="es-EC" sz="2000" kern="1200" dirty="0">
            <a:latin typeface="Times New Roman" panose="02020603050405020304" pitchFamily="18" charset="0"/>
            <a:ea typeface="Calibri" panose="020F0502020204030204" pitchFamily="34" charset="0"/>
            <a:cs typeface="Times New Roman" panose="02020603050405020304" pitchFamily="18" charset="0"/>
          </a:endParaRPr>
        </a:p>
        <a:p>
          <a:pPr marL="457200" lvl="2" indent="-228600" algn="l" defTabSz="889000">
            <a:lnSpc>
              <a:spcPct val="90000"/>
            </a:lnSpc>
            <a:spcBef>
              <a:spcPct val="0"/>
            </a:spcBef>
            <a:spcAft>
              <a:spcPct val="15000"/>
            </a:spcAft>
            <a:buChar char="••"/>
          </a:pPr>
          <a:r>
            <a:rPr lang="es-ES" sz="2000" kern="1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S" sz="2000" kern="1200" dirty="0" err="1" smtClean="0">
              <a:effectLst/>
              <a:latin typeface="Times New Roman" panose="02020603050405020304" pitchFamily="18" charset="0"/>
              <a:ea typeface="Calibri" panose="020F0502020204030204" pitchFamily="34" charset="0"/>
              <a:cs typeface="Times New Roman" panose="02020603050405020304" pitchFamily="18" charset="0"/>
            </a:rPr>
            <a:t>Sanchol</a:t>
          </a:r>
          <a:r>
            <a:rPr lang="es-ES" sz="2000" kern="1200" dirty="0" smtClean="0">
              <a:effectLst/>
              <a:latin typeface="Times New Roman" panose="02020603050405020304" pitchFamily="18" charset="0"/>
              <a:ea typeface="Calibri" panose="020F0502020204030204" pitchFamily="34" charset="0"/>
              <a:cs typeface="Times New Roman" panose="02020603050405020304" pitchFamily="18" charset="0"/>
            </a:rPr>
            <a:t> y Cervantes, 1997) </a:t>
          </a:r>
          <a:r>
            <a:rPr lang="es-EC" sz="2000" kern="12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sz="2000" kern="1200" dirty="0" err="1" smtClean="0">
              <a:effectLst/>
              <a:latin typeface="Times New Roman" panose="02020603050405020304" pitchFamily="18" charset="0"/>
              <a:ea typeface="Calibri" panose="020F0502020204030204" pitchFamily="34" charset="0"/>
              <a:cs typeface="Times New Roman" panose="02020603050405020304" pitchFamily="18" charset="0"/>
            </a:rPr>
            <a:t>Pound</a:t>
          </a:r>
          <a:r>
            <a:rPr lang="es-EC" sz="2000" kern="1200" dirty="0" smtClean="0">
              <a:effectLst/>
              <a:latin typeface="Times New Roman" panose="02020603050405020304" pitchFamily="18" charset="0"/>
              <a:ea typeface="Calibri" panose="020F0502020204030204" pitchFamily="34" charset="0"/>
              <a:cs typeface="Times New Roman" panose="02020603050405020304" pitchFamily="18" charset="0"/>
            </a:rPr>
            <a:t>, 1998)</a:t>
          </a:r>
          <a:r>
            <a:rPr lang="es-ES" sz="2000" kern="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sz="2000" kern="1200" dirty="0">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1264726" y="1004851"/>
        <a:ext cx="10041488" cy="3580558"/>
      </dsp:txXfrm>
    </dsp:sp>
    <dsp:sp modelId="{E582CD2A-99B1-4457-BAC1-B1A815148678}">
      <dsp:nvSpPr>
        <dsp:cNvPr id="0" name=""/>
        <dsp:cNvSpPr/>
      </dsp:nvSpPr>
      <dsp:spPr>
        <a:xfrm>
          <a:off x="507300" y="5049"/>
          <a:ext cx="1514851" cy="1514851"/>
        </a:xfrm>
        <a:prstGeom prst="flowChartMagneticDisk">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445618E6-BAD3-42EA-80A3-DFB37C74B530}" type="datetimeFigureOut">
              <a:rPr lang="es-EC" smtClean="0"/>
              <a:t>25/11/2015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218812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45618E6-BAD3-42EA-80A3-DFB37C74B530}" type="datetimeFigureOut">
              <a:rPr lang="es-EC" smtClean="0"/>
              <a:t>25/11/2015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233295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45618E6-BAD3-42EA-80A3-DFB37C74B530}" type="datetimeFigureOut">
              <a:rPr lang="es-EC" smtClean="0"/>
              <a:t>25/11/2015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156350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45618E6-BAD3-42EA-80A3-DFB37C74B530}" type="datetimeFigureOut">
              <a:rPr lang="es-EC" smtClean="0"/>
              <a:t>25/11/2015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62702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45618E6-BAD3-42EA-80A3-DFB37C74B530}" type="datetimeFigureOut">
              <a:rPr lang="es-EC" smtClean="0"/>
              <a:t>25/11/2015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3931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45618E6-BAD3-42EA-80A3-DFB37C74B530}" type="datetimeFigureOut">
              <a:rPr lang="es-EC" smtClean="0"/>
              <a:t>25/11/2015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356674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45618E6-BAD3-42EA-80A3-DFB37C74B530}" type="datetimeFigureOut">
              <a:rPr lang="es-EC" smtClean="0"/>
              <a:t>25/11/2015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158098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445618E6-BAD3-42EA-80A3-DFB37C74B530}" type="datetimeFigureOut">
              <a:rPr lang="es-EC" smtClean="0"/>
              <a:t>25/11/2015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197335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5618E6-BAD3-42EA-80A3-DFB37C74B530}" type="datetimeFigureOut">
              <a:rPr lang="es-EC" smtClean="0"/>
              <a:t>25/11/2015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207430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45618E6-BAD3-42EA-80A3-DFB37C74B530}" type="datetimeFigureOut">
              <a:rPr lang="es-EC" smtClean="0"/>
              <a:t>25/11/2015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9382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45618E6-BAD3-42EA-80A3-DFB37C74B530}" type="datetimeFigureOut">
              <a:rPr lang="es-EC" smtClean="0"/>
              <a:t>25/11/2015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7078E43-544F-4428-8299-AFC59C90FE43}" type="slidenum">
              <a:rPr lang="es-EC" smtClean="0"/>
              <a:t>‹Nº›</a:t>
            </a:fld>
            <a:endParaRPr lang="es-EC"/>
          </a:p>
        </p:txBody>
      </p:sp>
    </p:spTree>
    <p:extLst>
      <p:ext uri="{BB962C8B-B14F-4D97-AF65-F5344CB8AC3E}">
        <p14:creationId xmlns:p14="http://schemas.microsoft.com/office/powerpoint/2010/main" val="206038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618E6-BAD3-42EA-80A3-DFB37C74B530}" type="datetimeFigureOut">
              <a:rPr lang="es-EC" smtClean="0"/>
              <a:t>25/11/2015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78E43-544F-4428-8299-AFC59C90FE43}" type="slidenum">
              <a:rPr lang="es-EC" smtClean="0"/>
              <a:t>‹Nº›</a:t>
            </a:fld>
            <a:endParaRPr lang="es-EC"/>
          </a:p>
        </p:txBody>
      </p:sp>
    </p:spTree>
    <p:extLst>
      <p:ext uri="{BB962C8B-B14F-4D97-AF65-F5344CB8AC3E}">
        <p14:creationId xmlns:p14="http://schemas.microsoft.com/office/powerpoint/2010/main" val="85511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910624" y="300237"/>
            <a:ext cx="5847009" cy="1425531"/>
          </a:xfrm>
          <a:prstGeom prst="rect">
            <a:avLst/>
          </a:prstGeom>
          <a:noFill/>
          <a:ln>
            <a:noFill/>
          </a:ln>
        </p:spPr>
      </p:pic>
      <p:sp>
        <p:nvSpPr>
          <p:cNvPr id="5" name="Rectángulo 4"/>
          <p:cNvSpPr/>
          <p:nvPr/>
        </p:nvSpPr>
        <p:spPr>
          <a:xfrm>
            <a:off x="1949002" y="2487444"/>
            <a:ext cx="8190963" cy="1294393"/>
          </a:xfrm>
          <a:prstGeom prst="rect">
            <a:avLst/>
          </a:prstGeom>
        </p:spPr>
        <p:txBody>
          <a:bodyPr wrap="square">
            <a:spAutoFit/>
          </a:bodyPr>
          <a:lstStyle/>
          <a:p>
            <a:pPr algn="ctr">
              <a:lnSpc>
                <a:spcPct val="150000"/>
              </a:lnSpc>
              <a:spcAft>
                <a:spcPts val="1000"/>
              </a:spcAft>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TEMA: ¨EVALUACIÓN DEL EFECTO DE COBERTURAS VEGETALES SOBRE EL CULTIVO DE UVILLA (</a:t>
            </a:r>
            <a:r>
              <a:rPr lang="es-ES" b="1" dirty="0" err="1" smtClean="0">
                <a:effectLst/>
                <a:latin typeface="Times New Roman" panose="02020603050405020304" pitchFamily="18" charset="0"/>
                <a:ea typeface="Calibri" panose="020F0502020204030204" pitchFamily="34" charset="0"/>
                <a:cs typeface="Times New Roman" panose="02020603050405020304" pitchFamily="18" charset="0"/>
              </a:rPr>
              <a:t>P</a:t>
            </a:r>
            <a:r>
              <a:rPr lang="es-ES" b="1" i="1" dirty="0" err="1" smtClean="0">
                <a:effectLst/>
                <a:latin typeface="Times New Roman" panose="02020603050405020304" pitchFamily="18" charset="0"/>
                <a:ea typeface="Calibri" panose="020F0502020204030204" pitchFamily="34" charset="0"/>
                <a:cs typeface="Times New Roman" panose="02020603050405020304" pitchFamily="18" charset="0"/>
              </a:rPr>
              <a:t>hysalis</a:t>
            </a:r>
            <a:r>
              <a:rPr lang="es-ES" b="1" i="1" dirty="0" smtClean="0">
                <a:effectLst/>
                <a:latin typeface="Times New Roman" panose="02020603050405020304" pitchFamily="18" charset="0"/>
                <a:ea typeface="Calibri" panose="020F0502020204030204" pitchFamily="34" charset="0"/>
                <a:cs typeface="Times New Roman" panose="02020603050405020304" pitchFamily="18" charset="0"/>
              </a:rPr>
              <a:t> peruviana, L</a:t>
            </a: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 EN EL CANTÓN HUACA, PROVINCIA DEL CARCHI¨</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3200757" y="1771287"/>
            <a:ext cx="5687454" cy="498663"/>
          </a:xfrm>
          <a:prstGeom prst="rect">
            <a:avLst/>
          </a:prstGeom>
        </p:spPr>
        <p:txBody>
          <a:bodyPr wrap="none">
            <a:spAutoFit/>
          </a:bodyPr>
          <a:lstStyle/>
          <a:p>
            <a:pPr algn="ctr">
              <a:lnSpc>
                <a:spcPct val="150000"/>
              </a:lnSpc>
              <a:spcAft>
                <a:spcPts val="1000"/>
              </a:spcAft>
            </a:pPr>
            <a:r>
              <a:rPr lang="es-ES" sz="2000" b="1" dirty="0" smtClean="0">
                <a:effectLst/>
                <a:latin typeface="Times New Roman" panose="02020603050405020304" pitchFamily="18" charset="0"/>
                <a:ea typeface="Calibri" panose="020F0502020204030204" pitchFamily="34" charset="0"/>
                <a:cs typeface="Times New Roman" panose="02020603050405020304" pitchFamily="18" charset="0"/>
              </a:rPr>
              <a:t>MAESTRÍA EN AGRICULTURA SOSTENIBLE </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2996483" y="4082370"/>
            <a:ext cx="6096000" cy="1549142"/>
          </a:xfrm>
          <a:prstGeom prst="rect">
            <a:avLst/>
          </a:prstGeom>
        </p:spPr>
        <p:txBody>
          <a:bodyPr>
            <a:spAutoFit/>
          </a:bodyPr>
          <a:lstStyle/>
          <a:p>
            <a:pPr algn="ctr">
              <a:lnSpc>
                <a:spcPct val="150000"/>
              </a:lnSpc>
              <a:spcAft>
                <a:spcPts val="1000"/>
              </a:spcAft>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AUTOR: HERRERA RAMÍREZ CARLOS DAVID</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s-ES" sz="16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DIRECTOR: HIDROBO LUNA </a:t>
            </a:r>
            <a:r>
              <a:rPr lang="es-ES" sz="1600" b="1" dirty="0" smtClean="0">
                <a:effectLst/>
                <a:latin typeface="Times New Roman" panose="02020603050405020304" pitchFamily="18" charset="0"/>
                <a:ea typeface="Calibri" panose="020F0502020204030204" pitchFamily="34" charset="0"/>
                <a:cs typeface="Times New Roman" panose="02020603050405020304" pitchFamily="18" charset="0"/>
              </a:rPr>
              <a:t>JAIME RAMIRO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5510962" y="5932045"/>
            <a:ext cx="646331" cy="507831"/>
          </a:xfrm>
          <a:prstGeom prst="rect">
            <a:avLst/>
          </a:prstGeom>
        </p:spPr>
        <p:txBody>
          <a:bodyPr wrap="none">
            <a:spAutoFit/>
          </a:bodyPr>
          <a:lstStyle/>
          <a:p>
            <a:pPr algn="ctr">
              <a:lnSpc>
                <a:spcPct val="150000"/>
              </a:lnSpc>
              <a:spcAft>
                <a:spcPts val="1000"/>
              </a:spcAft>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2015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213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5717162" y="274480"/>
            <a:ext cx="4270721" cy="523220"/>
          </a:xfrm>
          <a:prstGeom prst="rect">
            <a:avLst/>
          </a:prstGeom>
        </p:spPr>
        <p:txBody>
          <a:bodyPr wrap="none">
            <a:spAutoFit/>
          </a:bodyPr>
          <a:lstStyle/>
          <a:p>
            <a:r>
              <a:rPr lang="es-ES" sz="2800" b="1" dirty="0" smtClean="0">
                <a:effectLst/>
                <a:latin typeface="Times New Roman" panose="02020603050405020304" pitchFamily="18" charset="0"/>
                <a:ea typeface="Calibri" panose="020F0502020204030204" pitchFamily="34" charset="0"/>
              </a:rPr>
              <a:t>Coberturas vegetales vivas</a:t>
            </a:r>
            <a:endParaRPr lang="es-EC" sz="2800" b="1" dirty="0"/>
          </a:p>
        </p:txBody>
      </p:sp>
      <p:sp>
        <p:nvSpPr>
          <p:cNvPr id="3" name="Rectángulo 2"/>
          <p:cNvSpPr/>
          <p:nvPr/>
        </p:nvSpPr>
        <p:spPr>
          <a:xfrm>
            <a:off x="3058510" y="961252"/>
            <a:ext cx="8467966" cy="1754326"/>
          </a:xfrm>
          <a:prstGeom prst="rect">
            <a:avLst/>
          </a:prstGeom>
        </p:spPr>
        <p:txBody>
          <a:bodyPr wrap="square">
            <a:spAutoFit/>
          </a:bodyPr>
          <a:lstStyle/>
          <a:p>
            <a:pPr indent="449580" algn="just">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Las coberturas vegetales vivas son cultivos que cubren el suelo de manera estacional o permanente y que se encuentran asociadas con otros cultivos. Los cultivos que se usan de manera general como cobertura vegetal son las leguminosas, aunque también existen otros grupos de plantas como las gramíneas. </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Pound</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1998)</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779064591"/>
              </p:ext>
            </p:extLst>
          </p:nvPr>
        </p:nvGraphicFramePr>
        <p:xfrm>
          <a:off x="168277" y="1993274"/>
          <a:ext cx="11813516" cy="4590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21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6" name="Rectángulo 5"/>
          <p:cNvSpPr/>
          <p:nvPr/>
        </p:nvSpPr>
        <p:spPr>
          <a:xfrm>
            <a:off x="3777097" y="3175085"/>
            <a:ext cx="4637808" cy="986360"/>
          </a:xfrm>
          <a:prstGeom prst="rect">
            <a:avLst/>
          </a:prstGeom>
        </p:spPr>
        <p:txBody>
          <a:bodyPr wrap="none">
            <a:spAutoFit/>
          </a:bodyPr>
          <a:lstStyle/>
          <a:p>
            <a:pPr algn="ctr">
              <a:lnSpc>
                <a:spcPct val="150000"/>
              </a:lnSpc>
              <a:spcBef>
                <a:spcPts val="2400"/>
              </a:spcBef>
              <a:spcAft>
                <a:spcPts val="0"/>
              </a:spcAft>
            </a:pPr>
            <a:r>
              <a:rPr lang="es-ES" sz="44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METODOLOGÍA</a:t>
            </a:r>
            <a:endParaRPr lang="es-EC" sz="44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019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pic>
        <p:nvPicPr>
          <p:cNvPr id="2050" name="Picture 2" descr="https://upload.wikimedia.org/wikipedia/commons/thumb/c/cf/Cantones_de_Carchi.png/250px-Cantones_de_Carc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35" y="2671432"/>
            <a:ext cx="4761411" cy="396149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186856" y="1197736"/>
            <a:ext cx="6726228" cy="1200329"/>
          </a:xfrm>
          <a:prstGeom prst="rect">
            <a:avLst/>
          </a:prstGeom>
        </p:spPr>
        <p:txBody>
          <a:bodyPr wrap="square">
            <a:spAutoFit/>
          </a:bodyPr>
          <a:lstStyle/>
          <a:p>
            <a:pPr algn="just"/>
            <a:r>
              <a:rPr lang="es-ES" sz="2400" dirty="0" smtClean="0">
                <a:effectLst/>
                <a:latin typeface="Times New Roman" panose="02020603050405020304" pitchFamily="18" charset="0"/>
                <a:ea typeface="Calibri" panose="020F0502020204030204" pitchFamily="34" charset="0"/>
              </a:rPr>
              <a:t>Altitud de 2 830 m </a:t>
            </a:r>
            <a:r>
              <a:rPr lang="es-ES" sz="2400" dirty="0" err="1" smtClean="0">
                <a:effectLst/>
                <a:latin typeface="Times New Roman" panose="02020603050405020304" pitchFamily="18" charset="0"/>
                <a:ea typeface="Calibri" panose="020F0502020204030204" pitchFamily="34" charset="0"/>
              </a:rPr>
              <a:t>s.n.m</a:t>
            </a:r>
            <a:r>
              <a:rPr lang="es-ES" sz="2400" dirty="0" smtClean="0">
                <a:effectLst/>
                <a:latin typeface="Times New Roman" panose="02020603050405020304" pitchFamily="18" charset="0"/>
                <a:ea typeface="Calibri" panose="020F0502020204030204" pitchFamily="34" charset="0"/>
              </a:rPr>
              <a:t>, donde prevalecen temperaturas promedio de 11 °C y 1100 mm de precipitación anual </a:t>
            </a:r>
            <a:r>
              <a:rPr lang="es-EC" sz="2400" dirty="0" smtClean="0">
                <a:effectLst/>
                <a:latin typeface="Times New Roman" panose="02020603050405020304" pitchFamily="18" charset="0"/>
                <a:ea typeface="Calibri" panose="020F0502020204030204" pitchFamily="34" charset="0"/>
              </a:rPr>
              <a:t>(Mora </a:t>
            </a:r>
            <a:r>
              <a:rPr lang="es-EC" sz="2400" dirty="0" err="1" smtClean="0">
                <a:effectLst/>
                <a:latin typeface="Times New Roman" panose="02020603050405020304" pitchFamily="18" charset="0"/>
                <a:ea typeface="Calibri" panose="020F0502020204030204" pitchFamily="34" charset="0"/>
              </a:rPr>
              <a:t>Quilismal</a:t>
            </a:r>
            <a:r>
              <a:rPr lang="es-EC" sz="2400" dirty="0" smtClean="0">
                <a:effectLst/>
                <a:latin typeface="Times New Roman" panose="02020603050405020304" pitchFamily="18" charset="0"/>
                <a:ea typeface="Calibri" panose="020F0502020204030204" pitchFamily="34" charset="0"/>
              </a:rPr>
              <a:t>, 2013)</a:t>
            </a:r>
            <a:r>
              <a:rPr lang="es-ES" sz="2400" dirty="0" smtClean="0">
                <a:effectLst/>
                <a:latin typeface="Times New Roman" panose="02020603050405020304" pitchFamily="18" charset="0"/>
                <a:ea typeface="Calibri" panose="020F0502020204030204" pitchFamily="34" charset="0"/>
              </a:rPr>
              <a:t>.</a:t>
            </a:r>
            <a:endParaRPr lang="es-EC" sz="2400" dirty="0"/>
          </a:p>
        </p:txBody>
      </p:sp>
      <p:sp>
        <p:nvSpPr>
          <p:cNvPr id="2" name="Rectángulo 1"/>
          <p:cNvSpPr/>
          <p:nvPr/>
        </p:nvSpPr>
        <p:spPr>
          <a:xfrm>
            <a:off x="6449596" y="375539"/>
            <a:ext cx="2029082" cy="646331"/>
          </a:xfrm>
          <a:prstGeom prst="rect">
            <a:avLst/>
          </a:prstGeom>
          <a:noFill/>
        </p:spPr>
        <p:txBody>
          <a:bodyPr wrap="none" lIns="91440" tIns="45720" rIns="91440" bIns="45720">
            <a:spAutoFit/>
          </a:bodyPr>
          <a:lstStyle/>
          <a:p>
            <a:pPr algn="ctr"/>
            <a:r>
              <a:rPr lang="es-ES" sz="3600" b="0" cap="none" spc="0" dirty="0" smtClean="0">
                <a:ln w="0"/>
                <a:solidFill>
                  <a:schemeClr val="tx1"/>
                </a:solidFill>
                <a:effectLst>
                  <a:outerShdw blurRad="38100" dist="19050" dir="2700000" algn="tl" rotWithShape="0">
                    <a:schemeClr val="dk1">
                      <a:alpha val="40000"/>
                    </a:schemeClr>
                  </a:outerShdw>
                </a:effectLst>
              </a:rPr>
              <a:t>Ubicación</a:t>
            </a:r>
            <a:endParaRPr lang="es-ES" sz="36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35" y="1498772"/>
            <a:ext cx="4178559" cy="2345319"/>
          </a:xfrm>
          <a:prstGeom prst="rect">
            <a:avLst/>
          </a:prstGeom>
        </p:spPr>
      </p:pic>
      <p:pic>
        <p:nvPicPr>
          <p:cNvPr id="5" name="Imagen 4"/>
          <p:cNvPicPr>
            <a:picLocks noChangeAspect="1"/>
          </p:cNvPicPr>
          <p:nvPr/>
        </p:nvPicPr>
        <p:blipFill>
          <a:blip r:embed="rId5"/>
          <a:stretch>
            <a:fillRect/>
          </a:stretch>
        </p:blipFill>
        <p:spPr>
          <a:xfrm>
            <a:off x="441435" y="4145127"/>
            <a:ext cx="4408442" cy="2474346"/>
          </a:xfrm>
          <a:prstGeom prst="rect">
            <a:avLst/>
          </a:prstGeom>
        </p:spPr>
      </p:pic>
    </p:spTree>
    <p:extLst>
      <p:ext uri="{BB962C8B-B14F-4D97-AF65-F5344CB8AC3E}">
        <p14:creationId xmlns:p14="http://schemas.microsoft.com/office/powerpoint/2010/main" val="41673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227515542"/>
              </p:ext>
            </p:extLst>
          </p:nvPr>
        </p:nvGraphicFramePr>
        <p:xfrm>
          <a:off x="4681183" y="1256953"/>
          <a:ext cx="6769143" cy="2210291"/>
        </p:xfrm>
        <a:graphic>
          <a:graphicData uri="http://schemas.openxmlformats.org/drawingml/2006/table">
            <a:tbl>
              <a:tblPr firstRow="1" firstCol="1" bandRow="1">
                <a:tableStyleId>{9D7B26C5-4107-4FEC-AEDC-1716B250A1EF}</a:tableStyleId>
              </a:tblPr>
              <a:tblGrid>
                <a:gridCol w="1854616"/>
                <a:gridCol w="3482420"/>
                <a:gridCol w="1432107"/>
              </a:tblGrid>
              <a:tr h="189230">
                <a:tc gridSpan="3">
                  <a:txBody>
                    <a:bodyPr/>
                    <a:lstStyle/>
                    <a:p>
                      <a:pPr algn="l">
                        <a:spcAft>
                          <a:spcPts val="0"/>
                        </a:spcAft>
                      </a:pPr>
                      <a:r>
                        <a:rPr lang="es-ES" sz="1600" dirty="0">
                          <a:effectLst/>
                        </a:rPr>
                        <a:t>Factor en Estudio:       Coberturas Vegetales</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59571">
                <a:tc>
                  <a:txBody>
                    <a:bodyPr/>
                    <a:lstStyle/>
                    <a:p>
                      <a:pPr algn="l">
                        <a:spcAft>
                          <a:spcPts val="0"/>
                        </a:spcAft>
                      </a:pPr>
                      <a:r>
                        <a:rPr lang="es-ES" sz="1600">
                          <a:effectLst/>
                        </a:rPr>
                        <a:t>Tratamientos</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l">
                        <a:spcAft>
                          <a:spcPts val="0"/>
                        </a:spcAft>
                      </a:pPr>
                      <a:r>
                        <a:rPr lang="es-ES" sz="1600">
                          <a:effectLst/>
                        </a:rPr>
                        <a:t>Descripción</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189230">
                <a:tc>
                  <a:txBody>
                    <a:bodyPr/>
                    <a:lstStyle/>
                    <a:p>
                      <a:pPr algn="l">
                        <a:spcAft>
                          <a:spcPts val="0"/>
                        </a:spcAft>
                      </a:pPr>
                      <a:r>
                        <a:rPr lang="es-ES" sz="1600">
                          <a:effectLst/>
                        </a:rPr>
                        <a:t>T1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dirty="0">
                          <a:effectLst/>
                        </a:rPr>
                        <a:t>Alfalfa (</a:t>
                      </a:r>
                      <a:r>
                        <a:rPr lang="es-ES" sz="1600" i="1" dirty="0">
                          <a:effectLst/>
                        </a:rPr>
                        <a:t>Medicago sativa</a:t>
                      </a:r>
                      <a:r>
                        <a:rPr lang="es-ES" sz="1600" dirty="0">
                          <a:effectLst/>
                        </a:rPr>
                        <a:t>)</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a:effectLst/>
                        </a:rPr>
                        <a:t>100 %</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82245">
                <a:tc>
                  <a:txBody>
                    <a:bodyPr/>
                    <a:lstStyle/>
                    <a:p>
                      <a:pPr algn="l">
                        <a:spcAft>
                          <a:spcPts val="0"/>
                        </a:spcAft>
                      </a:pPr>
                      <a:r>
                        <a:rPr lang="es-ES" sz="1600">
                          <a:effectLst/>
                        </a:rPr>
                        <a:t>T2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dirty="0">
                          <a:effectLst/>
                        </a:rPr>
                        <a:t>Trébol (</a:t>
                      </a:r>
                      <a:r>
                        <a:rPr lang="es-ES" sz="1600" i="1" dirty="0" err="1">
                          <a:effectLst/>
                        </a:rPr>
                        <a:t>Trifolium</a:t>
                      </a:r>
                      <a:r>
                        <a:rPr lang="es-ES" sz="1600" i="1" dirty="0">
                          <a:effectLst/>
                        </a:rPr>
                        <a:t> repens</a:t>
                      </a:r>
                      <a:r>
                        <a:rPr lang="es-ES" sz="1600" dirty="0">
                          <a:effectLst/>
                        </a:rPr>
                        <a:t>)</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a:effectLst/>
                        </a:rPr>
                        <a:t>100 %</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84785">
                <a:tc>
                  <a:txBody>
                    <a:bodyPr/>
                    <a:lstStyle/>
                    <a:p>
                      <a:pPr algn="l">
                        <a:spcAft>
                          <a:spcPts val="0"/>
                        </a:spcAft>
                      </a:pPr>
                      <a:r>
                        <a:rPr lang="es-ES" sz="1600">
                          <a:effectLst/>
                        </a:rPr>
                        <a:t>T3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dirty="0">
                          <a:effectLst/>
                        </a:rPr>
                        <a:t>Raigrás (</a:t>
                      </a:r>
                      <a:r>
                        <a:rPr lang="es-ES" sz="1600" i="1" dirty="0" err="1">
                          <a:effectLst/>
                        </a:rPr>
                        <a:t>Loliun</a:t>
                      </a:r>
                      <a:r>
                        <a:rPr lang="es-ES" sz="1600" i="1" dirty="0">
                          <a:effectLst/>
                        </a:rPr>
                        <a:t> perenne</a:t>
                      </a:r>
                      <a:r>
                        <a:rPr lang="es-ES" sz="1600" dirty="0">
                          <a:effectLst/>
                        </a:rPr>
                        <a:t>)</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a:effectLst/>
                        </a:rPr>
                        <a:t>100 %</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77165">
                <a:tc>
                  <a:txBody>
                    <a:bodyPr/>
                    <a:lstStyle/>
                    <a:p>
                      <a:pPr algn="l">
                        <a:spcAft>
                          <a:spcPts val="0"/>
                        </a:spcAft>
                      </a:pPr>
                      <a:r>
                        <a:rPr lang="es-ES" sz="1600">
                          <a:effectLst/>
                        </a:rPr>
                        <a:t>T4</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dirty="0">
                          <a:effectLst/>
                        </a:rPr>
                        <a:t>Raigrás (</a:t>
                      </a:r>
                      <a:r>
                        <a:rPr lang="es-ES" sz="1600" i="1" dirty="0" err="1">
                          <a:effectLst/>
                        </a:rPr>
                        <a:t>Loliun</a:t>
                      </a:r>
                      <a:r>
                        <a:rPr lang="es-ES" sz="1600" i="1" dirty="0">
                          <a:effectLst/>
                        </a:rPr>
                        <a:t> perenne</a:t>
                      </a:r>
                      <a:r>
                        <a:rPr lang="es-ES" sz="1600" dirty="0">
                          <a:effectLst/>
                        </a:rPr>
                        <a:t>)</a:t>
                      </a:r>
                      <a:endParaRPr lang="es-EC" sz="1600" dirty="0">
                        <a:effectLst/>
                      </a:endParaRPr>
                    </a:p>
                    <a:p>
                      <a:pPr algn="l">
                        <a:spcAft>
                          <a:spcPts val="0"/>
                        </a:spcAft>
                      </a:pPr>
                      <a:r>
                        <a:rPr lang="es-ES" sz="1600" dirty="0">
                          <a:effectLst/>
                        </a:rPr>
                        <a:t>+ trébol (</a:t>
                      </a:r>
                      <a:r>
                        <a:rPr lang="es-ES" sz="1600" i="1" dirty="0" err="1">
                          <a:effectLst/>
                        </a:rPr>
                        <a:t>Trifolium</a:t>
                      </a:r>
                      <a:r>
                        <a:rPr lang="es-ES" sz="1600" i="1" dirty="0">
                          <a:effectLst/>
                        </a:rPr>
                        <a:t> repens</a:t>
                      </a:r>
                      <a:r>
                        <a:rPr lang="es-ES" sz="1600" dirty="0">
                          <a:effectLst/>
                        </a:rPr>
                        <a:t>)</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s-ES" sz="1600">
                          <a:effectLst/>
                        </a:rPr>
                        <a:t>75 % + 25 %</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80340">
                <a:tc>
                  <a:txBody>
                    <a:bodyPr/>
                    <a:lstStyle/>
                    <a:p>
                      <a:pPr algn="l">
                        <a:spcAft>
                          <a:spcPts val="0"/>
                        </a:spcAft>
                      </a:pPr>
                      <a:r>
                        <a:rPr lang="es-ES" sz="1600">
                          <a:effectLst/>
                        </a:rPr>
                        <a:t>T5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l">
                        <a:spcAft>
                          <a:spcPts val="0"/>
                        </a:spcAft>
                      </a:pPr>
                      <a:r>
                        <a:rPr lang="es-ES" sz="1600">
                          <a:effectLst/>
                        </a:rPr>
                        <a:t>Sin cobertura (manejo convencional o testigo )</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180340">
                <a:tc gridSpan="2">
                  <a:txBody>
                    <a:bodyPr/>
                    <a:lstStyle/>
                    <a:p>
                      <a:pPr algn="l">
                        <a:spcAft>
                          <a:spcPts val="0"/>
                        </a:spcAft>
                      </a:pPr>
                      <a:r>
                        <a:rPr lang="es-ES" sz="1600">
                          <a:effectLst/>
                        </a:rPr>
                        <a:t>                                      Repeticiones</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algn="l">
                        <a:spcAft>
                          <a:spcPts val="0"/>
                        </a:spcAft>
                      </a:pPr>
                      <a:r>
                        <a:rPr lang="es-ES" sz="1600" dirty="0">
                          <a:effectLst/>
                        </a:rPr>
                        <a:t>4</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ángulo 2"/>
          <p:cNvSpPr/>
          <p:nvPr/>
        </p:nvSpPr>
        <p:spPr>
          <a:xfrm>
            <a:off x="5735036" y="474498"/>
            <a:ext cx="5064592" cy="492443"/>
          </a:xfrm>
          <a:prstGeom prst="rect">
            <a:avLst/>
          </a:prstGeom>
        </p:spPr>
        <p:txBody>
          <a:bodyPr wrap="none">
            <a:spAutoFit/>
          </a:bodyPr>
          <a:lstStyle/>
          <a:p>
            <a:pPr>
              <a:spcAft>
                <a:spcPts val="0"/>
              </a:spcAft>
            </a:pPr>
            <a:r>
              <a:rPr lang="es-ES" sz="2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Factores y tratamientos en estudio</a:t>
            </a:r>
            <a:endParaRPr lang="es-EC" sz="26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7134566" y="3714759"/>
            <a:ext cx="2101857" cy="369332"/>
          </a:xfrm>
          <a:prstGeom prst="rect">
            <a:avLst/>
          </a:prstGeom>
        </p:spPr>
        <p:txBody>
          <a:bodyPr wrap="none">
            <a:spAutoFit/>
          </a:bodyPr>
          <a:lstStyle/>
          <a:p>
            <a:r>
              <a:rPr lang="es-ES" b="1" dirty="0" smtClean="0">
                <a:effectLst/>
                <a:latin typeface="Times New Roman" panose="02020603050405020304" pitchFamily="18" charset="0"/>
                <a:ea typeface="Calibri" panose="020F0502020204030204" pitchFamily="34" charset="0"/>
              </a:rPr>
              <a:t>Análisis Estadístico</a:t>
            </a:r>
            <a:endParaRPr lang="es-EC" b="1" dirty="0"/>
          </a:p>
        </p:txBody>
      </p:sp>
      <p:graphicFrame>
        <p:nvGraphicFramePr>
          <p:cNvPr id="9" name="Tabla 8"/>
          <p:cNvGraphicFramePr>
            <a:graphicFrameLocks noGrp="1"/>
          </p:cNvGraphicFramePr>
          <p:nvPr>
            <p:extLst>
              <p:ext uri="{D42A27DB-BD31-4B8C-83A1-F6EECF244321}">
                <p14:modId xmlns:p14="http://schemas.microsoft.com/office/powerpoint/2010/main" val="722943739"/>
              </p:ext>
            </p:extLst>
          </p:nvPr>
        </p:nvGraphicFramePr>
        <p:xfrm>
          <a:off x="512513" y="2926483"/>
          <a:ext cx="3870960" cy="3291840"/>
        </p:xfrm>
        <a:graphic>
          <a:graphicData uri="http://schemas.openxmlformats.org/drawingml/2006/table">
            <a:tbl>
              <a:tblPr firstRow="1" firstCol="1" bandRow="1">
                <a:tableStyleId>{9D7B26C5-4107-4FEC-AEDC-1716B250A1EF}</a:tableStyleId>
              </a:tblPr>
              <a:tblGrid>
                <a:gridCol w="2318385"/>
                <a:gridCol w="1552575"/>
              </a:tblGrid>
              <a:tr h="182880">
                <a:tc>
                  <a:txBody>
                    <a:bodyPr/>
                    <a:lstStyle/>
                    <a:p>
                      <a:pPr algn="l">
                        <a:lnSpc>
                          <a:spcPct val="150000"/>
                        </a:lnSpc>
                        <a:spcAft>
                          <a:spcPts val="0"/>
                        </a:spcAft>
                      </a:pPr>
                      <a:r>
                        <a:rPr lang="es-ES" sz="1800" dirty="0">
                          <a:effectLst/>
                        </a:rPr>
                        <a:t>Fuentes de Variación</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800" dirty="0">
                          <a:effectLst/>
                        </a:rPr>
                        <a:t>Grados de libertad</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880">
                <a:tc>
                  <a:txBody>
                    <a:bodyPr/>
                    <a:lstStyle/>
                    <a:p>
                      <a:pPr algn="l">
                        <a:lnSpc>
                          <a:spcPct val="150000"/>
                        </a:lnSpc>
                        <a:spcAft>
                          <a:spcPts val="0"/>
                        </a:spcAft>
                      </a:pPr>
                      <a:r>
                        <a:rPr lang="es-ES" sz="1800" dirty="0">
                          <a:effectLst/>
                        </a:rPr>
                        <a:t>Total</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800">
                          <a:effectLst/>
                        </a:rPr>
                        <a:t>19</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880">
                <a:tc>
                  <a:txBody>
                    <a:bodyPr/>
                    <a:lstStyle/>
                    <a:p>
                      <a:pPr algn="l">
                        <a:lnSpc>
                          <a:spcPct val="150000"/>
                        </a:lnSpc>
                        <a:spcAft>
                          <a:spcPts val="0"/>
                        </a:spcAft>
                      </a:pPr>
                      <a:r>
                        <a:rPr lang="es-ES" sz="1800" dirty="0">
                          <a:effectLst/>
                        </a:rPr>
                        <a:t>Tratamientos</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800">
                          <a:effectLst/>
                        </a:rPr>
                        <a:t>4</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880">
                <a:tc>
                  <a:txBody>
                    <a:bodyPr/>
                    <a:lstStyle/>
                    <a:p>
                      <a:pPr algn="l">
                        <a:lnSpc>
                          <a:spcPct val="150000"/>
                        </a:lnSpc>
                        <a:spcAft>
                          <a:spcPts val="0"/>
                        </a:spcAft>
                      </a:pPr>
                      <a:r>
                        <a:rPr lang="es-ES" sz="1800" dirty="0">
                          <a:effectLst/>
                        </a:rPr>
                        <a:t>Repeticiones</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800">
                          <a:effectLst/>
                        </a:rPr>
                        <a:t>3</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880">
                <a:tc>
                  <a:txBody>
                    <a:bodyPr/>
                    <a:lstStyle/>
                    <a:p>
                      <a:pPr algn="l">
                        <a:lnSpc>
                          <a:spcPct val="150000"/>
                        </a:lnSpc>
                        <a:spcAft>
                          <a:spcPts val="0"/>
                        </a:spcAft>
                      </a:pPr>
                      <a:r>
                        <a:rPr lang="es-ES" sz="1800" dirty="0">
                          <a:effectLst/>
                        </a:rPr>
                        <a:t>Error</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800">
                          <a:effectLst/>
                        </a:rPr>
                        <a:t>12</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880">
                <a:tc>
                  <a:txBody>
                    <a:bodyPr/>
                    <a:lstStyle/>
                    <a:p>
                      <a:pPr algn="l">
                        <a:lnSpc>
                          <a:spcPct val="150000"/>
                        </a:lnSpc>
                        <a:spcAft>
                          <a:spcPts val="0"/>
                        </a:spcAft>
                      </a:pPr>
                      <a:r>
                        <a:rPr lang="es-ES" sz="1800" dirty="0">
                          <a:effectLst/>
                        </a:rPr>
                        <a:t>C.V %</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es-EC" sz="1800" dirty="0">
                        <a:solidFill>
                          <a:srgbClr val="000000"/>
                        </a:solidFill>
                        <a:effectLst/>
                        <a:latin typeface="Calibri" panose="020F0502020204030204" pitchFamily="34" charset="0"/>
                      </a:endParaRPr>
                    </a:p>
                  </a:txBody>
                  <a:tcPr marL="68580" marR="68580" marT="0" marB="0"/>
                </a:tc>
              </a:tr>
              <a:tr h="182880">
                <a:tc>
                  <a:txBody>
                    <a:bodyPr/>
                    <a:lstStyle/>
                    <a:p>
                      <a:pPr algn="l">
                        <a:lnSpc>
                          <a:spcPct val="150000"/>
                        </a:lnSpc>
                        <a:spcAft>
                          <a:spcPts val="0"/>
                        </a:spcAft>
                      </a:pPr>
                      <a:r>
                        <a:rPr lang="es-ES" sz="1800">
                          <a:effectLst/>
                        </a:rPr>
                        <a:t>X</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es-EC" sz="1800" dirty="0">
                        <a:solidFill>
                          <a:srgbClr val="000000"/>
                        </a:solidFill>
                        <a:effectLst/>
                        <a:latin typeface="Calibri" panose="020F0502020204030204" pitchFamily="34" charset="0"/>
                      </a:endParaRPr>
                    </a:p>
                  </a:txBody>
                  <a:tcPr marL="68580" marR="68580" marT="0" marB="0"/>
                </a:tc>
              </a:tr>
            </a:tbl>
          </a:graphicData>
        </a:graphic>
      </p:graphicFrame>
      <p:sp>
        <p:nvSpPr>
          <p:cNvPr id="10" name="Rectángulo 9"/>
          <p:cNvSpPr/>
          <p:nvPr/>
        </p:nvSpPr>
        <p:spPr>
          <a:xfrm>
            <a:off x="727009" y="2153828"/>
            <a:ext cx="3441968" cy="369332"/>
          </a:xfrm>
          <a:prstGeom prst="rect">
            <a:avLst/>
          </a:prstGeom>
        </p:spPr>
        <p:txBody>
          <a:bodyPr wrap="none">
            <a:spAutoFit/>
          </a:bodyPr>
          <a:lstStyle/>
          <a:p>
            <a:pPr>
              <a:spcAft>
                <a:spcPts val="0"/>
              </a:spcAft>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Esquema del análisis de varianza</a:t>
            </a:r>
            <a:endParaRPr lang="es-EC"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4634225" y="4084091"/>
            <a:ext cx="7102540" cy="2585323"/>
          </a:xfrm>
          <a:prstGeom prst="rect">
            <a:avLst/>
          </a:prstGeom>
        </p:spPr>
        <p:txBody>
          <a:bodyPr wrap="square">
            <a:spAutoFit/>
          </a:bodyPr>
          <a:lstStyle/>
          <a:p>
            <a:pPr indent="449580" algn="just">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Las herramientas estadísticas utilizadas: análisis de varianza (ANOVA), prueba de Tukey, cálculo de la media y del coeficiente de variación (CV); en algunos casos para normalizar el coeficiente de variación se utilizó las transformaciones: √x; √x+1 y logarítmica.  El software utilizado para efectuar el análisis estadístico es el INFOSTAT versión libre. </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(Herrera, 1999)</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000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3361788665"/>
              </p:ext>
            </p:extLst>
          </p:nvPr>
        </p:nvGraphicFramePr>
        <p:xfrm>
          <a:off x="5590463" y="1629174"/>
          <a:ext cx="5886833" cy="4545894"/>
        </p:xfrm>
        <a:graphic>
          <a:graphicData uri="http://schemas.openxmlformats.org/drawingml/2006/table">
            <a:tbl>
              <a:tblPr firstRow="1" firstCol="1" bandRow="1">
                <a:tableStyleId>{9D7B26C5-4107-4FEC-AEDC-1716B250A1EF}</a:tableStyleId>
              </a:tblPr>
              <a:tblGrid>
                <a:gridCol w="3001744"/>
                <a:gridCol w="2885089"/>
              </a:tblGrid>
              <a:tr h="414282">
                <a:tc>
                  <a:txBody>
                    <a:bodyPr/>
                    <a:lstStyle/>
                    <a:p>
                      <a:pPr>
                        <a:lnSpc>
                          <a:spcPct val="150000"/>
                        </a:lnSpc>
                        <a:spcAft>
                          <a:spcPts val="0"/>
                        </a:spcAft>
                      </a:pPr>
                      <a:r>
                        <a:rPr lang="es-ES" sz="1800" dirty="0">
                          <a:effectLst/>
                        </a:rPr>
                        <a:t>Tratamientos</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dirty="0">
                          <a:effectLst/>
                        </a:rPr>
                        <a:t>5</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4282">
                <a:tc>
                  <a:txBody>
                    <a:bodyPr/>
                    <a:lstStyle/>
                    <a:p>
                      <a:pPr>
                        <a:lnSpc>
                          <a:spcPct val="150000"/>
                        </a:lnSpc>
                        <a:spcAft>
                          <a:spcPts val="0"/>
                        </a:spcAft>
                      </a:pPr>
                      <a:r>
                        <a:rPr lang="es-ES" sz="1800">
                          <a:effectLst/>
                        </a:rPr>
                        <a:t>Repeticiones:</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a:effectLst/>
                        </a:rPr>
                        <a:t>4</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4282">
                <a:tc>
                  <a:txBody>
                    <a:bodyPr/>
                    <a:lstStyle/>
                    <a:p>
                      <a:pPr>
                        <a:lnSpc>
                          <a:spcPct val="150000"/>
                        </a:lnSpc>
                        <a:spcAft>
                          <a:spcPts val="0"/>
                        </a:spcAft>
                      </a:pPr>
                      <a:r>
                        <a:rPr lang="es-ES" sz="1800" dirty="0">
                          <a:effectLst/>
                        </a:rPr>
                        <a:t>Área del Experimento:</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a:effectLst/>
                        </a:rPr>
                        <a:t>2912 m</a:t>
                      </a:r>
                      <a:r>
                        <a:rPr lang="es-ES" sz="1800" baseline="30000">
                          <a:effectLst/>
                        </a:rPr>
                        <a:t>2</a:t>
                      </a:r>
                      <a:r>
                        <a:rPr lang="es-ES" sz="1800">
                          <a:effectLst/>
                        </a:rPr>
                        <a:t>  (56 x 52 m)</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4282">
                <a:tc>
                  <a:txBody>
                    <a:bodyPr/>
                    <a:lstStyle/>
                    <a:p>
                      <a:pPr>
                        <a:lnSpc>
                          <a:spcPct val="150000"/>
                        </a:lnSpc>
                        <a:spcAft>
                          <a:spcPts val="0"/>
                        </a:spcAft>
                      </a:pPr>
                      <a:r>
                        <a:rPr lang="es-ES" sz="1800">
                          <a:effectLst/>
                        </a:rPr>
                        <a:t>Densidad de siembra:</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a:effectLst/>
                        </a:rPr>
                        <a:t>2 * 2 m</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4282">
                <a:tc gridSpan="2">
                  <a:txBody>
                    <a:bodyPr/>
                    <a:lstStyle/>
                    <a:p>
                      <a:pPr>
                        <a:lnSpc>
                          <a:spcPct val="150000"/>
                        </a:lnSpc>
                        <a:spcAft>
                          <a:spcPts val="0"/>
                        </a:spcAft>
                      </a:pPr>
                      <a:r>
                        <a:rPr lang="es-ES" sz="1800" dirty="0">
                          <a:effectLst/>
                        </a:rPr>
                        <a:t>Descripción de la unidad experimental</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414282">
                <a:tc>
                  <a:txBody>
                    <a:bodyPr/>
                    <a:lstStyle/>
                    <a:p>
                      <a:pPr>
                        <a:lnSpc>
                          <a:spcPct val="150000"/>
                        </a:lnSpc>
                        <a:spcAft>
                          <a:spcPts val="0"/>
                        </a:spcAft>
                      </a:pPr>
                      <a:r>
                        <a:rPr lang="es-ES" sz="1800">
                          <a:effectLst/>
                        </a:rPr>
                        <a:t>Área de la parcela total:</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dirty="0">
                          <a:effectLst/>
                        </a:rPr>
                        <a:t>120 m</a:t>
                      </a:r>
                      <a:r>
                        <a:rPr lang="es-ES" sz="1800" baseline="30000" dirty="0">
                          <a:effectLst/>
                        </a:rPr>
                        <a:t>2</a:t>
                      </a:r>
                      <a:r>
                        <a:rPr lang="es-ES" sz="1800" dirty="0">
                          <a:effectLst/>
                        </a:rPr>
                        <a:t> (12 * 10 m)</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4282">
                <a:tc>
                  <a:txBody>
                    <a:bodyPr/>
                    <a:lstStyle/>
                    <a:p>
                      <a:pPr>
                        <a:lnSpc>
                          <a:spcPct val="150000"/>
                        </a:lnSpc>
                        <a:spcAft>
                          <a:spcPts val="0"/>
                        </a:spcAft>
                      </a:pPr>
                      <a:r>
                        <a:rPr lang="es-ES" sz="1800">
                          <a:effectLst/>
                        </a:rPr>
                        <a:t>Área de la parcela neta:</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a:effectLst/>
                        </a:rPr>
                        <a:t>80 m2  (10 * 8 m)</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4282">
                <a:tc>
                  <a:txBody>
                    <a:bodyPr/>
                    <a:lstStyle/>
                    <a:p>
                      <a:pPr>
                        <a:lnSpc>
                          <a:spcPct val="150000"/>
                        </a:lnSpc>
                        <a:spcAft>
                          <a:spcPts val="0"/>
                        </a:spcAft>
                      </a:pPr>
                      <a:r>
                        <a:rPr lang="es-ES" sz="1800">
                          <a:effectLst/>
                        </a:rPr>
                        <a:t>Número de plantas en la parcela total:</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a:effectLst/>
                        </a:rPr>
                        <a:t>30 plantas</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4282">
                <a:tc>
                  <a:txBody>
                    <a:bodyPr/>
                    <a:lstStyle/>
                    <a:p>
                      <a:pPr>
                        <a:lnSpc>
                          <a:spcPct val="150000"/>
                        </a:lnSpc>
                        <a:spcAft>
                          <a:spcPts val="0"/>
                        </a:spcAft>
                      </a:pPr>
                      <a:r>
                        <a:rPr lang="es-ES" sz="1800">
                          <a:effectLst/>
                        </a:rPr>
                        <a:t>Número de plantas en la parcela neta:</a:t>
                      </a:r>
                      <a:endParaRPr lang="es-EC"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800" dirty="0">
                          <a:effectLst/>
                        </a:rPr>
                        <a:t>20 plantas</a:t>
                      </a:r>
                      <a:endPar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ángulo 2"/>
          <p:cNvSpPr/>
          <p:nvPr/>
        </p:nvSpPr>
        <p:spPr>
          <a:xfrm>
            <a:off x="6936668" y="536053"/>
            <a:ext cx="2872902" cy="400110"/>
          </a:xfrm>
          <a:prstGeom prst="rect">
            <a:avLst/>
          </a:prstGeom>
        </p:spPr>
        <p:txBody>
          <a:bodyPr wrap="none">
            <a:spAutoFit/>
          </a:bodyPr>
          <a:lstStyle/>
          <a:p>
            <a:pPr>
              <a:spcAft>
                <a:spcPts val="0"/>
              </a:spcAft>
            </a:pPr>
            <a:r>
              <a:rPr lang="es-E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Detalles </a:t>
            </a:r>
            <a:r>
              <a:rPr lang="es-E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del experimento</a:t>
            </a:r>
            <a:endParaRPr lang="es-EC" sz="20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898633" y="1503494"/>
            <a:ext cx="4082945" cy="229165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633" y="4100905"/>
            <a:ext cx="4130971" cy="2318609"/>
          </a:xfrm>
          <a:prstGeom prst="rect">
            <a:avLst/>
          </a:prstGeom>
        </p:spPr>
      </p:pic>
    </p:spTree>
    <p:extLst>
      <p:ext uri="{BB962C8B-B14F-4D97-AF65-F5344CB8AC3E}">
        <p14:creationId xmlns:p14="http://schemas.microsoft.com/office/powerpoint/2010/main" val="3816249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192592"/>
            <a:ext cx="2910626" cy="923256"/>
          </a:xfrm>
          <a:prstGeom prst="rect">
            <a:avLst/>
          </a:prstGeom>
          <a:noFill/>
          <a:ln>
            <a:noFill/>
          </a:ln>
        </p:spPr>
      </p:pic>
      <p:sp>
        <p:nvSpPr>
          <p:cNvPr id="5" name="Rectángulo 4"/>
          <p:cNvSpPr/>
          <p:nvPr/>
        </p:nvSpPr>
        <p:spPr>
          <a:xfrm>
            <a:off x="122830" y="1339126"/>
            <a:ext cx="8611737" cy="5493812"/>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Prendimiento del cultivo de uvilla.-</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Se determinó el porcentaje de prendimiento mediante conteo de plantas de la parcela neta. </a:t>
            </a:r>
          </a:p>
          <a:p>
            <a:pPr lvl="0" algn="just">
              <a:lnSpc>
                <a:spcPct val="150000"/>
              </a:lnSpc>
              <a:spcAft>
                <a:spcPts val="0"/>
              </a:spcAf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Diámetro de tallo principal en el cultivo de uvilla.-</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Se identificó el diámetro (mm) del tallo principal a 5 cm de altura, desde la base de la planta</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50000"/>
              </a:lnSpc>
              <a:spcAft>
                <a:spcPts val="0"/>
              </a:spcAft>
            </a:pPr>
            <a:endParaRPr lang="es-E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es-ES" b="1" dirty="0">
                <a:latin typeface="Times New Roman" panose="02020603050405020304" pitchFamily="18" charset="0"/>
                <a:cs typeface="Times New Roman" panose="02020603050405020304" pitchFamily="18" charset="0"/>
              </a:rPr>
              <a:t>Altura de Planta.- </a:t>
            </a:r>
            <a:r>
              <a:rPr lang="es-ES" dirty="0">
                <a:latin typeface="Times New Roman" panose="02020603050405020304" pitchFamily="18" charset="0"/>
                <a:cs typeface="Times New Roman" panose="02020603050405020304" pitchFamily="18" charset="0"/>
              </a:rPr>
              <a:t>Se determinó desde la base al </a:t>
            </a:r>
            <a:r>
              <a:rPr lang="es-ES" dirty="0" err="1">
                <a:latin typeface="Times New Roman" panose="02020603050405020304" pitchFamily="18" charset="0"/>
                <a:cs typeface="Times New Roman" panose="02020603050405020304" pitchFamily="18" charset="0"/>
              </a:rPr>
              <a:t>apice</a:t>
            </a:r>
            <a:r>
              <a:rPr lang="es-ES" dirty="0">
                <a:latin typeface="Times New Roman" panose="02020603050405020304" pitchFamily="18" charset="0"/>
                <a:cs typeface="Times New Roman" panose="02020603050405020304" pitchFamily="18" charset="0"/>
              </a:rPr>
              <a:t> de la planta la cual fue medida en </a:t>
            </a:r>
            <a:r>
              <a:rPr lang="es-ES" dirty="0" smtClean="0">
                <a:latin typeface="Times New Roman" panose="02020603050405020304" pitchFamily="18" charset="0"/>
                <a:cs typeface="Times New Roman" panose="02020603050405020304" pitchFamily="18" charset="0"/>
              </a:rPr>
              <a:t>centímetros</a:t>
            </a:r>
          </a:p>
          <a:p>
            <a:pPr lvl="0" algn="just">
              <a:lnSpc>
                <a:spcPct val="150000"/>
              </a:lnSpc>
              <a:spcAft>
                <a:spcPts val="0"/>
              </a:spcAf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Área Foliar (por planta) en el cultivo de uvilla.-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Se estimó el área foliar, para lo cual se contabilizaron las hojas de la planta, y se midió el  largo de las mismas; paralelamente se determinó un modelo matemático (ecuación) que permitió estimar el área foliar de una hoja conociendo exclusivamente su longitud (largo).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4177798" y="274480"/>
            <a:ext cx="5856283"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Variables en estudio</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4" descr="http://3.bp.blogspot.com/_fRiqtgNXmXg/TPV26FVOPnI/AAAAAAAAADg/e5mXRo4vs0U/s1600/JJ.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223" y="1461958"/>
            <a:ext cx="2103715" cy="2661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1de3.es/wp-content/uploads/pie_de_r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9652" y="4529485"/>
            <a:ext cx="1568855" cy="61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33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3126" y="176437"/>
            <a:ext cx="8729056" cy="369332"/>
          </a:xfrm>
          <a:prstGeom prst="rect">
            <a:avLst/>
          </a:prstGeom>
        </p:spPr>
        <p:txBody>
          <a:bodyPr wrap="none">
            <a:spAutoFit/>
          </a:bodyPr>
          <a:lstStyle/>
          <a:p>
            <a:r>
              <a:rPr lang="es-EC" dirty="0">
                <a:latin typeface="Times New Roman" panose="02020603050405020304" pitchFamily="18" charset="0"/>
                <a:cs typeface="Times New Roman" panose="02020603050405020304" pitchFamily="18" charset="0"/>
              </a:rPr>
              <a:t>El área foliar, se obtuvo por el </a:t>
            </a:r>
            <a:r>
              <a:rPr lang="es-EC" dirty="0" smtClean="0">
                <a:latin typeface="Times New Roman" panose="02020603050405020304" pitchFamily="18" charset="0"/>
                <a:cs typeface="Times New Roman" panose="02020603050405020304" pitchFamily="18" charset="0"/>
              </a:rPr>
              <a:t>método semi</a:t>
            </a:r>
            <a:r>
              <a:rPr lang="es-EC" dirty="0">
                <a:latin typeface="Times New Roman" panose="02020603050405020304" pitchFamily="18" charset="0"/>
                <a:cs typeface="Times New Roman" panose="02020603050405020304" pitchFamily="18" charset="0"/>
              </a:rPr>
              <a:t>-</a:t>
            </a:r>
            <a:r>
              <a:rPr lang="es-EC" dirty="0" smtClean="0">
                <a:latin typeface="Times New Roman" panose="02020603050405020304" pitchFamily="18" charset="0"/>
                <a:cs typeface="Times New Roman" panose="02020603050405020304" pitchFamily="18" charset="0"/>
              </a:rPr>
              <a:t>destructivo el cual </a:t>
            </a:r>
            <a:r>
              <a:rPr lang="es-EC" dirty="0" err="1" smtClean="0">
                <a:latin typeface="Times New Roman" panose="02020603050405020304" pitchFamily="18" charset="0"/>
                <a:cs typeface="Times New Roman" panose="02020603050405020304" pitchFamily="18" charset="0"/>
              </a:rPr>
              <a:t>relacióna</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peso: </a:t>
            </a:r>
            <a:r>
              <a:rPr lang="es-EC" dirty="0" smtClean="0">
                <a:latin typeface="Times New Roman" panose="02020603050405020304" pitchFamily="18" charset="0"/>
                <a:cs typeface="Times New Roman" panose="02020603050405020304" pitchFamily="18" charset="0"/>
              </a:rPr>
              <a:t>área conocida</a:t>
            </a:r>
            <a:endParaRPr lang="es-EC" dirty="0">
              <a:latin typeface="Times New Roman" panose="02020603050405020304" pitchFamily="18" charset="0"/>
              <a:cs typeface="Times New Roman" panose="02020603050405020304" pitchFamily="18" charset="0"/>
            </a:endParaRPr>
          </a:p>
        </p:txBody>
      </p:sp>
      <p:sp>
        <p:nvSpPr>
          <p:cNvPr id="5" name="Rectángulo 4"/>
          <p:cNvSpPr/>
          <p:nvPr/>
        </p:nvSpPr>
        <p:spPr>
          <a:xfrm>
            <a:off x="603126" y="871956"/>
            <a:ext cx="7250703" cy="2031325"/>
          </a:xfrm>
          <a:prstGeom prst="rect">
            <a:avLst/>
          </a:prstGeom>
        </p:spPr>
        <p:txBody>
          <a:bodyPr wrap="none">
            <a:spAutoFit/>
          </a:bodyPr>
          <a:lstStyle/>
          <a:p>
            <a:pPr marL="285750" indent="-285750">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Recolección de una muestra de hojas (140)</a:t>
            </a:r>
          </a:p>
          <a:p>
            <a:pPr marL="285750" indent="-285750">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Medición de la longitud </a:t>
            </a:r>
            <a:r>
              <a:rPr lang="es-EC" dirty="0" smtClean="0">
                <a:latin typeface="Times New Roman" panose="02020603050405020304" pitchFamily="18" charset="0"/>
                <a:cs typeface="Times New Roman" panose="02020603050405020304" pitchFamily="18" charset="0"/>
              </a:rPr>
              <a:t>(l) y </a:t>
            </a:r>
            <a:r>
              <a:rPr lang="es-EC" dirty="0">
                <a:latin typeface="Times New Roman" panose="02020603050405020304" pitchFamily="18" charset="0"/>
                <a:cs typeface="Times New Roman" panose="02020603050405020304" pitchFamily="18" charset="0"/>
              </a:rPr>
              <a:t>el </a:t>
            </a:r>
            <a:r>
              <a:rPr lang="es-EC" dirty="0" smtClean="0">
                <a:latin typeface="Times New Roman" panose="02020603050405020304" pitchFamily="18" charset="0"/>
                <a:cs typeface="Times New Roman" panose="02020603050405020304" pitchFamily="18" charset="0"/>
              </a:rPr>
              <a:t>ancho (a)</a:t>
            </a:r>
          </a:p>
          <a:p>
            <a:pPr marL="285750" indent="-285750">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Pesaje de la hoja (</a:t>
            </a:r>
            <a:r>
              <a:rPr lang="es-EC" dirty="0" err="1" smtClean="0">
                <a:latin typeface="Times New Roman" panose="02020603050405020304" pitchFamily="18" charset="0"/>
                <a:cs typeface="Times New Roman" panose="02020603050405020304" pitchFamily="18" charset="0"/>
              </a:rPr>
              <a:t>Ph</a:t>
            </a:r>
            <a:r>
              <a:rPr lang="es-EC"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Obtención </a:t>
            </a:r>
            <a:r>
              <a:rPr lang="es-EC" dirty="0">
                <a:latin typeface="Times New Roman" panose="02020603050405020304" pitchFamily="18" charset="0"/>
                <a:cs typeface="Times New Roman" panose="02020603050405020304" pitchFamily="18" charset="0"/>
              </a:rPr>
              <a:t>de una lamina foliar de área conocida </a:t>
            </a:r>
            <a:r>
              <a:rPr lang="es-EC" dirty="0" smtClean="0">
                <a:latin typeface="Times New Roman" panose="02020603050405020304" pitchFamily="18" charset="0"/>
                <a:cs typeface="Times New Roman" panose="02020603050405020304" pitchFamily="18" charset="0"/>
              </a:rPr>
              <a:t> (</a:t>
            </a:r>
            <a:r>
              <a:rPr lang="es-EC" dirty="0" err="1" smtClean="0">
                <a:latin typeface="Times New Roman" panose="02020603050405020304" pitchFamily="18" charset="0"/>
                <a:cs typeface="Times New Roman" panose="02020603050405020304" pitchFamily="18" charset="0"/>
              </a:rPr>
              <a:t>ac</a:t>
            </a:r>
            <a:r>
              <a:rPr lang="es-EC" dirty="0" smtClean="0">
                <a:latin typeface="Times New Roman" panose="02020603050405020304" pitchFamily="18" charset="0"/>
                <a:cs typeface="Times New Roman" panose="02020603050405020304" pitchFamily="18" charset="0"/>
              </a:rPr>
              <a:t>) (cm2) en cada hoja</a:t>
            </a:r>
          </a:p>
          <a:p>
            <a:pPr marL="285750" indent="-285750">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Pesaje del área conocida (</a:t>
            </a:r>
            <a:r>
              <a:rPr lang="es-EC" dirty="0" err="1" smtClean="0">
                <a:latin typeface="Times New Roman" panose="02020603050405020304" pitchFamily="18" charset="0"/>
                <a:cs typeface="Times New Roman" panose="02020603050405020304" pitchFamily="18" charset="0"/>
              </a:rPr>
              <a:t>Pac</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s-EC" dirty="0" err="1" smtClean="0">
                <a:latin typeface="Times New Roman" panose="02020603050405020304" pitchFamily="18" charset="0"/>
                <a:cs typeface="Times New Roman" panose="02020603050405020304" pitchFamily="18" charset="0"/>
              </a:rPr>
              <a:t>Relacion</a:t>
            </a:r>
            <a:r>
              <a:rPr lang="es-EC" dirty="0" smtClean="0">
                <a:latin typeface="Times New Roman" panose="02020603050405020304" pitchFamily="18" charset="0"/>
                <a:cs typeface="Times New Roman" panose="02020603050405020304" pitchFamily="18" charset="0"/>
              </a:rPr>
              <a:t> entre 	</a:t>
            </a:r>
            <a:r>
              <a:rPr lang="es-EC" dirty="0" err="1" smtClean="0">
                <a:latin typeface="Times New Roman" panose="02020603050405020304" pitchFamily="18" charset="0"/>
                <a:cs typeface="Times New Roman" panose="02020603050405020304" pitchFamily="18" charset="0"/>
              </a:rPr>
              <a:t>Pac</a:t>
            </a:r>
            <a:r>
              <a:rPr lang="es-EC" dirty="0" smtClean="0">
                <a:latin typeface="Times New Roman" panose="02020603050405020304" pitchFamily="18" charset="0"/>
                <a:cs typeface="Times New Roman" panose="02020603050405020304" pitchFamily="18" charset="0"/>
              </a:rPr>
              <a:t> --------- </a:t>
            </a:r>
            <a:r>
              <a:rPr lang="es-EC" dirty="0" err="1" smtClean="0">
                <a:latin typeface="Times New Roman" panose="02020603050405020304" pitchFamily="18" charset="0"/>
                <a:cs typeface="Times New Roman" panose="02020603050405020304" pitchFamily="18" charset="0"/>
              </a:rPr>
              <a:t>ac</a:t>
            </a:r>
            <a:endParaRPr lang="es-EC"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		</a:t>
            </a:r>
            <a:r>
              <a:rPr lang="es-EC" dirty="0" err="1" smtClean="0">
                <a:latin typeface="Times New Roman" panose="02020603050405020304" pitchFamily="18" charset="0"/>
                <a:cs typeface="Times New Roman" panose="02020603050405020304" pitchFamily="18" charset="0"/>
              </a:rPr>
              <a:t>Ph</a:t>
            </a:r>
            <a:r>
              <a:rPr lang="es-EC" dirty="0" smtClean="0">
                <a:latin typeface="Times New Roman" panose="02020603050405020304" pitchFamily="18" charset="0"/>
                <a:cs typeface="Times New Roman" panose="02020603050405020304" pitchFamily="18" charset="0"/>
              </a:rPr>
              <a:t> ----------    </a:t>
            </a:r>
            <a:r>
              <a:rPr lang="es-EC" dirty="0" smtClean="0">
                <a:solidFill>
                  <a:schemeClr val="accent1">
                    <a:lumMod val="75000"/>
                  </a:schemeClr>
                </a:solidFill>
                <a:latin typeface="Times New Roman" panose="02020603050405020304" pitchFamily="18" charset="0"/>
                <a:cs typeface="Times New Roman" panose="02020603050405020304" pitchFamily="18" charset="0"/>
              </a:rPr>
              <a:t>x     ah área de la hoja</a:t>
            </a:r>
            <a:endParaRPr lang="es-EC"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rotWithShape="1">
          <a:blip r:embed="rId2"/>
          <a:srcRect l="46609" t="34375" r="16957" b="28783"/>
          <a:stretch/>
        </p:blipFill>
        <p:spPr>
          <a:xfrm>
            <a:off x="6677018" y="3043452"/>
            <a:ext cx="5310327" cy="3019069"/>
          </a:xfrm>
          <a:prstGeom prst="rect">
            <a:avLst/>
          </a:prstGeom>
        </p:spPr>
      </p:pic>
      <p:pic>
        <p:nvPicPr>
          <p:cNvPr id="9" name="Imagen 8"/>
          <p:cNvPicPr/>
          <p:nvPr/>
        </p:nvPicPr>
        <p:blipFill rotWithShape="1">
          <a:blip r:embed="rId3"/>
          <a:srcRect l="1588" t="27610" r="43203" b="12153"/>
          <a:stretch/>
        </p:blipFill>
        <p:spPr bwMode="auto">
          <a:xfrm>
            <a:off x="603126" y="3043452"/>
            <a:ext cx="5606605" cy="3019069"/>
          </a:xfrm>
          <a:prstGeom prst="rect">
            <a:avLst/>
          </a:prstGeom>
          <a:ln>
            <a:solidFill>
              <a:schemeClr val="tx1"/>
            </a:solidFill>
          </a:ln>
          <a:extLst>
            <a:ext uri="{53640926-AAD7-44D8-BBD7-CCE9431645EC}">
              <a14:shadowObscured xmlns:a14="http://schemas.microsoft.com/office/drawing/2010/main"/>
            </a:ext>
          </a:extLst>
        </p:spPr>
      </p:pic>
      <p:pic>
        <p:nvPicPr>
          <p:cNvPr id="10" name="Picture 2" descr="http://4.bp.blogspot.com/_fRiqtgNXmXg/TPV3ctI0AWI/AAAAAAAAADo/3nQGZqIzTdI/s1600/6P0AFCA9YXZTZCAB2LIINCAEU0GD4CAAQJ1WDCAASJXHFCAMOLFE1CA4XM71RCAE637LICAWE59Q9CA1J6FUICAIF6RSMCAVIR9ZKCAP3FVP0CA0WJH7UCA09E936CAIJ35W8CAJGMAQMCAUZVVWZCAHLVSQ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159" y="652471"/>
            <a:ext cx="3004946" cy="225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87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6" name="Rectángulo 5"/>
          <p:cNvSpPr/>
          <p:nvPr/>
        </p:nvSpPr>
        <p:spPr>
          <a:xfrm>
            <a:off x="573205" y="1543419"/>
            <a:ext cx="10003809" cy="2169825"/>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Inicio de la ramificación del tallo principal en el experimento.-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Esta etapa se determinó cuando el 50 % de las plantas llegaron al estado de la primera ramificación.</a:t>
            </a:r>
          </a:p>
          <a:p>
            <a:pPr lvl="0" algn="just">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Inicio de la floración en el cultivo de uvilla  </a:t>
            </a:r>
            <a:r>
              <a:rPr lang="es-ES" b="1" i="1" dirty="0" err="1" smtClean="0">
                <a:effectLst/>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smtClean="0">
                <a:effectLst/>
                <a:latin typeface="Times New Roman" panose="02020603050405020304" pitchFamily="18" charset="0"/>
                <a:ea typeface="Calibri" panose="020F0502020204030204" pitchFamily="34" charset="0"/>
                <a:cs typeface="Times New Roman" panose="02020603050405020304" pitchFamily="18" charset="0"/>
              </a:rPr>
              <a:t> peruviana</a:t>
            </a: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Esta etapa se determinó cuando el 50 % de las plantas llegaron al estado fenológico estudiado (inicio de la floración).</a:t>
            </a:r>
            <a:r>
              <a:rPr lang="es-ES"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a:p>
        </p:txBody>
      </p:sp>
      <p:sp>
        <p:nvSpPr>
          <p:cNvPr id="7" name="Rectángulo 6"/>
          <p:cNvSpPr/>
          <p:nvPr/>
        </p:nvSpPr>
        <p:spPr>
          <a:xfrm>
            <a:off x="573205" y="4058927"/>
            <a:ext cx="9862780" cy="1338828"/>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Rendimiento del cultivo de uvilla.-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Se</a:t>
            </a: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pesó la producción en cada unidad experimental, y se la expresó en kilogramos por hectárea (kg/ha), evaluándose la producción con cáliz y sin cáliz.</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50000"/>
              </a:lnSpc>
              <a:spcAft>
                <a:spcPts val="0"/>
              </a:spcAft>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573204" y="5306652"/>
            <a:ext cx="10003809" cy="873572"/>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Calidad del fruto en el experimento.-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Para esta variable se tomaron varios parámetros en el momento de la cosecha: peso del fruto, medida del fruto en el diámetro ecuatorial y polar.</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008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573206" y="1508542"/>
            <a:ext cx="10959152" cy="1338828"/>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Población microbiana del suelo.-</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Se estudió la población de hongos y bacterias del suelo con medios de cultivo no selectivos durante el experimento. Los medios de cultivo utilizados fueron: Papa Dextrosa Agar (PDA) para el desarrollo y  conteo de hongos;  Agar Nutriente (AN) para el desarrollo y conteo de bacterias.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434" name="Picture 2" descr="http://4.bp.blogspot.com/-BmXza8p83Zs/VFLEViDNOzI/AAAAAAAAAYk/RMWzZK906mk/s1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06" y="3261175"/>
            <a:ext cx="675322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C:\Users\user\Pictures\ing david\IMG_778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990" y="3179895"/>
            <a:ext cx="3442970" cy="2105660"/>
          </a:xfrm>
          <a:prstGeom prst="rect">
            <a:avLst/>
          </a:prstGeom>
          <a:noFill/>
          <a:ln>
            <a:solidFill>
              <a:schemeClr val="tx1"/>
            </a:solidFill>
          </a:ln>
        </p:spPr>
      </p:pic>
    </p:spTree>
    <p:extLst>
      <p:ext uri="{BB962C8B-B14F-4D97-AF65-F5344CB8AC3E}">
        <p14:creationId xmlns:p14="http://schemas.microsoft.com/office/powerpoint/2010/main" val="1553125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536810" y="2918389"/>
            <a:ext cx="10108441" cy="1200329"/>
          </a:xfrm>
          <a:prstGeom prst="rect">
            <a:avLst/>
          </a:prstGeom>
        </p:spPr>
        <p:txBody>
          <a:bodyPr wrap="square">
            <a:spAutoFit/>
          </a:bodyPr>
          <a:lstStyle/>
          <a:p>
            <a:pPr marL="285750" indent="-285750" algn="jus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Erosión del suelo en el experimento.-</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Esta variable se determinó en cada unidad experimental mediante el método de varillas, el cual consiste en medir el desplazamiento del suelo a lo largo de la columna (varilla), para posteriormente cubicar ese desplazamiento y traducirlo a toneladas de suelo desplazado por hectárea. </a:t>
            </a:r>
            <a:endParaRPr lang="es-EC" dirty="0"/>
          </a:p>
        </p:txBody>
      </p:sp>
      <p:sp>
        <p:nvSpPr>
          <p:cNvPr id="3" name="Rectángulo 2"/>
          <p:cNvSpPr/>
          <p:nvPr/>
        </p:nvSpPr>
        <p:spPr>
          <a:xfrm>
            <a:off x="536810" y="1734897"/>
            <a:ext cx="9835487" cy="646331"/>
          </a:xfrm>
          <a:prstGeom prst="rect">
            <a:avLst/>
          </a:prstGeom>
        </p:spPr>
        <p:txBody>
          <a:bodyPr wrap="square">
            <a:spAutoFit/>
          </a:bodyPr>
          <a:lstStyle/>
          <a:p>
            <a:pPr marL="285750" indent="-285750" algn="just">
              <a:buFont typeface="Wingdings" panose="05000000000000000000" pitchFamily="2" charset="2"/>
              <a:buChar char="Ø"/>
            </a:pPr>
            <a:r>
              <a:rPr lang="es-ES" b="1" dirty="0" smtClean="0">
                <a:effectLst/>
                <a:latin typeface="Times New Roman" panose="02020603050405020304" pitchFamily="18" charset="0"/>
                <a:ea typeface="Calibri" panose="020F0502020204030204" pitchFamily="34" charset="0"/>
                <a:cs typeface="Times New Roman" panose="02020603050405020304" pitchFamily="18" charset="0"/>
              </a:rPr>
              <a:t>Contenido de nitrógeno en el suelo.-</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Se determinó mediante análisis de suelo de cada unidad experimental</a:t>
            </a:r>
            <a:endParaRPr lang="es-EC" dirty="0"/>
          </a:p>
        </p:txBody>
      </p:sp>
      <p:pic>
        <p:nvPicPr>
          <p:cNvPr id="5" name="Imagen 4"/>
          <p:cNvPicPr/>
          <p:nvPr/>
        </p:nvPicPr>
        <p:blipFill rotWithShape="1">
          <a:blip r:embed="rId3"/>
          <a:srcRect l="29104" t="33571" r="47789" b="19054"/>
          <a:stretch/>
        </p:blipFill>
        <p:spPr bwMode="auto">
          <a:xfrm>
            <a:off x="4311553" y="4118718"/>
            <a:ext cx="2286000" cy="26346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303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11" name="Rectángulo 10"/>
          <p:cNvSpPr/>
          <p:nvPr/>
        </p:nvSpPr>
        <p:spPr>
          <a:xfrm>
            <a:off x="2734102" y="2485900"/>
            <a:ext cx="6914866" cy="1828386"/>
          </a:xfrm>
          <a:prstGeom prst="rect">
            <a:avLst/>
          </a:prstGeom>
        </p:spPr>
        <p:txBody>
          <a:bodyPr wrap="square">
            <a:spAutoFit/>
          </a:bodyPr>
          <a:lstStyle/>
          <a:p>
            <a:pPr algn="ctr">
              <a:lnSpc>
                <a:spcPct val="150000"/>
              </a:lnSpc>
              <a:spcBef>
                <a:spcPts val="2400"/>
              </a:spcBef>
              <a:spcAft>
                <a:spcPts val="0"/>
              </a:spcAft>
            </a:pPr>
            <a:r>
              <a:rPr lang="es-E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PLANTEAMIENTO DEL PROBLEMA</a:t>
            </a:r>
            <a:endParaRPr lang="es-EC" sz="4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42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6" name="Rectángulo 5"/>
          <p:cNvSpPr/>
          <p:nvPr/>
        </p:nvSpPr>
        <p:spPr>
          <a:xfrm>
            <a:off x="3037643" y="2769625"/>
            <a:ext cx="5651612" cy="584775"/>
          </a:xfrm>
          <a:prstGeom prst="rect">
            <a:avLst/>
          </a:prstGeom>
        </p:spPr>
        <p:txBody>
          <a:bodyPr wrap="none">
            <a:spAutoFit/>
          </a:bodyPr>
          <a:lstStyle/>
          <a:p>
            <a:r>
              <a:rPr lang="es-ES" sz="3200" b="1" dirty="0" smtClean="0">
                <a:effectLst/>
                <a:latin typeface="Times New Roman" panose="02020603050405020304" pitchFamily="18" charset="0"/>
                <a:ea typeface="Calibri" panose="020F0502020204030204" pitchFamily="34" charset="0"/>
              </a:rPr>
              <a:t>RESULTADOS Y DISCUSIÓN</a:t>
            </a:r>
            <a:endParaRPr lang="es-EC" sz="3200" b="1" dirty="0"/>
          </a:p>
        </p:txBody>
      </p:sp>
    </p:spTree>
    <p:extLst>
      <p:ext uri="{BB962C8B-B14F-4D97-AF65-F5344CB8AC3E}">
        <p14:creationId xmlns:p14="http://schemas.microsoft.com/office/powerpoint/2010/main" val="1558783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3628610575"/>
              </p:ext>
            </p:extLst>
          </p:nvPr>
        </p:nvGraphicFramePr>
        <p:xfrm>
          <a:off x="344824" y="2394196"/>
          <a:ext cx="4655725" cy="2560320"/>
        </p:xfrm>
        <a:graphic>
          <a:graphicData uri="http://schemas.openxmlformats.org/drawingml/2006/table">
            <a:tbl>
              <a:tblPr firstRow="1" firstCol="1" bandRow="1">
                <a:tableStyleId>{9D7B26C5-4107-4FEC-AEDC-1716B250A1EF}</a:tableStyleId>
              </a:tblPr>
              <a:tblGrid>
                <a:gridCol w="1780255"/>
                <a:gridCol w="931570"/>
                <a:gridCol w="971950"/>
                <a:gridCol w="971950"/>
              </a:tblGrid>
              <a:tr h="220980">
                <a:tc>
                  <a:txBody>
                    <a:bodyPr/>
                    <a:lstStyle/>
                    <a:p>
                      <a:pPr algn="ctr">
                        <a:lnSpc>
                          <a:spcPct val="150000"/>
                        </a:lnSpc>
                        <a:spcAft>
                          <a:spcPts val="0"/>
                        </a:spcAft>
                      </a:pPr>
                      <a:r>
                        <a:rPr lang="es-ES"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Grados de libertad</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Cuadrado Medio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0980">
                <a:tc>
                  <a:txBody>
                    <a:bodyPr/>
                    <a:lstStyle/>
                    <a:p>
                      <a:pPr>
                        <a:lnSpc>
                          <a:spcPct val="150000"/>
                        </a:lnSpc>
                        <a:spcAft>
                          <a:spcPts val="0"/>
                        </a:spcAft>
                      </a:pPr>
                      <a:r>
                        <a:rPr lang="es-ES"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nSpc>
                          <a:spcPct val="150000"/>
                        </a:lnSpc>
                        <a:spcAft>
                          <a:spcPts val="0"/>
                        </a:spcAft>
                      </a:pPr>
                      <a:r>
                        <a:rPr lang="es-ES" sz="1400">
                          <a:effectLst/>
                        </a:rPr>
                        <a:t>0.039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0980">
                <a:tc>
                  <a:txBody>
                    <a:bodyPr/>
                    <a:lstStyle/>
                    <a:p>
                      <a:pPr>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350.00*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0.018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0980">
                <a:tc>
                  <a:txBody>
                    <a:bodyPr/>
                    <a:lstStyle/>
                    <a:p>
                      <a:pPr>
                        <a:lnSpc>
                          <a:spcPct val="150000"/>
                        </a:lnSpc>
                        <a:spcAft>
                          <a:spcPts val="0"/>
                        </a:spcAft>
                      </a:pPr>
                      <a:r>
                        <a:rPr lang="es-ES"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93.33</a:t>
                      </a:r>
                      <a:r>
                        <a:rPr lang="es-ES" sz="1400" baseline="30000">
                          <a:effectLst/>
                        </a:rPr>
                        <a:t> 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0.340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0980">
                <a:tc>
                  <a:txBody>
                    <a:bodyPr/>
                    <a:lstStyle/>
                    <a:p>
                      <a:pPr>
                        <a:lnSpc>
                          <a:spcPct val="150000"/>
                        </a:lnSpc>
                        <a:spcAft>
                          <a:spcPts val="0"/>
                        </a:spcAft>
                      </a:pPr>
                      <a:r>
                        <a:rPr lang="es-ES"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76.66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0980">
                <a:tc>
                  <a:txBody>
                    <a:bodyPr/>
                    <a:lstStyle/>
                    <a:p>
                      <a:pPr>
                        <a:lnSpc>
                          <a:spcPct val="150000"/>
                        </a:lnSpc>
                        <a:spcAft>
                          <a:spcPts val="0"/>
                        </a:spcAft>
                      </a:pPr>
                      <a:r>
                        <a:rPr lang="es-ES"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nSpc>
                          <a:spcPct val="150000"/>
                        </a:lnSpc>
                        <a:spcAft>
                          <a:spcPts val="0"/>
                        </a:spcAft>
                      </a:pPr>
                      <a:r>
                        <a:rPr lang="es-ES" sz="1400" dirty="0">
                          <a:effectLst/>
                        </a:rPr>
                        <a:t>9.73</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0980">
                <a:tc>
                  <a:txBody>
                    <a:bodyPr/>
                    <a:lstStyle/>
                    <a:p>
                      <a:pPr>
                        <a:lnSpc>
                          <a:spcPct val="150000"/>
                        </a:lnSpc>
                        <a:spcAft>
                          <a:spcPts val="0"/>
                        </a:spcAft>
                      </a:pPr>
                      <a:r>
                        <a:rPr lang="es-ES" sz="1400">
                          <a:effectLst/>
                        </a:rPr>
                        <a:t>X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nSpc>
                          <a:spcPct val="150000"/>
                        </a:lnSpc>
                        <a:spcAft>
                          <a:spcPts val="0"/>
                        </a:spcAft>
                      </a:pPr>
                      <a:r>
                        <a:rPr lang="es-ES" sz="1400">
                          <a:effectLst/>
                        </a:rPr>
                        <a:t>90 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S"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270456" y="1606603"/>
            <a:ext cx="4838638" cy="584775"/>
          </a:xfrm>
          <a:prstGeom prst="rect">
            <a:avLst/>
          </a:prstGeom>
        </p:spPr>
        <p:txBody>
          <a:bodyPr wrap="square">
            <a:spAutoFit/>
          </a:bodyPr>
          <a:lstStyle/>
          <a:p>
            <a:pPr>
              <a:spcAft>
                <a:spcPts val="0"/>
              </a:spcAft>
            </a:pPr>
            <a:r>
              <a:rPr lang="es-E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el prendimiento en el experimento</a:t>
            </a:r>
            <a:endParaRPr lang="es-EC" sz="105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0" y="4954516"/>
            <a:ext cx="5345374" cy="415498"/>
          </a:xfrm>
          <a:prstGeom prst="rect">
            <a:avLst/>
          </a:prstGeom>
        </p:spPr>
        <p:txBody>
          <a:bodyPr wrap="square">
            <a:spAutoFit/>
          </a:bodyPr>
          <a:lstStyle/>
          <a:p>
            <a:pPr>
              <a:lnSpc>
                <a:spcPct val="150000"/>
              </a:lnSpc>
              <a:spcAft>
                <a:spcPts val="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 = significativo al 1 %; * = significativo al 5 %; </a:t>
            </a:r>
            <a:r>
              <a:rPr lang="es-ES" sz="1400" dirty="0" err="1">
                <a:latin typeface="Times New Roman" panose="02020603050405020304" pitchFamily="18" charset="0"/>
                <a:ea typeface="Calibri" panose="020F0502020204030204" pitchFamily="34" charset="0"/>
                <a:cs typeface="Times New Roman" panose="02020603050405020304" pitchFamily="18" charset="0"/>
              </a:rPr>
              <a:t>ns</a:t>
            </a:r>
            <a:r>
              <a:rPr lang="es-ES" sz="1400" dirty="0">
                <a:latin typeface="Times New Roman" panose="02020603050405020304" pitchFamily="18" charset="0"/>
                <a:ea typeface="Calibri" panose="020F0502020204030204" pitchFamily="34" charset="0"/>
                <a:cs typeface="Times New Roman" panose="02020603050405020304" pitchFamily="18" charset="0"/>
              </a:rPr>
              <a:t> = no significativo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4075129376"/>
              </p:ext>
            </p:extLst>
          </p:nvPr>
        </p:nvGraphicFramePr>
        <p:xfrm>
          <a:off x="5800299" y="3683084"/>
          <a:ext cx="5609229" cy="2240280"/>
        </p:xfrm>
        <a:graphic>
          <a:graphicData uri="http://schemas.openxmlformats.org/drawingml/2006/table">
            <a:tbl>
              <a:tblPr firstRow="1" firstCol="1" bandRow="1">
                <a:tableStyleId>{9D7B26C5-4107-4FEC-AEDC-1716B250A1EF}</a:tableStyleId>
              </a:tblPr>
              <a:tblGrid>
                <a:gridCol w="1719617"/>
                <a:gridCol w="1651380"/>
                <a:gridCol w="1260228"/>
                <a:gridCol w="978004"/>
              </a:tblGrid>
              <a:tr h="297815">
                <a:tc>
                  <a:txBody>
                    <a:bodyPr/>
                    <a:lstStyle/>
                    <a:p>
                      <a:pPr>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MEDIAS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RANGOS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82245">
                <a:tc>
                  <a:txBody>
                    <a:bodyPr/>
                    <a:lstStyle/>
                    <a:p>
                      <a:pPr>
                        <a:lnSpc>
                          <a:spcPct val="150000"/>
                        </a:lnSpc>
                        <a:spcAft>
                          <a:spcPts val="0"/>
                        </a:spcAft>
                      </a:pPr>
                      <a:r>
                        <a:rPr lang="es-ES" sz="1400">
                          <a:effectLst/>
                        </a:rPr>
                        <a:t>T5 Testigo Absoluto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97.5</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2.5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S" sz="1400">
                          <a:effectLst/>
                        </a:rPr>
                        <a:t>T2 Alfalfa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97.5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2.5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5895">
                <a:tc>
                  <a:txBody>
                    <a:bodyPr/>
                    <a:lstStyle/>
                    <a:p>
                      <a:pPr>
                        <a:lnSpc>
                          <a:spcPct val="150000"/>
                        </a:lnSpc>
                        <a:spcAft>
                          <a:spcPts val="0"/>
                        </a:spcAft>
                      </a:pPr>
                      <a:r>
                        <a:rPr lang="es-ES" sz="1400">
                          <a:effectLst/>
                        </a:rPr>
                        <a:t>T1 Trébol Blanco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95.0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2.89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8435">
                <a:tc>
                  <a:txBody>
                    <a:bodyPr/>
                    <a:lstStyle/>
                    <a:p>
                      <a:pPr>
                        <a:lnSpc>
                          <a:spcPct val="150000"/>
                        </a:lnSpc>
                        <a:spcAft>
                          <a:spcPts val="0"/>
                        </a:spcAft>
                      </a:pPr>
                      <a:r>
                        <a:rPr lang="es-ES" sz="1400">
                          <a:effectLst/>
                        </a:rPr>
                        <a:t>T3 Raigrás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82.5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7.5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8920">
                <a:tc>
                  <a:txBody>
                    <a:bodyPr/>
                    <a:lstStyle/>
                    <a:p>
                      <a:pPr>
                        <a:lnSpc>
                          <a:spcPct val="150000"/>
                        </a:lnSpc>
                        <a:spcAft>
                          <a:spcPts val="0"/>
                        </a:spcAft>
                      </a:pPr>
                      <a:r>
                        <a:rPr lang="es-ES" sz="1400">
                          <a:effectLst/>
                        </a:rPr>
                        <a:t>T4 Raigrás + Trébol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77.5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4.79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Rectángulo 9"/>
          <p:cNvSpPr/>
          <p:nvPr/>
        </p:nvSpPr>
        <p:spPr>
          <a:xfrm>
            <a:off x="6164778" y="2792273"/>
            <a:ext cx="5094625" cy="584775"/>
          </a:xfrm>
          <a:prstGeom prst="rect">
            <a:avLst/>
          </a:prstGeom>
        </p:spPr>
        <p:txBody>
          <a:bodyPr wrap="square">
            <a:spAutoFit/>
          </a:bodyPr>
          <a:lstStyle/>
          <a:p>
            <a:pPr>
              <a:spcAft>
                <a:spcPts val="0"/>
              </a:spcAft>
            </a:pPr>
            <a:r>
              <a:rPr lang="es-E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al 5 %  para el prendimiento en el cultivo de uvilla bajo el efecto de coberturas vegetales</a:t>
            </a:r>
            <a:endParaRPr lang="es-EC" sz="105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7378018" y="505275"/>
            <a:ext cx="1885131"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rPr>
              <a:t>Prendimiento</a:t>
            </a:r>
            <a:endParaRPr lang="es-E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8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817092057"/>
              </p:ext>
            </p:extLst>
          </p:nvPr>
        </p:nvGraphicFramePr>
        <p:xfrm>
          <a:off x="3479709" y="970551"/>
          <a:ext cx="8447962" cy="2880360"/>
        </p:xfrm>
        <a:graphic>
          <a:graphicData uri="http://schemas.openxmlformats.org/drawingml/2006/table">
            <a:tbl>
              <a:tblPr firstRow="1" firstCol="1" bandRow="1">
                <a:tableStyleId>{9D7B26C5-4107-4FEC-AEDC-1716B250A1EF}</a:tableStyleId>
              </a:tblPr>
              <a:tblGrid>
                <a:gridCol w="1607989"/>
                <a:gridCol w="964584"/>
                <a:gridCol w="981325"/>
                <a:gridCol w="890305"/>
                <a:gridCol w="1089081"/>
                <a:gridCol w="858920"/>
                <a:gridCol w="1166499"/>
                <a:gridCol w="889259"/>
              </a:tblGrid>
              <a:tr h="199390">
                <a:tc>
                  <a:txBody>
                    <a:bodyPr/>
                    <a:lstStyle/>
                    <a:p>
                      <a:pPr>
                        <a:lnSpc>
                          <a:spcPct val="150000"/>
                        </a:lnSpc>
                        <a:spcAft>
                          <a:spcPts val="0"/>
                        </a:spcAft>
                      </a:pPr>
                      <a:r>
                        <a:rPr lang="es-ES" sz="1400" dirty="0">
                          <a:effectLst/>
                          <a:latin typeface="Times New Roman" panose="02020603050405020304" pitchFamily="18" charset="0"/>
                          <a:cs typeface="Times New Roman" panose="02020603050405020304" pitchFamily="18" charset="0"/>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Cuadrado Medio (30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p-valor</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Cuadrado Medio (120 </a:t>
                      </a:r>
                      <a:r>
                        <a:rPr lang="es-ES" sz="1400" dirty="0" err="1">
                          <a:effectLst/>
                          <a:latin typeface="Times New Roman" panose="02020603050405020304" pitchFamily="18" charset="0"/>
                          <a:cs typeface="Times New Roman" panose="02020603050405020304" pitchFamily="18" charset="0"/>
                        </a:rPr>
                        <a:t>ddt</a:t>
                      </a:r>
                      <a:r>
                        <a:rPr lang="es-ES" sz="1400" dirty="0">
                          <a:effectLst/>
                          <a:latin typeface="Times New Roman" panose="02020603050405020304" pitchFamily="18" charset="0"/>
                          <a:cs typeface="Times New Roman" panose="02020603050405020304" pitchFamily="18" charset="0"/>
                        </a:rPr>
                        <a:t>)</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Cuadrado Medio (240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9390">
                <a:tc>
                  <a:txBody>
                    <a:bodyPr/>
                    <a:lstStyle/>
                    <a:p>
                      <a:pPr>
                        <a:lnSpc>
                          <a:spcPct val="150000"/>
                        </a:lnSpc>
                        <a:spcAft>
                          <a:spcPts val="0"/>
                        </a:spcAft>
                      </a:pPr>
                      <a:r>
                        <a:rPr lang="es-ES" sz="1400">
                          <a:effectLst/>
                          <a:latin typeface="Times New Roman" panose="02020603050405020304" pitchFamily="18" charset="0"/>
                          <a:cs typeface="Times New Roman" panose="02020603050405020304" pitchFamily="18" charset="0"/>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19</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0.37</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0.0005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0.09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9390">
                <a:tc>
                  <a:txBody>
                    <a:bodyPr/>
                    <a:lstStyle/>
                    <a:p>
                      <a:pPr>
                        <a:lnSpc>
                          <a:spcPct val="150000"/>
                        </a:lnSpc>
                        <a:spcAft>
                          <a:spcPts val="0"/>
                        </a:spcAft>
                      </a:pPr>
                      <a:r>
                        <a:rPr lang="es-ES" sz="1400">
                          <a:effectLst/>
                          <a:latin typeface="Times New Roman" panose="02020603050405020304" pitchFamily="18" charset="0"/>
                          <a:cs typeface="Times New Roman" panose="02020603050405020304" pitchFamily="18" charset="0"/>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3.64ns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0.42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218.05**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0.0001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6.61*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0.03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9390">
                <a:tc>
                  <a:txBody>
                    <a:bodyPr/>
                    <a:lstStyle/>
                    <a:p>
                      <a:pPr>
                        <a:lnSpc>
                          <a:spcPct val="150000"/>
                        </a:lnSpc>
                        <a:spcAft>
                          <a:spcPts val="0"/>
                        </a:spcAft>
                      </a:pPr>
                      <a:r>
                        <a:rPr lang="es-ES" sz="1400">
                          <a:effectLst/>
                          <a:latin typeface="Times New Roman" panose="02020603050405020304" pitchFamily="18" charset="0"/>
                          <a:cs typeface="Times New Roman" panose="02020603050405020304" pitchFamily="18" charset="0"/>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4.86ns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0.29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17.29ns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0.3460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0.64ns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0.77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9390">
                <a:tc>
                  <a:txBody>
                    <a:bodyPr/>
                    <a:lstStyle/>
                    <a:p>
                      <a:pPr>
                        <a:lnSpc>
                          <a:spcPct val="150000"/>
                        </a:lnSpc>
                        <a:spcAft>
                          <a:spcPts val="0"/>
                        </a:spcAft>
                      </a:pPr>
                      <a:r>
                        <a:rPr lang="es-ES" sz="1400">
                          <a:effectLst/>
                          <a:latin typeface="Times New Roman" panose="02020603050405020304" pitchFamily="18" charset="0"/>
                          <a:cs typeface="Times New Roman" panose="02020603050405020304" pitchFamily="18" charset="0"/>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3.49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14.22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1.75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9390">
                <a:tc>
                  <a:txBody>
                    <a:bodyPr/>
                    <a:lstStyle/>
                    <a:p>
                      <a:pPr>
                        <a:lnSpc>
                          <a:spcPct val="150000"/>
                        </a:lnSpc>
                        <a:spcAft>
                          <a:spcPts val="0"/>
                        </a:spcAft>
                      </a:pPr>
                      <a:r>
                        <a:rPr lang="es-ES" sz="1400">
                          <a:effectLst/>
                          <a:latin typeface="Times New Roman" panose="02020603050405020304" pitchFamily="18" charset="0"/>
                          <a:cs typeface="Times New Roman" panose="02020603050405020304" pitchFamily="18" charset="0"/>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16.61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13.04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15.22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9390">
                <a:tc>
                  <a:txBody>
                    <a:bodyPr/>
                    <a:lstStyle/>
                    <a:p>
                      <a:pPr>
                        <a:lnSpc>
                          <a:spcPct val="150000"/>
                        </a:lnSpc>
                        <a:spcAft>
                          <a:spcPts val="0"/>
                        </a:spcAft>
                      </a:pPr>
                      <a:r>
                        <a:rPr lang="es-ES" sz="1400">
                          <a:effectLst/>
                          <a:latin typeface="Times New Roman" panose="02020603050405020304" pitchFamily="18" charset="0"/>
                          <a:cs typeface="Times New Roman" panose="02020603050405020304" pitchFamily="18" charset="0"/>
                        </a:rPr>
                        <a:t>X cm / planta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11.26</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28.93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78.31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4740087" y="223750"/>
            <a:ext cx="6437195" cy="646331"/>
          </a:xfrm>
          <a:prstGeom prst="rect">
            <a:avLst/>
          </a:prstGeom>
        </p:spPr>
        <p:txBody>
          <a:bodyPr wrap="square">
            <a:spAutoFit/>
          </a:bodyPr>
          <a:lstStyle/>
          <a:p>
            <a:pPr algn="ctr"/>
            <a:r>
              <a:rPr lang="es-ES" b="1" dirty="0">
                <a:solidFill>
                  <a:srgbClr val="000000"/>
                </a:solidFill>
                <a:latin typeface="Times New Roman" panose="02020603050405020304" pitchFamily="18" charset="0"/>
                <a:ea typeface="Calibri" panose="020F0502020204030204" pitchFamily="34" charset="0"/>
              </a:rPr>
              <a:t>Análisis de Varianza para altura de planta (cm) en el experimento</a:t>
            </a:r>
            <a:r>
              <a:rPr lang="es-ES" b="1" dirty="0">
                <a:latin typeface="Times New Roman" panose="02020603050405020304" pitchFamily="18" charset="0"/>
                <a:ea typeface="Calibri" panose="020F0502020204030204" pitchFamily="34" charset="0"/>
              </a:rPr>
              <a:t> </a:t>
            </a:r>
            <a:endParaRPr lang="es-EC" b="1" dirty="0"/>
          </a:p>
        </p:txBody>
      </p:sp>
      <p:pic>
        <p:nvPicPr>
          <p:cNvPr id="9" name="Imagen 8"/>
          <p:cNvPicPr>
            <a:picLocks noChangeAspect="1"/>
          </p:cNvPicPr>
          <p:nvPr/>
        </p:nvPicPr>
        <p:blipFill>
          <a:blip r:embed="rId3"/>
          <a:stretch>
            <a:fillRect/>
          </a:stretch>
        </p:blipFill>
        <p:spPr>
          <a:xfrm>
            <a:off x="270456" y="3926000"/>
            <a:ext cx="4932166" cy="2774343"/>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t="13936"/>
          <a:stretch/>
        </p:blipFill>
        <p:spPr>
          <a:xfrm>
            <a:off x="6085490" y="3926001"/>
            <a:ext cx="5791198" cy="2803598"/>
          </a:xfrm>
          <a:prstGeom prst="rect">
            <a:avLst/>
          </a:prstGeom>
        </p:spPr>
      </p:pic>
    </p:spTree>
    <p:extLst>
      <p:ext uri="{BB962C8B-B14F-4D97-AF65-F5344CB8AC3E}">
        <p14:creationId xmlns:p14="http://schemas.microsoft.com/office/powerpoint/2010/main" val="385838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3499" t="23437" r="17643" b="17448"/>
          <a:stretch/>
        </p:blipFill>
        <p:spPr>
          <a:xfrm>
            <a:off x="4857751" y="38100"/>
            <a:ext cx="6396456" cy="3541159"/>
          </a:xfrm>
          <a:prstGeom prst="rect">
            <a:avLst/>
          </a:prstGeom>
        </p:spPr>
      </p:pic>
      <p:pic>
        <p:nvPicPr>
          <p:cNvPr id="4" name="Imagen 3" descr="http://software-el.espe.edu.ec/wp-content/uploads/2013/08/logo_ffaa_p.jpg"/>
          <p:cNvPicPr/>
          <p:nvPr/>
        </p:nvPicPr>
        <p:blipFill>
          <a:blip r:embed="rId3">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3" name="Rectángulo 2"/>
          <p:cNvSpPr/>
          <p:nvPr/>
        </p:nvSpPr>
        <p:spPr>
          <a:xfrm>
            <a:off x="270456" y="1347014"/>
            <a:ext cx="4175706" cy="923330"/>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Altura de planta y prueba de Tukey en el cultivo de uvilla bajo el efecto de coberturas vegetales</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785725931"/>
              </p:ext>
            </p:extLst>
          </p:nvPr>
        </p:nvGraphicFramePr>
        <p:xfrm>
          <a:off x="4227782" y="3665064"/>
          <a:ext cx="7656394" cy="2896777"/>
        </p:xfrm>
        <a:graphic>
          <a:graphicData uri="http://schemas.openxmlformats.org/drawingml/2006/table">
            <a:tbl>
              <a:tblPr firstRow="1" firstCol="1" bandRow="1">
                <a:tableStyleId>{9D7B26C5-4107-4FEC-AEDC-1716B250A1EF}</a:tableStyleId>
              </a:tblPr>
              <a:tblGrid>
                <a:gridCol w="1647802"/>
                <a:gridCol w="737572"/>
                <a:gridCol w="1184717"/>
                <a:gridCol w="823459"/>
                <a:gridCol w="1184717"/>
                <a:gridCol w="823459"/>
                <a:gridCol w="1254668"/>
              </a:tblGrid>
              <a:tr h="462864">
                <a:tc>
                  <a:txBody>
                    <a:bodyPr/>
                    <a:lstStyle/>
                    <a:p>
                      <a:pPr algn="l">
                        <a:lnSpc>
                          <a:spcPct val="150000"/>
                        </a:lnSpc>
                        <a:spcAft>
                          <a:spcPts val="0"/>
                        </a:spcAft>
                      </a:pPr>
                      <a:r>
                        <a:rPr lang="es-ES" sz="1400" dirty="0">
                          <a:effectLst/>
                          <a:latin typeface="Times New Roman" panose="02020603050405020304" pitchFamily="18" charset="0"/>
                          <a:cs typeface="Times New Roman" panose="02020603050405020304" pitchFamily="18" charset="0"/>
                        </a:rPr>
                        <a:t>TRATAMIENTOS</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30 ddt</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Error experimental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120 </a:t>
                      </a:r>
                      <a:r>
                        <a:rPr lang="es-ES" sz="1400" dirty="0" err="1">
                          <a:effectLst/>
                          <a:latin typeface="Times New Roman" panose="02020603050405020304" pitchFamily="18" charset="0"/>
                          <a:cs typeface="Times New Roman" panose="02020603050405020304" pitchFamily="18" charset="0"/>
                        </a:rPr>
                        <a:t>ddt</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Error experimental</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240 ddt</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Error experimental</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1432">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cm / planta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1432">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T1 Trébol Blanco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11.40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±0.70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28.32 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±1.87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77,95 ab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±7.15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31432">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T2 Alfalfa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10.70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±0.83</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41.77 a</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±0.66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latin typeface="Times New Roman" panose="02020603050405020304" pitchFamily="18" charset="0"/>
                          <a:cs typeface="Times New Roman" panose="02020603050405020304" pitchFamily="18" charset="0"/>
                        </a:rPr>
                        <a:t>115,20 a</a:t>
                      </a:r>
                      <a:endParaRPr lang="es-EC"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±4.95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31432">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T3 Raigrás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12.40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±1.45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25.42 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±1.57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52,45 b</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±5.42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62864">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T4 Raigrás + Trébol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11.70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±1.06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23.50 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±1.65</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67,35 ab</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±7.96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6457">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T5 Testigo Absoluto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9.90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±0.56</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25.62 b</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latin typeface="Times New Roman" panose="02020603050405020304" pitchFamily="18" charset="0"/>
                          <a:cs typeface="Times New Roman" panose="02020603050405020304" pitchFamily="18" charset="0"/>
                        </a:rPr>
                        <a:t>±3.07</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78,60 ab</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±17.89</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098" name="Picture 2" descr="https://fbcdn-sphotos-e-a.akamaihd.net/hphotos-ak-xtf1/v/t1.0-9/s720x720/11329976_833440256735208_7031638454096409282_n.jpg?oh=685da9ebec97409e31722251610b4c10&amp;oe=56EA5903&amp;__gda__=1457395757_ad8409be92343f25b51d664a647a8e73"/>
          <p:cNvPicPr>
            <a:picLocks noChangeAspect="1" noChangeArrowheads="1"/>
          </p:cNvPicPr>
          <p:nvPr/>
        </p:nvPicPr>
        <p:blipFill rotWithShape="1">
          <a:blip r:embed="rId4">
            <a:extLst>
              <a:ext uri="{28A0092B-C50C-407E-A947-70E740481C1C}">
                <a14:useLocalDpi xmlns:a14="http://schemas.microsoft.com/office/drawing/2010/main" val="0"/>
              </a:ext>
            </a:extLst>
          </a:blip>
          <a:srcRect t="17872" b="29881"/>
          <a:stretch/>
        </p:blipFill>
        <p:spPr bwMode="auto">
          <a:xfrm>
            <a:off x="189192" y="2849203"/>
            <a:ext cx="3857625" cy="358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029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4311035" y="551405"/>
            <a:ext cx="6096000" cy="646331"/>
          </a:xfrm>
          <a:prstGeom prst="rect">
            <a:avLst/>
          </a:prstGeom>
        </p:spPr>
        <p:txBody>
          <a:bodyPr>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la variable diámetro de tallos principales (cm/tallo) en el experimento.</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726795969"/>
              </p:ext>
            </p:extLst>
          </p:nvPr>
        </p:nvGraphicFramePr>
        <p:xfrm>
          <a:off x="1211592" y="1572345"/>
          <a:ext cx="9808503" cy="2560320"/>
        </p:xfrm>
        <a:graphic>
          <a:graphicData uri="http://schemas.openxmlformats.org/drawingml/2006/table">
            <a:tbl>
              <a:tblPr firstRow="1" firstCol="1" bandRow="1">
                <a:tableStyleId>{9D7B26C5-4107-4FEC-AEDC-1716B250A1EF}</a:tableStyleId>
              </a:tblPr>
              <a:tblGrid>
                <a:gridCol w="1690997"/>
                <a:gridCol w="1481115"/>
                <a:gridCol w="1291502"/>
                <a:gridCol w="828803"/>
                <a:gridCol w="1349937"/>
                <a:gridCol w="977869"/>
                <a:gridCol w="1359477"/>
                <a:gridCol w="828803"/>
              </a:tblGrid>
              <a:tr h="210185">
                <a:tc>
                  <a:txBody>
                    <a:bodyPr/>
                    <a:lstStyle/>
                    <a:p>
                      <a:pPr>
                        <a:lnSpc>
                          <a:spcPct val="150000"/>
                        </a:lnSpc>
                        <a:spcAft>
                          <a:spcPts val="0"/>
                        </a:spcAft>
                      </a:pPr>
                      <a:r>
                        <a:rPr lang="es-ES"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Cuadrado Medio (30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p-valor</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Cuadrado Medio (120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Cuadrado Medio (240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185">
                <a:tc>
                  <a:txBody>
                    <a:bodyPr/>
                    <a:lstStyle/>
                    <a:p>
                      <a:pPr>
                        <a:lnSpc>
                          <a:spcPct val="150000"/>
                        </a:lnSpc>
                        <a:spcAft>
                          <a:spcPts val="0"/>
                        </a:spcAft>
                      </a:pPr>
                      <a:r>
                        <a:rPr lang="es-ES"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S" sz="1400">
                          <a:effectLst/>
                        </a:rPr>
                        <a:t>0.001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S" sz="1400">
                          <a:effectLst/>
                        </a:rPr>
                        <a:t>0.045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185">
                <a:tc>
                  <a:txBody>
                    <a:bodyPr/>
                    <a:lstStyle/>
                    <a:p>
                      <a:pPr>
                        <a:lnSpc>
                          <a:spcPct val="150000"/>
                        </a:lnSpc>
                        <a:spcAft>
                          <a:spcPts val="0"/>
                        </a:spcAft>
                      </a:pPr>
                      <a:r>
                        <a:rPr lang="es-ES"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0.006ns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0.909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0.162**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0.0004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0.686*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0.018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185">
                <a:tc>
                  <a:txBody>
                    <a:bodyPr/>
                    <a:lstStyle/>
                    <a:p>
                      <a:pPr>
                        <a:lnSpc>
                          <a:spcPct val="150000"/>
                        </a:lnSpc>
                        <a:spcAft>
                          <a:spcPts val="0"/>
                        </a:spcAft>
                      </a:pPr>
                      <a:r>
                        <a:rPr lang="es-ES"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0.006ns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0.950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0.032ns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0.123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0.144ns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0.445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185">
                <a:tc>
                  <a:txBody>
                    <a:bodyPr/>
                    <a:lstStyle/>
                    <a:p>
                      <a:pPr>
                        <a:lnSpc>
                          <a:spcPct val="150000"/>
                        </a:lnSpc>
                        <a:spcAft>
                          <a:spcPts val="0"/>
                        </a:spcAft>
                      </a:pPr>
                      <a:r>
                        <a:rPr lang="es-ES"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0.006ns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0.854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0.013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0.151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1610">
                <a:tc>
                  <a:txBody>
                    <a:bodyPr/>
                    <a:lstStyle/>
                    <a:p>
                      <a:pPr>
                        <a:lnSpc>
                          <a:spcPct val="150000"/>
                        </a:lnSpc>
                        <a:spcAft>
                          <a:spcPts val="0"/>
                        </a:spcAft>
                      </a:pPr>
                      <a:r>
                        <a:rPr lang="es-ES"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28.100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22.150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20.00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185">
                <a:tc>
                  <a:txBody>
                    <a:bodyPr/>
                    <a:lstStyle/>
                    <a:p>
                      <a:pPr>
                        <a:lnSpc>
                          <a:spcPct val="150000"/>
                        </a:lnSpc>
                        <a:spcAft>
                          <a:spcPts val="0"/>
                        </a:spcAft>
                      </a:pPr>
                      <a:r>
                        <a:rPr lang="es-ES" sz="1400">
                          <a:effectLst/>
                        </a:rPr>
                        <a:t>X cm /tallo principal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0.290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0.520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1.860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75090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270456" y="3280138"/>
            <a:ext cx="3496326" cy="1200329"/>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Diámetro de tallos principales y prueba de Tukey en el cultivo de uvilla bajo el efecto de las coberturas vegetales.</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365642615"/>
              </p:ext>
            </p:extLst>
          </p:nvPr>
        </p:nvGraphicFramePr>
        <p:xfrm>
          <a:off x="4148919" y="4016197"/>
          <a:ext cx="7759110" cy="2560320"/>
        </p:xfrm>
        <a:graphic>
          <a:graphicData uri="http://schemas.openxmlformats.org/drawingml/2006/table">
            <a:tbl>
              <a:tblPr firstRow="1" firstCol="1" bandRow="1">
                <a:tableStyleId>{9D7B26C5-4107-4FEC-AEDC-1716B250A1EF}</a:tableStyleId>
              </a:tblPr>
              <a:tblGrid>
                <a:gridCol w="1799967"/>
                <a:gridCol w="528222"/>
                <a:gridCol w="1292729"/>
                <a:gridCol w="776367"/>
                <a:gridCol w="1292729"/>
                <a:gridCol w="776367"/>
                <a:gridCol w="1292729"/>
              </a:tblGrid>
              <a:tr h="442595">
                <a:tc>
                  <a:txBody>
                    <a:bodyPr/>
                    <a:lstStyle/>
                    <a:p>
                      <a:pPr algn="l">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30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120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240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2565">
                <a:tc>
                  <a:txBody>
                    <a:bodyPr/>
                    <a:lstStyle/>
                    <a:p>
                      <a:pPr algn="l">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50000"/>
                        </a:lnSpc>
                        <a:spcAft>
                          <a:spcPts val="0"/>
                        </a:spcAft>
                      </a:pPr>
                      <a:r>
                        <a:rPr lang="es-ES" sz="1400">
                          <a:effectLst/>
                        </a:rPr>
                        <a:t>cm/tallo principal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2565">
                <a:tc>
                  <a:txBody>
                    <a:bodyPr/>
                    <a:lstStyle/>
                    <a:p>
                      <a:pPr algn="l">
                        <a:lnSpc>
                          <a:spcPct val="150000"/>
                        </a:lnSpc>
                        <a:spcAft>
                          <a:spcPts val="0"/>
                        </a:spcAft>
                      </a:pPr>
                      <a:r>
                        <a:rPr lang="es-ES" sz="1400">
                          <a:effectLst/>
                        </a:rPr>
                        <a:t>T1 Trébol Blanco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±0.015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0.43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±0.047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2.04 </a:t>
                      </a:r>
                      <a:r>
                        <a:rPr lang="es-ES" sz="1400" dirty="0">
                          <a:effectLst/>
                        </a:rPr>
                        <a:t>ab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3515">
                <a:tc>
                  <a:txBody>
                    <a:bodyPr/>
                    <a:lstStyle/>
                    <a:p>
                      <a:pPr algn="l">
                        <a:lnSpc>
                          <a:spcPct val="150000"/>
                        </a:lnSpc>
                        <a:spcAft>
                          <a:spcPts val="0"/>
                        </a:spcAft>
                      </a:pPr>
                      <a:r>
                        <a:rPr lang="es-ES" sz="1400">
                          <a:effectLst/>
                        </a:rPr>
                        <a:t>T2 Alfalfa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±0.028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0.86 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±0.033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2.33 </a:t>
                      </a:r>
                      <a:r>
                        <a:rPr lang="es-ES" sz="1400" dirty="0">
                          <a:effectLst/>
                        </a:rPr>
                        <a:t>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gn="l">
                        <a:lnSpc>
                          <a:spcPct val="150000"/>
                        </a:lnSpc>
                        <a:spcAft>
                          <a:spcPts val="0"/>
                        </a:spcAft>
                      </a:pPr>
                      <a:r>
                        <a:rPr lang="es-ES" sz="1400">
                          <a:effectLst/>
                        </a:rPr>
                        <a:t>T3 Raigrás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0.35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±0.080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0.46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±0.097</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1.54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gn="l">
                        <a:lnSpc>
                          <a:spcPct val="150000"/>
                        </a:lnSpc>
                        <a:spcAft>
                          <a:spcPts val="0"/>
                        </a:spcAft>
                      </a:pPr>
                      <a:r>
                        <a:rPr lang="es-ES" sz="1400">
                          <a:effectLst/>
                        </a:rPr>
                        <a:t>T4 Raigrás + Trébol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±0.013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0.34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1.32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gn="l">
                        <a:lnSpc>
                          <a:spcPct val="150000"/>
                        </a:lnSpc>
                        <a:spcAft>
                          <a:spcPts val="0"/>
                        </a:spcAft>
                      </a:pPr>
                      <a:r>
                        <a:rPr lang="es-ES" sz="1400">
                          <a:effectLst/>
                        </a:rPr>
                        <a:t>T5 Testigo Absoluto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±0.016</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0.53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±0.093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2.07 </a:t>
                      </a:r>
                      <a:r>
                        <a:rPr lang="es-ES" sz="1400" dirty="0">
                          <a:effectLst/>
                        </a:rPr>
                        <a:t>ab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±0.29</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Imagen 7"/>
          <p:cNvPicPr>
            <a:picLocks noChangeAspect="1"/>
          </p:cNvPicPr>
          <p:nvPr/>
        </p:nvPicPr>
        <p:blipFill rotWithShape="1">
          <a:blip r:embed="rId3"/>
          <a:srcRect l="17688" t="18642" r="6824" b="15194"/>
          <a:stretch/>
        </p:blipFill>
        <p:spPr>
          <a:xfrm>
            <a:off x="4083269" y="411888"/>
            <a:ext cx="7898524" cy="3468414"/>
          </a:xfrm>
          <a:prstGeom prst="rect">
            <a:avLst/>
          </a:prstGeom>
        </p:spPr>
      </p:pic>
    </p:spTree>
    <p:extLst>
      <p:ext uri="{BB962C8B-B14F-4D97-AF65-F5344CB8AC3E}">
        <p14:creationId xmlns:p14="http://schemas.microsoft.com/office/powerpoint/2010/main" val="155306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3925614" y="394967"/>
            <a:ext cx="7179192" cy="646331"/>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el Área Foliar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bajo el efecto de las coberturas vegetales</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435589412"/>
              </p:ext>
            </p:extLst>
          </p:nvPr>
        </p:nvGraphicFramePr>
        <p:xfrm>
          <a:off x="1361720" y="1388454"/>
          <a:ext cx="9743086" cy="2880360"/>
        </p:xfrm>
        <a:graphic>
          <a:graphicData uri="http://schemas.openxmlformats.org/drawingml/2006/table">
            <a:tbl>
              <a:tblPr firstRow="1" firstCol="1" bandRow="1">
                <a:tableStyleId>{9D7B26C5-4107-4FEC-AEDC-1716B250A1EF}</a:tableStyleId>
              </a:tblPr>
              <a:tblGrid>
                <a:gridCol w="1486214"/>
                <a:gridCol w="1287042"/>
                <a:gridCol w="1327808"/>
                <a:gridCol w="799015"/>
                <a:gridCol w="1483885"/>
                <a:gridCol w="936454"/>
                <a:gridCol w="1486214"/>
                <a:gridCol w="936454"/>
              </a:tblGrid>
              <a:tr h="210820">
                <a:tc>
                  <a:txBody>
                    <a:bodyPr/>
                    <a:lstStyle/>
                    <a:p>
                      <a:pPr>
                        <a:lnSpc>
                          <a:spcPct val="150000"/>
                        </a:lnSpc>
                        <a:spcAft>
                          <a:spcPts val="0"/>
                        </a:spcAft>
                      </a:pPr>
                      <a:r>
                        <a:rPr lang="es-ES"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Cuadrado Medio (30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Cuadrado Medio (120 </a:t>
                      </a:r>
                      <a:r>
                        <a:rPr lang="es-ES" sz="1400" dirty="0" err="1">
                          <a:effectLst/>
                        </a:rPr>
                        <a:t>ddt</a:t>
                      </a:r>
                      <a:r>
                        <a:rPr lang="es-ES" sz="1400" dirty="0">
                          <a:effectLst/>
                        </a:rPr>
                        <a:t>)</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Cuadrado Medio (180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820">
                <a:tc>
                  <a:txBody>
                    <a:bodyPr/>
                    <a:lstStyle/>
                    <a:p>
                      <a:pPr>
                        <a:lnSpc>
                          <a:spcPct val="150000"/>
                        </a:lnSpc>
                        <a:spcAft>
                          <a:spcPts val="0"/>
                        </a:spcAft>
                      </a:pPr>
                      <a:r>
                        <a:rPr lang="es-ES"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dirty="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S" sz="1400">
                          <a:effectLst/>
                        </a:rPr>
                        <a:t>0.043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S" sz="1400">
                          <a:effectLst/>
                        </a:rPr>
                        <a:t>0.0001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S" sz="1400">
                          <a:effectLst/>
                        </a:rPr>
                        <a:t>0.0009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820">
                <a:tc>
                  <a:txBody>
                    <a:bodyPr/>
                    <a:lstStyle/>
                    <a:p>
                      <a:pPr>
                        <a:lnSpc>
                          <a:spcPct val="150000"/>
                        </a:lnSpc>
                        <a:spcAft>
                          <a:spcPts val="0"/>
                        </a:spcAft>
                      </a:pPr>
                      <a:r>
                        <a:rPr lang="es-ES"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0.284**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0.717**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0.440**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0.0003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820">
                <a:tc>
                  <a:txBody>
                    <a:bodyPr/>
                    <a:lstStyle/>
                    <a:p>
                      <a:pPr>
                        <a:lnSpc>
                          <a:spcPct val="150000"/>
                        </a:lnSpc>
                        <a:spcAft>
                          <a:spcPts val="0"/>
                        </a:spcAft>
                      </a:pPr>
                      <a:r>
                        <a:rPr lang="es-ES"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0.030ns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0428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0.030ns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0.4369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0.100ns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0.0845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820">
                <a:tc>
                  <a:txBody>
                    <a:bodyPr/>
                    <a:lstStyle/>
                    <a:p>
                      <a:pPr>
                        <a:lnSpc>
                          <a:spcPct val="150000"/>
                        </a:lnSpc>
                        <a:spcAft>
                          <a:spcPts val="0"/>
                        </a:spcAft>
                      </a:pPr>
                      <a:r>
                        <a:rPr lang="es-ES"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0.030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0.031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S"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7.940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5.990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5.840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820">
                <a:tc>
                  <a:txBody>
                    <a:bodyPr/>
                    <a:lstStyle/>
                    <a:p>
                      <a:pPr>
                        <a:lnSpc>
                          <a:spcPct val="150000"/>
                        </a:lnSpc>
                        <a:spcAft>
                          <a:spcPts val="0"/>
                        </a:spcAft>
                      </a:pPr>
                      <a:r>
                        <a:rPr lang="es-ES" sz="1400">
                          <a:effectLst/>
                        </a:rPr>
                        <a:t>X  </a:t>
                      </a:r>
                      <a:r>
                        <a:rPr lang="es-EC" sz="1400">
                          <a:effectLst/>
                        </a:rPr>
                        <a:t>cm</a:t>
                      </a:r>
                      <a:r>
                        <a:rPr lang="es-EC" sz="1400" baseline="30000">
                          <a:effectLst/>
                        </a:rPr>
                        <a:t>2</a:t>
                      </a:r>
                      <a:r>
                        <a:rPr lang="es-EC" sz="1400">
                          <a:effectLst/>
                        </a:rPr>
                        <a:t>/</a:t>
                      </a:r>
                    </a:p>
                    <a:p>
                      <a:pPr>
                        <a:lnSpc>
                          <a:spcPct val="150000"/>
                        </a:lnSpc>
                        <a:spcAft>
                          <a:spcPts val="0"/>
                        </a:spcAft>
                      </a:pPr>
                      <a:r>
                        <a:rPr lang="es-EC" sz="1400">
                          <a:effectLst/>
                        </a:rPr>
                        <a:t>Planta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202.770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1350.910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2378.880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rotWithShape="1">
          <a:blip r:embed="rId3"/>
          <a:srcRect t="9414"/>
          <a:stretch/>
        </p:blipFill>
        <p:spPr>
          <a:xfrm>
            <a:off x="6724970" y="4099034"/>
            <a:ext cx="5120188" cy="2608965"/>
          </a:xfrm>
          <a:prstGeom prst="rect">
            <a:avLst/>
          </a:prstGeom>
        </p:spPr>
      </p:pic>
    </p:spTree>
    <p:extLst>
      <p:ext uri="{BB962C8B-B14F-4D97-AF65-F5344CB8AC3E}">
        <p14:creationId xmlns:p14="http://schemas.microsoft.com/office/powerpoint/2010/main" val="1457869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131685160"/>
              </p:ext>
            </p:extLst>
          </p:nvPr>
        </p:nvGraphicFramePr>
        <p:xfrm>
          <a:off x="3294394" y="4095921"/>
          <a:ext cx="8161764" cy="2560320"/>
        </p:xfrm>
        <a:graphic>
          <a:graphicData uri="http://schemas.openxmlformats.org/drawingml/2006/table">
            <a:tbl>
              <a:tblPr firstRow="1" firstCol="1" bandRow="1">
                <a:tableStyleId>{9D7B26C5-4107-4FEC-AEDC-1716B250A1EF}</a:tableStyleId>
              </a:tblPr>
              <a:tblGrid>
                <a:gridCol w="1598774"/>
                <a:gridCol w="802688"/>
                <a:gridCol w="1203561"/>
                <a:gridCol w="1075281"/>
                <a:gridCol w="1202618"/>
                <a:gridCol w="1075281"/>
                <a:gridCol w="1203561"/>
              </a:tblGrid>
              <a:tr h="261620">
                <a:tc>
                  <a:txBody>
                    <a:bodyPr/>
                    <a:lstStyle/>
                    <a:p>
                      <a:pPr algn="ctr">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30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Error experimental</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120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180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7010">
                <a:tc>
                  <a:txBody>
                    <a:bodyPr/>
                    <a:lstStyle/>
                    <a:p>
                      <a:pPr algn="l">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50000"/>
                        </a:lnSpc>
                        <a:spcAft>
                          <a:spcPts val="0"/>
                        </a:spcAft>
                      </a:pPr>
                      <a:r>
                        <a:rPr lang="es-ES" sz="1400">
                          <a:effectLst/>
                        </a:rPr>
                        <a:t>(</a:t>
                      </a:r>
                      <a:r>
                        <a:rPr lang="es-EC" sz="1400">
                          <a:effectLst/>
                        </a:rPr>
                        <a:t>cm</a:t>
                      </a:r>
                      <a:r>
                        <a:rPr lang="es-EC" sz="1400" baseline="30000">
                          <a:effectLst/>
                        </a:rPr>
                        <a:t>2</a:t>
                      </a:r>
                      <a:r>
                        <a:rPr lang="es-EC" sz="1400">
                          <a:effectLst/>
                        </a:rPr>
                        <a:t>/planta</a:t>
                      </a:r>
                      <a:r>
                        <a:rPr lang="es-ES" sz="1400">
                          <a:effectLst/>
                        </a:rPr>
                        <a: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7010">
                <a:tc>
                  <a:txBody>
                    <a:bodyPr/>
                    <a:lstStyle/>
                    <a:p>
                      <a:pPr algn="l">
                        <a:lnSpc>
                          <a:spcPct val="150000"/>
                        </a:lnSpc>
                        <a:spcAft>
                          <a:spcPts val="0"/>
                        </a:spcAft>
                      </a:pPr>
                      <a:r>
                        <a:rPr lang="es-ES" sz="1400">
                          <a:effectLst/>
                        </a:rPr>
                        <a:t>T1 Trébol Blanco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130.80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±5.62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1311.94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±180.21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2271.18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±474.88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7325">
                <a:tc>
                  <a:txBody>
                    <a:bodyPr/>
                    <a:lstStyle/>
                    <a:p>
                      <a:pPr algn="l">
                        <a:lnSpc>
                          <a:spcPct val="150000"/>
                        </a:lnSpc>
                        <a:spcAft>
                          <a:spcPts val="0"/>
                        </a:spcAft>
                      </a:pPr>
                      <a:r>
                        <a:rPr lang="es-ES" sz="1400">
                          <a:effectLst/>
                        </a:rPr>
                        <a:t>T2 Alfalfa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454.56 a </a:t>
                      </a:r>
                      <a:r>
                        <a:rPr lang="es-ES"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±45.82</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3209.34 a</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±64.09</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5117.27 a</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±283.29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010">
                <a:tc>
                  <a:txBody>
                    <a:bodyPr/>
                    <a:lstStyle/>
                    <a:p>
                      <a:pPr algn="l">
                        <a:lnSpc>
                          <a:spcPct val="150000"/>
                        </a:lnSpc>
                        <a:spcAft>
                          <a:spcPts val="0"/>
                        </a:spcAft>
                      </a:pPr>
                      <a:r>
                        <a:rPr lang="es-ES" sz="1400">
                          <a:effectLst/>
                        </a:rPr>
                        <a:t>T3 Raigrás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110.75 b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±8.80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359.61 c</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±48.94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962.96 bc</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±174.82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010">
                <a:tc>
                  <a:txBody>
                    <a:bodyPr/>
                    <a:lstStyle/>
                    <a:p>
                      <a:pPr algn="l">
                        <a:lnSpc>
                          <a:spcPct val="150000"/>
                        </a:lnSpc>
                        <a:spcAft>
                          <a:spcPts val="0"/>
                        </a:spcAft>
                      </a:pPr>
                      <a:r>
                        <a:rPr lang="es-ES" sz="1400">
                          <a:effectLst/>
                        </a:rPr>
                        <a:t>T4 Raigrás + Trébol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95.81 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±3.84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350.37 c</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±78.41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842.05  c</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±199.92</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010">
                <a:tc>
                  <a:txBody>
                    <a:bodyPr/>
                    <a:lstStyle/>
                    <a:p>
                      <a:pPr algn="l">
                        <a:lnSpc>
                          <a:spcPct val="150000"/>
                        </a:lnSpc>
                        <a:spcAft>
                          <a:spcPts val="0"/>
                        </a:spcAft>
                      </a:pPr>
                      <a:r>
                        <a:rPr lang="es-ES" sz="1400" dirty="0">
                          <a:effectLst/>
                        </a:rPr>
                        <a:t>T5 Testigo Absoluto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221.94 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±80.55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1523.31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±460.67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2700.26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±1071.99</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rotWithShape="1">
          <a:blip r:embed="rId3"/>
          <a:srcRect l="17278" t="20575" r="20342" b="16616"/>
          <a:stretch/>
        </p:blipFill>
        <p:spPr bwMode="auto">
          <a:xfrm>
            <a:off x="4824249" y="520262"/>
            <a:ext cx="6631910" cy="3272736"/>
          </a:xfrm>
          <a:prstGeom prst="rect">
            <a:avLst/>
          </a:prstGeom>
          <a:ln>
            <a:solidFill>
              <a:schemeClr val="accent1"/>
            </a:solidFill>
          </a:ln>
          <a:extLst>
            <a:ext uri="{53640926-AAD7-44D8-BBD7-CCE9431645EC}">
              <a14:shadowObscured xmlns:a14="http://schemas.microsoft.com/office/drawing/2010/main"/>
            </a:ext>
          </a:extLst>
        </p:spPr>
      </p:pic>
      <p:sp>
        <p:nvSpPr>
          <p:cNvPr id="6" name="Rectángulo 5"/>
          <p:cNvSpPr/>
          <p:nvPr/>
        </p:nvSpPr>
        <p:spPr>
          <a:xfrm>
            <a:off x="599756" y="1669776"/>
            <a:ext cx="3402910" cy="1477328"/>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Área Foliar (cm</a:t>
            </a:r>
            <a:r>
              <a:rPr lang="es-ES" b="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/planta) y Prueba de Tukey para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bajo el efecto de las coberturas vegetales.</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720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39961382"/>
              </p:ext>
            </p:extLst>
          </p:nvPr>
        </p:nvGraphicFramePr>
        <p:xfrm>
          <a:off x="399689" y="3189752"/>
          <a:ext cx="5562785" cy="2560320"/>
        </p:xfrm>
        <a:graphic>
          <a:graphicData uri="http://schemas.openxmlformats.org/drawingml/2006/table">
            <a:tbl>
              <a:tblPr firstRow="1" firstCol="1" bandRow="1">
                <a:tableStyleId>{9D7B26C5-4107-4FEC-AEDC-1716B250A1EF}</a:tableStyleId>
              </a:tblPr>
              <a:tblGrid>
                <a:gridCol w="1939076"/>
                <a:gridCol w="1087795"/>
                <a:gridCol w="1267957"/>
                <a:gridCol w="1267957"/>
              </a:tblGrid>
              <a:tr h="579501">
                <a:tc>
                  <a:txBody>
                    <a:bodyPr/>
                    <a:lstStyle/>
                    <a:p>
                      <a:pP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Grados de libertad</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Cuadrado Medio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403">
                <a:tc>
                  <a:txBody>
                    <a:bodyPr/>
                    <a:lstStyle/>
                    <a:p>
                      <a:pPr>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0.0033</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403">
                <a:tc>
                  <a:txBody>
                    <a:bodyPr/>
                    <a:lstStyle/>
                    <a:p>
                      <a:pPr>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738.30**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0.0025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403">
                <a:tc>
                  <a:txBody>
                    <a:bodyPr/>
                    <a:lstStyle/>
                    <a:p>
                      <a:pPr>
                        <a:lnSpc>
                          <a:spcPct val="150000"/>
                        </a:lnSpc>
                        <a:spcAft>
                          <a:spcPts val="0"/>
                        </a:spcAft>
                      </a:pPr>
                      <a:r>
                        <a:rPr lang="es-EC"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365.60*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0.0386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403">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95.10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403">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9.10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403">
                <a:tc>
                  <a:txBody>
                    <a:bodyPr/>
                    <a:lstStyle/>
                    <a:p>
                      <a:pPr>
                        <a:lnSpc>
                          <a:spcPct val="150000"/>
                        </a:lnSpc>
                        <a:spcAft>
                          <a:spcPts val="0"/>
                        </a:spcAft>
                      </a:pPr>
                      <a:r>
                        <a:rPr lang="es-EC" sz="1400">
                          <a:effectLst/>
                        </a:rPr>
                        <a:t>X ddt</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107.20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383924" y="1907093"/>
            <a:ext cx="5594316" cy="923330"/>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el inicio de la ramificación del tallo principal (días después del trasplante)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6423547" y="236958"/>
            <a:ext cx="5509146" cy="923330"/>
          </a:xfrm>
          <a:prstGeom prst="rect">
            <a:avLst/>
          </a:prstGeom>
        </p:spPr>
        <p:txBody>
          <a:bodyPr wrap="square">
            <a:spAutoFit/>
          </a:bodyPr>
          <a:lstStyle/>
          <a:p>
            <a:pPr>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el inicio de la floración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 </a:t>
            </a: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bajo el efecto de coberturas vegetales</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699371245"/>
              </p:ext>
            </p:extLst>
          </p:nvPr>
        </p:nvGraphicFramePr>
        <p:xfrm>
          <a:off x="6423547" y="1207586"/>
          <a:ext cx="5195639" cy="2637718"/>
        </p:xfrm>
        <a:graphic>
          <a:graphicData uri="http://schemas.openxmlformats.org/drawingml/2006/table">
            <a:tbl>
              <a:tblPr firstRow="1" firstCol="1" bandRow="1">
                <a:tableStyleId>{9D7B26C5-4107-4FEC-AEDC-1716B250A1EF}</a:tableStyleId>
              </a:tblPr>
              <a:tblGrid>
                <a:gridCol w="1909142"/>
                <a:gridCol w="1095499"/>
                <a:gridCol w="1095499"/>
                <a:gridCol w="1095499"/>
              </a:tblGrid>
              <a:tr h="535438">
                <a:tc>
                  <a:txBody>
                    <a:bodyPr/>
                    <a:lstStyle/>
                    <a:p>
                      <a:pP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Grados de libertad</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2595">
                <a:tc>
                  <a:txBody>
                    <a:bodyPr/>
                    <a:lstStyle/>
                    <a:p>
                      <a:pPr>
                        <a:lnSpc>
                          <a:spcPct val="150000"/>
                        </a:lnSpc>
                        <a:spcAft>
                          <a:spcPts val="0"/>
                        </a:spcAft>
                      </a:pPr>
                      <a:r>
                        <a:rPr lang="es-EC" sz="1400" dirty="0">
                          <a:effectLst/>
                        </a:rPr>
                        <a:t>Total</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0.0018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438">
                <a:tc>
                  <a:txBody>
                    <a:bodyPr/>
                    <a:lstStyle/>
                    <a:p>
                      <a:pPr>
                        <a:lnSpc>
                          <a:spcPct val="150000"/>
                        </a:lnSpc>
                        <a:spcAft>
                          <a:spcPts val="0"/>
                        </a:spcAft>
                      </a:pPr>
                      <a:r>
                        <a:rPr lang="es-EC"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4290.68**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0.0007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2595">
                <a:tc>
                  <a:txBody>
                    <a:bodyPr/>
                    <a:lstStyle/>
                    <a:p>
                      <a:pPr>
                        <a:lnSpc>
                          <a:spcPct val="150000"/>
                        </a:lnSpc>
                        <a:spcAft>
                          <a:spcPts val="0"/>
                        </a:spcAft>
                      </a:pPr>
                      <a:r>
                        <a:rPr lang="es-EC"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926.18ns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0.1306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2595">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404.81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2595">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12.65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2595">
                <a:tc>
                  <a:txBody>
                    <a:bodyPr/>
                    <a:lstStyle/>
                    <a:p>
                      <a:pPr>
                        <a:lnSpc>
                          <a:spcPct val="150000"/>
                        </a:lnSpc>
                        <a:spcAft>
                          <a:spcPts val="0"/>
                        </a:spcAft>
                      </a:pPr>
                      <a:r>
                        <a:rPr lang="es-EC" sz="1400" dirty="0">
                          <a:effectLst/>
                        </a:rPr>
                        <a:t>X </a:t>
                      </a:r>
                      <a:r>
                        <a:rPr lang="es-EC" sz="1400" dirty="0" err="1">
                          <a:effectLst/>
                        </a:rPr>
                        <a:t>ddt</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159.00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Imagen 6"/>
          <p:cNvPicPr>
            <a:picLocks noChangeAspect="1"/>
          </p:cNvPicPr>
          <p:nvPr/>
        </p:nvPicPr>
        <p:blipFill rotWithShape="1">
          <a:blip r:embed="rId3"/>
          <a:srcRect l="10821" r="29234"/>
          <a:stretch/>
        </p:blipFill>
        <p:spPr>
          <a:xfrm>
            <a:off x="7868929" y="3950064"/>
            <a:ext cx="3105807" cy="2907936"/>
          </a:xfrm>
          <a:prstGeom prst="rect">
            <a:avLst/>
          </a:prstGeom>
        </p:spPr>
      </p:pic>
    </p:spTree>
    <p:extLst>
      <p:ext uri="{BB962C8B-B14F-4D97-AF65-F5344CB8AC3E}">
        <p14:creationId xmlns:p14="http://schemas.microsoft.com/office/powerpoint/2010/main" val="4128333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403640881"/>
              </p:ext>
            </p:extLst>
          </p:nvPr>
        </p:nvGraphicFramePr>
        <p:xfrm>
          <a:off x="468573" y="2608483"/>
          <a:ext cx="5092262" cy="2560320"/>
        </p:xfrm>
        <a:graphic>
          <a:graphicData uri="http://schemas.openxmlformats.org/drawingml/2006/table">
            <a:tbl>
              <a:tblPr firstRow="1" firstCol="1" bandRow="1">
                <a:tableStyleId>{9D7B26C5-4107-4FEC-AEDC-1716B250A1EF}</a:tableStyleId>
              </a:tblPr>
              <a:tblGrid>
                <a:gridCol w="2222937"/>
                <a:gridCol w="1466193"/>
                <a:gridCol w="1403132"/>
              </a:tblGrid>
              <a:tr h="173990">
                <a:tc>
                  <a:txBody>
                    <a:bodyPr/>
                    <a:lstStyle/>
                    <a:p>
                      <a:pPr>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MEDIAS (</a:t>
                      </a:r>
                      <a:r>
                        <a:rPr lang="es-ES" sz="1400" dirty="0" err="1">
                          <a:effectLst/>
                        </a:rPr>
                        <a:t>ddt</a:t>
                      </a:r>
                      <a:r>
                        <a:rPr lang="es-ES" sz="1400" dirty="0">
                          <a:effectLst/>
                        </a:rPr>
                        <a:t>)</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3990">
                <a:tc>
                  <a:txBody>
                    <a:bodyPr/>
                    <a:lstStyle/>
                    <a:p>
                      <a:pPr>
                        <a:lnSpc>
                          <a:spcPct val="150000"/>
                        </a:lnSpc>
                        <a:spcAft>
                          <a:spcPts val="0"/>
                        </a:spcAft>
                      </a:pPr>
                      <a:r>
                        <a:rPr lang="es-EC" sz="1400">
                          <a:effectLst/>
                        </a:rPr>
                        <a:t>T4 Raigrás + Trébol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122,00 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r>
                        <a:rPr lang="es-EC" sz="1400">
                          <a:effectLst/>
                        </a:rPr>
                        <a:t>9.00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3990">
                <a:tc>
                  <a:txBody>
                    <a:bodyPr/>
                    <a:lstStyle/>
                    <a:p>
                      <a:pPr>
                        <a:lnSpc>
                          <a:spcPct val="150000"/>
                        </a:lnSpc>
                        <a:spcAft>
                          <a:spcPts val="0"/>
                        </a:spcAft>
                      </a:pPr>
                      <a:r>
                        <a:rPr lang="es-EC" sz="1400">
                          <a:effectLst/>
                        </a:rPr>
                        <a:t>T3 Raigrás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122,00 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r>
                        <a:rPr lang="es-EC" sz="1400">
                          <a:effectLst/>
                        </a:rPr>
                        <a:t>9.00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3990">
                <a:tc>
                  <a:txBody>
                    <a:bodyPr/>
                    <a:lstStyle/>
                    <a:p>
                      <a:pPr>
                        <a:lnSpc>
                          <a:spcPct val="150000"/>
                        </a:lnSpc>
                        <a:spcAft>
                          <a:spcPts val="0"/>
                        </a:spcAft>
                      </a:pPr>
                      <a:r>
                        <a:rPr lang="es-EC" sz="1400">
                          <a:effectLst/>
                        </a:rPr>
                        <a:t>T5 Testigo Absoluto (Manejo Convencional)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1">
                          <a:effectLst/>
                        </a:rPr>
                        <a:t>98,50 b</a:t>
                      </a:r>
                      <a:endPar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 </a:t>
                      </a:r>
                      <a:r>
                        <a:rPr lang="es-EC" sz="1400" dirty="0">
                          <a:effectLst/>
                        </a:rPr>
                        <a:t>3.50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3990">
                <a:tc>
                  <a:txBody>
                    <a:bodyPr/>
                    <a:lstStyle/>
                    <a:p>
                      <a:pPr>
                        <a:lnSpc>
                          <a:spcPct val="150000"/>
                        </a:lnSpc>
                        <a:spcAft>
                          <a:spcPts val="0"/>
                        </a:spcAft>
                      </a:pPr>
                      <a:r>
                        <a:rPr lang="es-EC" sz="1400">
                          <a:effectLst/>
                        </a:rPr>
                        <a:t>T1 Trébol Blanco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1">
                          <a:effectLst/>
                        </a:rPr>
                        <a:t>98,50 b</a:t>
                      </a:r>
                      <a:endPar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r>
                        <a:rPr lang="es-EC" sz="1400">
                          <a:effectLst/>
                        </a:rPr>
                        <a:t>3.50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3990">
                <a:tc>
                  <a:txBody>
                    <a:bodyPr/>
                    <a:lstStyle/>
                    <a:p>
                      <a:pPr>
                        <a:lnSpc>
                          <a:spcPct val="150000"/>
                        </a:lnSpc>
                        <a:spcAft>
                          <a:spcPts val="0"/>
                        </a:spcAft>
                      </a:pPr>
                      <a:r>
                        <a:rPr lang="es-ES" sz="1400">
                          <a:effectLst/>
                        </a:rPr>
                        <a:t>T2 Alfalfa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1" dirty="0">
                          <a:effectLst/>
                        </a:rPr>
                        <a:t>95,00 b</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 </a:t>
                      </a:r>
                      <a:r>
                        <a:rPr lang="es-EC" sz="1400" dirty="0">
                          <a:effectLst/>
                        </a:rPr>
                        <a:t>0.00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468573" y="1370547"/>
            <a:ext cx="5191248" cy="1200329"/>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al 5 % para el inicio de la ramificación del tallo principal (días después del trasplante)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708617451"/>
              </p:ext>
            </p:extLst>
          </p:nvPr>
        </p:nvGraphicFramePr>
        <p:xfrm>
          <a:off x="5934031" y="851336"/>
          <a:ext cx="5968934" cy="2575637"/>
        </p:xfrm>
        <a:graphic>
          <a:graphicData uri="http://schemas.openxmlformats.org/drawingml/2006/table">
            <a:tbl>
              <a:tblPr firstRow="1" firstCol="1" bandRow="1">
                <a:tableStyleId>{9D7B26C5-4107-4FEC-AEDC-1716B250A1EF}</a:tableStyleId>
              </a:tblPr>
              <a:tblGrid>
                <a:gridCol w="3083845"/>
                <a:gridCol w="1229710"/>
                <a:gridCol w="1655379"/>
              </a:tblGrid>
              <a:tr h="335357">
                <a:tc>
                  <a:txBody>
                    <a:bodyPr/>
                    <a:lstStyle/>
                    <a:p>
                      <a:pPr>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MEDIAS (</a:t>
                      </a:r>
                      <a:r>
                        <a:rPr lang="es-ES" sz="1400" dirty="0" err="1">
                          <a:effectLst/>
                        </a:rPr>
                        <a:t>ddt</a:t>
                      </a:r>
                      <a:r>
                        <a:rPr lang="es-ES" sz="1400" dirty="0">
                          <a:effectLst/>
                        </a:rPr>
                        <a:t>)</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3200">
                <a:tc>
                  <a:txBody>
                    <a:bodyPr/>
                    <a:lstStyle/>
                    <a:p>
                      <a:pPr>
                        <a:lnSpc>
                          <a:spcPct val="150000"/>
                        </a:lnSpc>
                        <a:spcAft>
                          <a:spcPts val="0"/>
                        </a:spcAft>
                      </a:pPr>
                      <a:r>
                        <a:rPr lang="es-EC" sz="1400">
                          <a:effectLst/>
                        </a:rPr>
                        <a:t>T3 Raigrás (Lolium perenne)</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195.50 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4.91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3200">
                <a:tc>
                  <a:txBody>
                    <a:bodyPr/>
                    <a:lstStyle/>
                    <a:p>
                      <a:pPr>
                        <a:lnSpc>
                          <a:spcPct val="150000"/>
                        </a:lnSpc>
                        <a:spcAft>
                          <a:spcPts val="0"/>
                        </a:spcAft>
                      </a:pPr>
                      <a:r>
                        <a:rPr lang="es-EC" sz="1400" dirty="0">
                          <a:effectLst/>
                        </a:rPr>
                        <a:t>T4 Raigrás (Lolium perenne) + Trébol  (Trifoliun repens)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190.50 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r>
                        <a:rPr lang="es-EC" sz="1400">
                          <a:effectLst/>
                        </a:rPr>
                        <a:t>13.50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3200">
                <a:tc>
                  <a:txBody>
                    <a:bodyPr/>
                    <a:lstStyle/>
                    <a:p>
                      <a:pPr>
                        <a:lnSpc>
                          <a:spcPct val="150000"/>
                        </a:lnSpc>
                        <a:spcAft>
                          <a:spcPts val="0"/>
                        </a:spcAft>
                      </a:pPr>
                      <a:r>
                        <a:rPr lang="es-EC" sz="1400">
                          <a:effectLst/>
                        </a:rPr>
                        <a:t>T5 Testigo Absoluto (Manejo Convencional)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150.75 ab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r>
                        <a:rPr lang="es-EC" sz="1400">
                          <a:effectLst/>
                        </a:rPr>
                        <a:t>18.93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3200">
                <a:tc>
                  <a:txBody>
                    <a:bodyPr/>
                    <a:lstStyle/>
                    <a:p>
                      <a:pPr>
                        <a:lnSpc>
                          <a:spcPct val="150000"/>
                        </a:lnSpc>
                        <a:spcAft>
                          <a:spcPts val="0"/>
                        </a:spcAft>
                      </a:pPr>
                      <a:r>
                        <a:rPr lang="es-EC" sz="1400">
                          <a:effectLst/>
                        </a:rPr>
                        <a:t>T1 Trébol Blanco (Trifoliun repens)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1" dirty="0">
                          <a:effectLst/>
                        </a:rPr>
                        <a:t>137.25 b</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a:t>
                      </a:r>
                      <a:r>
                        <a:rPr lang="es-EC" sz="1400">
                          <a:effectLst/>
                        </a:rPr>
                        <a:t>7.82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3200">
                <a:tc>
                  <a:txBody>
                    <a:bodyPr/>
                    <a:lstStyle/>
                    <a:p>
                      <a:pPr>
                        <a:lnSpc>
                          <a:spcPct val="150000"/>
                        </a:lnSpc>
                        <a:spcAft>
                          <a:spcPts val="0"/>
                        </a:spcAft>
                      </a:pPr>
                      <a:r>
                        <a:rPr lang="es-EC" sz="1400">
                          <a:effectLst/>
                        </a:rPr>
                        <a:t>T2 Alfalfa (Medicago sativa)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1" dirty="0">
                          <a:effectLst/>
                        </a:rPr>
                        <a:t>121.25 b</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 </a:t>
                      </a:r>
                      <a:r>
                        <a:rPr lang="es-EC" sz="1400" dirty="0">
                          <a:effectLst/>
                        </a:rPr>
                        <a:t>3.25</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5934031" y="179884"/>
            <a:ext cx="6096000" cy="646331"/>
          </a:xfrm>
          <a:prstGeom prst="rect">
            <a:avLst/>
          </a:prstGeom>
        </p:spPr>
        <p:txBody>
          <a:bodyPr>
            <a:spAutoFit/>
          </a:bodyPr>
          <a:lstStyle/>
          <a:p>
            <a:pPr>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al 5% para el inicio de la floración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7759878" y="3445274"/>
            <a:ext cx="2444305" cy="3333895"/>
          </a:xfrm>
          <a:prstGeom prst="rect">
            <a:avLst/>
          </a:prstGeom>
        </p:spPr>
      </p:pic>
    </p:spTree>
    <p:extLst>
      <p:ext uri="{BB962C8B-B14F-4D97-AF65-F5344CB8AC3E}">
        <p14:creationId xmlns:p14="http://schemas.microsoft.com/office/powerpoint/2010/main" val="81578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6" name="Rectángulo 5"/>
          <p:cNvSpPr/>
          <p:nvPr/>
        </p:nvSpPr>
        <p:spPr>
          <a:xfrm>
            <a:off x="659641" y="1904832"/>
            <a:ext cx="9357816" cy="369332"/>
          </a:xfrm>
          <a:prstGeom prst="rect">
            <a:avLst/>
          </a:prstGeom>
        </p:spPr>
        <p:txBody>
          <a:bodyPr wrap="square">
            <a:spAutoFit/>
          </a:bodyPr>
          <a:lstStyle/>
          <a:p>
            <a:pPr marL="285750" indent="-285750" algn="just">
              <a:buFont typeface="Arial" panose="020B0604020202020204" pitchFamily="34" charset="0"/>
              <a:buChar char="•"/>
            </a:pPr>
            <a:r>
              <a:rPr lang="es-ES" dirty="0" smtClean="0">
                <a:effectLst/>
                <a:latin typeface="Times New Roman" panose="02020603050405020304" pitchFamily="18" charset="0"/>
                <a:ea typeface="Calibri" panose="020F0502020204030204" pitchFamily="34" charset="0"/>
              </a:rPr>
              <a:t>El monocultivo ha sido el sistema de producción agrícola predominante en el mundo</a:t>
            </a:r>
            <a:endParaRPr lang="es-EC" dirty="0"/>
          </a:p>
        </p:txBody>
      </p:sp>
      <p:sp>
        <p:nvSpPr>
          <p:cNvPr id="7" name="Rectángulo 6"/>
          <p:cNvSpPr/>
          <p:nvPr/>
        </p:nvSpPr>
        <p:spPr>
          <a:xfrm>
            <a:off x="659640" y="2514938"/>
            <a:ext cx="9835488" cy="646331"/>
          </a:xfrm>
          <a:prstGeom prst="rect">
            <a:avLst/>
          </a:prstGeom>
        </p:spPr>
        <p:txBody>
          <a:bodyPr wrap="square">
            <a:spAutoFit/>
          </a:bodyPr>
          <a:lstStyle/>
          <a:p>
            <a:pPr marL="285750" indent="-285750" algn="just">
              <a:buFont typeface="Arial" panose="020B0604020202020204" pitchFamily="34" charset="0"/>
              <a:buChar char="•"/>
            </a:pPr>
            <a:r>
              <a:rPr lang="es-ES" dirty="0">
                <a:latin typeface="Times New Roman" panose="02020603050405020304" pitchFamily="18" charset="0"/>
                <a:ea typeface="Calibri" panose="020F0502020204030204" pitchFamily="34" charset="0"/>
              </a:rPr>
              <a:t>D</a:t>
            </a:r>
            <a:r>
              <a:rPr lang="es-ES" dirty="0" smtClean="0">
                <a:effectLst/>
                <a:latin typeface="Times New Roman" panose="02020603050405020304" pitchFamily="18" charset="0"/>
                <a:ea typeface="Calibri" panose="020F0502020204030204" pitchFamily="34" charset="0"/>
              </a:rPr>
              <a:t>isminución de la biodiversidad del paisaje intervenido, afectación a organismos benéficos por parte de plaguicidas, incremento de la tasa de uso de plaguicidas y fertilizantes sintéticos</a:t>
            </a:r>
            <a:endParaRPr lang="es-EC" dirty="0"/>
          </a:p>
        </p:txBody>
      </p:sp>
      <p:sp>
        <p:nvSpPr>
          <p:cNvPr id="8" name="Rectángulo 7"/>
          <p:cNvSpPr/>
          <p:nvPr/>
        </p:nvSpPr>
        <p:spPr>
          <a:xfrm>
            <a:off x="659640" y="3402043"/>
            <a:ext cx="9971966" cy="369332"/>
          </a:xfrm>
          <a:prstGeom prst="rect">
            <a:avLst/>
          </a:prstGeom>
        </p:spPr>
        <p:txBody>
          <a:bodyPr wrap="square">
            <a:spAutoFit/>
          </a:bodyPr>
          <a:lstStyle/>
          <a:p>
            <a:pPr marL="285750" indent="-285750">
              <a:buFont typeface="Arial" panose="020B0604020202020204" pitchFamily="34" charset="0"/>
              <a:buChar char="•"/>
            </a:pPr>
            <a:r>
              <a:rPr lang="es-ES" dirty="0" smtClean="0">
                <a:effectLst/>
                <a:latin typeface="Times New Roman" panose="02020603050405020304" pitchFamily="18" charset="0"/>
                <a:ea typeface="Calibri" panose="020F0502020204030204" pitchFamily="34" charset="0"/>
              </a:rPr>
              <a:t>El 67.39 % de los suelos en la sierra ecuatoriana sufren erosión en niveles críticos  </a:t>
            </a:r>
            <a:r>
              <a:rPr lang="es-EC" dirty="0" smtClean="0">
                <a:effectLst/>
                <a:latin typeface="Times New Roman" panose="02020603050405020304" pitchFamily="18" charset="0"/>
                <a:ea typeface="Calibri" panose="020F0502020204030204" pitchFamily="34" charset="0"/>
              </a:rPr>
              <a:t>(Chela </a:t>
            </a:r>
            <a:r>
              <a:rPr lang="es-EC" i="1" dirty="0" smtClean="0">
                <a:effectLst/>
                <a:latin typeface="Times New Roman" panose="02020603050405020304" pitchFamily="18" charset="0"/>
                <a:ea typeface="Calibri" panose="020F0502020204030204" pitchFamily="34" charset="0"/>
              </a:rPr>
              <a:t>et al</a:t>
            </a:r>
            <a:r>
              <a:rPr lang="es-EC" dirty="0" smtClean="0">
                <a:effectLst/>
                <a:latin typeface="Times New Roman" panose="02020603050405020304" pitchFamily="18" charset="0"/>
                <a:ea typeface="Calibri" panose="020F0502020204030204" pitchFamily="34" charset="0"/>
              </a:rPr>
              <a:t>., 2008)</a:t>
            </a:r>
            <a:endParaRPr lang="es-EC" dirty="0"/>
          </a:p>
        </p:txBody>
      </p:sp>
      <p:sp>
        <p:nvSpPr>
          <p:cNvPr id="9" name="Rectángulo 8"/>
          <p:cNvSpPr/>
          <p:nvPr/>
        </p:nvSpPr>
        <p:spPr>
          <a:xfrm>
            <a:off x="659639" y="4016806"/>
            <a:ext cx="9835489" cy="646331"/>
          </a:xfrm>
          <a:prstGeom prst="rect">
            <a:avLst/>
          </a:prstGeom>
        </p:spPr>
        <p:txBody>
          <a:bodyPr wrap="square">
            <a:spAutoFit/>
          </a:bodyPr>
          <a:lstStyle/>
          <a:p>
            <a:pPr marL="285750" indent="-285750" algn="just">
              <a:buFont typeface="Arial" panose="020B0604020202020204" pitchFamily="34" charset="0"/>
              <a:buChar char="•"/>
            </a:pPr>
            <a:r>
              <a:rPr lang="es-ES" dirty="0" smtClean="0">
                <a:effectLst/>
                <a:latin typeface="Times New Roman" panose="02020603050405020304" pitchFamily="18" charset="0"/>
                <a:ea typeface="Calibri" panose="020F0502020204030204" pitchFamily="34" charset="0"/>
              </a:rPr>
              <a:t>En la actualidad, la erosión del suelo agrícola en la región andina, es uno de los efectos del escaso uso de coberturas vegetales en los agro-ecosistemas </a:t>
            </a:r>
            <a:endParaRPr lang="es-EC" dirty="0"/>
          </a:p>
        </p:txBody>
      </p:sp>
      <p:sp>
        <p:nvSpPr>
          <p:cNvPr id="10" name="Rectángulo 9"/>
          <p:cNvSpPr/>
          <p:nvPr/>
        </p:nvSpPr>
        <p:spPr>
          <a:xfrm>
            <a:off x="659639" y="4802969"/>
            <a:ext cx="9971967" cy="1200329"/>
          </a:xfrm>
          <a:prstGeom prst="rect">
            <a:avLst/>
          </a:prstGeom>
        </p:spPr>
        <p:txBody>
          <a:bodyPr wrap="square">
            <a:spAutoFit/>
          </a:bodyPr>
          <a:lstStyle/>
          <a:p>
            <a:pPr marL="285750" indent="-285750">
              <a:buFont typeface="Arial" panose="020B0604020202020204" pitchFamily="34" charset="0"/>
              <a:buChar char="•"/>
            </a:pPr>
            <a:r>
              <a:rPr lang="es-ES" dirty="0">
                <a:latin typeface="Times New Roman" panose="02020603050405020304" pitchFamily="18" charset="0"/>
                <a:ea typeface="Calibri" panose="020F0502020204030204" pitchFamily="34" charset="0"/>
              </a:rPr>
              <a:t>Los suelos sin cobertura vegetal están sujetos a los siguientes dificultades: impacto de lluvias, excesiva presencia de malezas, pérdida de humedad del terreno, destrucción de la estructura del suelo, dificultad en el drenaje, desequilibrio térmico e hídrico en la tierra, desbalance entre plagas y controladores, disminución de la diversidad biológica, entre otros (</a:t>
            </a:r>
            <a:r>
              <a:rPr lang="es-ES" dirty="0" err="1">
                <a:latin typeface="Times New Roman" panose="02020603050405020304" pitchFamily="18" charset="0"/>
                <a:ea typeface="Calibri" panose="020F0502020204030204" pitchFamily="34" charset="0"/>
              </a:rPr>
              <a:t>Sanchol</a:t>
            </a:r>
            <a:r>
              <a:rPr lang="es-ES" dirty="0">
                <a:latin typeface="Times New Roman" panose="02020603050405020304" pitchFamily="18" charset="0"/>
                <a:ea typeface="Calibri" panose="020F0502020204030204" pitchFamily="34" charset="0"/>
              </a:rPr>
              <a:t> &amp; Cervantes, 1997).  </a:t>
            </a: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16055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333994209"/>
              </p:ext>
            </p:extLst>
          </p:nvPr>
        </p:nvGraphicFramePr>
        <p:xfrm>
          <a:off x="662152" y="2523524"/>
          <a:ext cx="4236720" cy="2560320"/>
        </p:xfrm>
        <a:graphic>
          <a:graphicData uri="http://schemas.openxmlformats.org/drawingml/2006/table">
            <a:tbl>
              <a:tblPr firstRow="1" firstCol="1" bandRow="1">
                <a:tableStyleId>{9D7B26C5-4107-4FEC-AEDC-1716B250A1EF}</a:tableStyleId>
              </a:tblPr>
              <a:tblGrid>
                <a:gridCol w="1400810"/>
                <a:gridCol w="1131570"/>
                <a:gridCol w="852170"/>
                <a:gridCol w="852170"/>
              </a:tblGrid>
              <a:tr h="182245">
                <a:tc>
                  <a:txBody>
                    <a:bodyPr/>
                    <a:lstStyle/>
                    <a:p>
                      <a:pP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Cuadrado Medio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0.463**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0.010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C" sz="1400">
                          <a:effectLst/>
                        </a:rPr>
                        <a:t>REPETICION</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0.423*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0.018</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0.085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11.600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2245">
                <a:tc>
                  <a:txBody>
                    <a:bodyPr/>
                    <a:lstStyle/>
                    <a:p>
                      <a:pPr>
                        <a:lnSpc>
                          <a:spcPct val="150000"/>
                        </a:lnSpc>
                        <a:spcAft>
                          <a:spcPts val="0"/>
                        </a:spcAft>
                      </a:pPr>
                      <a:r>
                        <a:rPr lang="es-EC" sz="1400">
                          <a:effectLst/>
                        </a:rPr>
                        <a:t>X gr / fruto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dirty="0">
                          <a:effectLst/>
                        </a:rPr>
                        <a:t>6.670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662152" y="1345274"/>
            <a:ext cx="4288220" cy="923330"/>
          </a:xfrm>
          <a:prstGeom prst="rect">
            <a:avLst/>
          </a:prstGeom>
        </p:spPr>
        <p:txBody>
          <a:bodyPr wrap="square">
            <a:spAutoFit/>
          </a:bodyPr>
          <a:lstStyle/>
          <a:p>
            <a:pPr>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el peso del fruto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732732753"/>
              </p:ext>
            </p:extLst>
          </p:nvPr>
        </p:nvGraphicFramePr>
        <p:xfrm>
          <a:off x="5517921" y="1608083"/>
          <a:ext cx="6358758" cy="2880360"/>
        </p:xfrm>
        <a:graphic>
          <a:graphicData uri="http://schemas.openxmlformats.org/drawingml/2006/table">
            <a:tbl>
              <a:tblPr firstRow="1" firstCol="1" bandRow="1">
                <a:tableStyleId>{9D7B26C5-4107-4FEC-AEDC-1716B250A1EF}</a:tableStyleId>
              </a:tblPr>
              <a:tblGrid>
                <a:gridCol w="1605433"/>
                <a:gridCol w="962743"/>
                <a:gridCol w="1223271"/>
                <a:gridCol w="855770"/>
                <a:gridCol w="834205"/>
                <a:gridCol w="877336"/>
              </a:tblGrid>
              <a:tr h="896571">
                <a:tc>
                  <a:txBody>
                    <a:bodyPr/>
                    <a:lstStyle/>
                    <a:p>
                      <a:pP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D.  ecuatorial (Cuadrado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D.  polar </a:t>
                      </a:r>
                    </a:p>
                    <a:p>
                      <a:pPr algn="ctr">
                        <a:lnSpc>
                          <a:spcPct val="150000"/>
                        </a:lnSpc>
                        <a:spcAft>
                          <a:spcPts val="0"/>
                        </a:spcAft>
                      </a:pPr>
                      <a:r>
                        <a:rPr lang="es-EC" sz="1400">
                          <a:effectLst/>
                        </a:rPr>
                        <a:t>(Cuadrado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8275">
                <a:tc>
                  <a:txBody>
                    <a:bodyPr/>
                    <a:lstStyle/>
                    <a:p>
                      <a:pPr>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0.034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8275">
                <a:tc>
                  <a:txBody>
                    <a:bodyPr/>
                    <a:lstStyle/>
                    <a:p>
                      <a:pPr>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58.67*</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0.017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71.21**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8275">
                <a:tc>
                  <a:txBody>
                    <a:bodyPr/>
                    <a:lstStyle/>
                    <a:p>
                      <a:pPr>
                        <a:lnSpc>
                          <a:spcPct val="150000"/>
                        </a:lnSpc>
                        <a:spcAft>
                          <a:spcPts val="0"/>
                        </a:spcAft>
                      </a:pPr>
                      <a:r>
                        <a:rPr lang="es-EC" sz="1400">
                          <a:effectLst/>
                        </a:rPr>
                        <a:t>REPETICION</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101.12**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125.26**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8275">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12.72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12.14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8275">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16.98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16.05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8275">
                <a:tc>
                  <a:txBody>
                    <a:bodyPr/>
                    <a:lstStyle/>
                    <a:p>
                      <a:pPr>
                        <a:lnSpc>
                          <a:spcPct val="150000"/>
                        </a:lnSpc>
                        <a:spcAft>
                          <a:spcPts val="0"/>
                        </a:spcAft>
                      </a:pPr>
                      <a:r>
                        <a:rPr lang="es-EC" sz="1400">
                          <a:effectLst/>
                        </a:rPr>
                        <a:t>X mm/fruto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21.01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21.71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6385034" y="421944"/>
            <a:ext cx="5134148" cy="923330"/>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el diámetro ecuatorial y diámetro polar del fruto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4" descr="http://3.bp.blogspot.com/_fRiqtgNXmXg/TPQ1VvCjrhI/AAAAAAAAABg/5KQ250-lH30/s320/gghh.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193" y="4568739"/>
            <a:ext cx="30480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71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612103394"/>
              </p:ext>
            </p:extLst>
          </p:nvPr>
        </p:nvGraphicFramePr>
        <p:xfrm>
          <a:off x="270455" y="2508570"/>
          <a:ext cx="5432212" cy="2880360"/>
        </p:xfrm>
        <a:graphic>
          <a:graphicData uri="http://schemas.openxmlformats.org/drawingml/2006/table">
            <a:tbl>
              <a:tblPr firstRow="1" firstCol="1" bandRow="1">
                <a:tableStyleId>{9D7B26C5-4107-4FEC-AEDC-1716B250A1EF}</a:tableStyleId>
              </a:tblPr>
              <a:tblGrid>
                <a:gridCol w="3168220"/>
                <a:gridCol w="1131996"/>
                <a:gridCol w="1131996"/>
              </a:tblGrid>
              <a:tr h="168910">
                <a:tc>
                  <a:txBody>
                    <a:bodyPr/>
                    <a:lstStyle/>
                    <a:p>
                      <a:pPr>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gr / fruto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77165">
                <a:tc>
                  <a:txBody>
                    <a:bodyPr/>
                    <a:lstStyle/>
                    <a:p>
                      <a:pPr>
                        <a:lnSpc>
                          <a:spcPct val="150000"/>
                        </a:lnSpc>
                        <a:spcAft>
                          <a:spcPts val="0"/>
                        </a:spcAft>
                      </a:pPr>
                      <a:r>
                        <a:rPr lang="es-ES" sz="1400">
                          <a:effectLst/>
                        </a:rPr>
                        <a:t>T2 Alfalfa (Medicago sativa)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8.05</a:t>
                      </a:r>
                      <a:r>
                        <a:rPr lang="es-ES" sz="1400" dirty="0">
                          <a:effectLst/>
                        </a:rPr>
                        <a:t> 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7165">
                <a:tc>
                  <a:txBody>
                    <a:bodyPr/>
                    <a:lstStyle/>
                    <a:p>
                      <a:pPr>
                        <a:lnSpc>
                          <a:spcPct val="150000"/>
                        </a:lnSpc>
                        <a:spcAft>
                          <a:spcPts val="0"/>
                        </a:spcAft>
                      </a:pPr>
                      <a:r>
                        <a:rPr lang="es-ES" sz="1400">
                          <a:effectLst/>
                        </a:rPr>
                        <a:t>T1 Trébol Blanco (Trifoliun repens)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7.84</a:t>
                      </a:r>
                      <a:r>
                        <a:rPr lang="es-ES" sz="1400" dirty="0">
                          <a:effectLst/>
                        </a:rPr>
                        <a:t> ab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±1.39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7165">
                <a:tc>
                  <a:txBody>
                    <a:bodyPr/>
                    <a:lstStyle/>
                    <a:p>
                      <a:pPr>
                        <a:lnSpc>
                          <a:spcPct val="150000"/>
                        </a:lnSpc>
                        <a:spcAft>
                          <a:spcPts val="0"/>
                        </a:spcAft>
                      </a:pPr>
                      <a:r>
                        <a:rPr lang="es-ES" sz="1400" dirty="0">
                          <a:effectLst/>
                        </a:rPr>
                        <a:t>T5 Testigo Absoluto (Manejo Convencional)</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7.81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7165">
                <a:tc>
                  <a:txBody>
                    <a:bodyPr/>
                    <a:lstStyle/>
                    <a:p>
                      <a:pPr>
                        <a:lnSpc>
                          <a:spcPct val="150000"/>
                        </a:lnSpc>
                        <a:spcAft>
                          <a:spcPts val="0"/>
                        </a:spcAft>
                      </a:pPr>
                      <a:r>
                        <a:rPr lang="es-ES" sz="1400">
                          <a:effectLst/>
                        </a:rPr>
                        <a:t>T3 Raigrás (Lolium perenne)</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5.05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±0.72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7165">
                <a:tc>
                  <a:txBody>
                    <a:bodyPr/>
                    <a:lstStyle/>
                    <a:p>
                      <a:pPr>
                        <a:lnSpc>
                          <a:spcPct val="150000"/>
                        </a:lnSpc>
                        <a:spcAft>
                          <a:spcPts val="0"/>
                        </a:spcAft>
                      </a:pPr>
                      <a:r>
                        <a:rPr lang="es-ES" sz="1400">
                          <a:effectLst/>
                        </a:rPr>
                        <a:t>T4 Raigrás (Lolium perenne) </a:t>
                      </a:r>
                      <a:endParaRPr lang="es-EC" sz="1400">
                        <a:effectLst/>
                      </a:endParaRPr>
                    </a:p>
                    <a:p>
                      <a:pPr>
                        <a:lnSpc>
                          <a:spcPct val="150000"/>
                        </a:lnSpc>
                        <a:spcAft>
                          <a:spcPts val="0"/>
                        </a:spcAft>
                      </a:pPr>
                      <a:r>
                        <a:rPr lang="es-ES" sz="1400">
                          <a:effectLst/>
                        </a:rPr>
                        <a:t>+ Trébol  (Trifoliun repens)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4.60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±0.82</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373038" y="1809297"/>
            <a:ext cx="6096000" cy="646331"/>
          </a:xfrm>
          <a:prstGeom prst="rect">
            <a:avLst/>
          </a:prstGeom>
        </p:spPr>
        <p:txBody>
          <a:bodyPr>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al 5 % para el peso del fruto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689287092"/>
              </p:ext>
            </p:extLst>
          </p:nvPr>
        </p:nvGraphicFramePr>
        <p:xfrm>
          <a:off x="5936776" y="3973114"/>
          <a:ext cx="6255224" cy="2588260"/>
        </p:xfrm>
        <a:graphic>
          <a:graphicData uri="http://schemas.openxmlformats.org/drawingml/2006/table">
            <a:tbl>
              <a:tblPr firstRow="1" firstCol="1" bandRow="1">
                <a:tableStyleId>{9D7B26C5-4107-4FEC-AEDC-1716B250A1EF}</a:tableStyleId>
              </a:tblPr>
              <a:tblGrid>
                <a:gridCol w="1700210"/>
                <a:gridCol w="1155338"/>
                <a:gridCol w="1279071"/>
                <a:gridCol w="1002536"/>
                <a:gridCol w="1118069"/>
              </a:tblGrid>
              <a:tr h="350520">
                <a:tc>
                  <a:txBody>
                    <a:bodyPr/>
                    <a:lstStyle/>
                    <a:p>
                      <a:pPr algn="l">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D.  ecuatorial</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D.  polar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7980">
                <a:tc>
                  <a:txBody>
                    <a:bodyPr/>
                    <a:lstStyle/>
                    <a:p>
                      <a:pPr algn="l">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50000"/>
                        </a:lnSpc>
                        <a:spcAft>
                          <a:spcPts val="0"/>
                        </a:spcAft>
                      </a:pPr>
                      <a:r>
                        <a:rPr lang="es-EC" sz="1400">
                          <a:effectLst/>
                        </a:rPr>
                        <a:t>mm / fruto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63525">
                <a:tc>
                  <a:txBody>
                    <a:bodyPr/>
                    <a:lstStyle/>
                    <a:p>
                      <a:pPr algn="l">
                        <a:lnSpc>
                          <a:spcPct val="150000"/>
                        </a:lnSpc>
                        <a:spcAft>
                          <a:spcPts val="0"/>
                        </a:spcAft>
                      </a:pPr>
                      <a:r>
                        <a:rPr lang="es-ES" sz="1400">
                          <a:effectLst/>
                        </a:rPr>
                        <a:t>T1 Trébol Blanco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18.60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±1.35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19.65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±2.04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6700">
                <a:tc>
                  <a:txBody>
                    <a:bodyPr/>
                    <a:lstStyle/>
                    <a:p>
                      <a:pPr algn="l">
                        <a:lnSpc>
                          <a:spcPct val="150000"/>
                        </a:lnSpc>
                        <a:spcAft>
                          <a:spcPts val="0"/>
                        </a:spcAft>
                      </a:pPr>
                      <a:r>
                        <a:rPr lang="es-ES" sz="1400">
                          <a:effectLst/>
                        </a:rPr>
                        <a:t>T2 Alfalfa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26.00 a</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2.56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26.65 a</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±2.33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1450">
                <a:tc>
                  <a:txBody>
                    <a:bodyPr/>
                    <a:lstStyle/>
                    <a:p>
                      <a:pPr algn="l">
                        <a:lnSpc>
                          <a:spcPct val="150000"/>
                        </a:lnSpc>
                        <a:spcAft>
                          <a:spcPts val="0"/>
                        </a:spcAft>
                      </a:pPr>
                      <a:r>
                        <a:rPr lang="es-ES" sz="1400">
                          <a:effectLst/>
                        </a:rPr>
                        <a:t>T3 Raigrás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20.50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2.07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20.65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±2.34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3040">
                <a:tc>
                  <a:txBody>
                    <a:bodyPr/>
                    <a:lstStyle/>
                    <a:p>
                      <a:pPr algn="l">
                        <a:lnSpc>
                          <a:spcPct val="150000"/>
                        </a:lnSpc>
                        <a:spcAft>
                          <a:spcPts val="0"/>
                        </a:spcAft>
                      </a:pPr>
                      <a:r>
                        <a:rPr lang="es-ES" sz="1400">
                          <a:effectLst/>
                        </a:rPr>
                        <a:t>T4 Raigrás  + Trébol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16.40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3.97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16.33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±4.29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4800">
                <a:tc>
                  <a:txBody>
                    <a:bodyPr/>
                    <a:lstStyle/>
                    <a:p>
                      <a:pPr algn="l">
                        <a:lnSpc>
                          <a:spcPct val="150000"/>
                        </a:lnSpc>
                        <a:spcAft>
                          <a:spcPts val="0"/>
                        </a:spcAft>
                      </a:pPr>
                      <a:r>
                        <a:rPr lang="es-ES" sz="1400">
                          <a:effectLst/>
                        </a:rPr>
                        <a:t>T5 Testigo Absoluto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23.50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 3.10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25.25 a</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±3.17</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5832144" y="2848823"/>
            <a:ext cx="6096000" cy="923330"/>
          </a:xfrm>
          <a:prstGeom prst="rect">
            <a:avLst/>
          </a:prstGeom>
        </p:spPr>
        <p:txBody>
          <a:bodyPr>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al 5% para el diámetro ecuatorial y diámetro polar del fruto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6" descr="http://4.bp.blogspot.com/_fRiqtgNXmXg/TPal3_R65BI/AAAAAAAAAEg/4YbOc988dik/s1600/YYY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125" y="314980"/>
            <a:ext cx="3029498" cy="227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50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5" y="274480"/>
            <a:ext cx="3087599" cy="923256"/>
          </a:xfrm>
          <a:prstGeom prst="rect">
            <a:avLst/>
          </a:prstGeom>
          <a:noFill/>
          <a:ln>
            <a:noFill/>
          </a:ln>
        </p:spPr>
      </p:pic>
      <p:graphicFrame>
        <p:nvGraphicFramePr>
          <p:cNvPr id="7" name="Tabla 6"/>
          <p:cNvGraphicFramePr>
            <a:graphicFrameLocks noGrp="1"/>
          </p:cNvGraphicFramePr>
          <p:nvPr>
            <p:extLst>
              <p:ext uri="{D42A27DB-BD31-4B8C-83A1-F6EECF244321}">
                <p14:modId xmlns:p14="http://schemas.microsoft.com/office/powerpoint/2010/main" val="2987015713"/>
              </p:ext>
            </p:extLst>
          </p:nvPr>
        </p:nvGraphicFramePr>
        <p:xfrm>
          <a:off x="3862558" y="739122"/>
          <a:ext cx="7966746" cy="2560320"/>
        </p:xfrm>
        <a:graphic>
          <a:graphicData uri="http://schemas.openxmlformats.org/drawingml/2006/table">
            <a:tbl>
              <a:tblPr firstRow="1" firstCol="1" bandRow="1">
                <a:tableStyleId>{9D7B26C5-4107-4FEC-AEDC-1716B250A1EF}</a:tableStyleId>
              </a:tblPr>
              <a:tblGrid>
                <a:gridCol w="1329405"/>
                <a:gridCol w="1143367"/>
                <a:gridCol w="1922406"/>
                <a:gridCol w="824581"/>
                <a:gridCol w="1922406"/>
                <a:gridCol w="824581"/>
              </a:tblGrid>
              <a:tr h="186690">
                <a:tc>
                  <a:txBody>
                    <a:bodyPr/>
                    <a:lstStyle/>
                    <a:p>
                      <a:pPr algn="l">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Rendimiento con cáliz</a:t>
                      </a:r>
                    </a:p>
                    <a:p>
                      <a:pPr algn="ctr">
                        <a:lnSpc>
                          <a:spcPct val="150000"/>
                        </a:lnSpc>
                        <a:spcAft>
                          <a:spcPts val="0"/>
                        </a:spcAft>
                      </a:pPr>
                      <a:r>
                        <a:rPr lang="es-EC" sz="1400" dirty="0">
                          <a:effectLst/>
                        </a:rPr>
                        <a:t>Cuadrado Medio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Rendimiento sin cáliz</a:t>
                      </a:r>
                    </a:p>
                    <a:p>
                      <a:pPr algn="ctr">
                        <a:lnSpc>
                          <a:spcPct val="150000"/>
                        </a:lnSpc>
                        <a:spcAft>
                          <a:spcPts val="0"/>
                        </a:spcAft>
                      </a:pPr>
                      <a:r>
                        <a:rPr lang="es-EC" sz="1400">
                          <a:effectLst/>
                        </a:rPr>
                        <a:t>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86690">
                <a:tc>
                  <a:txBody>
                    <a:bodyPr/>
                    <a:lstStyle/>
                    <a:p>
                      <a:pPr algn="l">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0.0013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0.0022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690">
                <a:tc>
                  <a:txBody>
                    <a:bodyPr/>
                    <a:lstStyle/>
                    <a:p>
                      <a:pPr algn="l">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1,826**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0.0003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1,546**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0.0005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690">
                <a:tc>
                  <a:txBody>
                    <a:bodyPr/>
                    <a:lstStyle/>
                    <a:p>
                      <a:pPr algn="l">
                        <a:lnSpc>
                          <a:spcPct val="150000"/>
                        </a:lnSpc>
                        <a:spcAft>
                          <a:spcPts val="0"/>
                        </a:spcAft>
                      </a:pPr>
                      <a:r>
                        <a:rPr lang="es-EC"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0,152ns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0.4098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0,141ns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0,424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690">
                <a:tc>
                  <a:txBody>
                    <a:bodyPr/>
                    <a:lstStyle/>
                    <a:p>
                      <a:pPr algn="l">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0,146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690">
                <a:tc>
                  <a:txBody>
                    <a:bodyPr/>
                    <a:lstStyle/>
                    <a:p>
                      <a:pPr algn="l">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20,990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21.210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86690">
                <a:tc>
                  <a:txBody>
                    <a:bodyPr/>
                    <a:lstStyle/>
                    <a:p>
                      <a:pPr algn="l">
                        <a:lnSpc>
                          <a:spcPct val="150000"/>
                        </a:lnSpc>
                        <a:spcAft>
                          <a:spcPts val="0"/>
                        </a:spcAft>
                      </a:pPr>
                      <a:r>
                        <a:rPr lang="es-EC" sz="1400">
                          <a:effectLst/>
                        </a:rPr>
                        <a:t>X  tn/ha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dirty="0">
                          <a:effectLst/>
                        </a:rPr>
                        <a:t>2,814</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2,530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ángulo 7"/>
          <p:cNvSpPr/>
          <p:nvPr/>
        </p:nvSpPr>
        <p:spPr>
          <a:xfrm>
            <a:off x="4835385" y="0"/>
            <a:ext cx="6096000" cy="646331"/>
          </a:xfrm>
          <a:prstGeom prst="rect">
            <a:avLst/>
          </a:prstGeom>
        </p:spPr>
        <p:txBody>
          <a:bodyPr>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el rendimiento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167485280"/>
              </p:ext>
            </p:extLst>
          </p:nvPr>
        </p:nvGraphicFramePr>
        <p:xfrm>
          <a:off x="3626069" y="4134203"/>
          <a:ext cx="7852452" cy="2560320"/>
        </p:xfrm>
        <a:graphic>
          <a:graphicData uri="http://schemas.openxmlformats.org/drawingml/2006/table">
            <a:tbl>
              <a:tblPr firstRow="1" firstCol="1" bandRow="1">
                <a:tableStyleId>{9D7B26C5-4107-4FEC-AEDC-1716B250A1EF}</a:tableStyleId>
              </a:tblPr>
              <a:tblGrid>
                <a:gridCol w="2205575"/>
                <a:gridCol w="1604329"/>
                <a:gridCol w="1153144"/>
                <a:gridCol w="1604329"/>
                <a:gridCol w="1285075"/>
              </a:tblGrid>
              <a:tr h="0">
                <a:tc>
                  <a:txBody>
                    <a:bodyPr/>
                    <a:lstStyle/>
                    <a:p>
                      <a:pPr algn="l">
                        <a:lnSpc>
                          <a:spcPct val="150000"/>
                        </a:lnSpc>
                        <a:spcAft>
                          <a:spcPts val="0"/>
                        </a:spcAft>
                      </a:pPr>
                      <a:r>
                        <a:rPr lang="es-ES"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Rendimiento con cáliz</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Error experimental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Rendimiento sin cáliz</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Error experimental.</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0985">
                <a:tc>
                  <a:txBody>
                    <a:bodyPr/>
                    <a:lstStyle/>
                    <a:p>
                      <a:pPr algn="l">
                        <a:lnSpc>
                          <a:spcPct val="150000"/>
                        </a:lnSpc>
                        <a:spcAft>
                          <a:spcPts val="0"/>
                        </a:spcAft>
                      </a:pPr>
                      <a:r>
                        <a:rPr lang="es-ES"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50000"/>
                        </a:lnSpc>
                        <a:spcAft>
                          <a:spcPts val="0"/>
                        </a:spcAft>
                      </a:pPr>
                      <a:r>
                        <a:rPr lang="es-EC" sz="1400" dirty="0" err="1">
                          <a:effectLst/>
                        </a:rPr>
                        <a:t>tn</a:t>
                      </a:r>
                      <a:r>
                        <a:rPr lang="es-EC" sz="1400" dirty="0">
                          <a:effectLst/>
                        </a:rPr>
                        <a:t>/ha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03835">
                <a:tc>
                  <a:txBody>
                    <a:bodyPr/>
                    <a:lstStyle/>
                    <a:p>
                      <a:pPr algn="l">
                        <a:lnSpc>
                          <a:spcPct val="150000"/>
                        </a:lnSpc>
                        <a:spcAft>
                          <a:spcPts val="0"/>
                        </a:spcAft>
                      </a:pPr>
                      <a:r>
                        <a:rPr lang="es-ES" sz="1400">
                          <a:effectLst/>
                        </a:rPr>
                        <a:t>T1 Trébol Blanco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1,94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±0,61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1,88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±0,53</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7320">
                <a:tc>
                  <a:txBody>
                    <a:bodyPr/>
                    <a:lstStyle/>
                    <a:p>
                      <a:pPr algn="l">
                        <a:lnSpc>
                          <a:spcPct val="150000"/>
                        </a:lnSpc>
                        <a:spcAft>
                          <a:spcPts val="0"/>
                        </a:spcAft>
                      </a:pPr>
                      <a:r>
                        <a:rPr lang="es-ES" sz="1400">
                          <a:effectLst/>
                        </a:rPr>
                        <a:t>T2 Alfalfa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7,83 a</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±1,10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b="1" dirty="0">
                          <a:effectLst/>
                        </a:rPr>
                        <a:t>6,91 a</a:t>
                      </a:r>
                      <a:endParaRPr lang="es-EC"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±1,06</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6525">
                <a:tc>
                  <a:txBody>
                    <a:bodyPr/>
                    <a:lstStyle/>
                    <a:p>
                      <a:pPr algn="l">
                        <a:lnSpc>
                          <a:spcPct val="150000"/>
                        </a:lnSpc>
                        <a:spcAft>
                          <a:spcPts val="0"/>
                        </a:spcAft>
                      </a:pPr>
                      <a:r>
                        <a:rPr lang="es-ES" sz="1400">
                          <a:effectLst/>
                        </a:rPr>
                        <a:t>T3 Raigrás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0,52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±0,17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0,43 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±0,14</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5895">
                <a:tc>
                  <a:txBody>
                    <a:bodyPr/>
                    <a:lstStyle/>
                    <a:p>
                      <a:pPr algn="l">
                        <a:lnSpc>
                          <a:spcPct val="150000"/>
                        </a:lnSpc>
                        <a:spcAft>
                          <a:spcPts val="0"/>
                        </a:spcAft>
                      </a:pPr>
                      <a:r>
                        <a:rPr lang="es-ES" sz="1400">
                          <a:effectLst/>
                        </a:rPr>
                        <a:t>T4 Raigrás  + Trébol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1,07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±0,46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0,96 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±0,42</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9705">
                <a:tc>
                  <a:txBody>
                    <a:bodyPr/>
                    <a:lstStyle/>
                    <a:p>
                      <a:pPr algn="l">
                        <a:lnSpc>
                          <a:spcPct val="150000"/>
                        </a:lnSpc>
                        <a:spcAft>
                          <a:spcPts val="0"/>
                        </a:spcAft>
                      </a:pPr>
                      <a:r>
                        <a:rPr lang="es-ES" sz="1400">
                          <a:effectLst/>
                        </a:rPr>
                        <a:t>T5 Testigo Absoluto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2,71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±1,09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2,48 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±1,05</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Rectángulo 9"/>
          <p:cNvSpPr/>
          <p:nvPr/>
        </p:nvSpPr>
        <p:spPr>
          <a:xfrm>
            <a:off x="5121988" y="3359966"/>
            <a:ext cx="5522794" cy="646331"/>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al 5% para el rendimiento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292" name="Picture 4" descr="https://fbcdn-sphotos-a-a.akamaihd.net/hphotos-ak-xta1/v/t1.0-9/s720x720/11329921_833440140068553_1162381367977961084_n.jpg?oh=aad0eba761513cd99e9d10b4900f4cfe&amp;oe=56F10C63&amp;__gda__=1458131478_4e6b9f2c8cf956fad25590cb1a3200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10" y="1570524"/>
            <a:ext cx="2740244" cy="487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3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419468213"/>
              </p:ext>
            </p:extLst>
          </p:nvPr>
        </p:nvGraphicFramePr>
        <p:xfrm>
          <a:off x="3302757" y="3686082"/>
          <a:ext cx="8631739" cy="2890483"/>
        </p:xfrm>
        <a:graphic>
          <a:graphicData uri="http://schemas.openxmlformats.org/drawingml/2006/table">
            <a:tbl>
              <a:tblPr firstRow="1" firstCol="1" bandRow="1">
                <a:tableStyleId>{9D7B26C5-4107-4FEC-AEDC-1716B250A1EF}</a:tableStyleId>
              </a:tblPr>
              <a:tblGrid>
                <a:gridCol w="1675419"/>
                <a:gridCol w="1199948"/>
                <a:gridCol w="1756545"/>
                <a:gridCol w="984745"/>
                <a:gridCol w="1730629"/>
                <a:gridCol w="1284453"/>
              </a:tblGrid>
              <a:tr h="970243">
                <a:tc>
                  <a:txBody>
                    <a:bodyPr/>
                    <a:lstStyle/>
                    <a:p>
                      <a:pP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Grados de libertad</a:t>
                      </a:r>
                    </a:p>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Contenido Inicial de Nitrógeno</a:t>
                      </a:r>
                    </a:p>
                    <a:p>
                      <a:pPr algn="ctr">
                        <a:lnSpc>
                          <a:spcPct val="150000"/>
                        </a:lnSpc>
                        <a:spcAft>
                          <a:spcPts val="0"/>
                        </a:spcAft>
                      </a:pPr>
                      <a:r>
                        <a:rPr lang="es-EC" sz="1400">
                          <a:effectLst/>
                        </a:rPr>
                        <a:t>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Contenido Final de Nitrógeno</a:t>
                      </a:r>
                    </a:p>
                    <a:p>
                      <a:pPr algn="ctr">
                        <a:lnSpc>
                          <a:spcPct val="150000"/>
                        </a:lnSpc>
                        <a:spcAft>
                          <a:spcPts val="0"/>
                        </a:spcAft>
                      </a:pPr>
                      <a:r>
                        <a:rPr lang="es-EC" sz="1400">
                          <a:effectLst/>
                        </a:rPr>
                        <a:t>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7805">
                <a:tc>
                  <a:txBody>
                    <a:bodyPr/>
                    <a:lstStyle/>
                    <a:p>
                      <a:pPr>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0.178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dirty="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0.049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645">
                <a:tc>
                  <a:txBody>
                    <a:bodyPr/>
                    <a:lstStyle/>
                    <a:p>
                      <a:pPr>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0.003ns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0.849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0.013ns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0.097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645">
                <a:tc>
                  <a:txBody>
                    <a:bodyPr/>
                    <a:lstStyle/>
                    <a:p>
                      <a:pPr>
                        <a:lnSpc>
                          <a:spcPct val="150000"/>
                        </a:lnSpc>
                        <a:spcAft>
                          <a:spcPts val="0"/>
                        </a:spcAft>
                      </a:pPr>
                      <a:r>
                        <a:rPr lang="es-EC"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0.035*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0.041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0.047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645">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645">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14.750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14.040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7645">
                <a:tc>
                  <a:txBody>
                    <a:bodyPr/>
                    <a:lstStyle/>
                    <a:p>
                      <a:pPr>
                        <a:lnSpc>
                          <a:spcPct val="150000"/>
                        </a:lnSpc>
                        <a:spcAft>
                          <a:spcPts val="0"/>
                        </a:spcAft>
                      </a:pPr>
                      <a:r>
                        <a:rPr lang="es-EC" sz="1400">
                          <a:effectLst/>
                        </a:rPr>
                        <a:t>X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0.658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0.526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rotWithShape="1">
          <a:blip r:embed="rId3"/>
          <a:srcRect l="34572" t="31450" r="11454" b="19232"/>
          <a:stretch/>
        </p:blipFill>
        <p:spPr bwMode="auto">
          <a:xfrm>
            <a:off x="4934610" y="216827"/>
            <a:ext cx="6400800" cy="3272762"/>
          </a:xfrm>
          <a:prstGeom prst="rect">
            <a:avLst/>
          </a:prstGeom>
          <a:ln>
            <a:solidFill>
              <a:schemeClr val="tx1"/>
            </a:solidFill>
          </a:ln>
          <a:extLst>
            <a:ext uri="{53640926-AAD7-44D8-BBD7-CCE9431645EC}">
              <a14:shadowObscured xmlns:a14="http://schemas.microsoft.com/office/drawing/2010/main"/>
            </a:ext>
          </a:extLst>
        </p:spPr>
      </p:pic>
      <p:sp>
        <p:nvSpPr>
          <p:cNvPr id="3" name="Rectángulo 2"/>
          <p:cNvSpPr/>
          <p:nvPr/>
        </p:nvSpPr>
        <p:spPr>
          <a:xfrm>
            <a:off x="270456" y="2504699"/>
            <a:ext cx="4348841" cy="646331"/>
          </a:xfrm>
          <a:prstGeom prst="rect">
            <a:avLst/>
          </a:prstGeom>
        </p:spPr>
        <p:txBody>
          <a:bodyPr wrap="square">
            <a:spAutoFit/>
          </a:bodyPr>
          <a:lstStyle/>
          <a:p>
            <a:r>
              <a:rPr lang="es-ES" dirty="0">
                <a:latin typeface="Times New Roman" panose="02020603050405020304" pitchFamily="18" charset="0"/>
                <a:ea typeface="Calibri" panose="020F0502020204030204" pitchFamily="34" charset="0"/>
              </a:rPr>
              <a:t>Contenido de nitrógeno total del suelo en el cultivo de uvilla </a:t>
            </a:r>
            <a:r>
              <a:rPr lang="es-ES" i="1" dirty="0" err="1">
                <a:latin typeface="Times New Roman" panose="02020603050405020304" pitchFamily="18" charset="0"/>
                <a:ea typeface="Calibri" panose="020F0502020204030204" pitchFamily="34" charset="0"/>
              </a:rPr>
              <a:t>Physalis</a:t>
            </a:r>
            <a:r>
              <a:rPr lang="es-ES" i="1" dirty="0">
                <a:latin typeface="Times New Roman" panose="02020603050405020304" pitchFamily="18" charset="0"/>
                <a:ea typeface="Calibri" panose="020F0502020204030204" pitchFamily="34" charset="0"/>
              </a:rPr>
              <a:t> peruviana</a:t>
            </a:r>
            <a:endParaRPr lang="es-EC" dirty="0"/>
          </a:p>
        </p:txBody>
      </p:sp>
    </p:spTree>
    <p:extLst>
      <p:ext uri="{BB962C8B-B14F-4D97-AF65-F5344CB8AC3E}">
        <p14:creationId xmlns:p14="http://schemas.microsoft.com/office/powerpoint/2010/main" val="135699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653042035"/>
              </p:ext>
            </p:extLst>
          </p:nvPr>
        </p:nvGraphicFramePr>
        <p:xfrm>
          <a:off x="270456" y="3998352"/>
          <a:ext cx="6824027" cy="2560320"/>
        </p:xfrm>
        <a:graphic>
          <a:graphicData uri="http://schemas.openxmlformats.org/drawingml/2006/table">
            <a:tbl>
              <a:tblPr firstRow="1" firstCol="1" bandRow="1">
                <a:tableStyleId>{9D7B26C5-4107-4FEC-AEDC-1716B250A1EF}</a:tableStyleId>
              </a:tblPr>
              <a:tblGrid>
                <a:gridCol w="1274884"/>
                <a:gridCol w="1019563"/>
                <a:gridCol w="1656577"/>
                <a:gridCol w="787454"/>
                <a:gridCol w="1476906"/>
                <a:gridCol w="608643"/>
              </a:tblGrid>
              <a:tr h="212725">
                <a:tc>
                  <a:txBody>
                    <a:bodyPr/>
                    <a:lstStyle/>
                    <a:p>
                      <a:pP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Evaluación inicial</a:t>
                      </a:r>
                    </a:p>
                    <a:p>
                      <a:pPr algn="ctr">
                        <a:lnSpc>
                          <a:spcPct val="150000"/>
                        </a:lnSpc>
                        <a:spcAft>
                          <a:spcPts val="0"/>
                        </a:spcAft>
                      </a:pPr>
                      <a:r>
                        <a:rPr lang="es-EC" sz="1400">
                          <a:effectLst/>
                        </a:rPr>
                        <a:t>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p-valor</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Evaluación final</a:t>
                      </a:r>
                    </a:p>
                    <a:p>
                      <a:pPr algn="ctr">
                        <a:lnSpc>
                          <a:spcPct val="150000"/>
                        </a:lnSpc>
                        <a:spcAft>
                          <a:spcPts val="0"/>
                        </a:spcAft>
                      </a:pPr>
                      <a:r>
                        <a:rPr lang="es-EC" sz="1400" dirty="0">
                          <a:effectLst/>
                        </a:rPr>
                        <a:t>Cuadrado Medio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0.422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0.285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0.128ns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0.248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0.118</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0.123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nSpc>
                          <a:spcPct val="150000"/>
                        </a:lnSpc>
                        <a:spcAft>
                          <a:spcPts val="0"/>
                        </a:spcAft>
                      </a:pPr>
                      <a:r>
                        <a:rPr lang="es-EC"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0.040ns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0.697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0.015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0.829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0.082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0.052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5.540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3.940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2565">
                <a:tc>
                  <a:txBody>
                    <a:bodyPr/>
                    <a:lstStyle/>
                    <a:p>
                      <a:pPr>
                        <a:lnSpc>
                          <a:spcPct val="150000"/>
                        </a:lnSpc>
                        <a:spcAft>
                          <a:spcPts val="0"/>
                        </a:spcAft>
                      </a:pPr>
                      <a:r>
                        <a:rPr lang="es-EC" sz="1400">
                          <a:effectLst/>
                        </a:rPr>
                        <a:t>X ufc/gr suelo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195000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745000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58728356"/>
              </p:ext>
            </p:extLst>
          </p:nvPr>
        </p:nvGraphicFramePr>
        <p:xfrm>
          <a:off x="5593004" y="920811"/>
          <a:ext cx="6429877" cy="2880360"/>
        </p:xfrm>
        <a:graphic>
          <a:graphicData uri="http://schemas.openxmlformats.org/drawingml/2006/table">
            <a:tbl>
              <a:tblPr firstRow="1" firstCol="1" bandRow="1">
                <a:tableStyleId>{9D7B26C5-4107-4FEC-AEDC-1716B250A1EF}</a:tableStyleId>
              </a:tblPr>
              <a:tblGrid>
                <a:gridCol w="1169218"/>
                <a:gridCol w="939992"/>
                <a:gridCol w="1519655"/>
                <a:gridCol w="700872"/>
                <a:gridCol w="1398444"/>
                <a:gridCol w="701696"/>
              </a:tblGrid>
              <a:tr h="501990">
                <a:tc>
                  <a:txBody>
                    <a:bodyPr/>
                    <a:lstStyle/>
                    <a:p>
                      <a:pP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Evaluación inicial</a:t>
                      </a:r>
                    </a:p>
                    <a:p>
                      <a:pPr algn="ctr">
                        <a:lnSpc>
                          <a:spcPct val="150000"/>
                        </a:lnSpc>
                        <a:spcAft>
                          <a:spcPts val="0"/>
                        </a:spcAft>
                      </a:pPr>
                      <a:r>
                        <a:rPr lang="es-EC" sz="1400" dirty="0">
                          <a:effectLst/>
                        </a:rPr>
                        <a:t>Cuadrado Medio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p-valor</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Evaluación final</a:t>
                      </a:r>
                    </a:p>
                    <a:p>
                      <a:pPr algn="ctr">
                        <a:lnSpc>
                          <a:spcPct val="150000"/>
                        </a:lnSpc>
                        <a:spcAft>
                          <a:spcPts val="0"/>
                        </a:spcAft>
                      </a:pPr>
                      <a:r>
                        <a:rPr lang="es-EC" sz="1400">
                          <a:effectLst/>
                        </a:rPr>
                        <a:t>Cuadrado Medio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0995">
                <a:tc>
                  <a:txBody>
                    <a:bodyPr/>
                    <a:lstStyle/>
                    <a:p>
                      <a:pPr>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0.613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0.171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0995">
                <a:tc>
                  <a:txBody>
                    <a:bodyPr/>
                    <a:lstStyle/>
                    <a:p>
                      <a:pPr>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0.009ns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0.971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0.215ns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0.117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0995">
                <a:tc>
                  <a:txBody>
                    <a:bodyPr/>
                    <a:lstStyle/>
                    <a:p>
                      <a:pPr>
                        <a:lnSpc>
                          <a:spcPct val="150000"/>
                        </a:lnSpc>
                        <a:spcAft>
                          <a:spcPts val="0"/>
                        </a:spcAft>
                      </a:pPr>
                      <a:r>
                        <a:rPr lang="es-EC"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0.127ns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0.227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0.110ns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0.356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0995">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0.076</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0.093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0995">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5.830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5.90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01990">
                <a:tc>
                  <a:txBody>
                    <a:bodyPr/>
                    <a:lstStyle/>
                    <a:p>
                      <a:pPr>
                        <a:lnSpc>
                          <a:spcPct val="150000"/>
                        </a:lnSpc>
                        <a:spcAft>
                          <a:spcPts val="0"/>
                        </a:spcAft>
                      </a:pPr>
                      <a:r>
                        <a:rPr lang="es-EC" sz="1400">
                          <a:effectLst/>
                        </a:rPr>
                        <a:t>X ufc/gr de suelo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67812</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195000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6243144" y="274480"/>
            <a:ext cx="5029201" cy="646331"/>
          </a:xfrm>
          <a:prstGeom prst="rect">
            <a:avLst/>
          </a:prstGeom>
        </p:spPr>
        <p:txBody>
          <a:bodyPr wrap="square">
            <a:spAutoFit/>
          </a:bodyPr>
          <a:lstStyle/>
          <a:p>
            <a:pPr>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la población de hongos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 </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270456" y="2895941"/>
            <a:ext cx="5322548" cy="923330"/>
          </a:xfrm>
          <a:prstGeom prst="rect">
            <a:avLst/>
          </a:prstGeom>
        </p:spPr>
        <p:txBody>
          <a:bodyPr wrap="square">
            <a:spAutoFit/>
          </a:bodyPr>
          <a:lstStyle/>
          <a:p>
            <a:r>
              <a:rPr lang="es-ES" b="1" dirty="0" smtClean="0">
                <a:solidFill>
                  <a:srgbClr val="000000"/>
                </a:solidFill>
                <a:latin typeface="Times New Roman" panose="02020603050405020304" pitchFamily="18" charset="0"/>
                <a:ea typeface="Calibri" panose="020F0502020204030204" pitchFamily="34" charset="0"/>
              </a:rPr>
              <a:t>Análisis de varianza para la población </a:t>
            </a:r>
            <a:r>
              <a:rPr lang="es-ES" b="1" dirty="0">
                <a:solidFill>
                  <a:srgbClr val="000000"/>
                </a:solidFill>
                <a:latin typeface="Times New Roman" panose="02020603050405020304" pitchFamily="18" charset="0"/>
                <a:ea typeface="Calibri" panose="020F0502020204030204" pitchFamily="34" charset="0"/>
              </a:rPr>
              <a:t>bacteriana del suelo en el cultivo de uvilla </a:t>
            </a:r>
            <a:r>
              <a:rPr lang="es-ES" b="1" i="1" dirty="0" err="1">
                <a:solidFill>
                  <a:srgbClr val="000000"/>
                </a:solidFill>
                <a:latin typeface="Times New Roman" panose="02020603050405020304" pitchFamily="18" charset="0"/>
                <a:ea typeface="Calibri" panose="020F0502020204030204" pitchFamily="34" charset="0"/>
              </a:rPr>
              <a:t>Physalis</a:t>
            </a:r>
            <a:r>
              <a:rPr lang="es-ES" b="1" i="1" dirty="0">
                <a:solidFill>
                  <a:srgbClr val="000000"/>
                </a:solidFill>
                <a:latin typeface="Times New Roman" panose="02020603050405020304" pitchFamily="18" charset="0"/>
                <a:ea typeface="Calibri" panose="020F0502020204030204" pitchFamily="34" charset="0"/>
              </a:rPr>
              <a:t> peruviana </a:t>
            </a:r>
            <a:r>
              <a:rPr lang="es-ES" b="1" dirty="0">
                <a:solidFill>
                  <a:srgbClr val="000000"/>
                </a:solidFill>
                <a:latin typeface="Times New Roman" panose="02020603050405020304" pitchFamily="18" charset="0"/>
                <a:ea typeface="Calibri" panose="020F0502020204030204" pitchFamily="34" charset="0"/>
              </a:rPr>
              <a:t>bajo el efecto de coberturas vegetales</a:t>
            </a:r>
            <a:endParaRPr lang="es-EC" b="1" dirty="0"/>
          </a:p>
        </p:txBody>
      </p:sp>
    </p:spTree>
    <p:extLst>
      <p:ext uri="{BB962C8B-B14F-4D97-AF65-F5344CB8AC3E}">
        <p14:creationId xmlns:p14="http://schemas.microsoft.com/office/powerpoint/2010/main" val="3308465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1192212741"/>
              </p:ext>
            </p:extLst>
          </p:nvPr>
        </p:nvGraphicFramePr>
        <p:xfrm>
          <a:off x="6312882" y="1035213"/>
          <a:ext cx="5400900" cy="2560320"/>
        </p:xfrm>
        <a:graphic>
          <a:graphicData uri="http://schemas.openxmlformats.org/drawingml/2006/table">
            <a:tbl>
              <a:tblPr firstRow="1" firstCol="1" bandRow="1">
                <a:tableStyleId>{9D7B26C5-4107-4FEC-AEDC-1716B250A1EF}</a:tableStyleId>
              </a:tblPr>
              <a:tblGrid>
                <a:gridCol w="1758273"/>
                <a:gridCol w="1214209"/>
                <a:gridCol w="1214209"/>
                <a:gridCol w="1214209"/>
              </a:tblGrid>
              <a:tr h="596130">
                <a:tc>
                  <a:txBody>
                    <a:bodyPr/>
                    <a:lstStyle/>
                    <a:p>
                      <a:pPr algn="ctr">
                        <a:lnSpc>
                          <a:spcPct val="150000"/>
                        </a:lnSpc>
                        <a:spcAft>
                          <a:spcPts val="0"/>
                        </a:spcAft>
                      </a:pPr>
                      <a:r>
                        <a:rPr lang="es-EC" sz="1400" dirty="0">
                          <a:effectLst/>
                        </a:rPr>
                        <a:t>Fuentes de Variación</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Grados de libertad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Cuadrado Medio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p-valor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8065">
                <a:tc>
                  <a:txBody>
                    <a:bodyPr/>
                    <a:lstStyle/>
                    <a:p>
                      <a:pPr>
                        <a:lnSpc>
                          <a:spcPct val="150000"/>
                        </a:lnSpc>
                        <a:spcAft>
                          <a:spcPts val="0"/>
                        </a:spcAft>
                      </a:pPr>
                      <a:r>
                        <a:rPr lang="es-EC" sz="1400">
                          <a:effectLst/>
                        </a:rPr>
                        <a:t>Total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0.0174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8065">
                <a:tc>
                  <a:txBody>
                    <a:bodyPr/>
                    <a:lstStyle/>
                    <a:p>
                      <a:pPr>
                        <a:lnSpc>
                          <a:spcPct val="150000"/>
                        </a:lnSpc>
                        <a:spcAft>
                          <a:spcPts val="0"/>
                        </a:spcAft>
                      </a:pPr>
                      <a:r>
                        <a:rPr lang="es-EC" sz="1400">
                          <a:effectLst/>
                        </a:rPr>
                        <a:t>Tratamientos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0.390**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0.0074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8065">
                <a:tc>
                  <a:txBody>
                    <a:bodyPr/>
                    <a:lstStyle/>
                    <a:p>
                      <a:pPr>
                        <a:lnSpc>
                          <a:spcPct val="150000"/>
                        </a:lnSpc>
                        <a:spcAft>
                          <a:spcPts val="0"/>
                        </a:spcAft>
                      </a:pPr>
                      <a:r>
                        <a:rPr lang="es-EC" sz="1400">
                          <a:effectLst/>
                        </a:rPr>
                        <a:t>Repeticiones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0.101ns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0.2619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8065">
                <a:tc>
                  <a:txBody>
                    <a:bodyPr/>
                    <a:lstStyle/>
                    <a:p>
                      <a:pPr>
                        <a:lnSpc>
                          <a:spcPct val="150000"/>
                        </a:lnSpc>
                        <a:spcAft>
                          <a:spcPts val="0"/>
                        </a:spcAft>
                      </a:pPr>
                      <a:r>
                        <a:rPr lang="es-EC" sz="1400">
                          <a:effectLst/>
                        </a:rPr>
                        <a:t>Error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0.067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8065">
                <a:tc>
                  <a:txBody>
                    <a:bodyPr/>
                    <a:lstStyle/>
                    <a:p>
                      <a:pPr>
                        <a:lnSpc>
                          <a:spcPct val="150000"/>
                        </a:lnSpc>
                        <a:spcAft>
                          <a:spcPts val="0"/>
                        </a:spcAft>
                      </a:pPr>
                      <a:r>
                        <a:rPr lang="es-EC" sz="1400">
                          <a:effectLst/>
                        </a:rPr>
                        <a:t>CV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9.22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8065">
                <a:tc>
                  <a:txBody>
                    <a:bodyPr/>
                    <a:lstStyle/>
                    <a:p>
                      <a:pPr>
                        <a:lnSpc>
                          <a:spcPct val="150000"/>
                        </a:lnSpc>
                        <a:spcAft>
                          <a:spcPts val="0"/>
                        </a:spcAft>
                      </a:pPr>
                      <a:r>
                        <a:rPr lang="es-EC" sz="1400" dirty="0">
                          <a:effectLst/>
                        </a:rPr>
                        <a:t>X </a:t>
                      </a:r>
                      <a:r>
                        <a:rPr lang="es-EC" sz="1400" dirty="0" err="1">
                          <a:effectLst/>
                        </a:rPr>
                        <a:t>tn</a:t>
                      </a:r>
                      <a:r>
                        <a:rPr lang="es-EC" sz="1400" dirty="0">
                          <a:effectLst/>
                        </a:rPr>
                        <a:t>/ha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solidFill>
                          <a:srgbClr val="000000"/>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400">
                          <a:effectLst/>
                        </a:rPr>
                        <a:t>7.60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658934874"/>
              </p:ext>
            </p:extLst>
          </p:nvPr>
        </p:nvGraphicFramePr>
        <p:xfrm>
          <a:off x="207398" y="2986630"/>
          <a:ext cx="5720441" cy="2560320"/>
        </p:xfrm>
        <a:graphic>
          <a:graphicData uri="http://schemas.openxmlformats.org/drawingml/2006/table">
            <a:tbl>
              <a:tblPr firstRow="1" firstCol="1" bandRow="1">
                <a:tableStyleId>{9D7B26C5-4107-4FEC-AEDC-1716B250A1EF}</a:tableStyleId>
              </a:tblPr>
              <a:tblGrid>
                <a:gridCol w="3465972"/>
                <a:gridCol w="1130142"/>
                <a:gridCol w="1124327"/>
              </a:tblGrid>
              <a:tr h="176530">
                <a:tc>
                  <a:txBody>
                    <a:bodyPr/>
                    <a:lstStyle/>
                    <a:p>
                      <a:pPr>
                        <a:lnSpc>
                          <a:spcPct val="150000"/>
                        </a:lnSpc>
                        <a:spcAft>
                          <a:spcPts val="0"/>
                        </a:spcAft>
                      </a:pPr>
                      <a:r>
                        <a:rPr lang="es-EC" sz="1400" dirty="0">
                          <a:effectLst/>
                        </a:rPr>
                        <a:t>TRATAMIENTOS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MEDIAS (tn/ha)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Error Experimental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6530">
                <a:tc>
                  <a:txBody>
                    <a:bodyPr/>
                    <a:lstStyle/>
                    <a:p>
                      <a:pPr>
                        <a:lnSpc>
                          <a:spcPct val="150000"/>
                        </a:lnSpc>
                        <a:spcAft>
                          <a:spcPts val="0"/>
                        </a:spcAft>
                      </a:pPr>
                      <a:r>
                        <a:rPr lang="es-EC" sz="1400">
                          <a:effectLst/>
                        </a:rPr>
                        <a:t>T5 Testigo Absoluto (manejo convencional)</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14,57 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t>
                      </a:r>
                      <a:r>
                        <a:rPr lang="es-EC" sz="1400">
                          <a:effectLst/>
                        </a:rPr>
                        <a:t>4.4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6530">
                <a:tc>
                  <a:txBody>
                    <a:bodyPr/>
                    <a:lstStyle/>
                    <a:p>
                      <a:pPr>
                        <a:lnSpc>
                          <a:spcPct val="150000"/>
                        </a:lnSpc>
                        <a:spcAft>
                          <a:spcPts val="0"/>
                        </a:spcAft>
                      </a:pPr>
                      <a:r>
                        <a:rPr lang="es-EC" sz="1400">
                          <a:effectLst/>
                        </a:rPr>
                        <a:t>T2 Alfalfa (Medicago sativa)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12,13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t>
                      </a:r>
                      <a:r>
                        <a:rPr lang="es-EC" sz="1400">
                          <a:effectLst/>
                        </a:rPr>
                        <a:t>1.84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6530">
                <a:tc>
                  <a:txBody>
                    <a:bodyPr/>
                    <a:lstStyle/>
                    <a:p>
                      <a:pPr>
                        <a:lnSpc>
                          <a:spcPct val="150000"/>
                        </a:lnSpc>
                        <a:spcAft>
                          <a:spcPts val="0"/>
                        </a:spcAft>
                      </a:pPr>
                      <a:r>
                        <a:rPr lang="es-EC" sz="1400">
                          <a:effectLst/>
                        </a:rPr>
                        <a:t>T1 Trébol Blanco (Trifoliun repens)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6,77 ab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t>
                      </a:r>
                      <a:r>
                        <a:rPr lang="es-EC" sz="1400">
                          <a:effectLst/>
                        </a:rPr>
                        <a:t>3.04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6530">
                <a:tc>
                  <a:txBody>
                    <a:bodyPr/>
                    <a:lstStyle/>
                    <a:p>
                      <a:pPr>
                        <a:lnSpc>
                          <a:spcPct val="150000"/>
                        </a:lnSpc>
                        <a:spcAft>
                          <a:spcPts val="0"/>
                        </a:spcAft>
                      </a:pPr>
                      <a:r>
                        <a:rPr lang="es-EC" sz="1400">
                          <a:effectLst/>
                        </a:rPr>
                        <a:t>T3 Raigrás (Lolium perenne)</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2,58 b</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a:t>
                      </a:r>
                      <a:r>
                        <a:rPr lang="es-EC" sz="1400">
                          <a:effectLst/>
                        </a:rPr>
                        <a:t>1.49</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6530">
                <a:tc>
                  <a:txBody>
                    <a:bodyPr/>
                    <a:lstStyle/>
                    <a:p>
                      <a:pPr>
                        <a:lnSpc>
                          <a:spcPct val="150000"/>
                        </a:lnSpc>
                        <a:spcAft>
                          <a:spcPts val="0"/>
                        </a:spcAft>
                      </a:pPr>
                      <a:r>
                        <a:rPr lang="es-EC" sz="1400">
                          <a:effectLst/>
                        </a:rPr>
                        <a:t>T4 Raigrás (Lolium perenne) </a:t>
                      </a:r>
                    </a:p>
                    <a:p>
                      <a:pPr>
                        <a:lnSpc>
                          <a:spcPct val="150000"/>
                        </a:lnSpc>
                        <a:spcAft>
                          <a:spcPts val="0"/>
                        </a:spcAft>
                      </a:pPr>
                      <a:r>
                        <a:rPr lang="es-EC" sz="1400">
                          <a:effectLst/>
                        </a:rPr>
                        <a:t>+ Trébol  (Trifoliun repens)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1,97 b</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a:t>
                      </a:r>
                      <a:r>
                        <a:rPr lang="es-EC" sz="1400" dirty="0">
                          <a:effectLst/>
                        </a:rPr>
                        <a:t>0.68</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270456" y="2174257"/>
            <a:ext cx="5042523" cy="646331"/>
          </a:xfrm>
          <a:prstGeom prst="rect">
            <a:avLst/>
          </a:prstGeom>
        </p:spPr>
        <p:txBody>
          <a:bodyPr wrap="square">
            <a:spAutoFit/>
          </a:bodyPr>
          <a:lstStyle/>
          <a:p>
            <a:pPr algn="just">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al 5 % para la erosión del suelo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5824147" y="274480"/>
            <a:ext cx="6096000" cy="646331"/>
          </a:xfrm>
          <a:prstGeom prst="rect">
            <a:avLst/>
          </a:prstGeom>
        </p:spPr>
        <p:txBody>
          <a:bodyPr>
            <a:spAutoFit/>
          </a:bodyPr>
          <a:lstStyle/>
          <a:p>
            <a:pPr>
              <a:spcAft>
                <a:spcPts val="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Varianza para la erosión del suelo en el cultivo de uvilla </a:t>
            </a:r>
            <a:r>
              <a:rPr lang="es-E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peruviana </a:t>
            </a: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(330 </a:t>
            </a:r>
            <a:r>
              <a:rPr lang="es-E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ddt</a:t>
            </a: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21741"/>
          <a:stretch/>
        </p:blipFill>
        <p:spPr>
          <a:xfrm rot="16200000">
            <a:off x="7637174" y="3459308"/>
            <a:ext cx="3090044" cy="3297436"/>
          </a:xfrm>
          <a:prstGeom prst="rect">
            <a:avLst/>
          </a:prstGeom>
        </p:spPr>
      </p:pic>
    </p:spTree>
    <p:extLst>
      <p:ext uri="{BB962C8B-B14F-4D97-AF65-F5344CB8AC3E}">
        <p14:creationId xmlns:p14="http://schemas.microsoft.com/office/powerpoint/2010/main" val="1604757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1725769" y="2010708"/>
            <a:ext cx="8873544" cy="4375557"/>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 cobertura vegetal en base a alfalfa, generó el mejor efecto en el desarrollo del cultivo, con un rendimiento de 7,86 </a:t>
            </a:r>
            <a:r>
              <a:rPr lang="es-EC" dirty="0" err="1">
                <a:latin typeface="Times New Roman" panose="02020603050405020304" pitchFamily="18" charset="0"/>
                <a:ea typeface="Calibri" panose="020F0502020204030204" pitchFamily="34" charset="0"/>
                <a:cs typeface="Times New Roman" panose="02020603050405020304" pitchFamily="18" charset="0"/>
              </a:rPr>
              <a:t>tn</a:t>
            </a:r>
            <a:r>
              <a:rPr lang="es-EC" dirty="0">
                <a:latin typeface="Times New Roman" panose="02020603050405020304" pitchFamily="18" charset="0"/>
                <a:ea typeface="Calibri" panose="020F0502020204030204" pitchFamily="34" charset="0"/>
                <a:cs typeface="Times New Roman" panose="02020603050405020304" pitchFamily="18" charset="0"/>
              </a:rPr>
              <a:t>/ha, en los primeros cinco meses, superando al resto de tratamientos analizados.  </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Mediante la utilización de coberturas vegetales se logró prevenir y controlar la erosión del suelo, comparado con el testigo absoluto (manejo convencional), donde se generó la más alta erosión del suelo, con 15,57 </a:t>
            </a:r>
            <a:r>
              <a:rPr lang="es-EC" dirty="0" err="1">
                <a:latin typeface="Times New Roman" panose="02020603050405020304" pitchFamily="18" charset="0"/>
                <a:ea typeface="Calibri" panose="020F0502020204030204" pitchFamily="34" charset="0"/>
                <a:cs typeface="Times New Roman" panose="02020603050405020304" pitchFamily="18" charset="0"/>
              </a:rPr>
              <a:t>tn</a:t>
            </a:r>
            <a:r>
              <a:rPr lang="es-EC" dirty="0">
                <a:latin typeface="Times New Roman" panose="02020603050405020304" pitchFamily="18" charset="0"/>
                <a:ea typeface="Calibri" panose="020F0502020204030204" pitchFamily="34" charset="0"/>
                <a:cs typeface="Times New Roman" panose="02020603050405020304" pitchFamily="18" charset="0"/>
              </a:rPr>
              <a:t>/ha/año.</a:t>
            </a:r>
          </a:p>
          <a:p>
            <a:pPr marL="457200">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10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 cobertura vegetal a base de alfalfa  mantuvo hasta un 90 % de nitrógeno en el suelo entre el inicio y el  final del experimento, demostrando la eficiencia de la leguminosa en la fijación biológica de nitrógeno.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4290098" y="429086"/>
            <a:ext cx="4589270"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CONCLUSIONES</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0677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5" name="Rectángulo 4"/>
          <p:cNvSpPr/>
          <p:nvPr/>
        </p:nvSpPr>
        <p:spPr>
          <a:xfrm>
            <a:off x="457200" y="1320886"/>
            <a:ext cx="10704786" cy="2862322"/>
          </a:xfrm>
          <a:prstGeom prst="rect">
            <a:avLst/>
          </a:prstGeom>
        </p:spPr>
        <p:txBody>
          <a:bodyPr wrap="square">
            <a:spAutoFit/>
          </a:bodyPr>
          <a:lstStyle/>
          <a:p>
            <a:pPr marL="342900" lvl="0" indent="-342900" algn="jus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Se recomienda usar la cobertura vegetal a base de alfalfa en el cultivo de uvilla, ya  que esta leguminosa estimula su desarrollo, gracias al aporte de nitrógeno y a la promoción del reciclaje de nutrientes en el sistema agrícola. </a:t>
            </a:r>
          </a:p>
          <a:p>
            <a:pPr algn="just"/>
            <a:r>
              <a:rPr lang="es-EC" dirty="0">
                <a:latin typeface="Times New Roman" panose="02020603050405020304" pitchFamily="18" charset="0"/>
                <a:ea typeface="Calibri" panose="020F0502020204030204" pitchFamily="34" charset="0"/>
                <a:cs typeface="Times New Roman" panose="02020603050405020304" pitchFamily="18" charset="0"/>
              </a:rPr>
              <a:t> </a:t>
            </a: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Esta asociación alfalfa – uvilla tiene una buena perspectiva para ser empleada con el objetivo de promover una agricultura natural, por la capacidad de los cultivos de desarrollarse compartiendo la misma superficie. </a:t>
            </a:r>
          </a:p>
          <a:p>
            <a:pPr algn="just"/>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Symbol" panose="05050102010706020507" pitchFamily="18" charset="2"/>
              <a:buChar char=""/>
            </a:pPr>
            <a:r>
              <a:rPr lang="es-EC" dirty="0" smtClean="0">
                <a:latin typeface="Times New Roman" panose="02020603050405020304" pitchFamily="18" charset="0"/>
                <a:ea typeface="Calibri" panose="020F0502020204030204" pitchFamily="34" charset="0"/>
              </a:rPr>
              <a:t>Se </a:t>
            </a:r>
            <a:r>
              <a:rPr lang="es-EC" dirty="0">
                <a:latin typeface="Times New Roman" panose="02020603050405020304" pitchFamily="18" charset="0"/>
                <a:ea typeface="Calibri" panose="020F0502020204030204" pitchFamily="34" charset="0"/>
              </a:rPr>
              <a:t>recomienda validar la cobertura vegetal a base de alfalfa en el cultivo de uvilla en una superficie más extensiva; así como también probarla en otras zonas geográficas y en diferentes tipos de suelo. </a:t>
            </a:r>
            <a:endParaRPr lang="es-EC" dirty="0"/>
          </a:p>
          <a:p>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4231387" y="274406"/>
            <a:ext cx="5999464"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RECOMENDACIONES</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7" name="Imagen 6"/>
          <p:cNvPicPr>
            <a:picLocks noChangeAspect="1"/>
          </p:cNvPicPr>
          <p:nvPr/>
        </p:nvPicPr>
        <p:blipFill>
          <a:blip r:embed="rId3"/>
          <a:stretch>
            <a:fillRect/>
          </a:stretch>
        </p:blipFill>
        <p:spPr>
          <a:xfrm>
            <a:off x="2537761" y="4011543"/>
            <a:ext cx="6543664" cy="2634769"/>
          </a:xfrm>
          <a:prstGeom prst="rect">
            <a:avLst/>
          </a:prstGeom>
        </p:spPr>
      </p:pic>
    </p:spTree>
    <p:extLst>
      <p:ext uri="{BB962C8B-B14F-4D97-AF65-F5344CB8AC3E}">
        <p14:creationId xmlns:p14="http://schemas.microsoft.com/office/powerpoint/2010/main" val="1581553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480604297"/>
              </p:ext>
            </p:extLst>
          </p:nvPr>
        </p:nvGraphicFramePr>
        <p:xfrm>
          <a:off x="292827" y="2114514"/>
          <a:ext cx="7884368" cy="365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a:srcRect l="9576" t="17241" r="51050" b="34881"/>
          <a:stretch/>
        </p:blipFill>
        <p:spPr>
          <a:xfrm>
            <a:off x="8795447" y="1477127"/>
            <a:ext cx="2986647" cy="2185096"/>
          </a:xfrm>
          <a:prstGeom prst="rect">
            <a:avLst/>
          </a:prstGeom>
        </p:spPr>
      </p:pic>
      <p:pic>
        <p:nvPicPr>
          <p:cNvPr id="2050" name="Picture 2" descr="Control biológico del aguayman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4594" y="4094201"/>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895340" y="274406"/>
            <a:ext cx="6563710" cy="923330"/>
          </a:xfrm>
          <a:prstGeom prst="rect">
            <a:avLst/>
          </a:prstGeom>
        </p:spPr>
        <p:txBody>
          <a:bodyPr wrap="square">
            <a:spAutoFit/>
          </a:bodyPr>
          <a:lstStyle/>
          <a:p>
            <a:pPr algn="just"/>
            <a:r>
              <a:rPr lang="es-ES" dirty="0" smtClean="0">
                <a:effectLst/>
                <a:latin typeface="Times New Roman" panose="02020603050405020304" pitchFamily="18" charset="0"/>
                <a:ea typeface="Calibri" panose="020F0502020204030204" pitchFamily="34" charset="0"/>
              </a:rPr>
              <a:t>En vista de que el cultivo de uvilla (</a:t>
            </a:r>
            <a:r>
              <a:rPr lang="es-ES" i="1" dirty="0" err="1" smtClean="0">
                <a:effectLst/>
                <a:latin typeface="Times New Roman" panose="02020603050405020304" pitchFamily="18" charset="0"/>
                <a:ea typeface="Calibri" panose="020F0502020204030204" pitchFamily="34" charset="0"/>
              </a:rPr>
              <a:t>Physalis</a:t>
            </a:r>
            <a:r>
              <a:rPr lang="es-ES" i="1" dirty="0" smtClean="0">
                <a:effectLst/>
                <a:latin typeface="Times New Roman" panose="02020603050405020304" pitchFamily="18" charset="0"/>
                <a:ea typeface="Calibri" panose="020F0502020204030204" pitchFamily="34" charset="0"/>
              </a:rPr>
              <a:t> </a:t>
            </a:r>
            <a:r>
              <a:rPr lang="es-ES" i="1" dirty="0" err="1" smtClean="0">
                <a:effectLst/>
                <a:latin typeface="Times New Roman" panose="02020603050405020304" pitchFamily="18" charset="0"/>
                <a:ea typeface="Calibri" panose="020F0502020204030204" pitchFamily="34" charset="0"/>
              </a:rPr>
              <a:t>peruvian</a:t>
            </a:r>
            <a:r>
              <a:rPr lang="es-ES" i="1" dirty="0" smtClean="0">
                <a:effectLst/>
                <a:latin typeface="Times New Roman" panose="02020603050405020304" pitchFamily="18" charset="0"/>
                <a:ea typeface="Calibri" panose="020F0502020204030204" pitchFamily="34" charset="0"/>
              </a:rPr>
              <a:t>, L</a:t>
            </a:r>
            <a:r>
              <a:rPr lang="es-ES" dirty="0" smtClean="0">
                <a:effectLst/>
                <a:latin typeface="Times New Roman" panose="02020603050405020304" pitchFamily="18" charset="0"/>
                <a:ea typeface="Calibri" panose="020F0502020204030204" pitchFamily="34" charset="0"/>
              </a:rPr>
              <a:t>) ha ganado importancia económica, su producción se ha ido desarrollando bajo el sistema del monocultivo,</a:t>
            </a:r>
            <a:endParaRPr lang="es-EC" dirty="0"/>
          </a:p>
        </p:txBody>
      </p:sp>
      <p:pic>
        <p:nvPicPr>
          <p:cNvPr id="9" name="Imagen 8" descr="http://software-el.espe.edu.ec/wp-content/uploads/2013/08/logo_ffaa_p.jpg"/>
          <p:cNvPicPr/>
          <p:nvPr/>
        </p:nvPicPr>
        <p:blipFill>
          <a:blip r:embed="rId9">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Tree>
    <p:extLst>
      <p:ext uri="{BB962C8B-B14F-4D97-AF65-F5344CB8AC3E}">
        <p14:creationId xmlns:p14="http://schemas.microsoft.com/office/powerpoint/2010/main" val="3716453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53410" y="1508457"/>
            <a:ext cx="4999061" cy="584775"/>
          </a:xfrm>
          <a:prstGeom prst="rect">
            <a:avLst/>
          </a:prstGeom>
        </p:spPr>
        <p:txBody>
          <a:bodyPr wrap="none">
            <a:spAutoFit/>
          </a:bodyPr>
          <a:lstStyle/>
          <a:p>
            <a:r>
              <a:rPr lang="es-ES" sz="3200" b="1" dirty="0" smtClean="0">
                <a:effectLst/>
                <a:latin typeface="Times New Roman" panose="02020603050405020304" pitchFamily="18" charset="0"/>
                <a:ea typeface="Calibri" panose="020F0502020204030204" pitchFamily="34" charset="0"/>
              </a:rPr>
              <a:t>Preguntas de Investigación </a:t>
            </a:r>
            <a:endParaRPr lang="es-EC" sz="3200" b="1" dirty="0"/>
          </a:p>
        </p:txBody>
      </p:sp>
      <p:sp>
        <p:nvSpPr>
          <p:cNvPr id="5" name="Rectángulo 4"/>
          <p:cNvSpPr/>
          <p:nvPr/>
        </p:nvSpPr>
        <p:spPr>
          <a:xfrm>
            <a:off x="1067426" y="2971512"/>
            <a:ext cx="10199426" cy="1615827"/>
          </a:xfrm>
          <a:prstGeom prst="rect">
            <a:avLst/>
          </a:prstGeom>
        </p:spPr>
        <p:txBody>
          <a:bodyPr wrap="square">
            <a:spAutoFit/>
          </a:bodyPr>
          <a:lstStyle/>
          <a:p>
            <a:pPr algn="just">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¿Es positivo el efecto que ejerce la cobertura vegetal viva sobre el desarrollo del cultivo de uvilla (</a:t>
            </a:r>
            <a:r>
              <a:rPr lang="es-ES" i="1" dirty="0" err="1" smtClean="0">
                <a:effectLst/>
                <a:latin typeface="Times New Roman" panose="02020603050405020304" pitchFamily="18" charset="0"/>
                <a:ea typeface="Calibri" panose="020F0502020204030204" pitchFamily="34" charset="0"/>
                <a:cs typeface="Times New Roman" panose="02020603050405020304" pitchFamily="18" charset="0"/>
              </a:rPr>
              <a:t>Physalis</a:t>
            </a:r>
            <a:r>
              <a:rPr lang="es-ES" i="1" dirty="0" smtClean="0">
                <a:effectLst/>
                <a:latin typeface="Times New Roman" panose="02020603050405020304" pitchFamily="18" charset="0"/>
                <a:ea typeface="Calibri" panose="020F0502020204030204" pitchFamily="34" charset="0"/>
                <a:cs typeface="Times New Roman" panose="02020603050405020304" pitchFamily="18" charset="0"/>
              </a:rPr>
              <a:t> peruviana </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L)?</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es-ES" dirty="0" smtClean="0">
                <a:effectLst/>
                <a:latin typeface="Times New Roman" panose="02020603050405020304" pitchFamily="18" charset="0"/>
                <a:ea typeface="Calibri" panose="020F0502020204030204" pitchFamily="34" charset="0"/>
              </a:rPr>
              <a:t>¿Las coberturas vegetales controlan la erosión del suelo en el cultivo de uvilla (</a:t>
            </a:r>
            <a:r>
              <a:rPr lang="es-ES" i="1" dirty="0" err="1" smtClean="0">
                <a:effectLst/>
                <a:latin typeface="Times New Roman" panose="02020603050405020304" pitchFamily="18" charset="0"/>
                <a:ea typeface="Calibri" panose="020F0502020204030204" pitchFamily="34" charset="0"/>
              </a:rPr>
              <a:t>Physalis</a:t>
            </a:r>
            <a:r>
              <a:rPr lang="es-ES" i="1" dirty="0" smtClean="0">
                <a:effectLst/>
                <a:latin typeface="Times New Roman" panose="02020603050405020304" pitchFamily="18" charset="0"/>
                <a:ea typeface="Calibri" panose="020F0502020204030204" pitchFamily="34" charset="0"/>
              </a:rPr>
              <a:t> peruviana </a:t>
            </a:r>
            <a:r>
              <a:rPr lang="es-ES" dirty="0" smtClean="0">
                <a:effectLst/>
                <a:latin typeface="Times New Roman" panose="02020603050405020304" pitchFamily="18" charset="0"/>
                <a:ea typeface="Calibri" panose="020F0502020204030204" pitchFamily="34" charset="0"/>
              </a:rPr>
              <a:t>L)? </a:t>
            </a:r>
            <a:endParaRPr lang="es-EC" dirty="0"/>
          </a:p>
        </p:txBody>
      </p:sp>
      <p:pic>
        <p:nvPicPr>
          <p:cNvPr id="6" name="Imagen 5"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Tree>
    <p:extLst>
      <p:ext uri="{BB962C8B-B14F-4D97-AF65-F5344CB8AC3E}">
        <p14:creationId xmlns:p14="http://schemas.microsoft.com/office/powerpoint/2010/main" val="278275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1392072" y="893531"/>
            <a:ext cx="9089409" cy="4016484"/>
          </a:xfrm>
          <a:prstGeom prst="rect">
            <a:avLst/>
          </a:prstGeom>
        </p:spPr>
        <p:txBody>
          <a:bodyPr wrap="square">
            <a:spAutoFit/>
          </a:bodyPr>
          <a:lstStyle/>
          <a:p>
            <a:pPr indent="180340" algn="ctr">
              <a:lnSpc>
                <a:spcPct val="150000"/>
              </a:lnSpc>
              <a:spcBef>
                <a:spcPts val="1000"/>
              </a:spcBef>
              <a:spcAft>
                <a:spcPts val="0"/>
              </a:spcAft>
            </a:pPr>
            <a:r>
              <a:rPr lang="es-E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OBJETIVOS</a:t>
            </a:r>
            <a:endParaRPr lang="es-EC" sz="3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es-E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O. General </a:t>
            </a:r>
            <a:r>
              <a:rPr lang="es-ES"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Ø"/>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Evaluar el efecto de distintas especies vegetales: alfalfa (</a:t>
            </a:r>
            <a:r>
              <a:rPr lang="es-ES" sz="2000" i="1" dirty="0" smtClean="0">
                <a:effectLst/>
                <a:latin typeface="Times New Roman" panose="02020603050405020304" pitchFamily="18" charset="0"/>
                <a:ea typeface="Calibri" panose="020F0502020204030204" pitchFamily="34" charset="0"/>
                <a:cs typeface="Times New Roman" panose="02020603050405020304" pitchFamily="18" charset="0"/>
              </a:rPr>
              <a:t>Medicago sativa</a:t>
            </a: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 raigrás (</a:t>
            </a:r>
            <a:r>
              <a:rPr lang="es-ES" sz="2000" i="1" dirty="0" err="1" smtClean="0">
                <a:effectLst/>
                <a:latin typeface="Times New Roman" panose="02020603050405020304" pitchFamily="18" charset="0"/>
                <a:ea typeface="Calibri" panose="020F0502020204030204" pitchFamily="34" charset="0"/>
                <a:cs typeface="Times New Roman" panose="02020603050405020304" pitchFamily="18" charset="0"/>
              </a:rPr>
              <a:t>Loliun</a:t>
            </a:r>
            <a:r>
              <a:rPr lang="es-ES" sz="2000" i="1" dirty="0" smtClean="0">
                <a:effectLst/>
                <a:latin typeface="Times New Roman" panose="02020603050405020304" pitchFamily="18" charset="0"/>
                <a:ea typeface="Calibri" panose="020F0502020204030204" pitchFamily="34" charset="0"/>
                <a:cs typeface="Times New Roman" panose="02020603050405020304" pitchFamily="18" charset="0"/>
              </a:rPr>
              <a:t> perenne</a:t>
            </a: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 y trébol (</a:t>
            </a:r>
            <a:r>
              <a:rPr lang="es-ES" sz="2000" i="1" dirty="0" err="1" smtClean="0">
                <a:effectLst/>
                <a:latin typeface="Times New Roman" panose="02020603050405020304" pitchFamily="18" charset="0"/>
                <a:ea typeface="Calibri" panose="020F0502020204030204" pitchFamily="34" charset="0"/>
                <a:cs typeface="Times New Roman" panose="02020603050405020304" pitchFamily="18" charset="0"/>
              </a:rPr>
              <a:t>Trifolium</a:t>
            </a:r>
            <a:r>
              <a:rPr lang="es-ES" sz="2000" i="1" dirty="0" smtClean="0">
                <a:effectLst/>
                <a:latin typeface="Times New Roman" panose="02020603050405020304" pitchFamily="18" charset="0"/>
                <a:ea typeface="Calibri" panose="020F0502020204030204" pitchFamily="34" charset="0"/>
                <a:cs typeface="Times New Roman" panose="02020603050405020304" pitchFamily="18" charset="0"/>
              </a:rPr>
              <a:t> repens</a:t>
            </a: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 como cobertura viva de suelos, sobre el cultivo de uvilla (</a:t>
            </a:r>
            <a:r>
              <a:rPr lang="es-ES" sz="2000" i="1" dirty="0" err="1" smtClean="0">
                <a:effectLst/>
                <a:latin typeface="Times New Roman" panose="02020603050405020304" pitchFamily="18" charset="0"/>
                <a:ea typeface="Calibri" panose="020F0502020204030204" pitchFamily="34" charset="0"/>
                <a:cs typeface="Times New Roman" panose="02020603050405020304" pitchFamily="18" charset="0"/>
              </a:rPr>
              <a:t>Physalis</a:t>
            </a:r>
            <a:r>
              <a:rPr lang="es-ES" sz="2000" i="1" dirty="0" smtClean="0">
                <a:effectLst/>
                <a:latin typeface="Times New Roman" panose="02020603050405020304" pitchFamily="18" charset="0"/>
                <a:ea typeface="Calibri" panose="020F0502020204030204" pitchFamily="34" charset="0"/>
                <a:cs typeface="Times New Roman" panose="02020603050405020304" pitchFamily="18" charset="0"/>
              </a:rPr>
              <a:t> peruviana </a:t>
            </a: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L). </a:t>
            </a:r>
            <a:endParaRPr lang="es-EC"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56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2" name="Rectángulo 1"/>
          <p:cNvSpPr/>
          <p:nvPr/>
        </p:nvSpPr>
        <p:spPr>
          <a:xfrm>
            <a:off x="1419367" y="1513091"/>
            <a:ext cx="8993875" cy="3831818"/>
          </a:xfrm>
          <a:prstGeom prst="rect">
            <a:avLst/>
          </a:prstGeom>
        </p:spPr>
        <p:txBody>
          <a:bodyPr wrap="square">
            <a:spAutoFit/>
          </a:bodyPr>
          <a:lstStyle/>
          <a:p>
            <a:pPr>
              <a:lnSpc>
                <a:spcPct val="150000"/>
              </a:lnSpc>
              <a:spcBef>
                <a:spcPts val="1000"/>
              </a:spcBef>
              <a:spcAft>
                <a:spcPts val="0"/>
              </a:spcAft>
            </a:pPr>
            <a:r>
              <a:rPr lang="es-E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O. Específicos</a:t>
            </a:r>
            <a:endParaRPr lang="es-EC" sz="24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Ø"/>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Evaluar </a:t>
            </a: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el desarrollo vegetativo y reproductivo del cultivo de uvilla (</a:t>
            </a:r>
            <a:r>
              <a:rPr lang="es-ES" sz="2000" i="1" dirty="0" err="1" smtClean="0">
                <a:effectLst/>
                <a:latin typeface="Times New Roman" panose="02020603050405020304" pitchFamily="18" charset="0"/>
                <a:ea typeface="Calibri" panose="020F0502020204030204" pitchFamily="34" charset="0"/>
                <a:cs typeface="Times New Roman" panose="02020603050405020304" pitchFamily="18" charset="0"/>
              </a:rPr>
              <a:t>Physalis</a:t>
            </a:r>
            <a:r>
              <a:rPr lang="es-ES" sz="2000" i="1" dirty="0" smtClean="0">
                <a:effectLst/>
                <a:latin typeface="Times New Roman" panose="02020603050405020304" pitchFamily="18" charset="0"/>
                <a:ea typeface="Calibri" panose="020F0502020204030204" pitchFamily="34" charset="0"/>
                <a:cs typeface="Times New Roman" panose="02020603050405020304" pitchFamily="18" charset="0"/>
              </a:rPr>
              <a:t> peruviana</a:t>
            </a: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 en cada tratamiento estudiado.</a:t>
            </a:r>
          </a:p>
          <a:p>
            <a:pPr marL="342900" lvl="0" indent="-342900" algn="just">
              <a:lnSpc>
                <a:spcPct val="150000"/>
              </a:lnSpc>
              <a:spcAft>
                <a:spcPts val="0"/>
              </a:spcAft>
              <a:buFont typeface="Wingdings" panose="05000000000000000000" pitchFamily="2" charset="2"/>
              <a:buChar char="Ø"/>
            </a:pPr>
            <a:endParaRPr lang="es-EC"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Ø"/>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Determinar la factibilidad técnica del uso de la cobertura vegetal </a:t>
            </a:r>
          </a:p>
          <a:p>
            <a:pPr marL="342900" lvl="0" indent="-342900" algn="just">
              <a:lnSpc>
                <a:spcPct val="150000"/>
              </a:lnSpc>
              <a:spcAft>
                <a:spcPts val="0"/>
              </a:spcAft>
              <a:buFont typeface="Wingdings" panose="05000000000000000000" pitchFamily="2" charset="2"/>
              <a:buChar char="Ø"/>
            </a:pPr>
            <a:endParaRPr lang="es-EC"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Ø"/>
            </a:pPr>
            <a:r>
              <a:rPr lang="es-ES" sz="2000" dirty="0" smtClean="0">
                <a:effectLst/>
                <a:latin typeface="Times New Roman" panose="02020603050405020304" pitchFamily="18" charset="0"/>
                <a:ea typeface="Calibri" panose="020F0502020204030204" pitchFamily="34" charset="0"/>
                <a:cs typeface="Times New Roman" panose="02020603050405020304" pitchFamily="18" charset="0"/>
              </a:rPr>
              <a:t>Determinar el efecto de las coberturas vegetales sobre la erosión del suelo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7815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sp>
        <p:nvSpPr>
          <p:cNvPr id="3" name="Rectángulo 2"/>
          <p:cNvSpPr/>
          <p:nvPr/>
        </p:nvSpPr>
        <p:spPr>
          <a:xfrm>
            <a:off x="3879407" y="2575996"/>
            <a:ext cx="4275530" cy="823752"/>
          </a:xfrm>
          <a:prstGeom prst="rect">
            <a:avLst/>
          </a:prstGeom>
        </p:spPr>
        <p:txBody>
          <a:bodyPr wrap="none">
            <a:spAutoFit/>
          </a:bodyPr>
          <a:lstStyle/>
          <a:p>
            <a:pPr algn="ctr">
              <a:lnSpc>
                <a:spcPct val="150000"/>
              </a:lnSpc>
              <a:spcBef>
                <a:spcPts val="2400"/>
              </a:spcBef>
              <a:spcAft>
                <a:spcPts val="0"/>
              </a:spcAft>
            </a:pPr>
            <a:r>
              <a:rPr lang="es-E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MARCO TEÓRICO</a:t>
            </a:r>
            <a:endParaRPr lang="es-EC" sz="36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932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oftware-el.espe.edu.ec/wp-content/uploads/2013/08/logo_ffaa_p.jpg"/>
          <p:cNvPicPr/>
          <p:nvPr/>
        </p:nvPicPr>
        <p:blipFill>
          <a:blip r:embed="rId2">
            <a:extLst>
              <a:ext uri="{28A0092B-C50C-407E-A947-70E740481C1C}">
                <a14:useLocalDpi xmlns:a14="http://schemas.microsoft.com/office/drawing/2010/main" val="0"/>
              </a:ext>
            </a:extLst>
          </a:blip>
          <a:srcRect/>
          <a:stretch>
            <a:fillRect/>
          </a:stretch>
        </p:blipFill>
        <p:spPr bwMode="auto">
          <a:xfrm>
            <a:off x="270456" y="274480"/>
            <a:ext cx="2910626" cy="923256"/>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1504595650"/>
              </p:ext>
            </p:extLst>
          </p:nvPr>
        </p:nvGraphicFramePr>
        <p:xfrm>
          <a:off x="830249" y="1907728"/>
          <a:ext cx="5126990" cy="2321881"/>
        </p:xfrm>
        <a:graphic>
          <a:graphicData uri="http://schemas.openxmlformats.org/drawingml/2006/table">
            <a:tbl>
              <a:tblPr firstRow="1" firstCol="1" bandRow="1">
                <a:tableStyleId>{9D7B26C5-4107-4FEC-AEDC-1716B250A1EF}</a:tableStyleId>
              </a:tblPr>
              <a:tblGrid>
                <a:gridCol w="2283460"/>
                <a:gridCol w="2843530"/>
              </a:tblGrid>
              <a:tr h="243205">
                <a:tc>
                  <a:txBody>
                    <a:bodyPr/>
                    <a:lstStyle/>
                    <a:p>
                      <a:pPr>
                        <a:lnSpc>
                          <a:spcPct val="150000"/>
                        </a:lnSpc>
                        <a:spcAft>
                          <a:spcPts val="0"/>
                        </a:spcAft>
                      </a:pPr>
                      <a:r>
                        <a:rPr lang="es-ES" sz="1400" dirty="0">
                          <a:effectLst/>
                        </a:rPr>
                        <a:t>Reino</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Plantae</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3205">
                <a:tc>
                  <a:txBody>
                    <a:bodyPr/>
                    <a:lstStyle/>
                    <a:p>
                      <a:pPr>
                        <a:lnSpc>
                          <a:spcPct val="150000"/>
                        </a:lnSpc>
                        <a:spcAft>
                          <a:spcPts val="0"/>
                        </a:spcAft>
                      </a:pPr>
                      <a:r>
                        <a:rPr lang="es-ES" sz="1400" dirty="0">
                          <a:effectLst/>
                        </a:rPr>
                        <a:t>Clase</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Dicotiledónea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3205">
                <a:tc>
                  <a:txBody>
                    <a:bodyPr/>
                    <a:lstStyle/>
                    <a:p>
                      <a:pPr>
                        <a:lnSpc>
                          <a:spcPct val="150000"/>
                        </a:lnSpc>
                        <a:spcAft>
                          <a:spcPts val="0"/>
                        </a:spcAft>
                      </a:pPr>
                      <a:r>
                        <a:rPr lang="es-ES" sz="1400" dirty="0">
                          <a:effectLst/>
                        </a:rPr>
                        <a:t>Familia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dirty="0" err="1">
                          <a:effectLst/>
                        </a:rPr>
                        <a:t>Solanacea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3205">
                <a:tc>
                  <a:txBody>
                    <a:bodyPr/>
                    <a:lstStyle/>
                    <a:p>
                      <a:pPr>
                        <a:lnSpc>
                          <a:spcPct val="150000"/>
                        </a:lnSpc>
                        <a:spcAft>
                          <a:spcPts val="0"/>
                        </a:spcAft>
                      </a:pPr>
                      <a:r>
                        <a:rPr lang="es-ES" sz="1400">
                          <a:effectLst/>
                        </a:rPr>
                        <a:t>Género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Physalis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4635">
                <a:tc>
                  <a:txBody>
                    <a:bodyPr/>
                    <a:lstStyle/>
                    <a:p>
                      <a:pPr>
                        <a:lnSpc>
                          <a:spcPct val="150000"/>
                        </a:lnSpc>
                        <a:spcAft>
                          <a:spcPts val="0"/>
                        </a:spcAft>
                      </a:pPr>
                      <a:r>
                        <a:rPr lang="es-ES" sz="1400" dirty="0">
                          <a:effectLst/>
                        </a:rPr>
                        <a:t>Especie</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Physalis peruviana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3205">
                <a:tc>
                  <a:txBody>
                    <a:bodyPr/>
                    <a:lstStyle/>
                    <a:p>
                      <a:pPr>
                        <a:lnSpc>
                          <a:spcPct val="150000"/>
                        </a:lnSpc>
                        <a:spcAft>
                          <a:spcPts val="0"/>
                        </a:spcAft>
                      </a:pPr>
                      <a:r>
                        <a:rPr lang="es-ES" sz="1400">
                          <a:effectLst/>
                        </a:rPr>
                        <a:t>Nombre Científico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Physalis peruviana L.</a:t>
                      </a:r>
                      <a:endParaRPr lang="es-EC" sz="1400" b="1" i="1">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r>
              <a:tr h="243205">
                <a:tc>
                  <a:txBody>
                    <a:bodyPr/>
                    <a:lstStyle/>
                    <a:p>
                      <a:pPr>
                        <a:lnSpc>
                          <a:spcPct val="150000"/>
                        </a:lnSpc>
                        <a:spcAft>
                          <a:spcPts val="0"/>
                        </a:spcAft>
                      </a:pPr>
                      <a:r>
                        <a:rPr lang="es-ES" sz="1400">
                          <a:effectLst/>
                        </a:rPr>
                        <a:t>Nombre Vulgar</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dirty="0">
                          <a:effectLst/>
                        </a:rPr>
                        <a:t>Uvilla, uchuva, </a:t>
                      </a:r>
                      <a:r>
                        <a:rPr lang="es-ES" sz="1400" dirty="0" err="1">
                          <a:effectLst/>
                        </a:rPr>
                        <a:t>aguaymanto</a:t>
                      </a:r>
                      <a:r>
                        <a:rPr lang="es-ES" sz="1400" dirty="0">
                          <a:effectLst/>
                        </a:rPr>
                        <a:t>, cereza  andina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778865132"/>
              </p:ext>
            </p:extLst>
          </p:nvPr>
        </p:nvGraphicFramePr>
        <p:xfrm>
          <a:off x="6523004" y="4516441"/>
          <a:ext cx="4823460" cy="2000698"/>
        </p:xfrm>
        <a:graphic>
          <a:graphicData uri="http://schemas.openxmlformats.org/drawingml/2006/table">
            <a:tbl>
              <a:tblPr firstRow="1" firstCol="1" bandRow="1">
                <a:tableStyleId>{9D7B26C5-4107-4FEC-AEDC-1716B250A1EF}</a:tableStyleId>
              </a:tblPr>
              <a:tblGrid>
                <a:gridCol w="2279015"/>
                <a:gridCol w="2544445"/>
              </a:tblGrid>
              <a:tr h="200025">
                <a:tc>
                  <a:txBody>
                    <a:bodyPr/>
                    <a:lstStyle/>
                    <a:p>
                      <a:pPr>
                        <a:lnSpc>
                          <a:spcPct val="150000"/>
                        </a:lnSpc>
                        <a:spcAft>
                          <a:spcPts val="0"/>
                        </a:spcAft>
                      </a:pPr>
                      <a:r>
                        <a:rPr lang="es-ES" sz="1400" dirty="0">
                          <a:effectLst/>
                        </a:rPr>
                        <a:t>Temperatura</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8-20 ºC</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9240">
                <a:tc>
                  <a:txBody>
                    <a:bodyPr/>
                    <a:lstStyle/>
                    <a:p>
                      <a:pPr>
                        <a:lnSpc>
                          <a:spcPct val="150000"/>
                        </a:lnSpc>
                        <a:spcAft>
                          <a:spcPts val="0"/>
                        </a:spcAft>
                      </a:pPr>
                      <a:r>
                        <a:rPr lang="es-ES" sz="1400">
                          <a:effectLst/>
                        </a:rPr>
                        <a:t>Precipitación</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600-1 500 mm bien distribuidos</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9715">
                <a:tc>
                  <a:txBody>
                    <a:bodyPr/>
                    <a:lstStyle/>
                    <a:p>
                      <a:pPr>
                        <a:lnSpc>
                          <a:spcPct val="150000"/>
                        </a:lnSpc>
                        <a:spcAft>
                          <a:spcPts val="0"/>
                        </a:spcAft>
                      </a:pPr>
                      <a:r>
                        <a:rPr lang="es-ES" sz="1400">
                          <a:effectLst/>
                        </a:rPr>
                        <a:t>Altura</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1 300 – 3 500 msnm</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8915">
                <a:tc>
                  <a:txBody>
                    <a:bodyPr/>
                    <a:lstStyle/>
                    <a:p>
                      <a:pPr>
                        <a:lnSpc>
                          <a:spcPct val="150000"/>
                        </a:lnSpc>
                        <a:spcAft>
                          <a:spcPts val="0"/>
                        </a:spcAft>
                      </a:pPr>
                      <a:r>
                        <a:rPr lang="es-ES" sz="1400">
                          <a:effectLst/>
                        </a:rPr>
                        <a:t>Suelo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Franco</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31445">
                <a:tc>
                  <a:txBody>
                    <a:bodyPr/>
                    <a:lstStyle/>
                    <a:p>
                      <a:pPr>
                        <a:lnSpc>
                          <a:spcPct val="150000"/>
                        </a:lnSpc>
                        <a:spcAft>
                          <a:spcPts val="0"/>
                        </a:spcAft>
                      </a:pPr>
                      <a:r>
                        <a:rPr lang="es-ES" sz="1400">
                          <a:effectLst/>
                        </a:rPr>
                        <a:t>pH</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5 – 7</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9240">
                <a:tc>
                  <a:txBody>
                    <a:bodyPr/>
                    <a:lstStyle/>
                    <a:p>
                      <a:pPr>
                        <a:lnSpc>
                          <a:spcPct val="150000"/>
                        </a:lnSpc>
                        <a:spcAft>
                          <a:spcPts val="0"/>
                        </a:spcAft>
                      </a:pPr>
                      <a:r>
                        <a:rPr lang="es-ES" sz="1400">
                          <a:effectLst/>
                        </a:rPr>
                        <a:t>Humedad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a:effectLst/>
                        </a:rPr>
                        <a:t>50 – 80 %</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9715">
                <a:tc>
                  <a:txBody>
                    <a:bodyPr/>
                    <a:lstStyle/>
                    <a:p>
                      <a:pPr>
                        <a:lnSpc>
                          <a:spcPct val="150000"/>
                        </a:lnSpc>
                        <a:spcAft>
                          <a:spcPts val="0"/>
                        </a:spcAft>
                      </a:pPr>
                      <a:r>
                        <a:rPr lang="es-ES" sz="1400">
                          <a:effectLst/>
                        </a:rPr>
                        <a:t>Susceptibilidad</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S" sz="1400" dirty="0">
                          <a:effectLst/>
                        </a:rPr>
                        <a:t>Heladas</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5627427" y="3870110"/>
            <a:ext cx="6096000" cy="646331"/>
          </a:xfrm>
          <a:prstGeom prst="rect">
            <a:avLst/>
          </a:prstGeom>
        </p:spPr>
        <p:txBody>
          <a:bodyPr>
            <a:spAutoFit/>
          </a:bodyPr>
          <a:lstStyle/>
          <a:p>
            <a:pPr>
              <a:spcAft>
                <a:spcPts val="0"/>
              </a:spcAft>
            </a:pPr>
            <a:r>
              <a:rPr lang="es-ES"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Requerimientos agroclimáticos del cultivo de Uvilla </a:t>
            </a:r>
            <a:r>
              <a:rPr lang="es-ES" b="1"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peruviana</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612484" y="1442829"/>
            <a:ext cx="5698996" cy="369332"/>
          </a:xfrm>
          <a:prstGeom prst="rect">
            <a:avLst/>
          </a:prstGeom>
        </p:spPr>
        <p:txBody>
          <a:bodyPr wrap="none">
            <a:spAutoFit/>
          </a:bodyPr>
          <a:lstStyle/>
          <a:p>
            <a:pPr>
              <a:spcAft>
                <a:spcPts val="0"/>
              </a:spcAft>
            </a:pPr>
            <a:r>
              <a:rPr lang="es-ES"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Clasificación Botánica de la Uvilla </a:t>
            </a:r>
            <a:r>
              <a:rPr lang="es-ES" b="1"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Physalis</a:t>
            </a:r>
            <a:r>
              <a:rPr lang="es-ES" b="1"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peruviana</a:t>
            </a:r>
            <a:r>
              <a:rPr lang="es-ES"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t>
            </a:r>
            <a:endParaRPr lang="es-EC" sz="11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2" descr="http://4.bp.blogspot.com/_fRiqtgNXmXg/TPV3ctI0AWI/AAAAAAAAADo/3nQGZqIzTdI/s1600/6P0AFCA9YXZTZCAB2LIINCAEU0GD4CAAQJ1WDCAASJXHFCAMOLFE1CA4XM71RCAE637LICAWE59Q9CA1J6FUICAIF6RSMCAVIR9ZKCAP3FVP0CA0WJH7UCA09E936CAIJ35W8CAJGMAQMCAUZVVWZCAHLVSQ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941" y="815598"/>
            <a:ext cx="3448029" cy="258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339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3048</Words>
  <Application>Microsoft Office PowerPoint</Application>
  <PresentationFormat>Panorámica</PresentationFormat>
  <Paragraphs>996</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David Herrera</dc:creator>
  <cp:lastModifiedBy>Mario David Herrera</cp:lastModifiedBy>
  <cp:revision>47</cp:revision>
  <dcterms:created xsi:type="dcterms:W3CDTF">2015-11-25T01:00:43Z</dcterms:created>
  <dcterms:modified xsi:type="dcterms:W3CDTF">2015-11-25T15:05:38Z</dcterms:modified>
</cp:coreProperties>
</file>