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4"/>
  </p:notesMasterIdLst>
  <p:handoutMasterIdLst>
    <p:handoutMasterId r:id="rId45"/>
  </p:handoutMasterIdLst>
  <p:sldIdLst>
    <p:sldId id="263" r:id="rId2"/>
    <p:sldId id="268" r:id="rId3"/>
    <p:sldId id="270" r:id="rId4"/>
    <p:sldId id="271" r:id="rId5"/>
    <p:sldId id="273" r:id="rId6"/>
    <p:sldId id="283" r:id="rId7"/>
    <p:sldId id="304" r:id="rId8"/>
    <p:sldId id="264" r:id="rId9"/>
    <p:sldId id="265" r:id="rId10"/>
    <p:sldId id="266" r:id="rId11"/>
    <p:sldId id="272" r:id="rId12"/>
    <p:sldId id="284" r:id="rId13"/>
    <p:sldId id="285" r:id="rId14"/>
    <p:sldId id="286" r:id="rId15"/>
    <p:sldId id="287" r:id="rId16"/>
    <p:sldId id="288" r:id="rId17"/>
    <p:sldId id="290" r:id="rId18"/>
    <p:sldId id="293" r:id="rId19"/>
    <p:sldId id="294" r:id="rId20"/>
    <p:sldId id="296" r:id="rId21"/>
    <p:sldId id="297" r:id="rId22"/>
    <p:sldId id="298" r:id="rId23"/>
    <p:sldId id="303" r:id="rId24"/>
    <p:sldId id="299" r:id="rId25"/>
    <p:sldId id="300" r:id="rId26"/>
    <p:sldId id="302" r:id="rId27"/>
    <p:sldId id="306" r:id="rId28"/>
    <p:sldId id="305" r:id="rId29"/>
    <p:sldId id="307" r:id="rId30"/>
    <p:sldId id="309" r:id="rId31"/>
    <p:sldId id="311" r:id="rId32"/>
    <p:sldId id="312" r:id="rId33"/>
    <p:sldId id="313" r:id="rId34"/>
    <p:sldId id="276" r:id="rId35"/>
    <p:sldId id="275" r:id="rId36"/>
    <p:sldId id="277" r:id="rId37"/>
    <p:sldId id="278" r:id="rId38"/>
    <p:sldId id="279" r:id="rId39"/>
    <p:sldId id="280" r:id="rId40"/>
    <p:sldId id="281" r:id="rId41"/>
    <p:sldId id="282"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74"/>
  </p:normalViewPr>
  <p:slideViewPr>
    <p:cSldViewPr>
      <p:cViewPr varScale="1">
        <p:scale>
          <a:sx n="55" d="100"/>
          <a:sy n="55" d="100"/>
        </p:scale>
        <p:origin x="84" y="54"/>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B9240-0E96-42AD-8F3B-3270D8ED530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4BC83894-479C-4DB9-8295-8C1AE1088CDC}">
      <dgm:prSet/>
      <dgm:spPr/>
      <dgm:t>
        <a:bodyPr/>
        <a:lstStyle/>
        <a:p>
          <a:pPr rtl="0"/>
          <a:r>
            <a:rPr lang="es-EC" smtClean="0">
              <a:latin typeface="Arial" panose="020B0604020202020204" pitchFamily="34" charset="0"/>
              <a:cs typeface="Arial" panose="020B0604020202020204" pitchFamily="34" charset="0"/>
            </a:rPr>
            <a:t>Conocer los factores que influyen a una posible compra de productos alimenticios.</a:t>
          </a:r>
          <a:endParaRPr lang="es-EC">
            <a:latin typeface="Arial" panose="020B0604020202020204" pitchFamily="34" charset="0"/>
            <a:cs typeface="Arial" panose="020B0604020202020204" pitchFamily="34" charset="0"/>
          </a:endParaRPr>
        </a:p>
      </dgm:t>
    </dgm:pt>
    <dgm:pt modelId="{4CC9D6A8-5B45-47B1-B867-FA5DDE704F47}" type="parTrans" cxnId="{FCF54A7E-71C7-4094-B3DD-F279F3E0DE14}">
      <dgm:prSet/>
      <dgm:spPr/>
      <dgm:t>
        <a:bodyPr/>
        <a:lstStyle/>
        <a:p>
          <a:endParaRPr lang="es-ES">
            <a:latin typeface="Arial" panose="020B0604020202020204" pitchFamily="34" charset="0"/>
            <a:cs typeface="Arial" panose="020B0604020202020204" pitchFamily="34" charset="0"/>
          </a:endParaRPr>
        </a:p>
      </dgm:t>
    </dgm:pt>
    <dgm:pt modelId="{82D23676-C5BE-4D29-B41C-B2E490BBA142}" type="sibTrans" cxnId="{FCF54A7E-71C7-4094-B3DD-F279F3E0DE14}">
      <dgm:prSet/>
      <dgm:spPr/>
      <dgm:t>
        <a:bodyPr/>
        <a:lstStyle/>
        <a:p>
          <a:endParaRPr lang="es-ES">
            <a:latin typeface="Arial" panose="020B0604020202020204" pitchFamily="34" charset="0"/>
            <a:cs typeface="Arial" panose="020B0604020202020204" pitchFamily="34" charset="0"/>
          </a:endParaRPr>
        </a:p>
      </dgm:t>
    </dgm:pt>
    <dgm:pt modelId="{FF9FC35C-ECA5-4A2D-A6FF-200413D90835}">
      <dgm:prSet/>
      <dgm:spPr/>
      <dgm:t>
        <a:bodyPr/>
        <a:lstStyle/>
        <a:p>
          <a:pPr rtl="0"/>
          <a:r>
            <a:rPr lang="es-EC" smtClean="0">
              <a:latin typeface="Arial" panose="020B0604020202020204" pitchFamily="34" charset="0"/>
              <a:cs typeface="Arial" panose="020B0604020202020204" pitchFamily="34" charset="0"/>
            </a:rPr>
            <a:t>Las industrias alimenticias no utilizan las herramientas de dispositivos móviles para promocionar los productos de las empresas.</a:t>
          </a:r>
          <a:endParaRPr lang="es-EC">
            <a:latin typeface="Arial" panose="020B0604020202020204" pitchFamily="34" charset="0"/>
            <a:cs typeface="Arial" panose="020B0604020202020204" pitchFamily="34" charset="0"/>
          </a:endParaRPr>
        </a:p>
      </dgm:t>
    </dgm:pt>
    <dgm:pt modelId="{685A2163-2315-4CCD-9E70-DA828CFF5551}" type="parTrans" cxnId="{13EF218A-3A47-4639-81FC-31876EE75E50}">
      <dgm:prSet/>
      <dgm:spPr/>
      <dgm:t>
        <a:bodyPr/>
        <a:lstStyle/>
        <a:p>
          <a:endParaRPr lang="es-ES">
            <a:latin typeface="Arial" panose="020B0604020202020204" pitchFamily="34" charset="0"/>
            <a:cs typeface="Arial" panose="020B0604020202020204" pitchFamily="34" charset="0"/>
          </a:endParaRPr>
        </a:p>
      </dgm:t>
    </dgm:pt>
    <dgm:pt modelId="{8823B8F5-4D39-4BA3-A153-E9DC93271B13}" type="sibTrans" cxnId="{13EF218A-3A47-4639-81FC-31876EE75E50}">
      <dgm:prSet/>
      <dgm:spPr/>
      <dgm:t>
        <a:bodyPr/>
        <a:lstStyle/>
        <a:p>
          <a:endParaRPr lang="es-ES">
            <a:latin typeface="Arial" panose="020B0604020202020204" pitchFamily="34" charset="0"/>
            <a:cs typeface="Arial" panose="020B0604020202020204" pitchFamily="34" charset="0"/>
          </a:endParaRPr>
        </a:p>
      </dgm:t>
    </dgm:pt>
    <dgm:pt modelId="{4F1E6237-01FB-44A8-BAA4-3607976DA7F9}">
      <dgm:prSet/>
      <dgm:spPr/>
      <dgm:t>
        <a:bodyPr/>
        <a:lstStyle/>
        <a:p>
          <a:pPr rtl="0"/>
          <a:r>
            <a:rPr lang="es-EC" smtClean="0">
              <a:latin typeface="Arial" panose="020B0604020202020204" pitchFamily="34" charset="0"/>
              <a:cs typeface="Arial" panose="020B0604020202020204" pitchFamily="34" charset="0"/>
            </a:rPr>
            <a:t>En Ecuador no se han podido desarrollar de manera totalmente efectiva el uso de estrategias enfocadas a mobile marketing.</a:t>
          </a:r>
          <a:endParaRPr lang="es-EC">
            <a:latin typeface="Arial" panose="020B0604020202020204" pitchFamily="34" charset="0"/>
            <a:cs typeface="Arial" panose="020B0604020202020204" pitchFamily="34" charset="0"/>
          </a:endParaRPr>
        </a:p>
      </dgm:t>
    </dgm:pt>
    <dgm:pt modelId="{470BED0F-FE4D-44C3-8A00-A44DD9E6AF73}" type="parTrans" cxnId="{1F26F606-253F-41EA-83B6-D52447FDDF20}">
      <dgm:prSet/>
      <dgm:spPr/>
      <dgm:t>
        <a:bodyPr/>
        <a:lstStyle/>
        <a:p>
          <a:endParaRPr lang="es-ES">
            <a:latin typeface="Arial" panose="020B0604020202020204" pitchFamily="34" charset="0"/>
            <a:cs typeface="Arial" panose="020B0604020202020204" pitchFamily="34" charset="0"/>
          </a:endParaRPr>
        </a:p>
      </dgm:t>
    </dgm:pt>
    <dgm:pt modelId="{8B0FDA36-943B-4B13-B222-1F4BDB9012D3}" type="sibTrans" cxnId="{1F26F606-253F-41EA-83B6-D52447FDDF20}">
      <dgm:prSet/>
      <dgm:spPr/>
      <dgm:t>
        <a:bodyPr/>
        <a:lstStyle/>
        <a:p>
          <a:endParaRPr lang="es-ES">
            <a:latin typeface="Arial" panose="020B0604020202020204" pitchFamily="34" charset="0"/>
            <a:cs typeface="Arial" panose="020B0604020202020204" pitchFamily="34" charset="0"/>
          </a:endParaRPr>
        </a:p>
      </dgm:t>
    </dgm:pt>
    <dgm:pt modelId="{4E66DCE9-2095-41B9-8BD9-037924582840}">
      <dgm:prSet/>
      <dgm:spPr/>
      <dgm:t>
        <a:bodyPr/>
        <a:lstStyle/>
        <a:p>
          <a:pPr rtl="0"/>
          <a:r>
            <a:rPr lang="es-EC" smtClean="0">
              <a:latin typeface="Arial" panose="020B0604020202020204" pitchFamily="34" charset="0"/>
              <a:cs typeface="Arial" panose="020B0604020202020204" pitchFamily="34" charset="0"/>
            </a:rPr>
            <a:t>La desconfianza por parte del consumidor a la compra por medios electrónicos.</a:t>
          </a:r>
          <a:endParaRPr lang="es-EC">
            <a:latin typeface="Arial" panose="020B0604020202020204" pitchFamily="34" charset="0"/>
            <a:cs typeface="Arial" panose="020B0604020202020204" pitchFamily="34" charset="0"/>
          </a:endParaRPr>
        </a:p>
      </dgm:t>
    </dgm:pt>
    <dgm:pt modelId="{D32A65A7-E087-4FE1-88F9-AFAA1F07C8FF}" type="parTrans" cxnId="{AE029DAF-675E-4A41-8415-3EB4B95B81A2}">
      <dgm:prSet/>
      <dgm:spPr/>
      <dgm:t>
        <a:bodyPr/>
        <a:lstStyle/>
        <a:p>
          <a:endParaRPr lang="es-ES">
            <a:latin typeface="Arial" panose="020B0604020202020204" pitchFamily="34" charset="0"/>
            <a:cs typeface="Arial" panose="020B0604020202020204" pitchFamily="34" charset="0"/>
          </a:endParaRPr>
        </a:p>
      </dgm:t>
    </dgm:pt>
    <dgm:pt modelId="{D7ED77F2-6814-4FA5-97A8-6FE4CF2A897F}" type="sibTrans" cxnId="{AE029DAF-675E-4A41-8415-3EB4B95B81A2}">
      <dgm:prSet/>
      <dgm:spPr/>
      <dgm:t>
        <a:bodyPr/>
        <a:lstStyle/>
        <a:p>
          <a:endParaRPr lang="es-ES">
            <a:latin typeface="Arial" panose="020B0604020202020204" pitchFamily="34" charset="0"/>
            <a:cs typeface="Arial" panose="020B0604020202020204" pitchFamily="34" charset="0"/>
          </a:endParaRPr>
        </a:p>
      </dgm:t>
    </dgm:pt>
    <dgm:pt modelId="{3CA974FB-9A27-4A67-9536-F0C983B04F64}">
      <dgm:prSet/>
      <dgm:spPr/>
      <dgm:t>
        <a:bodyPr/>
        <a:lstStyle/>
        <a:p>
          <a:pPr rtl="0"/>
          <a:r>
            <a:rPr lang="es-EC" smtClean="0">
              <a:latin typeface="Arial" panose="020B0604020202020204" pitchFamily="34" charset="0"/>
              <a:cs typeface="Arial" panose="020B0604020202020204" pitchFamily="34" charset="0"/>
            </a:rPr>
            <a:t>Los Millenials son personas que necesitan estar en constante contacto tecnológico.</a:t>
          </a:r>
          <a:endParaRPr lang="es-EC">
            <a:latin typeface="Arial" panose="020B0604020202020204" pitchFamily="34" charset="0"/>
            <a:cs typeface="Arial" panose="020B0604020202020204" pitchFamily="34" charset="0"/>
          </a:endParaRPr>
        </a:p>
      </dgm:t>
    </dgm:pt>
    <dgm:pt modelId="{F65B9721-8BE7-48AC-A495-6D601FEB61B2}" type="parTrans" cxnId="{EDF22521-52DC-4E57-BD32-F3F39A295940}">
      <dgm:prSet/>
      <dgm:spPr/>
      <dgm:t>
        <a:bodyPr/>
        <a:lstStyle/>
        <a:p>
          <a:endParaRPr lang="es-ES">
            <a:latin typeface="Arial" panose="020B0604020202020204" pitchFamily="34" charset="0"/>
            <a:cs typeface="Arial" panose="020B0604020202020204" pitchFamily="34" charset="0"/>
          </a:endParaRPr>
        </a:p>
      </dgm:t>
    </dgm:pt>
    <dgm:pt modelId="{B203DBC7-7E7F-470E-BFBD-8D97516CB0CD}" type="sibTrans" cxnId="{EDF22521-52DC-4E57-BD32-F3F39A295940}">
      <dgm:prSet/>
      <dgm:spPr/>
      <dgm:t>
        <a:bodyPr/>
        <a:lstStyle/>
        <a:p>
          <a:endParaRPr lang="es-ES">
            <a:latin typeface="Arial" panose="020B0604020202020204" pitchFamily="34" charset="0"/>
            <a:cs typeface="Arial" panose="020B0604020202020204" pitchFamily="34" charset="0"/>
          </a:endParaRPr>
        </a:p>
      </dgm:t>
    </dgm:pt>
    <dgm:pt modelId="{D40B2FD1-3401-46B2-8D55-84DEF06E25FE}" type="pres">
      <dgm:prSet presAssocID="{5C2B9240-0E96-42AD-8F3B-3270D8ED5302}" presName="linear" presStyleCnt="0">
        <dgm:presLayoutVars>
          <dgm:animLvl val="lvl"/>
          <dgm:resizeHandles val="exact"/>
        </dgm:presLayoutVars>
      </dgm:prSet>
      <dgm:spPr/>
      <dgm:t>
        <a:bodyPr/>
        <a:lstStyle/>
        <a:p>
          <a:endParaRPr lang="es-ES"/>
        </a:p>
      </dgm:t>
    </dgm:pt>
    <dgm:pt modelId="{F033D2DE-4840-4374-BDAD-DAF163E24670}" type="pres">
      <dgm:prSet presAssocID="{4BC83894-479C-4DB9-8295-8C1AE1088CDC}" presName="parentText" presStyleLbl="node1" presStyleIdx="0" presStyleCnt="5">
        <dgm:presLayoutVars>
          <dgm:chMax val="0"/>
          <dgm:bulletEnabled val="1"/>
        </dgm:presLayoutVars>
      </dgm:prSet>
      <dgm:spPr/>
      <dgm:t>
        <a:bodyPr/>
        <a:lstStyle/>
        <a:p>
          <a:endParaRPr lang="es-ES"/>
        </a:p>
      </dgm:t>
    </dgm:pt>
    <dgm:pt modelId="{D1715EA9-744F-42D4-A88A-CFFB274F357B}" type="pres">
      <dgm:prSet presAssocID="{82D23676-C5BE-4D29-B41C-B2E490BBA142}" presName="spacer" presStyleCnt="0"/>
      <dgm:spPr/>
    </dgm:pt>
    <dgm:pt modelId="{6FE33062-2CE5-4EEC-A150-D509E8567702}" type="pres">
      <dgm:prSet presAssocID="{FF9FC35C-ECA5-4A2D-A6FF-200413D90835}" presName="parentText" presStyleLbl="node1" presStyleIdx="1" presStyleCnt="5">
        <dgm:presLayoutVars>
          <dgm:chMax val="0"/>
          <dgm:bulletEnabled val="1"/>
        </dgm:presLayoutVars>
      </dgm:prSet>
      <dgm:spPr/>
      <dgm:t>
        <a:bodyPr/>
        <a:lstStyle/>
        <a:p>
          <a:endParaRPr lang="es-ES"/>
        </a:p>
      </dgm:t>
    </dgm:pt>
    <dgm:pt modelId="{22F0EF1F-C23B-4BCE-8CE2-E77084D491F3}" type="pres">
      <dgm:prSet presAssocID="{8823B8F5-4D39-4BA3-A153-E9DC93271B13}" presName="spacer" presStyleCnt="0"/>
      <dgm:spPr/>
    </dgm:pt>
    <dgm:pt modelId="{1EBA38BB-7F14-4E79-837F-88680674A915}" type="pres">
      <dgm:prSet presAssocID="{4F1E6237-01FB-44A8-BAA4-3607976DA7F9}" presName="parentText" presStyleLbl="node1" presStyleIdx="2" presStyleCnt="5">
        <dgm:presLayoutVars>
          <dgm:chMax val="0"/>
          <dgm:bulletEnabled val="1"/>
        </dgm:presLayoutVars>
      </dgm:prSet>
      <dgm:spPr/>
      <dgm:t>
        <a:bodyPr/>
        <a:lstStyle/>
        <a:p>
          <a:endParaRPr lang="es-ES"/>
        </a:p>
      </dgm:t>
    </dgm:pt>
    <dgm:pt modelId="{0771F548-344D-405A-A1AD-8FC913E8DE52}" type="pres">
      <dgm:prSet presAssocID="{8B0FDA36-943B-4B13-B222-1F4BDB9012D3}" presName="spacer" presStyleCnt="0"/>
      <dgm:spPr/>
    </dgm:pt>
    <dgm:pt modelId="{AF55FA9E-E7DB-4F3C-890F-47A51FB44E7A}" type="pres">
      <dgm:prSet presAssocID="{4E66DCE9-2095-41B9-8BD9-037924582840}" presName="parentText" presStyleLbl="node1" presStyleIdx="3" presStyleCnt="5">
        <dgm:presLayoutVars>
          <dgm:chMax val="0"/>
          <dgm:bulletEnabled val="1"/>
        </dgm:presLayoutVars>
      </dgm:prSet>
      <dgm:spPr/>
      <dgm:t>
        <a:bodyPr/>
        <a:lstStyle/>
        <a:p>
          <a:endParaRPr lang="es-ES"/>
        </a:p>
      </dgm:t>
    </dgm:pt>
    <dgm:pt modelId="{2FD6B949-AB4E-49D5-BEF2-64BBBC01EA1C}" type="pres">
      <dgm:prSet presAssocID="{D7ED77F2-6814-4FA5-97A8-6FE4CF2A897F}" presName="spacer" presStyleCnt="0"/>
      <dgm:spPr/>
    </dgm:pt>
    <dgm:pt modelId="{427491D6-9F81-4112-8095-A541156DD3FB}" type="pres">
      <dgm:prSet presAssocID="{3CA974FB-9A27-4A67-9536-F0C983B04F64}" presName="parentText" presStyleLbl="node1" presStyleIdx="4" presStyleCnt="5">
        <dgm:presLayoutVars>
          <dgm:chMax val="0"/>
          <dgm:bulletEnabled val="1"/>
        </dgm:presLayoutVars>
      </dgm:prSet>
      <dgm:spPr/>
      <dgm:t>
        <a:bodyPr/>
        <a:lstStyle/>
        <a:p>
          <a:endParaRPr lang="es-ES"/>
        </a:p>
      </dgm:t>
    </dgm:pt>
  </dgm:ptLst>
  <dgm:cxnLst>
    <dgm:cxn modelId="{79EC4C63-E629-4062-8893-338722EB6641}" type="presOf" srcId="{4E66DCE9-2095-41B9-8BD9-037924582840}" destId="{AF55FA9E-E7DB-4F3C-890F-47A51FB44E7A}" srcOrd="0" destOrd="0" presId="urn:microsoft.com/office/officeart/2005/8/layout/vList2"/>
    <dgm:cxn modelId="{13EF218A-3A47-4639-81FC-31876EE75E50}" srcId="{5C2B9240-0E96-42AD-8F3B-3270D8ED5302}" destId="{FF9FC35C-ECA5-4A2D-A6FF-200413D90835}" srcOrd="1" destOrd="0" parTransId="{685A2163-2315-4CCD-9E70-DA828CFF5551}" sibTransId="{8823B8F5-4D39-4BA3-A153-E9DC93271B13}"/>
    <dgm:cxn modelId="{8A8B80D5-DBE6-4283-A3B1-1B1897DD9284}" type="presOf" srcId="{FF9FC35C-ECA5-4A2D-A6FF-200413D90835}" destId="{6FE33062-2CE5-4EEC-A150-D509E8567702}" srcOrd="0" destOrd="0" presId="urn:microsoft.com/office/officeart/2005/8/layout/vList2"/>
    <dgm:cxn modelId="{FCF54A7E-71C7-4094-B3DD-F279F3E0DE14}" srcId="{5C2B9240-0E96-42AD-8F3B-3270D8ED5302}" destId="{4BC83894-479C-4DB9-8295-8C1AE1088CDC}" srcOrd="0" destOrd="0" parTransId="{4CC9D6A8-5B45-47B1-B867-FA5DDE704F47}" sibTransId="{82D23676-C5BE-4D29-B41C-B2E490BBA142}"/>
    <dgm:cxn modelId="{6F870566-7CB2-49A2-8B79-ADECC35F8009}" type="presOf" srcId="{5C2B9240-0E96-42AD-8F3B-3270D8ED5302}" destId="{D40B2FD1-3401-46B2-8D55-84DEF06E25FE}" srcOrd="0" destOrd="0" presId="urn:microsoft.com/office/officeart/2005/8/layout/vList2"/>
    <dgm:cxn modelId="{5C389308-6BE5-4A5D-B053-47048D51594D}" type="presOf" srcId="{4BC83894-479C-4DB9-8295-8C1AE1088CDC}" destId="{F033D2DE-4840-4374-BDAD-DAF163E24670}" srcOrd="0" destOrd="0" presId="urn:microsoft.com/office/officeart/2005/8/layout/vList2"/>
    <dgm:cxn modelId="{AE029DAF-675E-4A41-8415-3EB4B95B81A2}" srcId="{5C2B9240-0E96-42AD-8F3B-3270D8ED5302}" destId="{4E66DCE9-2095-41B9-8BD9-037924582840}" srcOrd="3" destOrd="0" parTransId="{D32A65A7-E087-4FE1-88F9-AFAA1F07C8FF}" sibTransId="{D7ED77F2-6814-4FA5-97A8-6FE4CF2A897F}"/>
    <dgm:cxn modelId="{6DB7F558-C44E-481C-B222-03E5DA6E35A8}" type="presOf" srcId="{3CA974FB-9A27-4A67-9536-F0C983B04F64}" destId="{427491D6-9F81-4112-8095-A541156DD3FB}" srcOrd="0" destOrd="0" presId="urn:microsoft.com/office/officeart/2005/8/layout/vList2"/>
    <dgm:cxn modelId="{EDF22521-52DC-4E57-BD32-F3F39A295940}" srcId="{5C2B9240-0E96-42AD-8F3B-3270D8ED5302}" destId="{3CA974FB-9A27-4A67-9536-F0C983B04F64}" srcOrd="4" destOrd="0" parTransId="{F65B9721-8BE7-48AC-A495-6D601FEB61B2}" sibTransId="{B203DBC7-7E7F-470E-BFBD-8D97516CB0CD}"/>
    <dgm:cxn modelId="{43FB09C7-5543-43EA-A204-6B1EF43F9DE7}" type="presOf" srcId="{4F1E6237-01FB-44A8-BAA4-3607976DA7F9}" destId="{1EBA38BB-7F14-4E79-837F-88680674A915}" srcOrd="0" destOrd="0" presId="urn:microsoft.com/office/officeart/2005/8/layout/vList2"/>
    <dgm:cxn modelId="{1F26F606-253F-41EA-83B6-D52447FDDF20}" srcId="{5C2B9240-0E96-42AD-8F3B-3270D8ED5302}" destId="{4F1E6237-01FB-44A8-BAA4-3607976DA7F9}" srcOrd="2" destOrd="0" parTransId="{470BED0F-FE4D-44C3-8A00-A44DD9E6AF73}" sibTransId="{8B0FDA36-943B-4B13-B222-1F4BDB9012D3}"/>
    <dgm:cxn modelId="{4ED04315-4049-4825-871C-FA88840A1FD3}" type="presParOf" srcId="{D40B2FD1-3401-46B2-8D55-84DEF06E25FE}" destId="{F033D2DE-4840-4374-BDAD-DAF163E24670}" srcOrd="0" destOrd="0" presId="urn:microsoft.com/office/officeart/2005/8/layout/vList2"/>
    <dgm:cxn modelId="{ED168344-F70A-445E-9D9B-8731F2194E8F}" type="presParOf" srcId="{D40B2FD1-3401-46B2-8D55-84DEF06E25FE}" destId="{D1715EA9-744F-42D4-A88A-CFFB274F357B}" srcOrd="1" destOrd="0" presId="urn:microsoft.com/office/officeart/2005/8/layout/vList2"/>
    <dgm:cxn modelId="{8A6B48DC-607B-47BA-B71C-CF1397B0844C}" type="presParOf" srcId="{D40B2FD1-3401-46B2-8D55-84DEF06E25FE}" destId="{6FE33062-2CE5-4EEC-A150-D509E8567702}" srcOrd="2" destOrd="0" presId="urn:microsoft.com/office/officeart/2005/8/layout/vList2"/>
    <dgm:cxn modelId="{F64B84D8-A992-4E27-A5DA-1B1A1818C829}" type="presParOf" srcId="{D40B2FD1-3401-46B2-8D55-84DEF06E25FE}" destId="{22F0EF1F-C23B-4BCE-8CE2-E77084D491F3}" srcOrd="3" destOrd="0" presId="urn:microsoft.com/office/officeart/2005/8/layout/vList2"/>
    <dgm:cxn modelId="{B1242958-411A-4C2F-B29A-0909CF07EC08}" type="presParOf" srcId="{D40B2FD1-3401-46B2-8D55-84DEF06E25FE}" destId="{1EBA38BB-7F14-4E79-837F-88680674A915}" srcOrd="4" destOrd="0" presId="urn:microsoft.com/office/officeart/2005/8/layout/vList2"/>
    <dgm:cxn modelId="{1DB2DC0A-36F1-4207-AE1A-BFBFA9FA5096}" type="presParOf" srcId="{D40B2FD1-3401-46B2-8D55-84DEF06E25FE}" destId="{0771F548-344D-405A-A1AD-8FC913E8DE52}" srcOrd="5" destOrd="0" presId="urn:microsoft.com/office/officeart/2005/8/layout/vList2"/>
    <dgm:cxn modelId="{09AD5425-C65C-480C-BDB5-8DCCBD3FF22F}" type="presParOf" srcId="{D40B2FD1-3401-46B2-8D55-84DEF06E25FE}" destId="{AF55FA9E-E7DB-4F3C-890F-47A51FB44E7A}" srcOrd="6" destOrd="0" presId="urn:microsoft.com/office/officeart/2005/8/layout/vList2"/>
    <dgm:cxn modelId="{A6189482-112D-4741-AB20-727421CE2FA4}" type="presParOf" srcId="{D40B2FD1-3401-46B2-8D55-84DEF06E25FE}" destId="{2FD6B949-AB4E-49D5-BEF2-64BBBC01EA1C}" srcOrd="7" destOrd="0" presId="urn:microsoft.com/office/officeart/2005/8/layout/vList2"/>
    <dgm:cxn modelId="{2000FCBE-8F46-47E9-9A90-BBCF9B64D86E}" type="presParOf" srcId="{D40B2FD1-3401-46B2-8D55-84DEF06E25FE}" destId="{427491D6-9F81-4112-8095-A541156DD3F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09C6B-8076-A04C-A631-1B74ADDB062C}" type="doc">
      <dgm:prSet loTypeId="urn:microsoft.com/office/officeart/2009/3/layout/HorizontalOrganizationChart" loCatId="" qsTypeId="urn:microsoft.com/office/officeart/2005/8/quickstyle/simple5" qsCatId="simple" csTypeId="urn:microsoft.com/office/officeart/2005/8/colors/accent3_2" csCatId="accent3" phldr="1"/>
      <dgm:spPr/>
      <dgm:t>
        <a:bodyPr/>
        <a:lstStyle/>
        <a:p>
          <a:endParaRPr lang="es-ES_tradnl"/>
        </a:p>
      </dgm:t>
    </dgm:pt>
    <dgm:pt modelId="{FDCAE868-C6EB-8B4A-A63B-058D8E1EE5D5}">
      <dgm:prSet phldrT="[Texto]"/>
      <dgm:spPr/>
      <dgm:t>
        <a:bodyPr/>
        <a:lstStyle/>
        <a:p>
          <a:r>
            <a:rPr lang="es-ES_tradnl" dirty="0" smtClean="0"/>
            <a:t>Enfoque de la investigación </a:t>
          </a:r>
          <a:endParaRPr lang="es-ES_tradnl" dirty="0"/>
        </a:p>
      </dgm:t>
    </dgm:pt>
    <dgm:pt modelId="{F682F067-B9C6-3748-8338-BFE8EAEE3829}" type="parTrans" cxnId="{F1B0A69A-9F49-3445-8062-212A550B9589}">
      <dgm:prSet/>
      <dgm:spPr/>
      <dgm:t>
        <a:bodyPr/>
        <a:lstStyle/>
        <a:p>
          <a:endParaRPr lang="es-ES_tradnl"/>
        </a:p>
      </dgm:t>
    </dgm:pt>
    <dgm:pt modelId="{51ABF415-2EC1-BC45-8866-BF1E9A2D9539}" type="sibTrans" cxnId="{F1B0A69A-9F49-3445-8062-212A550B9589}">
      <dgm:prSet/>
      <dgm:spPr/>
      <dgm:t>
        <a:bodyPr/>
        <a:lstStyle/>
        <a:p>
          <a:endParaRPr lang="es-ES_tradnl"/>
        </a:p>
      </dgm:t>
    </dgm:pt>
    <dgm:pt modelId="{427C3CB0-693B-F44A-A3E9-E3D963EF90C2}">
      <dgm:prSet phldrT="[Texto]" custT="1"/>
      <dgm:spPr/>
      <dgm:t>
        <a:bodyPr/>
        <a:lstStyle/>
        <a:p>
          <a:r>
            <a:rPr lang="es-ES_tradnl" sz="3000" dirty="0" smtClean="0"/>
            <a:t>Cuantitativa                        </a:t>
          </a:r>
          <a:r>
            <a:rPr lang="es-ES_tradnl" sz="2400" dirty="0" smtClean="0">
              <a:solidFill>
                <a:schemeClr val="accent3">
                  <a:lumMod val="75000"/>
                </a:schemeClr>
              </a:solidFill>
            </a:rPr>
            <a:t>(Recopilación  de datos)</a:t>
          </a:r>
          <a:endParaRPr lang="es-ES_tradnl" sz="2400" dirty="0">
            <a:solidFill>
              <a:schemeClr val="accent3">
                <a:lumMod val="75000"/>
              </a:schemeClr>
            </a:solidFill>
          </a:endParaRPr>
        </a:p>
      </dgm:t>
    </dgm:pt>
    <dgm:pt modelId="{40156A50-CD51-694D-A0C4-6A32144A01F2}" type="parTrans" cxnId="{FFD103BC-3E1A-5046-9269-4A2DBCEF6F3E}">
      <dgm:prSet/>
      <dgm:spPr/>
      <dgm:t>
        <a:bodyPr/>
        <a:lstStyle/>
        <a:p>
          <a:endParaRPr lang="es-ES_tradnl"/>
        </a:p>
      </dgm:t>
    </dgm:pt>
    <dgm:pt modelId="{D2C2FA48-C22E-EF49-9A48-8BEA29CED573}" type="sibTrans" cxnId="{FFD103BC-3E1A-5046-9269-4A2DBCEF6F3E}">
      <dgm:prSet/>
      <dgm:spPr/>
      <dgm:t>
        <a:bodyPr/>
        <a:lstStyle/>
        <a:p>
          <a:endParaRPr lang="es-ES_tradnl"/>
        </a:p>
      </dgm:t>
    </dgm:pt>
    <dgm:pt modelId="{EAA4F9A1-8459-904F-97BA-D078BD72304D}">
      <dgm:prSet phldrT="[Texto]"/>
      <dgm:spPr/>
      <dgm:t>
        <a:bodyPr/>
        <a:lstStyle/>
        <a:p>
          <a:r>
            <a:rPr lang="es-ES_tradnl" dirty="0" smtClean="0"/>
            <a:t>Tipología de la investigación</a:t>
          </a:r>
          <a:endParaRPr lang="es-ES_tradnl" dirty="0"/>
        </a:p>
      </dgm:t>
    </dgm:pt>
    <dgm:pt modelId="{42FFB621-5F8F-5B45-80B1-FEA0F6F12B49}" type="parTrans" cxnId="{5FFD7BB8-E7BF-564F-B919-C7D6766B2AA4}">
      <dgm:prSet/>
      <dgm:spPr/>
      <dgm:t>
        <a:bodyPr/>
        <a:lstStyle/>
        <a:p>
          <a:endParaRPr lang="es-ES_tradnl"/>
        </a:p>
      </dgm:t>
    </dgm:pt>
    <dgm:pt modelId="{C2BB7DB1-81FA-7C43-A82A-61B5A6517C91}" type="sibTrans" cxnId="{5FFD7BB8-E7BF-564F-B919-C7D6766B2AA4}">
      <dgm:prSet/>
      <dgm:spPr/>
      <dgm:t>
        <a:bodyPr/>
        <a:lstStyle/>
        <a:p>
          <a:endParaRPr lang="es-ES_tradnl"/>
        </a:p>
      </dgm:t>
    </dgm:pt>
    <dgm:pt modelId="{D7A11E0E-EFC8-D54C-9C38-8577AE2FEC41}">
      <dgm:prSet phldrT="[Texto]" custT="1"/>
      <dgm:spPr/>
      <dgm:t>
        <a:bodyPr/>
        <a:lstStyle/>
        <a:p>
          <a:r>
            <a:rPr lang="es-ES_tradnl" sz="3100" dirty="0" smtClean="0"/>
            <a:t>No experimental  </a:t>
          </a:r>
          <a:r>
            <a:rPr lang="es-ES_tradnl" sz="2800" dirty="0" smtClean="0">
              <a:solidFill>
                <a:schemeClr val="accent3">
                  <a:lumMod val="75000"/>
                </a:schemeClr>
              </a:solidFill>
            </a:rPr>
            <a:t>(Influencia en variables)</a:t>
          </a:r>
          <a:endParaRPr lang="es-ES_tradnl" sz="2800" dirty="0"/>
        </a:p>
      </dgm:t>
    </dgm:pt>
    <dgm:pt modelId="{E4E43118-6958-E04D-90E5-CFBF464203D2}" type="parTrans" cxnId="{4BE3E426-9D72-AC41-BC48-8AC45B90C552}">
      <dgm:prSet/>
      <dgm:spPr/>
      <dgm:t>
        <a:bodyPr/>
        <a:lstStyle/>
        <a:p>
          <a:endParaRPr lang="es-ES_tradnl"/>
        </a:p>
      </dgm:t>
    </dgm:pt>
    <dgm:pt modelId="{8766F387-D9F4-BA40-B8D8-FE60B53A75F2}" type="sibTrans" cxnId="{4BE3E426-9D72-AC41-BC48-8AC45B90C552}">
      <dgm:prSet/>
      <dgm:spPr/>
      <dgm:t>
        <a:bodyPr/>
        <a:lstStyle/>
        <a:p>
          <a:endParaRPr lang="es-ES_tradnl"/>
        </a:p>
      </dgm:t>
    </dgm:pt>
    <dgm:pt modelId="{A3465BE8-D996-9D49-9097-9FD98CDF4AD1}">
      <dgm:prSet phldrT="[Texto]"/>
      <dgm:spPr/>
      <dgm:t>
        <a:bodyPr/>
        <a:lstStyle/>
        <a:p>
          <a:r>
            <a:rPr lang="es-ES_tradnl" dirty="0" smtClean="0"/>
            <a:t>Correlacional                </a:t>
          </a:r>
          <a:r>
            <a:rPr lang="es-ES_tradnl" dirty="0" smtClean="0">
              <a:solidFill>
                <a:schemeClr val="accent3">
                  <a:lumMod val="75000"/>
                </a:schemeClr>
              </a:solidFill>
            </a:rPr>
            <a:t>(Relación entre variables)</a:t>
          </a:r>
          <a:endParaRPr lang="es-ES_tradnl" dirty="0"/>
        </a:p>
      </dgm:t>
    </dgm:pt>
    <dgm:pt modelId="{E5C0A200-72F1-5A4B-B8B2-6FD0AFE38F9C}" type="parTrans" cxnId="{35C25788-15A9-C749-8C39-2F47270364DC}">
      <dgm:prSet/>
      <dgm:spPr/>
      <dgm:t>
        <a:bodyPr/>
        <a:lstStyle/>
        <a:p>
          <a:endParaRPr lang="es-ES_tradnl"/>
        </a:p>
      </dgm:t>
    </dgm:pt>
    <dgm:pt modelId="{C30E01C6-A08B-7B40-8A76-584F4B3DD15F}" type="sibTrans" cxnId="{35C25788-15A9-C749-8C39-2F47270364DC}">
      <dgm:prSet/>
      <dgm:spPr/>
      <dgm:t>
        <a:bodyPr/>
        <a:lstStyle/>
        <a:p>
          <a:endParaRPr lang="es-ES_tradnl"/>
        </a:p>
      </dgm:t>
    </dgm:pt>
    <dgm:pt modelId="{5489AA66-D63A-4C43-93AC-57008F91BA2A}" type="pres">
      <dgm:prSet presAssocID="{E4E09C6B-8076-A04C-A631-1B74ADDB062C}" presName="hierChild1" presStyleCnt="0">
        <dgm:presLayoutVars>
          <dgm:orgChart val="1"/>
          <dgm:chPref val="1"/>
          <dgm:dir/>
          <dgm:animOne val="branch"/>
          <dgm:animLvl val="lvl"/>
          <dgm:resizeHandles/>
        </dgm:presLayoutVars>
      </dgm:prSet>
      <dgm:spPr/>
      <dgm:t>
        <a:bodyPr/>
        <a:lstStyle/>
        <a:p>
          <a:endParaRPr lang="es-ES"/>
        </a:p>
      </dgm:t>
    </dgm:pt>
    <dgm:pt modelId="{DFAFFB3F-8E6E-E740-AE0D-0CFC6763EC8A}" type="pres">
      <dgm:prSet presAssocID="{FDCAE868-C6EB-8B4A-A63B-058D8E1EE5D5}" presName="hierRoot1" presStyleCnt="0">
        <dgm:presLayoutVars>
          <dgm:hierBranch val="init"/>
        </dgm:presLayoutVars>
      </dgm:prSet>
      <dgm:spPr/>
    </dgm:pt>
    <dgm:pt modelId="{C90B8C8D-AC8C-6E47-8FDE-AE9F685C47E5}" type="pres">
      <dgm:prSet presAssocID="{FDCAE868-C6EB-8B4A-A63B-058D8E1EE5D5}" presName="rootComposite1" presStyleCnt="0"/>
      <dgm:spPr/>
    </dgm:pt>
    <dgm:pt modelId="{0CBD007B-F396-E641-A3E9-138D6A287E2E}" type="pres">
      <dgm:prSet presAssocID="{FDCAE868-C6EB-8B4A-A63B-058D8E1EE5D5}" presName="rootText1" presStyleLbl="node0" presStyleIdx="0" presStyleCnt="2">
        <dgm:presLayoutVars>
          <dgm:chPref val="3"/>
        </dgm:presLayoutVars>
      </dgm:prSet>
      <dgm:spPr/>
      <dgm:t>
        <a:bodyPr/>
        <a:lstStyle/>
        <a:p>
          <a:endParaRPr lang="es-ES"/>
        </a:p>
      </dgm:t>
    </dgm:pt>
    <dgm:pt modelId="{9E0DFABE-E2DB-864B-8311-593941F4118D}" type="pres">
      <dgm:prSet presAssocID="{FDCAE868-C6EB-8B4A-A63B-058D8E1EE5D5}" presName="rootConnector1" presStyleLbl="node1" presStyleIdx="0" presStyleCnt="0"/>
      <dgm:spPr/>
      <dgm:t>
        <a:bodyPr/>
        <a:lstStyle/>
        <a:p>
          <a:endParaRPr lang="es-ES"/>
        </a:p>
      </dgm:t>
    </dgm:pt>
    <dgm:pt modelId="{80A044F2-A4FB-E14E-8A83-FB2E136C6350}" type="pres">
      <dgm:prSet presAssocID="{FDCAE868-C6EB-8B4A-A63B-058D8E1EE5D5}" presName="hierChild2" presStyleCnt="0"/>
      <dgm:spPr/>
    </dgm:pt>
    <dgm:pt modelId="{FBD4953F-15CC-5B47-8099-441FE793B4F7}" type="pres">
      <dgm:prSet presAssocID="{40156A50-CD51-694D-A0C4-6A32144A01F2}" presName="Name64" presStyleLbl="parChTrans1D2" presStyleIdx="0" presStyleCnt="3"/>
      <dgm:spPr/>
      <dgm:t>
        <a:bodyPr/>
        <a:lstStyle/>
        <a:p>
          <a:endParaRPr lang="es-ES"/>
        </a:p>
      </dgm:t>
    </dgm:pt>
    <dgm:pt modelId="{0A87944D-EB67-014A-ADE9-FB0070C33A8B}" type="pres">
      <dgm:prSet presAssocID="{427C3CB0-693B-F44A-A3E9-E3D963EF90C2}" presName="hierRoot2" presStyleCnt="0">
        <dgm:presLayoutVars>
          <dgm:hierBranch val="init"/>
        </dgm:presLayoutVars>
      </dgm:prSet>
      <dgm:spPr/>
    </dgm:pt>
    <dgm:pt modelId="{2BFD20A1-A7C1-D84B-9D4C-983D66C83D0C}" type="pres">
      <dgm:prSet presAssocID="{427C3CB0-693B-F44A-A3E9-E3D963EF90C2}" presName="rootComposite" presStyleCnt="0"/>
      <dgm:spPr/>
    </dgm:pt>
    <dgm:pt modelId="{441CC62B-B2EE-C245-B9D3-8CE341F61705}" type="pres">
      <dgm:prSet presAssocID="{427C3CB0-693B-F44A-A3E9-E3D963EF90C2}" presName="rootText" presStyleLbl="node2" presStyleIdx="0" presStyleCnt="3">
        <dgm:presLayoutVars>
          <dgm:chPref val="3"/>
        </dgm:presLayoutVars>
      </dgm:prSet>
      <dgm:spPr/>
      <dgm:t>
        <a:bodyPr/>
        <a:lstStyle/>
        <a:p>
          <a:endParaRPr lang="es-ES"/>
        </a:p>
      </dgm:t>
    </dgm:pt>
    <dgm:pt modelId="{B49E7FC6-C363-CC4F-A383-57F8781A1B50}" type="pres">
      <dgm:prSet presAssocID="{427C3CB0-693B-F44A-A3E9-E3D963EF90C2}" presName="rootConnector" presStyleLbl="node2" presStyleIdx="0" presStyleCnt="3"/>
      <dgm:spPr/>
      <dgm:t>
        <a:bodyPr/>
        <a:lstStyle/>
        <a:p>
          <a:endParaRPr lang="es-ES"/>
        </a:p>
      </dgm:t>
    </dgm:pt>
    <dgm:pt modelId="{35E733CD-9988-3F45-8C25-6EA9D68E431A}" type="pres">
      <dgm:prSet presAssocID="{427C3CB0-693B-F44A-A3E9-E3D963EF90C2}" presName="hierChild4" presStyleCnt="0"/>
      <dgm:spPr/>
    </dgm:pt>
    <dgm:pt modelId="{707A64FB-9D7D-C948-BCC0-C51DB014DDB6}" type="pres">
      <dgm:prSet presAssocID="{427C3CB0-693B-F44A-A3E9-E3D963EF90C2}" presName="hierChild5" presStyleCnt="0"/>
      <dgm:spPr/>
    </dgm:pt>
    <dgm:pt modelId="{7E41A181-6278-2543-AE2D-6F2A01407BCB}" type="pres">
      <dgm:prSet presAssocID="{FDCAE868-C6EB-8B4A-A63B-058D8E1EE5D5}" presName="hierChild3" presStyleCnt="0"/>
      <dgm:spPr/>
    </dgm:pt>
    <dgm:pt modelId="{5E7747A9-DA3D-4F45-A3A9-AA75FE107CEA}" type="pres">
      <dgm:prSet presAssocID="{EAA4F9A1-8459-904F-97BA-D078BD72304D}" presName="hierRoot1" presStyleCnt="0">
        <dgm:presLayoutVars>
          <dgm:hierBranch val="init"/>
        </dgm:presLayoutVars>
      </dgm:prSet>
      <dgm:spPr/>
    </dgm:pt>
    <dgm:pt modelId="{6D8288FD-F41C-4643-A15C-D61C70793696}" type="pres">
      <dgm:prSet presAssocID="{EAA4F9A1-8459-904F-97BA-D078BD72304D}" presName="rootComposite1" presStyleCnt="0"/>
      <dgm:spPr/>
    </dgm:pt>
    <dgm:pt modelId="{6C460907-5348-8940-82A1-006FF5B70B02}" type="pres">
      <dgm:prSet presAssocID="{EAA4F9A1-8459-904F-97BA-D078BD72304D}" presName="rootText1" presStyleLbl="node0" presStyleIdx="1" presStyleCnt="2">
        <dgm:presLayoutVars>
          <dgm:chPref val="3"/>
        </dgm:presLayoutVars>
      </dgm:prSet>
      <dgm:spPr/>
      <dgm:t>
        <a:bodyPr/>
        <a:lstStyle/>
        <a:p>
          <a:endParaRPr lang="es-ES"/>
        </a:p>
      </dgm:t>
    </dgm:pt>
    <dgm:pt modelId="{676FBF5B-C020-6946-9D7C-8F0494963189}" type="pres">
      <dgm:prSet presAssocID="{EAA4F9A1-8459-904F-97BA-D078BD72304D}" presName="rootConnector1" presStyleLbl="node1" presStyleIdx="0" presStyleCnt="0"/>
      <dgm:spPr/>
      <dgm:t>
        <a:bodyPr/>
        <a:lstStyle/>
        <a:p>
          <a:endParaRPr lang="es-ES"/>
        </a:p>
      </dgm:t>
    </dgm:pt>
    <dgm:pt modelId="{D00BC47F-EC26-E24F-9B88-E52034DA4E95}" type="pres">
      <dgm:prSet presAssocID="{EAA4F9A1-8459-904F-97BA-D078BD72304D}" presName="hierChild2" presStyleCnt="0"/>
      <dgm:spPr/>
    </dgm:pt>
    <dgm:pt modelId="{DE8B1974-82EC-2447-9139-C4766F4243A6}" type="pres">
      <dgm:prSet presAssocID="{E4E43118-6958-E04D-90E5-CFBF464203D2}" presName="Name64" presStyleLbl="parChTrans1D2" presStyleIdx="1" presStyleCnt="3"/>
      <dgm:spPr/>
      <dgm:t>
        <a:bodyPr/>
        <a:lstStyle/>
        <a:p>
          <a:endParaRPr lang="es-ES"/>
        </a:p>
      </dgm:t>
    </dgm:pt>
    <dgm:pt modelId="{96A8E0BD-B7B4-0842-BAC6-C71F5A75AD22}" type="pres">
      <dgm:prSet presAssocID="{D7A11E0E-EFC8-D54C-9C38-8577AE2FEC41}" presName="hierRoot2" presStyleCnt="0">
        <dgm:presLayoutVars>
          <dgm:hierBranch val="init"/>
        </dgm:presLayoutVars>
      </dgm:prSet>
      <dgm:spPr/>
    </dgm:pt>
    <dgm:pt modelId="{00282386-38DD-8545-9F0C-392B515D116F}" type="pres">
      <dgm:prSet presAssocID="{D7A11E0E-EFC8-D54C-9C38-8577AE2FEC41}" presName="rootComposite" presStyleCnt="0"/>
      <dgm:spPr/>
    </dgm:pt>
    <dgm:pt modelId="{A3B2B81B-6DDC-3C40-BF46-2C3A3B5CE5DB}" type="pres">
      <dgm:prSet presAssocID="{D7A11E0E-EFC8-D54C-9C38-8577AE2FEC41}" presName="rootText" presStyleLbl="node2" presStyleIdx="1" presStyleCnt="3">
        <dgm:presLayoutVars>
          <dgm:chPref val="3"/>
        </dgm:presLayoutVars>
      </dgm:prSet>
      <dgm:spPr/>
      <dgm:t>
        <a:bodyPr/>
        <a:lstStyle/>
        <a:p>
          <a:endParaRPr lang="es-ES"/>
        </a:p>
      </dgm:t>
    </dgm:pt>
    <dgm:pt modelId="{A6FD3CAB-6603-1B48-A73A-6CAA99247EA0}" type="pres">
      <dgm:prSet presAssocID="{D7A11E0E-EFC8-D54C-9C38-8577AE2FEC41}" presName="rootConnector" presStyleLbl="node2" presStyleIdx="1" presStyleCnt="3"/>
      <dgm:spPr/>
      <dgm:t>
        <a:bodyPr/>
        <a:lstStyle/>
        <a:p>
          <a:endParaRPr lang="es-ES"/>
        </a:p>
      </dgm:t>
    </dgm:pt>
    <dgm:pt modelId="{27C68F39-C819-1F40-A3D0-3A9B06AE7355}" type="pres">
      <dgm:prSet presAssocID="{D7A11E0E-EFC8-D54C-9C38-8577AE2FEC41}" presName="hierChild4" presStyleCnt="0"/>
      <dgm:spPr/>
    </dgm:pt>
    <dgm:pt modelId="{CDECD4BC-F621-3A43-9282-77F4A03CC9BE}" type="pres">
      <dgm:prSet presAssocID="{D7A11E0E-EFC8-D54C-9C38-8577AE2FEC41}" presName="hierChild5" presStyleCnt="0"/>
      <dgm:spPr/>
    </dgm:pt>
    <dgm:pt modelId="{C7309C02-3089-554E-A0EE-9EF3B735873D}" type="pres">
      <dgm:prSet presAssocID="{E5C0A200-72F1-5A4B-B8B2-6FD0AFE38F9C}" presName="Name64" presStyleLbl="parChTrans1D2" presStyleIdx="2" presStyleCnt="3"/>
      <dgm:spPr/>
      <dgm:t>
        <a:bodyPr/>
        <a:lstStyle/>
        <a:p>
          <a:endParaRPr lang="es-ES"/>
        </a:p>
      </dgm:t>
    </dgm:pt>
    <dgm:pt modelId="{C395D43C-10FA-394F-8C4E-77C6E6B4DBBE}" type="pres">
      <dgm:prSet presAssocID="{A3465BE8-D996-9D49-9097-9FD98CDF4AD1}" presName="hierRoot2" presStyleCnt="0">
        <dgm:presLayoutVars>
          <dgm:hierBranch val="init"/>
        </dgm:presLayoutVars>
      </dgm:prSet>
      <dgm:spPr/>
    </dgm:pt>
    <dgm:pt modelId="{B77E09E2-2C70-414D-BDCC-C37F17482FBD}" type="pres">
      <dgm:prSet presAssocID="{A3465BE8-D996-9D49-9097-9FD98CDF4AD1}" presName="rootComposite" presStyleCnt="0"/>
      <dgm:spPr/>
    </dgm:pt>
    <dgm:pt modelId="{493A0CE0-3410-AA4B-89BB-702526D73D1C}" type="pres">
      <dgm:prSet presAssocID="{A3465BE8-D996-9D49-9097-9FD98CDF4AD1}" presName="rootText" presStyleLbl="node2" presStyleIdx="2" presStyleCnt="3">
        <dgm:presLayoutVars>
          <dgm:chPref val="3"/>
        </dgm:presLayoutVars>
      </dgm:prSet>
      <dgm:spPr/>
      <dgm:t>
        <a:bodyPr/>
        <a:lstStyle/>
        <a:p>
          <a:endParaRPr lang="es-ES_tradnl"/>
        </a:p>
      </dgm:t>
    </dgm:pt>
    <dgm:pt modelId="{7FAA138B-570D-C94A-B991-021EF905A377}" type="pres">
      <dgm:prSet presAssocID="{A3465BE8-D996-9D49-9097-9FD98CDF4AD1}" presName="rootConnector" presStyleLbl="node2" presStyleIdx="2" presStyleCnt="3"/>
      <dgm:spPr/>
      <dgm:t>
        <a:bodyPr/>
        <a:lstStyle/>
        <a:p>
          <a:endParaRPr lang="es-ES"/>
        </a:p>
      </dgm:t>
    </dgm:pt>
    <dgm:pt modelId="{E22A8611-3836-234B-AB8F-A3F04CFA599C}" type="pres">
      <dgm:prSet presAssocID="{A3465BE8-D996-9D49-9097-9FD98CDF4AD1}" presName="hierChild4" presStyleCnt="0"/>
      <dgm:spPr/>
    </dgm:pt>
    <dgm:pt modelId="{054921F1-AB72-BE43-AA49-6159C37FED6F}" type="pres">
      <dgm:prSet presAssocID="{A3465BE8-D996-9D49-9097-9FD98CDF4AD1}" presName="hierChild5" presStyleCnt="0"/>
      <dgm:spPr/>
    </dgm:pt>
    <dgm:pt modelId="{FFD15D69-26B0-054B-83E0-9320ECEBF31C}" type="pres">
      <dgm:prSet presAssocID="{EAA4F9A1-8459-904F-97BA-D078BD72304D}" presName="hierChild3" presStyleCnt="0"/>
      <dgm:spPr/>
    </dgm:pt>
  </dgm:ptLst>
  <dgm:cxnLst>
    <dgm:cxn modelId="{F1B0A69A-9F49-3445-8062-212A550B9589}" srcId="{E4E09C6B-8076-A04C-A631-1B74ADDB062C}" destId="{FDCAE868-C6EB-8B4A-A63B-058D8E1EE5D5}" srcOrd="0" destOrd="0" parTransId="{F682F067-B9C6-3748-8338-BFE8EAEE3829}" sibTransId="{51ABF415-2EC1-BC45-8866-BF1E9A2D9539}"/>
    <dgm:cxn modelId="{35C25788-15A9-C749-8C39-2F47270364DC}" srcId="{EAA4F9A1-8459-904F-97BA-D078BD72304D}" destId="{A3465BE8-D996-9D49-9097-9FD98CDF4AD1}" srcOrd="1" destOrd="0" parTransId="{E5C0A200-72F1-5A4B-B8B2-6FD0AFE38F9C}" sibTransId="{C30E01C6-A08B-7B40-8A76-584F4B3DD15F}"/>
    <dgm:cxn modelId="{BF35C995-AE5E-1342-A7BF-26996BC14D3A}" type="presOf" srcId="{E4E09C6B-8076-A04C-A631-1B74ADDB062C}" destId="{5489AA66-D63A-4C43-93AC-57008F91BA2A}" srcOrd="0" destOrd="0" presId="urn:microsoft.com/office/officeart/2009/3/layout/HorizontalOrganizationChart"/>
    <dgm:cxn modelId="{33E7EF8A-4B5D-3247-AE4B-A67B1F2258BF}" type="presOf" srcId="{E5C0A200-72F1-5A4B-B8B2-6FD0AFE38F9C}" destId="{C7309C02-3089-554E-A0EE-9EF3B735873D}" srcOrd="0" destOrd="0" presId="urn:microsoft.com/office/officeart/2009/3/layout/HorizontalOrganizationChart"/>
    <dgm:cxn modelId="{73B97D37-DF86-8149-8735-CF48D8107309}" type="presOf" srcId="{FDCAE868-C6EB-8B4A-A63B-058D8E1EE5D5}" destId="{9E0DFABE-E2DB-864B-8311-593941F4118D}" srcOrd="1" destOrd="0" presId="urn:microsoft.com/office/officeart/2009/3/layout/HorizontalOrganizationChart"/>
    <dgm:cxn modelId="{0E645DA6-32F0-F045-B477-6259D65C6827}" type="presOf" srcId="{EAA4F9A1-8459-904F-97BA-D078BD72304D}" destId="{676FBF5B-C020-6946-9D7C-8F0494963189}" srcOrd="1" destOrd="0" presId="urn:microsoft.com/office/officeart/2009/3/layout/HorizontalOrganizationChart"/>
    <dgm:cxn modelId="{02DE6360-675C-F64B-AF22-B69F29C50812}" type="presOf" srcId="{40156A50-CD51-694D-A0C4-6A32144A01F2}" destId="{FBD4953F-15CC-5B47-8099-441FE793B4F7}" srcOrd="0" destOrd="0" presId="urn:microsoft.com/office/officeart/2009/3/layout/HorizontalOrganizationChart"/>
    <dgm:cxn modelId="{F14BAAEF-E8D9-3C41-AE7C-185708B3ACF9}" type="presOf" srcId="{427C3CB0-693B-F44A-A3E9-E3D963EF90C2}" destId="{B49E7FC6-C363-CC4F-A383-57F8781A1B50}" srcOrd="1" destOrd="0" presId="urn:microsoft.com/office/officeart/2009/3/layout/HorizontalOrganizationChart"/>
    <dgm:cxn modelId="{5FFD7BB8-E7BF-564F-B919-C7D6766B2AA4}" srcId="{E4E09C6B-8076-A04C-A631-1B74ADDB062C}" destId="{EAA4F9A1-8459-904F-97BA-D078BD72304D}" srcOrd="1" destOrd="0" parTransId="{42FFB621-5F8F-5B45-80B1-FEA0F6F12B49}" sibTransId="{C2BB7DB1-81FA-7C43-A82A-61B5A6517C91}"/>
    <dgm:cxn modelId="{A4EB8780-592B-5B47-BDE8-4201B0B809F7}" type="presOf" srcId="{EAA4F9A1-8459-904F-97BA-D078BD72304D}" destId="{6C460907-5348-8940-82A1-006FF5B70B02}" srcOrd="0" destOrd="0" presId="urn:microsoft.com/office/officeart/2009/3/layout/HorizontalOrganizationChart"/>
    <dgm:cxn modelId="{4BE3E426-9D72-AC41-BC48-8AC45B90C552}" srcId="{EAA4F9A1-8459-904F-97BA-D078BD72304D}" destId="{D7A11E0E-EFC8-D54C-9C38-8577AE2FEC41}" srcOrd="0" destOrd="0" parTransId="{E4E43118-6958-E04D-90E5-CFBF464203D2}" sibTransId="{8766F387-D9F4-BA40-B8D8-FE60B53A75F2}"/>
    <dgm:cxn modelId="{FFD103BC-3E1A-5046-9269-4A2DBCEF6F3E}" srcId="{FDCAE868-C6EB-8B4A-A63B-058D8E1EE5D5}" destId="{427C3CB0-693B-F44A-A3E9-E3D963EF90C2}" srcOrd="0" destOrd="0" parTransId="{40156A50-CD51-694D-A0C4-6A32144A01F2}" sibTransId="{D2C2FA48-C22E-EF49-9A48-8BEA29CED573}"/>
    <dgm:cxn modelId="{832C7D05-2B5D-464E-A875-D0E0A45DF790}" type="presOf" srcId="{E4E43118-6958-E04D-90E5-CFBF464203D2}" destId="{DE8B1974-82EC-2447-9139-C4766F4243A6}" srcOrd="0" destOrd="0" presId="urn:microsoft.com/office/officeart/2009/3/layout/HorizontalOrganizationChart"/>
    <dgm:cxn modelId="{C2E40FF5-0230-B047-8D82-8A41A39DDF91}" type="presOf" srcId="{D7A11E0E-EFC8-D54C-9C38-8577AE2FEC41}" destId="{A6FD3CAB-6603-1B48-A73A-6CAA99247EA0}" srcOrd="1" destOrd="0" presId="urn:microsoft.com/office/officeart/2009/3/layout/HorizontalOrganizationChart"/>
    <dgm:cxn modelId="{55615459-89A7-9343-AB88-F25BF2563405}" type="presOf" srcId="{A3465BE8-D996-9D49-9097-9FD98CDF4AD1}" destId="{7FAA138B-570D-C94A-B991-021EF905A377}" srcOrd="1" destOrd="0" presId="urn:microsoft.com/office/officeart/2009/3/layout/HorizontalOrganizationChart"/>
    <dgm:cxn modelId="{2F597C24-EB9C-754D-8C5B-07A371E45253}" type="presOf" srcId="{D7A11E0E-EFC8-D54C-9C38-8577AE2FEC41}" destId="{A3B2B81B-6DDC-3C40-BF46-2C3A3B5CE5DB}" srcOrd="0" destOrd="0" presId="urn:microsoft.com/office/officeart/2009/3/layout/HorizontalOrganizationChart"/>
    <dgm:cxn modelId="{4DD5BDB1-8963-6548-AB7C-FD68393C9FB2}" type="presOf" srcId="{FDCAE868-C6EB-8B4A-A63B-058D8E1EE5D5}" destId="{0CBD007B-F396-E641-A3E9-138D6A287E2E}" srcOrd="0" destOrd="0" presId="urn:microsoft.com/office/officeart/2009/3/layout/HorizontalOrganizationChart"/>
    <dgm:cxn modelId="{43697399-D3E4-494C-8EC3-E7A1675F4C86}" type="presOf" srcId="{427C3CB0-693B-F44A-A3E9-E3D963EF90C2}" destId="{441CC62B-B2EE-C245-B9D3-8CE341F61705}" srcOrd="0" destOrd="0" presId="urn:microsoft.com/office/officeart/2009/3/layout/HorizontalOrganizationChart"/>
    <dgm:cxn modelId="{72ECB55A-E42A-E94A-83F0-D4292FB0FA19}" type="presOf" srcId="{A3465BE8-D996-9D49-9097-9FD98CDF4AD1}" destId="{493A0CE0-3410-AA4B-89BB-702526D73D1C}" srcOrd="0" destOrd="0" presId="urn:microsoft.com/office/officeart/2009/3/layout/HorizontalOrganizationChart"/>
    <dgm:cxn modelId="{25A263F8-04A4-C840-8DC3-98350AA3A521}" type="presParOf" srcId="{5489AA66-D63A-4C43-93AC-57008F91BA2A}" destId="{DFAFFB3F-8E6E-E740-AE0D-0CFC6763EC8A}" srcOrd="0" destOrd="0" presId="urn:microsoft.com/office/officeart/2009/3/layout/HorizontalOrganizationChart"/>
    <dgm:cxn modelId="{54EF8A36-20EF-654D-B9D0-9D813EEB1015}" type="presParOf" srcId="{DFAFFB3F-8E6E-E740-AE0D-0CFC6763EC8A}" destId="{C90B8C8D-AC8C-6E47-8FDE-AE9F685C47E5}" srcOrd="0" destOrd="0" presId="urn:microsoft.com/office/officeart/2009/3/layout/HorizontalOrganizationChart"/>
    <dgm:cxn modelId="{3017DDE6-9220-F041-809E-BCB56B84C1B4}" type="presParOf" srcId="{C90B8C8D-AC8C-6E47-8FDE-AE9F685C47E5}" destId="{0CBD007B-F396-E641-A3E9-138D6A287E2E}" srcOrd="0" destOrd="0" presId="urn:microsoft.com/office/officeart/2009/3/layout/HorizontalOrganizationChart"/>
    <dgm:cxn modelId="{AF24DE92-31CA-5141-B4E2-6BBA3DF6F364}" type="presParOf" srcId="{C90B8C8D-AC8C-6E47-8FDE-AE9F685C47E5}" destId="{9E0DFABE-E2DB-864B-8311-593941F4118D}" srcOrd="1" destOrd="0" presId="urn:microsoft.com/office/officeart/2009/3/layout/HorizontalOrganizationChart"/>
    <dgm:cxn modelId="{1D390459-AEDD-4E4B-890D-271A50F678D4}" type="presParOf" srcId="{DFAFFB3F-8E6E-E740-AE0D-0CFC6763EC8A}" destId="{80A044F2-A4FB-E14E-8A83-FB2E136C6350}" srcOrd="1" destOrd="0" presId="urn:microsoft.com/office/officeart/2009/3/layout/HorizontalOrganizationChart"/>
    <dgm:cxn modelId="{2A16F051-B67E-9D40-81C6-8FC73FEA61F3}" type="presParOf" srcId="{80A044F2-A4FB-E14E-8A83-FB2E136C6350}" destId="{FBD4953F-15CC-5B47-8099-441FE793B4F7}" srcOrd="0" destOrd="0" presId="urn:microsoft.com/office/officeart/2009/3/layout/HorizontalOrganizationChart"/>
    <dgm:cxn modelId="{34B97A65-DAA3-CB49-9D05-D13D683F73B6}" type="presParOf" srcId="{80A044F2-A4FB-E14E-8A83-FB2E136C6350}" destId="{0A87944D-EB67-014A-ADE9-FB0070C33A8B}" srcOrd="1" destOrd="0" presId="urn:microsoft.com/office/officeart/2009/3/layout/HorizontalOrganizationChart"/>
    <dgm:cxn modelId="{28F36115-8CD8-9E41-BE88-C48569EC2E81}" type="presParOf" srcId="{0A87944D-EB67-014A-ADE9-FB0070C33A8B}" destId="{2BFD20A1-A7C1-D84B-9D4C-983D66C83D0C}" srcOrd="0" destOrd="0" presId="urn:microsoft.com/office/officeart/2009/3/layout/HorizontalOrganizationChart"/>
    <dgm:cxn modelId="{AEF9A4D7-0D85-3740-8D99-593866B11731}" type="presParOf" srcId="{2BFD20A1-A7C1-D84B-9D4C-983D66C83D0C}" destId="{441CC62B-B2EE-C245-B9D3-8CE341F61705}" srcOrd="0" destOrd="0" presId="urn:microsoft.com/office/officeart/2009/3/layout/HorizontalOrganizationChart"/>
    <dgm:cxn modelId="{EF3EA6B1-D03F-4341-ABC4-6175A7A33290}" type="presParOf" srcId="{2BFD20A1-A7C1-D84B-9D4C-983D66C83D0C}" destId="{B49E7FC6-C363-CC4F-A383-57F8781A1B50}" srcOrd="1" destOrd="0" presId="urn:microsoft.com/office/officeart/2009/3/layout/HorizontalOrganizationChart"/>
    <dgm:cxn modelId="{5C066634-26D0-9346-97CE-FA4D4FA3EBF0}" type="presParOf" srcId="{0A87944D-EB67-014A-ADE9-FB0070C33A8B}" destId="{35E733CD-9988-3F45-8C25-6EA9D68E431A}" srcOrd="1" destOrd="0" presId="urn:microsoft.com/office/officeart/2009/3/layout/HorizontalOrganizationChart"/>
    <dgm:cxn modelId="{BD223791-51B4-CF45-A6C8-AD2727B52B25}" type="presParOf" srcId="{0A87944D-EB67-014A-ADE9-FB0070C33A8B}" destId="{707A64FB-9D7D-C948-BCC0-C51DB014DDB6}" srcOrd="2" destOrd="0" presId="urn:microsoft.com/office/officeart/2009/3/layout/HorizontalOrganizationChart"/>
    <dgm:cxn modelId="{1F407AD2-DE6B-AC45-9FF9-9B414E52C2BD}" type="presParOf" srcId="{DFAFFB3F-8E6E-E740-AE0D-0CFC6763EC8A}" destId="{7E41A181-6278-2543-AE2D-6F2A01407BCB}" srcOrd="2" destOrd="0" presId="urn:microsoft.com/office/officeart/2009/3/layout/HorizontalOrganizationChart"/>
    <dgm:cxn modelId="{19509A2C-CC9D-D44A-8229-410337A986A9}" type="presParOf" srcId="{5489AA66-D63A-4C43-93AC-57008F91BA2A}" destId="{5E7747A9-DA3D-4F45-A3A9-AA75FE107CEA}" srcOrd="1" destOrd="0" presId="urn:microsoft.com/office/officeart/2009/3/layout/HorizontalOrganizationChart"/>
    <dgm:cxn modelId="{85E6416E-DC98-FC4F-ACB7-8001B0444007}" type="presParOf" srcId="{5E7747A9-DA3D-4F45-A3A9-AA75FE107CEA}" destId="{6D8288FD-F41C-4643-A15C-D61C70793696}" srcOrd="0" destOrd="0" presId="urn:microsoft.com/office/officeart/2009/3/layout/HorizontalOrganizationChart"/>
    <dgm:cxn modelId="{CCEBBB30-BA71-B04D-B52C-9522C2693DF3}" type="presParOf" srcId="{6D8288FD-F41C-4643-A15C-D61C70793696}" destId="{6C460907-5348-8940-82A1-006FF5B70B02}" srcOrd="0" destOrd="0" presId="urn:microsoft.com/office/officeart/2009/3/layout/HorizontalOrganizationChart"/>
    <dgm:cxn modelId="{C830546D-4AD4-594C-9A07-AEC200108AF2}" type="presParOf" srcId="{6D8288FD-F41C-4643-A15C-D61C70793696}" destId="{676FBF5B-C020-6946-9D7C-8F0494963189}" srcOrd="1" destOrd="0" presId="urn:microsoft.com/office/officeart/2009/3/layout/HorizontalOrganizationChart"/>
    <dgm:cxn modelId="{7E07FD3E-3068-7A4F-A230-840F91FBD7AA}" type="presParOf" srcId="{5E7747A9-DA3D-4F45-A3A9-AA75FE107CEA}" destId="{D00BC47F-EC26-E24F-9B88-E52034DA4E95}" srcOrd="1" destOrd="0" presId="urn:microsoft.com/office/officeart/2009/3/layout/HorizontalOrganizationChart"/>
    <dgm:cxn modelId="{17731D54-C89D-0C42-B552-D5999E97D679}" type="presParOf" srcId="{D00BC47F-EC26-E24F-9B88-E52034DA4E95}" destId="{DE8B1974-82EC-2447-9139-C4766F4243A6}" srcOrd="0" destOrd="0" presId="urn:microsoft.com/office/officeart/2009/3/layout/HorizontalOrganizationChart"/>
    <dgm:cxn modelId="{144D1DE3-AE52-5B41-9C15-6B2320F4B2AD}" type="presParOf" srcId="{D00BC47F-EC26-E24F-9B88-E52034DA4E95}" destId="{96A8E0BD-B7B4-0842-BAC6-C71F5A75AD22}" srcOrd="1" destOrd="0" presId="urn:microsoft.com/office/officeart/2009/3/layout/HorizontalOrganizationChart"/>
    <dgm:cxn modelId="{8081E03C-1408-4E4B-995B-6F71CEDFEC2F}" type="presParOf" srcId="{96A8E0BD-B7B4-0842-BAC6-C71F5A75AD22}" destId="{00282386-38DD-8545-9F0C-392B515D116F}" srcOrd="0" destOrd="0" presId="urn:microsoft.com/office/officeart/2009/3/layout/HorizontalOrganizationChart"/>
    <dgm:cxn modelId="{6B7530E7-9CC6-EB48-8BE8-31746C77C95A}" type="presParOf" srcId="{00282386-38DD-8545-9F0C-392B515D116F}" destId="{A3B2B81B-6DDC-3C40-BF46-2C3A3B5CE5DB}" srcOrd="0" destOrd="0" presId="urn:microsoft.com/office/officeart/2009/3/layout/HorizontalOrganizationChart"/>
    <dgm:cxn modelId="{65E266B7-85F6-B641-8E8C-FF911DA29A21}" type="presParOf" srcId="{00282386-38DD-8545-9F0C-392B515D116F}" destId="{A6FD3CAB-6603-1B48-A73A-6CAA99247EA0}" srcOrd="1" destOrd="0" presId="urn:microsoft.com/office/officeart/2009/3/layout/HorizontalOrganizationChart"/>
    <dgm:cxn modelId="{1C0263E6-1E97-C840-A682-2D2A51AE3BE5}" type="presParOf" srcId="{96A8E0BD-B7B4-0842-BAC6-C71F5A75AD22}" destId="{27C68F39-C819-1F40-A3D0-3A9B06AE7355}" srcOrd="1" destOrd="0" presId="urn:microsoft.com/office/officeart/2009/3/layout/HorizontalOrganizationChart"/>
    <dgm:cxn modelId="{A4897C28-9F29-CB47-8DDA-E3BDE98C4F4C}" type="presParOf" srcId="{96A8E0BD-B7B4-0842-BAC6-C71F5A75AD22}" destId="{CDECD4BC-F621-3A43-9282-77F4A03CC9BE}" srcOrd="2" destOrd="0" presId="urn:microsoft.com/office/officeart/2009/3/layout/HorizontalOrganizationChart"/>
    <dgm:cxn modelId="{2EED1A85-F338-1246-A42F-D18FA9C18475}" type="presParOf" srcId="{D00BC47F-EC26-E24F-9B88-E52034DA4E95}" destId="{C7309C02-3089-554E-A0EE-9EF3B735873D}" srcOrd="2" destOrd="0" presId="urn:microsoft.com/office/officeart/2009/3/layout/HorizontalOrganizationChart"/>
    <dgm:cxn modelId="{C12FA297-894C-224E-AB08-6AD0355CD814}" type="presParOf" srcId="{D00BC47F-EC26-E24F-9B88-E52034DA4E95}" destId="{C395D43C-10FA-394F-8C4E-77C6E6B4DBBE}" srcOrd="3" destOrd="0" presId="urn:microsoft.com/office/officeart/2009/3/layout/HorizontalOrganizationChart"/>
    <dgm:cxn modelId="{0F38D0CD-EA9D-084D-B644-AED0A073DFC8}" type="presParOf" srcId="{C395D43C-10FA-394F-8C4E-77C6E6B4DBBE}" destId="{B77E09E2-2C70-414D-BDCC-C37F17482FBD}" srcOrd="0" destOrd="0" presId="urn:microsoft.com/office/officeart/2009/3/layout/HorizontalOrganizationChart"/>
    <dgm:cxn modelId="{4E057F69-6D09-C84B-9C6F-4F17EAD6FB7E}" type="presParOf" srcId="{B77E09E2-2C70-414D-BDCC-C37F17482FBD}" destId="{493A0CE0-3410-AA4B-89BB-702526D73D1C}" srcOrd="0" destOrd="0" presId="urn:microsoft.com/office/officeart/2009/3/layout/HorizontalOrganizationChart"/>
    <dgm:cxn modelId="{8B5F61C9-4965-0443-8288-A178F54CB6F9}" type="presParOf" srcId="{B77E09E2-2C70-414D-BDCC-C37F17482FBD}" destId="{7FAA138B-570D-C94A-B991-021EF905A377}" srcOrd="1" destOrd="0" presId="urn:microsoft.com/office/officeart/2009/3/layout/HorizontalOrganizationChart"/>
    <dgm:cxn modelId="{8BF70B72-ADED-F644-B592-76272522C61D}" type="presParOf" srcId="{C395D43C-10FA-394F-8C4E-77C6E6B4DBBE}" destId="{E22A8611-3836-234B-AB8F-A3F04CFA599C}" srcOrd="1" destOrd="0" presId="urn:microsoft.com/office/officeart/2009/3/layout/HorizontalOrganizationChart"/>
    <dgm:cxn modelId="{9074D7AC-1407-2447-9A03-B282A124FB44}" type="presParOf" srcId="{C395D43C-10FA-394F-8C4E-77C6E6B4DBBE}" destId="{054921F1-AB72-BE43-AA49-6159C37FED6F}" srcOrd="2" destOrd="0" presId="urn:microsoft.com/office/officeart/2009/3/layout/HorizontalOrganizationChart"/>
    <dgm:cxn modelId="{1B1D2406-B31E-6141-8B0A-741CB593D069}" type="presParOf" srcId="{5E7747A9-DA3D-4F45-A3A9-AA75FE107CEA}" destId="{FFD15D69-26B0-054B-83E0-9320ECEBF31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09C6B-8076-A04C-A631-1B74ADDB062C}" type="doc">
      <dgm:prSet loTypeId="urn:microsoft.com/office/officeart/2009/3/layout/HorizontalOrganizationChart" loCatId="" qsTypeId="urn:microsoft.com/office/officeart/2005/8/quickstyle/simple5" qsCatId="simple" csTypeId="urn:microsoft.com/office/officeart/2005/8/colors/accent3_2" csCatId="accent3" phldr="1"/>
      <dgm:spPr/>
      <dgm:t>
        <a:bodyPr/>
        <a:lstStyle/>
        <a:p>
          <a:endParaRPr lang="es-ES_tradnl"/>
        </a:p>
      </dgm:t>
    </dgm:pt>
    <dgm:pt modelId="{EAA4F9A1-8459-904F-97BA-D078BD72304D}">
      <dgm:prSet phldrT="[Texto]"/>
      <dgm:spPr/>
      <dgm:t>
        <a:bodyPr/>
        <a:lstStyle/>
        <a:p>
          <a:r>
            <a:rPr lang="es-ES_tradnl" dirty="0" smtClean="0"/>
            <a:t>Tipo de muestreo</a:t>
          </a:r>
          <a:endParaRPr lang="es-ES_tradnl" dirty="0"/>
        </a:p>
      </dgm:t>
    </dgm:pt>
    <dgm:pt modelId="{42FFB621-5F8F-5B45-80B1-FEA0F6F12B49}" type="parTrans" cxnId="{5FFD7BB8-E7BF-564F-B919-C7D6766B2AA4}">
      <dgm:prSet/>
      <dgm:spPr/>
      <dgm:t>
        <a:bodyPr/>
        <a:lstStyle/>
        <a:p>
          <a:endParaRPr lang="es-ES_tradnl"/>
        </a:p>
      </dgm:t>
    </dgm:pt>
    <dgm:pt modelId="{C2BB7DB1-81FA-7C43-A82A-61B5A6517C91}" type="sibTrans" cxnId="{5FFD7BB8-E7BF-564F-B919-C7D6766B2AA4}">
      <dgm:prSet/>
      <dgm:spPr/>
      <dgm:t>
        <a:bodyPr/>
        <a:lstStyle/>
        <a:p>
          <a:endParaRPr lang="es-ES_tradnl"/>
        </a:p>
      </dgm:t>
    </dgm:pt>
    <dgm:pt modelId="{D7A11E0E-EFC8-D54C-9C38-8577AE2FEC41}">
      <dgm:prSet phldrT="[Texto]"/>
      <dgm:spPr/>
      <dgm:t>
        <a:bodyPr/>
        <a:lstStyle/>
        <a:p>
          <a:r>
            <a:rPr lang="es-ES_tradnl" dirty="0" smtClean="0"/>
            <a:t>No probabilístico                </a:t>
          </a:r>
          <a:r>
            <a:rPr lang="es-ES_tradnl" dirty="0" smtClean="0">
              <a:solidFill>
                <a:schemeClr val="accent3">
                  <a:lumMod val="75000"/>
                </a:schemeClr>
              </a:solidFill>
            </a:rPr>
            <a:t>(No hay probabilidades)</a:t>
          </a:r>
          <a:endParaRPr lang="es-ES_tradnl" dirty="0"/>
        </a:p>
      </dgm:t>
    </dgm:pt>
    <dgm:pt modelId="{E4E43118-6958-E04D-90E5-CFBF464203D2}" type="parTrans" cxnId="{4BE3E426-9D72-AC41-BC48-8AC45B90C552}">
      <dgm:prSet/>
      <dgm:spPr/>
      <dgm:t>
        <a:bodyPr/>
        <a:lstStyle/>
        <a:p>
          <a:endParaRPr lang="es-ES_tradnl"/>
        </a:p>
      </dgm:t>
    </dgm:pt>
    <dgm:pt modelId="{8766F387-D9F4-BA40-B8D8-FE60B53A75F2}" type="sibTrans" cxnId="{4BE3E426-9D72-AC41-BC48-8AC45B90C552}">
      <dgm:prSet/>
      <dgm:spPr/>
      <dgm:t>
        <a:bodyPr/>
        <a:lstStyle/>
        <a:p>
          <a:endParaRPr lang="es-ES_tradnl"/>
        </a:p>
      </dgm:t>
    </dgm:pt>
    <dgm:pt modelId="{A3465BE8-D996-9D49-9097-9FD98CDF4AD1}">
      <dgm:prSet phldrT="[Texto]"/>
      <dgm:spPr/>
      <dgm:t>
        <a:bodyPr/>
        <a:lstStyle/>
        <a:p>
          <a:r>
            <a:rPr lang="es-ES_tradnl" dirty="0" smtClean="0"/>
            <a:t>Consecutivo  </a:t>
          </a:r>
          <a:r>
            <a:rPr lang="es-ES_tradnl" dirty="0" smtClean="0">
              <a:solidFill>
                <a:schemeClr val="accent3">
                  <a:lumMod val="75000"/>
                </a:schemeClr>
              </a:solidFill>
            </a:rPr>
            <a:t>(Cumplimiento de criterios)</a:t>
          </a:r>
          <a:endParaRPr lang="es-ES_tradnl" dirty="0">
            <a:solidFill>
              <a:schemeClr val="accent3">
                <a:lumMod val="75000"/>
              </a:schemeClr>
            </a:solidFill>
          </a:endParaRPr>
        </a:p>
      </dgm:t>
    </dgm:pt>
    <dgm:pt modelId="{E5C0A200-72F1-5A4B-B8B2-6FD0AFE38F9C}" type="parTrans" cxnId="{35C25788-15A9-C749-8C39-2F47270364DC}">
      <dgm:prSet/>
      <dgm:spPr/>
      <dgm:t>
        <a:bodyPr/>
        <a:lstStyle/>
        <a:p>
          <a:endParaRPr lang="es-ES_tradnl"/>
        </a:p>
      </dgm:t>
    </dgm:pt>
    <dgm:pt modelId="{C30E01C6-A08B-7B40-8A76-584F4B3DD15F}" type="sibTrans" cxnId="{35C25788-15A9-C749-8C39-2F47270364DC}">
      <dgm:prSet/>
      <dgm:spPr/>
      <dgm:t>
        <a:bodyPr/>
        <a:lstStyle/>
        <a:p>
          <a:endParaRPr lang="es-ES_tradnl"/>
        </a:p>
      </dgm:t>
    </dgm:pt>
    <dgm:pt modelId="{5489AA66-D63A-4C43-93AC-57008F91BA2A}" type="pres">
      <dgm:prSet presAssocID="{E4E09C6B-8076-A04C-A631-1B74ADDB062C}" presName="hierChild1" presStyleCnt="0">
        <dgm:presLayoutVars>
          <dgm:orgChart val="1"/>
          <dgm:chPref val="1"/>
          <dgm:dir/>
          <dgm:animOne val="branch"/>
          <dgm:animLvl val="lvl"/>
          <dgm:resizeHandles/>
        </dgm:presLayoutVars>
      </dgm:prSet>
      <dgm:spPr/>
      <dgm:t>
        <a:bodyPr/>
        <a:lstStyle/>
        <a:p>
          <a:endParaRPr lang="es-ES"/>
        </a:p>
      </dgm:t>
    </dgm:pt>
    <dgm:pt modelId="{5E7747A9-DA3D-4F45-A3A9-AA75FE107CEA}" type="pres">
      <dgm:prSet presAssocID="{EAA4F9A1-8459-904F-97BA-D078BD72304D}" presName="hierRoot1" presStyleCnt="0">
        <dgm:presLayoutVars>
          <dgm:hierBranch val="init"/>
        </dgm:presLayoutVars>
      </dgm:prSet>
      <dgm:spPr/>
    </dgm:pt>
    <dgm:pt modelId="{6D8288FD-F41C-4643-A15C-D61C70793696}" type="pres">
      <dgm:prSet presAssocID="{EAA4F9A1-8459-904F-97BA-D078BD72304D}" presName="rootComposite1" presStyleCnt="0"/>
      <dgm:spPr/>
    </dgm:pt>
    <dgm:pt modelId="{6C460907-5348-8940-82A1-006FF5B70B02}" type="pres">
      <dgm:prSet presAssocID="{EAA4F9A1-8459-904F-97BA-D078BD72304D}" presName="rootText1" presStyleLbl="node0" presStyleIdx="0" presStyleCnt="1">
        <dgm:presLayoutVars>
          <dgm:chPref val="3"/>
        </dgm:presLayoutVars>
      </dgm:prSet>
      <dgm:spPr/>
      <dgm:t>
        <a:bodyPr/>
        <a:lstStyle/>
        <a:p>
          <a:endParaRPr lang="es-ES_tradnl"/>
        </a:p>
      </dgm:t>
    </dgm:pt>
    <dgm:pt modelId="{676FBF5B-C020-6946-9D7C-8F0494963189}" type="pres">
      <dgm:prSet presAssocID="{EAA4F9A1-8459-904F-97BA-D078BD72304D}" presName="rootConnector1" presStyleLbl="node1" presStyleIdx="0" presStyleCnt="0"/>
      <dgm:spPr/>
      <dgm:t>
        <a:bodyPr/>
        <a:lstStyle/>
        <a:p>
          <a:endParaRPr lang="es-ES"/>
        </a:p>
      </dgm:t>
    </dgm:pt>
    <dgm:pt modelId="{D00BC47F-EC26-E24F-9B88-E52034DA4E95}" type="pres">
      <dgm:prSet presAssocID="{EAA4F9A1-8459-904F-97BA-D078BD72304D}" presName="hierChild2" presStyleCnt="0"/>
      <dgm:spPr/>
    </dgm:pt>
    <dgm:pt modelId="{DE8B1974-82EC-2447-9139-C4766F4243A6}" type="pres">
      <dgm:prSet presAssocID="{E4E43118-6958-E04D-90E5-CFBF464203D2}" presName="Name64" presStyleLbl="parChTrans1D2" presStyleIdx="0" presStyleCnt="2"/>
      <dgm:spPr/>
      <dgm:t>
        <a:bodyPr/>
        <a:lstStyle/>
        <a:p>
          <a:endParaRPr lang="es-ES"/>
        </a:p>
      </dgm:t>
    </dgm:pt>
    <dgm:pt modelId="{96A8E0BD-B7B4-0842-BAC6-C71F5A75AD22}" type="pres">
      <dgm:prSet presAssocID="{D7A11E0E-EFC8-D54C-9C38-8577AE2FEC41}" presName="hierRoot2" presStyleCnt="0">
        <dgm:presLayoutVars>
          <dgm:hierBranch val="init"/>
        </dgm:presLayoutVars>
      </dgm:prSet>
      <dgm:spPr/>
    </dgm:pt>
    <dgm:pt modelId="{00282386-38DD-8545-9F0C-392B515D116F}" type="pres">
      <dgm:prSet presAssocID="{D7A11E0E-EFC8-D54C-9C38-8577AE2FEC41}" presName="rootComposite" presStyleCnt="0"/>
      <dgm:spPr/>
    </dgm:pt>
    <dgm:pt modelId="{A3B2B81B-6DDC-3C40-BF46-2C3A3B5CE5DB}" type="pres">
      <dgm:prSet presAssocID="{D7A11E0E-EFC8-D54C-9C38-8577AE2FEC41}" presName="rootText" presStyleLbl="node2" presStyleIdx="0" presStyleCnt="2">
        <dgm:presLayoutVars>
          <dgm:chPref val="3"/>
        </dgm:presLayoutVars>
      </dgm:prSet>
      <dgm:spPr/>
      <dgm:t>
        <a:bodyPr/>
        <a:lstStyle/>
        <a:p>
          <a:endParaRPr lang="es-ES_tradnl"/>
        </a:p>
      </dgm:t>
    </dgm:pt>
    <dgm:pt modelId="{A6FD3CAB-6603-1B48-A73A-6CAA99247EA0}" type="pres">
      <dgm:prSet presAssocID="{D7A11E0E-EFC8-D54C-9C38-8577AE2FEC41}" presName="rootConnector" presStyleLbl="node2" presStyleIdx="0" presStyleCnt="2"/>
      <dgm:spPr/>
      <dgm:t>
        <a:bodyPr/>
        <a:lstStyle/>
        <a:p>
          <a:endParaRPr lang="es-ES"/>
        </a:p>
      </dgm:t>
    </dgm:pt>
    <dgm:pt modelId="{27C68F39-C819-1F40-A3D0-3A9B06AE7355}" type="pres">
      <dgm:prSet presAssocID="{D7A11E0E-EFC8-D54C-9C38-8577AE2FEC41}" presName="hierChild4" presStyleCnt="0"/>
      <dgm:spPr/>
    </dgm:pt>
    <dgm:pt modelId="{CDECD4BC-F621-3A43-9282-77F4A03CC9BE}" type="pres">
      <dgm:prSet presAssocID="{D7A11E0E-EFC8-D54C-9C38-8577AE2FEC41}" presName="hierChild5" presStyleCnt="0"/>
      <dgm:spPr/>
    </dgm:pt>
    <dgm:pt modelId="{C7309C02-3089-554E-A0EE-9EF3B735873D}" type="pres">
      <dgm:prSet presAssocID="{E5C0A200-72F1-5A4B-B8B2-6FD0AFE38F9C}" presName="Name64" presStyleLbl="parChTrans1D2" presStyleIdx="1" presStyleCnt="2"/>
      <dgm:spPr/>
      <dgm:t>
        <a:bodyPr/>
        <a:lstStyle/>
        <a:p>
          <a:endParaRPr lang="es-ES"/>
        </a:p>
      </dgm:t>
    </dgm:pt>
    <dgm:pt modelId="{C395D43C-10FA-394F-8C4E-77C6E6B4DBBE}" type="pres">
      <dgm:prSet presAssocID="{A3465BE8-D996-9D49-9097-9FD98CDF4AD1}" presName="hierRoot2" presStyleCnt="0">
        <dgm:presLayoutVars>
          <dgm:hierBranch val="init"/>
        </dgm:presLayoutVars>
      </dgm:prSet>
      <dgm:spPr/>
    </dgm:pt>
    <dgm:pt modelId="{B77E09E2-2C70-414D-BDCC-C37F17482FBD}" type="pres">
      <dgm:prSet presAssocID="{A3465BE8-D996-9D49-9097-9FD98CDF4AD1}" presName="rootComposite" presStyleCnt="0"/>
      <dgm:spPr/>
    </dgm:pt>
    <dgm:pt modelId="{493A0CE0-3410-AA4B-89BB-702526D73D1C}" type="pres">
      <dgm:prSet presAssocID="{A3465BE8-D996-9D49-9097-9FD98CDF4AD1}" presName="rootText" presStyleLbl="node2" presStyleIdx="1" presStyleCnt="2">
        <dgm:presLayoutVars>
          <dgm:chPref val="3"/>
        </dgm:presLayoutVars>
      </dgm:prSet>
      <dgm:spPr/>
      <dgm:t>
        <a:bodyPr/>
        <a:lstStyle/>
        <a:p>
          <a:endParaRPr lang="es-ES_tradnl"/>
        </a:p>
      </dgm:t>
    </dgm:pt>
    <dgm:pt modelId="{7FAA138B-570D-C94A-B991-021EF905A377}" type="pres">
      <dgm:prSet presAssocID="{A3465BE8-D996-9D49-9097-9FD98CDF4AD1}" presName="rootConnector" presStyleLbl="node2" presStyleIdx="1" presStyleCnt="2"/>
      <dgm:spPr/>
      <dgm:t>
        <a:bodyPr/>
        <a:lstStyle/>
        <a:p>
          <a:endParaRPr lang="es-ES"/>
        </a:p>
      </dgm:t>
    </dgm:pt>
    <dgm:pt modelId="{E22A8611-3836-234B-AB8F-A3F04CFA599C}" type="pres">
      <dgm:prSet presAssocID="{A3465BE8-D996-9D49-9097-9FD98CDF4AD1}" presName="hierChild4" presStyleCnt="0"/>
      <dgm:spPr/>
    </dgm:pt>
    <dgm:pt modelId="{054921F1-AB72-BE43-AA49-6159C37FED6F}" type="pres">
      <dgm:prSet presAssocID="{A3465BE8-D996-9D49-9097-9FD98CDF4AD1}" presName="hierChild5" presStyleCnt="0"/>
      <dgm:spPr/>
    </dgm:pt>
    <dgm:pt modelId="{FFD15D69-26B0-054B-83E0-9320ECEBF31C}" type="pres">
      <dgm:prSet presAssocID="{EAA4F9A1-8459-904F-97BA-D078BD72304D}" presName="hierChild3" presStyleCnt="0"/>
      <dgm:spPr/>
    </dgm:pt>
  </dgm:ptLst>
  <dgm:cxnLst>
    <dgm:cxn modelId="{F62B79C0-2ABB-4A4C-BBCA-E8400B3B3DE9}" type="presOf" srcId="{EAA4F9A1-8459-904F-97BA-D078BD72304D}" destId="{676FBF5B-C020-6946-9D7C-8F0494963189}" srcOrd="1" destOrd="0" presId="urn:microsoft.com/office/officeart/2009/3/layout/HorizontalOrganizationChart"/>
    <dgm:cxn modelId="{4BAE9146-FD52-CA4D-8C9F-C12B0E1B05C6}" type="presOf" srcId="{E4E09C6B-8076-A04C-A631-1B74ADDB062C}" destId="{5489AA66-D63A-4C43-93AC-57008F91BA2A}" srcOrd="0" destOrd="0" presId="urn:microsoft.com/office/officeart/2009/3/layout/HorizontalOrganizationChart"/>
    <dgm:cxn modelId="{F43FC7D9-FB66-F84A-922F-03BDEB2B2960}" type="presOf" srcId="{E5C0A200-72F1-5A4B-B8B2-6FD0AFE38F9C}" destId="{C7309C02-3089-554E-A0EE-9EF3B735873D}" srcOrd="0" destOrd="0" presId="urn:microsoft.com/office/officeart/2009/3/layout/HorizontalOrganizationChart"/>
    <dgm:cxn modelId="{C088232A-FB5F-1C4E-BA7D-3EAA53C05C9B}" type="presOf" srcId="{E4E43118-6958-E04D-90E5-CFBF464203D2}" destId="{DE8B1974-82EC-2447-9139-C4766F4243A6}" srcOrd="0" destOrd="0" presId="urn:microsoft.com/office/officeart/2009/3/layout/HorizontalOrganizationChart"/>
    <dgm:cxn modelId="{35C25788-15A9-C749-8C39-2F47270364DC}" srcId="{EAA4F9A1-8459-904F-97BA-D078BD72304D}" destId="{A3465BE8-D996-9D49-9097-9FD98CDF4AD1}" srcOrd="1" destOrd="0" parTransId="{E5C0A200-72F1-5A4B-B8B2-6FD0AFE38F9C}" sibTransId="{C30E01C6-A08B-7B40-8A76-584F4B3DD15F}"/>
    <dgm:cxn modelId="{D162BA4D-8786-2241-A6A7-292F398DE426}" type="presOf" srcId="{EAA4F9A1-8459-904F-97BA-D078BD72304D}" destId="{6C460907-5348-8940-82A1-006FF5B70B02}" srcOrd="0" destOrd="0" presId="urn:microsoft.com/office/officeart/2009/3/layout/HorizontalOrganizationChart"/>
    <dgm:cxn modelId="{5FFD7BB8-E7BF-564F-B919-C7D6766B2AA4}" srcId="{E4E09C6B-8076-A04C-A631-1B74ADDB062C}" destId="{EAA4F9A1-8459-904F-97BA-D078BD72304D}" srcOrd="0" destOrd="0" parTransId="{42FFB621-5F8F-5B45-80B1-FEA0F6F12B49}" sibTransId="{C2BB7DB1-81FA-7C43-A82A-61B5A6517C91}"/>
    <dgm:cxn modelId="{4BE3E426-9D72-AC41-BC48-8AC45B90C552}" srcId="{EAA4F9A1-8459-904F-97BA-D078BD72304D}" destId="{D7A11E0E-EFC8-D54C-9C38-8577AE2FEC41}" srcOrd="0" destOrd="0" parTransId="{E4E43118-6958-E04D-90E5-CFBF464203D2}" sibTransId="{8766F387-D9F4-BA40-B8D8-FE60B53A75F2}"/>
    <dgm:cxn modelId="{32B68532-FDAA-C44B-B91C-D79AEB5E3241}" type="presOf" srcId="{D7A11E0E-EFC8-D54C-9C38-8577AE2FEC41}" destId="{A3B2B81B-6DDC-3C40-BF46-2C3A3B5CE5DB}" srcOrd="0" destOrd="0" presId="urn:microsoft.com/office/officeart/2009/3/layout/HorizontalOrganizationChart"/>
    <dgm:cxn modelId="{E84DDF81-EB7D-9B43-AF9A-450926C00F21}" type="presOf" srcId="{A3465BE8-D996-9D49-9097-9FD98CDF4AD1}" destId="{493A0CE0-3410-AA4B-89BB-702526D73D1C}" srcOrd="0" destOrd="0" presId="urn:microsoft.com/office/officeart/2009/3/layout/HorizontalOrganizationChart"/>
    <dgm:cxn modelId="{05C6CA1F-A2A7-7148-881C-EBF81CB9950C}" type="presOf" srcId="{A3465BE8-D996-9D49-9097-9FD98CDF4AD1}" destId="{7FAA138B-570D-C94A-B991-021EF905A377}" srcOrd="1" destOrd="0" presId="urn:microsoft.com/office/officeart/2009/3/layout/HorizontalOrganizationChart"/>
    <dgm:cxn modelId="{83C29BBF-7060-C14C-837E-A78B704BB878}" type="presOf" srcId="{D7A11E0E-EFC8-D54C-9C38-8577AE2FEC41}" destId="{A6FD3CAB-6603-1B48-A73A-6CAA99247EA0}" srcOrd="1" destOrd="0" presId="urn:microsoft.com/office/officeart/2009/3/layout/HorizontalOrganizationChart"/>
    <dgm:cxn modelId="{28EBE915-7A4A-E44B-A950-7E6E819D837A}" type="presParOf" srcId="{5489AA66-D63A-4C43-93AC-57008F91BA2A}" destId="{5E7747A9-DA3D-4F45-A3A9-AA75FE107CEA}" srcOrd="0" destOrd="0" presId="urn:microsoft.com/office/officeart/2009/3/layout/HorizontalOrganizationChart"/>
    <dgm:cxn modelId="{B52A5DBE-0DC4-A444-AB72-DBAA1A95A8FB}" type="presParOf" srcId="{5E7747A9-DA3D-4F45-A3A9-AA75FE107CEA}" destId="{6D8288FD-F41C-4643-A15C-D61C70793696}" srcOrd="0" destOrd="0" presId="urn:microsoft.com/office/officeart/2009/3/layout/HorizontalOrganizationChart"/>
    <dgm:cxn modelId="{7FD917F7-8D84-F440-818F-0600395376D0}" type="presParOf" srcId="{6D8288FD-F41C-4643-A15C-D61C70793696}" destId="{6C460907-5348-8940-82A1-006FF5B70B02}" srcOrd="0" destOrd="0" presId="urn:microsoft.com/office/officeart/2009/3/layout/HorizontalOrganizationChart"/>
    <dgm:cxn modelId="{8A317521-040E-5A4D-837B-6CE395B7FF7D}" type="presParOf" srcId="{6D8288FD-F41C-4643-A15C-D61C70793696}" destId="{676FBF5B-C020-6946-9D7C-8F0494963189}" srcOrd="1" destOrd="0" presId="urn:microsoft.com/office/officeart/2009/3/layout/HorizontalOrganizationChart"/>
    <dgm:cxn modelId="{8F9B2845-6DE5-794E-822B-82CE457AE176}" type="presParOf" srcId="{5E7747A9-DA3D-4F45-A3A9-AA75FE107CEA}" destId="{D00BC47F-EC26-E24F-9B88-E52034DA4E95}" srcOrd="1" destOrd="0" presId="urn:microsoft.com/office/officeart/2009/3/layout/HorizontalOrganizationChart"/>
    <dgm:cxn modelId="{0A433E23-A4B6-274C-98A1-5E318ECB8153}" type="presParOf" srcId="{D00BC47F-EC26-E24F-9B88-E52034DA4E95}" destId="{DE8B1974-82EC-2447-9139-C4766F4243A6}" srcOrd="0" destOrd="0" presId="urn:microsoft.com/office/officeart/2009/3/layout/HorizontalOrganizationChart"/>
    <dgm:cxn modelId="{9FA5A650-3696-3948-8F61-3A4CE1D6B336}" type="presParOf" srcId="{D00BC47F-EC26-E24F-9B88-E52034DA4E95}" destId="{96A8E0BD-B7B4-0842-BAC6-C71F5A75AD22}" srcOrd="1" destOrd="0" presId="urn:microsoft.com/office/officeart/2009/3/layout/HorizontalOrganizationChart"/>
    <dgm:cxn modelId="{8C0A7712-6105-424A-9E8D-26B1600BDB54}" type="presParOf" srcId="{96A8E0BD-B7B4-0842-BAC6-C71F5A75AD22}" destId="{00282386-38DD-8545-9F0C-392B515D116F}" srcOrd="0" destOrd="0" presId="urn:microsoft.com/office/officeart/2009/3/layout/HorizontalOrganizationChart"/>
    <dgm:cxn modelId="{FB25ED8C-1958-E442-AF9F-FE1DF5193AE0}" type="presParOf" srcId="{00282386-38DD-8545-9F0C-392B515D116F}" destId="{A3B2B81B-6DDC-3C40-BF46-2C3A3B5CE5DB}" srcOrd="0" destOrd="0" presId="urn:microsoft.com/office/officeart/2009/3/layout/HorizontalOrganizationChart"/>
    <dgm:cxn modelId="{CD030DAE-A107-2241-B71B-9A5C23E2A3F0}" type="presParOf" srcId="{00282386-38DD-8545-9F0C-392B515D116F}" destId="{A6FD3CAB-6603-1B48-A73A-6CAA99247EA0}" srcOrd="1" destOrd="0" presId="urn:microsoft.com/office/officeart/2009/3/layout/HorizontalOrganizationChart"/>
    <dgm:cxn modelId="{7740A7DA-A128-6A4B-B5DA-FC955E300592}" type="presParOf" srcId="{96A8E0BD-B7B4-0842-BAC6-C71F5A75AD22}" destId="{27C68F39-C819-1F40-A3D0-3A9B06AE7355}" srcOrd="1" destOrd="0" presId="urn:microsoft.com/office/officeart/2009/3/layout/HorizontalOrganizationChart"/>
    <dgm:cxn modelId="{FC7CC4F6-305E-C04D-9185-0700E53D8E7C}" type="presParOf" srcId="{96A8E0BD-B7B4-0842-BAC6-C71F5A75AD22}" destId="{CDECD4BC-F621-3A43-9282-77F4A03CC9BE}" srcOrd="2" destOrd="0" presId="urn:microsoft.com/office/officeart/2009/3/layout/HorizontalOrganizationChart"/>
    <dgm:cxn modelId="{593EEBED-5AAA-8949-A830-A6A7D41BD24A}" type="presParOf" srcId="{D00BC47F-EC26-E24F-9B88-E52034DA4E95}" destId="{C7309C02-3089-554E-A0EE-9EF3B735873D}" srcOrd="2" destOrd="0" presId="urn:microsoft.com/office/officeart/2009/3/layout/HorizontalOrganizationChart"/>
    <dgm:cxn modelId="{B3FEA743-C425-1E41-AE84-F4ED5982C3A9}" type="presParOf" srcId="{D00BC47F-EC26-E24F-9B88-E52034DA4E95}" destId="{C395D43C-10FA-394F-8C4E-77C6E6B4DBBE}" srcOrd="3" destOrd="0" presId="urn:microsoft.com/office/officeart/2009/3/layout/HorizontalOrganizationChart"/>
    <dgm:cxn modelId="{1FD2EF3D-512D-9649-A82F-54C2860E8C0F}" type="presParOf" srcId="{C395D43C-10FA-394F-8C4E-77C6E6B4DBBE}" destId="{B77E09E2-2C70-414D-BDCC-C37F17482FBD}" srcOrd="0" destOrd="0" presId="urn:microsoft.com/office/officeart/2009/3/layout/HorizontalOrganizationChart"/>
    <dgm:cxn modelId="{D5E8FEE5-A075-2A41-B334-0049151DCD8E}" type="presParOf" srcId="{B77E09E2-2C70-414D-BDCC-C37F17482FBD}" destId="{493A0CE0-3410-AA4B-89BB-702526D73D1C}" srcOrd="0" destOrd="0" presId="urn:microsoft.com/office/officeart/2009/3/layout/HorizontalOrganizationChart"/>
    <dgm:cxn modelId="{81A09A3E-AEE8-854B-B5D6-1D5A04176418}" type="presParOf" srcId="{B77E09E2-2C70-414D-BDCC-C37F17482FBD}" destId="{7FAA138B-570D-C94A-B991-021EF905A377}" srcOrd="1" destOrd="0" presId="urn:microsoft.com/office/officeart/2009/3/layout/HorizontalOrganizationChart"/>
    <dgm:cxn modelId="{BD002AAE-38D2-054D-8021-05CA8E582C81}" type="presParOf" srcId="{C395D43C-10FA-394F-8C4E-77C6E6B4DBBE}" destId="{E22A8611-3836-234B-AB8F-A3F04CFA599C}" srcOrd="1" destOrd="0" presId="urn:microsoft.com/office/officeart/2009/3/layout/HorizontalOrganizationChart"/>
    <dgm:cxn modelId="{23DCD054-86D5-D94B-854D-C9CB2EA8FB84}" type="presParOf" srcId="{C395D43C-10FA-394F-8C4E-77C6E6B4DBBE}" destId="{054921F1-AB72-BE43-AA49-6159C37FED6F}" srcOrd="2" destOrd="0" presId="urn:microsoft.com/office/officeart/2009/3/layout/HorizontalOrganizationChart"/>
    <dgm:cxn modelId="{0A3A005D-EAF5-7944-84DA-E4AB6101C3CF}" type="presParOf" srcId="{5E7747A9-DA3D-4F45-A3A9-AA75FE107CEA}" destId="{FFD15D69-26B0-054B-83E0-9320ECEBF31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F2414-C872-496B-998F-62F941E9DD6D}" type="doc">
      <dgm:prSet loTypeId="urn:microsoft.com/office/officeart/2005/8/layout/hProcess4" loCatId="process" qsTypeId="urn:microsoft.com/office/officeart/2005/8/quickstyle/3d2" qsCatId="3D" csTypeId="urn:microsoft.com/office/officeart/2005/8/colors/colorful1" csCatId="colorful" phldr="1"/>
      <dgm:spPr/>
      <dgm:t>
        <a:bodyPr/>
        <a:lstStyle/>
        <a:p>
          <a:endParaRPr lang="es-ES"/>
        </a:p>
      </dgm:t>
    </dgm:pt>
    <dgm:pt modelId="{1E6D1B8F-6E77-4C8D-B38D-E6E813FFA3CE}">
      <dgm:prSet phldrT="[Texto]" custT="1"/>
      <dgm:spPr/>
      <dgm:t>
        <a:bodyPr/>
        <a:lstStyle/>
        <a:p>
          <a:r>
            <a:rPr lang="es-ES" sz="1600" dirty="0" smtClean="0"/>
            <a:t>Uso Nulo</a:t>
          </a:r>
          <a:endParaRPr lang="es-ES" sz="1600" dirty="0"/>
        </a:p>
      </dgm:t>
    </dgm:pt>
    <dgm:pt modelId="{EDC8FE1F-97DE-495A-B963-13AB8A85A123}" type="parTrans" cxnId="{7F1CAAE3-0BF5-44F0-AB33-F2D8EE38993A}">
      <dgm:prSet/>
      <dgm:spPr/>
      <dgm:t>
        <a:bodyPr/>
        <a:lstStyle/>
        <a:p>
          <a:endParaRPr lang="es-ES" sz="2400"/>
        </a:p>
      </dgm:t>
    </dgm:pt>
    <dgm:pt modelId="{A34A681E-358E-4407-8501-E21F15CAF461}" type="sibTrans" cxnId="{7F1CAAE3-0BF5-44F0-AB33-F2D8EE38993A}">
      <dgm:prSet custT="1"/>
      <dgm:spPr/>
      <dgm:t>
        <a:bodyPr/>
        <a:lstStyle/>
        <a:p>
          <a:endParaRPr lang="es-ES" sz="1100"/>
        </a:p>
      </dgm:t>
    </dgm:pt>
    <dgm:pt modelId="{02F54D32-22EF-45F3-83C4-331C24598EBB}">
      <dgm:prSet phldrT="[Texto]" custT="1"/>
      <dgm:spPr/>
      <dgm:t>
        <a:bodyPr/>
        <a:lstStyle/>
        <a:p>
          <a:r>
            <a:rPr lang="es-ES" sz="1600" dirty="0" smtClean="0"/>
            <a:t>Apps de compras </a:t>
          </a:r>
          <a:endParaRPr lang="es-ES" sz="1600" dirty="0"/>
        </a:p>
      </dgm:t>
    </dgm:pt>
    <dgm:pt modelId="{4CF58484-5465-4B8A-A249-8ACEA114038E}" type="parTrans" cxnId="{48F3D836-4DB9-429D-B8EC-0480F2B99F9A}">
      <dgm:prSet/>
      <dgm:spPr/>
      <dgm:t>
        <a:bodyPr/>
        <a:lstStyle/>
        <a:p>
          <a:endParaRPr lang="es-ES" sz="2400"/>
        </a:p>
      </dgm:t>
    </dgm:pt>
    <dgm:pt modelId="{CB163C1E-D35C-4A37-82C6-05394317246C}" type="sibTrans" cxnId="{48F3D836-4DB9-429D-B8EC-0480F2B99F9A}">
      <dgm:prSet/>
      <dgm:spPr/>
      <dgm:t>
        <a:bodyPr/>
        <a:lstStyle/>
        <a:p>
          <a:endParaRPr lang="es-ES" sz="2400"/>
        </a:p>
      </dgm:t>
    </dgm:pt>
    <dgm:pt modelId="{8FEB600C-BDCC-4212-9778-1A589712ADE8}">
      <dgm:prSet phldrT="[Texto]" custT="1"/>
      <dgm:spPr/>
      <dgm:t>
        <a:bodyPr/>
        <a:lstStyle/>
        <a:p>
          <a:r>
            <a:rPr lang="es-ES" sz="1600" dirty="0" smtClean="0"/>
            <a:t>Poco Uso</a:t>
          </a:r>
          <a:endParaRPr lang="es-ES" sz="1600" dirty="0"/>
        </a:p>
      </dgm:t>
    </dgm:pt>
    <dgm:pt modelId="{7FF26071-FFA1-42E6-9BDA-3930326D75EF}" type="parTrans" cxnId="{FFD5CAD1-8C02-4363-8DD8-9D6389E23908}">
      <dgm:prSet/>
      <dgm:spPr/>
      <dgm:t>
        <a:bodyPr/>
        <a:lstStyle/>
        <a:p>
          <a:endParaRPr lang="es-ES" sz="2400"/>
        </a:p>
      </dgm:t>
    </dgm:pt>
    <dgm:pt modelId="{339AF5A6-AFA0-45FB-B5EB-15B3BB8685FA}" type="sibTrans" cxnId="{FFD5CAD1-8C02-4363-8DD8-9D6389E23908}">
      <dgm:prSet custT="1"/>
      <dgm:spPr/>
      <dgm:t>
        <a:bodyPr/>
        <a:lstStyle/>
        <a:p>
          <a:endParaRPr lang="es-ES" sz="1100"/>
        </a:p>
      </dgm:t>
    </dgm:pt>
    <dgm:pt modelId="{82856B86-B89F-49A5-BF6F-B2148479919B}">
      <dgm:prSet phldrT="[Texto]" custT="1"/>
      <dgm:spPr/>
      <dgm:t>
        <a:bodyPr/>
        <a:lstStyle/>
        <a:p>
          <a:r>
            <a:rPr lang="es-ES" sz="1600" dirty="0" smtClean="0"/>
            <a:t>Apps de juegos </a:t>
          </a:r>
          <a:endParaRPr lang="es-ES" sz="1600" dirty="0"/>
        </a:p>
      </dgm:t>
    </dgm:pt>
    <dgm:pt modelId="{50F01B5F-A5A9-45FF-9499-95DDD46C71D7}" type="parTrans" cxnId="{5F9627E2-040F-42E7-BBAD-BDA3E4379BEA}">
      <dgm:prSet/>
      <dgm:spPr/>
      <dgm:t>
        <a:bodyPr/>
        <a:lstStyle/>
        <a:p>
          <a:endParaRPr lang="es-ES" sz="2400"/>
        </a:p>
      </dgm:t>
    </dgm:pt>
    <dgm:pt modelId="{0E96950E-9166-4F57-B02E-0D5F5B4A0ED7}" type="sibTrans" cxnId="{5F9627E2-040F-42E7-BBAD-BDA3E4379BEA}">
      <dgm:prSet/>
      <dgm:spPr/>
      <dgm:t>
        <a:bodyPr/>
        <a:lstStyle/>
        <a:p>
          <a:endParaRPr lang="es-ES" sz="2400"/>
        </a:p>
      </dgm:t>
    </dgm:pt>
    <dgm:pt modelId="{1F7197D1-A2CB-4DFE-9D2A-C9EB0DF56008}">
      <dgm:prSet phldrT="[Texto]" custT="1"/>
      <dgm:spPr/>
      <dgm:t>
        <a:bodyPr/>
        <a:lstStyle/>
        <a:p>
          <a:r>
            <a:rPr lang="es-ES" sz="1600" dirty="0" smtClean="0"/>
            <a:t>Mediano Uso</a:t>
          </a:r>
          <a:endParaRPr lang="es-ES" sz="1600" dirty="0"/>
        </a:p>
      </dgm:t>
    </dgm:pt>
    <dgm:pt modelId="{6F5D1CD3-DBDC-4A9B-BC33-7B389611B1B2}" type="parTrans" cxnId="{612CDF3F-F586-43BA-ADDE-C532597223B5}">
      <dgm:prSet/>
      <dgm:spPr/>
      <dgm:t>
        <a:bodyPr/>
        <a:lstStyle/>
        <a:p>
          <a:endParaRPr lang="es-ES" sz="2400"/>
        </a:p>
      </dgm:t>
    </dgm:pt>
    <dgm:pt modelId="{213EE477-B79D-4F37-9E4F-0D154B634E3A}" type="sibTrans" cxnId="{612CDF3F-F586-43BA-ADDE-C532597223B5}">
      <dgm:prSet custT="1"/>
      <dgm:spPr/>
      <dgm:t>
        <a:bodyPr/>
        <a:lstStyle/>
        <a:p>
          <a:endParaRPr lang="es-ES" sz="1100"/>
        </a:p>
      </dgm:t>
    </dgm:pt>
    <dgm:pt modelId="{B5981613-0A36-43F0-BD54-2C7FB54CB3E6}">
      <dgm:prSet phldrT="[Texto]" custT="1"/>
      <dgm:spPr/>
      <dgm:t>
        <a:bodyPr/>
        <a:lstStyle/>
        <a:p>
          <a:r>
            <a:rPr lang="es-ES" sz="1600" dirty="0" smtClean="0"/>
            <a:t>Apps informativas</a:t>
          </a:r>
          <a:endParaRPr lang="es-ES" sz="1600" dirty="0"/>
        </a:p>
      </dgm:t>
    </dgm:pt>
    <dgm:pt modelId="{ABCA451A-9FC8-4F5E-BDA3-2C2D7E154515}" type="parTrans" cxnId="{9DE167A0-3622-4AE9-BED5-F6CD27B19E55}">
      <dgm:prSet/>
      <dgm:spPr/>
      <dgm:t>
        <a:bodyPr/>
        <a:lstStyle/>
        <a:p>
          <a:endParaRPr lang="es-ES" sz="2400"/>
        </a:p>
      </dgm:t>
    </dgm:pt>
    <dgm:pt modelId="{69BCE40F-CA46-4A11-A7CE-95C645A3E77D}" type="sibTrans" cxnId="{9DE167A0-3622-4AE9-BED5-F6CD27B19E55}">
      <dgm:prSet/>
      <dgm:spPr/>
      <dgm:t>
        <a:bodyPr/>
        <a:lstStyle/>
        <a:p>
          <a:endParaRPr lang="es-ES" sz="2400"/>
        </a:p>
      </dgm:t>
    </dgm:pt>
    <dgm:pt modelId="{272008C6-DE17-46AD-87D9-103E089172AA}">
      <dgm:prSet custT="1"/>
      <dgm:spPr/>
      <dgm:t>
        <a:bodyPr/>
        <a:lstStyle/>
        <a:p>
          <a:r>
            <a:rPr lang="es-ES" sz="1600" dirty="0" smtClean="0"/>
            <a:t>Alto uso</a:t>
          </a:r>
        </a:p>
      </dgm:t>
    </dgm:pt>
    <dgm:pt modelId="{9B9A8BBB-1C8E-4A93-9A82-1E82A676418A}" type="parTrans" cxnId="{E8845804-331A-45EB-B673-16A0AFA88F9E}">
      <dgm:prSet/>
      <dgm:spPr/>
      <dgm:t>
        <a:bodyPr/>
        <a:lstStyle/>
        <a:p>
          <a:endParaRPr lang="es-ES" sz="2400"/>
        </a:p>
      </dgm:t>
    </dgm:pt>
    <dgm:pt modelId="{6598569D-38BF-44A4-BEE2-964B10032003}" type="sibTrans" cxnId="{E8845804-331A-45EB-B673-16A0AFA88F9E}">
      <dgm:prSet custT="1"/>
      <dgm:spPr/>
      <dgm:t>
        <a:bodyPr/>
        <a:lstStyle/>
        <a:p>
          <a:endParaRPr lang="es-ES" sz="1100"/>
        </a:p>
      </dgm:t>
    </dgm:pt>
    <dgm:pt modelId="{80463899-B5B9-4F58-B172-43441A31EC96}">
      <dgm:prSet custT="1"/>
      <dgm:spPr/>
      <dgm:t>
        <a:bodyPr/>
        <a:lstStyle/>
        <a:p>
          <a:r>
            <a:rPr lang="es-ES" sz="1600" dirty="0" smtClean="0"/>
            <a:t>Apps de música y video</a:t>
          </a:r>
          <a:endParaRPr lang="es-ES" sz="1600" dirty="0"/>
        </a:p>
      </dgm:t>
    </dgm:pt>
    <dgm:pt modelId="{19354E1F-8E8F-4AC1-BEC4-39130EDDEC27}" type="parTrans" cxnId="{144AC80B-8047-4372-845F-FB88D7C8B34E}">
      <dgm:prSet/>
      <dgm:spPr/>
      <dgm:t>
        <a:bodyPr/>
        <a:lstStyle/>
        <a:p>
          <a:endParaRPr lang="es-ES" sz="2400"/>
        </a:p>
      </dgm:t>
    </dgm:pt>
    <dgm:pt modelId="{573E612F-6044-4AFA-98D0-A46395635BBA}" type="sibTrans" cxnId="{144AC80B-8047-4372-845F-FB88D7C8B34E}">
      <dgm:prSet/>
      <dgm:spPr/>
      <dgm:t>
        <a:bodyPr/>
        <a:lstStyle/>
        <a:p>
          <a:endParaRPr lang="es-ES" sz="2400"/>
        </a:p>
      </dgm:t>
    </dgm:pt>
    <dgm:pt modelId="{A078AEB6-05A8-4B02-B363-0528C457D966}">
      <dgm:prSet custT="1"/>
      <dgm:spPr/>
      <dgm:t>
        <a:bodyPr/>
        <a:lstStyle/>
        <a:p>
          <a:r>
            <a:rPr lang="es-ES" sz="1600" dirty="0" smtClean="0"/>
            <a:t>Uso constante</a:t>
          </a:r>
          <a:endParaRPr lang="es-ES" sz="1600" dirty="0"/>
        </a:p>
      </dgm:t>
    </dgm:pt>
    <dgm:pt modelId="{E324D4AA-5B51-42E7-A734-63DF0C41E272}" type="parTrans" cxnId="{6E946C74-573D-42E6-8AA6-F2879CE2FC9F}">
      <dgm:prSet/>
      <dgm:spPr/>
      <dgm:t>
        <a:bodyPr/>
        <a:lstStyle/>
        <a:p>
          <a:endParaRPr lang="es-ES" sz="2400"/>
        </a:p>
      </dgm:t>
    </dgm:pt>
    <dgm:pt modelId="{2F32EE56-66BC-421C-AB89-9C18E887C3D8}" type="sibTrans" cxnId="{6E946C74-573D-42E6-8AA6-F2879CE2FC9F}">
      <dgm:prSet/>
      <dgm:spPr/>
      <dgm:t>
        <a:bodyPr/>
        <a:lstStyle/>
        <a:p>
          <a:endParaRPr lang="es-ES" sz="2400"/>
        </a:p>
      </dgm:t>
    </dgm:pt>
    <dgm:pt modelId="{D65BDE3D-F886-40C4-BC99-CC0521E34315}">
      <dgm:prSet custT="1"/>
      <dgm:spPr/>
      <dgm:t>
        <a:bodyPr/>
        <a:lstStyle/>
        <a:p>
          <a:r>
            <a:rPr lang="es-ES" sz="1600" dirty="0" smtClean="0"/>
            <a:t>Apps de redes sociales</a:t>
          </a:r>
          <a:endParaRPr lang="es-ES" sz="1600" dirty="0"/>
        </a:p>
      </dgm:t>
    </dgm:pt>
    <dgm:pt modelId="{1692854D-A2B4-487B-A4EA-EA0401A01FB1}" type="parTrans" cxnId="{343E06A4-A454-40C7-BEDA-C198243D7F58}">
      <dgm:prSet/>
      <dgm:spPr/>
      <dgm:t>
        <a:bodyPr/>
        <a:lstStyle/>
        <a:p>
          <a:endParaRPr lang="es-ES" sz="2400"/>
        </a:p>
      </dgm:t>
    </dgm:pt>
    <dgm:pt modelId="{C5F45795-0831-4605-9F76-F4FF07645080}" type="sibTrans" cxnId="{343E06A4-A454-40C7-BEDA-C198243D7F58}">
      <dgm:prSet/>
      <dgm:spPr/>
      <dgm:t>
        <a:bodyPr/>
        <a:lstStyle/>
        <a:p>
          <a:endParaRPr lang="es-ES" sz="2400"/>
        </a:p>
      </dgm:t>
    </dgm:pt>
    <dgm:pt modelId="{2311DF0D-3A30-474D-ADC3-E5834110CA5A}" type="pres">
      <dgm:prSet presAssocID="{BD9F2414-C872-496B-998F-62F941E9DD6D}" presName="Name0" presStyleCnt="0">
        <dgm:presLayoutVars>
          <dgm:dir/>
          <dgm:animLvl val="lvl"/>
          <dgm:resizeHandles val="exact"/>
        </dgm:presLayoutVars>
      </dgm:prSet>
      <dgm:spPr/>
      <dgm:t>
        <a:bodyPr/>
        <a:lstStyle/>
        <a:p>
          <a:endParaRPr lang="es-ES"/>
        </a:p>
      </dgm:t>
    </dgm:pt>
    <dgm:pt modelId="{107D2805-2915-456F-B449-0FE087B710DB}" type="pres">
      <dgm:prSet presAssocID="{BD9F2414-C872-496B-998F-62F941E9DD6D}" presName="tSp" presStyleCnt="0"/>
      <dgm:spPr/>
      <dgm:t>
        <a:bodyPr/>
        <a:lstStyle/>
        <a:p>
          <a:endParaRPr lang="es-ES"/>
        </a:p>
      </dgm:t>
    </dgm:pt>
    <dgm:pt modelId="{970AD103-A2D0-44FA-B91D-7434EE2520C7}" type="pres">
      <dgm:prSet presAssocID="{BD9F2414-C872-496B-998F-62F941E9DD6D}" presName="bSp" presStyleCnt="0"/>
      <dgm:spPr/>
      <dgm:t>
        <a:bodyPr/>
        <a:lstStyle/>
        <a:p>
          <a:endParaRPr lang="es-ES"/>
        </a:p>
      </dgm:t>
    </dgm:pt>
    <dgm:pt modelId="{F13C937B-912F-4717-A6AA-38F9DF1BF87E}" type="pres">
      <dgm:prSet presAssocID="{BD9F2414-C872-496B-998F-62F941E9DD6D}" presName="process" presStyleCnt="0"/>
      <dgm:spPr/>
      <dgm:t>
        <a:bodyPr/>
        <a:lstStyle/>
        <a:p>
          <a:endParaRPr lang="es-ES"/>
        </a:p>
      </dgm:t>
    </dgm:pt>
    <dgm:pt modelId="{B62745C6-4DB7-474E-8CBA-89A2B58099FB}" type="pres">
      <dgm:prSet presAssocID="{1E6D1B8F-6E77-4C8D-B38D-E6E813FFA3CE}" presName="composite1" presStyleCnt="0"/>
      <dgm:spPr/>
      <dgm:t>
        <a:bodyPr/>
        <a:lstStyle/>
        <a:p>
          <a:endParaRPr lang="es-ES"/>
        </a:p>
      </dgm:t>
    </dgm:pt>
    <dgm:pt modelId="{F0840AD3-41F2-45A0-BDB3-3CB0ED742424}" type="pres">
      <dgm:prSet presAssocID="{1E6D1B8F-6E77-4C8D-B38D-E6E813FFA3CE}" presName="dummyNode1" presStyleLbl="node1" presStyleIdx="0" presStyleCnt="5"/>
      <dgm:spPr/>
      <dgm:t>
        <a:bodyPr/>
        <a:lstStyle/>
        <a:p>
          <a:endParaRPr lang="es-ES"/>
        </a:p>
      </dgm:t>
    </dgm:pt>
    <dgm:pt modelId="{953CBB02-599C-4CC5-9353-8D98AB5E81FE}" type="pres">
      <dgm:prSet presAssocID="{1E6D1B8F-6E77-4C8D-B38D-E6E813FFA3CE}" presName="childNode1" presStyleLbl="bgAcc1" presStyleIdx="0" presStyleCnt="5">
        <dgm:presLayoutVars>
          <dgm:bulletEnabled val="1"/>
        </dgm:presLayoutVars>
      </dgm:prSet>
      <dgm:spPr/>
      <dgm:t>
        <a:bodyPr/>
        <a:lstStyle/>
        <a:p>
          <a:endParaRPr lang="es-ES"/>
        </a:p>
      </dgm:t>
    </dgm:pt>
    <dgm:pt modelId="{F5A07C8A-9AA2-4C48-9AAB-E2900F5A4B8B}" type="pres">
      <dgm:prSet presAssocID="{1E6D1B8F-6E77-4C8D-B38D-E6E813FFA3CE}" presName="childNode1tx" presStyleLbl="bgAcc1" presStyleIdx="0" presStyleCnt="5">
        <dgm:presLayoutVars>
          <dgm:bulletEnabled val="1"/>
        </dgm:presLayoutVars>
      </dgm:prSet>
      <dgm:spPr/>
      <dgm:t>
        <a:bodyPr/>
        <a:lstStyle/>
        <a:p>
          <a:endParaRPr lang="es-ES"/>
        </a:p>
      </dgm:t>
    </dgm:pt>
    <dgm:pt modelId="{E4A550A8-7C0E-4291-A269-34497CD50768}" type="pres">
      <dgm:prSet presAssocID="{1E6D1B8F-6E77-4C8D-B38D-E6E813FFA3CE}" presName="parentNode1" presStyleLbl="node1" presStyleIdx="0" presStyleCnt="5">
        <dgm:presLayoutVars>
          <dgm:chMax val="1"/>
          <dgm:bulletEnabled val="1"/>
        </dgm:presLayoutVars>
      </dgm:prSet>
      <dgm:spPr/>
      <dgm:t>
        <a:bodyPr/>
        <a:lstStyle/>
        <a:p>
          <a:endParaRPr lang="es-ES"/>
        </a:p>
      </dgm:t>
    </dgm:pt>
    <dgm:pt modelId="{C181EE0F-8EEB-48E2-8DD3-3C78D7273051}" type="pres">
      <dgm:prSet presAssocID="{1E6D1B8F-6E77-4C8D-B38D-E6E813FFA3CE}" presName="connSite1" presStyleCnt="0"/>
      <dgm:spPr/>
      <dgm:t>
        <a:bodyPr/>
        <a:lstStyle/>
        <a:p>
          <a:endParaRPr lang="es-ES"/>
        </a:p>
      </dgm:t>
    </dgm:pt>
    <dgm:pt modelId="{1B0F99F9-4F96-4CD6-8BA1-A25737CC1E4E}" type="pres">
      <dgm:prSet presAssocID="{A34A681E-358E-4407-8501-E21F15CAF461}" presName="Name9" presStyleLbl="sibTrans2D1" presStyleIdx="0" presStyleCnt="4"/>
      <dgm:spPr/>
      <dgm:t>
        <a:bodyPr/>
        <a:lstStyle/>
        <a:p>
          <a:endParaRPr lang="es-ES"/>
        </a:p>
      </dgm:t>
    </dgm:pt>
    <dgm:pt modelId="{7F9A110D-77CF-45A1-957F-31C4F438B686}" type="pres">
      <dgm:prSet presAssocID="{8FEB600C-BDCC-4212-9778-1A589712ADE8}" presName="composite2" presStyleCnt="0"/>
      <dgm:spPr/>
      <dgm:t>
        <a:bodyPr/>
        <a:lstStyle/>
        <a:p>
          <a:endParaRPr lang="es-ES"/>
        </a:p>
      </dgm:t>
    </dgm:pt>
    <dgm:pt modelId="{589862EF-4E4C-4005-8157-A7908BEC03A8}" type="pres">
      <dgm:prSet presAssocID="{8FEB600C-BDCC-4212-9778-1A589712ADE8}" presName="dummyNode2" presStyleLbl="node1" presStyleIdx="0" presStyleCnt="5"/>
      <dgm:spPr/>
      <dgm:t>
        <a:bodyPr/>
        <a:lstStyle/>
        <a:p>
          <a:endParaRPr lang="es-ES"/>
        </a:p>
      </dgm:t>
    </dgm:pt>
    <dgm:pt modelId="{9BE40B4D-BE93-4914-8FDA-48195FBBCCE9}" type="pres">
      <dgm:prSet presAssocID="{8FEB600C-BDCC-4212-9778-1A589712ADE8}" presName="childNode2" presStyleLbl="bgAcc1" presStyleIdx="1" presStyleCnt="5">
        <dgm:presLayoutVars>
          <dgm:bulletEnabled val="1"/>
        </dgm:presLayoutVars>
      </dgm:prSet>
      <dgm:spPr/>
      <dgm:t>
        <a:bodyPr/>
        <a:lstStyle/>
        <a:p>
          <a:endParaRPr lang="es-ES"/>
        </a:p>
      </dgm:t>
    </dgm:pt>
    <dgm:pt modelId="{DE6E3694-F170-439D-8925-996464C42DD5}" type="pres">
      <dgm:prSet presAssocID="{8FEB600C-BDCC-4212-9778-1A589712ADE8}" presName="childNode2tx" presStyleLbl="bgAcc1" presStyleIdx="1" presStyleCnt="5">
        <dgm:presLayoutVars>
          <dgm:bulletEnabled val="1"/>
        </dgm:presLayoutVars>
      </dgm:prSet>
      <dgm:spPr/>
      <dgm:t>
        <a:bodyPr/>
        <a:lstStyle/>
        <a:p>
          <a:endParaRPr lang="es-ES"/>
        </a:p>
      </dgm:t>
    </dgm:pt>
    <dgm:pt modelId="{A387B618-198B-4AFD-9008-123E50509A25}" type="pres">
      <dgm:prSet presAssocID="{8FEB600C-BDCC-4212-9778-1A589712ADE8}" presName="parentNode2" presStyleLbl="node1" presStyleIdx="1" presStyleCnt="5">
        <dgm:presLayoutVars>
          <dgm:chMax val="0"/>
          <dgm:bulletEnabled val="1"/>
        </dgm:presLayoutVars>
      </dgm:prSet>
      <dgm:spPr/>
      <dgm:t>
        <a:bodyPr/>
        <a:lstStyle/>
        <a:p>
          <a:endParaRPr lang="es-ES"/>
        </a:p>
      </dgm:t>
    </dgm:pt>
    <dgm:pt modelId="{C4B8EDC8-02FC-40E5-B237-6DFB6B15D9E6}" type="pres">
      <dgm:prSet presAssocID="{8FEB600C-BDCC-4212-9778-1A589712ADE8}" presName="connSite2" presStyleCnt="0"/>
      <dgm:spPr/>
      <dgm:t>
        <a:bodyPr/>
        <a:lstStyle/>
        <a:p>
          <a:endParaRPr lang="es-ES"/>
        </a:p>
      </dgm:t>
    </dgm:pt>
    <dgm:pt modelId="{E36E81C4-808A-4B93-AE15-DF02B047510C}" type="pres">
      <dgm:prSet presAssocID="{339AF5A6-AFA0-45FB-B5EB-15B3BB8685FA}" presName="Name18" presStyleLbl="sibTrans2D1" presStyleIdx="1" presStyleCnt="4"/>
      <dgm:spPr/>
      <dgm:t>
        <a:bodyPr/>
        <a:lstStyle/>
        <a:p>
          <a:endParaRPr lang="es-ES"/>
        </a:p>
      </dgm:t>
    </dgm:pt>
    <dgm:pt modelId="{76630BD5-9B9E-4EAE-B564-004F7BD49CB5}" type="pres">
      <dgm:prSet presAssocID="{1F7197D1-A2CB-4DFE-9D2A-C9EB0DF56008}" presName="composite1" presStyleCnt="0"/>
      <dgm:spPr/>
      <dgm:t>
        <a:bodyPr/>
        <a:lstStyle/>
        <a:p>
          <a:endParaRPr lang="es-ES"/>
        </a:p>
      </dgm:t>
    </dgm:pt>
    <dgm:pt modelId="{35D60989-7E8B-453C-8124-1264FA35F6FF}" type="pres">
      <dgm:prSet presAssocID="{1F7197D1-A2CB-4DFE-9D2A-C9EB0DF56008}" presName="dummyNode1" presStyleLbl="node1" presStyleIdx="1" presStyleCnt="5"/>
      <dgm:spPr/>
      <dgm:t>
        <a:bodyPr/>
        <a:lstStyle/>
        <a:p>
          <a:endParaRPr lang="es-ES"/>
        </a:p>
      </dgm:t>
    </dgm:pt>
    <dgm:pt modelId="{5E7738A0-0210-435E-9F3F-5AA97400CC34}" type="pres">
      <dgm:prSet presAssocID="{1F7197D1-A2CB-4DFE-9D2A-C9EB0DF56008}" presName="childNode1" presStyleLbl="bgAcc1" presStyleIdx="2" presStyleCnt="5">
        <dgm:presLayoutVars>
          <dgm:bulletEnabled val="1"/>
        </dgm:presLayoutVars>
      </dgm:prSet>
      <dgm:spPr/>
      <dgm:t>
        <a:bodyPr/>
        <a:lstStyle/>
        <a:p>
          <a:endParaRPr lang="es-ES"/>
        </a:p>
      </dgm:t>
    </dgm:pt>
    <dgm:pt modelId="{40A69360-FF10-4413-B2DE-7493086EC12B}" type="pres">
      <dgm:prSet presAssocID="{1F7197D1-A2CB-4DFE-9D2A-C9EB0DF56008}" presName="childNode1tx" presStyleLbl="bgAcc1" presStyleIdx="2" presStyleCnt="5">
        <dgm:presLayoutVars>
          <dgm:bulletEnabled val="1"/>
        </dgm:presLayoutVars>
      </dgm:prSet>
      <dgm:spPr/>
      <dgm:t>
        <a:bodyPr/>
        <a:lstStyle/>
        <a:p>
          <a:endParaRPr lang="es-ES"/>
        </a:p>
      </dgm:t>
    </dgm:pt>
    <dgm:pt modelId="{11A83974-746D-4ED6-B7C3-82098F9D489D}" type="pres">
      <dgm:prSet presAssocID="{1F7197D1-A2CB-4DFE-9D2A-C9EB0DF56008}" presName="parentNode1" presStyleLbl="node1" presStyleIdx="2" presStyleCnt="5">
        <dgm:presLayoutVars>
          <dgm:chMax val="1"/>
          <dgm:bulletEnabled val="1"/>
        </dgm:presLayoutVars>
      </dgm:prSet>
      <dgm:spPr/>
      <dgm:t>
        <a:bodyPr/>
        <a:lstStyle/>
        <a:p>
          <a:endParaRPr lang="es-ES"/>
        </a:p>
      </dgm:t>
    </dgm:pt>
    <dgm:pt modelId="{8F11DE44-1820-431E-8953-4E130D9626DA}" type="pres">
      <dgm:prSet presAssocID="{1F7197D1-A2CB-4DFE-9D2A-C9EB0DF56008}" presName="connSite1" presStyleCnt="0"/>
      <dgm:spPr/>
      <dgm:t>
        <a:bodyPr/>
        <a:lstStyle/>
        <a:p>
          <a:endParaRPr lang="es-ES"/>
        </a:p>
      </dgm:t>
    </dgm:pt>
    <dgm:pt modelId="{96572210-365D-4D86-8648-26EB22B0CD4C}" type="pres">
      <dgm:prSet presAssocID="{213EE477-B79D-4F37-9E4F-0D154B634E3A}" presName="Name9" presStyleLbl="sibTrans2D1" presStyleIdx="2" presStyleCnt="4"/>
      <dgm:spPr/>
      <dgm:t>
        <a:bodyPr/>
        <a:lstStyle/>
        <a:p>
          <a:endParaRPr lang="es-ES"/>
        </a:p>
      </dgm:t>
    </dgm:pt>
    <dgm:pt modelId="{F9702BDE-3D6F-4E5A-B1CF-44CEE870ACD2}" type="pres">
      <dgm:prSet presAssocID="{272008C6-DE17-46AD-87D9-103E089172AA}" presName="composite2" presStyleCnt="0"/>
      <dgm:spPr/>
      <dgm:t>
        <a:bodyPr/>
        <a:lstStyle/>
        <a:p>
          <a:endParaRPr lang="es-ES"/>
        </a:p>
      </dgm:t>
    </dgm:pt>
    <dgm:pt modelId="{AB363961-2759-49FF-932F-79919E9E2954}" type="pres">
      <dgm:prSet presAssocID="{272008C6-DE17-46AD-87D9-103E089172AA}" presName="dummyNode2" presStyleLbl="node1" presStyleIdx="2" presStyleCnt="5"/>
      <dgm:spPr/>
      <dgm:t>
        <a:bodyPr/>
        <a:lstStyle/>
        <a:p>
          <a:endParaRPr lang="es-ES"/>
        </a:p>
      </dgm:t>
    </dgm:pt>
    <dgm:pt modelId="{27ABF5D8-4C5F-462F-821B-FD1C0069E1AA}" type="pres">
      <dgm:prSet presAssocID="{272008C6-DE17-46AD-87D9-103E089172AA}" presName="childNode2" presStyleLbl="bgAcc1" presStyleIdx="3" presStyleCnt="5">
        <dgm:presLayoutVars>
          <dgm:bulletEnabled val="1"/>
        </dgm:presLayoutVars>
      </dgm:prSet>
      <dgm:spPr/>
      <dgm:t>
        <a:bodyPr/>
        <a:lstStyle/>
        <a:p>
          <a:endParaRPr lang="es-ES"/>
        </a:p>
      </dgm:t>
    </dgm:pt>
    <dgm:pt modelId="{E61CFFAA-610A-4A1B-AC79-61463CC83D4E}" type="pres">
      <dgm:prSet presAssocID="{272008C6-DE17-46AD-87D9-103E089172AA}" presName="childNode2tx" presStyleLbl="bgAcc1" presStyleIdx="3" presStyleCnt="5">
        <dgm:presLayoutVars>
          <dgm:bulletEnabled val="1"/>
        </dgm:presLayoutVars>
      </dgm:prSet>
      <dgm:spPr/>
      <dgm:t>
        <a:bodyPr/>
        <a:lstStyle/>
        <a:p>
          <a:endParaRPr lang="es-ES"/>
        </a:p>
      </dgm:t>
    </dgm:pt>
    <dgm:pt modelId="{90107900-3A89-48D0-BD79-D4BAF6CCA962}" type="pres">
      <dgm:prSet presAssocID="{272008C6-DE17-46AD-87D9-103E089172AA}" presName="parentNode2" presStyleLbl="node1" presStyleIdx="3" presStyleCnt="5">
        <dgm:presLayoutVars>
          <dgm:chMax val="0"/>
          <dgm:bulletEnabled val="1"/>
        </dgm:presLayoutVars>
      </dgm:prSet>
      <dgm:spPr/>
      <dgm:t>
        <a:bodyPr/>
        <a:lstStyle/>
        <a:p>
          <a:endParaRPr lang="es-ES"/>
        </a:p>
      </dgm:t>
    </dgm:pt>
    <dgm:pt modelId="{5E9864A8-AD49-40A1-B9B9-EAF5DB2BEE68}" type="pres">
      <dgm:prSet presAssocID="{272008C6-DE17-46AD-87D9-103E089172AA}" presName="connSite2" presStyleCnt="0"/>
      <dgm:spPr/>
      <dgm:t>
        <a:bodyPr/>
        <a:lstStyle/>
        <a:p>
          <a:endParaRPr lang="es-ES"/>
        </a:p>
      </dgm:t>
    </dgm:pt>
    <dgm:pt modelId="{771718B1-25F8-4750-A541-1716DC5F4732}" type="pres">
      <dgm:prSet presAssocID="{6598569D-38BF-44A4-BEE2-964B10032003}" presName="Name18" presStyleLbl="sibTrans2D1" presStyleIdx="3" presStyleCnt="4"/>
      <dgm:spPr/>
      <dgm:t>
        <a:bodyPr/>
        <a:lstStyle/>
        <a:p>
          <a:endParaRPr lang="es-ES"/>
        </a:p>
      </dgm:t>
    </dgm:pt>
    <dgm:pt modelId="{36EE7D8C-890C-4D5B-A3AB-B05B5D9F7BF3}" type="pres">
      <dgm:prSet presAssocID="{A078AEB6-05A8-4B02-B363-0528C457D966}" presName="composite1" presStyleCnt="0"/>
      <dgm:spPr/>
      <dgm:t>
        <a:bodyPr/>
        <a:lstStyle/>
        <a:p>
          <a:endParaRPr lang="es-ES"/>
        </a:p>
      </dgm:t>
    </dgm:pt>
    <dgm:pt modelId="{3E3C5CD5-5EA0-476E-ADE3-2322AD2AB721}" type="pres">
      <dgm:prSet presAssocID="{A078AEB6-05A8-4B02-B363-0528C457D966}" presName="dummyNode1" presStyleLbl="node1" presStyleIdx="3" presStyleCnt="5"/>
      <dgm:spPr/>
      <dgm:t>
        <a:bodyPr/>
        <a:lstStyle/>
        <a:p>
          <a:endParaRPr lang="es-ES"/>
        </a:p>
      </dgm:t>
    </dgm:pt>
    <dgm:pt modelId="{3E93C8C3-4FD6-41E2-BE3D-DF8AF537E31B}" type="pres">
      <dgm:prSet presAssocID="{A078AEB6-05A8-4B02-B363-0528C457D966}" presName="childNode1" presStyleLbl="bgAcc1" presStyleIdx="4" presStyleCnt="5">
        <dgm:presLayoutVars>
          <dgm:bulletEnabled val="1"/>
        </dgm:presLayoutVars>
      </dgm:prSet>
      <dgm:spPr/>
      <dgm:t>
        <a:bodyPr/>
        <a:lstStyle/>
        <a:p>
          <a:endParaRPr lang="es-ES"/>
        </a:p>
      </dgm:t>
    </dgm:pt>
    <dgm:pt modelId="{955ECA89-CE0E-4F12-AE58-94D6A83273C0}" type="pres">
      <dgm:prSet presAssocID="{A078AEB6-05A8-4B02-B363-0528C457D966}" presName="childNode1tx" presStyleLbl="bgAcc1" presStyleIdx="4" presStyleCnt="5">
        <dgm:presLayoutVars>
          <dgm:bulletEnabled val="1"/>
        </dgm:presLayoutVars>
      </dgm:prSet>
      <dgm:spPr/>
      <dgm:t>
        <a:bodyPr/>
        <a:lstStyle/>
        <a:p>
          <a:endParaRPr lang="es-ES"/>
        </a:p>
      </dgm:t>
    </dgm:pt>
    <dgm:pt modelId="{C70B565F-1FDD-4F3D-8035-3BC59F7688A3}" type="pres">
      <dgm:prSet presAssocID="{A078AEB6-05A8-4B02-B363-0528C457D966}" presName="parentNode1" presStyleLbl="node1" presStyleIdx="4" presStyleCnt="5">
        <dgm:presLayoutVars>
          <dgm:chMax val="1"/>
          <dgm:bulletEnabled val="1"/>
        </dgm:presLayoutVars>
      </dgm:prSet>
      <dgm:spPr/>
      <dgm:t>
        <a:bodyPr/>
        <a:lstStyle/>
        <a:p>
          <a:endParaRPr lang="es-ES"/>
        </a:p>
      </dgm:t>
    </dgm:pt>
    <dgm:pt modelId="{C61DD8B8-FF82-401D-B881-FC872A15FD09}" type="pres">
      <dgm:prSet presAssocID="{A078AEB6-05A8-4B02-B363-0528C457D966}" presName="connSite1" presStyleCnt="0"/>
      <dgm:spPr/>
      <dgm:t>
        <a:bodyPr/>
        <a:lstStyle/>
        <a:p>
          <a:endParaRPr lang="es-ES"/>
        </a:p>
      </dgm:t>
    </dgm:pt>
  </dgm:ptLst>
  <dgm:cxnLst>
    <dgm:cxn modelId="{70CEBEF2-B117-4BB4-86BD-8C75A4E0E025}" type="presOf" srcId="{6598569D-38BF-44A4-BEE2-964B10032003}" destId="{771718B1-25F8-4750-A541-1716DC5F4732}" srcOrd="0" destOrd="0" presId="urn:microsoft.com/office/officeart/2005/8/layout/hProcess4"/>
    <dgm:cxn modelId="{8913C7F9-200C-4219-ABBD-B12A7FCD16F5}" type="presOf" srcId="{A34A681E-358E-4407-8501-E21F15CAF461}" destId="{1B0F99F9-4F96-4CD6-8BA1-A25737CC1E4E}" srcOrd="0" destOrd="0" presId="urn:microsoft.com/office/officeart/2005/8/layout/hProcess4"/>
    <dgm:cxn modelId="{3585B901-35D5-4CC7-B9F1-697794431AE8}" type="presOf" srcId="{1F7197D1-A2CB-4DFE-9D2A-C9EB0DF56008}" destId="{11A83974-746D-4ED6-B7C3-82098F9D489D}" srcOrd="0" destOrd="0" presId="urn:microsoft.com/office/officeart/2005/8/layout/hProcess4"/>
    <dgm:cxn modelId="{E8845804-331A-45EB-B673-16A0AFA88F9E}" srcId="{BD9F2414-C872-496B-998F-62F941E9DD6D}" destId="{272008C6-DE17-46AD-87D9-103E089172AA}" srcOrd="3" destOrd="0" parTransId="{9B9A8BBB-1C8E-4A93-9A82-1E82A676418A}" sibTransId="{6598569D-38BF-44A4-BEE2-964B10032003}"/>
    <dgm:cxn modelId="{D406BCF0-ED8F-4EC5-BC2B-307F531AD4E0}" type="presOf" srcId="{D65BDE3D-F886-40C4-BC99-CC0521E34315}" destId="{3E93C8C3-4FD6-41E2-BE3D-DF8AF537E31B}" srcOrd="0" destOrd="0" presId="urn:microsoft.com/office/officeart/2005/8/layout/hProcess4"/>
    <dgm:cxn modelId="{18CDA2DC-BD0B-40A7-9DCF-708FDD57514F}" type="presOf" srcId="{80463899-B5B9-4F58-B172-43441A31EC96}" destId="{E61CFFAA-610A-4A1B-AC79-61463CC83D4E}" srcOrd="1" destOrd="0" presId="urn:microsoft.com/office/officeart/2005/8/layout/hProcess4"/>
    <dgm:cxn modelId="{6D0168D8-C269-4566-AB74-8E787FE9522C}" type="presOf" srcId="{82856B86-B89F-49A5-BF6F-B2148479919B}" destId="{9BE40B4D-BE93-4914-8FDA-48195FBBCCE9}" srcOrd="0" destOrd="0" presId="urn:microsoft.com/office/officeart/2005/8/layout/hProcess4"/>
    <dgm:cxn modelId="{2F32D496-7D5D-4679-82E2-B37FD6993799}" type="presOf" srcId="{213EE477-B79D-4F37-9E4F-0D154B634E3A}" destId="{96572210-365D-4D86-8648-26EB22B0CD4C}" srcOrd="0" destOrd="0" presId="urn:microsoft.com/office/officeart/2005/8/layout/hProcess4"/>
    <dgm:cxn modelId="{5996776F-4A90-4585-8932-9E4C750FB1D1}" type="presOf" srcId="{BD9F2414-C872-496B-998F-62F941E9DD6D}" destId="{2311DF0D-3A30-474D-ADC3-E5834110CA5A}" srcOrd="0" destOrd="0" presId="urn:microsoft.com/office/officeart/2005/8/layout/hProcess4"/>
    <dgm:cxn modelId="{A393B338-EE68-4963-ACB3-2E7F90B277CE}" type="presOf" srcId="{B5981613-0A36-43F0-BD54-2C7FB54CB3E6}" destId="{40A69360-FF10-4413-B2DE-7493086EC12B}" srcOrd="1" destOrd="0" presId="urn:microsoft.com/office/officeart/2005/8/layout/hProcess4"/>
    <dgm:cxn modelId="{A56484E1-EE54-4789-A7DC-393FFFB3C3FF}" type="presOf" srcId="{D65BDE3D-F886-40C4-BC99-CC0521E34315}" destId="{955ECA89-CE0E-4F12-AE58-94D6A83273C0}" srcOrd="1" destOrd="0" presId="urn:microsoft.com/office/officeart/2005/8/layout/hProcess4"/>
    <dgm:cxn modelId="{5F9627E2-040F-42E7-BBAD-BDA3E4379BEA}" srcId="{8FEB600C-BDCC-4212-9778-1A589712ADE8}" destId="{82856B86-B89F-49A5-BF6F-B2148479919B}" srcOrd="0" destOrd="0" parTransId="{50F01B5F-A5A9-45FF-9499-95DDD46C71D7}" sibTransId="{0E96950E-9166-4F57-B02E-0D5F5B4A0ED7}"/>
    <dgm:cxn modelId="{2CCE036B-D2FE-4A9C-9E5E-E4596B0DBD22}" type="presOf" srcId="{80463899-B5B9-4F58-B172-43441A31EC96}" destId="{27ABF5D8-4C5F-462F-821B-FD1C0069E1AA}" srcOrd="0" destOrd="0" presId="urn:microsoft.com/office/officeart/2005/8/layout/hProcess4"/>
    <dgm:cxn modelId="{612CDF3F-F586-43BA-ADDE-C532597223B5}" srcId="{BD9F2414-C872-496B-998F-62F941E9DD6D}" destId="{1F7197D1-A2CB-4DFE-9D2A-C9EB0DF56008}" srcOrd="2" destOrd="0" parTransId="{6F5D1CD3-DBDC-4A9B-BC33-7B389611B1B2}" sibTransId="{213EE477-B79D-4F37-9E4F-0D154B634E3A}"/>
    <dgm:cxn modelId="{343E06A4-A454-40C7-BEDA-C198243D7F58}" srcId="{A078AEB6-05A8-4B02-B363-0528C457D966}" destId="{D65BDE3D-F886-40C4-BC99-CC0521E34315}" srcOrd="0" destOrd="0" parTransId="{1692854D-A2B4-487B-A4EA-EA0401A01FB1}" sibTransId="{C5F45795-0831-4605-9F76-F4FF07645080}"/>
    <dgm:cxn modelId="{A15F1485-9975-4AC6-82EA-9D886613B94B}" type="presOf" srcId="{8FEB600C-BDCC-4212-9778-1A589712ADE8}" destId="{A387B618-198B-4AFD-9008-123E50509A25}" srcOrd="0" destOrd="0" presId="urn:microsoft.com/office/officeart/2005/8/layout/hProcess4"/>
    <dgm:cxn modelId="{B2E4FA2E-8124-4969-9B94-311DB15EAC5D}" type="presOf" srcId="{A078AEB6-05A8-4B02-B363-0528C457D966}" destId="{C70B565F-1FDD-4F3D-8035-3BC59F7688A3}" srcOrd="0" destOrd="0" presId="urn:microsoft.com/office/officeart/2005/8/layout/hProcess4"/>
    <dgm:cxn modelId="{FFD5CAD1-8C02-4363-8DD8-9D6389E23908}" srcId="{BD9F2414-C872-496B-998F-62F941E9DD6D}" destId="{8FEB600C-BDCC-4212-9778-1A589712ADE8}" srcOrd="1" destOrd="0" parTransId="{7FF26071-FFA1-42E6-9BDA-3930326D75EF}" sibTransId="{339AF5A6-AFA0-45FB-B5EB-15B3BB8685FA}"/>
    <dgm:cxn modelId="{378DD8B6-7D9D-47FE-BF2C-C9EAA7266607}" type="presOf" srcId="{1E6D1B8F-6E77-4C8D-B38D-E6E813FFA3CE}" destId="{E4A550A8-7C0E-4291-A269-34497CD50768}" srcOrd="0" destOrd="0" presId="urn:microsoft.com/office/officeart/2005/8/layout/hProcess4"/>
    <dgm:cxn modelId="{6E946C74-573D-42E6-8AA6-F2879CE2FC9F}" srcId="{BD9F2414-C872-496B-998F-62F941E9DD6D}" destId="{A078AEB6-05A8-4B02-B363-0528C457D966}" srcOrd="4" destOrd="0" parTransId="{E324D4AA-5B51-42E7-A734-63DF0C41E272}" sibTransId="{2F32EE56-66BC-421C-AB89-9C18E887C3D8}"/>
    <dgm:cxn modelId="{7F1CAAE3-0BF5-44F0-AB33-F2D8EE38993A}" srcId="{BD9F2414-C872-496B-998F-62F941E9DD6D}" destId="{1E6D1B8F-6E77-4C8D-B38D-E6E813FFA3CE}" srcOrd="0" destOrd="0" parTransId="{EDC8FE1F-97DE-495A-B963-13AB8A85A123}" sibTransId="{A34A681E-358E-4407-8501-E21F15CAF461}"/>
    <dgm:cxn modelId="{02A3AF06-33E4-4EB6-8EB6-34C5F1659105}" type="presOf" srcId="{02F54D32-22EF-45F3-83C4-331C24598EBB}" destId="{F5A07C8A-9AA2-4C48-9AAB-E2900F5A4B8B}" srcOrd="1" destOrd="0" presId="urn:microsoft.com/office/officeart/2005/8/layout/hProcess4"/>
    <dgm:cxn modelId="{144AC80B-8047-4372-845F-FB88D7C8B34E}" srcId="{272008C6-DE17-46AD-87D9-103E089172AA}" destId="{80463899-B5B9-4F58-B172-43441A31EC96}" srcOrd="0" destOrd="0" parTransId="{19354E1F-8E8F-4AC1-BEC4-39130EDDEC27}" sibTransId="{573E612F-6044-4AFA-98D0-A46395635BBA}"/>
    <dgm:cxn modelId="{77C60335-F219-4E6D-BA04-3D6225701225}" type="presOf" srcId="{B5981613-0A36-43F0-BD54-2C7FB54CB3E6}" destId="{5E7738A0-0210-435E-9F3F-5AA97400CC34}" srcOrd="0" destOrd="0" presId="urn:microsoft.com/office/officeart/2005/8/layout/hProcess4"/>
    <dgm:cxn modelId="{9DE167A0-3622-4AE9-BED5-F6CD27B19E55}" srcId="{1F7197D1-A2CB-4DFE-9D2A-C9EB0DF56008}" destId="{B5981613-0A36-43F0-BD54-2C7FB54CB3E6}" srcOrd="0" destOrd="0" parTransId="{ABCA451A-9FC8-4F5E-BDA3-2C2D7E154515}" sibTransId="{69BCE40F-CA46-4A11-A7CE-95C645A3E77D}"/>
    <dgm:cxn modelId="{286C6521-3A44-47EB-A68A-8C77C8FAFA1D}" type="presOf" srcId="{02F54D32-22EF-45F3-83C4-331C24598EBB}" destId="{953CBB02-599C-4CC5-9353-8D98AB5E81FE}" srcOrd="0" destOrd="0" presId="urn:microsoft.com/office/officeart/2005/8/layout/hProcess4"/>
    <dgm:cxn modelId="{50C635D3-FB9C-4FA6-BE3C-E8C5060D9590}" type="presOf" srcId="{82856B86-B89F-49A5-BF6F-B2148479919B}" destId="{DE6E3694-F170-439D-8925-996464C42DD5}" srcOrd="1" destOrd="0" presId="urn:microsoft.com/office/officeart/2005/8/layout/hProcess4"/>
    <dgm:cxn modelId="{9520F77D-5898-4109-8C71-5548D9411309}" type="presOf" srcId="{339AF5A6-AFA0-45FB-B5EB-15B3BB8685FA}" destId="{E36E81C4-808A-4B93-AE15-DF02B047510C}" srcOrd="0" destOrd="0" presId="urn:microsoft.com/office/officeart/2005/8/layout/hProcess4"/>
    <dgm:cxn modelId="{48F3D836-4DB9-429D-B8EC-0480F2B99F9A}" srcId="{1E6D1B8F-6E77-4C8D-B38D-E6E813FFA3CE}" destId="{02F54D32-22EF-45F3-83C4-331C24598EBB}" srcOrd="0" destOrd="0" parTransId="{4CF58484-5465-4B8A-A249-8ACEA114038E}" sibTransId="{CB163C1E-D35C-4A37-82C6-05394317246C}"/>
    <dgm:cxn modelId="{B9FF8DB0-8851-454B-B6FB-A79134106520}" type="presOf" srcId="{272008C6-DE17-46AD-87D9-103E089172AA}" destId="{90107900-3A89-48D0-BD79-D4BAF6CCA962}" srcOrd="0" destOrd="0" presId="urn:microsoft.com/office/officeart/2005/8/layout/hProcess4"/>
    <dgm:cxn modelId="{AE83BFE3-79AB-4A9C-9310-FB657F2A38FF}" type="presParOf" srcId="{2311DF0D-3A30-474D-ADC3-E5834110CA5A}" destId="{107D2805-2915-456F-B449-0FE087B710DB}" srcOrd="0" destOrd="0" presId="urn:microsoft.com/office/officeart/2005/8/layout/hProcess4"/>
    <dgm:cxn modelId="{A68173E4-6057-47DB-8BC2-ACE31D64B88E}" type="presParOf" srcId="{2311DF0D-3A30-474D-ADC3-E5834110CA5A}" destId="{970AD103-A2D0-44FA-B91D-7434EE2520C7}" srcOrd="1" destOrd="0" presId="urn:microsoft.com/office/officeart/2005/8/layout/hProcess4"/>
    <dgm:cxn modelId="{ADC42CF2-8B59-4F75-B23C-93FFBBBDCF9D}" type="presParOf" srcId="{2311DF0D-3A30-474D-ADC3-E5834110CA5A}" destId="{F13C937B-912F-4717-A6AA-38F9DF1BF87E}" srcOrd="2" destOrd="0" presId="urn:microsoft.com/office/officeart/2005/8/layout/hProcess4"/>
    <dgm:cxn modelId="{8636099A-8EF5-4F29-A732-BBEE3BEEC1A8}" type="presParOf" srcId="{F13C937B-912F-4717-A6AA-38F9DF1BF87E}" destId="{B62745C6-4DB7-474E-8CBA-89A2B58099FB}" srcOrd="0" destOrd="0" presId="urn:microsoft.com/office/officeart/2005/8/layout/hProcess4"/>
    <dgm:cxn modelId="{3D487CDD-279A-4ACA-8287-1E2B5D14CCFA}" type="presParOf" srcId="{B62745C6-4DB7-474E-8CBA-89A2B58099FB}" destId="{F0840AD3-41F2-45A0-BDB3-3CB0ED742424}" srcOrd="0" destOrd="0" presId="urn:microsoft.com/office/officeart/2005/8/layout/hProcess4"/>
    <dgm:cxn modelId="{754DFC24-6F42-4032-ACDA-EDCDB12DA7B5}" type="presParOf" srcId="{B62745C6-4DB7-474E-8CBA-89A2B58099FB}" destId="{953CBB02-599C-4CC5-9353-8D98AB5E81FE}" srcOrd="1" destOrd="0" presId="urn:microsoft.com/office/officeart/2005/8/layout/hProcess4"/>
    <dgm:cxn modelId="{79AF24C8-8FEF-4D2A-AE31-D06A9269A06C}" type="presParOf" srcId="{B62745C6-4DB7-474E-8CBA-89A2B58099FB}" destId="{F5A07C8A-9AA2-4C48-9AAB-E2900F5A4B8B}" srcOrd="2" destOrd="0" presId="urn:microsoft.com/office/officeart/2005/8/layout/hProcess4"/>
    <dgm:cxn modelId="{8CDA2B60-6DC2-46DC-B01B-28B333082377}" type="presParOf" srcId="{B62745C6-4DB7-474E-8CBA-89A2B58099FB}" destId="{E4A550A8-7C0E-4291-A269-34497CD50768}" srcOrd="3" destOrd="0" presId="urn:microsoft.com/office/officeart/2005/8/layout/hProcess4"/>
    <dgm:cxn modelId="{65D7FEAD-E803-43D2-A84D-382E1F2BC7BE}" type="presParOf" srcId="{B62745C6-4DB7-474E-8CBA-89A2B58099FB}" destId="{C181EE0F-8EEB-48E2-8DD3-3C78D7273051}" srcOrd="4" destOrd="0" presId="urn:microsoft.com/office/officeart/2005/8/layout/hProcess4"/>
    <dgm:cxn modelId="{4B225A78-0F69-4D27-B337-5954D0861C4B}" type="presParOf" srcId="{F13C937B-912F-4717-A6AA-38F9DF1BF87E}" destId="{1B0F99F9-4F96-4CD6-8BA1-A25737CC1E4E}" srcOrd="1" destOrd="0" presId="urn:microsoft.com/office/officeart/2005/8/layout/hProcess4"/>
    <dgm:cxn modelId="{B143A6E1-9AED-49CC-990C-D83DD9922A01}" type="presParOf" srcId="{F13C937B-912F-4717-A6AA-38F9DF1BF87E}" destId="{7F9A110D-77CF-45A1-957F-31C4F438B686}" srcOrd="2" destOrd="0" presId="urn:microsoft.com/office/officeart/2005/8/layout/hProcess4"/>
    <dgm:cxn modelId="{2E8D9BA0-0EB0-456F-979D-918185AD193A}" type="presParOf" srcId="{7F9A110D-77CF-45A1-957F-31C4F438B686}" destId="{589862EF-4E4C-4005-8157-A7908BEC03A8}" srcOrd="0" destOrd="0" presId="urn:microsoft.com/office/officeart/2005/8/layout/hProcess4"/>
    <dgm:cxn modelId="{0D2C5147-2A9F-435F-9CD8-9378EFA1A262}" type="presParOf" srcId="{7F9A110D-77CF-45A1-957F-31C4F438B686}" destId="{9BE40B4D-BE93-4914-8FDA-48195FBBCCE9}" srcOrd="1" destOrd="0" presId="urn:microsoft.com/office/officeart/2005/8/layout/hProcess4"/>
    <dgm:cxn modelId="{733A7B9E-FAF7-4F2E-8800-70492467CAE0}" type="presParOf" srcId="{7F9A110D-77CF-45A1-957F-31C4F438B686}" destId="{DE6E3694-F170-439D-8925-996464C42DD5}" srcOrd="2" destOrd="0" presId="urn:microsoft.com/office/officeart/2005/8/layout/hProcess4"/>
    <dgm:cxn modelId="{632D4380-4DE9-4C5C-ABAE-521F33BFDF7C}" type="presParOf" srcId="{7F9A110D-77CF-45A1-957F-31C4F438B686}" destId="{A387B618-198B-4AFD-9008-123E50509A25}" srcOrd="3" destOrd="0" presId="urn:microsoft.com/office/officeart/2005/8/layout/hProcess4"/>
    <dgm:cxn modelId="{C2887B9D-66E2-41BB-ABB4-32A846323B99}" type="presParOf" srcId="{7F9A110D-77CF-45A1-957F-31C4F438B686}" destId="{C4B8EDC8-02FC-40E5-B237-6DFB6B15D9E6}" srcOrd="4" destOrd="0" presId="urn:microsoft.com/office/officeart/2005/8/layout/hProcess4"/>
    <dgm:cxn modelId="{50FB366F-618D-49B1-A3BF-5114E3FDC3DC}" type="presParOf" srcId="{F13C937B-912F-4717-A6AA-38F9DF1BF87E}" destId="{E36E81C4-808A-4B93-AE15-DF02B047510C}" srcOrd="3" destOrd="0" presId="urn:microsoft.com/office/officeart/2005/8/layout/hProcess4"/>
    <dgm:cxn modelId="{DFEF4DBB-8CAE-456A-9DAB-8987C58C4242}" type="presParOf" srcId="{F13C937B-912F-4717-A6AA-38F9DF1BF87E}" destId="{76630BD5-9B9E-4EAE-B564-004F7BD49CB5}" srcOrd="4" destOrd="0" presId="urn:microsoft.com/office/officeart/2005/8/layout/hProcess4"/>
    <dgm:cxn modelId="{DEE297C4-8AE4-4955-B37F-4536969B873E}" type="presParOf" srcId="{76630BD5-9B9E-4EAE-B564-004F7BD49CB5}" destId="{35D60989-7E8B-453C-8124-1264FA35F6FF}" srcOrd="0" destOrd="0" presId="urn:microsoft.com/office/officeart/2005/8/layout/hProcess4"/>
    <dgm:cxn modelId="{A76CE4A6-0F11-417C-B234-6408A2BB215C}" type="presParOf" srcId="{76630BD5-9B9E-4EAE-B564-004F7BD49CB5}" destId="{5E7738A0-0210-435E-9F3F-5AA97400CC34}" srcOrd="1" destOrd="0" presId="urn:microsoft.com/office/officeart/2005/8/layout/hProcess4"/>
    <dgm:cxn modelId="{80697967-F810-4F2D-9FD5-3698DB5EFDF2}" type="presParOf" srcId="{76630BD5-9B9E-4EAE-B564-004F7BD49CB5}" destId="{40A69360-FF10-4413-B2DE-7493086EC12B}" srcOrd="2" destOrd="0" presId="urn:microsoft.com/office/officeart/2005/8/layout/hProcess4"/>
    <dgm:cxn modelId="{99D62697-8F25-41EF-B47C-308675C566D4}" type="presParOf" srcId="{76630BD5-9B9E-4EAE-B564-004F7BD49CB5}" destId="{11A83974-746D-4ED6-B7C3-82098F9D489D}" srcOrd="3" destOrd="0" presId="urn:microsoft.com/office/officeart/2005/8/layout/hProcess4"/>
    <dgm:cxn modelId="{6F07C6C1-125E-4C7B-A2B5-FB3208970E28}" type="presParOf" srcId="{76630BD5-9B9E-4EAE-B564-004F7BD49CB5}" destId="{8F11DE44-1820-431E-8953-4E130D9626DA}" srcOrd="4" destOrd="0" presId="urn:microsoft.com/office/officeart/2005/8/layout/hProcess4"/>
    <dgm:cxn modelId="{217DD5AF-A4B3-409A-9879-C874575B1656}" type="presParOf" srcId="{F13C937B-912F-4717-A6AA-38F9DF1BF87E}" destId="{96572210-365D-4D86-8648-26EB22B0CD4C}" srcOrd="5" destOrd="0" presId="urn:microsoft.com/office/officeart/2005/8/layout/hProcess4"/>
    <dgm:cxn modelId="{0A827A30-9282-4F2A-876B-39FDF30F6AC5}" type="presParOf" srcId="{F13C937B-912F-4717-A6AA-38F9DF1BF87E}" destId="{F9702BDE-3D6F-4E5A-B1CF-44CEE870ACD2}" srcOrd="6" destOrd="0" presId="urn:microsoft.com/office/officeart/2005/8/layout/hProcess4"/>
    <dgm:cxn modelId="{22201FC3-74F5-4EF7-A179-8955D0E28913}" type="presParOf" srcId="{F9702BDE-3D6F-4E5A-B1CF-44CEE870ACD2}" destId="{AB363961-2759-49FF-932F-79919E9E2954}" srcOrd="0" destOrd="0" presId="urn:microsoft.com/office/officeart/2005/8/layout/hProcess4"/>
    <dgm:cxn modelId="{CA16C2D7-385F-49B5-BC7D-FADF40C02857}" type="presParOf" srcId="{F9702BDE-3D6F-4E5A-B1CF-44CEE870ACD2}" destId="{27ABF5D8-4C5F-462F-821B-FD1C0069E1AA}" srcOrd="1" destOrd="0" presId="urn:microsoft.com/office/officeart/2005/8/layout/hProcess4"/>
    <dgm:cxn modelId="{5EDBB4ED-664E-469D-9FF7-0D18BE0F199D}" type="presParOf" srcId="{F9702BDE-3D6F-4E5A-B1CF-44CEE870ACD2}" destId="{E61CFFAA-610A-4A1B-AC79-61463CC83D4E}" srcOrd="2" destOrd="0" presId="urn:microsoft.com/office/officeart/2005/8/layout/hProcess4"/>
    <dgm:cxn modelId="{274BDA6D-8AD6-4BE9-8CEF-8E4AADCE4CF4}" type="presParOf" srcId="{F9702BDE-3D6F-4E5A-B1CF-44CEE870ACD2}" destId="{90107900-3A89-48D0-BD79-D4BAF6CCA962}" srcOrd="3" destOrd="0" presId="urn:microsoft.com/office/officeart/2005/8/layout/hProcess4"/>
    <dgm:cxn modelId="{7551F33F-70DF-4E3A-AFE5-EF8C7F18C822}" type="presParOf" srcId="{F9702BDE-3D6F-4E5A-B1CF-44CEE870ACD2}" destId="{5E9864A8-AD49-40A1-B9B9-EAF5DB2BEE68}" srcOrd="4" destOrd="0" presId="urn:microsoft.com/office/officeart/2005/8/layout/hProcess4"/>
    <dgm:cxn modelId="{926FC773-A5BE-4FBF-B246-4B66FC76D87E}" type="presParOf" srcId="{F13C937B-912F-4717-A6AA-38F9DF1BF87E}" destId="{771718B1-25F8-4750-A541-1716DC5F4732}" srcOrd="7" destOrd="0" presId="urn:microsoft.com/office/officeart/2005/8/layout/hProcess4"/>
    <dgm:cxn modelId="{8298CF38-759B-4772-BD62-3B228F576099}" type="presParOf" srcId="{F13C937B-912F-4717-A6AA-38F9DF1BF87E}" destId="{36EE7D8C-890C-4D5B-A3AB-B05B5D9F7BF3}" srcOrd="8" destOrd="0" presId="urn:microsoft.com/office/officeart/2005/8/layout/hProcess4"/>
    <dgm:cxn modelId="{77BDDC3B-46ED-4426-957A-D3D7363071A1}" type="presParOf" srcId="{36EE7D8C-890C-4D5B-A3AB-B05B5D9F7BF3}" destId="{3E3C5CD5-5EA0-476E-ADE3-2322AD2AB721}" srcOrd="0" destOrd="0" presId="urn:microsoft.com/office/officeart/2005/8/layout/hProcess4"/>
    <dgm:cxn modelId="{AC0727AC-A092-4563-BE8D-65E30EAC04F2}" type="presParOf" srcId="{36EE7D8C-890C-4D5B-A3AB-B05B5D9F7BF3}" destId="{3E93C8C3-4FD6-41E2-BE3D-DF8AF537E31B}" srcOrd="1" destOrd="0" presId="urn:microsoft.com/office/officeart/2005/8/layout/hProcess4"/>
    <dgm:cxn modelId="{E7F13416-F31C-4379-A97B-D1BD031E35A4}" type="presParOf" srcId="{36EE7D8C-890C-4D5B-A3AB-B05B5D9F7BF3}" destId="{955ECA89-CE0E-4F12-AE58-94D6A83273C0}" srcOrd="2" destOrd="0" presId="urn:microsoft.com/office/officeart/2005/8/layout/hProcess4"/>
    <dgm:cxn modelId="{A7754B15-A84B-424B-A46D-23D861171205}" type="presParOf" srcId="{36EE7D8C-890C-4D5B-A3AB-B05B5D9F7BF3}" destId="{C70B565F-1FDD-4F3D-8035-3BC59F7688A3}" srcOrd="3" destOrd="0" presId="urn:microsoft.com/office/officeart/2005/8/layout/hProcess4"/>
    <dgm:cxn modelId="{74F98A06-28D3-4FF8-83C3-7364C098A3F0}" type="presParOf" srcId="{36EE7D8C-890C-4D5B-A3AB-B05B5D9F7BF3}" destId="{C61DD8B8-FF82-401D-B881-FC872A15FD0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E22BC5-59C3-3A4F-B30D-84D78C1381D0}" type="doc">
      <dgm:prSet loTypeId="urn:microsoft.com/office/officeart/2005/8/layout/process4" loCatId="" qsTypeId="urn:microsoft.com/office/officeart/2005/8/quickstyle/simple4" qsCatId="simple" csTypeId="urn:microsoft.com/office/officeart/2005/8/colors/colorful3" csCatId="colorful" phldr="1"/>
      <dgm:spPr/>
      <dgm:t>
        <a:bodyPr/>
        <a:lstStyle/>
        <a:p>
          <a:endParaRPr lang="es-ES_tradnl"/>
        </a:p>
      </dgm:t>
    </dgm:pt>
    <dgm:pt modelId="{0C9AD310-AE78-EF4E-BDAC-BD275E7E668F}">
      <dgm:prSet custT="1"/>
      <dgm:spPr/>
      <dgm:t>
        <a:bodyPr/>
        <a:lstStyle/>
        <a:p>
          <a:pPr rtl="0"/>
          <a:r>
            <a:rPr lang="es-AR" sz="1600" dirty="0" smtClean="0"/>
            <a:t>Análisis del dinero electrónico como alternativa de pago para e commerce, en la ciudad de Quito. </a:t>
          </a:r>
          <a:endParaRPr lang="es-AR" sz="1600" dirty="0"/>
        </a:p>
      </dgm:t>
    </dgm:pt>
    <dgm:pt modelId="{739D2288-D61E-EA4D-8AD1-D1ED699ACE9B}" type="parTrans" cxnId="{CC80BF5A-1F67-2B48-9890-D0DD4083B359}">
      <dgm:prSet/>
      <dgm:spPr/>
      <dgm:t>
        <a:bodyPr/>
        <a:lstStyle/>
        <a:p>
          <a:endParaRPr lang="es-ES_tradnl"/>
        </a:p>
      </dgm:t>
    </dgm:pt>
    <dgm:pt modelId="{F4A774A0-9FBF-7A45-923B-E0DDA7A0A6EF}" type="sibTrans" cxnId="{CC80BF5A-1F67-2B48-9890-D0DD4083B359}">
      <dgm:prSet/>
      <dgm:spPr/>
      <dgm:t>
        <a:bodyPr/>
        <a:lstStyle/>
        <a:p>
          <a:endParaRPr lang="es-ES_tradnl"/>
        </a:p>
      </dgm:t>
    </dgm:pt>
    <dgm:pt modelId="{935A946A-EBA2-774D-B589-DAA0C6626081}">
      <dgm:prSet custT="1"/>
      <dgm:spPr/>
      <dgm:t>
        <a:bodyPr/>
        <a:lstStyle/>
        <a:p>
          <a:pPr rtl="0"/>
          <a:r>
            <a:rPr lang="es-AR" sz="1600" dirty="0" smtClean="0"/>
            <a:t>Percepción del marketing mobile en el comportamiento de compra de </a:t>
          </a:r>
          <a:r>
            <a:rPr lang="es-AR" sz="1600" u="sng" dirty="0" smtClean="0"/>
            <a:t>tecnología</a:t>
          </a:r>
          <a:r>
            <a:rPr lang="es-AR" sz="1600" dirty="0" smtClean="0"/>
            <a:t> en Millenials del distrito metropolitano de quito  </a:t>
          </a:r>
          <a:endParaRPr lang="es-AR" sz="1600" dirty="0"/>
        </a:p>
      </dgm:t>
    </dgm:pt>
    <dgm:pt modelId="{E7973990-38B4-5D4B-9E7D-C4DCF9B4DF28}" type="parTrans" cxnId="{5469B9C0-16D4-CB45-983C-A54E57708774}">
      <dgm:prSet/>
      <dgm:spPr/>
      <dgm:t>
        <a:bodyPr/>
        <a:lstStyle/>
        <a:p>
          <a:endParaRPr lang="es-ES_tradnl"/>
        </a:p>
      </dgm:t>
    </dgm:pt>
    <dgm:pt modelId="{15C75F9C-14EE-EC42-B218-024832524951}" type="sibTrans" cxnId="{5469B9C0-16D4-CB45-983C-A54E57708774}">
      <dgm:prSet/>
      <dgm:spPr/>
      <dgm:t>
        <a:bodyPr/>
        <a:lstStyle/>
        <a:p>
          <a:endParaRPr lang="es-ES_tradnl"/>
        </a:p>
      </dgm:t>
    </dgm:pt>
    <dgm:pt modelId="{E1914A3C-5059-2D40-BB63-C253124672B3}">
      <dgm:prSet custT="1"/>
      <dgm:spPr/>
      <dgm:t>
        <a:bodyPr/>
        <a:lstStyle/>
        <a:p>
          <a:pPr rtl="0"/>
          <a:r>
            <a:rPr lang="es-AR" sz="1800" dirty="0" smtClean="0"/>
            <a:t>Percepción del marketing mobile en el comportamiento de compra </a:t>
          </a:r>
          <a:r>
            <a:rPr lang="es-AR" sz="1800" u="sng" dirty="0" smtClean="0"/>
            <a:t>de productos turísticos</a:t>
          </a:r>
          <a:r>
            <a:rPr lang="es-AR" sz="1800" dirty="0" smtClean="0"/>
            <a:t> en Millenials del distrito metropolitano de quito</a:t>
          </a:r>
          <a:endParaRPr lang="es-AR" sz="1800" dirty="0"/>
        </a:p>
      </dgm:t>
    </dgm:pt>
    <dgm:pt modelId="{4A1AB1F5-53DE-EE4A-A6A7-CBC358EE6727}" type="parTrans" cxnId="{289EB5EC-6D4F-FF4E-B45E-592D319EA1D8}">
      <dgm:prSet/>
      <dgm:spPr/>
      <dgm:t>
        <a:bodyPr/>
        <a:lstStyle/>
        <a:p>
          <a:endParaRPr lang="es-ES_tradnl"/>
        </a:p>
      </dgm:t>
    </dgm:pt>
    <dgm:pt modelId="{427F7A27-8669-4C4F-B524-A4744F86649D}" type="sibTrans" cxnId="{289EB5EC-6D4F-FF4E-B45E-592D319EA1D8}">
      <dgm:prSet/>
      <dgm:spPr/>
      <dgm:t>
        <a:bodyPr/>
        <a:lstStyle/>
        <a:p>
          <a:endParaRPr lang="es-ES_tradnl"/>
        </a:p>
      </dgm:t>
    </dgm:pt>
    <dgm:pt modelId="{EE94B0D2-980D-FC4C-982A-6C54F98E44C1}">
      <dgm:prSet custT="1"/>
      <dgm:spPr/>
      <dgm:t>
        <a:bodyPr/>
        <a:lstStyle/>
        <a:p>
          <a:pPr rtl="0"/>
          <a:r>
            <a:rPr lang="es-EC" sz="1800" dirty="0" smtClean="0"/>
            <a:t>Análisis de la factibilidad para la industria alimenticia del Mobile Marketing vs marketing tradicional. </a:t>
          </a:r>
          <a:endParaRPr lang="es-EC" sz="1800" dirty="0"/>
        </a:p>
      </dgm:t>
    </dgm:pt>
    <dgm:pt modelId="{AF52AFEB-277B-3E4F-A406-DE74C40E29E5}" type="parTrans" cxnId="{42EF2537-0726-B940-B671-B19D901372C5}">
      <dgm:prSet/>
      <dgm:spPr/>
      <dgm:t>
        <a:bodyPr/>
        <a:lstStyle/>
        <a:p>
          <a:endParaRPr lang="es-ES_tradnl"/>
        </a:p>
      </dgm:t>
    </dgm:pt>
    <dgm:pt modelId="{FDD97704-7D16-D64B-A16A-0D28E8E2F9E8}" type="sibTrans" cxnId="{42EF2537-0726-B940-B671-B19D901372C5}">
      <dgm:prSet/>
      <dgm:spPr/>
      <dgm:t>
        <a:bodyPr/>
        <a:lstStyle/>
        <a:p>
          <a:endParaRPr lang="es-ES_tradnl"/>
        </a:p>
      </dgm:t>
    </dgm:pt>
    <dgm:pt modelId="{4C04973B-F721-FC41-A001-5FEC175DED95}">
      <dgm:prSet custT="1"/>
      <dgm:spPr/>
      <dgm:t>
        <a:bodyPr/>
        <a:lstStyle/>
        <a:p>
          <a:pPr rtl="0"/>
          <a:r>
            <a:rPr lang="es-AR" sz="1800" dirty="0" smtClean="0"/>
            <a:t>Análisis de nuevas tecnologías aplicables y complementarias al Mobile Marketing  </a:t>
          </a:r>
          <a:endParaRPr lang="es-AR" sz="1800" dirty="0"/>
        </a:p>
      </dgm:t>
    </dgm:pt>
    <dgm:pt modelId="{E1C8263C-9E45-D543-9A13-DE10A1383FC5}" type="parTrans" cxnId="{58F464AD-FCB2-164E-8B3B-ABBCD82C8700}">
      <dgm:prSet/>
      <dgm:spPr/>
      <dgm:t>
        <a:bodyPr/>
        <a:lstStyle/>
        <a:p>
          <a:endParaRPr lang="es-ES_tradnl"/>
        </a:p>
      </dgm:t>
    </dgm:pt>
    <dgm:pt modelId="{E578C6DB-3E6D-2646-94FC-3A46B3788FD2}" type="sibTrans" cxnId="{58F464AD-FCB2-164E-8B3B-ABBCD82C8700}">
      <dgm:prSet/>
      <dgm:spPr/>
      <dgm:t>
        <a:bodyPr/>
        <a:lstStyle/>
        <a:p>
          <a:endParaRPr lang="es-ES_tradnl"/>
        </a:p>
      </dgm:t>
    </dgm:pt>
    <dgm:pt modelId="{AAE110B8-5019-4147-BDC0-BCF43AF56CAF}">
      <dgm:prSet custT="1"/>
      <dgm:spPr/>
      <dgm:t>
        <a:bodyPr/>
        <a:lstStyle/>
        <a:p>
          <a:pPr rtl="0"/>
          <a:r>
            <a:rPr lang="es-AR" sz="1800" dirty="0" smtClean="0"/>
            <a:t>Análisis de los efectos del marketing móvil en la satisfacción del usuario de la industria del vestido en la ciudad de Quito</a:t>
          </a:r>
          <a:r>
            <a:rPr lang="es-AR" sz="1600" dirty="0" smtClean="0"/>
            <a:t/>
          </a:r>
          <a:br>
            <a:rPr lang="es-AR" sz="1600" dirty="0" smtClean="0"/>
          </a:br>
          <a:endParaRPr lang="es-AR" sz="1600" dirty="0"/>
        </a:p>
      </dgm:t>
    </dgm:pt>
    <dgm:pt modelId="{D720C98F-79AB-834F-99F2-DFFDD3C11DD1}" type="parTrans" cxnId="{C89D2E31-173C-2347-AF1A-D1B091AD03D2}">
      <dgm:prSet/>
      <dgm:spPr/>
      <dgm:t>
        <a:bodyPr/>
        <a:lstStyle/>
        <a:p>
          <a:endParaRPr lang="es-ES_tradnl"/>
        </a:p>
      </dgm:t>
    </dgm:pt>
    <dgm:pt modelId="{663ABF0A-1252-094F-A40B-CC55D32FECE6}" type="sibTrans" cxnId="{C89D2E31-173C-2347-AF1A-D1B091AD03D2}">
      <dgm:prSet/>
      <dgm:spPr/>
      <dgm:t>
        <a:bodyPr/>
        <a:lstStyle/>
        <a:p>
          <a:endParaRPr lang="es-ES_tradnl"/>
        </a:p>
      </dgm:t>
    </dgm:pt>
    <dgm:pt modelId="{75F8557B-3B6E-E345-8B34-F007A8638510}" type="pres">
      <dgm:prSet presAssocID="{F3E22BC5-59C3-3A4F-B30D-84D78C1381D0}" presName="Name0" presStyleCnt="0">
        <dgm:presLayoutVars>
          <dgm:dir/>
          <dgm:animLvl val="lvl"/>
          <dgm:resizeHandles val="exact"/>
        </dgm:presLayoutVars>
      </dgm:prSet>
      <dgm:spPr/>
      <dgm:t>
        <a:bodyPr/>
        <a:lstStyle/>
        <a:p>
          <a:endParaRPr lang="es-ES_tradnl"/>
        </a:p>
      </dgm:t>
    </dgm:pt>
    <dgm:pt modelId="{6114D95E-2E8C-9B41-83D6-0939A1D3324D}" type="pres">
      <dgm:prSet presAssocID="{AAE110B8-5019-4147-BDC0-BCF43AF56CAF}" presName="boxAndChildren" presStyleCnt="0"/>
      <dgm:spPr/>
    </dgm:pt>
    <dgm:pt modelId="{80648D7F-AB9E-4948-A4A7-FEAA2936A025}" type="pres">
      <dgm:prSet presAssocID="{AAE110B8-5019-4147-BDC0-BCF43AF56CAF}" presName="parentTextBox" presStyleLbl="node1" presStyleIdx="0" presStyleCnt="6" custScaleY="164029"/>
      <dgm:spPr/>
      <dgm:t>
        <a:bodyPr/>
        <a:lstStyle/>
        <a:p>
          <a:endParaRPr lang="es-ES_tradnl"/>
        </a:p>
      </dgm:t>
    </dgm:pt>
    <dgm:pt modelId="{4BBAE736-EE97-4D4F-971A-6AFC44AFF0E3}" type="pres">
      <dgm:prSet presAssocID="{E578C6DB-3E6D-2646-94FC-3A46B3788FD2}" presName="sp" presStyleCnt="0"/>
      <dgm:spPr/>
    </dgm:pt>
    <dgm:pt modelId="{E68F3297-842B-D54E-9E79-12B83F82D2FC}" type="pres">
      <dgm:prSet presAssocID="{4C04973B-F721-FC41-A001-5FEC175DED95}" presName="arrowAndChildren" presStyleCnt="0"/>
      <dgm:spPr/>
    </dgm:pt>
    <dgm:pt modelId="{B81A4676-CAAA-2441-A230-E4C3E2D894E5}" type="pres">
      <dgm:prSet presAssocID="{4C04973B-F721-FC41-A001-5FEC175DED95}" presName="parentTextArrow" presStyleLbl="node1" presStyleIdx="1" presStyleCnt="6"/>
      <dgm:spPr/>
      <dgm:t>
        <a:bodyPr/>
        <a:lstStyle/>
        <a:p>
          <a:endParaRPr lang="es-ES_tradnl"/>
        </a:p>
      </dgm:t>
    </dgm:pt>
    <dgm:pt modelId="{96327E90-AC08-BA40-92A5-622A5760097A}" type="pres">
      <dgm:prSet presAssocID="{FDD97704-7D16-D64B-A16A-0D28E8E2F9E8}" presName="sp" presStyleCnt="0"/>
      <dgm:spPr/>
    </dgm:pt>
    <dgm:pt modelId="{A85B9F03-8B69-DC4E-953D-912995F6854A}" type="pres">
      <dgm:prSet presAssocID="{EE94B0D2-980D-FC4C-982A-6C54F98E44C1}" presName="arrowAndChildren" presStyleCnt="0"/>
      <dgm:spPr/>
    </dgm:pt>
    <dgm:pt modelId="{394560E4-16AB-4843-9A78-885C8BA51BDD}" type="pres">
      <dgm:prSet presAssocID="{EE94B0D2-980D-FC4C-982A-6C54F98E44C1}" presName="parentTextArrow" presStyleLbl="node1" presStyleIdx="2" presStyleCnt="6"/>
      <dgm:spPr/>
      <dgm:t>
        <a:bodyPr/>
        <a:lstStyle/>
        <a:p>
          <a:endParaRPr lang="es-ES_tradnl"/>
        </a:p>
      </dgm:t>
    </dgm:pt>
    <dgm:pt modelId="{8DF6624F-67F1-0A4F-925E-E797F77897ED}" type="pres">
      <dgm:prSet presAssocID="{427F7A27-8669-4C4F-B524-A4744F86649D}" presName="sp" presStyleCnt="0"/>
      <dgm:spPr/>
    </dgm:pt>
    <dgm:pt modelId="{A629863A-BF44-AB46-98FB-4C7A65BAAD00}" type="pres">
      <dgm:prSet presAssocID="{E1914A3C-5059-2D40-BB63-C253124672B3}" presName="arrowAndChildren" presStyleCnt="0"/>
      <dgm:spPr/>
    </dgm:pt>
    <dgm:pt modelId="{39830837-D089-9541-BBED-8D783D56124D}" type="pres">
      <dgm:prSet presAssocID="{E1914A3C-5059-2D40-BB63-C253124672B3}" presName="parentTextArrow" presStyleLbl="node1" presStyleIdx="3" presStyleCnt="6"/>
      <dgm:spPr/>
      <dgm:t>
        <a:bodyPr/>
        <a:lstStyle/>
        <a:p>
          <a:endParaRPr lang="es-ES_tradnl"/>
        </a:p>
      </dgm:t>
    </dgm:pt>
    <dgm:pt modelId="{C05D3F31-0C77-B34C-88B2-5B52DC7F84E3}" type="pres">
      <dgm:prSet presAssocID="{15C75F9C-14EE-EC42-B218-024832524951}" presName="sp" presStyleCnt="0"/>
      <dgm:spPr/>
    </dgm:pt>
    <dgm:pt modelId="{6128D69A-D0E7-4D4B-8E63-7C4510AD2C60}" type="pres">
      <dgm:prSet presAssocID="{935A946A-EBA2-774D-B589-DAA0C6626081}" presName="arrowAndChildren" presStyleCnt="0"/>
      <dgm:spPr/>
    </dgm:pt>
    <dgm:pt modelId="{A4A5C6D5-0DB5-8348-A147-D0EB9EB58A9D}" type="pres">
      <dgm:prSet presAssocID="{935A946A-EBA2-774D-B589-DAA0C6626081}" presName="parentTextArrow" presStyleLbl="node1" presStyleIdx="4" presStyleCnt="6"/>
      <dgm:spPr/>
      <dgm:t>
        <a:bodyPr/>
        <a:lstStyle/>
        <a:p>
          <a:endParaRPr lang="es-ES_tradnl"/>
        </a:p>
      </dgm:t>
    </dgm:pt>
    <dgm:pt modelId="{6F9A6028-989D-AC40-903E-CF0751F6C1E1}" type="pres">
      <dgm:prSet presAssocID="{F4A774A0-9FBF-7A45-923B-E0DDA7A0A6EF}" presName="sp" presStyleCnt="0"/>
      <dgm:spPr/>
    </dgm:pt>
    <dgm:pt modelId="{7A9394F8-B495-B649-94A7-E44CD4E1A7BD}" type="pres">
      <dgm:prSet presAssocID="{0C9AD310-AE78-EF4E-BDAC-BD275E7E668F}" presName="arrowAndChildren" presStyleCnt="0"/>
      <dgm:spPr/>
    </dgm:pt>
    <dgm:pt modelId="{27CC50ED-DACD-7C4A-8000-6D7F69011683}" type="pres">
      <dgm:prSet presAssocID="{0C9AD310-AE78-EF4E-BDAC-BD275E7E668F}" presName="parentTextArrow" presStyleLbl="node1" presStyleIdx="5" presStyleCnt="6"/>
      <dgm:spPr/>
      <dgm:t>
        <a:bodyPr/>
        <a:lstStyle/>
        <a:p>
          <a:endParaRPr lang="es-ES_tradnl"/>
        </a:p>
      </dgm:t>
    </dgm:pt>
  </dgm:ptLst>
  <dgm:cxnLst>
    <dgm:cxn modelId="{5469B9C0-16D4-CB45-983C-A54E57708774}" srcId="{F3E22BC5-59C3-3A4F-B30D-84D78C1381D0}" destId="{935A946A-EBA2-774D-B589-DAA0C6626081}" srcOrd="1" destOrd="0" parTransId="{E7973990-38B4-5D4B-9E7D-C4DCF9B4DF28}" sibTransId="{15C75F9C-14EE-EC42-B218-024832524951}"/>
    <dgm:cxn modelId="{EB476C87-CDDE-9840-BADE-89DEAAC2C6FD}" type="presOf" srcId="{F3E22BC5-59C3-3A4F-B30D-84D78C1381D0}" destId="{75F8557B-3B6E-E345-8B34-F007A8638510}" srcOrd="0" destOrd="0" presId="urn:microsoft.com/office/officeart/2005/8/layout/process4"/>
    <dgm:cxn modelId="{99966B44-10CE-C249-AEF0-65623C3E0C1C}" type="presOf" srcId="{EE94B0D2-980D-FC4C-982A-6C54F98E44C1}" destId="{394560E4-16AB-4843-9A78-885C8BA51BDD}" srcOrd="0" destOrd="0" presId="urn:microsoft.com/office/officeart/2005/8/layout/process4"/>
    <dgm:cxn modelId="{CA8DE103-74A8-5845-892A-A2200D9D91B4}" type="presOf" srcId="{E1914A3C-5059-2D40-BB63-C253124672B3}" destId="{39830837-D089-9541-BBED-8D783D56124D}" srcOrd="0" destOrd="0" presId="urn:microsoft.com/office/officeart/2005/8/layout/process4"/>
    <dgm:cxn modelId="{CC80BF5A-1F67-2B48-9890-D0DD4083B359}" srcId="{F3E22BC5-59C3-3A4F-B30D-84D78C1381D0}" destId="{0C9AD310-AE78-EF4E-BDAC-BD275E7E668F}" srcOrd="0" destOrd="0" parTransId="{739D2288-D61E-EA4D-8AD1-D1ED699ACE9B}" sibTransId="{F4A774A0-9FBF-7A45-923B-E0DDA7A0A6EF}"/>
    <dgm:cxn modelId="{4719CD71-20BC-0A4A-9A56-3E8440BCD184}" type="presOf" srcId="{935A946A-EBA2-774D-B589-DAA0C6626081}" destId="{A4A5C6D5-0DB5-8348-A147-D0EB9EB58A9D}" srcOrd="0" destOrd="0" presId="urn:microsoft.com/office/officeart/2005/8/layout/process4"/>
    <dgm:cxn modelId="{F25D7D68-EC82-7E4F-B85C-4B91388C4B96}" type="presOf" srcId="{0C9AD310-AE78-EF4E-BDAC-BD275E7E668F}" destId="{27CC50ED-DACD-7C4A-8000-6D7F69011683}" srcOrd="0" destOrd="0" presId="urn:microsoft.com/office/officeart/2005/8/layout/process4"/>
    <dgm:cxn modelId="{DECF09F8-6AAA-224B-901D-F47205BD76F2}" type="presOf" srcId="{4C04973B-F721-FC41-A001-5FEC175DED95}" destId="{B81A4676-CAAA-2441-A230-E4C3E2D894E5}" srcOrd="0" destOrd="0" presId="urn:microsoft.com/office/officeart/2005/8/layout/process4"/>
    <dgm:cxn modelId="{289EB5EC-6D4F-FF4E-B45E-592D319EA1D8}" srcId="{F3E22BC5-59C3-3A4F-B30D-84D78C1381D0}" destId="{E1914A3C-5059-2D40-BB63-C253124672B3}" srcOrd="2" destOrd="0" parTransId="{4A1AB1F5-53DE-EE4A-A6A7-CBC358EE6727}" sibTransId="{427F7A27-8669-4C4F-B524-A4744F86649D}"/>
    <dgm:cxn modelId="{C89D2E31-173C-2347-AF1A-D1B091AD03D2}" srcId="{F3E22BC5-59C3-3A4F-B30D-84D78C1381D0}" destId="{AAE110B8-5019-4147-BDC0-BCF43AF56CAF}" srcOrd="5" destOrd="0" parTransId="{D720C98F-79AB-834F-99F2-DFFDD3C11DD1}" sibTransId="{663ABF0A-1252-094F-A40B-CC55D32FECE6}"/>
    <dgm:cxn modelId="{42EF2537-0726-B940-B671-B19D901372C5}" srcId="{F3E22BC5-59C3-3A4F-B30D-84D78C1381D0}" destId="{EE94B0D2-980D-FC4C-982A-6C54F98E44C1}" srcOrd="3" destOrd="0" parTransId="{AF52AFEB-277B-3E4F-A406-DE74C40E29E5}" sibTransId="{FDD97704-7D16-D64B-A16A-0D28E8E2F9E8}"/>
    <dgm:cxn modelId="{1A5A7512-C7F0-AE4D-BA9C-13B756A06BBE}" type="presOf" srcId="{AAE110B8-5019-4147-BDC0-BCF43AF56CAF}" destId="{80648D7F-AB9E-4948-A4A7-FEAA2936A025}" srcOrd="0" destOrd="0" presId="urn:microsoft.com/office/officeart/2005/8/layout/process4"/>
    <dgm:cxn modelId="{58F464AD-FCB2-164E-8B3B-ABBCD82C8700}" srcId="{F3E22BC5-59C3-3A4F-B30D-84D78C1381D0}" destId="{4C04973B-F721-FC41-A001-5FEC175DED95}" srcOrd="4" destOrd="0" parTransId="{E1C8263C-9E45-D543-9A13-DE10A1383FC5}" sibTransId="{E578C6DB-3E6D-2646-94FC-3A46B3788FD2}"/>
    <dgm:cxn modelId="{4C8AE39F-8684-C44D-B3CA-14E9542FF39E}" type="presParOf" srcId="{75F8557B-3B6E-E345-8B34-F007A8638510}" destId="{6114D95E-2E8C-9B41-83D6-0939A1D3324D}" srcOrd="0" destOrd="0" presId="urn:microsoft.com/office/officeart/2005/8/layout/process4"/>
    <dgm:cxn modelId="{3E56D1BE-9B7E-E949-BF4B-C0E8F33D7197}" type="presParOf" srcId="{6114D95E-2E8C-9B41-83D6-0939A1D3324D}" destId="{80648D7F-AB9E-4948-A4A7-FEAA2936A025}" srcOrd="0" destOrd="0" presId="urn:microsoft.com/office/officeart/2005/8/layout/process4"/>
    <dgm:cxn modelId="{FEF15DFC-2384-AA4E-AD28-4CFE6B3F5FCB}" type="presParOf" srcId="{75F8557B-3B6E-E345-8B34-F007A8638510}" destId="{4BBAE736-EE97-4D4F-971A-6AFC44AFF0E3}" srcOrd="1" destOrd="0" presId="urn:microsoft.com/office/officeart/2005/8/layout/process4"/>
    <dgm:cxn modelId="{D0D88C31-446D-6D43-9EE9-E2DA7EF2DA03}" type="presParOf" srcId="{75F8557B-3B6E-E345-8B34-F007A8638510}" destId="{E68F3297-842B-D54E-9E79-12B83F82D2FC}" srcOrd="2" destOrd="0" presId="urn:microsoft.com/office/officeart/2005/8/layout/process4"/>
    <dgm:cxn modelId="{4C586E8E-C7B6-1241-AD6E-3478F830EF23}" type="presParOf" srcId="{E68F3297-842B-D54E-9E79-12B83F82D2FC}" destId="{B81A4676-CAAA-2441-A230-E4C3E2D894E5}" srcOrd="0" destOrd="0" presId="urn:microsoft.com/office/officeart/2005/8/layout/process4"/>
    <dgm:cxn modelId="{4C6775F1-3D18-AE4B-94E2-C07681049A9C}" type="presParOf" srcId="{75F8557B-3B6E-E345-8B34-F007A8638510}" destId="{96327E90-AC08-BA40-92A5-622A5760097A}" srcOrd="3" destOrd="0" presId="urn:microsoft.com/office/officeart/2005/8/layout/process4"/>
    <dgm:cxn modelId="{62B414CC-89A5-9B4A-A653-19A07349D008}" type="presParOf" srcId="{75F8557B-3B6E-E345-8B34-F007A8638510}" destId="{A85B9F03-8B69-DC4E-953D-912995F6854A}" srcOrd="4" destOrd="0" presId="urn:microsoft.com/office/officeart/2005/8/layout/process4"/>
    <dgm:cxn modelId="{E550266A-726B-8D41-BAA1-A06FDEDB2324}" type="presParOf" srcId="{A85B9F03-8B69-DC4E-953D-912995F6854A}" destId="{394560E4-16AB-4843-9A78-885C8BA51BDD}" srcOrd="0" destOrd="0" presId="urn:microsoft.com/office/officeart/2005/8/layout/process4"/>
    <dgm:cxn modelId="{3683CCDB-3C38-D145-8585-1CD218201518}" type="presParOf" srcId="{75F8557B-3B6E-E345-8B34-F007A8638510}" destId="{8DF6624F-67F1-0A4F-925E-E797F77897ED}" srcOrd="5" destOrd="0" presId="urn:microsoft.com/office/officeart/2005/8/layout/process4"/>
    <dgm:cxn modelId="{52ABEFE3-4C21-AB4C-A421-D8A18643440D}" type="presParOf" srcId="{75F8557B-3B6E-E345-8B34-F007A8638510}" destId="{A629863A-BF44-AB46-98FB-4C7A65BAAD00}" srcOrd="6" destOrd="0" presId="urn:microsoft.com/office/officeart/2005/8/layout/process4"/>
    <dgm:cxn modelId="{FB3675EC-59CC-3F40-9B20-3825CC63B912}" type="presParOf" srcId="{A629863A-BF44-AB46-98FB-4C7A65BAAD00}" destId="{39830837-D089-9541-BBED-8D783D56124D}" srcOrd="0" destOrd="0" presId="urn:microsoft.com/office/officeart/2005/8/layout/process4"/>
    <dgm:cxn modelId="{3DBA24CD-0101-2046-BBD2-1733CD9A256C}" type="presParOf" srcId="{75F8557B-3B6E-E345-8B34-F007A8638510}" destId="{C05D3F31-0C77-B34C-88B2-5B52DC7F84E3}" srcOrd="7" destOrd="0" presId="urn:microsoft.com/office/officeart/2005/8/layout/process4"/>
    <dgm:cxn modelId="{A0084D83-9DD2-764A-96A2-56054D7FCA2A}" type="presParOf" srcId="{75F8557B-3B6E-E345-8B34-F007A8638510}" destId="{6128D69A-D0E7-4D4B-8E63-7C4510AD2C60}" srcOrd="8" destOrd="0" presId="urn:microsoft.com/office/officeart/2005/8/layout/process4"/>
    <dgm:cxn modelId="{F979FF7B-953D-8346-83E0-EF8E784D3688}" type="presParOf" srcId="{6128D69A-D0E7-4D4B-8E63-7C4510AD2C60}" destId="{A4A5C6D5-0DB5-8348-A147-D0EB9EB58A9D}" srcOrd="0" destOrd="0" presId="urn:microsoft.com/office/officeart/2005/8/layout/process4"/>
    <dgm:cxn modelId="{AB10BD9B-CE9F-FB4D-8CD1-0A0FA1D79EA3}" type="presParOf" srcId="{75F8557B-3B6E-E345-8B34-F007A8638510}" destId="{6F9A6028-989D-AC40-903E-CF0751F6C1E1}" srcOrd="9" destOrd="0" presId="urn:microsoft.com/office/officeart/2005/8/layout/process4"/>
    <dgm:cxn modelId="{F4D86373-698C-9346-82A9-9401EA4A7C69}" type="presParOf" srcId="{75F8557B-3B6E-E345-8B34-F007A8638510}" destId="{7A9394F8-B495-B649-94A7-E44CD4E1A7BD}" srcOrd="10" destOrd="0" presId="urn:microsoft.com/office/officeart/2005/8/layout/process4"/>
    <dgm:cxn modelId="{2D8DB1F5-BD12-0443-80E1-EC35ACC496CA}" type="presParOf" srcId="{7A9394F8-B495-B649-94A7-E44CD4E1A7BD}" destId="{27CC50ED-DACD-7C4A-8000-6D7F690116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D2DE-4840-4374-BDAD-DAF163E24670}">
      <dsp:nvSpPr>
        <dsp:cNvPr id="0" name=""/>
        <dsp:cNvSpPr/>
      </dsp:nvSpPr>
      <dsp:spPr>
        <a:xfrm>
          <a:off x="0" y="217281"/>
          <a:ext cx="8229600" cy="772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Conocer los factores que influyen a una posible compra de productos alimenticios.</a:t>
          </a:r>
          <a:endParaRPr lang="es-EC" sz="2000" kern="1200">
            <a:latin typeface="Arial" panose="020B0604020202020204" pitchFamily="34" charset="0"/>
            <a:cs typeface="Arial" panose="020B0604020202020204" pitchFamily="34" charset="0"/>
          </a:endParaRPr>
        </a:p>
      </dsp:txBody>
      <dsp:txXfrm>
        <a:off x="37696" y="254977"/>
        <a:ext cx="8154208" cy="696808"/>
      </dsp:txXfrm>
    </dsp:sp>
    <dsp:sp modelId="{6FE33062-2CE5-4EEC-A150-D509E8567702}">
      <dsp:nvSpPr>
        <dsp:cNvPr id="0" name=""/>
        <dsp:cNvSpPr/>
      </dsp:nvSpPr>
      <dsp:spPr>
        <a:xfrm>
          <a:off x="0" y="1047081"/>
          <a:ext cx="8229600" cy="772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Las industrias alimenticias no utilizan las herramientas de dispositivos móviles para promocionar los productos de las empresas.</a:t>
          </a:r>
          <a:endParaRPr lang="es-EC" sz="2000" kern="1200">
            <a:latin typeface="Arial" panose="020B0604020202020204" pitchFamily="34" charset="0"/>
            <a:cs typeface="Arial" panose="020B0604020202020204" pitchFamily="34" charset="0"/>
          </a:endParaRPr>
        </a:p>
      </dsp:txBody>
      <dsp:txXfrm>
        <a:off x="37696" y="1084777"/>
        <a:ext cx="8154208" cy="696808"/>
      </dsp:txXfrm>
    </dsp:sp>
    <dsp:sp modelId="{1EBA38BB-7F14-4E79-837F-88680674A915}">
      <dsp:nvSpPr>
        <dsp:cNvPr id="0" name=""/>
        <dsp:cNvSpPr/>
      </dsp:nvSpPr>
      <dsp:spPr>
        <a:xfrm>
          <a:off x="0" y="1876881"/>
          <a:ext cx="8229600" cy="772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En Ecuador no se han podido desarrollar de manera totalmente efectiva el uso de estrategias enfocadas a mobile marketing.</a:t>
          </a:r>
          <a:endParaRPr lang="es-EC" sz="2000" kern="1200">
            <a:latin typeface="Arial" panose="020B0604020202020204" pitchFamily="34" charset="0"/>
            <a:cs typeface="Arial" panose="020B0604020202020204" pitchFamily="34" charset="0"/>
          </a:endParaRPr>
        </a:p>
      </dsp:txBody>
      <dsp:txXfrm>
        <a:off x="37696" y="1914577"/>
        <a:ext cx="8154208" cy="696808"/>
      </dsp:txXfrm>
    </dsp:sp>
    <dsp:sp modelId="{AF55FA9E-E7DB-4F3C-890F-47A51FB44E7A}">
      <dsp:nvSpPr>
        <dsp:cNvPr id="0" name=""/>
        <dsp:cNvSpPr/>
      </dsp:nvSpPr>
      <dsp:spPr>
        <a:xfrm>
          <a:off x="0" y="2706681"/>
          <a:ext cx="8229600" cy="772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La desconfianza por parte del consumidor a la compra por medios electrónicos.</a:t>
          </a:r>
          <a:endParaRPr lang="es-EC" sz="2000" kern="1200">
            <a:latin typeface="Arial" panose="020B0604020202020204" pitchFamily="34" charset="0"/>
            <a:cs typeface="Arial" panose="020B0604020202020204" pitchFamily="34" charset="0"/>
          </a:endParaRPr>
        </a:p>
      </dsp:txBody>
      <dsp:txXfrm>
        <a:off x="37696" y="2744377"/>
        <a:ext cx="8154208" cy="696808"/>
      </dsp:txXfrm>
    </dsp:sp>
    <dsp:sp modelId="{427491D6-9F81-4112-8095-A541156DD3FB}">
      <dsp:nvSpPr>
        <dsp:cNvPr id="0" name=""/>
        <dsp:cNvSpPr/>
      </dsp:nvSpPr>
      <dsp:spPr>
        <a:xfrm>
          <a:off x="0" y="3536481"/>
          <a:ext cx="8229600"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Los Millenials son personas que necesitan estar en constante contacto tecnológico.</a:t>
          </a:r>
          <a:endParaRPr lang="es-EC" sz="2000" kern="1200">
            <a:latin typeface="Arial" panose="020B0604020202020204" pitchFamily="34" charset="0"/>
            <a:cs typeface="Arial" panose="020B0604020202020204" pitchFamily="34" charset="0"/>
          </a:endParaRPr>
        </a:p>
      </dsp:txBody>
      <dsp:txXfrm>
        <a:off x="37696" y="3574177"/>
        <a:ext cx="8154208"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09C02-3089-554E-A0EE-9EF3B735873D}">
      <dsp:nvSpPr>
        <dsp:cNvPr id="0" name=""/>
        <dsp:cNvSpPr/>
      </dsp:nvSpPr>
      <dsp:spPr>
        <a:xfrm>
          <a:off x="3741092" y="3066452"/>
          <a:ext cx="747414" cy="803470"/>
        </a:xfrm>
        <a:custGeom>
          <a:avLst/>
          <a:gdLst/>
          <a:ahLst/>
          <a:cxnLst/>
          <a:rect l="0" t="0" r="0" b="0"/>
          <a:pathLst>
            <a:path>
              <a:moveTo>
                <a:pt x="0" y="0"/>
              </a:moveTo>
              <a:lnTo>
                <a:pt x="373707" y="0"/>
              </a:lnTo>
              <a:lnTo>
                <a:pt x="373707" y="803470"/>
              </a:lnTo>
              <a:lnTo>
                <a:pt x="747414" y="80347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B1974-82EC-2447-9139-C4766F4243A6}">
      <dsp:nvSpPr>
        <dsp:cNvPr id="0" name=""/>
        <dsp:cNvSpPr/>
      </dsp:nvSpPr>
      <dsp:spPr>
        <a:xfrm>
          <a:off x="3741092" y="2262981"/>
          <a:ext cx="747414" cy="803470"/>
        </a:xfrm>
        <a:custGeom>
          <a:avLst/>
          <a:gdLst/>
          <a:ahLst/>
          <a:cxnLst/>
          <a:rect l="0" t="0" r="0" b="0"/>
          <a:pathLst>
            <a:path>
              <a:moveTo>
                <a:pt x="0" y="803470"/>
              </a:moveTo>
              <a:lnTo>
                <a:pt x="373707" y="803470"/>
              </a:lnTo>
              <a:lnTo>
                <a:pt x="373707" y="0"/>
              </a:lnTo>
              <a:lnTo>
                <a:pt x="74741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4953F-15CC-5B47-8099-441FE793B4F7}">
      <dsp:nvSpPr>
        <dsp:cNvPr id="0" name=""/>
        <dsp:cNvSpPr/>
      </dsp:nvSpPr>
      <dsp:spPr>
        <a:xfrm>
          <a:off x="3741092" y="610319"/>
          <a:ext cx="747414" cy="91440"/>
        </a:xfrm>
        <a:custGeom>
          <a:avLst/>
          <a:gdLst/>
          <a:ahLst/>
          <a:cxnLst/>
          <a:rect l="0" t="0" r="0" b="0"/>
          <a:pathLst>
            <a:path>
              <a:moveTo>
                <a:pt x="0" y="45720"/>
              </a:moveTo>
              <a:lnTo>
                <a:pt x="747414" y="4572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D007B-F396-E641-A3E9-138D6A287E2E}">
      <dsp:nvSpPr>
        <dsp:cNvPr id="0" name=""/>
        <dsp:cNvSpPr/>
      </dsp:nvSpPr>
      <dsp:spPr>
        <a:xfrm>
          <a:off x="4018" y="86135"/>
          <a:ext cx="3737074" cy="11398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t>Enfoque de la investigación </a:t>
          </a:r>
          <a:endParaRPr lang="es-ES_tradnl" sz="2800" kern="1200" dirty="0"/>
        </a:p>
      </dsp:txBody>
      <dsp:txXfrm>
        <a:off x="4018" y="86135"/>
        <a:ext cx="3737074" cy="1139807"/>
      </dsp:txXfrm>
    </dsp:sp>
    <dsp:sp modelId="{441CC62B-B2EE-C245-B9D3-8CE341F61705}">
      <dsp:nvSpPr>
        <dsp:cNvPr id="0" name=""/>
        <dsp:cNvSpPr/>
      </dsp:nvSpPr>
      <dsp:spPr>
        <a:xfrm>
          <a:off x="4488507" y="86135"/>
          <a:ext cx="3737074" cy="11398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_tradnl" sz="3000" kern="1200" dirty="0" smtClean="0"/>
            <a:t>Cuantitativa                        </a:t>
          </a:r>
          <a:r>
            <a:rPr lang="es-ES_tradnl" sz="2400" kern="1200" dirty="0" smtClean="0">
              <a:solidFill>
                <a:schemeClr val="accent3">
                  <a:lumMod val="75000"/>
                </a:schemeClr>
              </a:solidFill>
            </a:rPr>
            <a:t>(Recopilación  de datos)</a:t>
          </a:r>
          <a:endParaRPr lang="es-ES_tradnl" sz="2400" kern="1200" dirty="0">
            <a:solidFill>
              <a:schemeClr val="accent3">
                <a:lumMod val="75000"/>
              </a:schemeClr>
            </a:solidFill>
          </a:endParaRPr>
        </a:p>
      </dsp:txBody>
      <dsp:txXfrm>
        <a:off x="4488507" y="86135"/>
        <a:ext cx="3737074" cy="1139807"/>
      </dsp:txXfrm>
    </dsp:sp>
    <dsp:sp modelId="{6C460907-5348-8940-82A1-006FF5B70B02}">
      <dsp:nvSpPr>
        <dsp:cNvPr id="0" name=""/>
        <dsp:cNvSpPr/>
      </dsp:nvSpPr>
      <dsp:spPr>
        <a:xfrm>
          <a:off x="4018" y="2496548"/>
          <a:ext cx="3737074" cy="11398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t>Tipología de la investigación</a:t>
          </a:r>
          <a:endParaRPr lang="es-ES_tradnl" sz="2800" kern="1200" dirty="0"/>
        </a:p>
      </dsp:txBody>
      <dsp:txXfrm>
        <a:off x="4018" y="2496548"/>
        <a:ext cx="3737074" cy="1139807"/>
      </dsp:txXfrm>
    </dsp:sp>
    <dsp:sp modelId="{A3B2B81B-6DDC-3C40-BF46-2C3A3B5CE5DB}">
      <dsp:nvSpPr>
        <dsp:cNvPr id="0" name=""/>
        <dsp:cNvSpPr/>
      </dsp:nvSpPr>
      <dsp:spPr>
        <a:xfrm>
          <a:off x="4488507" y="1693077"/>
          <a:ext cx="3737074" cy="11398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_tradnl" sz="3100" kern="1200" dirty="0" smtClean="0"/>
            <a:t>No experimental  </a:t>
          </a:r>
          <a:r>
            <a:rPr lang="es-ES_tradnl" sz="2800" kern="1200" dirty="0" smtClean="0">
              <a:solidFill>
                <a:schemeClr val="accent3">
                  <a:lumMod val="75000"/>
                </a:schemeClr>
              </a:solidFill>
            </a:rPr>
            <a:t>(Influencia en variables)</a:t>
          </a:r>
          <a:endParaRPr lang="es-ES_tradnl" sz="2800" kern="1200" dirty="0"/>
        </a:p>
      </dsp:txBody>
      <dsp:txXfrm>
        <a:off x="4488507" y="1693077"/>
        <a:ext cx="3737074" cy="1139807"/>
      </dsp:txXfrm>
    </dsp:sp>
    <dsp:sp modelId="{493A0CE0-3410-AA4B-89BB-702526D73D1C}">
      <dsp:nvSpPr>
        <dsp:cNvPr id="0" name=""/>
        <dsp:cNvSpPr/>
      </dsp:nvSpPr>
      <dsp:spPr>
        <a:xfrm>
          <a:off x="4488507" y="3300019"/>
          <a:ext cx="3737074" cy="11398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t>Correlacional                </a:t>
          </a:r>
          <a:r>
            <a:rPr lang="es-ES_tradnl" sz="2800" kern="1200" dirty="0" smtClean="0">
              <a:solidFill>
                <a:schemeClr val="accent3">
                  <a:lumMod val="75000"/>
                </a:schemeClr>
              </a:solidFill>
            </a:rPr>
            <a:t>(Relación entre variables)</a:t>
          </a:r>
          <a:endParaRPr lang="es-ES_tradnl" sz="2800" kern="1200" dirty="0"/>
        </a:p>
      </dsp:txBody>
      <dsp:txXfrm>
        <a:off x="4488507" y="3300019"/>
        <a:ext cx="3737074" cy="1139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09C02-3089-554E-A0EE-9EF3B735873D}">
      <dsp:nvSpPr>
        <dsp:cNvPr id="0" name=""/>
        <dsp:cNvSpPr/>
      </dsp:nvSpPr>
      <dsp:spPr>
        <a:xfrm>
          <a:off x="3159657" y="1410972"/>
          <a:ext cx="631252" cy="678596"/>
        </a:xfrm>
        <a:custGeom>
          <a:avLst/>
          <a:gdLst/>
          <a:ahLst/>
          <a:cxnLst/>
          <a:rect l="0" t="0" r="0" b="0"/>
          <a:pathLst>
            <a:path>
              <a:moveTo>
                <a:pt x="0" y="0"/>
              </a:moveTo>
              <a:lnTo>
                <a:pt x="315626" y="0"/>
              </a:lnTo>
              <a:lnTo>
                <a:pt x="315626" y="678596"/>
              </a:lnTo>
              <a:lnTo>
                <a:pt x="631252" y="67859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B1974-82EC-2447-9139-C4766F4243A6}">
      <dsp:nvSpPr>
        <dsp:cNvPr id="0" name=""/>
        <dsp:cNvSpPr/>
      </dsp:nvSpPr>
      <dsp:spPr>
        <a:xfrm>
          <a:off x="3159657" y="732375"/>
          <a:ext cx="631252" cy="678596"/>
        </a:xfrm>
        <a:custGeom>
          <a:avLst/>
          <a:gdLst/>
          <a:ahLst/>
          <a:cxnLst/>
          <a:rect l="0" t="0" r="0" b="0"/>
          <a:pathLst>
            <a:path>
              <a:moveTo>
                <a:pt x="0" y="678596"/>
              </a:moveTo>
              <a:lnTo>
                <a:pt x="315626" y="678596"/>
              </a:lnTo>
              <a:lnTo>
                <a:pt x="315626" y="0"/>
              </a:lnTo>
              <a:lnTo>
                <a:pt x="631252"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460907-5348-8940-82A1-006FF5B70B02}">
      <dsp:nvSpPr>
        <dsp:cNvPr id="0" name=""/>
        <dsp:cNvSpPr/>
      </dsp:nvSpPr>
      <dsp:spPr>
        <a:xfrm>
          <a:off x="3393" y="929641"/>
          <a:ext cx="3156263" cy="9626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Tipo de muestreo</a:t>
          </a:r>
          <a:endParaRPr lang="es-ES_tradnl" sz="2200" kern="1200" dirty="0"/>
        </a:p>
      </dsp:txBody>
      <dsp:txXfrm>
        <a:off x="3393" y="929641"/>
        <a:ext cx="3156263" cy="962660"/>
      </dsp:txXfrm>
    </dsp:sp>
    <dsp:sp modelId="{A3B2B81B-6DDC-3C40-BF46-2C3A3B5CE5DB}">
      <dsp:nvSpPr>
        <dsp:cNvPr id="0" name=""/>
        <dsp:cNvSpPr/>
      </dsp:nvSpPr>
      <dsp:spPr>
        <a:xfrm>
          <a:off x="3790909" y="251045"/>
          <a:ext cx="3156263" cy="9626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No probabilístico                </a:t>
          </a:r>
          <a:r>
            <a:rPr lang="es-ES_tradnl" sz="2200" kern="1200" dirty="0" smtClean="0">
              <a:solidFill>
                <a:schemeClr val="accent3">
                  <a:lumMod val="75000"/>
                </a:schemeClr>
              </a:solidFill>
            </a:rPr>
            <a:t>(No hay probabilidades)</a:t>
          </a:r>
          <a:endParaRPr lang="es-ES_tradnl" sz="2200" kern="1200" dirty="0"/>
        </a:p>
      </dsp:txBody>
      <dsp:txXfrm>
        <a:off x="3790909" y="251045"/>
        <a:ext cx="3156263" cy="962660"/>
      </dsp:txXfrm>
    </dsp:sp>
    <dsp:sp modelId="{493A0CE0-3410-AA4B-89BB-702526D73D1C}">
      <dsp:nvSpPr>
        <dsp:cNvPr id="0" name=""/>
        <dsp:cNvSpPr/>
      </dsp:nvSpPr>
      <dsp:spPr>
        <a:xfrm>
          <a:off x="3790909" y="1608238"/>
          <a:ext cx="3156263" cy="9626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Consecutivo  </a:t>
          </a:r>
          <a:r>
            <a:rPr lang="es-ES_tradnl" sz="2200" kern="1200" dirty="0" smtClean="0">
              <a:solidFill>
                <a:schemeClr val="accent3">
                  <a:lumMod val="75000"/>
                </a:schemeClr>
              </a:solidFill>
            </a:rPr>
            <a:t>(Cumplimiento de criterios)</a:t>
          </a:r>
          <a:endParaRPr lang="es-ES_tradnl" sz="2200" kern="1200" dirty="0">
            <a:solidFill>
              <a:schemeClr val="accent3">
                <a:lumMod val="75000"/>
              </a:schemeClr>
            </a:solidFill>
          </a:endParaRPr>
        </a:p>
      </dsp:txBody>
      <dsp:txXfrm>
        <a:off x="3790909" y="1608238"/>
        <a:ext cx="3156263" cy="962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CBB02-599C-4CC5-9353-8D98AB5E81FE}">
      <dsp:nvSpPr>
        <dsp:cNvPr id="0" name=""/>
        <dsp:cNvSpPr/>
      </dsp:nvSpPr>
      <dsp:spPr>
        <a:xfrm>
          <a:off x="4519" y="1967408"/>
          <a:ext cx="1409060" cy="11621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Apps de compras </a:t>
          </a:r>
          <a:endParaRPr lang="es-ES" sz="1600" kern="1200" dirty="0"/>
        </a:p>
      </dsp:txBody>
      <dsp:txXfrm>
        <a:off x="31264" y="1994153"/>
        <a:ext cx="1355570" cy="859651"/>
      </dsp:txXfrm>
    </dsp:sp>
    <dsp:sp modelId="{1B0F99F9-4F96-4CD6-8BA1-A25737CC1E4E}">
      <dsp:nvSpPr>
        <dsp:cNvPr id="0" name=""/>
        <dsp:cNvSpPr/>
      </dsp:nvSpPr>
      <dsp:spPr>
        <a:xfrm>
          <a:off x="806162" y="2279358"/>
          <a:ext cx="1501999" cy="1501999"/>
        </a:xfrm>
        <a:prstGeom prst="leftCircularArrow">
          <a:avLst>
            <a:gd name="adj1" fmla="val 2811"/>
            <a:gd name="adj2" fmla="val 343154"/>
            <a:gd name="adj3" fmla="val 2118665"/>
            <a:gd name="adj4" fmla="val 9024489"/>
            <a:gd name="adj5" fmla="val 328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A550A8-7C0E-4291-A269-34497CD50768}">
      <dsp:nvSpPr>
        <dsp:cNvPr id="0" name=""/>
        <dsp:cNvSpPr/>
      </dsp:nvSpPr>
      <dsp:spPr>
        <a:xfrm>
          <a:off x="317643" y="2880550"/>
          <a:ext cx="1252498" cy="49807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Uso Nulo</a:t>
          </a:r>
          <a:endParaRPr lang="es-ES" sz="1600" kern="1200" dirty="0"/>
        </a:p>
      </dsp:txBody>
      <dsp:txXfrm>
        <a:off x="332231" y="2895138"/>
        <a:ext cx="1223322" cy="468901"/>
      </dsp:txXfrm>
    </dsp:sp>
    <dsp:sp modelId="{9BE40B4D-BE93-4914-8FDA-48195FBBCCE9}">
      <dsp:nvSpPr>
        <dsp:cNvPr id="0" name=""/>
        <dsp:cNvSpPr/>
      </dsp:nvSpPr>
      <dsp:spPr>
        <a:xfrm>
          <a:off x="1771197" y="1967408"/>
          <a:ext cx="1409060" cy="116218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Apps de juegos </a:t>
          </a:r>
          <a:endParaRPr lang="es-ES" sz="1600" kern="1200" dirty="0"/>
        </a:p>
      </dsp:txBody>
      <dsp:txXfrm>
        <a:off x="1797942" y="2243192"/>
        <a:ext cx="1355570" cy="859651"/>
      </dsp:txXfrm>
    </dsp:sp>
    <dsp:sp modelId="{E36E81C4-808A-4B93-AE15-DF02B047510C}">
      <dsp:nvSpPr>
        <dsp:cNvPr id="0" name=""/>
        <dsp:cNvSpPr/>
      </dsp:nvSpPr>
      <dsp:spPr>
        <a:xfrm>
          <a:off x="2561098" y="1270072"/>
          <a:ext cx="1682045" cy="1682045"/>
        </a:xfrm>
        <a:prstGeom prst="circularArrow">
          <a:avLst>
            <a:gd name="adj1" fmla="val 2510"/>
            <a:gd name="adj2" fmla="val 304283"/>
            <a:gd name="adj3" fmla="val 19520206"/>
            <a:gd name="adj4" fmla="val 12575511"/>
            <a:gd name="adj5" fmla="val 2928"/>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387B618-198B-4AFD-9008-123E50509A25}">
      <dsp:nvSpPr>
        <dsp:cNvPr id="0" name=""/>
        <dsp:cNvSpPr/>
      </dsp:nvSpPr>
      <dsp:spPr>
        <a:xfrm>
          <a:off x="2084321" y="1718370"/>
          <a:ext cx="1252498" cy="49807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Poco Uso</a:t>
          </a:r>
          <a:endParaRPr lang="es-ES" sz="1600" kern="1200" dirty="0"/>
        </a:p>
      </dsp:txBody>
      <dsp:txXfrm>
        <a:off x="2098909" y="1732958"/>
        <a:ext cx="1223322" cy="468901"/>
      </dsp:txXfrm>
    </dsp:sp>
    <dsp:sp modelId="{5E7738A0-0210-435E-9F3F-5AA97400CC34}">
      <dsp:nvSpPr>
        <dsp:cNvPr id="0" name=""/>
        <dsp:cNvSpPr/>
      </dsp:nvSpPr>
      <dsp:spPr>
        <a:xfrm>
          <a:off x="3537875" y="1967408"/>
          <a:ext cx="1409060" cy="116218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Apps informativas</a:t>
          </a:r>
          <a:endParaRPr lang="es-ES" sz="1600" kern="1200" dirty="0"/>
        </a:p>
      </dsp:txBody>
      <dsp:txXfrm>
        <a:off x="3564620" y="1994153"/>
        <a:ext cx="1355570" cy="859651"/>
      </dsp:txXfrm>
    </dsp:sp>
    <dsp:sp modelId="{96572210-365D-4D86-8648-26EB22B0CD4C}">
      <dsp:nvSpPr>
        <dsp:cNvPr id="0" name=""/>
        <dsp:cNvSpPr/>
      </dsp:nvSpPr>
      <dsp:spPr>
        <a:xfrm>
          <a:off x="4339518" y="2279358"/>
          <a:ext cx="1501999" cy="1501999"/>
        </a:xfrm>
        <a:prstGeom prst="leftCircularArrow">
          <a:avLst>
            <a:gd name="adj1" fmla="val 2811"/>
            <a:gd name="adj2" fmla="val 343154"/>
            <a:gd name="adj3" fmla="val 2118665"/>
            <a:gd name="adj4" fmla="val 9024489"/>
            <a:gd name="adj5" fmla="val 328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A83974-746D-4ED6-B7C3-82098F9D489D}">
      <dsp:nvSpPr>
        <dsp:cNvPr id="0" name=""/>
        <dsp:cNvSpPr/>
      </dsp:nvSpPr>
      <dsp:spPr>
        <a:xfrm>
          <a:off x="3851000" y="2880550"/>
          <a:ext cx="1252498" cy="49807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Mediano Uso</a:t>
          </a:r>
          <a:endParaRPr lang="es-ES" sz="1600" kern="1200" dirty="0"/>
        </a:p>
      </dsp:txBody>
      <dsp:txXfrm>
        <a:off x="3865588" y="2895138"/>
        <a:ext cx="1223322" cy="468901"/>
      </dsp:txXfrm>
    </dsp:sp>
    <dsp:sp modelId="{27ABF5D8-4C5F-462F-821B-FD1C0069E1AA}">
      <dsp:nvSpPr>
        <dsp:cNvPr id="0" name=""/>
        <dsp:cNvSpPr/>
      </dsp:nvSpPr>
      <dsp:spPr>
        <a:xfrm>
          <a:off x="5304553" y="1967408"/>
          <a:ext cx="1409060" cy="116218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Apps de música y video</a:t>
          </a:r>
          <a:endParaRPr lang="es-ES" sz="1600" kern="1200" dirty="0"/>
        </a:p>
      </dsp:txBody>
      <dsp:txXfrm>
        <a:off x="5331298" y="2243192"/>
        <a:ext cx="1355570" cy="859651"/>
      </dsp:txXfrm>
    </dsp:sp>
    <dsp:sp modelId="{771718B1-25F8-4750-A541-1716DC5F4732}">
      <dsp:nvSpPr>
        <dsp:cNvPr id="0" name=""/>
        <dsp:cNvSpPr/>
      </dsp:nvSpPr>
      <dsp:spPr>
        <a:xfrm>
          <a:off x="6094454" y="1270072"/>
          <a:ext cx="1682045" cy="1682045"/>
        </a:xfrm>
        <a:prstGeom prst="circularArrow">
          <a:avLst>
            <a:gd name="adj1" fmla="val 2510"/>
            <a:gd name="adj2" fmla="val 304283"/>
            <a:gd name="adj3" fmla="val 19520206"/>
            <a:gd name="adj4" fmla="val 12575511"/>
            <a:gd name="adj5" fmla="val 2928"/>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0107900-3A89-48D0-BD79-D4BAF6CCA962}">
      <dsp:nvSpPr>
        <dsp:cNvPr id="0" name=""/>
        <dsp:cNvSpPr/>
      </dsp:nvSpPr>
      <dsp:spPr>
        <a:xfrm>
          <a:off x="5617678" y="1718370"/>
          <a:ext cx="1252498" cy="49807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Alto uso</a:t>
          </a:r>
        </a:p>
      </dsp:txBody>
      <dsp:txXfrm>
        <a:off x="5632266" y="1732958"/>
        <a:ext cx="1223322" cy="468901"/>
      </dsp:txXfrm>
    </dsp:sp>
    <dsp:sp modelId="{3E93C8C3-4FD6-41E2-BE3D-DF8AF537E31B}">
      <dsp:nvSpPr>
        <dsp:cNvPr id="0" name=""/>
        <dsp:cNvSpPr/>
      </dsp:nvSpPr>
      <dsp:spPr>
        <a:xfrm>
          <a:off x="7071232" y="1967408"/>
          <a:ext cx="1409060" cy="116218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Apps de redes sociales</a:t>
          </a:r>
          <a:endParaRPr lang="es-ES" sz="1600" kern="1200" dirty="0"/>
        </a:p>
      </dsp:txBody>
      <dsp:txXfrm>
        <a:off x="7097977" y="1994153"/>
        <a:ext cx="1355570" cy="859651"/>
      </dsp:txXfrm>
    </dsp:sp>
    <dsp:sp modelId="{C70B565F-1FDD-4F3D-8035-3BC59F7688A3}">
      <dsp:nvSpPr>
        <dsp:cNvPr id="0" name=""/>
        <dsp:cNvSpPr/>
      </dsp:nvSpPr>
      <dsp:spPr>
        <a:xfrm>
          <a:off x="7384356" y="2880550"/>
          <a:ext cx="1252498" cy="49807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Uso constante</a:t>
          </a:r>
          <a:endParaRPr lang="es-ES" sz="1600" kern="1200" dirty="0"/>
        </a:p>
      </dsp:txBody>
      <dsp:txXfrm>
        <a:off x="7398944" y="2895138"/>
        <a:ext cx="1223322" cy="468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48D7F-AB9E-4948-A4A7-FEAA2936A025}">
      <dsp:nvSpPr>
        <dsp:cNvPr id="0" name=""/>
        <dsp:cNvSpPr/>
      </dsp:nvSpPr>
      <dsp:spPr>
        <a:xfrm>
          <a:off x="0" y="4119044"/>
          <a:ext cx="8560256" cy="88718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AR" sz="1800" kern="1200" dirty="0" smtClean="0"/>
            <a:t>Análisis de los efectos del marketing móvil en la satisfacción del usuario de la industria del vestido en la ciudad de Quito</a:t>
          </a:r>
          <a:r>
            <a:rPr lang="es-AR" sz="1600" kern="1200" dirty="0" smtClean="0"/>
            <a:t/>
          </a:r>
          <a:br>
            <a:rPr lang="es-AR" sz="1600" kern="1200" dirty="0" smtClean="0"/>
          </a:br>
          <a:endParaRPr lang="es-AR" sz="1600" kern="1200" dirty="0"/>
        </a:p>
      </dsp:txBody>
      <dsp:txXfrm>
        <a:off x="0" y="4119044"/>
        <a:ext cx="8560256" cy="887182"/>
      </dsp:txXfrm>
    </dsp:sp>
    <dsp:sp modelId="{B81A4676-CAAA-2441-A230-E4C3E2D894E5}">
      <dsp:nvSpPr>
        <dsp:cNvPr id="0" name=""/>
        <dsp:cNvSpPr/>
      </dsp:nvSpPr>
      <dsp:spPr>
        <a:xfrm rot="10800000">
          <a:off x="0" y="3295300"/>
          <a:ext cx="8560256" cy="831856"/>
        </a:xfrm>
        <a:prstGeom prst="upArrowCallou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AR" sz="1800" kern="1200" dirty="0" smtClean="0"/>
            <a:t>Análisis de nuevas tecnologías aplicables y complementarias al Mobile Marketing  </a:t>
          </a:r>
          <a:endParaRPr lang="es-AR" sz="1800" kern="1200" dirty="0"/>
        </a:p>
      </dsp:txBody>
      <dsp:txXfrm rot="10800000">
        <a:off x="0" y="3295300"/>
        <a:ext cx="8560256" cy="540515"/>
      </dsp:txXfrm>
    </dsp:sp>
    <dsp:sp modelId="{394560E4-16AB-4843-9A78-885C8BA51BDD}">
      <dsp:nvSpPr>
        <dsp:cNvPr id="0" name=""/>
        <dsp:cNvSpPr/>
      </dsp:nvSpPr>
      <dsp:spPr>
        <a:xfrm rot="10800000">
          <a:off x="0" y="2471557"/>
          <a:ext cx="8560256" cy="831856"/>
        </a:xfrm>
        <a:prstGeom prst="upArrowCallou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C" sz="1800" kern="1200" dirty="0" smtClean="0"/>
            <a:t>Análisis de la factibilidad para la industria alimenticia del Mobile Marketing vs marketing tradicional. </a:t>
          </a:r>
          <a:endParaRPr lang="es-EC" sz="1800" kern="1200" dirty="0"/>
        </a:p>
      </dsp:txBody>
      <dsp:txXfrm rot="10800000">
        <a:off x="0" y="2471557"/>
        <a:ext cx="8560256" cy="540515"/>
      </dsp:txXfrm>
    </dsp:sp>
    <dsp:sp modelId="{39830837-D089-9541-BBED-8D783D56124D}">
      <dsp:nvSpPr>
        <dsp:cNvPr id="0" name=""/>
        <dsp:cNvSpPr/>
      </dsp:nvSpPr>
      <dsp:spPr>
        <a:xfrm rot="10800000">
          <a:off x="0" y="1647813"/>
          <a:ext cx="8560256" cy="831856"/>
        </a:xfrm>
        <a:prstGeom prst="upArrowCallou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AR" sz="1800" kern="1200" dirty="0" smtClean="0"/>
            <a:t>Percepción del marketing mobile en el comportamiento de compra </a:t>
          </a:r>
          <a:r>
            <a:rPr lang="es-AR" sz="1800" u="sng" kern="1200" dirty="0" smtClean="0"/>
            <a:t>de productos turísticos</a:t>
          </a:r>
          <a:r>
            <a:rPr lang="es-AR" sz="1800" kern="1200" dirty="0" smtClean="0"/>
            <a:t> en Millenials del distrito metropolitano de quito</a:t>
          </a:r>
          <a:endParaRPr lang="es-AR" sz="1800" kern="1200" dirty="0"/>
        </a:p>
      </dsp:txBody>
      <dsp:txXfrm rot="10800000">
        <a:off x="0" y="1647813"/>
        <a:ext cx="8560256" cy="540515"/>
      </dsp:txXfrm>
    </dsp:sp>
    <dsp:sp modelId="{A4A5C6D5-0DB5-8348-A147-D0EB9EB58A9D}">
      <dsp:nvSpPr>
        <dsp:cNvPr id="0" name=""/>
        <dsp:cNvSpPr/>
      </dsp:nvSpPr>
      <dsp:spPr>
        <a:xfrm rot="10800000">
          <a:off x="0" y="824070"/>
          <a:ext cx="8560256" cy="831856"/>
        </a:xfrm>
        <a:prstGeom prst="upArrowCallou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AR" sz="1600" kern="1200" dirty="0" smtClean="0"/>
            <a:t>Percepción del marketing mobile en el comportamiento de compra de </a:t>
          </a:r>
          <a:r>
            <a:rPr lang="es-AR" sz="1600" u="sng" kern="1200" dirty="0" smtClean="0"/>
            <a:t>tecnología</a:t>
          </a:r>
          <a:r>
            <a:rPr lang="es-AR" sz="1600" kern="1200" dirty="0" smtClean="0"/>
            <a:t> en Millenials del distrito metropolitano de quito  </a:t>
          </a:r>
          <a:endParaRPr lang="es-AR" sz="1600" kern="1200" dirty="0"/>
        </a:p>
      </dsp:txBody>
      <dsp:txXfrm rot="10800000">
        <a:off x="0" y="824070"/>
        <a:ext cx="8560256" cy="540515"/>
      </dsp:txXfrm>
    </dsp:sp>
    <dsp:sp modelId="{27CC50ED-DACD-7C4A-8000-6D7F69011683}">
      <dsp:nvSpPr>
        <dsp:cNvPr id="0" name=""/>
        <dsp:cNvSpPr/>
      </dsp:nvSpPr>
      <dsp:spPr>
        <a:xfrm rot="10800000">
          <a:off x="0" y="326"/>
          <a:ext cx="8560256" cy="831856"/>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AR" sz="1600" kern="1200" dirty="0" smtClean="0"/>
            <a:t>Análisis del dinero electrónico como alternativa de pago para e commerce, en la ciudad de Quito. </a:t>
          </a:r>
          <a:endParaRPr lang="es-AR" sz="1600" kern="1200" dirty="0"/>
        </a:p>
      </dsp:txBody>
      <dsp:txXfrm rot="10800000">
        <a:off x="0" y="326"/>
        <a:ext cx="8560256" cy="5405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5/23/2017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5/23/2017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10</a:t>
            </a:fld>
            <a:endParaRPr lang="en-US"/>
          </a:p>
        </p:txBody>
      </p:sp>
    </p:spTree>
    <p:extLst>
      <p:ext uri="{BB962C8B-B14F-4D97-AF65-F5344CB8AC3E}">
        <p14:creationId xmlns:p14="http://schemas.microsoft.com/office/powerpoint/2010/main" val="18166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21</a:t>
            </a:fld>
            <a:endParaRPr lang="en-US"/>
          </a:p>
        </p:txBody>
      </p:sp>
    </p:spTree>
    <p:extLst>
      <p:ext uri="{BB962C8B-B14F-4D97-AF65-F5344CB8AC3E}">
        <p14:creationId xmlns:p14="http://schemas.microsoft.com/office/powerpoint/2010/main" val="387304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35</a:t>
            </a:fld>
            <a:endParaRPr lang="en-US"/>
          </a:p>
        </p:txBody>
      </p:sp>
    </p:spTree>
    <p:extLst>
      <p:ext uri="{BB962C8B-B14F-4D97-AF65-F5344CB8AC3E}">
        <p14:creationId xmlns:p14="http://schemas.microsoft.com/office/powerpoint/2010/main" val="12025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36</a:t>
            </a:fld>
            <a:endParaRPr lang="en-US"/>
          </a:p>
        </p:txBody>
      </p:sp>
    </p:spTree>
    <p:extLst>
      <p:ext uri="{BB962C8B-B14F-4D97-AF65-F5344CB8AC3E}">
        <p14:creationId xmlns:p14="http://schemas.microsoft.com/office/powerpoint/2010/main" val="195666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37</a:t>
            </a:fld>
            <a:endParaRPr lang="en-US"/>
          </a:p>
        </p:txBody>
      </p:sp>
    </p:spTree>
    <p:extLst>
      <p:ext uri="{BB962C8B-B14F-4D97-AF65-F5344CB8AC3E}">
        <p14:creationId xmlns:p14="http://schemas.microsoft.com/office/powerpoint/2010/main" val="1965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38</a:t>
            </a:fld>
            <a:endParaRPr lang="en-US"/>
          </a:p>
        </p:txBody>
      </p:sp>
    </p:spTree>
    <p:extLst>
      <p:ext uri="{BB962C8B-B14F-4D97-AF65-F5344CB8AC3E}">
        <p14:creationId xmlns:p14="http://schemas.microsoft.com/office/powerpoint/2010/main" val="95850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70506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96501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2900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325" name="CorelDRAW" r:id="rId3" imgW="9151920" imgH="5621400" progId="">
                  <p:embed/>
                </p:oleObj>
              </mc:Choice>
              <mc:Fallback>
                <p:oleObj name="CorelDRAW" r:id="rId3" imgW="9151920" imgH="5621400" progId="">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8120" y="143304"/>
            <a:ext cx="2411760" cy="622880"/>
          </a:xfrm>
          <a:prstGeom prst="rect">
            <a:avLst/>
          </a:prstGeom>
        </p:spPr>
      </p:pic>
    </p:spTree>
    <p:extLst>
      <p:ext uri="{BB962C8B-B14F-4D97-AF65-F5344CB8AC3E}">
        <p14:creationId xmlns:p14="http://schemas.microsoft.com/office/powerpoint/2010/main" val="245029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95643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19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38774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11451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1181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42111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6916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5/23/2017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55916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5/23/2017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ved=0ahUKEwitxPCI7fLTAhUF8CYKHTZYA7QQjRwIBw&amp;url=https://sites.google.com/a/correo.unimet.edu.ve/los-medios-y-maduro/analisis-de-resultados&amp;psig=AFQjCNEAHCdlusyjSFMgwwbSUDthhKwOXQ&amp;ust=1494970406795249"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4.xml"/><Relationship Id="rId7" Type="http://schemas.openxmlformats.org/officeDocument/2006/relationships/image" Target="../media/image2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31.png"/><Relationship Id="rId5" Type="http://schemas.openxmlformats.org/officeDocument/2006/relationships/diagramColors" Target="../diagrams/colors4.xml"/><Relationship Id="rId10" Type="http://schemas.openxmlformats.org/officeDocument/2006/relationships/image" Target="../media/image30.png"/><Relationship Id="rId4" Type="http://schemas.openxmlformats.org/officeDocument/2006/relationships/diagramQuickStyle" Target="../diagrams/quickStyle4.xml"/><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1907704" y="476672"/>
            <a:ext cx="619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a:latin typeface="Calibri" pitchFamily="34" charset="0"/>
              </a:rPr>
              <a:t>DEPARTAMENTO DE CIENCIAS ECONÓMICAS, ADMINISTRATIVAS Y DE COMERCIO</a:t>
            </a:r>
          </a:p>
        </p:txBody>
      </p:sp>
      <p:sp>
        <p:nvSpPr>
          <p:cNvPr id="6" name="5 CuadroTexto"/>
          <p:cNvSpPr txBox="1"/>
          <p:nvPr/>
        </p:nvSpPr>
        <p:spPr>
          <a:xfrm>
            <a:off x="2306209" y="1285228"/>
            <a:ext cx="5395828" cy="1477328"/>
          </a:xfrm>
          <a:prstGeom prst="rect">
            <a:avLst/>
          </a:prstGeom>
          <a:noFill/>
        </p:spPr>
        <p:txBody>
          <a:bodyPr wrap="square" rtlCol="0">
            <a:spAutoFit/>
          </a:bodyPr>
          <a:lstStyle/>
          <a:p>
            <a:pPr algn="ctr"/>
            <a:r>
              <a:rPr lang="es-ES" b="1" dirty="0" smtClean="0">
                <a:latin typeface="Calibri" pitchFamily="34" charset="0"/>
                <a:cs typeface="Calibri" pitchFamily="34" charset="0"/>
              </a:rPr>
              <a:t>MODALIDAD</a:t>
            </a:r>
            <a:r>
              <a:rPr lang="es-ES" b="1" dirty="0">
                <a:latin typeface="Calibri" pitchFamily="34" charset="0"/>
                <a:cs typeface="Calibri" pitchFamily="34" charset="0"/>
              </a:rPr>
              <a:t>: </a:t>
            </a:r>
            <a:r>
              <a:rPr lang="es-ES" b="1" dirty="0" smtClean="0">
                <a:latin typeface="Calibri" pitchFamily="34" charset="0"/>
                <a:cs typeface="Calibri" pitchFamily="34" charset="0"/>
              </a:rPr>
              <a:t>PRESENCIAL</a:t>
            </a:r>
          </a:p>
          <a:p>
            <a:pPr algn="ctr"/>
            <a:r>
              <a:rPr lang="es-EC" b="1" dirty="0"/>
              <a:t>TRABAJO DE TITULACIÓN PREVIO A LA OBTENCIÓN DEL TÍTULO DE INGENIERO EN MERCADOTECNIA</a:t>
            </a:r>
            <a:endParaRPr lang="es-ES_tradnl" dirty="0"/>
          </a:p>
          <a:p>
            <a:pPr algn="ct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7" name="6 CuadroTexto"/>
          <p:cNvSpPr txBox="1"/>
          <p:nvPr/>
        </p:nvSpPr>
        <p:spPr>
          <a:xfrm>
            <a:off x="2108841" y="2502546"/>
            <a:ext cx="5790565" cy="1200329"/>
          </a:xfrm>
          <a:prstGeom prst="rect">
            <a:avLst/>
          </a:prstGeom>
          <a:noFill/>
        </p:spPr>
        <p:txBody>
          <a:bodyPr wrap="square" rtlCol="0">
            <a:spAutoFit/>
          </a:bodyPr>
          <a:lstStyle/>
          <a:p>
            <a:pPr algn="ctr"/>
            <a:r>
              <a:rPr lang="es-ES" b="1" dirty="0" smtClean="0">
                <a:latin typeface="Calibri" pitchFamily="34" charset="0"/>
                <a:cs typeface="Calibri" pitchFamily="34" charset="0"/>
              </a:rPr>
              <a:t>TEMA : “</a:t>
            </a:r>
            <a:r>
              <a:rPr lang="es-EC" b="1" dirty="0"/>
              <a:t>PERCEPCIÓN DEL MARKETING MOBILE EN EL COMPORTAMIENTO DE COMPRA DE ALIMENTOS EN MILLENNIALS DEL DISTRITO METROPOLITANO DE </a:t>
            </a:r>
            <a:r>
              <a:rPr lang="es-EC" b="1" dirty="0" smtClean="0"/>
              <a:t>QUITO</a:t>
            </a:r>
            <a:r>
              <a:rPr lang="es-ES_tradnl" dirty="0" smtClean="0"/>
              <a:t>"</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8" name="7 CuadroTexto"/>
          <p:cNvSpPr txBox="1"/>
          <p:nvPr/>
        </p:nvSpPr>
        <p:spPr>
          <a:xfrm>
            <a:off x="2870523" y="3379709"/>
            <a:ext cx="4267200" cy="646331"/>
          </a:xfrm>
          <a:prstGeom prst="rect">
            <a:avLst/>
          </a:prstGeom>
          <a:noFill/>
        </p:spPr>
        <p:txBody>
          <a:bodyPr wrap="square" rtlCol="0">
            <a:spAutoFit/>
          </a:bodyPr>
          <a:lstStyle/>
          <a:p>
            <a:pPr algn="ctr"/>
            <a:endParaRPr lang="es-ES" b="1" dirty="0" smtClean="0">
              <a:latin typeface="Calibri" pitchFamily="34" charset="0"/>
              <a:cs typeface="Calibri" pitchFamily="34" charset="0"/>
            </a:endParaRPr>
          </a:p>
          <a:p>
            <a:pPr algn="ctr"/>
            <a:r>
              <a:rPr lang="es-ES" b="1" dirty="0" smtClean="0">
                <a:latin typeface="Calibri" pitchFamily="34" charset="0"/>
                <a:cs typeface="Calibri" pitchFamily="34" charset="0"/>
              </a:rPr>
              <a:t>DAVID FERNANDO VILLALBA SANCHEZ </a:t>
            </a:r>
            <a:endParaRPr lang="en-US" dirty="0">
              <a:latin typeface="Calibri" pitchFamily="34" charset="0"/>
              <a:cs typeface="Calibri" pitchFamily="34" charset="0"/>
            </a:endParaRPr>
          </a:p>
        </p:txBody>
      </p:sp>
      <p:sp>
        <p:nvSpPr>
          <p:cNvPr id="9" name="8 CuadroTexto"/>
          <p:cNvSpPr txBox="1"/>
          <p:nvPr/>
        </p:nvSpPr>
        <p:spPr>
          <a:xfrm>
            <a:off x="3022923" y="4144760"/>
            <a:ext cx="3962400" cy="172295"/>
          </a:xfrm>
          <a:prstGeom prst="rect">
            <a:avLst/>
          </a:prstGeom>
          <a:noFill/>
        </p:spPr>
        <p:txBody>
          <a:bodyPr wrap="square" rtlCol="0">
            <a:spAutoFit/>
          </a:bodyPr>
          <a:lstStyle/>
          <a:p>
            <a:pPr algn="ctr"/>
            <a:r>
              <a:rPr lang="es-ES" b="1" dirty="0">
                <a:latin typeface="Calibri" pitchFamily="34" charset="0"/>
                <a:cs typeface="Calibri" pitchFamily="34" charset="0"/>
              </a:rPr>
              <a:t>DIRECTOR: </a:t>
            </a:r>
            <a:r>
              <a:rPr lang="es-ES" b="1" dirty="0" smtClean="0">
                <a:latin typeface="Calibri" pitchFamily="34" charset="0"/>
                <a:cs typeface="Calibri" pitchFamily="34" charset="0"/>
              </a:rPr>
              <a:t>ING. CESAR SEGOVIA</a:t>
            </a:r>
            <a:endParaRPr lang="en-US" dirty="0">
              <a:latin typeface="Calibri" pitchFamily="34" charset="0"/>
              <a:cs typeface="Calibri" pitchFamily="34" charset="0"/>
            </a:endParaRPr>
          </a:p>
        </p:txBody>
      </p:sp>
      <p:sp>
        <p:nvSpPr>
          <p:cNvPr id="10" name="8 CuadroTexto"/>
          <p:cNvSpPr txBox="1"/>
          <p:nvPr/>
        </p:nvSpPr>
        <p:spPr>
          <a:xfrm>
            <a:off x="3022943" y="5158636"/>
            <a:ext cx="3962400" cy="369332"/>
          </a:xfrm>
          <a:prstGeom prst="rect">
            <a:avLst/>
          </a:prstGeom>
          <a:noFill/>
        </p:spPr>
        <p:txBody>
          <a:bodyPr wrap="square" rtlCol="0">
            <a:spAutoFit/>
          </a:bodyPr>
          <a:lstStyle/>
          <a:p>
            <a:pPr algn="ctr"/>
            <a:r>
              <a:rPr lang="es-ES" b="1" dirty="0" smtClean="0">
                <a:latin typeface="Calibri" pitchFamily="34" charset="0"/>
                <a:cs typeface="Calibri" pitchFamily="34" charset="0"/>
              </a:rPr>
              <a:t>SANGOLQUI - 2016</a:t>
            </a:r>
            <a:endParaRPr lang="en-US" dirty="0">
              <a:latin typeface="Calibri" pitchFamily="34" charset="0"/>
              <a:cs typeface="Calibri" pitchFamily="34" charset="0"/>
            </a:endParaRPr>
          </a:p>
        </p:txBody>
      </p:sp>
      <p:sp>
        <p:nvSpPr>
          <p:cNvPr id="11" name="8 CuadroTexto"/>
          <p:cNvSpPr txBox="1"/>
          <p:nvPr/>
        </p:nvSpPr>
        <p:spPr>
          <a:xfrm>
            <a:off x="3039666" y="4461897"/>
            <a:ext cx="3962400" cy="189525"/>
          </a:xfrm>
          <a:prstGeom prst="rect">
            <a:avLst/>
          </a:prstGeom>
          <a:noFill/>
        </p:spPr>
        <p:txBody>
          <a:bodyPr wrap="square" rtlCol="0">
            <a:spAutoFit/>
          </a:bodyPr>
          <a:lstStyle/>
          <a:p>
            <a:pPr algn="ctr"/>
            <a:r>
              <a:rPr lang="es-ES" b="1" dirty="0" smtClean="0">
                <a:latin typeface="Calibri" pitchFamily="34" charset="0"/>
                <a:cs typeface="Calibri" pitchFamily="34" charset="0"/>
              </a:rPr>
              <a:t>OPONENTE: ING. CHRISTIAN VELOZ</a:t>
            </a:r>
            <a:endParaRPr lang="en-US" dirty="0">
              <a:latin typeface="Calibri" pitchFamily="34" charset="0"/>
              <a:cs typeface="Calibri" pitchFamily="34" charset="0"/>
            </a:endParaRPr>
          </a:p>
        </p:txBody>
      </p:sp>
      <p:sp>
        <p:nvSpPr>
          <p:cNvPr id="12" name="8 CuadroTexto"/>
          <p:cNvSpPr txBox="1"/>
          <p:nvPr/>
        </p:nvSpPr>
        <p:spPr>
          <a:xfrm>
            <a:off x="2736602" y="4740497"/>
            <a:ext cx="4535041" cy="189525"/>
          </a:xfrm>
          <a:prstGeom prst="rect">
            <a:avLst/>
          </a:prstGeom>
          <a:noFill/>
        </p:spPr>
        <p:txBody>
          <a:bodyPr wrap="square" rtlCol="0">
            <a:spAutoFit/>
          </a:bodyPr>
          <a:lstStyle/>
          <a:p>
            <a:pPr algn="ctr"/>
            <a:r>
              <a:rPr lang="es-ES" b="1" dirty="0" smtClean="0">
                <a:latin typeface="Calibri" pitchFamily="34" charset="0"/>
                <a:cs typeface="Calibri" pitchFamily="34" charset="0"/>
              </a:rPr>
              <a:t>DIRECTOR DE CARRERA : ING. MARCO SOASTI</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99392"/>
            <a:ext cx="7488832" cy="792088"/>
          </a:xfrm>
        </p:spPr>
        <p:txBody>
          <a:bodyPr/>
          <a:lstStyle/>
          <a:p>
            <a:r>
              <a:rPr lang="es-ES_tradnl" dirty="0" smtClean="0">
                <a:solidFill>
                  <a:srgbClr val="00B050"/>
                </a:solidFill>
                <a:latin typeface="Arial" charset="0"/>
                <a:ea typeface="Arial" charset="0"/>
                <a:cs typeface="Arial" charset="0"/>
              </a:rPr>
              <a:t>Necesidades de información</a:t>
            </a:r>
            <a:endParaRPr lang="es-ES_tradnl" dirty="0">
              <a:solidFill>
                <a:srgbClr val="00B050"/>
              </a:solidFill>
              <a:latin typeface="Arial" charset="0"/>
              <a:ea typeface="Arial" charset="0"/>
              <a:cs typeface="Arial"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0173063"/>
              </p:ext>
            </p:extLst>
          </p:nvPr>
        </p:nvGraphicFramePr>
        <p:xfrm>
          <a:off x="323528" y="692696"/>
          <a:ext cx="8521219" cy="5682990"/>
        </p:xfrm>
        <a:graphic>
          <a:graphicData uri="http://schemas.openxmlformats.org/drawingml/2006/table">
            <a:tbl>
              <a:tblPr firstRow="1" firstCol="1" bandRow="1">
                <a:tableStyleId>{F5AB1C69-6EDB-4FF4-983F-18BD219EF322}</a:tableStyleId>
              </a:tblPr>
              <a:tblGrid>
                <a:gridCol w="3016511">
                  <a:extLst>
                    <a:ext uri="{9D8B030D-6E8A-4147-A177-3AD203B41FA5}">
                      <a16:colId xmlns:a16="http://schemas.microsoft.com/office/drawing/2014/main" val="20000"/>
                    </a:ext>
                  </a:extLst>
                </a:gridCol>
                <a:gridCol w="3299415">
                  <a:extLst>
                    <a:ext uri="{9D8B030D-6E8A-4147-A177-3AD203B41FA5}">
                      <a16:colId xmlns:a16="http://schemas.microsoft.com/office/drawing/2014/main" val="20001"/>
                    </a:ext>
                  </a:extLst>
                </a:gridCol>
                <a:gridCol w="2205293">
                  <a:extLst>
                    <a:ext uri="{9D8B030D-6E8A-4147-A177-3AD203B41FA5}">
                      <a16:colId xmlns:a16="http://schemas.microsoft.com/office/drawing/2014/main" val="20002"/>
                    </a:ext>
                  </a:extLst>
                </a:gridCol>
              </a:tblGrid>
              <a:tr h="346939">
                <a:tc>
                  <a:txBody>
                    <a:bodyPr/>
                    <a:lstStyle/>
                    <a:p>
                      <a:pPr algn="ctr">
                        <a:lnSpc>
                          <a:spcPct val="150000"/>
                        </a:lnSpc>
                        <a:spcAft>
                          <a:spcPts val="0"/>
                        </a:spcAft>
                      </a:pPr>
                      <a:r>
                        <a:rPr lang="es-EC" sz="1600" dirty="0">
                          <a:effectLst/>
                        </a:rPr>
                        <a:t>Objetivos especificos</a:t>
                      </a:r>
                      <a:endParaRPr lang="es-ES_tradnl" sz="1600" dirty="0">
                        <a:effectLst/>
                        <a:latin typeface="Arial" charset="0"/>
                        <a:ea typeface="Calibri" charset="0"/>
                        <a:cs typeface="Times New Roman" charset="0"/>
                      </a:endParaRPr>
                    </a:p>
                  </a:txBody>
                  <a:tcPr marL="27631" marR="27631" marT="0" marB="0" anchor="ctr"/>
                </a:tc>
                <a:tc>
                  <a:txBody>
                    <a:bodyPr/>
                    <a:lstStyle/>
                    <a:p>
                      <a:pPr algn="ctr">
                        <a:lnSpc>
                          <a:spcPct val="150000"/>
                        </a:lnSpc>
                        <a:spcAft>
                          <a:spcPts val="0"/>
                        </a:spcAft>
                      </a:pPr>
                      <a:r>
                        <a:rPr lang="es-EC" sz="1600">
                          <a:effectLst/>
                        </a:rPr>
                        <a:t>Necesidades de Información</a:t>
                      </a:r>
                      <a:endParaRPr lang="es-ES_tradnl" sz="1600">
                        <a:effectLst/>
                        <a:latin typeface="Arial" charset="0"/>
                        <a:ea typeface="Calibri" charset="0"/>
                        <a:cs typeface="Times New Roman" charset="0"/>
                      </a:endParaRPr>
                    </a:p>
                  </a:txBody>
                  <a:tcPr marL="27631" marR="27631" marT="0" marB="0" anchor="ctr"/>
                </a:tc>
                <a:tc>
                  <a:txBody>
                    <a:bodyPr/>
                    <a:lstStyle/>
                    <a:p>
                      <a:pPr algn="ctr">
                        <a:lnSpc>
                          <a:spcPct val="150000"/>
                        </a:lnSpc>
                        <a:spcAft>
                          <a:spcPts val="0"/>
                        </a:spcAft>
                      </a:pPr>
                      <a:r>
                        <a:rPr lang="es-EC" sz="1600" dirty="0">
                          <a:effectLst/>
                        </a:rPr>
                        <a:t>Variable a medir</a:t>
                      </a:r>
                      <a:endParaRPr lang="es-ES_tradnl" sz="16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0"/>
                  </a:ext>
                </a:extLst>
              </a:tr>
              <a:tr h="492250">
                <a:tc rowSpan="7">
                  <a:txBody>
                    <a:bodyPr/>
                    <a:lstStyle/>
                    <a:p>
                      <a:pPr algn="ctr">
                        <a:lnSpc>
                          <a:spcPct val="150000"/>
                        </a:lnSpc>
                        <a:spcAft>
                          <a:spcPts val="0"/>
                        </a:spcAft>
                      </a:pPr>
                      <a:r>
                        <a:rPr lang="es-EC" sz="1400" dirty="0">
                          <a:effectLst/>
                        </a:rPr>
                        <a:t>Establecer los factores de influencia en la decisión de compra en los Millennials del sector alimenticio según estrategia del Mobile Marketing.</a:t>
                      </a:r>
                      <a:endParaRPr lang="es-ES_tradnl" sz="1400" dirty="0">
                        <a:effectLst/>
                        <a:latin typeface="Arial" charset="0"/>
                        <a:ea typeface="Calibri" charset="0"/>
                        <a:cs typeface="Times New Roman" charset="0"/>
                      </a:endParaRPr>
                    </a:p>
                  </a:txBody>
                  <a:tcPr marL="27631" marR="27631" marT="0" marB="0" anchor="ctr"/>
                </a:tc>
                <a:tc rowSpan="7">
                  <a:txBody>
                    <a:bodyPr/>
                    <a:lstStyle/>
                    <a:p>
                      <a:pPr algn="ctr">
                        <a:lnSpc>
                          <a:spcPct val="150000"/>
                        </a:lnSpc>
                        <a:spcAft>
                          <a:spcPts val="0"/>
                        </a:spcAft>
                      </a:pPr>
                      <a:r>
                        <a:rPr lang="es-EC" sz="1400" dirty="0">
                          <a:effectLst/>
                        </a:rPr>
                        <a:t>Conocer las variables que</a:t>
                      </a:r>
                      <a:br>
                        <a:rPr lang="es-EC" sz="1400" dirty="0">
                          <a:effectLst/>
                        </a:rPr>
                      </a:br>
                      <a:r>
                        <a:rPr lang="es-EC" sz="1400" dirty="0">
                          <a:effectLst/>
                        </a:rPr>
                        <a:t>motivan al consumidor a</a:t>
                      </a:r>
                      <a:br>
                        <a:rPr lang="es-EC" sz="1400" dirty="0">
                          <a:effectLst/>
                        </a:rPr>
                      </a:br>
                      <a:r>
                        <a:rPr lang="es-EC" sz="1400" dirty="0">
                          <a:effectLst/>
                        </a:rPr>
                        <a:t>realizar una compra.</a:t>
                      </a:r>
                      <a:endParaRPr lang="es-ES_tradnl" sz="1400" dirty="0">
                        <a:effectLst/>
                        <a:latin typeface="Arial" charset="0"/>
                        <a:ea typeface="Calibri" charset="0"/>
                        <a:cs typeface="Times New Roman" charset="0"/>
                      </a:endParaRPr>
                    </a:p>
                  </a:txBody>
                  <a:tcPr marL="27631" marR="27631" marT="0" marB="0" anchor="ctr"/>
                </a:tc>
                <a:tc>
                  <a:txBody>
                    <a:bodyPr/>
                    <a:lstStyle/>
                    <a:p>
                      <a:pPr algn="ctr">
                        <a:lnSpc>
                          <a:spcPct val="150000"/>
                        </a:lnSpc>
                        <a:spcAft>
                          <a:spcPts val="0"/>
                        </a:spcAft>
                      </a:pPr>
                      <a:r>
                        <a:rPr lang="es-EC" sz="1200" dirty="0">
                          <a:effectLst/>
                        </a:rPr>
                        <a:t>Edad de uso de Smartphone</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1"/>
                  </a:ext>
                </a:extLst>
              </a:tr>
              <a:tr h="520409">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Consumo de alimentos fuera de casa </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2"/>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Recepción de publicidad móvil</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3"/>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Conexión a Internet</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4"/>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Uso de aplicaciones móviles</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5"/>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Nivel de importancia </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6"/>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Formas de pago</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7"/>
                  </a:ext>
                </a:extLst>
              </a:tr>
              <a:tr h="492250">
                <a:tc rowSpan="5">
                  <a:txBody>
                    <a:bodyPr/>
                    <a:lstStyle/>
                    <a:p>
                      <a:pPr algn="ctr">
                        <a:lnSpc>
                          <a:spcPct val="150000"/>
                        </a:lnSpc>
                        <a:spcAft>
                          <a:spcPts val="0"/>
                        </a:spcAft>
                      </a:pPr>
                      <a:r>
                        <a:rPr lang="es-EC" sz="1400">
                          <a:effectLst/>
                        </a:rPr>
                        <a:t>Identificar los limitantes que genera el  Mobile Marketing por parte de los consumidores (millennials).</a:t>
                      </a:r>
                      <a:endParaRPr lang="es-ES_tradnl" sz="1400">
                        <a:effectLst/>
                        <a:latin typeface="Arial" charset="0"/>
                        <a:ea typeface="Calibri" charset="0"/>
                        <a:cs typeface="Times New Roman" charset="0"/>
                      </a:endParaRPr>
                    </a:p>
                  </a:txBody>
                  <a:tcPr marL="27631" marR="27631" marT="0" marB="0" anchor="ctr"/>
                </a:tc>
                <a:tc rowSpan="5">
                  <a:txBody>
                    <a:bodyPr/>
                    <a:lstStyle/>
                    <a:p>
                      <a:pPr algn="ctr">
                        <a:lnSpc>
                          <a:spcPct val="150000"/>
                        </a:lnSpc>
                        <a:spcAft>
                          <a:spcPts val="0"/>
                        </a:spcAft>
                      </a:pPr>
                      <a:r>
                        <a:rPr lang="es-EC" sz="1400">
                          <a:effectLst/>
                        </a:rPr>
                        <a:t>Conocer las posibles barreras que atraviesa un consumidor al momento de recibir publicidad, bajo el enfoque de de Mobile Marketing</a:t>
                      </a:r>
                      <a:endParaRPr lang="es-ES_tradnl" sz="1400">
                        <a:effectLst/>
                        <a:latin typeface="Arial" charset="0"/>
                        <a:ea typeface="Calibri" charset="0"/>
                        <a:cs typeface="Times New Roman" charset="0"/>
                      </a:endParaRPr>
                    </a:p>
                  </a:txBody>
                  <a:tcPr marL="27631" marR="27631" marT="0" marB="0" anchor="ctr"/>
                </a:tc>
                <a:tc>
                  <a:txBody>
                    <a:bodyPr/>
                    <a:lstStyle/>
                    <a:p>
                      <a:pPr algn="ctr">
                        <a:lnSpc>
                          <a:spcPct val="150000"/>
                        </a:lnSpc>
                        <a:spcAft>
                          <a:spcPts val="0"/>
                        </a:spcAft>
                      </a:pPr>
                      <a:r>
                        <a:rPr lang="es-EC" sz="1200" dirty="0">
                          <a:effectLst/>
                        </a:rPr>
                        <a:t>Formas de pago</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8"/>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Conexión a internet</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09"/>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Desconocimiento del proceso</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10"/>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Temor al proceso</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11"/>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Miedo a la estafa</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12"/>
                  </a:ext>
                </a:extLst>
              </a:tr>
              <a:tr h="492250">
                <a:tc rowSpan="4">
                  <a:txBody>
                    <a:bodyPr/>
                    <a:lstStyle/>
                    <a:p>
                      <a:pPr algn="ctr">
                        <a:lnSpc>
                          <a:spcPct val="150000"/>
                        </a:lnSpc>
                        <a:spcAft>
                          <a:spcPts val="0"/>
                        </a:spcAft>
                      </a:pPr>
                      <a:r>
                        <a:rPr lang="es-EC" sz="1400">
                          <a:effectLst/>
                        </a:rPr>
                        <a:t>Determinar las posibles necesidades que tienen los consumidores (millennials) por medio de marketing mobile.</a:t>
                      </a:r>
                      <a:endParaRPr lang="es-ES_tradnl" sz="1400">
                        <a:effectLst/>
                        <a:latin typeface="Arial" charset="0"/>
                        <a:ea typeface="Calibri" charset="0"/>
                        <a:cs typeface="Times New Roman" charset="0"/>
                      </a:endParaRPr>
                    </a:p>
                  </a:txBody>
                  <a:tcPr marL="27631" marR="27631" marT="0" marB="0" anchor="ctr"/>
                </a:tc>
                <a:tc rowSpan="4">
                  <a:txBody>
                    <a:bodyPr/>
                    <a:lstStyle/>
                    <a:p>
                      <a:pPr algn="ctr">
                        <a:lnSpc>
                          <a:spcPct val="150000"/>
                        </a:lnSpc>
                        <a:spcAft>
                          <a:spcPts val="0"/>
                        </a:spcAft>
                      </a:pPr>
                      <a:r>
                        <a:rPr lang="es-EC" sz="1400" dirty="0">
                          <a:effectLst/>
                        </a:rPr>
                        <a:t>Establecer cuáles son los</a:t>
                      </a:r>
                      <a:br>
                        <a:rPr lang="es-EC" sz="1400" dirty="0">
                          <a:effectLst/>
                        </a:rPr>
                      </a:br>
                      <a:r>
                        <a:rPr lang="es-EC" sz="1400" dirty="0">
                          <a:effectLst/>
                        </a:rPr>
                        <a:t>atributos por las cuales los posibles consumidores efectúarian una compra.</a:t>
                      </a:r>
                      <a:endParaRPr lang="es-ES_tradnl" sz="1400" dirty="0">
                        <a:effectLst/>
                        <a:latin typeface="Arial" charset="0"/>
                        <a:ea typeface="Calibri" charset="0"/>
                        <a:cs typeface="Times New Roman" charset="0"/>
                      </a:endParaRPr>
                    </a:p>
                  </a:txBody>
                  <a:tcPr marL="27631" marR="27631" marT="0" marB="0" anchor="ctr"/>
                </a:tc>
                <a:tc>
                  <a:txBody>
                    <a:bodyPr/>
                    <a:lstStyle/>
                    <a:p>
                      <a:pPr algn="ctr">
                        <a:lnSpc>
                          <a:spcPct val="150000"/>
                        </a:lnSpc>
                        <a:spcAft>
                          <a:spcPts val="0"/>
                        </a:spcAft>
                      </a:pPr>
                      <a:r>
                        <a:rPr lang="es-EC" sz="1200" dirty="0">
                          <a:effectLst/>
                        </a:rPr>
                        <a:t>Producto</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13"/>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Promoción</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14"/>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Innovación</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15"/>
                  </a:ext>
                </a:extLst>
              </a:tr>
              <a:tr h="260204">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200" dirty="0">
                          <a:effectLst/>
                        </a:rPr>
                        <a:t>Accesibilidad</a:t>
                      </a:r>
                      <a:endParaRPr lang="es-ES_tradnl" sz="1200" dirty="0">
                        <a:effectLst/>
                        <a:latin typeface="Arial" charset="0"/>
                        <a:ea typeface="Calibri" charset="0"/>
                        <a:cs typeface="Times New Roman" charset="0"/>
                      </a:endParaRPr>
                    </a:p>
                  </a:txBody>
                  <a:tcPr marL="27631" marR="27631"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97315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00576771"/>
              </p:ext>
            </p:extLst>
          </p:nvPr>
        </p:nvGraphicFramePr>
        <p:xfrm>
          <a:off x="467474" y="125087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505282" y="188640"/>
            <a:ext cx="82296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Marco Metodológico</a:t>
            </a:r>
            <a:endParaRPr lang="es-ES_tradnl" dirty="0">
              <a:solidFill>
                <a:srgbClr val="00B050"/>
              </a:solidFill>
              <a:latin typeface="Arial" charset="0"/>
              <a:ea typeface="Arial" charset="0"/>
              <a:cs typeface="Arial" charset="0"/>
            </a:endParaRPr>
          </a:p>
        </p:txBody>
      </p:sp>
    </p:spTree>
    <p:extLst>
      <p:ext uri="{BB962C8B-B14F-4D97-AF65-F5344CB8AC3E}">
        <p14:creationId xmlns:p14="http://schemas.microsoft.com/office/powerpoint/2010/main" val="14880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365004927"/>
              </p:ext>
            </p:extLst>
          </p:nvPr>
        </p:nvGraphicFramePr>
        <p:xfrm>
          <a:off x="395535" y="882154"/>
          <a:ext cx="8346533" cy="2560320"/>
        </p:xfrm>
        <a:graphic>
          <a:graphicData uri="http://schemas.openxmlformats.org/drawingml/2006/table">
            <a:tbl>
              <a:tblPr firstRow="1" firstCol="1" bandRow="1">
                <a:tableStyleId>{5C22544A-7EE6-4342-B048-85BDC9FD1C3A}</a:tableStyleId>
              </a:tblPr>
              <a:tblGrid>
                <a:gridCol w="2752073">
                  <a:extLst>
                    <a:ext uri="{9D8B030D-6E8A-4147-A177-3AD203B41FA5}">
                      <a16:colId xmlns:a16="http://schemas.microsoft.com/office/drawing/2014/main" val="20000"/>
                    </a:ext>
                  </a:extLst>
                </a:gridCol>
                <a:gridCol w="5594460">
                  <a:extLst>
                    <a:ext uri="{9D8B030D-6E8A-4147-A177-3AD203B41FA5}">
                      <a16:colId xmlns:a16="http://schemas.microsoft.com/office/drawing/2014/main" val="20001"/>
                    </a:ext>
                  </a:extLst>
                </a:gridCol>
              </a:tblGrid>
              <a:tr h="282370">
                <a:tc>
                  <a:txBody>
                    <a:bodyPr/>
                    <a:lstStyle/>
                    <a:p>
                      <a:pPr marL="36195" marR="36195" algn="ctr">
                        <a:lnSpc>
                          <a:spcPct val="150000"/>
                        </a:lnSpc>
                        <a:spcAft>
                          <a:spcPts val="0"/>
                        </a:spcAft>
                      </a:pPr>
                      <a:r>
                        <a:rPr lang="es-EC" sz="1600">
                          <a:effectLst/>
                        </a:rPr>
                        <a:t>Grupos de edad</a:t>
                      </a:r>
                      <a:endParaRPr lang="es-ES_tradnl" sz="16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600">
                          <a:effectLst/>
                        </a:rPr>
                        <a:t>2016</a:t>
                      </a:r>
                      <a:endParaRPr lang="es-ES_tradnl" sz="16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0"/>
                  </a:ext>
                </a:extLst>
              </a:tr>
              <a:tr h="264973">
                <a:tc>
                  <a:txBody>
                    <a:bodyPr/>
                    <a:lstStyle/>
                    <a:p>
                      <a:pPr marL="36195" marR="36195" algn="ctr">
                        <a:lnSpc>
                          <a:spcPct val="150000"/>
                        </a:lnSpc>
                        <a:spcAft>
                          <a:spcPts val="0"/>
                        </a:spcAft>
                      </a:pPr>
                      <a:r>
                        <a:rPr lang="es-EC" sz="1600">
                          <a:effectLst/>
                        </a:rPr>
                        <a:t>15 - 19</a:t>
                      </a:r>
                      <a:endParaRPr lang="es-ES_tradnl" sz="16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600">
                          <a:effectLst/>
                        </a:rPr>
                        <a:t>222.117</a:t>
                      </a:r>
                      <a:endParaRPr lang="es-ES_tradnl" sz="16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1"/>
                  </a:ext>
                </a:extLst>
              </a:tr>
              <a:tr h="264973">
                <a:tc>
                  <a:txBody>
                    <a:bodyPr/>
                    <a:lstStyle/>
                    <a:p>
                      <a:pPr marL="36195" marR="36195" algn="ctr">
                        <a:lnSpc>
                          <a:spcPct val="150000"/>
                        </a:lnSpc>
                        <a:spcAft>
                          <a:spcPts val="0"/>
                        </a:spcAft>
                      </a:pPr>
                      <a:r>
                        <a:rPr lang="es-EC" sz="1600">
                          <a:effectLst/>
                        </a:rPr>
                        <a:t>20 - 24</a:t>
                      </a:r>
                      <a:endParaRPr lang="es-ES_tradnl" sz="16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600">
                          <a:effectLst/>
                        </a:rPr>
                        <a:t>225.339</a:t>
                      </a:r>
                      <a:endParaRPr lang="es-ES_tradnl" sz="16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2"/>
                  </a:ext>
                </a:extLst>
              </a:tr>
              <a:tr h="264973">
                <a:tc>
                  <a:txBody>
                    <a:bodyPr/>
                    <a:lstStyle/>
                    <a:p>
                      <a:pPr marL="36195" marR="36195" algn="ctr">
                        <a:lnSpc>
                          <a:spcPct val="150000"/>
                        </a:lnSpc>
                        <a:spcAft>
                          <a:spcPts val="0"/>
                        </a:spcAft>
                      </a:pPr>
                      <a:r>
                        <a:rPr lang="es-EC" sz="1600">
                          <a:effectLst/>
                        </a:rPr>
                        <a:t>25 - 29</a:t>
                      </a:r>
                      <a:endParaRPr lang="es-ES_tradnl" sz="16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600">
                          <a:effectLst/>
                        </a:rPr>
                        <a:t>220.737</a:t>
                      </a:r>
                      <a:endParaRPr lang="es-ES_tradnl" sz="16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3"/>
                  </a:ext>
                </a:extLst>
              </a:tr>
              <a:tr h="264973">
                <a:tc>
                  <a:txBody>
                    <a:bodyPr/>
                    <a:lstStyle/>
                    <a:p>
                      <a:pPr marL="36195" marR="36195" algn="ctr">
                        <a:lnSpc>
                          <a:spcPct val="150000"/>
                        </a:lnSpc>
                        <a:spcAft>
                          <a:spcPts val="0"/>
                        </a:spcAft>
                      </a:pPr>
                      <a:r>
                        <a:rPr lang="es-EC" sz="1600">
                          <a:effectLst/>
                        </a:rPr>
                        <a:t>30 - 34</a:t>
                      </a:r>
                      <a:endParaRPr lang="es-ES_tradnl" sz="16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600" dirty="0">
                          <a:effectLst/>
                        </a:rPr>
                        <a:t>209.099</a:t>
                      </a:r>
                      <a:endParaRPr lang="es-ES_tradnl" sz="16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4"/>
                  </a:ext>
                </a:extLst>
              </a:tr>
              <a:tr h="264973">
                <a:tc>
                  <a:txBody>
                    <a:bodyPr/>
                    <a:lstStyle/>
                    <a:p>
                      <a:pPr marL="36195" marR="36195" algn="ctr">
                        <a:lnSpc>
                          <a:spcPct val="150000"/>
                        </a:lnSpc>
                        <a:spcAft>
                          <a:spcPts val="0"/>
                        </a:spcAft>
                      </a:pPr>
                      <a:r>
                        <a:rPr lang="es-EC" sz="1600">
                          <a:effectLst/>
                        </a:rPr>
                        <a:t>35 - 39</a:t>
                      </a:r>
                      <a:endParaRPr lang="es-ES_tradnl" sz="16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600">
                          <a:effectLst/>
                        </a:rPr>
                        <a:t>193.290</a:t>
                      </a:r>
                      <a:endParaRPr lang="es-ES_tradnl" sz="16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5"/>
                  </a:ext>
                </a:extLst>
              </a:tr>
              <a:tr h="264973">
                <a:tc>
                  <a:txBody>
                    <a:bodyPr/>
                    <a:lstStyle/>
                    <a:p>
                      <a:pPr>
                        <a:lnSpc>
                          <a:spcPct val="115000"/>
                        </a:lnSpc>
                      </a:pPr>
                      <a:endParaRPr lang="es-ES_tradnl" sz="1600">
                        <a:effectLst/>
                        <a:latin typeface="Calibri" charset="0"/>
                      </a:endParaRPr>
                    </a:p>
                  </a:txBody>
                  <a:tcPr marL="0" marR="0" marT="0" marB="0" anchor="ctr"/>
                </a:tc>
                <a:tc>
                  <a:txBody>
                    <a:bodyPr/>
                    <a:lstStyle/>
                    <a:p>
                      <a:pPr marL="36195" marR="36195" algn="ctr">
                        <a:lnSpc>
                          <a:spcPct val="150000"/>
                        </a:lnSpc>
                        <a:spcAft>
                          <a:spcPts val="0"/>
                        </a:spcAft>
                      </a:pPr>
                      <a:r>
                        <a:rPr lang="es-EC" sz="1600" dirty="0" smtClean="0">
                          <a:effectLst/>
                        </a:rPr>
                        <a:t>1´070.583</a:t>
                      </a:r>
                      <a:endParaRPr lang="es-ES_tradnl" sz="16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6"/>
                  </a:ext>
                </a:extLst>
              </a:tr>
            </a:tbl>
          </a:graphicData>
        </a:graphic>
      </p:graphicFrame>
      <p:sp>
        <p:nvSpPr>
          <p:cNvPr id="4" name="Título 1"/>
          <p:cNvSpPr txBox="1">
            <a:spLocks noGrp="1"/>
          </p:cNvSpPr>
          <p:nvPr>
            <p:ph type="title"/>
          </p:nvPr>
        </p:nvSpPr>
        <p:spPr>
          <a:xfrm>
            <a:off x="395535" y="0"/>
            <a:ext cx="8229600" cy="796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Muestra</a:t>
            </a:r>
            <a:endParaRPr lang="es-ES_tradnl" dirty="0">
              <a:solidFill>
                <a:srgbClr val="00B050"/>
              </a:solidFill>
              <a:latin typeface="Arial" charset="0"/>
              <a:ea typeface="Arial" charset="0"/>
              <a:cs typeface="Arial" charset="0"/>
            </a:endParaRPr>
          </a:p>
        </p:txBody>
      </p:sp>
      <p:sp>
        <p:nvSpPr>
          <p:cNvPr id="6" name="Marcador de contenido 4"/>
          <p:cNvSpPr txBox="1">
            <a:spLocks/>
          </p:cNvSpPr>
          <p:nvPr/>
        </p:nvSpPr>
        <p:spPr>
          <a:xfrm>
            <a:off x="179511" y="3506718"/>
            <a:ext cx="8136904" cy="1684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s-EC" sz="1000" dirty="0" smtClean="0">
                <a:latin typeface="Arial" charset="0"/>
                <a:ea typeface="Arial" charset="0"/>
                <a:cs typeface="Arial" charset="0"/>
              </a:rPr>
              <a:t>Información tomada en base a las proyecciones del censo de vivienda del año 2010 / División por ciudad y por grupo de edades</a:t>
            </a:r>
            <a:endParaRPr lang="es-ES_tradnl" sz="1000" dirty="0">
              <a:latin typeface="Arial" charset="0"/>
              <a:ea typeface="Arial" charset="0"/>
              <a:cs typeface="Arial" charset="0"/>
            </a:endParaRPr>
          </a:p>
        </p:txBody>
      </p:sp>
      <p:graphicFrame>
        <p:nvGraphicFramePr>
          <p:cNvPr id="7" name="Marcador de contenido 1"/>
          <p:cNvGraphicFramePr>
            <a:graphicFrameLocks/>
          </p:cNvGraphicFramePr>
          <p:nvPr>
            <p:extLst>
              <p:ext uri="{D42A27DB-BD31-4B8C-83A1-F6EECF244321}">
                <p14:modId xmlns:p14="http://schemas.microsoft.com/office/powerpoint/2010/main" val="851482555"/>
              </p:ext>
            </p:extLst>
          </p:nvPr>
        </p:nvGraphicFramePr>
        <p:xfrm>
          <a:off x="899591" y="3487376"/>
          <a:ext cx="6950567" cy="282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58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067693"/>
            <a:ext cx="8229600" cy="489100"/>
          </a:xfrm>
        </p:spPr>
        <p:txBody>
          <a:bodyPr>
            <a:normAutofit/>
          </a:bodyPr>
          <a:lstStyle/>
          <a:p>
            <a:pPr>
              <a:buFont typeface="Wingdings" charset="2"/>
              <a:buChar char="Ø"/>
            </a:pPr>
            <a:r>
              <a:rPr lang="es-EC" sz="2000" dirty="0" smtClean="0">
                <a:latin typeface="Arial" charset="0"/>
                <a:ea typeface="Arial" charset="0"/>
                <a:cs typeface="Arial" charset="0"/>
              </a:rPr>
              <a:t>Formula utilizada para </a:t>
            </a:r>
            <a:r>
              <a:rPr lang="es-EC" sz="2000" dirty="0">
                <a:latin typeface="Arial" charset="0"/>
                <a:ea typeface="Arial" charset="0"/>
                <a:cs typeface="Arial" charset="0"/>
              </a:rPr>
              <a:t>poblaciones </a:t>
            </a:r>
            <a:r>
              <a:rPr lang="es-EC" sz="2000" dirty="0" smtClean="0">
                <a:latin typeface="Arial" charset="0"/>
                <a:ea typeface="Arial" charset="0"/>
                <a:cs typeface="Arial" charset="0"/>
              </a:rPr>
              <a:t>finitas</a:t>
            </a:r>
            <a:endParaRPr lang="es-ES_tradnl" sz="2000" dirty="0">
              <a:latin typeface="Arial" charset="0"/>
              <a:ea typeface="Arial" charset="0"/>
              <a:cs typeface="Arial"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655539"/>
            <a:ext cx="2349500" cy="690880"/>
          </a:xfrm>
          <a:prstGeom prst="rect">
            <a:avLst/>
          </a:prstGeom>
          <a:noFill/>
          <a:ln>
            <a:noFill/>
          </a:ln>
        </p:spPr>
      </p:pic>
      <p:sp>
        <p:nvSpPr>
          <p:cNvPr id="5" name="Marcador de contenido 4"/>
          <p:cNvSpPr txBox="1">
            <a:spLocks/>
          </p:cNvSpPr>
          <p:nvPr/>
        </p:nvSpPr>
        <p:spPr>
          <a:xfrm>
            <a:off x="755576" y="2492896"/>
            <a:ext cx="2469490" cy="1684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ü"/>
            </a:pPr>
            <a:endParaRPr lang="es-ES_tradnl" sz="1000" dirty="0">
              <a:latin typeface="Arial" charset="0"/>
              <a:ea typeface="Arial" charset="0"/>
              <a:cs typeface="Arial" charset="0"/>
            </a:endParaRPr>
          </a:p>
        </p:txBody>
      </p:sp>
      <p:sp>
        <p:nvSpPr>
          <p:cNvPr id="6" name="Título 1"/>
          <p:cNvSpPr txBox="1">
            <a:spLocks/>
          </p:cNvSpPr>
          <p:nvPr/>
        </p:nvSpPr>
        <p:spPr>
          <a:xfrm>
            <a:off x="611560" y="170107"/>
            <a:ext cx="8229600" cy="9332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Calculo de la muestra</a:t>
            </a:r>
            <a:endParaRPr lang="es-ES_tradnl" dirty="0">
              <a:solidFill>
                <a:srgbClr val="00B050"/>
              </a:solidFill>
              <a:latin typeface="Arial" charset="0"/>
              <a:ea typeface="Arial" charset="0"/>
              <a:cs typeface="Arial" charset="0"/>
            </a:endParaRPr>
          </a:p>
        </p:txBody>
      </p:sp>
      <p:sp>
        <p:nvSpPr>
          <p:cNvPr id="7" name="Marcador de contenido 2"/>
          <p:cNvSpPr txBox="1">
            <a:spLocks/>
          </p:cNvSpPr>
          <p:nvPr/>
        </p:nvSpPr>
        <p:spPr>
          <a:xfrm>
            <a:off x="395536" y="250235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ü"/>
            </a:pPr>
            <a:r>
              <a:rPr lang="es-EC" sz="2000" dirty="0" smtClean="0">
                <a:latin typeface="Arial" charset="0"/>
                <a:ea typeface="Arial" charset="0"/>
                <a:cs typeface="Arial" charset="0"/>
              </a:rPr>
              <a:t>N : Tamaño de la población </a:t>
            </a:r>
            <a:r>
              <a:rPr lang="es-EC" sz="2000" dirty="0" smtClean="0">
                <a:solidFill>
                  <a:schemeClr val="accent1"/>
                </a:solidFill>
                <a:latin typeface="Arial" charset="0"/>
                <a:ea typeface="Arial" charset="0"/>
                <a:cs typeface="Arial" charset="0"/>
              </a:rPr>
              <a:t>(</a:t>
            </a:r>
            <a:r>
              <a:rPr lang="es-EC" sz="2000" dirty="0" smtClean="0">
                <a:solidFill>
                  <a:schemeClr val="accent1"/>
                </a:solidFill>
              </a:rPr>
              <a:t>1`070.583 </a:t>
            </a:r>
            <a:r>
              <a:rPr lang="es-EC" sz="2000" dirty="0" smtClean="0">
                <a:solidFill>
                  <a:schemeClr val="accent1"/>
                </a:solidFill>
                <a:latin typeface="Arial" charset="0"/>
                <a:ea typeface="Arial" charset="0"/>
                <a:cs typeface="Arial" charset="0"/>
              </a:rPr>
              <a:t>)</a:t>
            </a:r>
          </a:p>
          <a:p>
            <a:pPr>
              <a:buFont typeface="Wingdings" charset="2"/>
              <a:buChar char="ü"/>
            </a:pPr>
            <a:r>
              <a:rPr lang="es-EC" sz="2000" dirty="0" smtClean="0">
                <a:latin typeface="Arial" charset="0"/>
                <a:ea typeface="Arial" charset="0"/>
                <a:cs typeface="Arial" charset="0"/>
              </a:rPr>
              <a:t>Z: Nivel de confianza (95%) </a:t>
            </a:r>
            <a:r>
              <a:rPr lang="es-EC" sz="2000" dirty="0" smtClean="0">
                <a:solidFill>
                  <a:schemeClr val="accent1"/>
                </a:solidFill>
                <a:latin typeface="Arial" charset="0"/>
                <a:ea typeface="Arial" charset="0"/>
                <a:cs typeface="Arial" charset="0"/>
              </a:rPr>
              <a:t>(1,96)</a:t>
            </a:r>
          </a:p>
          <a:p>
            <a:pPr>
              <a:buFont typeface="Wingdings" charset="2"/>
              <a:buChar char="ü"/>
            </a:pPr>
            <a:r>
              <a:rPr lang="es-EC" sz="2000" dirty="0" smtClean="0">
                <a:latin typeface="Arial" charset="0"/>
                <a:ea typeface="Arial" charset="0"/>
                <a:cs typeface="Arial" charset="0"/>
              </a:rPr>
              <a:t>P ( Posibilidades de éxito) </a:t>
            </a:r>
            <a:r>
              <a:rPr lang="es-EC" sz="2000" dirty="0" smtClean="0">
                <a:solidFill>
                  <a:schemeClr val="accent1"/>
                </a:solidFill>
                <a:latin typeface="Arial" charset="0"/>
                <a:ea typeface="Arial" charset="0"/>
                <a:cs typeface="Arial" charset="0"/>
              </a:rPr>
              <a:t>0,62</a:t>
            </a:r>
          </a:p>
          <a:p>
            <a:pPr>
              <a:buFont typeface="Wingdings" charset="2"/>
              <a:buChar char="ü"/>
            </a:pPr>
            <a:r>
              <a:rPr lang="es-EC" sz="2000" dirty="0" smtClean="0">
                <a:latin typeface="Arial" charset="0"/>
                <a:ea typeface="Arial" charset="0"/>
                <a:cs typeface="Arial" charset="0"/>
              </a:rPr>
              <a:t>Q ( Posibilidaes de fracaso) </a:t>
            </a:r>
            <a:r>
              <a:rPr lang="es-EC" sz="2000" dirty="0" smtClean="0">
                <a:solidFill>
                  <a:schemeClr val="accent1"/>
                </a:solidFill>
                <a:latin typeface="Arial" charset="0"/>
                <a:ea typeface="Arial" charset="0"/>
                <a:cs typeface="Arial" charset="0"/>
              </a:rPr>
              <a:t>0,38</a:t>
            </a:r>
          </a:p>
          <a:p>
            <a:pPr>
              <a:buFont typeface="Wingdings" charset="2"/>
              <a:buChar char="ü"/>
            </a:pPr>
            <a:r>
              <a:rPr lang="es-EC" sz="2000" dirty="0" smtClean="0">
                <a:latin typeface="Arial" charset="0"/>
                <a:ea typeface="Arial" charset="0"/>
                <a:cs typeface="Arial" charset="0"/>
              </a:rPr>
              <a:t>I ( Precisión o error) </a:t>
            </a:r>
            <a:r>
              <a:rPr lang="es-EC" sz="2000" dirty="0" smtClean="0">
                <a:solidFill>
                  <a:schemeClr val="accent1"/>
                </a:solidFill>
                <a:latin typeface="Arial" charset="0"/>
                <a:ea typeface="Arial" charset="0"/>
                <a:cs typeface="Arial" charset="0"/>
              </a:rPr>
              <a:t>3,84</a:t>
            </a:r>
            <a:endParaRPr lang="es-ES_tradnl" sz="2000" dirty="0">
              <a:solidFill>
                <a:schemeClr val="accent1"/>
              </a:solidFill>
              <a:latin typeface="Arial" charset="0"/>
              <a:ea typeface="Arial" charset="0"/>
              <a:cs typeface="Arial" charset="0"/>
            </a:endParaRPr>
          </a:p>
        </p:txBody>
      </p:sp>
      <p:sp>
        <p:nvSpPr>
          <p:cNvPr id="8" name="Título 1"/>
          <p:cNvSpPr txBox="1">
            <a:spLocks/>
          </p:cNvSpPr>
          <p:nvPr/>
        </p:nvSpPr>
        <p:spPr>
          <a:xfrm>
            <a:off x="251520" y="4765332"/>
            <a:ext cx="8229600" cy="933287"/>
          </a:xfrm>
          <a:prstGeom prst="rect">
            <a:avLst/>
          </a:prstGeom>
          <a:ln>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ln>
                  <a:solidFill>
                    <a:srgbClr val="00B050"/>
                  </a:solidFill>
                </a:ln>
                <a:solidFill>
                  <a:srgbClr val="00B050"/>
                </a:solidFill>
                <a:latin typeface="Arial" charset="0"/>
                <a:ea typeface="Arial" charset="0"/>
                <a:cs typeface="Arial" charset="0"/>
              </a:rPr>
              <a:t>361 encuestas</a:t>
            </a:r>
            <a:endParaRPr lang="es-ES_tradnl" dirty="0">
              <a:ln>
                <a:solidFill>
                  <a:srgbClr val="00B050"/>
                </a:solidFill>
              </a:ln>
              <a:solidFill>
                <a:srgbClr val="00B050"/>
              </a:solidFill>
              <a:latin typeface="Arial" charset="0"/>
              <a:ea typeface="Arial" charset="0"/>
              <a:cs typeface="Arial" charset="0"/>
            </a:endParaRPr>
          </a:p>
        </p:txBody>
      </p:sp>
      <p:pic>
        <p:nvPicPr>
          <p:cNvPr id="9" name="Imagen 8"/>
          <p:cNvPicPr>
            <a:picLocks noChangeAspect="1"/>
          </p:cNvPicPr>
          <p:nvPr/>
        </p:nvPicPr>
        <p:blipFill>
          <a:blip r:embed="rId3"/>
          <a:stretch>
            <a:fillRect/>
          </a:stretch>
        </p:blipFill>
        <p:spPr>
          <a:xfrm>
            <a:off x="5756259" y="2144445"/>
            <a:ext cx="3102992" cy="2172094"/>
          </a:xfrm>
          <a:prstGeom prst="rect">
            <a:avLst/>
          </a:prstGeom>
        </p:spPr>
      </p:pic>
    </p:spTree>
    <p:extLst>
      <p:ext uri="{BB962C8B-B14F-4D97-AF65-F5344CB8AC3E}">
        <p14:creationId xmlns:p14="http://schemas.microsoft.com/office/powerpoint/2010/main" val="10450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507288" cy="4525963"/>
          </a:xfrm>
        </p:spPr>
        <p:txBody>
          <a:bodyPr>
            <a:normAutofit fontScale="62500" lnSpcReduction="20000"/>
          </a:bodyPr>
          <a:lstStyle/>
          <a:p>
            <a:pPr marL="0" indent="0">
              <a:buNone/>
            </a:pPr>
            <a:r>
              <a:rPr lang="es-ES_tradnl" dirty="0" smtClean="0">
                <a:latin typeface="Arial" charset="0"/>
                <a:ea typeface="Arial" charset="0"/>
                <a:cs typeface="Arial" charset="0"/>
              </a:rPr>
              <a:t>La encuesta consta de 1 hoja de 20 preguntas en los que se satisface las necesidades de información de la presente investigación como son:</a:t>
            </a:r>
          </a:p>
          <a:p>
            <a:pPr marL="0" indent="0">
              <a:buNone/>
            </a:pPr>
            <a:endParaRPr lang="es-ES_tradnl" dirty="0" smtClean="0">
              <a:latin typeface="Arial" charset="0"/>
              <a:ea typeface="Arial" charset="0"/>
              <a:cs typeface="Arial" charset="0"/>
            </a:endParaRPr>
          </a:p>
          <a:p>
            <a:pPr lvl="0">
              <a:buFont typeface="Wingdings" charset="2"/>
              <a:buChar char="Ø"/>
            </a:pPr>
            <a:r>
              <a:rPr lang="es-EC" dirty="0">
                <a:latin typeface="Arial" charset="0"/>
                <a:ea typeface="Arial" charset="0"/>
                <a:cs typeface="Arial" charset="0"/>
              </a:rPr>
              <a:t>Uso del teléfono celular</a:t>
            </a:r>
            <a:r>
              <a:rPr lang="es-EC" dirty="0" smtClean="0">
                <a:latin typeface="Arial" charset="0"/>
                <a:ea typeface="Arial" charset="0"/>
                <a:cs typeface="Arial" charset="0"/>
              </a:rPr>
              <a:t>.</a:t>
            </a:r>
            <a:endParaRPr lang="es-ES_tradnl" dirty="0">
              <a:latin typeface="Arial" charset="0"/>
              <a:ea typeface="Arial" charset="0"/>
              <a:cs typeface="Arial" charset="0"/>
            </a:endParaRPr>
          </a:p>
          <a:p>
            <a:pPr lvl="0">
              <a:buFont typeface="Wingdings" charset="2"/>
              <a:buChar char="Ø"/>
            </a:pPr>
            <a:r>
              <a:rPr lang="es-EC" dirty="0">
                <a:latin typeface="Arial" charset="0"/>
                <a:ea typeface="Arial" charset="0"/>
                <a:cs typeface="Arial" charset="0"/>
              </a:rPr>
              <a:t>Uso de aplicaciones móviles</a:t>
            </a:r>
            <a:r>
              <a:rPr lang="es-EC" dirty="0" smtClean="0">
                <a:latin typeface="Arial" charset="0"/>
                <a:ea typeface="Arial" charset="0"/>
                <a:cs typeface="Arial" charset="0"/>
              </a:rPr>
              <a:t>.</a:t>
            </a:r>
            <a:endParaRPr lang="es-ES_tradnl" dirty="0">
              <a:latin typeface="Arial" charset="0"/>
              <a:ea typeface="Arial" charset="0"/>
              <a:cs typeface="Arial" charset="0"/>
            </a:endParaRPr>
          </a:p>
          <a:p>
            <a:pPr lvl="0">
              <a:buFont typeface="Wingdings" charset="2"/>
              <a:buChar char="Ø"/>
            </a:pPr>
            <a:r>
              <a:rPr lang="es-EC" dirty="0">
                <a:latin typeface="Arial" charset="0"/>
                <a:ea typeface="Arial" charset="0"/>
                <a:cs typeface="Arial" charset="0"/>
              </a:rPr>
              <a:t>Percepción de la publicidad por medio de mobile marketing</a:t>
            </a:r>
            <a:r>
              <a:rPr lang="es-EC" dirty="0" smtClean="0">
                <a:latin typeface="Arial" charset="0"/>
                <a:ea typeface="Arial" charset="0"/>
                <a:cs typeface="Arial" charset="0"/>
              </a:rPr>
              <a:t>.</a:t>
            </a:r>
            <a:endParaRPr lang="es-ES_tradnl" dirty="0">
              <a:latin typeface="Arial" charset="0"/>
              <a:ea typeface="Arial" charset="0"/>
              <a:cs typeface="Arial" charset="0"/>
            </a:endParaRPr>
          </a:p>
          <a:p>
            <a:pPr lvl="0">
              <a:buFont typeface="Wingdings" charset="2"/>
              <a:buChar char="Ø"/>
            </a:pPr>
            <a:r>
              <a:rPr lang="es-EC" dirty="0">
                <a:latin typeface="Arial" charset="0"/>
                <a:ea typeface="Arial" charset="0"/>
                <a:cs typeface="Arial" charset="0"/>
              </a:rPr>
              <a:t>Uso de publicidad geolocalizada</a:t>
            </a:r>
            <a:r>
              <a:rPr lang="es-EC" dirty="0" smtClean="0">
                <a:latin typeface="Arial" charset="0"/>
                <a:ea typeface="Arial" charset="0"/>
                <a:cs typeface="Arial" charset="0"/>
              </a:rPr>
              <a:t>.</a:t>
            </a:r>
            <a:endParaRPr lang="es-ES_tradnl" dirty="0">
              <a:latin typeface="Arial" charset="0"/>
              <a:ea typeface="Arial" charset="0"/>
              <a:cs typeface="Arial" charset="0"/>
            </a:endParaRPr>
          </a:p>
          <a:p>
            <a:pPr lvl="0">
              <a:buFont typeface="Wingdings" charset="2"/>
              <a:buChar char="Ø"/>
            </a:pPr>
            <a:r>
              <a:rPr lang="es-EC" dirty="0">
                <a:latin typeface="Arial" charset="0"/>
                <a:ea typeface="Arial" charset="0"/>
                <a:cs typeface="Arial" charset="0"/>
              </a:rPr>
              <a:t>Variables importantes al momento de realizar la compra por medio de un Smartphone</a:t>
            </a:r>
            <a:r>
              <a:rPr lang="es-EC" dirty="0" smtClean="0">
                <a:latin typeface="Arial" charset="0"/>
                <a:ea typeface="Arial" charset="0"/>
                <a:cs typeface="Arial" charset="0"/>
              </a:rPr>
              <a:t>.</a:t>
            </a:r>
            <a:endParaRPr lang="es-ES_tradnl" dirty="0">
              <a:latin typeface="Arial" charset="0"/>
              <a:ea typeface="Arial" charset="0"/>
              <a:cs typeface="Arial" charset="0"/>
            </a:endParaRPr>
          </a:p>
          <a:p>
            <a:pPr lvl="0">
              <a:buFont typeface="Wingdings" charset="2"/>
              <a:buChar char="Ø"/>
            </a:pPr>
            <a:r>
              <a:rPr lang="es-EC" dirty="0">
                <a:latin typeface="Arial" charset="0"/>
                <a:ea typeface="Arial" charset="0"/>
                <a:cs typeface="Arial" charset="0"/>
              </a:rPr>
              <a:t>Manejo de la publicidad por medio de mobile marketing</a:t>
            </a:r>
            <a:r>
              <a:rPr lang="es-EC" dirty="0" smtClean="0">
                <a:latin typeface="Arial" charset="0"/>
                <a:ea typeface="Arial" charset="0"/>
                <a:cs typeface="Arial" charset="0"/>
              </a:rPr>
              <a:t>.</a:t>
            </a:r>
            <a:endParaRPr lang="es-ES_tradnl" dirty="0">
              <a:latin typeface="Arial" charset="0"/>
              <a:ea typeface="Arial" charset="0"/>
              <a:cs typeface="Arial" charset="0"/>
            </a:endParaRPr>
          </a:p>
          <a:p>
            <a:pPr lvl="0">
              <a:buFont typeface="Wingdings" charset="2"/>
              <a:buChar char="Ø"/>
            </a:pPr>
            <a:r>
              <a:rPr lang="es-EC" dirty="0">
                <a:latin typeface="Arial" charset="0"/>
                <a:ea typeface="Arial" charset="0"/>
                <a:cs typeface="Arial" charset="0"/>
              </a:rPr>
              <a:t>Intención de compra de alimentos por medio de un Smartphone</a:t>
            </a:r>
            <a:r>
              <a:rPr lang="es-EC" dirty="0" smtClean="0">
                <a:latin typeface="Arial" charset="0"/>
                <a:ea typeface="Arial" charset="0"/>
                <a:cs typeface="Arial" charset="0"/>
              </a:rPr>
              <a:t>.</a:t>
            </a:r>
            <a:endParaRPr lang="es-ES_tradnl" dirty="0">
              <a:latin typeface="Arial" charset="0"/>
              <a:ea typeface="Arial" charset="0"/>
              <a:cs typeface="Arial" charset="0"/>
            </a:endParaRPr>
          </a:p>
          <a:p>
            <a:pPr>
              <a:buFont typeface="Wingdings" charset="2"/>
              <a:buChar char="Ø"/>
            </a:pPr>
            <a:r>
              <a:rPr lang="es-EC" dirty="0">
                <a:latin typeface="Arial" charset="0"/>
                <a:ea typeface="Arial" charset="0"/>
                <a:cs typeface="Arial" charset="0"/>
              </a:rPr>
              <a:t>Para las dimensiones de uso de aplicaciones móviles se utilizó la escala de Likert de 1 a 5 siendo 1 uso nulo y 5 uso elevado y constante.</a:t>
            </a:r>
            <a:endParaRPr lang="es-ES_tradnl" dirty="0">
              <a:latin typeface="Arial" charset="0"/>
              <a:ea typeface="Arial" charset="0"/>
              <a:cs typeface="Arial" charset="0"/>
            </a:endParaRPr>
          </a:p>
          <a:p>
            <a:endParaRPr lang="es-ES_tradnl" dirty="0">
              <a:latin typeface="Arial" charset="0"/>
              <a:ea typeface="Arial" charset="0"/>
              <a:cs typeface="Arial" charset="0"/>
            </a:endParaRPr>
          </a:p>
        </p:txBody>
      </p:sp>
      <p:sp>
        <p:nvSpPr>
          <p:cNvPr id="4" name="Título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Encuesta</a:t>
            </a:r>
            <a:endParaRPr lang="es-ES_tradnl" dirty="0">
              <a:solidFill>
                <a:srgbClr val="00B050"/>
              </a:solidFill>
              <a:latin typeface="Arial" charset="0"/>
              <a:ea typeface="Arial" charset="0"/>
              <a:cs typeface="Arial" charset="0"/>
            </a:endParaRPr>
          </a:p>
        </p:txBody>
      </p:sp>
    </p:spTree>
    <p:extLst>
      <p:ext uri="{BB962C8B-B14F-4D97-AF65-F5344CB8AC3E}">
        <p14:creationId xmlns:p14="http://schemas.microsoft.com/office/powerpoint/2010/main" val="40338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101699"/>
            <a:ext cx="7772400" cy="1470025"/>
          </a:xfrm>
        </p:spPr>
        <p:txBody>
          <a:bodyPr/>
          <a:lstStyle/>
          <a:p>
            <a:r>
              <a:rPr lang="es-ES_tradnl" dirty="0" smtClean="0">
                <a:solidFill>
                  <a:schemeClr val="accent3"/>
                </a:solidFill>
                <a:latin typeface="Arial" charset="0"/>
                <a:ea typeface="Arial" charset="0"/>
                <a:cs typeface="Arial" charset="0"/>
              </a:rPr>
              <a:t>RESULTADOS ANALISIS</a:t>
            </a:r>
            <a:br>
              <a:rPr lang="es-ES_tradnl" dirty="0" smtClean="0">
                <a:solidFill>
                  <a:schemeClr val="accent3"/>
                </a:solidFill>
                <a:latin typeface="Arial" charset="0"/>
                <a:ea typeface="Arial" charset="0"/>
                <a:cs typeface="Arial" charset="0"/>
              </a:rPr>
            </a:br>
            <a:r>
              <a:rPr lang="es-ES_tradnl" dirty="0" smtClean="0">
                <a:solidFill>
                  <a:schemeClr val="accent3"/>
                </a:solidFill>
                <a:latin typeface="Arial" charset="0"/>
                <a:ea typeface="Arial" charset="0"/>
                <a:cs typeface="Arial" charset="0"/>
              </a:rPr>
              <a:t>UNIVARIADO </a:t>
            </a:r>
            <a:endParaRPr lang="es-ES_tradnl" dirty="0">
              <a:solidFill>
                <a:schemeClr val="accent3"/>
              </a:solidFill>
              <a:latin typeface="Arial" charset="0"/>
              <a:ea typeface="Arial" charset="0"/>
              <a:cs typeface="Arial" charset="0"/>
            </a:endParaRPr>
          </a:p>
        </p:txBody>
      </p:sp>
      <p:sp>
        <p:nvSpPr>
          <p:cNvPr id="3" name="Subtítulo 2"/>
          <p:cNvSpPr>
            <a:spLocks noGrp="1"/>
          </p:cNvSpPr>
          <p:nvPr>
            <p:ph type="subTitle" idx="1"/>
          </p:nvPr>
        </p:nvSpPr>
        <p:spPr/>
        <p:txBody>
          <a:bodyPr/>
          <a:lstStyle/>
          <a:p>
            <a:endParaRPr lang="es-ES_tradnl"/>
          </a:p>
        </p:txBody>
      </p:sp>
      <p:pic>
        <p:nvPicPr>
          <p:cNvPr id="11266" name="Picture 2" descr="esultado de imagen de resultado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71724"/>
            <a:ext cx="57606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8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36315" y="-12976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Demográficos</a:t>
            </a:r>
            <a:endParaRPr lang="es-ES_tradnl" dirty="0">
              <a:solidFill>
                <a:srgbClr val="00B050"/>
              </a:solidFill>
              <a:latin typeface="Arial" charset="0"/>
              <a:ea typeface="Arial" charset="0"/>
              <a:cs typeface="Arial" charset="0"/>
            </a:endParaRPr>
          </a:p>
        </p:txBody>
      </p:sp>
      <p:pic>
        <p:nvPicPr>
          <p:cNvPr id="5" name="Marcador de contenido 4"/>
          <p:cNvPicPr>
            <a:picLocks noGrp="1"/>
          </p:cNvPicPr>
          <p:nvPr>
            <p:ph idx="1"/>
          </p:nvPr>
        </p:nvPicPr>
        <p:blipFill rotWithShape="1">
          <a:blip r:embed="rId2">
            <a:extLst>
              <a:ext uri="{28A0092B-C50C-407E-A947-70E740481C1C}">
                <a14:useLocalDpi xmlns:a14="http://schemas.microsoft.com/office/drawing/2010/main" val="0"/>
              </a:ext>
            </a:extLst>
          </a:blip>
          <a:srcRect t="6440" b="5962"/>
          <a:stretch/>
        </p:blipFill>
        <p:spPr bwMode="auto">
          <a:xfrm>
            <a:off x="3580774" y="1556792"/>
            <a:ext cx="5497965" cy="3854425"/>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7" name="Imagen 6"/>
          <p:cNvPicPr/>
          <p:nvPr/>
        </p:nvPicPr>
        <p:blipFill rotWithShape="1">
          <a:blip r:embed="rId3">
            <a:extLst>
              <a:ext uri="{28A0092B-C50C-407E-A947-70E740481C1C}">
                <a14:useLocalDpi xmlns:a14="http://schemas.microsoft.com/office/drawing/2010/main" val="0"/>
              </a:ext>
            </a:extLst>
          </a:blip>
          <a:srcRect r="8681"/>
          <a:stretch/>
        </p:blipFill>
        <p:spPr bwMode="auto">
          <a:xfrm>
            <a:off x="406329" y="1019851"/>
            <a:ext cx="3040392" cy="288032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423215" y="3906789"/>
            <a:ext cx="3157559" cy="2528647"/>
          </a:xfrm>
          <a:prstGeom prst="rect">
            <a:avLst/>
          </a:prstGeom>
          <a:noFill/>
          <a:ln>
            <a:solidFill>
              <a:schemeClr val="bg1"/>
            </a:solidFill>
          </a:ln>
        </p:spPr>
      </p:pic>
      <p:sp>
        <p:nvSpPr>
          <p:cNvPr id="9" name="Marcador de contenido 2"/>
          <p:cNvSpPr txBox="1">
            <a:spLocks/>
          </p:cNvSpPr>
          <p:nvPr/>
        </p:nvSpPr>
        <p:spPr>
          <a:xfrm>
            <a:off x="6329756" y="1212011"/>
            <a:ext cx="1296144" cy="6895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1600" smtClean="0">
                <a:latin typeface="Arial" charset="0"/>
                <a:ea typeface="Arial" charset="0"/>
                <a:cs typeface="Arial" charset="0"/>
              </a:rPr>
              <a:t>Edad</a:t>
            </a:r>
            <a:endParaRPr lang="es-ES_tradnl" sz="1600" dirty="0" smtClean="0">
              <a:latin typeface="Arial" charset="0"/>
              <a:ea typeface="Arial" charset="0"/>
              <a:cs typeface="Arial" charset="0"/>
            </a:endParaRPr>
          </a:p>
          <a:p>
            <a:endParaRPr lang="es-ES_tradnl" sz="1600" dirty="0">
              <a:latin typeface="Arial" charset="0"/>
              <a:ea typeface="Arial" charset="0"/>
              <a:cs typeface="Arial" charset="0"/>
            </a:endParaRPr>
          </a:p>
        </p:txBody>
      </p:sp>
    </p:spTree>
    <p:extLst>
      <p:ext uri="{BB962C8B-B14F-4D97-AF65-F5344CB8AC3E}">
        <p14:creationId xmlns:p14="http://schemas.microsoft.com/office/powerpoint/2010/main" val="4998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9513" y="-129767"/>
            <a:ext cx="427440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2400" dirty="0" smtClean="0">
                <a:solidFill>
                  <a:srgbClr val="00B050"/>
                </a:solidFill>
                <a:latin typeface="Arial" charset="0"/>
                <a:ea typeface="Arial" charset="0"/>
                <a:cs typeface="Arial" charset="0"/>
              </a:rPr>
              <a:t>P1: Posee un </a:t>
            </a:r>
            <a:r>
              <a:rPr lang="es-ES_tradnl" sz="2400" dirty="0" err="1" smtClean="0">
                <a:solidFill>
                  <a:srgbClr val="00B050"/>
                </a:solidFill>
                <a:latin typeface="Arial" charset="0"/>
                <a:ea typeface="Arial" charset="0"/>
                <a:cs typeface="Arial" charset="0"/>
              </a:rPr>
              <a:t>Smarthpone</a:t>
            </a:r>
            <a:r>
              <a:rPr lang="es-ES_tradnl" sz="2400" dirty="0" smtClean="0">
                <a:solidFill>
                  <a:srgbClr val="00B050"/>
                </a:solidFill>
                <a:latin typeface="Arial" charset="0"/>
                <a:ea typeface="Arial" charset="0"/>
                <a:cs typeface="Arial" charset="0"/>
              </a:rPr>
              <a:t>?</a:t>
            </a:r>
            <a:endParaRPr lang="es-ES_tradnl" sz="2400" dirty="0">
              <a:solidFill>
                <a:srgbClr val="00B050"/>
              </a:solidFill>
              <a:latin typeface="Arial" charset="0"/>
              <a:ea typeface="Arial" charset="0"/>
              <a:cs typeface="Arial"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r="16155"/>
          <a:stretch/>
        </p:blipFill>
        <p:spPr bwMode="auto">
          <a:xfrm>
            <a:off x="395536" y="845810"/>
            <a:ext cx="3621405" cy="345567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2954167335"/>
              </p:ext>
            </p:extLst>
          </p:nvPr>
        </p:nvGraphicFramePr>
        <p:xfrm>
          <a:off x="179513" y="4581129"/>
          <a:ext cx="4461266" cy="1512169"/>
        </p:xfrm>
        <a:graphic>
          <a:graphicData uri="http://schemas.openxmlformats.org/drawingml/2006/table">
            <a:tbl>
              <a:tblPr>
                <a:tableStyleId>{8799B23B-EC83-4686-B30A-512413B5E67A}</a:tableStyleId>
              </a:tblPr>
              <a:tblGrid>
                <a:gridCol w="554596">
                  <a:extLst>
                    <a:ext uri="{9D8B030D-6E8A-4147-A177-3AD203B41FA5}">
                      <a16:colId xmlns:a16="http://schemas.microsoft.com/office/drawing/2014/main" val="20000"/>
                    </a:ext>
                  </a:extLst>
                </a:gridCol>
                <a:gridCol w="547726">
                  <a:extLst>
                    <a:ext uri="{9D8B030D-6E8A-4147-A177-3AD203B41FA5}">
                      <a16:colId xmlns:a16="http://schemas.microsoft.com/office/drawing/2014/main" val="20001"/>
                    </a:ext>
                  </a:extLst>
                </a:gridCol>
                <a:gridCol w="792595">
                  <a:extLst>
                    <a:ext uri="{9D8B030D-6E8A-4147-A177-3AD203B41FA5}">
                      <a16:colId xmlns:a16="http://schemas.microsoft.com/office/drawing/2014/main" val="20002"/>
                    </a:ext>
                  </a:extLst>
                </a:gridCol>
                <a:gridCol w="713209">
                  <a:extLst>
                    <a:ext uri="{9D8B030D-6E8A-4147-A177-3AD203B41FA5}">
                      <a16:colId xmlns:a16="http://schemas.microsoft.com/office/drawing/2014/main" val="20003"/>
                    </a:ext>
                  </a:extLst>
                </a:gridCol>
                <a:gridCol w="892253">
                  <a:extLst>
                    <a:ext uri="{9D8B030D-6E8A-4147-A177-3AD203B41FA5}">
                      <a16:colId xmlns:a16="http://schemas.microsoft.com/office/drawing/2014/main" val="20004"/>
                    </a:ext>
                  </a:extLst>
                </a:gridCol>
                <a:gridCol w="960887">
                  <a:extLst>
                    <a:ext uri="{9D8B030D-6E8A-4147-A177-3AD203B41FA5}">
                      <a16:colId xmlns:a16="http://schemas.microsoft.com/office/drawing/2014/main" val="20005"/>
                    </a:ext>
                  </a:extLst>
                </a:gridCol>
              </a:tblGrid>
              <a:tr h="793126">
                <a:tc gridSpan="2">
                  <a:txBody>
                    <a:bodyPr/>
                    <a:lstStyle/>
                    <a:p>
                      <a:pPr marL="36195" marR="36195" algn="ctr">
                        <a:lnSpc>
                          <a:spcPct val="150000"/>
                        </a:lnSpc>
                        <a:spcAft>
                          <a:spcPts val="0"/>
                        </a:spcAft>
                      </a:pPr>
                      <a:r>
                        <a:rPr lang="es-EC" sz="1000" dirty="0">
                          <a:effectLst/>
                          <a:latin typeface="Arial" charset="0"/>
                          <a:ea typeface="Arial" charset="0"/>
                          <a:cs typeface="Arial" charset="0"/>
                        </a:rPr>
                        <a:t> </a:t>
                      </a:r>
                      <a:endParaRPr lang="es-ES_tradnl" sz="1500" dirty="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00" dirty="0">
                          <a:effectLst/>
                          <a:latin typeface="Arial" charset="0"/>
                          <a:ea typeface="Arial" charset="0"/>
                          <a:cs typeface="Arial" charset="0"/>
                        </a:rPr>
                        <a:t>Frecuencia</a:t>
                      </a:r>
                      <a:endParaRPr lang="es-ES_tradnl" sz="15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Porcentaje</a:t>
                      </a:r>
                      <a:endParaRPr lang="es-ES_tradnl" sz="15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Porcentaje válido</a:t>
                      </a:r>
                      <a:endParaRPr lang="es-ES_tradnl" sz="15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Porcentaje acumulado</a:t>
                      </a:r>
                      <a:endParaRPr lang="es-ES_tradnl" sz="15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0"/>
                  </a:ext>
                </a:extLst>
              </a:tr>
              <a:tr h="239681">
                <a:tc rowSpan="3">
                  <a:txBody>
                    <a:bodyPr/>
                    <a:lstStyle/>
                    <a:p>
                      <a:pPr marL="36195" marR="36195" algn="ctr">
                        <a:lnSpc>
                          <a:spcPct val="150000"/>
                        </a:lnSpc>
                        <a:spcAft>
                          <a:spcPts val="0"/>
                        </a:spcAft>
                      </a:pPr>
                      <a:r>
                        <a:rPr lang="es-EC" sz="1000">
                          <a:effectLst/>
                          <a:latin typeface="Arial" charset="0"/>
                          <a:ea typeface="Arial" charset="0"/>
                          <a:cs typeface="Arial" charset="0"/>
                        </a:rPr>
                        <a:t>Válidos</a:t>
                      </a:r>
                      <a:endParaRPr lang="es-ES_tradnl" sz="11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Si</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335</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92,80%</a:t>
                      </a:r>
                      <a:endParaRPr lang="es-ES_tradnl" sz="15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92,80%</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92,80%</a:t>
                      </a:r>
                      <a:endParaRPr lang="es-ES_tradnl" sz="15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1"/>
                  </a:ext>
                </a:extLst>
              </a:tr>
              <a:tr h="239681">
                <a:tc vMerge="1">
                  <a:txBody>
                    <a:bodyPr/>
                    <a:lstStyle/>
                    <a:p>
                      <a:endParaRPr lang="es-ES_tradnl"/>
                    </a:p>
                  </a:txBody>
                  <a:tcPr/>
                </a:tc>
                <a:tc>
                  <a:txBody>
                    <a:bodyPr/>
                    <a:lstStyle/>
                    <a:p>
                      <a:pPr marL="36195" marR="36195" algn="ctr">
                        <a:lnSpc>
                          <a:spcPct val="150000"/>
                        </a:lnSpc>
                        <a:spcAft>
                          <a:spcPts val="0"/>
                        </a:spcAft>
                      </a:pPr>
                      <a:r>
                        <a:rPr lang="es-EC" sz="1000">
                          <a:effectLst/>
                          <a:latin typeface="Arial" charset="0"/>
                          <a:ea typeface="Arial" charset="0"/>
                          <a:cs typeface="Arial" charset="0"/>
                        </a:rPr>
                        <a:t>No</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26</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7,20%</a:t>
                      </a:r>
                      <a:endParaRPr lang="es-ES_tradnl" sz="15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7,20%</a:t>
                      </a:r>
                      <a:endParaRPr lang="es-ES_tradnl" sz="15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100,00%</a:t>
                      </a:r>
                      <a:endParaRPr lang="es-ES_tradnl" sz="15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2"/>
                  </a:ext>
                </a:extLst>
              </a:tr>
              <a:tr h="239681">
                <a:tc vMerge="1">
                  <a:txBody>
                    <a:bodyPr/>
                    <a:lstStyle/>
                    <a:p>
                      <a:endParaRPr lang="es-ES_tradnl"/>
                    </a:p>
                  </a:txBody>
                  <a:tcPr/>
                </a:tc>
                <a:tc>
                  <a:txBody>
                    <a:bodyPr/>
                    <a:lstStyle/>
                    <a:p>
                      <a:pPr marL="36195" marR="36195" algn="ctr">
                        <a:lnSpc>
                          <a:spcPct val="150000"/>
                        </a:lnSpc>
                        <a:spcAft>
                          <a:spcPts val="0"/>
                        </a:spcAft>
                      </a:pPr>
                      <a:r>
                        <a:rPr lang="es-EC" sz="1000">
                          <a:effectLst/>
                          <a:latin typeface="Arial" charset="0"/>
                          <a:ea typeface="Arial" charset="0"/>
                          <a:cs typeface="Arial" charset="0"/>
                        </a:rPr>
                        <a:t>Total</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361</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a:effectLst/>
                          <a:latin typeface="Arial" charset="0"/>
                          <a:ea typeface="Arial" charset="0"/>
                          <a:cs typeface="Arial" charset="0"/>
                        </a:rPr>
                        <a:t>100,00%</a:t>
                      </a:r>
                      <a:endParaRPr lang="es-ES_tradnl" sz="15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100,00%</a:t>
                      </a:r>
                      <a:endParaRPr lang="es-ES_tradnl" sz="15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 </a:t>
                      </a:r>
                      <a:endParaRPr lang="es-ES_tradnl" sz="15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3"/>
                  </a:ext>
                </a:extLst>
              </a:tr>
            </a:tbl>
          </a:graphicData>
        </a:graphic>
      </p:graphicFrame>
      <p:pic>
        <p:nvPicPr>
          <p:cNvPr id="5" name="Imagen 4"/>
          <p:cNvPicPr/>
          <p:nvPr/>
        </p:nvPicPr>
        <p:blipFill rotWithShape="1">
          <a:blip r:embed="rId3">
            <a:extLst>
              <a:ext uri="{28A0092B-C50C-407E-A947-70E740481C1C}">
                <a14:useLocalDpi xmlns:a14="http://schemas.microsoft.com/office/drawing/2010/main" val="0"/>
              </a:ext>
            </a:extLst>
          </a:blip>
          <a:srcRect t="6356" b="6916"/>
          <a:stretch/>
        </p:blipFill>
        <p:spPr bwMode="auto">
          <a:xfrm>
            <a:off x="5432559" y="1223220"/>
            <a:ext cx="2801469" cy="2013556"/>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sp>
        <p:nvSpPr>
          <p:cNvPr id="2" name="Rectángulo 1"/>
          <p:cNvSpPr/>
          <p:nvPr/>
        </p:nvSpPr>
        <p:spPr>
          <a:xfrm>
            <a:off x="4826847" y="227729"/>
            <a:ext cx="4012894" cy="830997"/>
          </a:xfrm>
          <a:prstGeom prst="rect">
            <a:avLst/>
          </a:prstGeom>
        </p:spPr>
        <p:txBody>
          <a:bodyPr vert="horz" lIns="91440" tIns="45720" rIns="91440" bIns="45720" rtlCol="0" anchor="ctr">
            <a:normAutofit/>
          </a:bodyPr>
          <a:lstStyle/>
          <a:p>
            <a:pPr algn="ctr">
              <a:spcBef>
                <a:spcPct val="0"/>
              </a:spcBef>
            </a:pPr>
            <a:r>
              <a:rPr lang="es-ES_tradnl" sz="2400" dirty="0">
                <a:solidFill>
                  <a:srgbClr val="00B050"/>
                </a:solidFill>
                <a:latin typeface="Arial" charset="0"/>
                <a:ea typeface="Arial" charset="0"/>
                <a:cs typeface="Arial" charset="0"/>
              </a:rPr>
              <a:t>P2: Desde que edad ocupa un Smartphone?</a:t>
            </a:r>
          </a:p>
        </p:txBody>
      </p:sp>
      <p:cxnSp>
        <p:nvCxnSpPr>
          <p:cNvPr id="8" name="Conector recto 7"/>
          <p:cNvCxnSpPr/>
          <p:nvPr/>
        </p:nvCxnSpPr>
        <p:spPr>
          <a:xfrm>
            <a:off x="4788024" y="0"/>
            <a:ext cx="0" cy="6525344"/>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475582987"/>
              </p:ext>
            </p:extLst>
          </p:nvPr>
        </p:nvGraphicFramePr>
        <p:xfrm>
          <a:off x="5122128" y="3262672"/>
          <a:ext cx="3626336" cy="2897023"/>
        </p:xfrm>
        <a:graphic>
          <a:graphicData uri="http://schemas.openxmlformats.org/drawingml/2006/table">
            <a:tbl>
              <a:tblPr>
                <a:tableStyleId>{8799B23B-EC83-4686-B30A-512413B5E67A}</a:tableStyleId>
              </a:tblPr>
              <a:tblGrid>
                <a:gridCol w="571154">
                  <a:extLst>
                    <a:ext uri="{9D8B030D-6E8A-4147-A177-3AD203B41FA5}">
                      <a16:colId xmlns:a16="http://schemas.microsoft.com/office/drawing/2014/main" val="3711880880"/>
                    </a:ext>
                  </a:extLst>
                </a:gridCol>
                <a:gridCol w="1792214">
                  <a:extLst>
                    <a:ext uri="{9D8B030D-6E8A-4147-A177-3AD203B41FA5}">
                      <a16:colId xmlns:a16="http://schemas.microsoft.com/office/drawing/2014/main" val="2780624474"/>
                    </a:ext>
                  </a:extLst>
                </a:gridCol>
                <a:gridCol w="1262968">
                  <a:extLst>
                    <a:ext uri="{9D8B030D-6E8A-4147-A177-3AD203B41FA5}">
                      <a16:colId xmlns:a16="http://schemas.microsoft.com/office/drawing/2014/main" val="1739726062"/>
                    </a:ext>
                  </a:extLst>
                </a:gridCol>
              </a:tblGrid>
              <a:tr h="295784">
                <a:tc gridSpan="3">
                  <a:txBody>
                    <a:bodyPr/>
                    <a:lstStyle/>
                    <a:p>
                      <a:pPr marL="36195" marR="36195" algn="ctr">
                        <a:lnSpc>
                          <a:spcPct val="150000"/>
                        </a:lnSpc>
                        <a:spcAft>
                          <a:spcPts val="0"/>
                        </a:spcAft>
                      </a:pPr>
                      <a:r>
                        <a:rPr lang="es-EC" sz="1500" dirty="0">
                          <a:effectLst/>
                          <a:latin typeface="Arial" charset="0"/>
                          <a:ea typeface="Arial" charset="0"/>
                          <a:cs typeface="Arial" charset="0"/>
                        </a:rPr>
                        <a:t>Estadísticos</a:t>
                      </a:r>
                      <a:endParaRPr lang="es-ES_tradnl" sz="1700" dirty="0">
                        <a:effectLst/>
                        <a:latin typeface="Arial" charset="0"/>
                        <a:ea typeface="Arial" charset="0"/>
                        <a:cs typeface="Arial" charset="0"/>
                      </a:endParaRPr>
                    </a:p>
                  </a:txBody>
                  <a:tcPr marL="0" marR="0" marT="0" marB="0" anchor="ct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3196080329"/>
                  </a:ext>
                </a:extLst>
              </a:tr>
              <a:tr h="737875">
                <a:tc gridSpan="2">
                  <a:txBody>
                    <a:bodyPr/>
                    <a:lstStyle/>
                    <a:p>
                      <a:pPr marL="36195" marR="36195" algn="ctr">
                        <a:lnSpc>
                          <a:spcPct val="150000"/>
                        </a:lnSpc>
                        <a:spcAft>
                          <a:spcPts val="0"/>
                        </a:spcAft>
                      </a:pPr>
                      <a:r>
                        <a:rPr lang="es-EC" sz="700" dirty="0">
                          <a:effectLst/>
                          <a:latin typeface="Arial" charset="0"/>
                          <a:ea typeface="Arial" charset="0"/>
                          <a:cs typeface="Arial" charset="0"/>
                        </a:rPr>
                        <a:t> </a:t>
                      </a:r>
                      <a:endParaRPr lang="es-ES_tradnl" sz="800" dirty="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00">
                          <a:effectLst/>
                          <a:latin typeface="Arial" charset="0"/>
                          <a:ea typeface="Arial" charset="0"/>
                          <a:cs typeface="Arial" charset="0"/>
                        </a:rPr>
                        <a:t>¿Desde qué edad ocupa un Smartphone?</a:t>
                      </a:r>
                      <a:endParaRPr lang="es-ES_tradnl" sz="1100">
                        <a:effectLst/>
                        <a:latin typeface="Arial" charset="0"/>
                        <a:ea typeface="Arial" charset="0"/>
                        <a:cs typeface="Arial" charset="0"/>
                      </a:endParaRPr>
                    </a:p>
                  </a:txBody>
                  <a:tcPr marL="0" marR="0" marT="0" marB="0" anchor="ctr"/>
                </a:tc>
                <a:extLst>
                  <a:ext uri="{0D108BD9-81ED-4DB2-BD59-A6C34878D82A}">
                    <a16:rowId xmlns:a16="http://schemas.microsoft.com/office/drawing/2014/main" val="3958020652"/>
                  </a:ext>
                </a:extLst>
              </a:tr>
              <a:tr h="245958">
                <a:tc rowSpan="2">
                  <a:txBody>
                    <a:bodyPr/>
                    <a:lstStyle/>
                    <a:p>
                      <a:pPr marL="36195" marR="36195" algn="ctr">
                        <a:lnSpc>
                          <a:spcPct val="150000"/>
                        </a:lnSpc>
                        <a:spcAft>
                          <a:spcPts val="0"/>
                        </a:spcAft>
                      </a:pPr>
                      <a:r>
                        <a:rPr lang="es-EC" sz="1000">
                          <a:effectLst/>
                        </a:rPr>
                        <a:t>N</a:t>
                      </a:r>
                      <a:endParaRPr lang="es-ES_tradnl" sz="1100">
                        <a:effectLst/>
                        <a:latin typeface="Arial" charset="0"/>
                        <a:ea typeface="Calibri" charset="0"/>
                        <a:cs typeface="Times New Roman" charset="0"/>
                      </a:endParaRPr>
                    </a:p>
                  </a:txBody>
                  <a:tcPr marL="0" marR="0" marT="0" marB="0" anchor="ctr"/>
                </a:tc>
                <a:tc>
                  <a:txBody>
                    <a:bodyPr/>
                    <a:lstStyle/>
                    <a:p>
                      <a:pPr marL="36195" marR="36195" algn="just">
                        <a:lnSpc>
                          <a:spcPct val="150000"/>
                        </a:lnSpc>
                        <a:spcAft>
                          <a:spcPts val="0"/>
                        </a:spcAft>
                      </a:pPr>
                      <a:r>
                        <a:rPr lang="es-EC" sz="1000">
                          <a:effectLst/>
                          <a:latin typeface="Arial" charset="0"/>
                          <a:ea typeface="Arial" charset="0"/>
                          <a:cs typeface="Arial" charset="0"/>
                        </a:rPr>
                        <a:t>Válidos</a:t>
                      </a:r>
                      <a:endParaRPr lang="es-ES_tradnl" sz="11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335</a:t>
                      </a:r>
                      <a:endParaRPr lang="es-ES_tradnl" sz="11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870784611"/>
                  </a:ext>
                </a:extLst>
              </a:tr>
              <a:tr h="203381">
                <a:tc vMerge="1">
                  <a:txBody>
                    <a:bodyPr/>
                    <a:lstStyle/>
                    <a:p>
                      <a:endParaRPr lang="es-ES_tradnl"/>
                    </a:p>
                  </a:txBody>
                  <a:tcPr/>
                </a:tc>
                <a:tc>
                  <a:txBody>
                    <a:bodyPr/>
                    <a:lstStyle/>
                    <a:p>
                      <a:pPr marL="36195" marR="36195" algn="just">
                        <a:lnSpc>
                          <a:spcPct val="150000"/>
                        </a:lnSpc>
                        <a:spcAft>
                          <a:spcPts val="0"/>
                        </a:spcAft>
                      </a:pPr>
                      <a:r>
                        <a:rPr lang="es-EC" sz="1000">
                          <a:effectLst/>
                          <a:latin typeface="Arial" charset="0"/>
                          <a:ea typeface="Arial" charset="0"/>
                          <a:cs typeface="Arial" charset="0"/>
                        </a:rPr>
                        <a:t>Perdidos</a:t>
                      </a:r>
                      <a:endParaRPr lang="es-ES_tradnl" sz="11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000" dirty="0">
                          <a:effectLst/>
                          <a:latin typeface="Arial" charset="0"/>
                          <a:ea typeface="Arial" charset="0"/>
                          <a:cs typeface="Arial" charset="0"/>
                        </a:rPr>
                        <a:t>26</a:t>
                      </a:r>
                      <a:endParaRPr lang="es-ES_tradnl" sz="11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268081883"/>
                  </a:ext>
                </a:extLst>
              </a:tr>
              <a:tr h="327945">
                <a:tc gridSpan="2">
                  <a:txBody>
                    <a:bodyPr/>
                    <a:lstStyle/>
                    <a:p>
                      <a:pPr marL="36195" marR="36195" algn="just">
                        <a:lnSpc>
                          <a:spcPct val="150000"/>
                        </a:lnSpc>
                        <a:spcAft>
                          <a:spcPts val="0"/>
                        </a:spcAft>
                      </a:pPr>
                      <a:r>
                        <a:rPr lang="es-EC" sz="1000">
                          <a:effectLst/>
                          <a:latin typeface="Arial" charset="0"/>
                          <a:ea typeface="Arial" charset="0"/>
                          <a:cs typeface="Arial" charset="0"/>
                        </a:rPr>
                        <a:t>Media</a:t>
                      </a:r>
                      <a:endParaRPr lang="es-ES_tradnl" sz="110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00" dirty="0">
                          <a:effectLst/>
                          <a:latin typeface="Arial" charset="0"/>
                          <a:ea typeface="Arial" charset="0"/>
                          <a:cs typeface="Arial" charset="0"/>
                        </a:rPr>
                        <a:t>15,27</a:t>
                      </a:r>
                      <a:endParaRPr lang="es-ES_tradnl" sz="11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500951705"/>
                  </a:ext>
                </a:extLst>
              </a:tr>
              <a:tr h="327945">
                <a:tc gridSpan="2">
                  <a:txBody>
                    <a:bodyPr/>
                    <a:lstStyle/>
                    <a:p>
                      <a:pPr marL="36195" marR="36195" algn="just">
                        <a:lnSpc>
                          <a:spcPct val="150000"/>
                        </a:lnSpc>
                        <a:spcAft>
                          <a:spcPts val="0"/>
                        </a:spcAft>
                      </a:pPr>
                      <a:r>
                        <a:rPr lang="es-EC" sz="1000">
                          <a:effectLst/>
                          <a:latin typeface="Arial" charset="0"/>
                          <a:ea typeface="Arial" charset="0"/>
                          <a:cs typeface="Arial" charset="0"/>
                        </a:rPr>
                        <a:t>Mediana</a:t>
                      </a:r>
                      <a:endParaRPr lang="es-ES_tradnl" sz="110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00" dirty="0">
                          <a:effectLst/>
                          <a:latin typeface="Arial" charset="0"/>
                          <a:ea typeface="Arial" charset="0"/>
                          <a:cs typeface="Arial" charset="0"/>
                        </a:rPr>
                        <a:t>15,00</a:t>
                      </a:r>
                      <a:endParaRPr lang="es-ES_tradnl" sz="11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282983095"/>
                  </a:ext>
                </a:extLst>
              </a:tr>
              <a:tr h="203381">
                <a:tc gridSpan="2">
                  <a:txBody>
                    <a:bodyPr/>
                    <a:lstStyle/>
                    <a:p>
                      <a:pPr marL="36195" marR="36195" algn="just">
                        <a:lnSpc>
                          <a:spcPct val="150000"/>
                        </a:lnSpc>
                        <a:spcAft>
                          <a:spcPts val="0"/>
                        </a:spcAft>
                      </a:pPr>
                      <a:r>
                        <a:rPr lang="es-EC" sz="1000">
                          <a:effectLst/>
                          <a:latin typeface="Arial" charset="0"/>
                          <a:ea typeface="Arial" charset="0"/>
                          <a:cs typeface="Arial" charset="0"/>
                        </a:rPr>
                        <a:t>Moda</a:t>
                      </a:r>
                      <a:endParaRPr lang="es-ES_tradnl" sz="110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00" dirty="0">
                          <a:effectLst/>
                          <a:latin typeface="Arial" charset="0"/>
                          <a:ea typeface="Arial" charset="0"/>
                          <a:cs typeface="Arial" charset="0"/>
                        </a:rPr>
                        <a:t>13</a:t>
                      </a:r>
                      <a:endParaRPr lang="es-ES_tradnl" sz="11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260702755"/>
                  </a:ext>
                </a:extLst>
              </a:tr>
              <a:tr h="203381">
                <a:tc gridSpan="2">
                  <a:txBody>
                    <a:bodyPr/>
                    <a:lstStyle/>
                    <a:p>
                      <a:pPr marL="36195" marR="36195" algn="just">
                        <a:lnSpc>
                          <a:spcPct val="150000"/>
                        </a:lnSpc>
                        <a:spcAft>
                          <a:spcPts val="0"/>
                        </a:spcAft>
                      </a:pPr>
                      <a:r>
                        <a:rPr lang="es-EC" sz="1000">
                          <a:effectLst/>
                          <a:latin typeface="Arial" charset="0"/>
                          <a:ea typeface="Arial" charset="0"/>
                          <a:cs typeface="Arial" charset="0"/>
                        </a:rPr>
                        <a:t>Mínimo</a:t>
                      </a:r>
                      <a:endParaRPr lang="es-ES_tradnl" sz="110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00" dirty="0">
                          <a:effectLst/>
                          <a:latin typeface="Arial" charset="0"/>
                          <a:ea typeface="Arial" charset="0"/>
                          <a:cs typeface="Arial" charset="0"/>
                        </a:rPr>
                        <a:t>8</a:t>
                      </a:r>
                      <a:endParaRPr lang="es-ES_tradnl" sz="11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2246302298"/>
                  </a:ext>
                </a:extLst>
              </a:tr>
              <a:tr h="203381">
                <a:tc gridSpan="2">
                  <a:txBody>
                    <a:bodyPr/>
                    <a:lstStyle/>
                    <a:p>
                      <a:pPr marL="36195" marR="36195" algn="just">
                        <a:lnSpc>
                          <a:spcPct val="150000"/>
                        </a:lnSpc>
                        <a:spcAft>
                          <a:spcPts val="0"/>
                        </a:spcAft>
                      </a:pPr>
                      <a:r>
                        <a:rPr lang="es-EC" sz="1000" dirty="0">
                          <a:effectLst/>
                          <a:latin typeface="Arial" charset="0"/>
                          <a:ea typeface="Arial" charset="0"/>
                          <a:cs typeface="Arial" charset="0"/>
                        </a:rPr>
                        <a:t>Máximo</a:t>
                      </a:r>
                      <a:endParaRPr lang="es-ES_tradnl" sz="1100" dirty="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00" dirty="0">
                          <a:effectLst/>
                          <a:latin typeface="Arial" charset="0"/>
                          <a:ea typeface="Arial" charset="0"/>
                          <a:cs typeface="Arial" charset="0"/>
                        </a:rPr>
                        <a:t>30</a:t>
                      </a:r>
                      <a:endParaRPr lang="es-ES_tradnl" sz="11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735506314"/>
                  </a:ext>
                </a:extLst>
              </a:tr>
            </a:tbl>
          </a:graphicData>
        </a:graphic>
      </p:graphicFrame>
    </p:spTree>
    <p:extLst>
      <p:ext uri="{BB962C8B-B14F-4D97-AF65-F5344CB8AC3E}">
        <p14:creationId xmlns:p14="http://schemas.microsoft.com/office/powerpoint/2010/main" val="1451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11008"/>
            <a:ext cx="8452016" cy="71095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P3: </a:t>
            </a:r>
            <a:r>
              <a:rPr lang="es-EC" sz="1800" dirty="0"/>
              <a:t>En base a las siguientes opciones, señale qué tipo de alimentos es el que usted consume con mayor frecuencia fuera de </a:t>
            </a:r>
            <a:r>
              <a:rPr lang="es-EC" sz="1800" dirty="0" smtClean="0"/>
              <a:t>casa</a:t>
            </a:r>
            <a:r>
              <a:rPr lang="es-ES_tradnl" sz="1800" dirty="0" smtClean="0"/>
              <a:t>?</a:t>
            </a:r>
            <a:endParaRPr lang="es-ES_tradnl" sz="1800" dirty="0"/>
          </a:p>
        </p:txBody>
      </p:sp>
      <p:pic>
        <p:nvPicPr>
          <p:cNvPr id="7" name="Imagen 6"/>
          <p:cNvPicPr/>
          <p:nvPr/>
        </p:nvPicPr>
        <p:blipFill rotWithShape="1">
          <a:blip r:embed="rId2">
            <a:extLst>
              <a:ext uri="{28A0092B-C50C-407E-A947-70E740481C1C}">
                <a14:useLocalDpi xmlns:a14="http://schemas.microsoft.com/office/drawing/2010/main" val="0"/>
              </a:ext>
            </a:extLst>
          </a:blip>
          <a:srcRect l="2180" t="9533" r="1932"/>
          <a:stretch/>
        </p:blipFill>
        <p:spPr bwMode="auto">
          <a:xfrm>
            <a:off x="3059832" y="699944"/>
            <a:ext cx="3731972" cy="2817440"/>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210880920"/>
              </p:ext>
            </p:extLst>
          </p:nvPr>
        </p:nvGraphicFramePr>
        <p:xfrm>
          <a:off x="1043608" y="3645024"/>
          <a:ext cx="6840761" cy="2849880"/>
        </p:xfrm>
        <a:graphic>
          <a:graphicData uri="http://schemas.openxmlformats.org/drawingml/2006/table">
            <a:tbl>
              <a:tblPr>
                <a:tableStyleId>{8799B23B-EC83-4686-B30A-512413B5E67A}</a:tableStyleId>
              </a:tblPr>
              <a:tblGrid>
                <a:gridCol w="1311272">
                  <a:extLst>
                    <a:ext uri="{9D8B030D-6E8A-4147-A177-3AD203B41FA5}">
                      <a16:colId xmlns:a16="http://schemas.microsoft.com/office/drawing/2014/main" val="20000"/>
                    </a:ext>
                  </a:extLst>
                </a:gridCol>
                <a:gridCol w="1311272">
                  <a:extLst>
                    <a:ext uri="{9D8B030D-6E8A-4147-A177-3AD203B41FA5}">
                      <a16:colId xmlns:a16="http://schemas.microsoft.com/office/drawing/2014/main" val="20001"/>
                    </a:ext>
                  </a:extLst>
                </a:gridCol>
                <a:gridCol w="907804">
                  <a:extLst>
                    <a:ext uri="{9D8B030D-6E8A-4147-A177-3AD203B41FA5}">
                      <a16:colId xmlns:a16="http://schemas.microsoft.com/office/drawing/2014/main" val="20002"/>
                    </a:ext>
                  </a:extLst>
                </a:gridCol>
                <a:gridCol w="1103471">
                  <a:extLst>
                    <a:ext uri="{9D8B030D-6E8A-4147-A177-3AD203B41FA5}">
                      <a16:colId xmlns:a16="http://schemas.microsoft.com/office/drawing/2014/main" val="20003"/>
                    </a:ext>
                  </a:extLst>
                </a:gridCol>
                <a:gridCol w="1103471">
                  <a:extLst>
                    <a:ext uri="{9D8B030D-6E8A-4147-A177-3AD203B41FA5}">
                      <a16:colId xmlns:a16="http://schemas.microsoft.com/office/drawing/2014/main" val="20004"/>
                    </a:ext>
                  </a:extLst>
                </a:gridCol>
                <a:gridCol w="1103471">
                  <a:extLst>
                    <a:ext uri="{9D8B030D-6E8A-4147-A177-3AD203B41FA5}">
                      <a16:colId xmlns:a16="http://schemas.microsoft.com/office/drawing/2014/main" val="20005"/>
                    </a:ext>
                  </a:extLst>
                </a:gridCol>
              </a:tblGrid>
              <a:tr h="0">
                <a:tc gridSpan="2">
                  <a:txBody>
                    <a:bodyPr/>
                    <a:lstStyle/>
                    <a:p>
                      <a:pPr marL="36195" marR="36195" algn="ctr">
                        <a:lnSpc>
                          <a:spcPct val="150000"/>
                        </a:lnSpc>
                        <a:spcAft>
                          <a:spcPts val="0"/>
                        </a:spcAft>
                      </a:pPr>
                      <a:r>
                        <a:rPr lang="es-EC" sz="1200" dirty="0">
                          <a:effectLst/>
                          <a:latin typeface="Arial" charset="0"/>
                          <a:ea typeface="Arial" charset="0"/>
                          <a:cs typeface="Arial" charset="0"/>
                        </a:rPr>
                        <a:t> </a:t>
                      </a:r>
                      <a:endParaRPr lang="es-ES_tradnl" sz="2000" dirty="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200">
                          <a:effectLst/>
                          <a:latin typeface="Arial" charset="0"/>
                          <a:ea typeface="Arial" charset="0"/>
                          <a:cs typeface="Arial" charset="0"/>
                        </a:rPr>
                        <a:t>Frecuencia</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200">
                          <a:effectLst/>
                          <a:latin typeface="Arial" charset="0"/>
                          <a:ea typeface="Arial" charset="0"/>
                          <a:cs typeface="Arial" charset="0"/>
                        </a:rPr>
                        <a:t>Porcentaje</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200">
                          <a:effectLst/>
                          <a:latin typeface="Arial" charset="0"/>
                          <a:ea typeface="Arial" charset="0"/>
                          <a:cs typeface="Arial" charset="0"/>
                        </a:rPr>
                        <a:t>Porcentaje </a:t>
                      </a:r>
                      <a:endParaRPr lang="es-ES_tradnl" sz="2000">
                        <a:effectLst/>
                        <a:latin typeface="Arial" charset="0"/>
                        <a:ea typeface="Arial" charset="0"/>
                        <a:cs typeface="Arial" charset="0"/>
                      </a:endParaRPr>
                    </a:p>
                    <a:p>
                      <a:pPr marL="36195" marR="36195" algn="ctr">
                        <a:lnSpc>
                          <a:spcPct val="150000"/>
                        </a:lnSpc>
                        <a:spcAft>
                          <a:spcPts val="0"/>
                        </a:spcAft>
                      </a:pPr>
                      <a:r>
                        <a:rPr lang="es-EC" sz="1200">
                          <a:effectLst/>
                          <a:latin typeface="Arial" charset="0"/>
                          <a:ea typeface="Arial" charset="0"/>
                          <a:cs typeface="Arial" charset="0"/>
                        </a:rPr>
                        <a:t>válido</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200">
                          <a:effectLst/>
                          <a:latin typeface="Arial" charset="0"/>
                          <a:ea typeface="Arial" charset="0"/>
                          <a:cs typeface="Arial" charset="0"/>
                        </a:rPr>
                        <a:t>Porcentaje </a:t>
                      </a:r>
                      <a:endParaRPr lang="es-ES_tradnl" sz="2000">
                        <a:effectLst/>
                        <a:latin typeface="Arial" charset="0"/>
                        <a:ea typeface="Arial" charset="0"/>
                        <a:cs typeface="Arial" charset="0"/>
                      </a:endParaRPr>
                    </a:p>
                    <a:p>
                      <a:pPr marL="36195" marR="36195" algn="ctr">
                        <a:lnSpc>
                          <a:spcPct val="150000"/>
                        </a:lnSpc>
                        <a:spcAft>
                          <a:spcPts val="0"/>
                        </a:spcAft>
                      </a:pPr>
                      <a:r>
                        <a:rPr lang="es-EC" sz="1200">
                          <a:effectLst/>
                          <a:latin typeface="Arial" charset="0"/>
                          <a:ea typeface="Arial" charset="0"/>
                          <a:cs typeface="Arial" charset="0"/>
                        </a:rPr>
                        <a:t>acumulado</a:t>
                      </a:r>
                      <a:endParaRPr lang="es-ES_tradnl" sz="20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0"/>
                  </a:ext>
                </a:extLst>
              </a:tr>
              <a:tr h="289560">
                <a:tc rowSpan="7">
                  <a:txBody>
                    <a:bodyPr/>
                    <a:lstStyle/>
                    <a:p>
                      <a:pPr marL="36195" marR="36195" algn="just">
                        <a:lnSpc>
                          <a:spcPct val="150000"/>
                        </a:lnSpc>
                        <a:spcAft>
                          <a:spcPts val="0"/>
                        </a:spcAft>
                      </a:pPr>
                      <a:r>
                        <a:rPr lang="es-EC" sz="1100">
                          <a:effectLst/>
                          <a:latin typeface="Arial" charset="0"/>
                          <a:ea typeface="Arial" charset="0"/>
                          <a:cs typeface="Arial" charset="0"/>
                        </a:rPr>
                        <a:t>Válidos</a:t>
                      </a:r>
                      <a:endParaRPr lang="es-ES_tradnl" sz="2000">
                        <a:effectLst/>
                        <a:latin typeface="Arial" charset="0"/>
                        <a:ea typeface="Arial" charset="0"/>
                        <a:cs typeface="Arial" charset="0"/>
                      </a:endParaRPr>
                    </a:p>
                  </a:txBody>
                  <a:tcPr marL="0" marR="0" marT="0" marB="0" anchor="ctr"/>
                </a:tc>
                <a:tc>
                  <a:txBody>
                    <a:bodyPr/>
                    <a:lstStyle/>
                    <a:p>
                      <a:pPr marL="36195" marR="36195" algn="just">
                        <a:lnSpc>
                          <a:spcPct val="150000"/>
                        </a:lnSpc>
                        <a:spcAft>
                          <a:spcPts val="0"/>
                        </a:spcAft>
                      </a:pPr>
                      <a:r>
                        <a:rPr lang="es-EC" sz="1100" dirty="0">
                          <a:effectLst/>
                          <a:latin typeface="Arial" charset="0"/>
                          <a:ea typeface="Arial" charset="0"/>
                          <a:cs typeface="Arial" charset="0"/>
                        </a:rPr>
                        <a:t>Comida Light</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10</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2,77%</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2,99%</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2,99%</a:t>
                      </a:r>
                      <a:endParaRPr lang="es-ES_tradnl" sz="20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1"/>
                  </a:ext>
                </a:extLst>
              </a:tr>
              <a:tr h="0">
                <a:tc vMerge="1">
                  <a:txBody>
                    <a:bodyPr/>
                    <a:lstStyle/>
                    <a:p>
                      <a:endParaRPr lang="es-ES_tradnl"/>
                    </a:p>
                  </a:txBody>
                  <a:tcPr/>
                </a:tc>
                <a:tc>
                  <a:txBody>
                    <a:bodyPr/>
                    <a:lstStyle/>
                    <a:p>
                      <a:pPr marL="36195" marR="36195" algn="just">
                        <a:lnSpc>
                          <a:spcPct val="150000"/>
                        </a:lnSpc>
                        <a:spcAft>
                          <a:spcPts val="0"/>
                        </a:spcAft>
                      </a:pPr>
                      <a:r>
                        <a:rPr lang="es-EC" sz="1100" dirty="0">
                          <a:effectLst/>
                          <a:latin typeface="Arial" charset="0"/>
                          <a:ea typeface="Arial" charset="0"/>
                          <a:cs typeface="Arial" charset="0"/>
                        </a:rPr>
                        <a:t>Comida Casera</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114</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31,58%</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34,03%</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37,01%</a:t>
                      </a:r>
                      <a:endParaRPr lang="es-ES_tradnl" sz="20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2"/>
                  </a:ext>
                </a:extLst>
              </a:tr>
              <a:tr h="0">
                <a:tc vMerge="1">
                  <a:txBody>
                    <a:bodyPr/>
                    <a:lstStyle/>
                    <a:p>
                      <a:endParaRPr lang="es-ES_tradnl"/>
                    </a:p>
                  </a:txBody>
                  <a:tcPr/>
                </a:tc>
                <a:tc>
                  <a:txBody>
                    <a:bodyPr/>
                    <a:lstStyle/>
                    <a:p>
                      <a:pPr marL="36195" marR="36195" algn="just">
                        <a:lnSpc>
                          <a:spcPct val="150000"/>
                        </a:lnSpc>
                        <a:spcAft>
                          <a:spcPts val="0"/>
                        </a:spcAft>
                      </a:pPr>
                      <a:r>
                        <a:rPr lang="es-EC" sz="1100" dirty="0">
                          <a:effectLst/>
                          <a:latin typeface="Arial" charset="0"/>
                          <a:ea typeface="Arial" charset="0"/>
                          <a:cs typeface="Arial" charset="0"/>
                        </a:rPr>
                        <a:t>Comida Chatarra</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149</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41,27%</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44,48%</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81,49%</a:t>
                      </a:r>
                      <a:endParaRPr lang="es-ES_tradnl" sz="20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3"/>
                  </a:ext>
                </a:extLst>
              </a:tr>
              <a:tr h="0">
                <a:tc vMerge="1">
                  <a:txBody>
                    <a:bodyPr/>
                    <a:lstStyle/>
                    <a:p>
                      <a:endParaRPr lang="es-ES_tradnl"/>
                    </a:p>
                  </a:txBody>
                  <a:tcPr/>
                </a:tc>
                <a:tc>
                  <a:txBody>
                    <a:bodyPr/>
                    <a:lstStyle/>
                    <a:p>
                      <a:pPr marL="36195" marR="36195" algn="just">
                        <a:lnSpc>
                          <a:spcPct val="150000"/>
                        </a:lnSpc>
                        <a:spcAft>
                          <a:spcPts val="0"/>
                        </a:spcAft>
                      </a:pPr>
                      <a:r>
                        <a:rPr lang="es-EC" sz="1100">
                          <a:effectLst/>
                          <a:latin typeface="Arial" charset="0"/>
                          <a:ea typeface="Arial" charset="0"/>
                          <a:cs typeface="Arial" charset="0"/>
                        </a:rPr>
                        <a:t>Comida Natural</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16</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4,43%</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4,78%</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86,27%</a:t>
                      </a:r>
                      <a:endParaRPr lang="es-ES_tradnl" sz="20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4"/>
                  </a:ext>
                </a:extLst>
              </a:tr>
              <a:tr h="0">
                <a:tc vMerge="1">
                  <a:txBody>
                    <a:bodyPr/>
                    <a:lstStyle/>
                    <a:p>
                      <a:endParaRPr lang="es-ES_tradnl"/>
                    </a:p>
                  </a:txBody>
                  <a:tcPr/>
                </a:tc>
                <a:tc>
                  <a:txBody>
                    <a:bodyPr/>
                    <a:lstStyle/>
                    <a:p>
                      <a:pPr marL="36195" marR="36195" algn="just">
                        <a:lnSpc>
                          <a:spcPct val="150000"/>
                        </a:lnSpc>
                        <a:spcAft>
                          <a:spcPts val="0"/>
                        </a:spcAft>
                      </a:pPr>
                      <a:r>
                        <a:rPr lang="es-EC" sz="1100">
                          <a:effectLst/>
                          <a:latin typeface="Arial" charset="0"/>
                          <a:ea typeface="Arial" charset="0"/>
                          <a:cs typeface="Arial" charset="0"/>
                        </a:rPr>
                        <a:t>Comida Gourmet</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16</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4,43%</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4,78%</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91,04%</a:t>
                      </a:r>
                      <a:endParaRPr lang="es-ES_tradnl" sz="20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5"/>
                  </a:ext>
                </a:extLst>
              </a:tr>
              <a:tr h="0">
                <a:tc vMerge="1">
                  <a:txBody>
                    <a:bodyPr/>
                    <a:lstStyle/>
                    <a:p>
                      <a:endParaRPr lang="es-ES_tradnl"/>
                    </a:p>
                  </a:txBody>
                  <a:tcPr/>
                </a:tc>
                <a:tc>
                  <a:txBody>
                    <a:bodyPr/>
                    <a:lstStyle/>
                    <a:p>
                      <a:pPr marL="36195" marR="36195" algn="just">
                        <a:lnSpc>
                          <a:spcPct val="150000"/>
                        </a:lnSpc>
                        <a:spcAft>
                          <a:spcPts val="0"/>
                        </a:spcAft>
                      </a:pPr>
                      <a:r>
                        <a:rPr lang="es-EC" sz="1100">
                          <a:effectLst/>
                          <a:latin typeface="Arial" charset="0"/>
                          <a:ea typeface="Arial" charset="0"/>
                          <a:cs typeface="Arial" charset="0"/>
                        </a:rPr>
                        <a:t>Comida Nacional</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30</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8,31%</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8,96%</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100,00%</a:t>
                      </a:r>
                      <a:endParaRPr lang="es-ES_tradnl" sz="20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6"/>
                  </a:ext>
                </a:extLst>
              </a:tr>
              <a:tr h="0">
                <a:tc vMerge="1">
                  <a:txBody>
                    <a:bodyPr/>
                    <a:lstStyle/>
                    <a:p>
                      <a:endParaRPr lang="es-ES_tradnl"/>
                    </a:p>
                  </a:txBody>
                  <a:tcPr/>
                </a:tc>
                <a:tc>
                  <a:txBody>
                    <a:bodyPr/>
                    <a:lstStyle/>
                    <a:p>
                      <a:pPr marL="36195" marR="36195" algn="just">
                        <a:lnSpc>
                          <a:spcPct val="150000"/>
                        </a:lnSpc>
                        <a:spcAft>
                          <a:spcPts val="0"/>
                        </a:spcAft>
                      </a:pPr>
                      <a:r>
                        <a:rPr lang="es-EC" sz="1100">
                          <a:effectLst/>
                          <a:latin typeface="Arial" charset="0"/>
                          <a:ea typeface="Arial" charset="0"/>
                          <a:cs typeface="Arial" charset="0"/>
                        </a:rPr>
                        <a:t>Total</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335</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92,80%</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100,00%</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 </a:t>
                      </a:r>
                      <a:endParaRPr lang="es-ES_tradnl" sz="20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7"/>
                  </a:ext>
                </a:extLst>
              </a:tr>
              <a:tr h="0">
                <a:tc>
                  <a:txBody>
                    <a:bodyPr/>
                    <a:lstStyle/>
                    <a:p>
                      <a:pPr marL="36195" marR="36195" algn="just">
                        <a:lnSpc>
                          <a:spcPct val="150000"/>
                        </a:lnSpc>
                        <a:spcAft>
                          <a:spcPts val="0"/>
                        </a:spcAft>
                      </a:pPr>
                      <a:r>
                        <a:rPr lang="es-EC" sz="1100">
                          <a:effectLst/>
                          <a:latin typeface="Arial" charset="0"/>
                          <a:ea typeface="Arial" charset="0"/>
                          <a:cs typeface="Arial" charset="0"/>
                        </a:rPr>
                        <a:t>Perdidos</a:t>
                      </a:r>
                      <a:endParaRPr lang="es-ES_tradnl" sz="2000">
                        <a:effectLst/>
                        <a:latin typeface="Arial" charset="0"/>
                        <a:ea typeface="Arial" charset="0"/>
                        <a:cs typeface="Arial" charset="0"/>
                      </a:endParaRPr>
                    </a:p>
                  </a:txBody>
                  <a:tcPr marL="0" marR="0" marT="0" marB="0" anchor="ctr"/>
                </a:tc>
                <a:tc>
                  <a:txBody>
                    <a:bodyPr/>
                    <a:lstStyle/>
                    <a:p>
                      <a:pPr marL="36195" marR="36195" algn="just">
                        <a:lnSpc>
                          <a:spcPct val="150000"/>
                        </a:lnSpc>
                        <a:spcAft>
                          <a:spcPts val="0"/>
                        </a:spcAft>
                      </a:pPr>
                      <a:r>
                        <a:rPr lang="es-EC" sz="1100">
                          <a:effectLst/>
                          <a:latin typeface="Arial" charset="0"/>
                          <a:ea typeface="Arial" charset="0"/>
                          <a:cs typeface="Arial" charset="0"/>
                        </a:rPr>
                        <a:t>Sistema</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26</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7,20%</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 </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 </a:t>
                      </a:r>
                      <a:endParaRPr lang="es-ES_tradnl" sz="20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8"/>
                  </a:ext>
                </a:extLst>
              </a:tr>
              <a:tr h="0">
                <a:tc gridSpan="2">
                  <a:txBody>
                    <a:bodyPr/>
                    <a:lstStyle/>
                    <a:p>
                      <a:pPr marL="36195" marR="36195" algn="ctr">
                        <a:lnSpc>
                          <a:spcPct val="150000"/>
                        </a:lnSpc>
                        <a:spcAft>
                          <a:spcPts val="0"/>
                        </a:spcAft>
                      </a:pPr>
                      <a:r>
                        <a:rPr lang="es-EC" sz="1100">
                          <a:effectLst/>
                          <a:latin typeface="Arial" charset="0"/>
                          <a:ea typeface="Arial" charset="0"/>
                          <a:cs typeface="Arial" charset="0"/>
                        </a:rPr>
                        <a:t>Total</a:t>
                      </a:r>
                      <a:endParaRPr lang="es-ES_tradnl" sz="200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100">
                          <a:effectLst/>
                          <a:latin typeface="Arial" charset="0"/>
                          <a:ea typeface="Arial" charset="0"/>
                          <a:cs typeface="Arial" charset="0"/>
                        </a:rPr>
                        <a:t>361</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100,00%</a:t>
                      </a:r>
                      <a:endParaRPr lang="es-ES_tradnl" sz="20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a:effectLst/>
                          <a:latin typeface="Arial" charset="0"/>
                          <a:ea typeface="Arial" charset="0"/>
                          <a:cs typeface="Arial" charset="0"/>
                        </a:rPr>
                        <a:t> </a:t>
                      </a:r>
                      <a:endParaRPr lang="es-ES_tradnl" sz="20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100" dirty="0">
                          <a:effectLst/>
                          <a:latin typeface="Arial" charset="0"/>
                          <a:ea typeface="Arial" charset="0"/>
                          <a:cs typeface="Arial" charset="0"/>
                        </a:rPr>
                        <a:t> </a:t>
                      </a:r>
                      <a:endParaRPr lang="es-ES_tradnl" sz="20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143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44624"/>
            <a:ext cx="8452016" cy="1143000"/>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P4: </a:t>
            </a:r>
            <a:r>
              <a:rPr lang="es-EC" sz="1800" dirty="0"/>
              <a:t>¿En los últimos 6 meses ha recibido publicidad en su Smartphone para promover la compra de alimentos?</a:t>
            </a:r>
            <a:r>
              <a:rPr lang="es-ES_tradnl" sz="1800" dirty="0"/>
              <a:t> </a:t>
            </a:r>
          </a:p>
        </p:txBody>
      </p:sp>
      <p:pic>
        <p:nvPicPr>
          <p:cNvPr id="5" name="Imagen 4"/>
          <p:cNvPicPr/>
          <p:nvPr/>
        </p:nvPicPr>
        <p:blipFill rotWithShape="1">
          <a:blip r:embed="rId2">
            <a:extLst>
              <a:ext uri="{28A0092B-C50C-407E-A947-70E740481C1C}">
                <a14:useLocalDpi xmlns:a14="http://schemas.microsoft.com/office/drawing/2010/main" val="0"/>
              </a:ext>
            </a:extLst>
          </a:blip>
          <a:srcRect t="9349" b="9106"/>
          <a:stretch/>
        </p:blipFill>
        <p:spPr bwMode="auto">
          <a:xfrm>
            <a:off x="2411760" y="1185144"/>
            <a:ext cx="3866515" cy="2519680"/>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3081994437"/>
              </p:ext>
            </p:extLst>
          </p:nvPr>
        </p:nvGraphicFramePr>
        <p:xfrm>
          <a:off x="1331640" y="3933056"/>
          <a:ext cx="6813274" cy="2201394"/>
        </p:xfrm>
        <a:graphic>
          <a:graphicData uri="http://schemas.openxmlformats.org/drawingml/2006/table">
            <a:tbl>
              <a:tblPr>
                <a:tableStyleId>{8799B23B-EC83-4686-B30A-512413B5E67A}</a:tableStyleId>
              </a:tblPr>
              <a:tblGrid>
                <a:gridCol w="901731">
                  <a:extLst>
                    <a:ext uri="{9D8B030D-6E8A-4147-A177-3AD203B41FA5}">
                      <a16:colId xmlns:a16="http://schemas.microsoft.com/office/drawing/2014/main" val="20000"/>
                    </a:ext>
                  </a:extLst>
                </a:gridCol>
                <a:gridCol w="1046918">
                  <a:extLst>
                    <a:ext uri="{9D8B030D-6E8A-4147-A177-3AD203B41FA5}">
                      <a16:colId xmlns:a16="http://schemas.microsoft.com/office/drawing/2014/main" val="20001"/>
                    </a:ext>
                  </a:extLst>
                </a:gridCol>
                <a:gridCol w="1046918">
                  <a:extLst>
                    <a:ext uri="{9D8B030D-6E8A-4147-A177-3AD203B41FA5}">
                      <a16:colId xmlns:a16="http://schemas.microsoft.com/office/drawing/2014/main" val="20002"/>
                    </a:ext>
                  </a:extLst>
                </a:gridCol>
                <a:gridCol w="1272569">
                  <a:extLst>
                    <a:ext uri="{9D8B030D-6E8A-4147-A177-3AD203B41FA5}">
                      <a16:colId xmlns:a16="http://schemas.microsoft.com/office/drawing/2014/main" val="20003"/>
                    </a:ext>
                  </a:extLst>
                </a:gridCol>
                <a:gridCol w="1272569">
                  <a:extLst>
                    <a:ext uri="{9D8B030D-6E8A-4147-A177-3AD203B41FA5}">
                      <a16:colId xmlns:a16="http://schemas.microsoft.com/office/drawing/2014/main" val="20004"/>
                    </a:ext>
                  </a:extLst>
                </a:gridCol>
                <a:gridCol w="1272569">
                  <a:extLst>
                    <a:ext uri="{9D8B030D-6E8A-4147-A177-3AD203B41FA5}">
                      <a16:colId xmlns:a16="http://schemas.microsoft.com/office/drawing/2014/main" val="20005"/>
                    </a:ext>
                  </a:extLst>
                </a:gridCol>
              </a:tblGrid>
              <a:tr h="596638">
                <a:tc gridSpan="2">
                  <a:txBody>
                    <a:bodyPr/>
                    <a:lstStyle/>
                    <a:p>
                      <a:pPr marL="36195" marR="36195" algn="ctr">
                        <a:lnSpc>
                          <a:spcPct val="150000"/>
                        </a:lnSpc>
                        <a:spcAft>
                          <a:spcPts val="0"/>
                        </a:spcAft>
                      </a:pPr>
                      <a:r>
                        <a:rPr lang="es-EC" sz="1300">
                          <a:effectLst/>
                          <a:latin typeface="Arial" charset="0"/>
                          <a:ea typeface="Arial" charset="0"/>
                          <a:cs typeface="Arial" charset="0"/>
                        </a:rPr>
                        <a:t> </a:t>
                      </a:r>
                      <a:endParaRPr lang="es-ES_tradnl" sz="160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300">
                          <a:effectLst/>
                          <a:latin typeface="Arial" charset="0"/>
                          <a:ea typeface="Arial" charset="0"/>
                          <a:cs typeface="Arial" charset="0"/>
                        </a:rPr>
                        <a:t>Frecuencia</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Porcentaje</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Porcentaje </a:t>
                      </a:r>
                      <a:endParaRPr lang="es-ES_tradnl" sz="1600">
                        <a:effectLst/>
                        <a:latin typeface="Arial" charset="0"/>
                        <a:ea typeface="Arial" charset="0"/>
                        <a:cs typeface="Arial" charset="0"/>
                      </a:endParaRPr>
                    </a:p>
                    <a:p>
                      <a:pPr marL="36195" marR="36195" algn="ctr">
                        <a:lnSpc>
                          <a:spcPct val="150000"/>
                        </a:lnSpc>
                        <a:spcAft>
                          <a:spcPts val="0"/>
                        </a:spcAft>
                      </a:pPr>
                      <a:r>
                        <a:rPr lang="es-EC" sz="1300">
                          <a:effectLst/>
                          <a:latin typeface="Arial" charset="0"/>
                          <a:ea typeface="Arial" charset="0"/>
                          <a:cs typeface="Arial" charset="0"/>
                        </a:rPr>
                        <a:t>válido</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Porcentaje </a:t>
                      </a:r>
                      <a:endParaRPr lang="es-ES_tradnl" sz="1600">
                        <a:effectLst/>
                        <a:latin typeface="Arial" charset="0"/>
                        <a:ea typeface="Arial" charset="0"/>
                        <a:cs typeface="Arial" charset="0"/>
                      </a:endParaRPr>
                    </a:p>
                    <a:p>
                      <a:pPr marL="36195" marR="36195" algn="ctr">
                        <a:lnSpc>
                          <a:spcPct val="150000"/>
                        </a:lnSpc>
                        <a:spcAft>
                          <a:spcPts val="0"/>
                        </a:spcAft>
                      </a:pPr>
                      <a:r>
                        <a:rPr lang="es-EC" sz="1300">
                          <a:effectLst/>
                          <a:latin typeface="Arial" charset="0"/>
                          <a:ea typeface="Arial" charset="0"/>
                          <a:cs typeface="Arial" charset="0"/>
                        </a:rPr>
                        <a:t>acumulado</a:t>
                      </a:r>
                      <a:endParaRPr lang="es-ES_tradnl" sz="16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0"/>
                  </a:ext>
                </a:extLst>
              </a:tr>
              <a:tr h="298319">
                <a:tc rowSpan="3">
                  <a:txBody>
                    <a:bodyPr/>
                    <a:lstStyle/>
                    <a:p>
                      <a:pPr marL="36195" marR="36195" algn="just">
                        <a:lnSpc>
                          <a:spcPct val="150000"/>
                        </a:lnSpc>
                        <a:spcAft>
                          <a:spcPts val="0"/>
                        </a:spcAft>
                      </a:pPr>
                      <a:r>
                        <a:rPr lang="es-EC" sz="1300">
                          <a:effectLst/>
                          <a:latin typeface="Arial" charset="0"/>
                          <a:ea typeface="Arial" charset="0"/>
                          <a:cs typeface="Arial" charset="0"/>
                        </a:rPr>
                        <a:t>Válidos</a:t>
                      </a:r>
                      <a:endParaRPr lang="es-ES_tradnl" sz="1600">
                        <a:effectLst/>
                        <a:latin typeface="Arial" charset="0"/>
                        <a:ea typeface="Arial" charset="0"/>
                        <a:cs typeface="Arial" charset="0"/>
                      </a:endParaRPr>
                    </a:p>
                  </a:txBody>
                  <a:tcPr marL="0" marR="0" marT="0" marB="0" anchor="ctr"/>
                </a:tc>
                <a:tc>
                  <a:txBody>
                    <a:bodyPr/>
                    <a:lstStyle/>
                    <a:p>
                      <a:pPr marL="36195" marR="36195" algn="just">
                        <a:lnSpc>
                          <a:spcPct val="150000"/>
                        </a:lnSpc>
                        <a:spcAft>
                          <a:spcPts val="0"/>
                        </a:spcAft>
                      </a:pPr>
                      <a:r>
                        <a:rPr lang="es-EC" sz="1300">
                          <a:effectLst/>
                          <a:latin typeface="Arial" charset="0"/>
                          <a:ea typeface="Arial" charset="0"/>
                          <a:cs typeface="Arial" charset="0"/>
                        </a:rPr>
                        <a:t>Si</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119</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32,96%</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35,52%</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35,52%</a:t>
                      </a:r>
                      <a:endParaRPr lang="es-ES_tradnl" sz="16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1"/>
                  </a:ext>
                </a:extLst>
              </a:tr>
              <a:tr h="298319">
                <a:tc vMerge="1">
                  <a:txBody>
                    <a:bodyPr/>
                    <a:lstStyle/>
                    <a:p>
                      <a:endParaRPr lang="es-ES_tradnl"/>
                    </a:p>
                  </a:txBody>
                  <a:tcPr/>
                </a:tc>
                <a:tc>
                  <a:txBody>
                    <a:bodyPr/>
                    <a:lstStyle/>
                    <a:p>
                      <a:pPr marL="36195" marR="36195" algn="just">
                        <a:lnSpc>
                          <a:spcPct val="150000"/>
                        </a:lnSpc>
                        <a:spcAft>
                          <a:spcPts val="0"/>
                        </a:spcAft>
                      </a:pPr>
                      <a:r>
                        <a:rPr lang="es-EC" sz="1300">
                          <a:effectLst/>
                          <a:latin typeface="Arial" charset="0"/>
                          <a:ea typeface="Arial" charset="0"/>
                          <a:cs typeface="Arial" charset="0"/>
                        </a:rPr>
                        <a:t>No</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216</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400" dirty="0">
                          <a:effectLst/>
                          <a:latin typeface="Arial" charset="0"/>
                          <a:ea typeface="Arial" charset="0"/>
                          <a:cs typeface="Arial" charset="0"/>
                        </a:rPr>
                        <a:t>59,83%</a:t>
                      </a:r>
                      <a:endParaRPr lang="es-ES_tradnl" sz="1600" dirty="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800" dirty="0">
                          <a:solidFill>
                            <a:schemeClr val="bg1"/>
                          </a:solidFill>
                          <a:effectLst/>
                          <a:latin typeface="Arial" charset="0"/>
                          <a:ea typeface="Arial" charset="0"/>
                          <a:cs typeface="Arial" charset="0"/>
                        </a:rPr>
                        <a:t>64,48%</a:t>
                      </a:r>
                      <a:endParaRPr lang="es-ES_tradnl" sz="2400" dirty="0">
                        <a:solidFill>
                          <a:schemeClr val="bg1"/>
                        </a:solidFill>
                        <a:effectLst/>
                        <a:latin typeface="Arial" charset="0"/>
                        <a:ea typeface="Arial" charset="0"/>
                        <a:cs typeface="Arial" charset="0"/>
                      </a:endParaRPr>
                    </a:p>
                  </a:txBody>
                  <a:tcPr marL="0" marR="0" marT="0" marB="0" anchor="ctr">
                    <a:solidFill>
                      <a:schemeClr val="accent2"/>
                    </a:solidFill>
                  </a:tcPr>
                </a:tc>
                <a:tc>
                  <a:txBody>
                    <a:bodyPr/>
                    <a:lstStyle/>
                    <a:p>
                      <a:pPr marL="36195" marR="36195" algn="ctr">
                        <a:lnSpc>
                          <a:spcPct val="150000"/>
                        </a:lnSpc>
                        <a:spcAft>
                          <a:spcPts val="0"/>
                        </a:spcAft>
                      </a:pPr>
                      <a:r>
                        <a:rPr lang="es-EC" sz="1300">
                          <a:effectLst/>
                          <a:latin typeface="Arial" charset="0"/>
                          <a:ea typeface="Arial" charset="0"/>
                          <a:cs typeface="Arial" charset="0"/>
                        </a:rPr>
                        <a:t>100,00%</a:t>
                      </a:r>
                      <a:endParaRPr lang="es-ES_tradnl" sz="16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2"/>
                  </a:ext>
                </a:extLst>
              </a:tr>
              <a:tr h="298319">
                <a:tc vMerge="1">
                  <a:txBody>
                    <a:bodyPr/>
                    <a:lstStyle/>
                    <a:p>
                      <a:endParaRPr lang="es-ES_tradnl"/>
                    </a:p>
                  </a:txBody>
                  <a:tcPr/>
                </a:tc>
                <a:tc>
                  <a:txBody>
                    <a:bodyPr/>
                    <a:lstStyle/>
                    <a:p>
                      <a:pPr marL="36195" marR="36195" algn="just">
                        <a:lnSpc>
                          <a:spcPct val="150000"/>
                        </a:lnSpc>
                        <a:spcAft>
                          <a:spcPts val="0"/>
                        </a:spcAft>
                      </a:pPr>
                      <a:r>
                        <a:rPr lang="es-EC" sz="1300">
                          <a:effectLst/>
                          <a:latin typeface="Arial" charset="0"/>
                          <a:ea typeface="Arial" charset="0"/>
                          <a:cs typeface="Arial" charset="0"/>
                        </a:rPr>
                        <a:t>Total</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335</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92,80%</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100,00%</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 </a:t>
                      </a:r>
                      <a:endParaRPr lang="es-ES_tradnl" sz="16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3"/>
                  </a:ext>
                </a:extLst>
              </a:tr>
              <a:tr h="298319">
                <a:tc>
                  <a:txBody>
                    <a:bodyPr/>
                    <a:lstStyle/>
                    <a:p>
                      <a:pPr marL="36195" marR="36195" algn="just">
                        <a:lnSpc>
                          <a:spcPct val="150000"/>
                        </a:lnSpc>
                        <a:spcAft>
                          <a:spcPts val="0"/>
                        </a:spcAft>
                      </a:pPr>
                      <a:r>
                        <a:rPr lang="es-EC" sz="1300">
                          <a:effectLst/>
                          <a:latin typeface="Arial" charset="0"/>
                          <a:ea typeface="Arial" charset="0"/>
                          <a:cs typeface="Arial" charset="0"/>
                        </a:rPr>
                        <a:t>Perdidos</a:t>
                      </a:r>
                      <a:endParaRPr lang="es-ES_tradnl" sz="1600">
                        <a:effectLst/>
                        <a:latin typeface="Arial" charset="0"/>
                        <a:ea typeface="Arial" charset="0"/>
                        <a:cs typeface="Arial" charset="0"/>
                      </a:endParaRPr>
                    </a:p>
                  </a:txBody>
                  <a:tcPr marL="0" marR="0" marT="0" marB="0" anchor="ctr"/>
                </a:tc>
                <a:tc>
                  <a:txBody>
                    <a:bodyPr/>
                    <a:lstStyle/>
                    <a:p>
                      <a:pPr marL="36195" marR="36195" algn="just">
                        <a:lnSpc>
                          <a:spcPct val="150000"/>
                        </a:lnSpc>
                        <a:spcAft>
                          <a:spcPts val="0"/>
                        </a:spcAft>
                      </a:pPr>
                      <a:r>
                        <a:rPr lang="es-EC" sz="1300">
                          <a:effectLst/>
                          <a:latin typeface="Arial" charset="0"/>
                          <a:ea typeface="Arial" charset="0"/>
                          <a:cs typeface="Arial" charset="0"/>
                        </a:rPr>
                        <a:t>Sistema</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26</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7,20%</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 </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 </a:t>
                      </a:r>
                      <a:endParaRPr lang="es-ES_tradnl" sz="160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4"/>
                  </a:ext>
                </a:extLst>
              </a:tr>
              <a:tr h="298319">
                <a:tc gridSpan="2">
                  <a:txBody>
                    <a:bodyPr/>
                    <a:lstStyle/>
                    <a:p>
                      <a:pPr marL="36195" marR="36195" algn="ctr">
                        <a:lnSpc>
                          <a:spcPct val="150000"/>
                        </a:lnSpc>
                        <a:spcAft>
                          <a:spcPts val="0"/>
                        </a:spcAft>
                      </a:pPr>
                      <a:r>
                        <a:rPr lang="es-EC" sz="1300">
                          <a:effectLst/>
                          <a:latin typeface="Arial" charset="0"/>
                          <a:ea typeface="Arial" charset="0"/>
                          <a:cs typeface="Arial" charset="0"/>
                        </a:rPr>
                        <a:t>Total</a:t>
                      </a:r>
                      <a:endParaRPr lang="es-ES_tradnl" sz="1600">
                        <a:effectLst/>
                        <a:latin typeface="Arial" charset="0"/>
                        <a:ea typeface="Arial" charset="0"/>
                        <a:cs typeface="Arial"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300">
                          <a:effectLst/>
                          <a:latin typeface="Arial" charset="0"/>
                          <a:ea typeface="Arial" charset="0"/>
                          <a:cs typeface="Arial" charset="0"/>
                        </a:rPr>
                        <a:t>361</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100,00%</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a:effectLst/>
                          <a:latin typeface="Arial" charset="0"/>
                          <a:ea typeface="Arial" charset="0"/>
                          <a:cs typeface="Arial" charset="0"/>
                        </a:rPr>
                        <a:t> </a:t>
                      </a:r>
                      <a:endParaRPr lang="es-ES_tradnl" sz="1600">
                        <a:effectLst/>
                        <a:latin typeface="Arial" charset="0"/>
                        <a:ea typeface="Arial" charset="0"/>
                        <a:cs typeface="Arial" charset="0"/>
                      </a:endParaRPr>
                    </a:p>
                  </a:txBody>
                  <a:tcPr marL="0" marR="0" marT="0" marB="0" anchor="ctr"/>
                </a:tc>
                <a:tc>
                  <a:txBody>
                    <a:bodyPr/>
                    <a:lstStyle/>
                    <a:p>
                      <a:pPr marL="36195" marR="36195" algn="ctr">
                        <a:lnSpc>
                          <a:spcPct val="150000"/>
                        </a:lnSpc>
                        <a:spcAft>
                          <a:spcPts val="0"/>
                        </a:spcAft>
                      </a:pPr>
                      <a:r>
                        <a:rPr lang="es-EC" sz="1300" dirty="0">
                          <a:effectLst/>
                          <a:latin typeface="Arial" charset="0"/>
                          <a:ea typeface="Arial" charset="0"/>
                          <a:cs typeface="Arial" charset="0"/>
                        </a:rPr>
                        <a:t> </a:t>
                      </a:r>
                      <a:endParaRPr lang="es-ES_tradnl" sz="1600" dirty="0">
                        <a:effectLst/>
                        <a:latin typeface="Arial" charset="0"/>
                        <a:ea typeface="Arial" charset="0"/>
                        <a:cs typeface="Arial" charset="0"/>
                      </a:endParaRP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47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3174" t="21097" r="40061"/>
          <a:stretch/>
        </p:blipFill>
        <p:spPr>
          <a:xfrm>
            <a:off x="6444208" y="2204864"/>
            <a:ext cx="2220368" cy="4020840"/>
          </a:xfrm>
          <a:prstGeom prst="rect">
            <a:avLst/>
          </a:prstGeom>
        </p:spPr>
      </p:pic>
      <p:pic>
        <p:nvPicPr>
          <p:cNvPr id="4" name="Imagen 3"/>
          <p:cNvPicPr>
            <a:picLocks noChangeAspect="1"/>
          </p:cNvPicPr>
          <p:nvPr/>
        </p:nvPicPr>
        <p:blipFill>
          <a:blip r:embed="rId3"/>
          <a:stretch>
            <a:fillRect/>
          </a:stretch>
        </p:blipFill>
        <p:spPr>
          <a:xfrm flipH="1">
            <a:off x="-19315" y="3212976"/>
            <a:ext cx="5504946" cy="3327997"/>
          </a:xfrm>
          <a:prstGeom prst="rect">
            <a:avLst/>
          </a:prstGeom>
        </p:spPr>
      </p:pic>
      <p:sp>
        <p:nvSpPr>
          <p:cNvPr id="3" name="Marcador de contenido 2"/>
          <p:cNvSpPr>
            <a:spLocks noGrp="1"/>
          </p:cNvSpPr>
          <p:nvPr>
            <p:ph idx="1"/>
          </p:nvPr>
        </p:nvSpPr>
        <p:spPr>
          <a:xfrm>
            <a:off x="467544" y="188640"/>
            <a:ext cx="8229600" cy="4525963"/>
          </a:xfrm>
        </p:spPr>
        <p:txBody>
          <a:bodyPr/>
          <a:lstStyle/>
          <a:p>
            <a:pPr marL="0" indent="0" algn="ctr">
              <a:buNone/>
            </a:pPr>
            <a:r>
              <a:rPr lang="es-ES_tradnl" b="1" dirty="0">
                <a:latin typeface="Century Gothic" charset="0"/>
                <a:ea typeface="Century Gothic" charset="0"/>
                <a:cs typeface="Century Gothic" charset="0"/>
              </a:rPr>
              <a:t>"El teléfono móvil se utiliza desde que te levantas por la mañana y es a menudo la última cosa que interactúa contigo por la </a:t>
            </a:r>
            <a:r>
              <a:rPr lang="es-ES_tradnl" b="1" dirty="0" smtClean="0">
                <a:latin typeface="Century Gothic" charset="0"/>
                <a:ea typeface="Century Gothic" charset="0"/>
                <a:cs typeface="Century Gothic" charset="0"/>
              </a:rPr>
              <a:t>noche”</a:t>
            </a:r>
          </a:p>
          <a:p>
            <a:pPr marL="0" indent="0" algn="ctr">
              <a:buNone/>
            </a:pPr>
            <a:endParaRPr lang="es-ES_tradnl" b="1" dirty="0" smtClean="0">
              <a:latin typeface="Century Gothic" charset="0"/>
              <a:ea typeface="Century Gothic" charset="0"/>
              <a:cs typeface="Century Gothic" charset="0"/>
            </a:endParaRPr>
          </a:p>
          <a:p>
            <a:pPr marL="0" indent="0" algn="ctr">
              <a:buNone/>
            </a:pPr>
            <a:r>
              <a:rPr lang="es-ES_tradnl" sz="2000" i="1" u="sng" dirty="0" smtClean="0">
                <a:latin typeface="Century Gothic" charset="0"/>
                <a:ea typeface="Century Gothic" charset="0"/>
                <a:cs typeface="Century Gothic" charset="0"/>
              </a:rPr>
              <a:t>Ene </a:t>
            </a:r>
            <a:r>
              <a:rPr lang="es-ES_tradnl" sz="2000" i="1" u="sng" dirty="0" err="1">
                <a:latin typeface="Century Gothic" charset="0"/>
                <a:ea typeface="Century Gothic" charset="0"/>
                <a:cs typeface="Century Gothic" charset="0"/>
              </a:rPr>
              <a:t>Chipchase</a:t>
            </a:r>
            <a:endParaRPr lang="es-ES_tradnl" sz="2000" i="1" u="sng" dirty="0">
              <a:latin typeface="Century Gothic" charset="0"/>
              <a:ea typeface="Century Gothic" charset="0"/>
              <a:cs typeface="Century Gothic" charset="0"/>
            </a:endParaRPr>
          </a:p>
        </p:txBody>
      </p:sp>
    </p:spTree>
    <p:extLst>
      <p:ext uri="{BB962C8B-B14F-4D97-AF65-F5344CB8AC3E}">
        <p14:creationId xmlns:p14="http://schemas.microsoft.com/office/powerpoint/2010/main" val="14686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6845" y="152138"/>
            <a:ext cx="3960440" cy="1440160"/>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P5: </a:t>
            </a:r>
            <a:r>
              <a:rPr lang="es-EC" sz="1800" dirty="0"/>
              <a:t>En promedio cuantas veces al mes.  Recibe un mensaje publicitario a su celular</a:t>
            </a:r>
            <a:r>
              <a:rPr lang="es-ES_tradnl" sz="1800" dirty="0"/>
              <a:t> </a:t>
            </a:r>
          </a:p>
        </p:txBody>
      </p:sp>
      <p:pic>
        <p:nvPicPr>
          <p:cNvPr id="6" name="Imagen 5"/>
          <p:cNvPicPr/>
          <p:nvPr/>
        </p:nvPicPr>
        <p:blipFill rotWithShape="1">
          <a:blip r:embed="rId2">
            <a:extLst>
              <a:ext uri="{28A0092B-C50C-407E-A947-70E740481C1C}">
                <a14:useLocalDpi xmlns:a14="http://schemas.microsoft.com/office/drawing/2010/main" val="0"/>
              </a:ext>
            </a:extLst>
          </a:blip>
          <a:srcRect t="6388" b="9673"/>
          <a:stretch/>
        </p:blipFill>
        <p:spPr bwMode="auto">
          <a:xfrm>
            <a:off x="109442" y="1412776"/>
            <a:ext cx="4025265" cy="2699385"/>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3">
            <a:extLst>
              <a:ext uri="{28A0092B-C50C-407E-A947-70E740481C1C}">
                <a14:useLocalDpi xmlns:a14="http://schemas.microsoft.com/office/drawing/2010/main" val="0"/>
              </a:ext>
            </a:extLst>
          </a:blip>
          <a:srcRect t="6608" b="7261"/>
          <a:stretch/>
        </p:blipFill>
        <p:spPr bwMode="auto">
          <a:xfrm>
            <a:off x="4972436" y="1412776"/>
            <a:ext cx="3819525" cy="2628900"/>
          </a:xfrm>
          <a:prstGeom prst="rect">
            <a:avLst/>
          </a:prstGeom>
          <a:noFill/>
          <a:ln>
            <a:noFill/>
          </a:ln>
          <a:extLst>
            <a:ext uri="{53640926-AAD7-44D8-BBD7-CCE9431645EC}">
              <a14:shadowObscured xmlns:a14="http://schemas.microsoft.com/office/drawing/2010/main"/>
            </a:ext>
          </a:extLst>
        </p:spPr>
      </p:pic>
      <p:sp>
        <p:nvSpPr>
          <p:cNvPr id="8" name="Título 1"/>
          <p:cNvSpPr txBox="1">
            <a:spLocks/>
          </p:cNvSpPr>
          <p:nvPr/>
        </p:nvSpPr>
        <p:spPr>
          <a:xfrm>
            <a:off x="4860032" y="187466"/>
            <a:ext cx="3960440" cy="1440160"/>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P6: </a:t>
            </a:r>
            <a:r>
              <a:rPr lang="es-EC" sz="1800" dirty="0"/>
              <a:t>¿De qué carácter fue la publicidad recibida a su Smartphone?</a:t>
            </a:r>
            <a:r>
              <a:rPr lang="es-ES_tradnl" sz="1800" dirty="0"/>
              <a:t> </a:t>
            </a:r>
          </a:p>
        </p:txBody>
      </p:sp>
      <p:graphicFrame>
        <p:nvGraphicFramePr>
          <p:cNvPr id="3" name="Tabla 2"/>
          <p:cNvGraphicFramePr>
            <a:graphicFrameLocks noGrp="1"/>
          </p:cNvGraphicFramePr>
          <p:nvPr>
            <p:extLst>
              <p:ext uri="{D42A27DB-BD31-4B8C-83A1-F6EECF244321}">
                <p14:modId xmlns:p14="http://schemas.microsoft.com/office/powerpoint/2010/main" val="197070552"/>
              </p:ext>
            </p:extLst>
          </p:nvPr>
        </p:nvGraphicFramePr>
        <p:xfrm>
          <a:off x="172941" y="4110996"/>
          <a:ext cx="4111026" cy="2331591"/>
        </p:xfrm>
        <a:graphic>
          <a:graphicData uri="http://schemas.openxmlformats.org/drawingml/2006/table">
            <a:tbl>
              <a:tblPr>
                <a:tableStyleId>{8799B23B-EC83-4686-B30A-512413B5E67A}</a:tableStyleId>
              </a:tblPr>
              <a:tblGrid>
                <a:gridCol w="448328">
                  <a:extLst>
                    <a:ext uri="{9D8B030D-6E8A-4147-A177-3AD203B41FA5}">
                      <a16:colId xmlns:a16="http://schemas.microsoft.com/office/drawing/2014/main" val="20000"/>
                    </a:ext>
                  </a:extLst>
                </a:gridCol>
                <a:gridCol w="922014">
                  <a:extLst>
                    <a:ext uri="{9D8B030D-6E8A-4147-A177-3AD203B41FA5}">
                      <a16:colId xmlns:a16="http://schemas.microsoft.com/office/drawing/2014/main" val="20001"/>
                    </a:ext>
                  </a:extLst>
                </a:gridCol>
                <a:gridCol w="685171">
                  <a:extLst>
                    <a:ext uri="{9D8B030D-6E8A-4147-A177-3AD203B41FA5}">
                      <a16:colId xmlns:a16="http://schemas.microsoft.com/office/drawing/2014/main" val="20002"/>
                    </a:ext>
                  </a:extLst>
                </a:gridCol>
                <a:gridCol w="685171">
                  <a:extLst>
                    <a:ext uri="{9D8B030D-6E8A-4147-A177-3AD203B41FA5}">
                      <a16:colId xmlns:a16="http://schemas.microsoft.com/office/drawing/2014/main" val="20003"/>
                    </a:ext>
                  </a:extLst>
                </a:gridCol>
                <a:gridCol w="685171">
                  <a:extLst>
                    <a:ext uri="{9D8B030D-6E8A-4147-A177-3AD203B41FA5}">
                      <a16:colId xmlns:a16="http://schemas.microsoft.com/office/drawing/2014/main" val="20004"/>
                    </a:ext>
                  </a:extLst>
                </a:gridCol>
                <a:gridCol w="685171">
                  <a:extLst>
                    <a:ext uri="{9D8B030D-6E8A-4147-A177-3AD203B41FA5}">
                      <a16:colId xmlns:a16="http://schemas.microsoft.com/office/drawing/2014/main" val="20005"/>
                    </a:ext>
                  </a:extLst>
                </a:gridCol>
              </a:tblGrid>
              <a:tr h="322780">
                <a:tc gridSpan="2">
                  <a:txBody>
                    <a:bodyPr/>
                    <a:lstStyle/>
                    <a:p>
                      <a:pPr marL="36195" marR="36195" algn="ctr">
                        <a:lnSpc>
                          <a:spcPct val="150000"/>
                        </a:lnSpc>
                        <a:spcAft>
                          <a:spcPts val="0"/>
                        </a:spcAft>
                      </a:pPr>
                      <a:r>
                        <a:rPr lang="es-EC" sz="1050" dirty="0">
                          <a:effectLst/>
                        </a:rPr>
                        <a:t> </a:t>
                      </a:r>
                      <a:endParaRPr lang="es-ES_tradnl" sz="1100" dirty="0">
                        <a:effectLst/>
                        <a:latin typeface="Arial" charset="0"/>
                        <a:ea typeface="Calibri" charset="0"/>
                        <a:cs typeface="Times New Roman"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50" dirty="0">
                          <a:effectLst/>
                        </a:rPr>
                        <a:t>Frecuencia</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Porcentaje</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Porcentaje </a:t>
                      </a:r>
                      <a:endParaRPr lang="es-ES_tradnl" sz="1100">
                        <a:effectLst/>
                      </a:endParaRPr>
                    </a:p>
                    <a:p>
                      <a:pPr marL="36195" marR="36195" algn="ctr">
                        <a:lnSpc>
                          <a:spcPct val="150000"/>
                        </a:lnSpc>
                        <a:spcAft>
                          <a:spcPts val="0"/>
                        </a:spcAft>
                      </a:pPr>
                      <a:r>
                        <a:rPr lang="es-EC" sz="1050">
                          <a:effectLst/>
                        </a:rPr>
                        <a:t>válido</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Porcentaje </a:t>
                      </a:r>
                      <a:endParaRPr lang="es-ES_tradnl" sz="1100" dirty="0">
                        <a:effectLst/>
                      </a:endParaRPr>
                    </a:p>
                    <a:p>
                      <a:pPr marL="36195" marR="36195" algn="ctr">
                        <a:lnSpc>
                          <a:spcPct val="150000"/>
                        </a:lnSpc>
                        <a:spcAft>
                          <a:spcPts val="0"/>
                        </a:spcAft>
                      </a:pPr>
                      <a:r>
                        <a:rPr lang="es-EC" sz="1050" dirty="0">
                          <a:effectLst/>
                        </a:rPr>
                        <a:t>acumulado</a:t>
                      </a:r>
                      <a:endParaRPr lang="es-ES_tradnl" sz="11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0"/>
                  </a:ext>
                </a:extLst>
              </a:tr>
              <a:tr h="270467">
                <a:tc rowSpan="5">
                  <a:txBody>
                    <a:bodyPr/>
                    <a:lstStyle/>
                    <a:p>
                      <a:pPr marL="36195" marR="36195" algn="just">
                        <a:lnSpc>
                          <a:spcPct val="150000"/>
                        </a:lnSpc>
                        <a:spcAft>
                          <a:spcPts val="0"/>
                        </a:spcAft>
                      </a:pPr>
                      <a:r>
                        <a:rPr lang="es-EC" sz="800">
                          <a:effectLst/>
                        </a:rPr>
                        <a:t>Válidos</a:t>
                      </a:r>
                      <a:endParaRPr lang="es-ES_tradnl" sz="900">
                        <a:effectLst/>
                        <a:latin typeface="Arial" charset="0"/>
                        <a:ea typeface="Calibri" charset="0"/>
                        <a:cs typeface="Times New Roman" charset="0"/>
                      </a:endParaRPr>
                    </a:p>
                  </a:txBody>
                  <a:tcPr marL="0" marR="0" marT="0" marB="0" anchor="ctr"/>
                </a:tc>
                <a:tc>
                  <a:txBody>
                    <a:bodyPr/>
                    <a:lstStyle/>
                    <a:p>
                      <a:pPr marL="36195" marR="36195" algn="just">
                        <a:lnSpc>
                          <a:spcPct val="150000"/>
                        </a:lnSpc>
                        <a:spcAft>
                          <a:spcPts val="0"/>
                        </a:spcAft>
                      </a:pPr>
                      <a:r>
                        <a:rPr lang="es-EC" sz="1000" dirty="0" smtClean="0">
                          <a:effectLst/>
                          <a:latin typeface="+mn-lt"/>
                          <a:ea typeface="+mn-ea"/>
                          <a:cs typeface="+mn-cs"/>
                        </a:rPr>
                        <a:t>De</a:t>
                      </a:r>
                      <a:r>
                        <a:rPr lang="es-EC" sz="1000" baseline="0" dirty="0" smtClean="0">
                          <a:effectLst/>
                          <a:latin typeface="+mn-lt"/>
                          <a:ea typeface="+mn-ea"/>
                          <a:cs typeface="+mn-cs"/>
                        </a:rPr>
                        <a:t> 1 a 10</a:t>
                      </a:r>
                      <a:endParaRPr lang="es-ES_tradnl" sz="105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60</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16,62%</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400" dirty="0">
                          <a:solidFill>
                            <a:schemeClr val="bg1"/>
                          </a:solidFill>
                          <a:effectLst/>
                        </a:rPr>
                        <a:t>50,42%</a:t>
                      </a:r>
                      <a:endParaRPr lang="es-ES_tradnl" sz="1600" dirty="0">
                        <a:solidFill>
                          <a:schemeClr val="bg1"/>
                        </a:solidFill>
                        <a:effectLst/>
                        <a:latin typeface="Arial" charset="0"/>
                        <a:ea typeface="Calibri" charset="0"/>
                        <a:cs typeface="Times New Roman" charset="0"/>
                      </a:endParaRPr>
                    </a:p>
                  </a:txBody>
                  <a:tcPr marL="0" marR="0" marT="0" marB="0" anchor="ctr">
                    <a:solidFill>
                      <a:schemeClr val="accent2"/>
                    </a:solidFill>
                  </a:tcPr>
                </a:tc>
                <a:tc>
                  <a:txBody>
                    <a:bodyPr/>
                    <a:lstStyle/>
                    <a:p>
                      <a:pPr marL="36195" marR="36195" algn="ctr">
                        <a:lnSpc>
                          <a:spcPct val="150000"/>
                        </a:lnSpc>
                        <a:spcAft>
                          <a:spcPts val="0"/>
                        </a:spcAft>
                      </a:pPr>
                      <a:r>
                        <a:rPr lang="es-EC" sz="1050" dirty="0">
                          <a:effectLst/>
                        </a:rPr>
                        <a:t>50,42%</a:t>
                      </a:r>
                      <a:endParaRPr lang="es-ES_tradnl" sz="11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1"/>
                  </a:ext>
                </a:extLst>
              </a:tr>
              <a:tr h="270467">
                <a:tc vMerge="1">
                  <a:txBody>
                    <a:bodyPr/>
                    <a:lstStyle/>
                    <a:p>
                      <a:endParaRPr lang="es-ES_tradnl"/>
                    </a:p>
                  </a:txBody>
                  <a:tcPr/>
                </a:tc>
                <a:tc>
                  <a:txBody>
                    <a:bodyPr/>
                    <a:lstStyle/>
                    <a:p>
                      <a:pPr marL="36195" marR="36195" algn="just">
                        <a:lnSpc>
                          <a:spcPct val="150000"/>
                        </a:lnSpc>
                        <a:spcAft>
                          <a:spcPts val="0"/>
                        </a:spcAft>
                      </a:pPr>
                      <a:r>
                        <a:rPr lang="es-EC" sz="1000" dirty="0">
                          <a:effectLst/>
                        </a:rPr>
                        <a:t>De 11 </a:t>
                      </a:r>
                      <a:r>
                        <a:rPr lang="es-EC" sz="1000" dirty="0" smtClean="0">
                          <a:effectLst/>
                        </a:rPr>
                        <a:t>a</a:t>
                      </a:r>
                      <a:r>
                        <a:rPr lang="es-EC" sz="1000" baseline="0" dirty="0" smtClean="0">
                          <a:effectLst/>
                        </a:rPr>
                        <a:t> 20</a:t>
                      </a:r>
                      <a:endParaRPr lang="es-ES_tradnl" sz="105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36</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9,97%</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30,25%</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80,67%</a:t>
                      </a:r>
                      <a:endParaRPr lang="es-ES_tradnl" sz="11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2"/>
                  </a:ext>
                </a:extLst>
              </a:tr>
              <a:tr h="270467">
                <a:tc vMerge="1">
                  <a:txBody>
                    <a:bodyPr/>
                    <a:lstStyle/>
                    <a:p>
                      <a:endParaRPr lang="es-ES_tradnl"/>
                    </a:p>
                  </a:txBody>
                  <a:tcPr/>
                </a:tc>
                <a:tc>
                  <a:txBody>
                    <a:bodyPr/>
                    <a:lstStyle/>
                    <a:p>
                      <a:pPr marL="36195" marR="36195" algn="just">
                        <a:lnSpc>
                          <a:spcPct val="150000"/>
                        </a:lnSpc>
                        <a:spcAft>
                          <a:spcPts val="0"/>
                        </a:spcAft>
                      </a:pPr>
                      <a:r>
                        <a:rPr lang="es-EC" sz="1000" dirty="0">
                          <a:effectLst/>
                        </a:rPr>
                        <a:t>De 21 a </a:t>
                      </a:r>
                      <a:r>
                        <a:rPr lang="es-EC" sz="1000" dirty="0" smtClean="0">
                          <a:effectLst/>
                        </a:rPr>
                        <a:t>30</a:t>
                      </a:r>
                      <a:endParaRPr lang="es-ES_tradnl" sz="105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19</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5,26%</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15,97%</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96,64%</a:t>
                      </a:r>
                      <a:endParaRPr lang="es-ES_tradnl" sz="11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3"/>
                  </a:ext>
                </a:extLst>
              </a:tr>
              <a:tr h="270467">
                <a:tc vMerge="1">
                  <a:txBody>
                    <a:bodyPr/>
                    <a:lstStyle/>
                    <a:p>
                      <a:endParaRPr lang="es-ES_tradnl"/>
                    </a:p>
                  </a:txBody>
                  <a:tcPr/>
                </a:tc>
                <a:tc>
                  <a:txBody>
                    <a:bodyPr/>
                    <a:lstStyle/>
                    <a:p>
                      <a:pPr marL="36195" marR="36195" algn="just">
                        <a:lnSpc>
                          <a:spcPct val="150000"/>
                        </a:lnSpc>
                        <a:spcAft>
                          <a:spcPts val="0"/>
                        </a:spcAft>
                      </a:pPr>
                      <a:r>
                        <a:rPr lang="es-EC" sz="1000" dirty="0">
                          <a:effectLst/>
                        </a:rPr>
                        <a:t>Más de </a:t>
                      </a:r>
                      <a:r>
                        <a:rPr lang="es-EC" sz="1000" dirty="0" smtClean="0">
                          <a:effectLst/>
                        </a:rPr>
                        <a:t>30</a:t>
                      </a:r>
                      <a:endParaRPr lang="es-ES_tradnl" sz="105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4</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1,11%</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3,36%</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100,00%</a:t>
                      </a:r>
                      <a:endParaRPr lang="es-ES_tradnl" sz="11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4"/>
                  </a:ext>
                </a:extLst>
              </a:tr>
              <a:tr h="153378">
                <a:tc vMerge="1">
                  <a:txBody>
                    <a:bodyPr/>
                    <a:lstStyle/>
                    <a:p>
                      <a:endParaRPr lang="es-ES_tradnl"/>
                    </a:p>
                  </a:txBody>
                  <a:tcPr/>
                </a:tc>
                <a:tc>
                  <a:txBody>
                    <a:bodyPr/>
                    <a:lstStyle/>
                    <a:p>
                      <a:pPr marL="36195" marR="36195" algn="just">
                        <a:lnSpc>
                          <a:spcPct val="150000"/>
                        </a:lnSpc>
                        <a:spcAft>
                          <a:spcPts val="0"/>
                        </a:spcAft>
                      </a:pPr>
                      <a:r>
                        <a:rPr lang="es-EC" sz="1000" dirty="0">
                          <a:effectLst/>
                        </a:rPr>
                        <a:t>Total</a:t>
                      </a:r>
                      <a:endParaRPr lang="es-ES_tradnl" sz="105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119</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32,96%</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100,00%</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 </a:t>
                      </a:r>
                      <a:endParaRPr lang="es-ES_tradnl" sz="11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5"/>
                  </a:ext>
                </a:extLst>
              </a:tr>
              <a:tr h="153378">
                <a:tc>
                  <a:txBody>
                    <a:bodyPr/>
                    <a:lstStyle/>
                    <a:p>
                      <a:pPr marL="36195" marR="36195" algn="just">
                        <a:lnSpc>
                          <a:spcPct val="150000"/>
                        </a:lnSpc>
                        <a:spcAft>
                          <a:spcPts val="0"/>
                        </a:spcAft>
                      </a:pPr>
                      <a:r>
                        <a:rPr lang="es-EC" sz="800">
                          <a:effectLst/>
                        </a:rPr>
                        <a:t>Perdidos</a:t>
                      </a:r>
                      <a:endParaRPr lang="es-ES_tradnl" sz="900">
                        <a:effectLst/>
                        <a:latin typeface="Arial" charset="0"/>
                        <a:ea typeface="Calibri" charset="0"/>
                        <a:cs typeface="Times New Roman" charset="0"/>
                      </a:endParaRPr>
                    </a:p>
                  </a:txBody>
                  <a:tcPr marL="0" marR="0" marT="0" marB="0" anchor="ctr"/>
                </a:tc>
                <a:tc>
                  <a:txBody>
                    <a:bodyPr/>
                    <a:lstStyle/>
                    <a:p>
                      <a:pPr marL="36195" marR="36195" algn="just">
                        <a:lnSpc>
                          <a:spcPct val="150000"/>
                        </a:lnSpc>
                        <a:spcAft>
                          <a:spcPts val="0"/>
                        </a:spcAft>
                      </a:pPr>
                      <a:r>
                        <a:rPr lang="es-EC" sz="1050">
                          <a:effectLst/>
                        </a:rPr>
                        <a:t>Sistema</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242</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67,04%</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 </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 </a:t>
                      </a:r>
                      <a:endParaRPr lang="es-ES_tradnl" sz="11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6"/>
                  </a:ext>
                </a:extLst>
              </a:tr>
              <a:tr h="153378">
                <a:tc gridSpan="2">
                  <a:txBody>
                    <a:bodyPr/>
                    <a:lstStyle/>
                    <a:p>
                      <a:pPr marL="36195" marR="36195" algn="ctr">
                        <a:lnSpc>
                          <a:spcPct val="150000"/>
                        </a:lnSpc>
                        <a:spcAft>
                          <a:spcPts val="0"/>
                        </a:spcAft>
                      </a:pPr>
                      <a:r>
                        <a:rPr lang="es-EC" sz="1050">
                          <a:effectLst/>
                        </a:rPr>
                        <a:t>Total</a:t>
                      </a:r>
                      <a:endParaRPr lang="es-ES_tradnl" sz="1100">
                        <a:effectLst/>
                        <a:latin typeface="Arial" charset="0"/>
                        <a:ea typeface="Calibri" charset="0"/>
                        <a:cs typeface="Times New Roman"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50">
                          <a:effectLst/>
                        </a:rPr>
                        <a:t>361</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100,00%</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 </a:t>
                      </a:r>
                      <a:endParaRPr lang="es-ES_tradnl" sz="11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 </a:t>
                      </a:r>
                      <a:endParaRPr lang="es-ES_tradnl" sz="11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7"/>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080797052"/>
              </p:ext>
            </p:extLst>
          </p:nvPr>
        </p:nvGraphicFramePr>
        <p:xfrm>
          <a:off x="4973532" y="4110996"/>
          <a:ext cx="4015997" cy="2045970"/>
        </p:xfrm>
        <a:graphic>
          <a:graphicData uri="http://schemas.openxmlformats.org/drawingml/2006/table">
            <a:tbl>
              <a:tblPr>
                <a:tableStyleId>{8799B23B-EC83-4686-B30A-512413B5E67A}</a:tableStyleId>
              </a:tblPr>
              <a:tblGrid>
                <a:gridCol w="17562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41048">
                  <a:extLst>
                    <a:ext uri="{9D8B030D-6E8A-4147-A177-3AD203B41FA5}">
                      <a16:colId xmlns:a16="http://schemas.microsoft.com/office/drawing/2014/main" val="20002"/>
                    </a:ext>
                  </a:extLst>
                </a:gridCol>
                <a:gridCol w="67112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816032">
                  <a:extLst>
                    <a:ext uri="{9D8B030D-6E8A-4147-A177-3AD203B41FA5}">
                      <a16:colId xmlns:a16="http://schemas.microsoft.com/office/drawing/2014/main" val="20005"/>
                    </a:ext>
                  </a:extLst>
                </a:gridCol>
              </a:tblGrid>
              <a:tr h="0">
                <a:tc gridSpan="2">
                  <a:txBody>
                    <a:bodyPr/>
                    <a:lstStyle/>
                    <a:p>
                      <a:pPr marL="36195" marR="36195" algn="ctr">
                        <a:lnSpc>
                          <a:spcPct val="150000"/>
                        </a:lnSpc>
                        <a:spcAft>
                          <a:spcPts val="0"/>
                        </a:spcAft>
                      </a:pPr>
                      <a:r>
                        <a:rPr lang="es-EC" sz="1050" dirty="0">
                          <a:effectLst/>
                        </a:rPr>
                        <a:t> </a:t>
                      </a:r>
                      <a:endParaRPr lang="es-ES_tradnl" sz="1400" dirty="0">
                        <a:effectLst/>
                        <a:latin typeface="Arial" charset="0"/>
                        <a:ea typeface="Calibri" charset="0"/>
                        <a:cs typeface="Times New Roman"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50" dirty="0">
                          <a:effectLst/>
                        </a:rPr>
                        <a:t>Frecuencia</a:t>
                      </a:r>
                      <a:endParaRPr lang="es-ES_tradnl" sz="14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Porcentaje</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Porcentaje </a:t>
                      </a:r>
                      <a:endParaRPr lang="es-ES_tradnl" sz="1400">
                        <a:effectLst/>
                      </a:endParaRPr>
                    </a:p>
                    <a:p>
                      <a:pPr marL="36195" marR="36195" algn="ctr">
                        <a:lnSpc>
                          <a:spcPct val="150000"/>
                        </a:lnSpc>
                        <a:spcAft>
                          <a:spcPts val="0"/>
                        </a:spcAft>
                      </a:pPr>
                      <a:r>
                        <a:rPr lang="es-EC" sz="1050">
                          <a:effectLst/>
                        </a:rPr>
                        <a:t>válido</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Porcentaje </a:t>
                      </a:r>
                      <a:endParaRPr lang="es-ES_tradnl" sz="1400" dirty="0">
                        <a:effectLst/>
                      </a:endParaRPr>
                    </a:p>
                    <a:p>
                      <a:pPr marL="36195" marR="36195" algn="ctr">
                        <a:lnSpc>
                          <a:spcPct val="150000"/>
                        </a:lnSpc>
                        <a:spcAft>
                          <a:spcPts val="0"/>
                        </a:spcAft>
                      </a:pPr>
                      <a:r>
                        <a:rPr lang="es-EC" sz="1050" dirty="0">
                          <a:effectLst/>
                        </a:rPr>
                        <a:t>acumulado</a:t>
                      </a:r>
                      <a:endParaRPr lang="es-ES_tradnl" sz="14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0"/>
                  </a:ext>
                </a:extLst>
              </a:tr>
              <a:tr h="0">
                <a:tc rowSpan="4">
                  <a:txBody>
                    <a:bodyPr/>
                    <a:lstStyle/>
                    <a:p>
                      <a:pPr marL="36195" marR="36195" algn="just">
                        <a:lnSpc>
                          <a:spcPct val="150000"/>
                        </a:lnSpc>
                        <a:spcAft>
                          <a:spcPts val="0"/>
                        </a:spcAft>
                      </a:pPr>
                      <a:r>
                        <a:rPr lang="es-EC" sz="900" dirty="0" smtClean="0">
                          <a:effectLst/>
                        </a:rPr>
                        <a:t>V</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just">
                        <a:lnSpc>
                          <a:spcPct val="150000"/>
                        </a:lnSpc>
                        <a:spcAft>
                          <a:spcPts val="0"/>
                        </a:spcAft>
                      </a:pPr>
                      <a:r>
                        <a:rPr lang="es-EC" sz="1050">
                          <a:effectLst/>
                        </a:rPr>
                        <a:t>Informativa</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38</a:t>
                      </a:r>
                      <a:endParaRPr lang="es-ES_tradnl" sz="14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10,53%</a:t>
                      </a:r>
                      <a:endParaRPr lang="es-ES_tradnl" sz="14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31,93%</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31,93%</a:t>
                      </a:r>
                      <a:endParaRPr lang="es-ES_tradnl" sz="14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1"/>
                  </a:ext>
                </a:extLst>
              </a:tr>
              <a:tr h="0">
                <a:tc vMerge="1">
                  <a:txBody>
                    <a:bodyPr/>
                    <a:lstStyle/>
                    <a:p>
                      <a:endParaRPr lang="es-ES_tradnl"/>
                    </a:p>
                  </a:txBody>
                  <a:tcPr/>
                </a:tc>
                <a:tc>
                  <a:txBody>
                    <a:bodyPr/>
                    <a:lstStyle/>
                    <a:p>
                      <a:pPr marL="36195" marR="36195" algn="just">
                        <a:lnSpc>
                          <a:spcPct val="150000"/>
                        </a:lnSpc>
                        <a:spcAft>
                          <a:spcPts val="0"/>
                        </a:spcAft>
                      </a:pPr>
                      <a:r>
                        <a:rPr lang="es-EC" sz="1050">
                          <a:effectLst/>
                        </a:rPr>
                        <a:t>Compra</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53</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14,68%</a:t>
                      </a:r>
                      <a:endParaRPr lang="es-ES_tradnl" sz="14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600" dirty="0">
                          <a:solidFill>
                            <a:schemeClr val="bg1"/>
                          </a:solidFill>
                          <a:effectLst/>
                        </a:rPr>
                        <a:t>44,54%</a:t>
                      </a:r>
                      <a:endParaRPr lang="es-ES_tradnl" sz="2400" dirty="0">
                        <a:solidFill>
                          <a:schemeClr val="bg1"/>
                        </a:solidFill>
                        <a:effectLst/>
                        <a:latin typeface="Arial" charset="0"/>
                        <a:ea typeface="Calibri" charset="0"/>
                        <a:cs typeface="Times New Roman" charset="0"/>
                      </a:endParaRPr>
                    </a:p>
                  </a:txBody>
                  <a:tcPr marL="0" marR="0" marT="0" marB="0" anchor="ctr">
                    <a:solidFill>
                      <a:schemeClr val="accent2"/>
                    </a:solidFill>
                  </a:tcPr>
                </a:tc>
                <a:tc>
                  <a:txBody>
                    <a:bodyPr/>
                    <a:lstStyle/>
                    <a:p>
                      <a:pPr marL="36195" marR="36195" algn="ctr">
                        <a:lnSpc>
                          <a:spcPct val="150000"/>
                        </a:lnSpc>
                        <a:spcAft>
                          <a:spcPts val="0"/>
                        </a:spcAft>
                      </a:pPr>
                      <a:r>
                        <a:rPr lang="es-EC" sz="1050">
                          <a:effectLst/>
                        </a:rPr>
                        <a:t>76,47%</a:t>
                      </a:r>
                      <a:endParaRPr lang="es-ES_tradnl" sz="14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2"/>
                  </a:ext>
                </a:extLst>
              </a:tr>
              <a:tr h="0">
                <a:tc vMerge="1">
                  <a:txBody>
                    <a:bodyPr/>
                    <a:lstStyle/>
                    <a:p>
                      <a:endParaRPr lang="es-ES_tradnl"/>
                    </a:p>
                  </a:txBody>
                  <a:tcPr/>
                </a:tc>
                <a:tc>
                  <a:txBody>
                    <a:bodyPr/>
                    <a:lstStyle/>
                    <a:p>
                      <a:pPr marL="36195" marR="36195" algn="just">
                        <a:lnSpc>
                          <a:spcPct val="150000"/>
                        </a:lnSpc>
                        <a:spcAft>
                          <a:spcPts val="0"/>
                        </a:spcAft>
                      </a:pPr>
                      <a:r>
                        <a:rPr lang="es-EC" sz="1050">
                          <a:effectLst/>
                        </a:rPr>
                        <a:t>Dinámica</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28</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7,76%</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23,53%</a:t>
                      </a:r>
                      <a:endParaRPr lang="es-ES_tradnl" sz="14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100,00%</a:t>
                      </a:r>
                      <a:endParaRPr lang="es-ES_tradnl" sz="140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3"/>
                  </a:ext>
                </a:extLst>
              </a:tr>
              <a:tr h="0">
                <a:tc vMerge="1">
                  <a:txBody>
                    <a:bodyPr/>
                    <a:lstStyle/>
                    <a:p>
                      <a:endParaRPr lang="es-ES_tradnl"/>
                    </a:p>
                  </a:txBody>
                  <a:tcPr/>
                </a:tc>
                <a:tc>
                  <a:txBody>
                    <a:bodyPr/>
                    <a:lstStyle/>
                    <a:p>
                      <a:pPr marL="36195" marR="36195" algn="just">
                        <a:lnSpc>
                          <a:spcPct val="150000"/>
                        </a:lnSpc>
                        <a:spcAft>
                          <a:spcPts val="0"/>
                        </a:spcAft>
                      </a:pPr>
                      <a:r>
                        <a:rPr lang="es-EC" sz="1050">
                          <a:effectLst/>
                        </a:rPr>
                        <a:t>Total</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119</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32,96%</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100,00%</a:t>
                      </a:r>
                      <a:endParaRPr lang="es-ES_tradnl" sz="1400" dirty="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 </a:t>
                      </a:r>
                      <a:endParaRPr lang="es-ES_tradnl" sz="14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4"/>
                  </a:ext>
                </a:extLst>
              </a:tr>
              <a:tr h="0">
                <a:tc>
                  <a:txBody>
                    <a:bodyPr/>
                    <a:lstStyle/>
                    <a:p>
                      <a:pPr marL="36195" marR="36195" algn="just">
                        <a:lnSpc>
                          <a:spcPct val="150000"/>
                        </a:lnSpc>
                        <a:spcAft>
                          <a:spcPts val="0"/>
                        </a:spcAft>
                      </a:pPr>
                      <a:r>
                        <a:rPr lang="es-EC" sz="900" dirty="0" smtClean="0">
                          <a:effectLst/>
                        </a:rPr>
                        <a:t>P</a:t>
                      </a:r>
                      <a:endParaRPr lang="es-ES_tradnl" sz="1100" dirty="0">
                        <a:effectLst/>
                        <a:latin typeface="Arial" charset="0"/>
                        <a:ea typeface="Calibri" charset="0"/>
                        <a:cs typeface="Times New Roman" charset="0"/>
                      </a:endParaRPr>
                    </a:p>
                  </a:txBody>
                  <a:tcPr marL="0" marR="0" marT="0" marB="0" anchor="ctr"/>
                </a:tc>
                <a:tc>
                  <a:txBody>
                    <a:bodyPr/>
                    <a:lstStyle/>
                    <a:p>
                      <a:pPr marL="36195" marR="36195" algn="just">
                        <a:lnSpc>
                          <a:spcPct val="150000"/>
                        </a:lnSpc>
                        <a:spcAft>
                          <a:spcPts val="0"/>
                        </a:spcAft>
                      </a:pPr>
                      <a:r>
                        <a:rPr lang="es-EC" sz="1050">
                          <a:effectLst/>
                        </a:rPr>
                        <a:t>Sistema</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242</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67,04%</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 </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 </a:t>
                      </a:r>
                      <a:endParaRPr lang="es-ES_tradnl" sz="14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5"/>
                  </a:ext>
                </a:extLst>
              </a:tr>
              <a:tr h="200025">
                <a:tc gridSpan="2">
                  <a:txBody>
                    <a:bodyPr/>
                    <a:lstStyle/>
                    <a:p>
                      <a:pPr marL="36195" marR="36195" algn="ctr">
                        <a:lnSpc>
                          <a:spcPct val="150000"/>
                        </a:lnSpc>
                        <a:spcAft>
                          <a:spcPts val="0"/>
                        </a:spcAft>
                      </a:pPr>
                      <a:r>
                        <a:rPr lang="es-EC" sz="1050" dirty="0">
                          <a:effectLst/>
                        </a:rPr>
                        <a:t>Total</a:t>
                      </a:r>
                      <a:endParaRPr lang="es-ES_tradnl" sz="1400" dirty="0">
                        <a:effectLst/>
                        <a:latin typeface="Arial" charset="0"/>
                        <a:ea typeface="Calibri" charset="0"/>
                        <a:cs typeface="Times New Roman" charset="0"/>
                      </a:endParaRPr>
                    </a:p>
                  </a:txBody>
                  <a:tcPr marL="0" marR="0" marT="0" marB="0" anchor="ctr"/>
                </a:tc>
                <a:tc hMerge="1">
                  <a:txBody>
                    <a:bodyPr/>
                    <a:lstStyle/>
                    <a:p>
                      <a:endParaRPr lang="es-ES_tradnl"/>
                    </a:p>
                  </a:txBody>
                  <a:tcPr/>
                </a:tc>
                <a:tc>
                  <a:txBody>
                    <a:bodyPr/>
                    <a:lstStyle/>
                    <a:p>
                      <a:pPr marL="36195" marR="36195" algn="ctr">
                        <a:lnSpc>
                          <a:spcPct val="150000"/>
                        </a:lnSpc>
                        <a:spcAft>
                          <a:spcPts val="0"/>
                        </a:spcAft>
                      </a:pPr>
                      <a:r>
                        <a:rPr lang="es-EC" sz="1050">
                          <a:effectLst/>
                        </a:rPr>
                        <a:t>361</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100,00%</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a:effectLst/>
                        </a:rPr>
                        <a:t> </a:t>
                      </a:r>
                      <a:endParaRPr lang="es-ES_tradnl" sz="1400">
                        <a:effectLst/>
                        <a:latin typeface="Arial" charset="0"/>
                        <a:ea typeface="Calibri" charset="0"/>
                        <a:cs typeface="Times New Roman" charset="0"/>
                      </a:endParaRPr>
                    </a:p>
                  </a:txBody>
                  <a:tcPr marL="0" marR="0" marT="0" marB="0" anchor="ctr"/>
                </a:tc>
                <a:tc>
                  <a:txBody>
                    <a:bodyPr/>
                    <a:lstStyle/>
                    <a:p>
                      <a:pPr marL="36195" marR="36195" algn="ctr">
                        <a:lnSpc>
                          <a:spcPct val="150000"/>
                        </a:lnSpc>
                        <a:spcAft>
                          <a:spcPts val="0"/>
                        </a:spcAft>
                      </a:pPr>
                      <a:r>
                        <a:rPr lang="es-EC" sz="1050" dirty="0">
                          <a:effectLst/>
                        </a:rPr>
                        <a:t> </a:t>
                      </a:r>
                      <a:endParaRPr lang="es-ES_tradnl" sz="1400" dirty="0">
                        <a:effectLst/>
                        <a:latin typeface="Arial" charset="0"/>
                        <a:ea typeface="Calibri" charset="0"/>
                        <a:cs typeface="Times New Roman" charset="0"/>
                      </a:endParaRPr>
                    </a:p>
                  </a:txBody>
                  <a:tcPr marL="0" marR="0" marT="0" marB="0" anchor="ctr"/>
                </a:tc>
                <a:extLst>
                  <a:ext uri="{0D108BD9-81ED-4DB2-BD59-A6C34878D82A}">
                    <a16:rowId xmlns:a16="http://schemas.microsoft.com/office/drawing/2014/main" val="10006"/>
                  </a:ext>
                </a:extLst>
              </a:tr>
            </a:tbl>
          </a:graphicData>
        </a:graphic>
      </p:graphicFrame>
      <p:cxnSp>
        <p:nvCxnSpPr>
          <p:cNvPr id="10" name="Conector recto 9"/>
          <p:cNvCxnSpPr/>
          <p:nvPr/>
        </p:nvCxnSpPr>
        <p:spPr>
          <a:xfrm>
            <a:off x="4716016" y="0"/>
            <a:ext cx="0" cy="652534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8877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9098" y="-13708"/>
            <a:ext cx="3960440"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P7: </a:t>
            </a:r>
            <a:r>
              <a:rPr lang="es-EC" sz="1800" dirty="0"/>
              <a:t>¿Por qué medio recibió la publicidad en su Smartphone?</a:t>
            </a:r>
            <a:endParaRPr lang="es-ES_tradnl" sz="1800" dirty="0"/>
          </a:p>
        </p:txBody>
      </p:sp>
      <p:graphicFrame>
        <p:nvGraphicFramePr>
          <p:cNvPr id="2" name="Tabla 1"/>
          <p:cNvGraphicFramePr>
            <a:graphicFrameLocks noGrp="1"/>
          </p:cNvGraphicFramePr>
          <p:nvPr>
            <p:extLst>
              <p:ext uri="{D42A27DB-BD31-4B8C-83A1-F6EECF244321}">
                <p14:modId xmlns:p14="http://schemas.microsoft.com/office/powerpoint/2010/main" val="905213142"/>
              </p:ext>
            </p:extLst>
          </p:nvPr>
        </p:nvGraphicFramePr>
        <p:xfrm>
          <a:off x="1" y="4208557"/>
          <a:ext cx="4642165" cy="2333880"/>
        </p:xfrm>
        <a:graphic>
          <a:graphicData uri="http://schemas.openxmlformats.org/drawingml/2006/table">
            <a:tbl>
              <a:tblPr>
                <a:tableStyleId>{8799B23B-EC83-4686-B30A-512413B5E67A}</a:tableStyleId>
              </a:tblPr>
              <a:tblGrid>
                <a:gridCol w="576226">
                  <a:extLst>
                    <a:ext uri="{9D8B030D-6E8A-4147-A177-3AD203B41FA5}">
                      <a16:colId xmlns:a16="http://schemas.microsoft.com/office/drawing/2014/main" val="4281505155"/>
                    </a:ext>
                  </a:extLst>
                </a:gridCol>
                <a:gridCol w="611397">
                  <a:extLst>
                    <a:ext uri="{9D8B030D-6E8A-4147-A177-3AD203B41FA5}">
                      <a16:colId xmlns:a16="http://schemas.microsoft.com/office/drawing/2014/main" val="2485043156"/>
                    </a:ext>
                  </a:extLst>
                </a:gridCol>
                <a:gridCol w="792088">
                  <a:extLst>
                    <a:ext uri="{9D8B030D-6E8A-4147-A177-3AD203B41FA5}">
                      <a16:colId xmlns:a16="http://schemas.microsoft.com/office/drawing/2014/main" val="3492916390"/>
                    </a:ext>
                  </a:extLst>
                </a:gridCol>
                <a:gridCol w="864096">
                  <a:extLst>
                    <a:ext uri="{9D8B030D-6E8A-4147-A177-3AD203B41FA5}">
                      <a16:colId xmlns:a16="http://schemas.microsoft.com/office/drawing/2014/main" val="1081792648"/>
                    </a:ext>
                  </a:extLst>
                </a:gridCol>
                <a:gridCol w="792088">
                  <a:extLst>
                    <a:ext uri="{9D8B030D-6E8A-4147-A177-3AD203B41FA5}">
                      <a16:colId xmlns:a16="http://schemas.microsoft.com/office/drawing/2014/main" val="3114800869"/>
                    </a:ext>
                  </a:extLst>
                </a:gridCol>
                <a:gridCol w="1006270">
                  <a:extLst>
                    <a:ext uri="{9D8B030D-6E8A-4147-A177-3AD203B41FA5}">
                      <a16:colId xmlns:a16="http://schemas.microsoft.com/office/drawing/2014/main" val="2974648411"/>
                    </a:ext>
                  </a:extLst>
                </a:gridCol>
              </a:tblGrid>
              <a:tr h="338288">
                <a:tc gridSpan="2">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Frecuencia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Porcentaje</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Porcentaje</a:t>
                      </a:r>
                      <a:endParaRPr lang="es-EC" sz="1400">
                        <a:effectLst/>
                        <a:latin typeface="Arial" panose="020B0604020202020204" pitchFamily="34" charset="0"/>
                        <a:cs typeface="Arial" panose="020B0604020202020204" pitchFamily="34" charset="0"/>
                      </a:endParaRPr>
                    </a:p>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válido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Porcentaje</a:t>
                      </a:r>
                      <a:endParaRPr lang="es-EC" sz="1400">
                        <a:effectLst/>
                        <a:latin typeface="Arial" panose="020B0604020202020204" pitchFamily="34" charset="0"/>
                        <a:cs typeface="Arial" panose="020B0604020202020204" pitchFamily="34" charset="0"/>
                      </a:endParaRPr>
                    </a:p>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acumulado</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09196480"/>
                  </a:ext>
                </a:extLst>
              </a:tr>
              <a:tr h="333630">
                <a:tc rowSpan="5">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Válidos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050" dirty="0" smtClean="0">
                          <a:effectLst/>
                          <a:latin typeface="Arial" panose="020B0604020202020204" pitchFamily="34" charset="0"/>
                          <a:cs typeface="Arial" panose="020B0604020202020204" pitchFamily="34" charset="0"/>
                        </a:rPr>
                        <a:t>SMS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22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6,09%</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18,49%</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18,49%</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110346058"/>
                  </a:ext>
                </a:extLst>
              </a:tr>
              <a:tr h="178778">
                <a:tc vMerge="1">
                  <a:txBody>
                    <a:bodyPr/>
                    <a:lstStyle/>
                    <a:p>
                      <a:endParaRPr lang="es-EC"/>
                    </a:p>
                  </a:txBody>
                  <a:tcPr/>
                </a:tc>
                <a:tc>
                  <a:txBody>
                    <a:bodyPr/>
                    <a:lstStyle/>
                    <a:p>
                      <a:pPr marL="36195" marR="36195" algn="just">
                        <a:lnSpc>
                          <a:spcPct val="150000"/>
                        </a:lnSpc>
                        <a:spcAft>
                          <a:spcPts val="0"/>
                        </a:spcAft>
                      </a:pPr>
                      <a:r>
                        <a:rPr lang="es-EC" sz="1050" dirty="0" smtClean="0">
                          <a:effectLst/>
                          <a:latin typeface="Arial" panose="020B0604020202020204" pitchFamily="34" charset="0"/>
                          <a:cs typeface="Arial" panose="020B0604020202020204" pitchFamily="34" charset="0"/>
                        </a:rPr>
                        <a:t>RRSS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64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17,73%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53,78%</a:t>
                      </a:r>
                      <a:endParaRPr lang="es-EC"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2"/>
                    </a:solidFill>
                  </a:tcP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72,27%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84513219"/>
                  </a:ext>
                </a:extLst>
              </a:tr>
              <a:tr h="178778">
                <a:tc vMerge="1">
                  <a:txBody>
                    <a:bodyPr/>
                    <a:lstStyle/>
                    <a:p>
                      <a:endParaRPr lang="es-EC"/>
                    </a:p>
                  </a:txBody>
                  <a:tcPr/>
                </a:tc>
                <a:tc>
                  <a:txBody>
                    <a:bodyPr/>
                    <a:lstStyle/>
                    <a:p>
                      <a:pPr marL="36195" marR="36195" algn="just">
                        <a:lnSpc>
                          <a:spcPct val="150000"/>
                        </a:lnSpc>
                        <a:spcAft>
                          <a:spcPts val="0"/>
                        </a:spcAft>
                      </a:pPr>
                      <a:r>
                        <a:rPr lang="es-EC" sz="1050" dirty="0" smtClean="0">
                          <a:effectLst/>
                          <a:latin typeface="Arial" panose="020B0604020202020204" pitchFamily="34" charset="0"/>
                          <a:ea typeface="+mn-ea"/>
                          <a:cs typeface="Arial" panose="020B0604020202020204" pitchFamily="34" charset="0"/>
                        </a:rPr>
                        <a:t>POPS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4,16%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12,61%</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84,87%</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87341695"/>
                  </a:ext>
                </a:extLst>
              </a:tr>
              <a:tr h="166815">
                <a:tc vMerge="1">
                  <a:txBody>
                    <a:bodyPr/>
                    <a:lstStyle/>
                    <a:p>
                      <a:endParaRPr lang="es-EC"/>
                    </a:p>
                  </a:txBody>
                  <a:tcPr/>
                </a:tc>
                <a:tc>
                  <a:txBody>
                    <a:bodyPr/>
                    <a:lstStyle/>
                    <a:p>
                      <a:pPr marL="36195" marR="36195" algn="just">
                        <a:lnSpc>
                          <a:spcPct val="150000"/>
                        </a:lnSpc>
                        <a:spcAft>
                          <a:spcPts val="0"/>
                        </a:spcAft>
                      </a:pPr>
                      <a:r>
                        <a:rPr lang="es-EC" sz="1050" dirty="0" smtClean="0">
                          <a:effectLst/>
                          <a:latin typeface="Arial" panose="020B0604020202020204" pitchFamily="34" charset="0"/>
                          <a:cs typeface="Arial" panose="020B0604020202020204" pitchFamily="34" charset="0"/>
                        </a:rPr>
                        <a:t>Internet</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4,99%</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15,13%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93747626"/>
                  </a:ext>
                </a:extLst>
              </a:tr>
              <a:tr h="178778">
                <a:tc vMerge="1">
                  <a:txBody>
                    <a:bodyPr/>
                    <a:lstStyle/>
                    <a:p>
                      <a:endParaRPr lang="es-EC"/>
                    </a:p>
                  </a:txBody>
                  <a:tcPr/>
                </a:tc>
                <a:tc>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Total</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119</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32,96%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79554907"/>
                  </a:ext>
                </a:extLst>
              </a:tr>
              <a:tr h="178778">
                <a:tc>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Perdidos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Sistema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242</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67,04%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87696115"/>
                  </a:ext>
                </a:extLst>
              </a:tr>
              <a:tr h="178778">
                <a:tc gridSpan="2">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Total</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361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 </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21103366"/>
                  </a:ext>
                </a:extLst>
              </a:tr>
            </a:tbl>
          </a:graphicData>
        </a:graphic>
      </p:graphicFrame>
      <p:pic>
        <p:nvPicPr>
          <p:cNvPr id="10" name="Imagen 9"/>
          <p:cNvPicPr/>
          <p:nvPr/>
        </p:nvPicPr>
        <p:blipFill rotWithShape="1">
          <a:blip r:embed="rId3">
            <a:extLst>
              <a:ext uri="{28A0092B-C50C-407E-A947-70E740481C1C}">
                <a14:useLocalDpi xmlns:a14="http://schemas.microsoft.com/office/drawing/2010/main" val="0"/>
              </a:ext>
            </a:extLst>
          </a:blip>
          <a:srcRect t="6233" b="6505"/>
          <a:stretch/>
        </p:blipFill>
        <p:spPr bwMode="auto">
          <a:xfrm>
            <a:off x="82801" y="953761"/>
            <a:ext cx="4318635" cy="3011805"/>
          </a:xfrm>
          <a:prstGeom prst="rect">
            <a:avLst/>
          </a:prstGeom>
          <a:noFill/>
          <a:ln>
            <a:noFill/>
          </a:ln>
          <a:extLst>
            <a:ext uri="{53640926-AAD7-44D8-BBD7-CCE9431645EC}">
              <a14:shadowObscured xmlns:a14="http://schemas.microsoft.com/office/drawing/2010/main"/>
            </a:ext>
          </a:extLst>
        </p:spPr>
      </p:pic>
      <p:sp>
        <p:nvSpPr>
          <p:cNvPr id="11" name="Título 1"/>
          <p:cNvSpPr txBox="1">
            <a:spLocks/>
          </p:cNvSpPr>
          <p:nvPr/>
        </p:nvSpPr>
        <p:spPr>
          <a:xfrm>
            <a:off x="4663334" y="77498"/>
            <a:ext cx="4342931" cy="89960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P8: </a:t>
            </a:r>
            <a:r>
              <a:rPr lang="es-EC" sz="1800" dirty="0" smtClean="0"/>
              <a:t>¿En la mayor parte del tiempo en su día por que medio se conecta a Internet a través de su dispositivo móvil  ?</a:t>
            </a:r>
            <a:endParaRPr lang="es-ES_tradnl" sz="1800" dirty="0"/>
          </a:p>
        </p:txBody>
      </p:sp>
      <p:graphicFrame>
        <p:nvGraphicFramePr>
          <p:cNvPr id="5" name="Tabla 4"/>
          <p:cNvGraphicFramePr>
            <a:graphicFrameLocks noGrp="1"/>
          </p:cNvGraphicFramePr>
          <p:nvPr>
            <p:extLst>
              <p:ext uri="{D42A27DB-BD31-4B8C-83A1-F6EECF244321}">
                <p14:modId xmlns:p14="http://schemas.microsoft.com/office/powerpoint/2010/main" val="1645319797"/>
              </p:ext>
            </p:extLst>
          </p:nvPr>
        </p:nvGraphicFramePr>
        <p:xfrm>
          <a:off x="4860032" y="3645024"/>
          <a:ext cx="4146234" cy="2414200"/>
        </p:xfrm>
        <a:graphic>
          <a:graphicData uri="http://schemas.openxmlformats.org/drawingml/2006/table">
            <a:tbl>
              <a:tblPr>
                <a:tableStyleId>{8799B23B-EC83-4686-B30A-512413B5E67A}</a:tableStyleId>
              </a:tblPr>
              <a:tblGrid>
                <a:gridCol w="576064">
                  <a:extLst>
                    <a:ext uri="{9D8B030D-6E8A-4147-A177-3AD203B41FA5}">
                      <a16:colId xmlns:a16="http://schemas.microsoft.com/office/drawing/2014/main" val="1208645108"/>
                    </a:ext>
                  </a:extLst>
                </a:gridCol>
                <a:gridCol w="936104">
                  <a:extLst>
                    <a:ext uri="{9D8B030D-6E8A-4147-A177-3AD203B41FA5}">
                      <a16:colId xmlns:a16="http://schemas.microsoft.com/office/drawing/2014/main" val="96174373"/>
                    </a:ext>
                  </a:extLst>
                </a:gridCol>
                <a:gridCol w="576064">
                  <a:extLst>
                    <a:ext uri="{9D8B030D-6E8A-4147-A177-3AD203B41FA5}">
                      <a16:colId xmlns:a16="http://schemas.microsoft.com/office/drawing/2014/main" val="784723545"/>
                    </a:ext>
                  </a:extLst>
                </a:gridCol>
                <a:gridCol w="675924">
                  <a:extLst>
                    <a:ext uri="{9D8B030D-6E8A-4147-A177-3AD203B41FA5}">
                      <a16:colId xmlns:a16="http://schemas.microsoft.com/office/drawing/2014/main" val="4029831867"/>
                    </a:ext>
                  </a:extLst>
                </a:gridCol>
                <a:gridCol w="691039">
                  <a:extLst>
                    <a:ext uri="{9D8B030D-6E8A-4147-A177-3AD203B41FA5}">
                      <a16:colId xmlns:a16="http://schemas.microsoft.com/office/drawing/2014/main" val="2412687778"/>
                    </a:ext>
                  </a:extLst>
                </a:gridCol>
                <a:gridCol w="691039">
                  <a:extLst>
                    <a:ext uri="{9D8B030D-6E8A-4147-A177-3AD203B41FA5}">
                      <a16:colId xmlns:a16="http://schemas.microsoft.com/office/drawing/2014/main" val="918072185"/>
                    </a:ext>
                  </a:extLst>
                </a:gridCol>
              </a:tblGrid>
              <a:tr h="269840">
                <a:tc gridSpan="2">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000" dirty="0" err="1" smtClean="0">
                          <a:effectLst/>
                          <a:latin typeface="Arial" panose="020B0604020202020204" pitchFamily="34" charset="0"/>
                          <a:cs typeface="Arial" panose="020B0604020202020204" pitchFamily="34" charset="0"/>
                        </a:rPr>
                        <a:t>Fq</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smtClean="0">
                          <a:effectLst/>
                          <a:latin typeface="Arial" panose="020B0604020202020204" pitchFamily="34" charset="0"/>
                          <a:cs typeface="Arial" panose="020B0604020202020204" pitchFamily="34" charset="0"/>
                        </a:rPr>
                        <a:t>%</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Porcentaje</a:t>
                      </a:r>
                      <a:endParaRPr lang="es-EC" sz="1200">
                        <a:effectLst/>
                        <a:latin typeface="Arial" panose="020B0604020202020204" pitchFamily="34" charset="0"/>
                        <a:cs typeface="Arial" panose="020B0604020202020204" pitchFamily="34" charset="0"/>
                      </a:endParaRPr>
                    </a:p>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válido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Porcentaje</a:t>
                      </a:r>
                      <a:endParaRPr lang="es-EC" sz="1200">
                        <a:effectLst/>
                        <a:latin typeface="Arial" panose="020B0604020202020204" pitchFamily="34" charset="0"/>
                        <a:cs typeface="Arial" panose="020B0604020202020204" pitchFamily="34" charset="0"/>
                      </a:endParaRPr>
                    </a:p>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acumulado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22015608"/>
                  </a:ext>
                </a:extLst>
              </a:tr>
              <a:tr h="134920">
                <a:tc rowSpan="5">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Válidos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000" dirty="0" err="1">
                          <a:effectLst/>
                          <a:latin typeface="Arial" panose="020B0604020202020204" pitchFamily="34" charset="0"/>
                          <a:cs typeface="Arial" panose="020B0604020202020204" pitchFamily="34" charset="0"/>
                        </a:rPr>
                        <a:t>Wi</a:t>
                      </a:r>
                      <a:r>
                        <a:rPr lang="es-EC" sz="1000" dirty="0">
                          <a:effectLst/>
                          <a:latin typeface="Arial" panose="020B0604020202020204" pitchFamily="34" charset="0"/>
                          <a:cs typeface="Arial" panose="020B0604020202020204" pitchFamily="34" charset="0"/>
                        </a:rPr>
                        <a:t>-Fi</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222</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61,50%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solidFill>
                            <a:schemeClr val="bg1"/>
                          </a:solidFill>
                          <a:effectLst/>
                          <a:latin typeface="Arial" panose="020B0604020202020204" pitchFamily="34" charset="0"/>
                          <a:cs typeface="Arial" panose="020B0604020202020204" pitchFamily="34" charset="0"/>
                        </a:rPr>
                        <a:t>66,67%</a:t>
                      </a:r>
                      <a:endParaRPr lang="es-EC"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2"/>
                    </a:solidFill>
                  </a:tcP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66,67%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49440138"/>
                  </a:ext>
                </a:extLst>
              </a:tr>
              <a:tr h="269840">
                <a:tc vMerge="1">
                  <a:txBody>
                    <a:bodyPr/>
                    <a:lstStyle/>
                    <a:p>
                      <a:endParaRPr lang="es-EC"/>
                    </a:p>
                  </a:txBody>
                  <a:tcPr/>
                </a:tc>
                <a:tc>
                  <a:txBody>
                    <a:bodyPr/>
                    <a:lstStyle/>
                    <a:p>
                      <a:pPr marL="36195" marR="36195" algn="just">
                        <a:lnSpc>
                          <a:spcPct val="150000"/>
                        </a:lnSpc>
                        <a:spcAft>
                          <a:spcPts val="0"/>
                        </a:spcAft>
                      </a:pPr>
                      <a:r>
                        <a:rPr lang="es-EC" sz="1000" dirty="0" smtClean="0">
                          <a:effectLst/>
                          <a:latin typeface="Arial" panose="020B0604020202020204" pitchFamily="34" charset="0"/>
                          <a:cs typeface="Arial" panose="020B0604020202020204" pitchFamily="34" charset="0"/>
                        </a:rPr>
                        <a:t>Datos</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105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29,09%</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31,53%</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98,20%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03430678"/>
                  </a:ext>
                </a:extLst>
              </a:tr>
              <a:tr h="269840">
                <a:tc vMerge="1">
                  <a:txBody>
                    <a:bodyPr/>
                    <a:lstStyle/>
                    <a:p>
                      <a:endParaRPr lang="es-EC"/>
                    </a:p>
                  </a:txBody>
                  <a:tcPr/>
                </a:tc>
                <a:tc>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Wi-Fi Público</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4</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1,11%</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1,20%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99,40%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62883542"/>
                  </a:ext>
                </a:extLst>
              </a:tr>
              <a:tr h="404761">
                <a:tc vMerge="1">
                  <a:txBody>
                    <a:bodyPr/>
                    <a:lstStyle/>
                    <a:p>
                      <a:endParaRPr lang="es-EC"/>
                    </a:p>
                  </a:txBody>
                  <a:tcPr/>
                </a:tc>
                <a:tc>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Recargas Electrónicas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0,55%</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0,60%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100,00%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77303723"/>
                  </a:ext>
                </a:extLst>
              </a:tr>
              <a:tr h="134920">
                <a:tc vMerge="1">
                  <a:txBody>
                    <a:bodyPr/>
                    <a:lstStyle/>
                    <a:p>
                      <a:endParaRPr lang="es-EC"/>
                    </a:p>
                  </a:txBody>
                  <a:tcPr/>
                </a:tc>
                <a:tc>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333</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92,24%</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100,00%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13846214"/>
                  </a:ext>
                </a:extLst>
              </a:tr>
              <a:tr h="134920">
                <a:tc>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Perdidos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000">
                          <a:effectLst/>
                          <a:latin typeface="Arial" panose="020B0604020202020204" pitchFamily="34" charset="0"/>
                          <a:cs typeface="Arial" panose="020B0604020202020204" pitchFamily="34" charset="0"/>
                        </a:rPr>
                        <a:t>Sistema</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28</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7,76%</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61069716"/>
                  </a:ext>
                </a:extLst>
              </a:tr>
              <a:tr h="134920">
                <a:tc gridSpan="2">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Total</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361</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a:effectLst/>
                          <a:latin typeface="Arial" panose="020B0604020202020204" pitchFamily="34" charset="0"/>
                          <a:cs typeface="Arial" panose="020B0604020202020204" pitchFamily="34" charset="0"/>
                        </a:rPr>
                        <a:t>100,00%</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11964767"/>
                  </a:ext>
                </a:extLst>
              </a:tr>
            </a:tbl>
          </a:graphicData>
        </a:graphic>
      </p:graphicFrame>
      <p:pic>
        <p:nvPicPr>
          <p:cNvPr id="12" name="Imagen 11"/>
          <p:cNvPicPr/>
          <p:nvPr/>
        </p:nvPicPr>
        <p:blipFill rotWithShape="1">
          <a:blip r:embed="rId4">
            <a:extLst>
              <a:ext uri="{28A0092B-C50C-407E-A947-70E740481C1C}">
                <a14:useLocalDpi xmlns:a14="http://schemas.microsoft.com/office/drawing/2010/main" val="0"/>
              </a:ext>
            </a:extLst>
          </a:blip>
          <a:srcRect t="9913" b="9667"/>
          <a:stretch/>
        </p:blipFill>
        <p:spPr bwMode="auto">
          <a:xfrm>
            <a:off x="4738489" y="953761"/>
            <a:ext cx="4147185" cy="2667000"/>
          </a:xfrm>
          <a:prstGeom prst="rect">
            <a:avLst/>
          </a:prstGeom>
          <a:noFill/>
          <a:ln>
            <a:noFill/>
          </a:ln>
          <a:extLst>
            <a:ext uri="{53640926-AAD7-44D8-BBD7-CCE9431645EC}">
              <a14:shadowObscured xmlns:a14="http://schemas.microsoft.com/office/drawing/2010/main"/>
            </a:ext>
          </a:extLst>
        </p:spPr>
      </p:pic>
      <p:cxnSp>
        <p:nvCxnSpPr>
          <p:cNvPr id="8" name="Conector recto 7"/>
          <p:cNvCxnSpPr/>
          <p:nvPr/>
        </p:nvCxnSpPr>
        <p:spPr>
          <a:xfrm>
            <a:off x="4716016" y="0"/>
            <a:ext cx="0" cy="652534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2505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9098" y="-13708"/>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P9: </a:t>
            </a:r>
            <a:r>
              <a:rPr lang="es-EC" sz="1800" dirty="0"/>
              <a:t>¿Usted utiliza aplicaciones móviles en su </a:t>
            </a:r>
            <a:r>
              <a:rPr lang="es-EC" sz="1800" dirty="0" smtClean="0"/>
              <a:t>Smartphone?</a:t>
            </a:r>
            <a:endParaRPr lang="es-ES_tradnl" sz="1800" dirty="0"/>
          </a:p>
        </p:txBody>
      </p:sp>
      <p:pic>
        <p:nvPicPr>
          <p:cNvPr id="8" name="Imagen 7"/>
          <p:cNvPicPr/>
          <p:nvPr/>
        </p:nvPicPr>
        <p:blipFill rotWithShape="1">
          <a:blip r:embed="rId2">
            <a:extLst>
              <a:ext uri="{28A0092B-C50C-407E-A947-70E740481C1C}">
                <a14:useLocalDpi xmlns:a14="http://schemas.microsoft.com/office/drawing/2010/main" val="0"/>
              </a:ext>
            </a:extLst>
          </a:blip>
          <a:srcRect l="2025" t="6622" r="963" b="7285"/>
          <a:stretch/>
        </p:blipFill>
        <p:spPr bwMode="auto">
          <a:xfrm>
            <a:off x="3932507" y="908720"/>
            <a:ext cx="4163455" cy="2952328"/>
          </a:xfrm>
          <a:prstGeom prst="rect">
            <a:avLst/>
          </a:prstGeom>
          <a:noFill/>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2708688964"/>
              </p:ext>
            </p:extLst>
          </p:nvPr>
        </p:nvGraphicFramePr>
        <p:xfrm>
          <a:off x="1619672" y="3861048"/>
          <a:ext cx="6048672" cy="2377440"/>
        </p:xfrm>
        <a:graphic>
          <a:graphicData uri="http://schemas.openxmlformats.org/drawingml/2006/table">
            <a:tbl>
              <a:tblPr>
                <a:tableStyleId>{8799B23B-EC83-4686-B30A-512413B5E67A}</a:tableStyleId>
              </a:tblPr>
              <a:tblGrid>
                <a:gridCol w="1008112">
                  <a:extLst>
                    <a:ext uri="{9D8B030D-6E8A-4147-A177-3AD203B41FA5}">
                      <a16:colId xmlns:a16="http://schemas.microsoft.com/office/drawing/2014/main" val="2627577936"/>
                    </a:ext>
                  </a:extLst>
                </a:gridCol>
                <a:gridCol w="1008112">
                  <a:extLst>
                    <a:ext uri="{9D8B030D-6E8A-4147-A177-3AD203B41FA5}">
                      <a16:colId xmlns:a16="http://schemas.microsoft.com/office/drawing/2014/main" val="1342792582"/>
                    </a:ext>
                  </a:extLst>
                </a:gridCol>
                <a:gridCol w="1008112">
                  <a:extLst>
                    <a:ext uri="{9D8B030D-6E8A-4147-A177-3AD203B41FA5}">
                      <a16:colId xmlns:a16="http://schemas.microsoft.com/office/drawing/2014/main" val="2047881646"/>
                    </a:ext>
                  </a:extLst>
                </a:gridCol>
                <a:gridCol w="1008112">
                  <a:extLst>
                    <a:ext uri="{9D8B030D-6E8A-4147-A177-3AD203B41FA5}">
                      <a16:colId xmlns:a16="http://schemas.microsoft.com/office/drawing/2014/main" val="2303077739"/>
                    </a:ext>
                  </a:extLst>
                </a:gridCol>
                <a:gridCol w="1008112">
                  <a:extLst>
                    <a:ext uri="{9D8B030D-6E8A-4147-A177-3AD203B41FA5}">
                      <a16:colId xmlns:a16="http://schemas.microsoft.com/office/drawing/2014/main" val="4040726052"/>
                    </a:ext>
                  </a:extLst>
                </a:gridCol>
                <a:gridCol w="1008112">
                  <a:extLst>
                    <a:ext uri="{9D8B030D-6E8A-4147-A177-3AD203B41FA5}">
                      <a16:colId xmlns:a16="http://schemas.microsoft.com/office/drawing/2014/main" val="2991020559"/>
                    </a:ext>
                  </a:extLst>
                </a:gridCol>
              </a:tblGrid>
              <a:tr h="578436">
                <a:tc gridSpan="2">
                  <a:txBody>
                    <a:bodyPr/>
                    <a:lstStyle/>
                    <a:p>
                      <a:pPr marL="36195" marR="36195" algn="ctr">
                        <a:lnSpc>
                          <a:spcPct val="150000"/>
                        </a:lnSpc>
                        <a:spcAft>
                          <a:spcPts val="0"/>
                        </a:spcAft>
                      </a:pPr>
                      <a:r>
                        <a:rPr lang="es-EC" sz="1400" dirty="0">
                          <a:effectLst/>
                        </a:rPr>
                        <a:t> </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400" dirty="0">
                          <a:effectLst/>
                        </a:rPr>
                        <a:t>Frecuencia</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Porcentaje</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Porcentaje </a:t>
                      </a:r>
                      <a:br>
                        <a:rPr lang="es-EC" sz="1400">
                          <a:effectLst/>
                        </a:rPr>
                      </a:br>
                      <a:r>
                        <a:rPr lang="es-EC" sz="1400">
                          <a:effectLst/>
                        </a:rPr>
                        <a:t>válido</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Porcentaje </a:t>
                      </a:r>
                      <a:br>
                        <a:rPr lang="es-EC" sz="1400">
                          <a:effectLst/>
                        </a:rPr>
                      </a:br>
                      <a:r>
                        <a:rPr lang="es-EC" sz="1400">
                          <a:effectLst/>
                        </a:rPr>
                        <a:t>acumulado</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32443167"/>
                  </a:ext>
                </a:extLst>
              </a:tr>
              <a:tr h="357075">
                <a:tc rowSpan="3">
                  <a:txBody>
                    <a:bodyPr/>
                    <a:lstStyle/>
                    <a:p>
                      <a:pPr marL="36195" marR="36195" algn="just">
                        <a:lnSpc>
                          <a:spcPct val="150000"/>
                        </a:lnSpc>
                        <a:spcAft>
                          <a:spcPts val="0"/>
                        </a:spcAft>
                      </a:pPr>
                      <a:r>
                        <a:rPr lang="es-EC" sz="1100">
                          <a:effectLst/>
                        </a:rPr>
                        <a:t>Válidos</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400">
                          <a:effectLst/>
                        </a:rPr>
                        <a:t>Si</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311</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86,1%</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700" dirty="0">
                          <a:solidFill>
                            <a:schemeClr val="bg1"/>
                          </a:solidFill>
                          <a:effectLst/>
                        </a:rPr>
                        <a:t>92,8%</a:t>
                      </a:r>
                      <a:endParaRPr lang="es-EC"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2"/>
                    </a:solidFill>
                  </a:tcPr>
                </a:tc>
                <a:tc>
                  <a:txBody>
                    <a:bodyPr/>
                    <a:lstStyle/>
                    <a:p>
                      <a:pPr marL="36195" marR="36195" algn="ctr">
                        <a:lnSpc>
                          <a:spcPct val="150000"/>
                        </a:lnSpc>
                        <a:spcAft>
                          <a:spcPts val="0"/>
                        </a:spcAft>
                      </a:pPr>
                      <a:r>
                        <a:rPr lang="es-EC" sz="1400">
                          <a:effectLst/>
                        </a:rPr>
                        <a:t>92,8%</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18922459"/>
                  </a:ext>
                </a:extLst>
              </a:tr>
              <a:tr h="357075">
                <a:tc vMerge="1">
                  <a:txBody>
                    <a:bodyPr/>
                    <a:lstStyle/>
                    <a:p>
                      <a:endParaRPr lang="es-EC"/>
                    </a:p>
                  </a:txBody>
                  <a:tcPr/>
                </a:tc>
                <a:tc>
                  <a:txBody>
                    <a:bodyPr/>
                    <a:lstStyle/>
                    <a:p>
                      <a:pPr marL="36195" marR="36195" algn="just">
                        <a:lnSpc>
                          <a:spcPct val="150000"/>
                        </a:lnSpc>
                        <a:spcAft>
                          <a:spcPts val="0"/>
                        </a:spcAft>
                      </a:pPr>
                      <a:r>
                        <a:rPr lang="es-EC" sz="1400">
                          <a:effectLst/>
                        </a:rPr>
                        <a:t>No</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24</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6,6%</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700" dirty="0">
                          <a:solidFill>
                            <a:schemeClr val="bg1"/>
                          </a:solidFill>
                          <a:effectLst/>
                        </a:rPr>
                        <a:t>7,2%</a:t>
                      </a:r>
                      <a:endParaRPr lang="es-EC"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00B050"/>
                    </a:solidFill>
                  </a:tcPr>
                </a:tc>
                <a:tc>
                  <a:txBody>
                    <a:bodyPr/>
                    <a:lstStyle/>
                    <a:p>
                      <a:pPr marL="36195" marR="36195" algn="ctr">
                        <a:lnSpc>
                          <a:spcPct val="150000"/>
                        </a:lnSpc>
                        <a:spcAft>
                          <a:spcPts val="0"/>
                        </a:spcAft>
                      </a:pPr>
                      <a:r>
                        <a:rPr lang="es-EC" sz="1400">
                          <a:effectLst/>
                        </a:rPr>
                        <a:t>100,0%</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00140187"/>
                  </a:ext>
                </a:extLst>
              </a:tr>
              <a:tr h="289218">
                <a:tc vMerge="1">
                  <a:txBody>
                    <a:bodyPr/>
                    <a:lstStyle/>
                    <a:p>
                      <a:endParaRPr lang="es-EC"/>
                    </a:p>
                  </a:txBody>
                  <a:tcPr/>
                </a:tc>
                <a:tc>
                  <a:txBody>
                    <a:bodyPr/>
                    <a:lstStyle/>
                    <a:p>
                      <a:pPr marL="36195" marR="36195" algn="just">
                        <a:lnSpc>
                          <a:spcPct val="150000"/>
                        </a:lnSpc>
                        <a:spcAft>
                          <a:spcPts val="0"/>
                        </a:spcAft>
                      </a:pPr>
                      <a:r>
                        <a:rPr lang="es-EC" sz="1400">
                          <a:effectLst/>
                        </a:rPr>
                        <a:t>Total</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335</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92,8%</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100,0%</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 </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17954078"/>
                  </a:ext>
                </a:extLst>
              </a:tr>
              <a:tr h="289218">
                <a:tc>
                  <a:txBody>
                    <a:bodyPr/>
                    <a:lstStyle/>
                    <a:p>
                      <a:pPr marL="36195" marR="36195" algn="just">
                        <a:lnSpc>
                          <a:spcPct val="150000"/>
                        </a:lnSpc>
                        <a:spcAft>
                          <a:spcPts val="0"/>
                        </a:spcAft>
                      </a:pPr>
                      <a:r>
                        <a:rPr lang="es-EC" sz="1100">
                          <a:effectLst/>
                        </a:rPr>
                        <a:t>Perdidos</a:t>
                      </a:r>
                      <a:endParaRPr lang="es-EC" sz="13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400">
                          <a:effectLst/>
                        </a:rPr>
                        <a:t>Sistema</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26</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7,2%</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 </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07962708"/>
                  </a:ext>
                </a:extLst>
              </a:tr>
              <a:tr h="289218">
                <a:tc gridSpan="2">
                  <a:txBody>
                    <a:bodyPr/>
                    <a:lstStyle/>
                    <a:p>
                      <a:pPr marL="36195" marR="36195" algn="ctr">
                        <a:lnSpc>
                          <a:spcPct val="150000"/>
                        </a:lnSpc>
                        <a:spcAft>
                          <a:spcPts val="0"/>
                        </a:spcAft>
                      </a:pPr>
                      <a:r>
                        <a:rPr lang="es-EC" sz="1400">
                          <a:effectLst/>
                        </a:rPr>
                        <a:t>Total</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400">
                          <a:effectLst/>
                        </a:rPr>
                        <a:t>361</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100,0%</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15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rPr>
                        <a:t> </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6848054"/>
                  </a:ext>
                </a:extLst>
              </a:tr>
            </a:tbl>
          </a:graphicData>
        </a:graphic>
      </p:graphicFrame>
      <p:pic>
        <p:nvPicPr>
          <p:cNvPr id="9218" name="Picture 2" descr="Resultado de imagen para apps mov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6" y="1259206"/>
            <a:ext cx="3750353" cy="241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52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9098" y="-13708"/>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P10: </a:t>
            </a:r>
            <a:r>
              <a:rPr lang="es-EC" sz="1800" dirty="0" smtClean="0"/>
              <a:t>¿</a:t>
            </a:r>
            <a:r>
              <a:rPr lang="es-EC" sz="1800" dirty="0"/>
              <a:t>En base a los siguientes tipos de aplicaciones móviles, señale con una X el nivel de uso que usted le da por día? </a:t>
            </a:r>
            <a:endParaRPr lang="es-ES_tradnl" sz="1800" dirty="0"/>
          </a:p>
        </p:txBody>
      </p:sp>
      <p:graphicFrame>
        <p:nvGraphicFramePr>
          <p:cNvPr id="2" name="Diagrama 1"/>
          <p:cNvGraphicFramePr/>
          <p:nvPr>
            <p:extLst>
              <p:ext uri="{D42A27DB-BD31-4B8C-83A1-F6EECF244321}">
                <p14:modId xmlns:p14="http://schemas.microsoft.com/office/powerpoint/2010/main" val="3923035174"/>
              </p:ext>
            </p:extLst>
          </p:nvPr>
        </p:nvGraphicFramePr>
        <p:xfrm>
          <a:off x="179098" y="1068306"/>
          <a:ext cx="8641374" cy="5096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Resultado de imagen para mercado libr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106" y="4704488"/>
            <a:ext cx="916152" cy="68168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n para clash of clan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736" y="1691046"/>
            <a:ext cx="1124522" cy="50603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esultado de imagen para el comercio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6980" y="4938506"/>
            <a:ext cx="1320081" cy="21365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Resultado de imagen para spotif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6136" y="1373039"/>
            <a:ext cx="936104" cy="1142048"/>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Resultado de imagen para facebo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3296" y="4696763"/>
            <a:ext cx="697136" cy="69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8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9098" y="-13708"/>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P12: </a:t>
            </a:r>
            <a:r>
              <a:rPr lang="es-EC" sz="1800" dirty="0" smtClean="0"/>
              <a:t>¿Realiza </a:t>
            </a:r>
            <a:r>
              <a:rPr lang="es-EC" sz="1800" dirty="0"/>
              <a:t>usted compras en Internet por medio de su Smartphone</a:t>
            </a:r>
            <a:r>
              <a:rPr lang="es-EC" sz="1800" dirty="0" smtClean="0"/>
              <a:t>?</a:t>
            </a:r>
            <a:endParaRPr lang="es-ES_tradnl" sz="1800" dirty="0"/>
          </a:p>
        </p:txBody>
      </p:sp>
      <p:pic>
        <p:nvPicPr>
          <p:cNvPr id="5" name="Imagen 4"/>
          <p:cNvPicPr/>
          <p:nvPr/>
        </p:nvPicPr>
        <p:blipFill rotWithShape="1">
          <a:blip r:embed="rId2">
            <a:extLst>
              <a:ext uri="{28A0092B-C50C-407E-A947-70E740481C1C}">
                <a14:useLocalDpi xmlns:a14="http://schemas.microsoft.com/office/drawing/2010/main" val="0"/>
              </a:ext>
            </a:extLst>
          </a:blip>
          <a:srcRect l="2112" t="5948" r="681" b="7044"/>
          <a:stretch/>
        </p:blipFill>
        <p:spPr bwMode="auto">
          <a:xfrm>
            <a:off x="1702031" y="836712"/>
            <a:ext cx="4896544" cy="3342890"/>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3639019818"/>
              </p:ext>
            </p:extLst>
          </p:nvPr>
        </p:nvGraphicFramePr>
        <p:xfrm>
          <a:off x="1709279" y="4309618"/>
          <a:ext cx="5220972" cy="2011680"/>
        </p:xfrm>
        <a:graphic>
          <a:graphicData uri="http://schemas.openxmlformats.org/drawingml/2006/table">
            <a:tbl>
              <a:tblPr>
                <a:tableStyleId>{8799B23B-EC83-4686-B30A-512413B5E67A}</a:tableStyleId>
              </a:tblPr>
              <a:tblGrid>
                <a:gridCol w="870162">
                  <a:extLst>
                    <a:ext uri="{9D8B030D-6E8A-4147-A177-3AD203B41FA5}">
                      <a16:colId xmlns:a16="http://schemas.microsoft.com/office/drawing/2014/main" val="1354701267"/>
                    </a:ext>
                  </a:extLst>
                </a:gridCol>
                <a:gridCol w="870162">
                  <a:extLst>
                    <a:ext uri="{9D8B030D-6E8A-4147-A177-3AD203B41FA5}">
                      <a16:colId xmlns:a16="http://schemas.microsoft.com/office/drawing/2014/main" val="4174083670"/>
                    </a:ext>
                  </a:extLst>
                </a:gridCol>
                <a:gridCol w="870162">
                  <a:extLst>
                    <a:ext uri="{9D8B030D-6E8A-4147-A177-3AD203B41FA5}">
                      <a16:colId xmlns:a16="http://schemas.microsoft.com/office/drawing/2014/main" val="1873822036"/>
                    </a:ext>
                  </a:extLst>
                </a:gridCol>
                <a:gridCol w="870162">
                  <a:extLst>
                    <a:ext uri="{9D8B030D-6E8A-4147-A177-3AD203B41FA5}">
                      <a16:colId xmlns:a16="http://schemas.microsoft.com/office/drawing/2014/main" val="3522520733"/>
                    </a:ext>
                  </a:extLst>
                </a:gridCol>
                <a:gridCol w="870162">
                  <a:extLst>
                    <a:ext uri="{9D8B030D-6E8A-4147-A177-3AD203B41FA5}">
                      <a16:colId xmlns:a16="http://schemas.microsoft.com/office/drawing/2014/main" val="3961579711"/>
                    </a:ext>
                  </a:extLst>
                </a:gridCol>
                <a:gridCol w="870162">
                  <a:extLst>
                    <a:ext uri="{9D8B030D-6E8A-4147-A177-3AD203B41FA5}">
                      <a16:colId xmlns:a16="http://schemas.microsoft.com/office/drawing/2014/main" val="3895577120"/>
                    </a:ext>
                  </a:extLst>
                </a:gridCol>
              </a:tblGrid>
              <a:tr h="0">
                <a:tc gridSpan="2">
                  <a:txBody>
                    <a:bodyPr/>
                    <a:lstStyle/>
                    <a:p>
                      <a:pPr marL="36195" marR="36195" algn="ctr">
                        <a:lnSpc>
                          <a:spcPct val="150000"/>
                        </a:lnSpc>
                        <a:spcAft>
                          <a:spcPts val="0"/>
                        </a:spcAft>
                      </a:pPr>
                      <a:r>
                        <a:rPr lang="es-EC" sz="1200" dirty="0">
                          <a:effectLst/>
                        </a:rPr>
                        <a:t>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200" dirty="0">
                          <a:effectLst/>
                        </a:rPr>
                        <a:t>Frecuencia</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Porcentaje</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Porcentaje</a:t>
                      </a:r>
                      <a:endParaRPr lang="es-EC" sz="1800" dirty="0">
                        <a:effectLst/>
                      </a:endParaRPr>
                    </a:p>
                    <a:p>
                      <a:pPr marL="36195" marR="36195" algn="ctr">
                        <a:lnSpc>
                          <a:spcPct val="150000"/>
                        </a:lnSpc>
                        <a:spcAft>
                          <a:spcPts val="0"/>
                        </a:spcAft>
                      </a:pPr>
                      <a:r>
                        <a:rPr lang="es-EC" sz="1200" dirty="0">
                          <a:effectLst/>
                        </a:rPr>
                        <a:t>válido</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Porcentaje</a:t>
                      </a:r>
                      <a:endParaRPr lang="es-EC" sz="1800">
                        <a:effectLst/>
                      </a:endParaRPr>
                    </a:p>
                    <a:p>
                      <a:pPr marL="36195" marR="36195" algn="ctr">
                        <a:lnSpc>
                          <a:spcPct val="150000"/>
                        </a:lnSpc>
                        <a:spcAft>
                          <a:spcPts val="0"/>
                        </a:spcAft>
                      </a:pPr>
                      <a:r>
                        <a:rPr lang="es-EC" sz="1200">
                          <a:effectLst/>
                        </a:rPr>
                        <a:t>acumulado</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47693710"/>
                  </a:ext>
                </a:extLst>
              </a:tr>
              <a:tr h="0">
                <a:tc rowSpan="3">
                  <a:txBody>
                    <a:bodyPr/>
                    <a:lstStyle/>
                    <a:p>
                      <a:pPr marL="36195" marR="36195" algn="just">
                        <a:lnSpc>
                          <a:spcPct val="150000"/>
                        </a:lnSpc>
                        <a:spcAft>
                          <a:spcPts val="0"/>
                        </a:spcAft>
                      </a:pPr>
                      <a:r>
                        <a:rPr lang="es-EC" sz="1000">
                          <a:effectLst/>
                        </a:rPr>
                        <a:t>Válidos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200">
                          <a:effectLst/>
                        </a:rPr>
                        <a:t>Si</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104</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28,8%</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31,0%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31,0%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68194156"/>
                  </a:ext>
                </a:extLst>
              </a:tr>
              <a:tr h="0">
                <a:tc vMerge="1">
                  <a:txBody>
                    <a:bodyPr/>
                    <a:lstStyle/>
                    <a:p>
                      <a:endParaRPr lang="es-EC"/>
                    </a:p>
                  </a:txBody>
                  <a:tcPr/>
                </a:tc>
                <a:tc>
                  <a:txBody>
                    <a:bodyPr/>
                    <a:lstStyle/>
                    <a:p>
                      <a:pPr marL="36195" marR="36195" algn="just">
                        <a:lnSpc>
                          <a:spcPct val="150000"/>
                        </a:lnSpc>
                        <a:spcAft>
                          <a:spcPts val="0"/>
                        </a:spcAft>
                      </a:pPr>
                      <a:r>
                        <a:rPr lang="es-EC" sz="1200">
                          <a:effectLst/>
                        </a:rPr>
                        <a:t>No</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231</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600" dirty="0">
                          <a:solidFill>
                            <a:schemeClr val="bg1"/>
                          </a:solidFill>
                          <a:effectLst/>
                        </a:rPr>
                        <a:t>64,0%</a:t>
                      </a:r>
                      <a:endParaRPr lang="es-EC"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2"/>
                    </a:solidFill>
                  </a:tcPr>
                </a:tc>
                <a:tc>
                  <a:txBody>
                    <a:bodyPr/>
                    <a:lstStyle/>
                    <a:p>
                      <a:pPr marL="36195" marR="36195" algn="ctr">
                        <a:lnSpc>
                          <a:spcPct val="150000"/>
                        </a:lnSpc>
                        <a:spcAft>
                          <a:spcPts val="0"/>
                        </a:spcAft>
                      </a:pPr>
                      <a:r>
                        <a:rPr lang="es-EC" sz="1200">
                          <a:effectLst/>
                        </a:rPr>
                        <a:t>69,0%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100,0%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53483341"/>
                  </a:ext>
                </a:extLst>
              </a:tr>
              <a:tr h="0">
                <a:tc vMerge="1">
                  <a:txBody>
                    <a:bodyPr/>
                    <a:lstStyle/>
                    <a:p>
                      <a:endParaRPr lang="es-EC"/>
                    </a:p>
                  </a:txBody>
                  <a:tcPr/>
                </a:tc>
                <a:tc>
                  <a:txBody>
                    <a:bodyPr/>
                    <a:lstStyle/>
                    <a:p>
                      <a:pPr marL="36195" marR="36195" algn="just">
                        <a:lnSpc>
                          <a:spcPct val="150000"/>
                        </a:lnSpc>
                        <a:spcAft>
                          <a:spcPts val="0"/>
                        </a:spcAft>
                      </a:pPr>
                      <a:r>
                        <a:rPr lang="es-EC" sz="1200">
                          <a:effectLst/>
                        </a:rPr>
                        <a:t>Total</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335</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92,8%</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100,0%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48020100"/>
                  </a:ext>
                </a:extLst>
              </a:tr>
              <a:tr h="0">
                <a:tc>
                  <a:txBody>
                    <a:bodyPr/>
                    <a:lstStyle/>
                    <a:p>
                      <a:pPr marL="36195" marR="36195" algn="just">
                        <a:lnSpc>
                          <a:spcPct val="150000"/>
                        </a:lnSpc>
                        <a:spcAft>
                          <a:spcPts val="0"/>
                        </a:spcAft>
                      </a:pPr>
                      <a:r>
                        <a:rPr lang="es-EC" sz="1000">
                          <a:effectLst/>
                        </a:rPr>
                        <a:t>Perdidos</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200">
                          <a:effectLst/>
                        </a:rPr>
                        <a:t>Sistema</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26</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7,2%</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72320646"/>
                  </a:ext>
                </a:extLst>
              </a:tr>
              <a:tr h="0">
                <a:tc gridSpan="2">
                  <a:txBody>
                    <a:bodyPr/>
                    <a:lstStyle/>
                    <a:p>
                      <a:pPr marL="36195" marR="36195" algn="ctr">
                        <a:lnSpc>
                          <a:spcPct val="150000"/>
                        </a:lnSpc>
                        <a:spcAft>
                          <a:spcPts val="0"/>
                        </a:spcAft>
                      </a:pPr>
                      <a:r>
                        <a:rPr lang="es-EC" sz="1200">
                          <a:effectLst/>
                        </a:rPr>
                        <a:t>Total</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200">
                          <a:effectLst/>
                        </a:rPr>
                        <a:t>361</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100,0%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a:effectLst/>
                        </a:rPr>
                        <a:t>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200" dirty="0">
                          <a:effectLst/>
                        </a:rPr>
                        <a:t>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632944175"/>
                  </a:ext>
                </a:extLst>
              </a:tr>
            </a:tbl>
          </a:graphicData>
        </a:graphic>
      </p:graphicFrame>
    </p:spTree>
    <p:extLst>
      <p:ext uri="{BB962C8B-B14F-4D97-AF65-F5344CB8AC3E}">
        <p14:creationId xmlns:p14="http://schemas.microsoft.com/office/powerpoint/2010/main" val="301387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23528" y="-317310"/>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P15: </a:t>
            </a:r>
            <a:r>
              <a:rPr lang="es-EC" sz="1800" dirty="0" smtClean="0"/>
              <a:t>¿Realiza </a:t>
            </a:r>
            <a:r>
              <a:rPr lang="es-EC" sz="1800" dirty="0"/>
              <a:t>usted compras en Internet por medio de su Smartphone</a:t>
            </a:r>
            <a:r>
              <a:rPr lang="es-EC" sz="1800" dirty="0" smtClean="0"/>
              <a:t>?</a:t>
            </a:r>
            <a:endParaRPr lang="es-ES_tradnl" sz="1800" dirty="0"/>
          </a:p>
        </p:txBody>
      </p:sp>
      <p:pic>
        <p:nvPicPr>
          <p:cNvPr id="6" name="Imagen 5"/>
          <p:cNvPicPr/>
          <p:nvPr/>
        </p:nvPicPr>
        <p:blipFill rotWithShape="1">
          <a:blip r:embed="rId2">
            <a:extLst>
              <a:ext uri="{28A0092B-C50C-407E-A947-70E740481C1C}">
                <a14:useLocalDpi xmlns:a14="http://schemas.microsoft.com/office/drawing/2010/main" val="0"/>
              </a:ext>
            </a:extLst>
          </a:blip>
          <a:srcRect l="2116" t="10132" r="890" b="10334"/>
          <a:stretch/>
        </p:blipFill>
        <p:spPr bwMode="auto">
          <a:xfrm>
            <a:off x="2602856" y="548681"/>
            <a:ext cx="3985368" cy="2376263"/>
          </a:xfrm>
          <a:prstGeom prst="rect">
            <a:avLst/>
          </a:prstGeom>
          <a:noFill/>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3601580636"/>
              </p:ext>
            </p:extLst>
          </p:nvPr>
        </p:nvGraphicFramePr>
        <p:xfrm>
          <a:off x="1043608" y="3068960"/>
          <a:ext cx="7128792" cy="3371850"/>
        </p:xfrm>
        <a:graphic>
          <a:graphicData uri="http://schemas.openxmlformats.org/drawingml/2006/table">
            <a:tbl>
              <a:tblPr>
                <a:tableStyleId>{8799B23B-EC83-4686-B30A-512413B5E67A}</a:tableStyleId>
              </a:tblPr>
              <a:tblGrid>
                <a:gridCol w="1188132">
                  <a:extLst>
                    <a:ext uri="{9D8B030D-6E8A-4147-A177-3AD203B41FA5}">
                      <a16:colId xmlns:a16="http://schemas.microsoft.com/office/drawing/2014/main" val="4249760639"/>
                    </a:ext>
                  </a:extLst>
                </a:gridCol>
                <a:gridCol w="1188132">
                  <a:extLst>
                    <a:ext uri="{9D8B030D-6E8A-4147-A177-3AD203B41FA5}">
                      <a16:colId xmlns:a16="http://schemas.microsoft.com/office/drawing/2014/main" val="3756210001"/>
                    </a:ext>
                  </a:extLst>
                </a:gridCol>
                <a:gridCol w="1188132">
                  <a:extLst>
                    <a:ext uri="{9D8B030D-6E8A-4147-A177-3AD203B41FA5}">
                      <a16:colId xmlns:a16="http://schemas.microsoft.com/office/drawing/2014/main" val="1294138485"/>
                    </a:ext>
                  </a:extLst>
                </a:gridCol>
                <a:gridCol w="1188132">
                  <a:extLst>
                    <a:ext uri="{9D8B030D-6E8A-4147-A177-3AD203B41FA5}">
                      <a16:colId xmlns:a16="http://schemas.microsoft.com/office/drawing/2014/main" val="2415130039"/>
                    </a:ext>
                  </a:extLst>
                </a:gridCol>
                <a:gridCol w="1188132">
                  <a:extLst>
                    <a:ext uri="{9D8B030D-6E8A-4147-A177-3AD203B41FA5}">
                      <a16:colId xmlns:a16="http://schemas.microsoft.com/office/drawing/2014/main" val="1410465096"/>
                    </a:ext>
                  </a:extLst>
                </a:gridCol>
                <a:gridCol w="1188132">
                  <a:extLst>
                    <a:ext uri="{9D8B030D-6E8A-4147-A177-3AD203B41FA5}">
                      <a16:colId xmlns:a16="http://schemas.microsoft.com/office/drawing/2014/main" val="3792133988"/>
                    </a:ext>
                  </a:extLst>
                </a:gridCol>
              </a:tblGrid>
              <a:tr h="440835">
                <a:tc gridSpan="2">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Frecuencia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Porcentaje</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Porcentaje</a:t>
                      </a:r>
                      <a:endParaRPr lang="es-EC" sz="1600">
                        <a:effectLst/>
                        <a:latin typeface="Arial" panose="020B0604020202020204" pitchFamily="34" charset="0"/>
                        <a:cs typeface="Arial" panose="020B0604020202020204" pitchFamily="34" charset="0"/>
                      </a:endParaRPr>
                    </a:p>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válido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Porcentaje</a:t>
                      </a:r>
                      <a:endParaRPr lang="es-EC" sz="1600">
                        <a:effectLst/>
                        <a:latin typeface="Arial" panose="020B0604020202020204" pitchFamily="34" charset="0"/>
                        <a:cs typeface="Arial" panose="020B0604020202020204" pitchFamily="34" charset="0"/>
                      </a:endParaRPr>
                    </a:p>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acumulado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23090391"/>
                  </a:ext>
                </a:extLst>
              </a:tr>
              <a:tr h="440835">
                <a:tc rowSpan="7">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Válidos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050" dirty="0">
                          <a:effectLst/>
                          <a:latin typeface="Arial" panose="020B0604020202020204" pitchFamily="34" charset="0"/>
                          <a:cs typeface="Arial" panose="020B0604020202020204" pitchFamily="34" charset="0"/>
                        </a:rPr>
                        <a:t>Transferencia Electrónica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34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9,42%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b="1" dirty="0">
                          <a:effectLst/>
                          <a:latin typeface="Arial" panose="020B0604020202020204" pitchFamily="34" charset="0"/>
                          <a:cs typeface="Arial" panose="020B0604020202020204" pitchFamily="34" charset="0"/>
                        </a:rPr>
                        <a:t>32,69%</a:t>
                      </a:r>
                      <a:endParaRPr lang="es-EC" sz="2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32,69%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23394853"/>
                  </a:ext>
                </a:extLst>
              </a:tr>
              <a:tr h="220418">
                <a:tc vMerge="1">
                  <a:txBody>
                    <a:bodyPr/>
                    <a:lstStyle/>
                    <a:p>
                      <a:endParaRPr lang="es-EC"/>
                    </a:p>
                  </a:txBody>
                  <a:tcPr/>
                </a:tc>
                <a:tc>
                  <a:txBody>
                    <a:bodyPr/>
                    <a:lstStyle/>
                    <a:p>
                      <a:pPr marL="36195" marR="36195" algn="just">
                        <a:lnSpc>
                          <a:spcPct val="150000"/>
                        </a:lnSpc>
                        <a:spcAft>
                          <a:spcPts val="0"/>
                        </a:spcAft>
                      </a:pPr>
                      <a:r>
                        <a:rPr lang="es-EC" sz="1050" dirty="0">
                          <a:effectLst/>
                          <a:latin typeface="Arial" panose="020B0604020202020204" pitchFamily="34" charset="0"/>
                          <a:cs typeface="Arial" panose="020B0604020202020204" pitchFamily="34" charset="0"/>
                        </a:rPr>
                        <a:t>PayPal</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2,77%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9,62%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42,31%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34799807"/>
                  </a:ext>
                </a:extLst>
              </a:tr>
              <a:tr h="440835">
                <a:tc vMerge="1">
                  <a:txBody>
                    <a:bodyPr/>
                    <a:lstStyle/>
                    <a:p>
                      <a:endParaRPr lang="es-EC"/>
                    </a:p>
                  </a:txBody>
                  <a:tcPr/>
                </a:tc>
                <a:tc>
                  <a:txBody>
                    <a:bodyPr/>
                    <a:lstStyle/>
                    <a:p>
                      <a:pPr marL="36195" marR="36195" algn="just">
                        <a:lnSpc>
                          <a:spcPct val="150000"/>
                        </a:lnSpc>
                        <a:spcAft>
                          <a:spcPts val="0"/>
                        </a:spcAft>
                      </a:pPr>
                      <a:r>
                        <a:rPr lang="es-EC" sz="1050" dirty="0">
                          <a:effectLst/>
                          <a:latin typeface="Arial" panose="020B0604020202020204" pitchFamily="34" charset="0"/>
                          <a:cs typeface="Arial" panose="020B0604020202020204" pitchFamily="34" charset="0"/>
                        </a:rPr>
                        <a:t>Pago Contra entrega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3,32%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600" b="1" dirty="0">
                          <a:effectLst/>
                          <a:latin typeface="Arial" panose="020B0604020202020204" pitchFamily="34" charset="0"/>
                          <a:cs typeface="Arial" panose="020B0604020202020204" pitchFamily="34" charset="0"/>
                        </a:rPr>
                        <a:t>11,54%</a:t>
                      </a:r>
                      <a:endParaRPr lang="es-EC" sz="28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FFC000"/>
                    </a:solidFill>
                  </a:tcP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53,85%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204381198"/>
                  </a:ext>
                </a:extLst>
              </a:tr>
              <a:tr h="335875">
                <a:tc vMerge="1">
                  <a:txBody>
                    <a:bodyPr/>
                    <a:lstStyle/>
                    <a:p>
                      <a:endParaRPr lang="es-EC"/>
                    </a:p>
                  </a:txBody>
                  <a:tcPr/>
                </a:tc>
                <a:tc>
                  <a:txBody>
                    <a:bodyPr/>
                    <a:lstStyle/>
                    <a:p>
                      <a:pPr marL="36195" marR="36195" algn="just">
                        <a:lnSpc>
                          <a:spcPct val="150000"/>
                        </a:lnSpc>
                        <a:spcAft>
                          <a:spcPts val="0"/>
                        </a:spcAft>
                      </a:pPr>
                      <a:r>
                        <a:rPr lang="es-EC" sz="1050" dirty="0">
                          <a:effectLst/>
                          <a:latin typeface="Arial" panose="020B0604020202020204" pitchFamily="34" charset="0"/>
                          <a:cs typeface="Arial" panose="020B0604020202020204" pitchFamily="34" charset="0"/>
                        </a:rPr>
                        <a:t>Tarjeta de Crédito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32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8,86%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600" b="1" dirty="0">
                          <a:effectLst/>
                          <a:latin typeface="Arial" panose="020B0604020202020204" pitchFamily="34" charset="0"/>
                          <a:cs typeface="Arial" panose="020B0604020202020204" pitchFamily="34" charset="0"/>
                        </a:rPr>
                        <a:t>30,77%</a:t>
                      </a:r>
                      <a:endParaRPr lang="es-EC" sz="28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84,62%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0615787"/>
                  </a:ext>
                </a:extLst>
              </a:tr>
              <a:tr h="220418">
                <a:tc vMerge="1">
                  <a:txBody>
                    <a:bodyPr/>
                    <a:lstStyle/>
                    <a:p>
                      <a:endParaRPr lang="es-EC"/>
                    </a:p>
                  </a:txBody>
                  <a:tcPr/>
                </a:tc>
                <a:tc>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Tarjeta de Débito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3,32%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11,54%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96,15%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692488393"/>
                  </a:ext>
                </a:extLst>
              </a:tr>
              <a:tr h="335875">
                <a:tc vMerge="1">
                  <a:txBody>
                    <a:bodyPr/>
                    <a:lstStyle/>
                    <a:p>
                      <a:endParaRPr lang="es-EC"/>
                    </a:p>
                  </a:txBody>
                  <a:tcPr/>
                </a:tc>
                <a:tc>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Dinero electrónico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1,11%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600" b="1" dirty="0">
                          <a:effectLst/>
                          <a:latin typeface="Arial" panose="020B0604020202020204" pitchFamily="34" charset="0"/>
                          <a:cs typeface="Arial" panose="020B0604020202020204" pitchFamily="34" charset="0"/>
                        </a:rPr>
                        <a:t>3,85%</a:t>
                      </a:r>
                      <a:endParaRPr lang="es-EC" sz="28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6">
                        <a:lumMod val="60000"/>
                        <a:lumOff val="40000"/>
                      </a:schemeClr>
                    </a:solidFill>
                  </a:tcP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100,00%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80091055"/>
                  </a:ext>
                </a:extLst>
              </a:tr>
              <a:tr h="220418">
                <a:tc vMerge="1">
                  <a:txBody>
                    <a:bodyPr/>
                    <a:lstStyle/>
                    <a:p>
                      <a:endParaRPr lang="es-EC"/>
                    </a:p>
                  </a:txBody>
                  <a:tcPr/>
                </a:tc>
                <a:tc>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Total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104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28,81%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100,00%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17552079"/>
                  </a:ext>
                </a:extLst>
              </a:tr>
              <a:tr h="220418">
                <a:tc>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Perdidos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just">
                        <a:lnSpc>
                          <a:spcPct val="150000"/>
                        </a:lnSpc>
                        <a:spcAft>
                          <a:spcPts val="0"/>
                        </a:spcAft>
                      </a:pPr>
                      <a:r>
                        <a:rPr lang="es-EC" sz="1050">
                          <a:effectLst/>
                          <a:latin typeface="Arial" panose="020B0604020202020204" pitchFamily="34" charset="0"/>
                          <a:cs typeface="Arial" panose="020B0604020202020204" pitchFamily="34" charset="0"/>
                        </a:rPr>
                        <a:t>Sistema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257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71,19%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94226709"/>
                  </a:ext>
                </a:extLst>
              </a:tr>
              <a:tr h="220418">
                <a:tc gridSpan="2">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Total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361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a:effectLst/>
                          <a:latin typeface="Arial" panose="020B0604020202020204" pitchFamily="34" charset="0"/>
                          <a:cs typeface="Arial" panose="020B0604020202020204" pitchFamily="34" charset="0"/>
                        </a:rPr>
                        <a:t>100,00%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05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49107628"/>
                  </a:ext>
                </a:extLst>
              </a:tr>
            </a:tbl>
          </a:graphicData>
        </a:graphic>
      </p:graphicFrame>
    </p:spTree>
    <p:extLst>
      <p:ext uri="{BB962C8B-B14F-4D97-AF65-F5344CB8AC3E}">
        <p14:creationId xmlns:p14="http://schemas.microsoft.com/office/powerpoint/2010/main" val="359249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83568" y="-244958"/>
            <a:ext cx="7380519" cy="1516030"/>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P17: </a:t>
            </a:r>
            <a:r>
              <a:rPr lang="es-EC" sz="1800" dirty="0"/>
              <a:t>Al momento de realizar una compra en Internet por medio de su Smartphone.  ¿Cuál considera que es la principal barrera para usted para NO realizar la compra?</a:t>
            </a:r>
            <a:endParaRPr lang="es-ES_tradnl" sz="1800" dirty="0"/>
          </a:p>
        </p:txBody>
      </p:sp>
      <p:pic>
        <p:nvPicPr>
          <p:cNvPr id="8" name="Imagen 7"/>
          <p:cNvPicPr/>
          <p:nvPr/>
        </p:nvPicPr>
        <p:blipFill rotWithShape="1">
          <a:blip r:embed="rId2">
            <a:extLst>
              <a:ext uri="{28A0092B-C50C-407E-A947-70E740481C1C}">
                <a14:useLocalDpi xmlns:a14="http://schemas.microsoft.com/office/drawing/2010/main" val="0"/>
              </a:ext>
            </a:extLst>
          </a:blip>
          <a:srcRect l="1932" b="9910"/>
          <a:stretch/>
        </p:blipFill>
        <p:spPr bwMode="auto">
          <a:xfrm>
            <a:off x="4158208" y="1556792"/>
            <a:ext cx="4412856" cy="3232673"/>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1813481662"/>
              </p:ext>
            </p:extLst>
          </p:nvPr>
        </p:nvGraphicFramePr>
        <p:xfrm>
          <a:off x="251520" y="1124744"/>
          <a:ext cx="3816424" cy="5309467"/>
        </p:xfrm>
        <a:graphic>
          <a:graphicData uri="http://schemas.openxmlformats.org/drawingml/2006/table">
            <a:tbl>
              <a:tblPr>
                <a:tableStyleId>{8799B23B-EC83-4686-B30A-512413B5E67A}</a:tableStyleId>
              </a:tblPr>
              <a:tblGrid>
                <a:gridCol w="574641">
                  <a:extLst>
                    <a:ext uri="{9D8B030D-6E8A-4147-A177-3AD203B41FA5}">
                      <a16:colId xmlns:a16="http://schemas.microsoft.com/office/drawing/2014/main" val="668051651"/>
                    </a:ext>
                  </a:extLst>
                </a:gridCol>
                <a:gridCol w="849568">
                  <a:extLst>
                    <a:ext uri="{9D8B030D-6E8A-4147-A177-3AD203B41FA5}">
                      <a16:colId xmlns:a16="http://schemas.microsoft.com/office/drawing/2014/main" val="1477242083"/>
                    </a:ext>
                  </a:extLst>
                </a:gridCol>
                <a:gridCol w="880047">
                  <a:extLst>
                    <a:ext uri="{9D8B030D-6E8A-4147-A177-3AD203B41FA5}">
                      <a16:colId xmlns:a16="http://schemas.microsoft.com/office/drawing/2014/main" val="2554287668"/>
                    </a:ext>
                  </a:extLst>
                </a:gridCol>
                <a:gridCol w="792088">
                  <a:extLst>
                    <a:ext uri="{9D8B030D-6E8A-4147-A177-3AD203B41FA5}">
                      <a16:colId xmlns:a16="http://schemas.microsoft.com/office/drawing/2014/main" val="1053190326"/>
                    </a:ext>
                  </a:extLst>
                </a:gridCol>
                <a:gridCol w="720080">
                  <a:extLst>
                    <a:ext uri="{9D8B030D-6E8A-4147-A177-3AD203B41FA5}">
                      <a16:colId xmlns:a16="http://schemas.microsoft.com/office/drawing/2014/main" val="3951158371"/>
                    </a:ext>
                  </a:extLst>
                </a:gridCol>
              </a:tblGrid>
              <a:tr h="461942">
                <a:tc gridSpan="2">
                  <a:txBody>
                    <a:bodyPr/>
                    <a:lstStyle/>
                    <a:p>
                      <a:pPr marL="36195" marR="36195" algn="ctr">
                        <a:lnSpc>
                          <a:spcPct val="150000"/>
                        </a:lnSpc>
                        <a:spcAft>
                          <a:spcPts val="0"/>
                        </a:spcAft>
                      </a:pPr>
                      <a:r>
                        <a:rPr lang="es-EC" sz="1100" dirty="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100" dirty="0">
                          <a:effectLst/>
                        </a:rPr>
                        <a:t>Frecuencia</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Porcentaje</a:t>
                      </a:r>
                      <a:endParaRPr lang="es-EC" sz="2000" dirty="0">
                        <a:effectLst/>
                      </a:endParaRPr>
                    </a:p>
                    <a:p>
                      <a:pPr marL="36195" marR="36195" algn="ctr">
                        <a:lnSpc>
                          <a:spcPct val="150000"/>
                        </a:lnSpc>
                        <a:spcAft>
                          <a:spcPts val="0"/>
                        </a:spcAft>
                      </a:pPr>
                      <a:r>
                        <a:rPr lang="es-EC" sz="1100" dirty="0">
                          <a:effectLst/>
                        </a:rPr>
                        <a:t>válido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Porcentaje</a:t>
                      </a:r>
                      <a:endParaRPr lang="es-EC" sz="2000" dirty="0">
                        <a:effectLst/>
                      </a:endParaRPr>
                    </a:p>
                    <a:p>
                      <a:pPr marL="36195" marR="36195" algn="ctr">
                        <a:lnSpc>
                          <a:spcPct val="150000"/>
                        </a:lnSpc>
                        <a:spcAft>
                          <a:spcPts val="0"/>
                        </a:spcAft>
                      </a:pPr>
                      <a:r>
                        <a:rPr lang="es-EC" sz="1100" dirty="0">
                          <a:effectLst/>
                        </a:rPr>
                        <a:t>acumulado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97835661"/>
                  </a:ext>
                </a:extLst>
              </a:tr>
              <a:tr h="461942">
                <a:tc rowSpan="7">
                  <a:txBody>
                    <a:bodyPr/>
                    <a:lstStyle/>
                    <a:p>
                      <a:pPr marL="36195" marR="36195" algn="l">
                        <a:lnSpc>
                          <a:spcPct val="150000"/>
                        </a:lnSpc>
                        <a:spcAft>
                          <a:spcPts val="0"/>
                        </a:spcAft>
                      </a:pPr>
                      <a:r>
                        <a:rPr lang="es-EC" sz="800" dirty="0">
                          <a:effectLst/>
                        </a:rPr>
                        <a:t>Válidos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l">
                        <a:lnSpc>
                          <a:spcPct val="150000"/>
                        </a:lnSpc>
                        <a:spcAft>
                          <a:spcPts val="0"/>
                        </a:spcAft>
                      </a:pPr>
                      <a:r>
                        <a:rPr lang="es-EC" sz="1000" dirty="0">
                          <a:effectLst/>
                        </a:rPr>
                        <a:t>Miedo a la estafa</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225</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800" dirty="0">
                          <a:solidFill>
                            <a:schemeClr val="bg1"/>
                          </a:solidFill>
                          <a:effectLst/>
                        </a:rPr>
                        <a:t>67,16%</a:t>
                      </a:r>
                      <a:endParaRPr lang="es-EC" sz="3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36195" marR="36195" algn="ctr">
                        <a:lnSpc>
                          <a:spcPct val="150000"/>
                        </a:lnSpc>
                        <a:spcAft>
                          <a:spcPts val="0"/>
                        </a:spcAft>
                      </a:pPr>
                      <a:r>
                        <a:rPr lang="es-EC" sz="1100" dirty="0">
                          <a:effectLst/>
                        </a:rPr>
                        <a:t>67,16%</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38478403"/>
                  </a:ext>
                </a:extLst>
              </a:tr>
              <a:tr h="923884">
                <a:tc vMerge="1">
                  <a:txBody>
                    <a:bodyPr/>
                    <a:lstStyle/>
                    <a:p>
                      <a:endParaRPr lang="es-EC"/>
                    </a:p>
                  </a:txBody>
                  <a:tcPr/>
                </a:tc>
                <a:tc>
                  <a:txBody>
                    <a:bodyPr/>
                    <a:lstStyle/>
                    <a:p>
                      <a:pPr marL="36195" marR="36195" algn="l">
                        <a:lnSpc>
                          <a:spcPct val="150000"/>
                        </a:lnSpc>
                        <a:spcAft>
                          <a:spcPts val="0"/>
                        </a:spcAft>
                      </a:pPr>
                      <a:r>
                        <a:rPr lang="es-EC" sz="1000" dirty="0">
                          <a:effectLst/>
                        </a:rPr>
                        <a:t>Desconocimiento del proceso de compra</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30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8,96%</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a:effectLst/>
                        </a:rPr>
                        <a:t>76,12%</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3567814"/>
                  </a:ext>
                </a:extLst>
              </a:tr>
              <a:tr h="461942">
                <a:tc vMerge="1">
                  <a:txBody>
                    <a:bodyPr/>
                    <a:lstStyle/>
                    <a:p>
                      <a:endParaRPr lang="es-EC"/>
                    </a:p>
                  </a:txBody>
                  <a:tcPr/>
                </a:tc>
                <a:tc>
                  <a:txBody>
                    <a:bodyPr/>
                    <a:lstStyle/>
                    <a:p>
                      <a:pPr marL="36195" marR="36195" algn="l">
                        <a:lnSpc>
                          <a:spcPct val="150000"/>
                        </a:lnSpc>
                        <a:spcAft>
                          <a:spcPts val="0"/>
                        </a:spcAft>
                      </a:pPr>
                      <a:r>
                        <a:rPr lang="es-EC" sz="1000">
                          <a:effectLst/>
                        </a:rPr>
                        <a:t>Gasto de internet</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9</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2,69%</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78,81%</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26976303"/>
                  </a:ext>
                </a:extLst>
              </a:tr>
              <a:tr h="595468">
                <a:tc vMerge="1">
                  <a:txBody>
                    <a:bodyPr/>
                    <a:lstStyle/>
                    <a:p>
                      <a:endParaRPr lang="es-EC"/>
                    </a:p>
                  </a:txBody>
                  <a:tcPr/>
                </a:tc>
                <a:tc>
                  <a:txBody>
                    <a:bodyPr/>
                    <a:lstStyle/>
                    <a:p>
                      <a:pPr marL="36195" marR="36195" algn="l">
                        <a:lnSpc>
                          <a:spcPct val="150000"/>
                        </a:lnSpc>
                        <a:spcAft>
                          <a:spcPts val="0"/>
                        </a:spcAft>
                      </a:pPr>
                      <a:r>
                        <a:rPr lang="es-EC" sz="1000">
                          <a:effectLst/>
                        </a:rPr>
                        <a:t>Mala atención del vendedor</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18</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5,37%</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84,18%</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8374776"/>
                  </a:ext>
                </a:extLst>
              </a:tr>
              <a:tr h="923884">
                <a:tc vMerge="1">
                  <a:txBody>
                    <a:bodyPr/>
                    <a:lstStyle/>
                    <a:p>
                      <a:endParaRPr lang="es-EC"/>
                    </a:p>
                  </a:txBody>
                  <a:tcPr/>
                </a:tc>
                <a:tc>
                  <a:txBody>
                    <a:bodyPr/>
                    <a:lstStyle/>
                    <a:p>
                      <a:pPr marL="36195" marR="36195" algn="l">
                        <a:lnSpc>
                          <a:spcPct val="150000"/>
                        </a:lnSpc>
                        <a:spcAft>
                          <a:spcPts val="0"/>
                        </a:spcAft>
                      </a:pPr>
                      <a:r>
                        <a:rPr lang="es-EC" sz="1000">
                          <a:effectLst/>
                        </a:rPr>
                        <a:t>No proporcionar datos personales</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24</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7,16%</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91,34%</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28836341"/>
                  </a:ext>
                </a:extLst>
              </a:tr>
              <a:tr h="692913">
                <a:tc vMerge="1">
                  <a:txBody>
                    <a:bodyPr/>
                    <a:lstStyle/>
                    <a:p>
                      <a:endParaRPr lang="es-EC"/>
                    </a:p>
                  </a:txBody>
                  <a:tcPr/>
                </a:tc>
                <a:tc>
                  <a:txBody>
                    <a:bodyPr/>
                    <a:lstStyle/>
                    <a:p>
                      <a:pPr marL="36195" marR="36195" algn="l">
                        <a:lnSpc>
                          <a:spcPct val="150000"/>
                        </a:lnSpc>
                        <a:spcAft>
                          <a:spcPts val="0"/>
                        </a:spcAft>
                      </a:pPr>
                      <a:r>
                        <a:rPr lang="es-EC" sz="1000">
                          <a:effectLst/>
                        </a:rPr>
                        <a:t>No poseo tarjeta de crédito</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29</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a:effectLst/>
                        </a:rPr>
                        <a:t>8,66%</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100" dirty="0">
                          <a:effectLst/>
                        </a:rPr>
                        <a:t>100,00%</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2345414"/>
                  </a:ext>
                </a:extLst>
              </a:tr>
              <a:tr h="230971">
                <a:tc vMerge="1">
                  <a:txBody>
                    <a:bodyPr/>
                    <a:lstStyle/>
                    <a:p>
                      <a:endParaRPr lang="es-EC"/>
                    </a:p>
                  </a:txBody>
                  <a:tcPr/>
                </a:tc>
                <a:tc>
                  <a:txBody>
                    <a:bodyPr/>
                    <a:lstStyle/>
                    <a:p>
                      <a:pPr marL="36195" marR="36195" algn="l">
                        <a:lnSpc>
                          <a:spcPct val="150000"/>
                        </a:lnSpc>
                        <a:spcAft>
                          <a:spcPts val="0"/>
                        </a:spcAft>
                      </a:pPr>
                      <a:r>
                        <a:rPr lang="es-EC" sz="1000">
                          <a:effectLst/>
                        </a:rPr>
                        <a:t>Total</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335</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a:effectLst/>
                        </a:rPr>
                        <a:t>100,00%</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 </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45503462"/>
                  </a:ext>
                </a:extLst>
              </a:tr>
              <a:tr h="284572">
                <a:tc>
                  <a:txBody>
                    <a:bodyPr/>
                    <a:lstStyle/>
                    <a:p>
                      <a:pPr marL="36195" marR="36195" algn="l">
                        <a:lnSpc>
                          <a:spcPct val="150000"/>
                        </a:lnSpc>
                        <a:spcAft>
                          <a:spcPts val="0"/>
                        </a:spcAft>
                      </a:pPr>
                      <a:r>
                        <a:rPr lang="es-EC" sz="800">
                          <a:effectLst/>
                        </a:rPr>
                        <a:t>Perdidos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l">
                        <a:lnSpc>
                          <a:spcPct val="150000"/>
                        </a:lnSpc>
                        <a:spcAft>
                          <a:spcPts val="0"/>
                        </a:spcAft>
                      </a:pPr>
                      <a:r>
                        <a:rPr lang="es-EC" sz="1000">
                          <a:effectLst/>
                        </a:rPr>
                        <a:t>Sistema</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26</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a:effectLst/>
                        </a:rPr>
                        <a:t> </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 </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13856643"/>
                  </a:ext>
                </a:extLst>
              </a:tr>
              <a:tr h="230971">
                <a:tc gridSpan="2">
                  <a:txBody>
                    <a:bodyPr/>
                    <a:lstStyle/>
                    <a:p>
                      <a:pPr marL="36195" marR="36195" algn="ctr">
                        <a:lnSpc>
                          <a:spcPct val="150000"/>
                        </a:lnSpc>
                        <a:spcAft>
                          <a:spcPts val="0"/>
                        </a:spcAft>
                      </a:pPr>
                      <a:r>
                        <a:rPr lang="es-EC" sz="1000">
                          <a:effectLst/>
                        </a:rPr>
                        <a:t>Total</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6195" marR="36195" algn="ctr">
                        <a:lnSpc>
                          <a:spcPct val="150000"/>
                        </a:lnSpc>
                        <a:spcAft>
                          <a:spcPts val="0"/>
                        </a:spcAft>
                      </a:pPr>
                      <a:r>
                        <a:rPr lang="es-EC" sz="1000">
                          <a:effectLst/>
                        </a:rPr>
                        <a:t>361</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a:effectLst/>
                        </a:rPr>
                        <a:t> </a:t>
                      </a:r>
                      <a:endParaRPr lang="es-EC" sz="17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000" dirty="0">
                          <a:effectLst/>
                        </a:rPr>
                        <a:t> </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9157990"/>
                  </a:ext>
                </a:extLst>
              </a:tr>
            </a:tbl>
          </a:graphicData>
        </a:graphic>
      </p:graphicFrame>
    </p:spTree>
    <p:extLst>
      <p:ext uri="{BB962C8B-B14F-4D97-AF65-F5344CB8AC3E}">
        <p14:creationId xmlns:p14="http://schemas.microsoft.com/office/powerpoint/2010/main" val="11893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977030" y="188640"/>
            <a:ext cx="3960440" cy="89960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P19: </a:t>
            </a:r>
            <a:r>
              <a:rPr lang="es-EC" sz="1800" dirty="0"/>
              <a:t>¿Usted ha recibido publicidad geolocalizada a su Smartphone?</a:t>
            </a:r>
            <a:endParaRPr lang="es-ES_tradnl" sz="1800" dirty="0"/>
          </a:p>
        </p:txBody>
      </p:sp>
      <p:pic>
        <p:nvPicPr>
          <p:cNvPr id="5" name="Imagen 4"/>
          <p:cNvPicPr/>
          <p:nvPr/>
        </p:nvPicPr>
        <p:blipFill rotWithShape="1">
          <a:blip r:embed="rId2">
            <a:extLst>
              <a:ext uri="{28A0092B-C50C-407E-A947-70E740481C1C}">
                <a14:useLocalDpi xmlns:a14="http://schemas.microsoft.com/office/drawing/2010/main" val="0"/>
              </a:ext>
            </a:extLst>
          </a:blip>
          <a:srcRect l="2293" t="6609" r="1052" b="7488"/>
          <a:stretch/>
        </p:blipFill>
        <p:spPr bwMode="auto">
          <a:xfrm>
            <a:off x="4977030" y="2949793"/>
            <a:ext cx="3845296" cy="2736304"/>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87099" y="332656"/>
            <a:ext cx="4248472" cy="899602"/>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1800" dirty="0" smtClean="0"/>
              <a:t>P18: </a:t>
            </a:r>
            <a:r>
              <a:rPr lang="es-EC" sz="1800" dirty="0"/>
              <a:t>¿Para usted, el recibir información publicitaria vía mensajes de texto o Internet (aplicaciones móviles) le resulta invasivo o molestoso</a:t>
            </a:r>
            <a:r>
              <a:rPr lang="es-EC" sz="1800" dirty="0" smtClean="0"/>
              <a:t>?</a:t>
            </a:r>
            <a:endParaRPr lang="es-ES_tradnl" sz="1800" dirty="0"/>
          </a:p>
        </p:txBody>
      </p:sp>
      <p:pic>
        <p:nvPicPr>
          <p:cNvPr id="7" name="Imagen 6"/>
          <p:cNvPicPr/>
          <p:nvPr/>
        </p:nvPicPr>
        <p:blipFill rotWithShape="1">
          <a:blip r:embed="rId3">
            <a:extLst>
              <a:ext uri="{28A0092B-C50C-407E-A947-70E740481C1C}">
                <a14:useLocalDpi xmlns:a14="http://schemas.microsoft.com/office/drawing/2010/main" val="0"/>
              </a:ext>
            </a:extLst>
          </a:blip>
          <a:srcRect l="2116" t="9912" b="10331"/>
          <a:stretch/>
        </p:blipFill>
        <p:spPr bwMode="auto">
          <a:xfrm>
            <a:off x="167380" y="2863681"/>
            <a:ext cx="4272735" cy="2908528"/>
          </a:xfrm>
          <a:prstGeom prst="rect">
            <a:avLst/>
          </a:prstGeom>
          <a:noFill/>
          <a:ln>
            <a:noFill/>
          </a:ln>
          <a:extLst>
            <a:ext uri="{53640926-AAD7-44D8-BBD7-CCE9431645EC}">
              <a14:shadowObscured xmlns:a14="http://schemas.microsoft.com/office/drawing/2010/main"/>
            </a:ext>
          </a:extLst>
        </p:spPr>
      </p:pic>
      <p:cxnSp>
        <p:nvCxnSpPr>
          <p:cNvPr id="8" name="Conector recto 7"/>
          <p:cNvCxnSpPr/>
          <p:nvPr/>
        </p:nvCxnSpPr>
        <p:spPr>
          <a:xfrm>
            <a:off x="4716016" y="0"/>
            <a:ext cx="0" cy="6525344"/>
          </a:xfrm>
          <a:prstGeom prst="line">
            <a:avLst/>
          </a:prstGeom>
        </p:spPr>
        <p:style>
          <a:lnRef idx="3">
            <a:schemeClr val="accent3"/>
          </a:lnRef>
          <a:fillRef idx="0">
            <a:schemeClr val="accent3"/>
          </a:fillRef>
          <a:effectRef idx="2">
            <a:schemeClr val="accent3"/>
          </a:effectRef>
          <a:fontRef idx="minor">
            <a:schemeClr val="tx1"/>
          </a:fontRef>
        </p:style>
      </p:cxnSp>
      <p:pic>
        <p:nvPicPr>
          <p:cNvPr id="11266" name="Picture 2" descr="Resultado de imagen para molesto emo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22" y="1494768"/>
            <a:ext cx="1165225" cy="11652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n para gps celu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416" y="1346188"/>
            <a:ext cx="1981668" cy="154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6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594878625"/>
              </p:ext>
            </p:extLst>
          </p:nvPr>
        </p:nvGraphicFramePr>
        <p:xfrm>
          <a:off x="291872" y="1158751"/>
          <a:ext cx="8560256" cy="5006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457200" y="15751"/>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Propuestas de nuevas proyectos de investigación</a:t>
            </a:r>
            <a:endParaRPr lang="es-ES_tradnl" dirty="0">
              <a:solidFill>
                <a:srgbClr val="00B050"/>
              </a:solidFill>
              <a:latin typeface="Arial" charset="0"/>
              <a:ea typeface="Arial" charset="0"/>
              <a:cs typeface="Arial" charset="0"/>
            </a:endParaRPr>
          </a:p>
        </p:txBody>
      </p:sp>
    </p:spTree>
    <p:extLst>
      <p:ext uri="{BB962C8B-B14F-4D97-AF65-F5344CB8AC3E}">
        <p14:creationId xmlns:p14="http://schemas.microsoft.com/office/powerpoint/2010/main" val="265837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CONEX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71724"/>
            <a:ext cx="6480720" cy="460240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899592" y="10169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chemeClr val="accent3"/>
                </a:solidFill>
                <a:latin typeface="Arial" charset="0"/>
                <a:ea typeface="Arial" charset="0"/>
                <a:cs typeface="Arial" charset="0"/>
              </a:rPr>
              <a:t>RESULTADOS ANALISIS</a:t>
            </a:r>
            <a:br>
              <a:rPr lang="es-ES_tradnl" dirty="0" smtClean="0">
                <a:solidFill>
                  <a:schemeClr val="accent3"/>
                </a:solidFill>
                <a:latin typeface="Arial" charset="0"/>
                <a:ea typeface="Arial" charset="0"/>
                <a:cs typeface="Arial" charset="0"/>
              </a:rPr>
            </a:br>
            <a:r>
              <a:rPr lang="es-ES_tradnl" dirty="0" smtClean="0">
                <a:solidFill>
                  <a:schemeClr val="accent3"/>
                </a:solidFill>
                <a:latin typeface="Arial" charset="0"/>
                <a:ea typeface="Arial" charset="0"/>
                <a:cs typeface="Arial" charset="0"/>
              </a:rPr>
              <a:t>BIVARIADO </a:t>
            </a:r>
            <a:endParaRPr lang="es-ES_tradnl"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35432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27384"/>
            <a:ext cx="8229600" cy="782960"/>
          </a:xfrm>
        </p:spPr>
        <p:txBody>
          <a:bodyPr/>
          <a:lstStyle/>
          <a:p>
            <a:r>
              <a:rPr lang="es-ES_tradnl" dirty="0" smtClean="0">
                <a:solidFill>
                  <a:srgbClr val="00B050"/>
                </a:solidFill>
                <a:latin typeface="Arial" charset="0"/>
                <a:ea typeface="Arial" charset="0"/>
                <a:cs typeface="Arial" charset="0"/>
              </a:rPr>
              <a:t>Glosario</a:t>
            </a:r>
            <a:endParaRPr lang="es-ES_tradnl" dirty="0">
              <a:solidFill>
                <a:srgbClr val="00B050"/>
              </a:solidFill>
              <a:latin typeface="Arial" charset="0"/>
              <a:ea typeface="Arial" charset="0"/>
              <a:cs typeface="Arial" charset="0"/>
            </a:endParaRPr>
          </a:p>
        </p:txBody>
      </p:sp>
      <p:sp>
        <p:nvSpPr>
          <p:cNvPr id="7" name="Rectángulo 6"/>
          <p:cNvSpPr/>
          <p:nvPr/>
        </p:nvSpPr>
        <p:spPr>
          <a:xfrm>
            <a:off x="505193" y="649133"/>
            <a:ext cx="8027247" cy="6740307"/>
          </a:xfrm>
          <a:prstGeom prst="rect">
            <a:avLst/>
          </a:prstGeom>
        </p:spPr>
        <p:txBody>
          <a:bodyPr wrap="square">
            <a:spAutoFit/>
          </a:bodyPr>
          <a:lstStyle/>
          <a:p>
            <a:pPr algn="just">
              <a:lnSpc>
                <a:spcPct val="150000"/>
              </a:lnSpc>
              <a:spcAft>
                <a:spcPts val="0"/>
              </a:spcAft>
            </a:pPr>
            <a:r>
              <a:rPr lang="es-EC" b="1" dirty="0" smtClean="0">
                <a:latin typeface="Arial" charset="0"/>
                <a:ea typeface="Calibri" charset="0"/>
                <a:cs typeface="Times New Roman" charset="0"/>
              </a:rPr>
              <a:t>Mobile Marketing</a:t>
            </a:r>
            <a:endParaRPr lang="es-EC" b="1" dirty="0" smtClean="0">
              <a:latin typeface="Arial" charset="0"/>
              <a:ea typeface="Arial" charset="0"/>
              <a:cs typeface="Arial" charset="0"/>
            </a:endParaRPr>
          </a:p>
          <a:p>
            <a:pPr marL="285750" indent="-285750" algn="just">
              <a:lnSpc>
                <a:spcPct val="150000"/>
              </a:lnSpc>
              <a:spcAft>
                <a:spcPts val="0"/>
              </a:spcAft>
              <a:buFont typeface="Wingdings" charset="2"/>
              <a:buChar char="Ø"/>
            </a:pPr>
            <a:r>
              <a:rPr lang="es-EC" dirty="0">
                <a:latin typeface="Arial" charset="0"/>
                <a:ea typeface="Arial" charset="0"/>
                <a:cs typeface="Arial" charset="0"/>
              </a:rPr>
              <a:t>S</a:t>
            </a:r>
            <a:r>
              <a:rPr lang="es-EC" dirty="0" smtClean="0">
                <a:latin typeface="Arial" charset="0"/>
                <a:ea typeface="Arial" charset="0"/>
                <a:cs typeface="Arial" charset="0"/>
              </a:rPr>
              <a:t>e </a:t>
            </a:r>
            <a:r>
              <a:rPr lang="es-EC" dirty="0">
                <a:latin typeface="Arial" charset="0"/>
                <a:ea typeface="Arial" charset="0"/>
                <a:cs typeface="Arial" charset="0"/>
              </a:rPr>
              <a:t>define como el conjunto de acciones que permite a las empresas comunicarse y relacionarse con su audiencia de una forma relevante e interactiva a través de cualquier dispositivo o red móvil.</a:t>
            </a:r>
            <a:r>
              <a:rPr lang="es-ES_tradnl" dirty="0">
                <a:latin typeface="Arial" charset="0"/>
                <a:ea typeface="Arial" charset="0"/>
                <a:cs typeface="Arial" charset="0"/>
              </a:rPr>
              <a:t> </a:t>
            </a:r>
          </a:p>
          <a:p>
            <a:pPr algn="just">
              <a:lnSpc>
                <a:spcPct val="150000"/>
              </a:lnSpc>
              <a:spcAft>
                <a:spcPts val="0"/>
              </a:spcAft>
            </a:pPr>
            <a:endParaRPr lang="es-ES_tradnl" b="1" dirty="0" smtClean="0">
              <a:latin typeface="Arial" charset="0"/>
              <a:ea typeface="Arial" charset="0"/>
              <a:cs typeface="Arial" charset="0"/>
            </a:endParaRPr>
          </a:p>
          <a:p>
            <a:pPr algn="just">
              <a:lnSpc>
                <a:spcPct val="150000"/>
              </a:lnSpc>
              <a:spcAft>
                <a:spcPts val="0"/>
              </a:spcAft>
            </a:pPr>
            <a:r>
              <a:rPr lang="es-ES_tradnl" b="1" dirty="0" smtClean="0">
                <a:latin typeface="Arial" charset="0"/>
                <a:ea typeface="Arial" charset="0"/>
                <a:cs typeface="Arial" charset="0"/>
              </a:rPr>
              <a:t>Dispositivo Móvil</a:t>
            </a:r>
          </a:p>
          <a:p>
            <a:pPr marL="285750" indent="-285750" algn="just">
              <a:lnSpc>
                <a:spcPct val="150000"/>
              </a:lnSpc>
              <a:buFont typeface="Wingdings" charset="2"/>
              <a:buChar char="Ø"/>
            </a:pPr>
            <a:r>
              <a:rPr lang="es-EC" dirty="0">
                <a:latin typeface="Arial" charset="0"/>
                <a:ea typeface="Arial" charset="0"/>
                <a:cs typeface="Arial" charset="0"/>
              </a:rPr>
              <a:t>Los dispositivos móviles son soportes digitales pequeños, de fácil uso y manejo, que permiten su traslado a cualquier lugar sin dificultad y cuyo consumo se hace sin necesidad de conexión </a:t>
            </a:r>
            <a:r>
              <a:rPr lang="es-EC" dirty="0" smtClean="0">
                <a:latin typeface="Arial" charset="0"/>
                <a:ea typeface="Arial" charset="0"/>
                <a:cs typeface="Arial" charset="0"/>
              </a:rPr>
              <a:t>eléctrica.</a:t>
            </a:r>
          </a:p>
          <a:p>
            <a:pPr marL="285750" indent="-285750" algn="just">
              <a:lnSpc>
                <a:spcPct val="150000"/>
              </a:lnSpc>
              <a:buFont typeface="Wingdings" charset="2"/>
              <a:buChar char="Ø"/>
            </a:pPr>
            <a:endParaRPr lang="es-EC" dirty="0" smtClean="0">
              <a:latin typeface="Arial" charset="0"/>
              <a:ea typeface="Arial" charset="0"/>
              <a:cs typeface="Arial" charset="0"/>
            </a:endParaRPr>
          </a:p>
          <a:p>
            <a:pPr algn="just">
              <a:lnSpc>
                <a:spcPct val="150000"/>
              </a:lnSpc>
            </a:pPr>
            <a:r>
              <a:rPr lang="es-EC" b="1" dirty="0" smtClean="0">
                <a:latin typeface="Arial" charset="0"/>
                <a:ea typeface="Arial" charset="0"/>
                <a:cs typeface="Arial" charset="0"/>
              </a:rPr>
              <a:t>SMS</a:t>
            </a:r>
          </a:p>
          <a:p>
            <a:pPr marL="285750" indent="-285750" algn="just">
              <a:lnSpc>
                <a:spcPct val="150000"/>
              </a:lnSpc>
              <a:buFont typeface="Wingdings" charset="2"/>
              <a:buChar char="Ø"/>
            </a:pPr>
            <a:r>
              <a:rPr lang="es-EC" dirty="0">
                <a:latin typeface="Arial" charset="0"/>
                <a:ea typeface="Arial" charset="0"/>
                <a:cs typeface="Arial" charset="0"/>
              </a:rPr>
              <a:t>Short Message Service </a:t>
            </a:r>
            <a:r>
              <a:rPr lang="es-EC" dirty="0" smtClean="0">
                <a:latin typeface="Arial" charset="0"/>
                <a:ea typeface="Arial" charset="0"/>
                <a:cs typeface="Arial" charset="0"/>
              </a:rPr>
              <a:t>(Servicios de mensajes cortos) es </a:t>
            </a:r>
            <a:r>
              <a:rPr lang="es-EC" dirty="0">
                <a:latin typeface="Arial" charset="0"/>
                <a:ea typeface="Arial" charset="0"/>
                <a:cs typeface="Arial" charset="0"/>
              </a:rPr>
              <a:t>el servicio de la telefonía celular (móvil) que posibilita enviar y recibir mensajes de texto de extensión reducida. </a:t>
            </a:r>
            <a:endParaRPr lang="es-EC" b="1" dirty="0" smtClean="0">
              <a:latin typeface="Arial" charset="0"/>
              <a:ea typeface="Arial" charset="0"/>
              <a:cs typeface="Arial" charset="0"/>
            </a:endParaRPr>
          </a:p>
          <a:p>
            <a:pPr marL="285750" indent="-285750" algn="just">
              <a:lnSpc>
                <a:spcPct val="150000"/>
              </a:lnSpc>
              <a:buFont typeface="Wingdings" charset="2"/>
              <a:buChar char="Ø"/>
            </a:pPr>
            <a:endParaRPr lang="es-ES_tradnl" dirty="0">
              <a:latin typeface="Arial" charset="0"/>
              <a:ea typeface="Arial" charset="0"/>
              <a:cs typeface="Arial" charset="0"/>
            </a:endParaRPr>
          </a:p>
          <a:p>
            <a:pPr marL="285750" indent="-285750" algn="just">
              <a:lnSpc>
                <a:spcPct val="150000"/>
              </a:lnSpc>
              <a:spcAft>
                <a:spcPts val="0"/>
              </a:spcAft>
              <a:buFont typeface="Wingdings" charset="2"/>
              <a:buChar char="Ø"/>
            </a:pPr>
            <a:endParaRPr lang="es-ES_tradnl" dirty="0">
              <a:latin typeface="Arial" charset="0"/>
              <a:ea typeface="Arial" charset="0"/>
              <a:cs typeface="Arial" charset="0"/>
            </a:endParaRPr>
          </a:p>
        </p:txBody>
      </p:sp>
    </p:spTree>
    <p:extLst>
      <p:ext uri="{BB962C8B-B14F-4D97-AF65-F5344CB8AC3E}">
        <p14:creationId xmlns:p14="http://schemas.microsoft.com/office/powerpoint/2010/main" val="8857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7152" y="-173293"/>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000" dirty="0" smtClean="0"/>
              <a:t>H1 : </a:t>
            </a:r>
            <a:r>
              <a:rPr lang="es-EC" sz="2000" dirty="0" smtClean="0"/>
              <a:t>Los </a:t>
            </a:r>
            <a:r>
              <a:rPr lang="es-EC" sz="2000" dirty="0"/>
              <a:t>Millenials son personas que asimilan de manera positiva </a:t>
            </a:r>
            <a:r>
              <a:rPr lang="es-EC" sz="2000" dirty="0" smtClean="0"/>
              <a:t>la publicidad </a:t>
            </a:r>
            <a:r>
              <a:rPr lang="es-EC" sz="2000" dirty="0"/>
              <a:t>transmitida mediante un medio móvil.</a:t>
            </a:r>
            <a:endParaRPr lang="es-ES_tradnl" sz="2000" dirty="0"/>
          </a:p>
        </p:txBody>
      </p:sp>
      <p:sp>
        <p:nvSpPr>
          <p:cNvPr id="6" name="Marcador de contenido 2"/>
          <p:cNvSpPr>
            <a:spLocks noGrp="1"/>
          </p:cNvSpPr>
          <p:nvPr>
            <p:ph idx="1"/>
          </p:nvPr>
        </p:nvSpPr>
        <p:spPr>
          <a:xfrm>
            <a:off x="297280" y="692696"/>
            <a:ext cx="8846720" cy="1597338"/>
          </a:xfrm>
        </p:spPr>
        <p:txBody>
          <a:bodyPr>
            <a:noAutofit/>
          </a:bodyPr>
          <a:lstStyle/>
          <a:p>
            <a:pPr marL="0" indent="0">
              <a:buNone/>
            </a:pPr>
            <a:r>
              <a:rPr lang="es-EC" sz="1800" dirty="0" smtClean="0">
                <a:latin typeface="Arial" panose="020B0604020202020204" pitchFamily="34" charset="0"/>
                <a:ea typeface="Arial" charset="0"/>
                <a:cs typeface="Arial" panose="020B0604020202020204" pitchFamily="34" charset="0"/>
              </a:rPr>
              <a:t>Pregunta 4 vs Pregunta 18</a:t>
            </a:r>
          </a:p>
          <a:p>
            <a:pPr marL="0" indent="0">
              <a:buNone/>
            </a:pPr>
            <a:endParaRPr lang="es-ES_tradnl" sz="1800" dirty="0">
              <a:latin typeface="Arial" panose="020B0604020202020204" pitchFamily="34" charset="0"/>
              <a:ea typeface="Arial" charset="0"/>
              <a:cs typeface="Arial" panose="020B0604020202020204" pitchFamily="34" charset="0"/>
            </a:endParaRP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Ho : No </a:t>
            </a:r>
            <a:r>
              <a:rPr lang="es-EC" sz="1800" dirty="0">
                <a:latin typeface="Arial" panose="020B0604020202020204" pitchFamily="34" charset="0"/>
                <a:cs typeface="Arial" panose="020B0604020202020204" pitchFamily="34" charset="0"/>
              </a:rPr>
              <a:t>existe relación entre él envió de publicidad para la compra de alimentos y si resulta molestoso o invasivo el uso de esta publicidad</a:t>
            </a:r>
            <a:r>
              <a:rPr lang="es-EC" sz="1800" dirty="0" smtClean="0">
                <a:latin typeface="Arial" panose="020B0604020202020204" pitchFamily="34" charset="0"/>
                <a:cs typeface="Arial" panose="020B0604020202020204" pitchFamily="34" charset="0"/>
              </a:rPr>
              <a:t>.</a:t>
            </a:r>
            <a:endParaRPr lang="es-EC"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H1 </a:t>
            </a: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Si </a:t>
            </a:r>
            <a:r>
              <a:rPr lang="es-EC" sz="1800" dirty="0">
                <a:latin typeface="Arial" panose="020B0604020202020204" pitchFamily="34" charset="0"/>
                <a:cs typeface="Arial" panose="020B0604020202020204" pitchFamily="34" charset="0"/>
              </a:rPr>
              <a:t>existe relación entre él envió de publicidad para la compra de alimentos y si resulta molestoso o invasivo el uso de esta publicidad.</a:t>
            </a:r>
          </a:p>
          <a:p>
            <a:pPr>
              <a:buFont typeface="Wingdings" panose="05000000000000000000" pitchFamily="2" charset="2"/>
              <a:buChar char="Ø"/>
            </a:pPr>
            <a:endParaRPr lang="es-EC"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ES_tradnl" sz="1800" dirty="0">
              <a:latin typeface="Arial" panose="020B0604020202020204" pitchFamily="34" charset="0"/>
              <a:ea typeface="Arial"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922283586"/>
              </p:ext>
            </p:extLst>
          </p:nvPr>
        </p:nvGraphicFramePr>
        <p:xfrm>
          <a:off x="603610" y="2806327"/>
          <a:ext cx="7920876" cy="2083120"/>
        </p:xfrm>
        <a:graphic>
          <a:graphicData uri="http://schemas.openxmlformats.org/drawingml/2006/table">
            <a:tbl>
              <a:tblPr>
                <a:tableStyleId>{8799B23B-EC83-4686-B30A-512413B5E67A}</a:tableStyleId>
              </a:tblPr>
              <a:tblGrid>
                <a:gridCol w="1320146">
                  <a:extLst>
                    <a:ext uri="{9D8B030D-6E8A-4147-A177-3AD203B41FA5}">
                      <a16:colId xmlns:a16="http://schemas.microsoft.com/office/drawing/2014/main" val="3479433866"/>
                    </a:ext>
                  </a:extLst>
                </a:gridCol>
                <a:gridCol w="1320146">
                  <a:extLst>
                    <a:ext uri="{9D8B030D-6E8A-4147-A177-3AD203B41FA5}">
                      <a16:colId xmlns:a16="http://schemas.microsoft.com/office/drawing/2014/main" val="1874230553"/>
                    </a:ext>
                  </a:extLst>
                </a:gridCol>
                <a:gridCol w="1320146">
                  <a:extLst>
                    <a:ext uri="{9D8B030D-6E8A-4147-A177-3AD203B41FA5}">
                      <a16:colId xmlns:a16="http://schemas.microsoft.com/office/drawing/2014/main" val="248768383"/>
                    </a:ext>
                  </a:extLst>
                </a:gridCol>
                <a:gridCol w="1320146">
                  <a:extLst>
                    <a:ext uri="{9D8B030D-6E8A-4147-A177-3AD203B41FA5}">
                      <a16:colId xmlns:a16="http://schemas.microsoft.com/office/drawing/2014/main" val="3719338518"/>
                    </a:ext>
                  </a:extLst>
                </a:gridCol>
                <a:gridCol w="1320146">
                  <a:extLst>
                    <a:ext uri="{9D8B030D-6E8A-4147-A177-3AD203B41FA5}">
                      <a16:colId xmlns:a16="http://schemas.microsoft.com/office/drawing/2014/main" val="1816933471"/>
                    </a:ext>
                  </a:extLst>
                </a:gridCol>
                <a:gridCol w="1320146">
                  <a:extLst>
                    <a:ext uri="{9D8B030D-6E8A-4147-A177-3AD203B41FA5}">
                      <a16:colId xmlns:a16="http://schemas.microsoft.com/office/drawing/2014/main" val="364956933"/>
                    </a:ext>
                  </a:extLst>
                </a:gridCol>
              </a:tblGrid>
              <a:tr h="258866">
                <a:tc gridSpan="6">
                  <a:txBody>
                    <a:bodyPr/>
                    <a:lstStyle/>
                    <a:p>
                      <a:pPr marL="36195" marR="36195" algn="just">
                        <a:lnSpc>
                          <a:spcPct val="150000"/>
                        </a:lnSpc>
                        <a:spcAft>
                          <a:spcPts val="0"/>
                        </a:spcAft>
                      </a:pPr>
                      <a:r>
                        <a:rPr lang="es-EC" sz="1400">
                          <a:effectLst/>
                          <a:latin typeface="Arial" panose="020B0604020202020204" pitchFamily="34" charset="0"/>
                          <a:cs typeface="Arial" panose="020B0604020202020204" pitchFamily="34" charset="0"/>
                        </a:rPr>
                        <a:t>ANOVA de un factor</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4129886"/>
                  </a:ext>
                </a:extLst>
              </a:tr>
              <a:tr h="258866">
                <a:tc gridSpan="6">
                  <a:txBody>
                    <a:bodyPr/>
                    <a:lstStyle/>
                    <a:p>
                      <a:pPr marL="36195" marR="36195" algn="just">
                        <a:lnSpc>
                          <a:spcPct val="150000"/>
                        </a:lnSpc>
                        <a:spcAft>
                          <a:spcPts val="0"/>
                        </a:spcAft>
                      </a:pPr>
                      <a:r>
                        <a:rPr lang="es-EC" sz="1400" dirty="0">
                          <a:effectLst/>
                          <a:latin typeface="Arial" panose="020B0604020202020204" pitchFamily="34" charset="0"/>
                          <a:cs typeface="Arial" panose="020B0604020202020204" pitchFamily="34" charset="0"/>
                        </a:rPr>
                        <a:t>¿De qué carácter fue la publicidad recibida a su Smartphone?</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23940787"/>
                  </a:ext>
                </a:extLst>
              </a:tr>
              <a:tr h="554243">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Suma de cuadrados</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gl</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Media cuadrática</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F</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Sig.</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64856328"/>
                  </a:ext>
                </a:extLst>
              </a:tr>
              <a:tr h="323634">
                <a:tc>
                  <a:txBody>
                    <a:bodyPr/>
                    <a:lstStyle/>
                    <a:p>
                      <a:pPr marL="36195" marR="36195" algn="just">
                        <a:lnSpc>
                          <a:spcPct val="150000"/>
                        </a:lnSpc>
                        <a:spcAft>
                          <a:spcPts val="0"/>
                        </a:spcAft>
                      </a:pPr>
                      <a:r>
                        <a:rPr lang="es-EC" sz="1400">
                          <a:effectLst/>
                          <a:latin typeface="Arial" panose="020B0604020202020204" pitchFamily="34" charset="0"/>
                          <a:cs typeface="Arial" panose="020B0604020202020204" pitchFamily="34" charset="0"/>
                        </a:rPr>
                        <a:t>Inter-grupos</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,113</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1</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,113</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,204</a:t>
                      </a:r>
                      <a:endParaRPr lang="es-EC"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noFill/>
                  </a:tcPr>
                </a:tc>
                <a:tc>
                  <a:txBody>
                    <a:bodyPr/>
                    <a:lstStyle/>
                    <a:p>
                      <a:pPr marL="36195" marR="36195" algn="ctr" defTabSz="914400" rtl="0" eaLnBrk="1" latinLnBrk="0" hangingPunct="1">
                        <a:lnSpc>
                          <a:spcPct val="150000"/>
                        </a:lnSpc>
                        <a:spcAft>
                          <a:spcPts val="0"/>
                        </a:spcAft>
                      </a:pPr>
                      <a:r>
                        <a:rPr lang="es-EC" sz="1800" dirty="0" smtClean="0">
                          <a:solidFill>
                            <a:schemeClr val="bg1"/>
                          </a:solidFill>
                          <a:effectLst/>
                          <a:latin typeface="Arial" panose="020B0604020202020204" pitchFamily="34" charset="0"/>
                          <a:cs typeface="Arial" panose="020B0604020202020204" pitchFamily="34" charset="0"/>
                        </a:rPr>
                        <a:t>0,652</a:t>
                      </a:r>
                      <a:endParaRPr lang="es-EC" sz="1400" kern="1200" dirty="0">
                        <a:solidFill>
                          <a:schemeClr val="bg1"/>
                        </a:solidFill>
                        <a:effectLst/>
                        <a:latin typeface="Arial" panose="020B0604020202020204" pitchFamily="34" charset="0"/>
                        <a:ea typeface="+mn-ea"/>
                        <a:cs typeface="Arial" panose="020B0604020202020204" pitchFamily="34" charset="0"/>
                      </a:endParaRPr>
                    </a:p>
                  </a:txBody>
                  <a:tcPr marL="0" marR="0" marT="0" marB="0" anchor="ctr">
                    <a:solidFill>
                      <a:schemeClr val="accent2"/>
                    </a:solidFill>
                  </a:tcPr>
                </a:tc>
                <a:extLst>
                  <a:ext uri="{0D108BD9-81ED-4DB2-BD59-A6C34878D82A}">
                    <a16:rowId xmlns:a16="http://schemas.microsoft.com/office/drawing/2014/main" val="2581026574"/>
                  </a:ext>
                </a:extLst>
              </a:tr>
              <a:tr h="258866">
                <a:tc>
                  <a:txBody>
                    <a:bodyPr/>
                    <a:lstStyle/>
                    <a:p>
                      <a:pPr marL="36195" marR="36195" algn="just">
                        <a:lnSpc>
                          <a:spcPct val="150000"/>
                        </a:lnSpc>
                        <a:spcAft>
                          <a:spcPts val="0"/>
                        </a:spcAft>
                      </a:pPr>
                      <a:r>
                        <a:rPr lang="es-EC" sz="1400">
                          <a:effectLst/>
                          <a:latin typeface="Arial" panose="020B0604020202020204" pitchFamily="34" charset="0"/>
                          <a:cs typeface="Arial" panose="020B0604020202020204" pitchFamily="34" charset="0"/>
                        </a:rPr>
                        <a:t>Intra-grupos</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65,046</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117</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,556</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53756659"/>
                  </a:ext>
                </a:extLst>
              </a:tr>
              <a:tr h="258866">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Total</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65,160</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118</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a:effectLst/>
                          <a:latin typeface="Arial" panose="020B0604020202020204" pitchFamily="34" charset="0"/>
                          <a:cs typeface="Arial" panose="020B0604020202020204" pitchFamily="34" charset="0"/>
                        </a:rPr>
                        <a:t> </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6195" marR="36195" algn="ctr">
                        <a:lnSpc>
                          <a:spcPct val="150000"/>
                        </a:lnSpc>
                        <a:spcAft>
                          <a:spcPts val="0"/>
                        </a:spcAft>
                      </a:pPr>
                      <a:r>
                        <a:rPr lang="es-EC" sz="1400" dirty="0">
                          <a:effectLst/>
                          <a:latin typeface="Arial" panose="020B0604020202020204" pitchFamily="34"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90316276"/>
                  </a:ext>
                </a:extLst>
              </a:tr>
            </a:tbl>
          </a:graphicData>
        </a:graphic>
      </p:graphicFrame>
      <p:sp>
        <p:nvSpPr>
          <p:cNvPr id="7" name="Marcador de contenido 2"/>
          <p:cNvSpPr txBox="1">
            <a:spLocks/>
          </p:cNvSpPr>
          <p:nvPr/>
        </p:nvSpPr>
        <p:spPr>
          <a:xfrm>
            <a:off x="338728" y="5229200"/>
            <a:ext cx="85072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1800" dirty="0">
                <a:latin typeface="Arial" panose="020B0604020202020204" pitchFamily="34" charset="0"/>
                <a:cs typeface="Arial" panose="020B0604020202020204" pitchFamily="34" charset="0"/>
              </a:rPr>
              <a:t>El cálculo del nivel de significancia cae en la zona de negación por lo </a:t>
            </a:r>
            <a:r>
              <a:rPr lang="es-EC" sz="1800" dirty="0" smtClean="0">
                <a:latin typeface="Arial" panose="020B0604020202020204" pitchFamily="34" charset="0"/>
                <a:cs typeface="Arial" panose="020B0604020202020204" pitchFamily="34" charset="0"/>
              </a:rPr>
              <a:t>que el nivel </a:t>
            </a:r>
            <a:r>
              <a:rPr lang="es-EC" sz="1800" dirty="0">
                <a:latin typeface="Arial" panose="020B0604020202020204" pitchFamily="34" charset="0"/>
                <a:cs typeface="Arial" panose="020B0604020202020204" pitchFamily="34" charset="0"/>
              </a:rPr>
              <a:t>de significación es </a:t>
            </a:r>
            <a:r>
              <a:rPr lang="es-EC" sz="1800" dirty="0" smtClean="0">
                <a:latin typeface="Arial" panose="020B0604020202020204" pitchFamily="34" charset="0"/>
                <a:cs typeface="Arial" panose="020B0604020202020204" pitchFamily="34" charset="0"/>
              </a:rPr>
              <a:t>0,652 </a:t>
            </a:r>
            <a:r>
              <a:rPr lang="es-EC" sz="1800" dirty="0">
                <a:latin typeface="Arial" panose="020B0604020202020204" pitchFamily="34" charset="0"/>
                <a:cs typeface="Arial" panose="020B0604020202020204" pitchFamily="34" charset="0"/>
              </a:rPr>
              <a:t>y este valor es mayor que 0,05 aceptaremos la hipótesis nula de que </a:t>
            </a:r>
            <a:r>
              <a:rPr lang="es-EC" sz="1800" b="1" dirty="0">
                <a:latin typeface="Arial" panose="020B0604020202020204" pitchFamily="34" charset="0"/>
                <a:cs typeface="Arial" panose="020B0604020202020204" pitchFamily="34" charset="0"/>
              </a:rPr>
              <a:t>no</a:t>
            </a:r>
            <a:r>
              <a:rPr lang="es-EC" sz="1800" dirty="0">
                <a:latin typeface="Arial" panose="020B0604020202020204" pitchFamily="34" charset="0"/>
                <a:cs typeface="Arial" panose="020B0604020202020204" pitchFamily="34" charset="0"/>
              </a:rPr>
              <a:t> </a:t>
            </a:r>
            <a:r>
              <a:rPr lang="es-EC" sz="1800" b="1" dirty="0" smtClean="0">
                <a:latin typeface="Arial" panose="020B0604020202020204" pitchFamily="34" charset="0"/>
                <a:cs typeface="Arial" panose="020B0604020202020204" pitchFamily="34" charset="0"/>
              </a:rPr>
              <a:t>existe </a:t>
            </a:r>
            <a:r>
              <a:rPr lang="es-EC" sz="1800" b="1" dirty="0">
                <a:latin typeface="Arial" panose="020B0604020202020204" pitchFamily="34" charset="0"/>
                <a:cs typeface="Arial" panose="020B0604020202020204" pitchFamily="34" charset="0"/>
              </a:rPr>
              <a:t>relación entre estas dos variables</a:t>
            </a:r>
          </a:p>
          <a:p>
            <a:pPr marL="0" indent="0">
              <a:buFont typeface="Arial" pitchFamily="34" charset="0"/>
              <a:buNone/>
            </a:pPr>
            <a:endParaRPr lang="es-ES_trad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4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7152" y="-173293"/>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000" dirty="0" smtClean="0"/>
              <a:t>H2 : </a:t>
            </a:r>
            <a:r>
              <a:rPr lang="es-EC" sz="2000" dirty="0"/>
              <a:t>El consumidor de </a:t>
            </a:r>
            <a:r>
              <a:rPr lang="es-EC" sz="2000" dirty="0" smtClean="0"/>
              <a:t>alimentos </a:t>
            </a:r>
            <a:r>
              <a:rPr lang="es-EC" sz="2000" dirty="0"/>
              <a:t>es influenciado mediante mobile</a:t>
            </a:r>
          </a:p>
          <a:p>
            <a:r>
              <a:rPr lang="es-EC" sz="2000" dirty="0" smtClean="0"/>
              <a:t>marketing </a:t>
            </a:r>
            <a:r>
              <a:rPr lang="es-EC" sz="2000" dirty="0"/>
              <a:t>siempre y cuando este lleve descuentos o promociones.</a:t>
            </a:r>
            <a:endParaRPr lang="es-ES_tradnl" sz="2000" dirty="0"/>
          </a:p>
        </p:txBody>
      </p:sp>
      <p:sp>
        <p:nvSpPr>
          <p:cNvPr id="6" name="Marcador de contenido 2"/>
          <p:cNvSpPr>
            <a:spLocks noGrp="1"/>
          </p:cNvSpPr>
          <p:nvPr>
            <p:ph idx="1"/>
          </p:nvPr>
        </p:nvSpPr>
        <p:spPr>
          <a:xfrm>
            <a:off x="297280" y="692696"/>
            <a:ext cx="8846720" cy="1597338"/>
          </a:xfrm>
        </p:spPr>
        <p:txBody>
          <a:bodyPr>
            <a:noAutofit/>
          </a:bodyPr>
          <a:lstStyle/>
          <a:p>
            <a:pPr marL="0" indent="0">
              <a:buNone/>
            </a:pPr>
            <a:r>
              <a:rPr lang="es-EC" sz="1800" dirty="0" smtClean="0">
                <a:latin typeface="Arial" panose="020B0604020202020204" pitchFamily="34" charset="0"/>
                <a:ea typeface="Arial" charset="0"/>
                <a:cs typeface="Arial" panose="020B0604020202020204" pitchFamily="34" charset="0"/>
              </a:rPr>
              <a:t>Pregunta 6 vs Pregunta 13</a:t>
            </a:r>
          </a:p>
          <a:p>
            <a:pPr marL="0" indent="0">
              <a:buNone/>
            </a:pPr>
            <a:endParaRPr lang="es-ES_tradnl" sz="1800" dirty="0">
              <a:latin typeface="Arial" panose="020B0604020202020204" pitchFamily="34" charset="0"/>
              <a:ea typeface="Arial" charset="0"/>
              <a:cs typeface="Arial" panose="020B0604020202020204" pitchFamily="34" charset="0"/>
            </a:endParaRP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Ho </a:t>
            </a: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No </a:t>
            </a:r>
            <a:r>
              <a:rPr lang="es-EC" sz="1800" dirty="0">
                <a:latin typeface="Arial" panose="020B0604020202020204" pitchFamily="34" charset="0"/>
                <a:cs typeface="Arial" panose="020B0604020202020204" pitchFamily="34" charset="0"/>
              </a:rPr>
              <a:t>existe relación entre el carácter del envió de información publicitaria y si se realiza compras por medio de un dispositivo móvil</a:t>
            </a:r>
            <a:r>
              <a:rPr lang="es-EC" sz="1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H1 </a:t>
            </a: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Si </a:t>
            </a:r>
            <a:r>
              <a:rPr lang="es-EC" sz="1800" dirty="0">
                <a:latin typeface="Arial" panose="020B0604020202020204" pitchFamily="34" charset="0"/>
                <a:cs typeface="Arial" panose="020B0604020202020204" pitchFamily="34" charset="0"/>
              </a:rPr>
              <a:t>existe relación entre el carácter del envió de información publicitaria y si se realiza compras por medio de un dispositivo móvil.</a:t>
            </a:r>
          </a:p>
          <a:p>
            <a:pPr>
              <a:buFont typeface="Wingdings" panose="05000000000000000000" pitchFamily="2" charset="2"/>
              <a:buChar char="Ø"/>
            </a:pPr>
            <a:endParaRPr lang="es-EC"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ES_tradnl" sz="1800" dirty="0">
              <a:latin typeface="Arial" panose="020B0604020202020204" pitchFamily="34" charset="0"/>
              <a:ea typeface="Arial" charset="0"/>
              <a:cs typeface="Arial" panose="020B0604020202020204" pitchFamily="34" charset="0"/>
            </a:endParaRPr>
          </a:p>
        </p:txBody>
      </p:sp>
      <p:sp>
        <p:nvSpPr>
          <p:cNvPr id="7" name="Marcador de contenido 2"/>
          <p:cNvSpPr txBox="1">
            <a:spLocks/>
          </p:cNvSpPr>
          <p:nvPr/>
        </p:nvSpPr>
        <p:spPr>
          <a:xfrm>
            <a:off x="338728" y="5229200"/>
            <a:ext cx="85072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1800" dirty="0">
                <a:latin typeface="Arial" panose="020B0604020202020204" pitchFamily="34" charset="0"/>
                <a:cs typeface="Arial" panose="020B0604020202020204" pitchFamily="34" charset="0"/>
              </a:rPr>
              <a:t>El cálculo del nivel de significancia cae en la zona de </a:t>
            </a:r>
            <a:r>
              <a:rPr lang="es-EC" sz="1800" dirty="0" smtClean="0">
                <a:latin typeface="Arial" panose="020B0604020202020204" pitchFamily="34" charset="0"/>
                <a:cs typeface="Arial" panose="020B0604020202020204" pitchFamily="34" charset="0"/>
              </a:rPr>
              <a:t>aceptaci</a:t>
            </a:r>
            <a:r>
              <a:rPr lang="es-EC" sz="1800" dirty="0" smtClean="0">
                <a:latin typeface="Arial" panose="020B0604020202020204" pitchFamily="34" charset="0"/>
                <a:cs typeface="Arial" panose="020B0604020202020204" pitchFamily="34" charset="0"/>
              </a:rPr>
              <a:t>ón</a:t>
            </a:r>
            <a:r>
              <a:rPr lang="es-EC" sz="1800" dirty="0" smtClean="0">
                <a:latin typeface="Arial" panose="020B0604020202020204" pitchFamily="34" charset="0"/>
                <a:cs typeface="Arial" panose="020B0604020202020204" pitchFamily="34" charset="0"/>
              </a:rPr>
              <a:t> </a:t>
            </a:r>
            <a:r>
              <a:rPr lang="es-EC" sz="1800" dirty="0">
                <a:latin typeface="Arial" panose="020B0604020202020204" pitchFamily="34" charset="0"/>
                <a:cs typeface="Arial" panose="020B0604020202020204" pitchFamily="34" charset="0"/>
              </a:rPr>
              <a:t>por lo </a:t>
            </a:r>
            <a:r>
              <a:rPr lang="es-EC" sz="1800" dirty="0" smtClean="0">
                <a:latin typeface="Arial" panose="020B0604020202020204" pitchFamily="34" charset="0"/>
                <a:cs typeface="Arial" panose="020B0604020202020204" pitchFamily="34" charset="0"/>
              </a:rPr>
              <a:t>que el nivel </a:t>
            </a:r>
            <a:r>
              <a:rPr lang="es-EC" sz="1800" dirty="0">
                <a:latin typeface="Arial" panose="020B0604020202020204" pitchFamily="34" charset="0"/>
                <a:cs typeface="Arial" panose="020B0604020202020204" pitchFamily="34" charset="0"/>
              </a:rPr>
              <a:t>de significación es </a:t>
            </a:r>
            <a:r>
              <a:rPr lang="es-EC" sz="1800" dirty="0" smtClean="0">
                <a:latin typeface="Arial" panose="020B0604020202020204" pitchFamily="34" charset="0"/>
                <a:cs typeface="Arial" panose="020B0604020202020204" pitchFamily="34" charset="0"/>
              </a:rPr>
              <a:t>0,047 </a:t>
            </a:r>
            <a:r>
              <a:rPr lang="es-EC" sz="1800" dirty="0">
                <a:latin typeface="Arial" panose="020B0604020202020204" pitchFamily="34" charset="0"/>
                <a:cs typeface="Arial" panose="020B0604020202020204" pitchFamily="34" charset="0"/>
              </a:rPr>
              <a:t>y este valor es </a:t>
            </a:r>
            <a:r>
              <a:rPr lang="es-EC" sz="1800" dirty="0" smtClean="0">
                <a:latin typeface="Arial" panose="020B0604020202020204" pitchFamily="34" charset="0"/>
                <a:cs typeface="Arial" panose="020B0604020202020204" pitchFamily="34" charset="0"/>
              </a:rPr>
              <a:t>menos </a:t>
            </a:r>
            <a:r>
              <a:rPr lang="es-EC" sz="1800" dirty="0">
                <a:latin typeface="Arial" panose="020B0604020202020204" pitchFamily="34" charset="0"/>
                <a:cs typeface="Arial" panose="020B0604020202020204" pitchFamily="34" charset="0"/>
              </a:rPr>
              <a:t>que 0,05 aceptaremos la hipótesis </a:t>
            </a:r>
            <a:r>
              <a:rPr lang="es-EC" sz="1800" dirty="0" smtClean="0">
                <a:latin typeface="Arial" panose="020B0604020202020204" pitchFamily="34" charset="0"/>
                <a:cs typeface="Arial" panose="020B0604020202020204" pitchFamily="34" charset="0"/>
              </a:rPr>
              <a:t>alternativa </a:t>
            </a:r>
            <a:r>
              <a:rPr lang="es-EC" sz="1800" dirty="0">
                <a:latin typeface="Arial" panose="020B0604020202020204" pitchFamily="34" charset="0"/>
                <a:cs typeface="Arial" panose="020B0604020202020204" pitchFamily="34" charset="0"/>
              </a:rPr>
              <a:t>de </a:t>
            </a:r>
            <a:r>
              <a:rPr lang="es-EC" sz="1800" dirty="0" smtClean="0">
                <a:latin typeface="Arial" panose="020B0604020202020204" pitchFamily="34" charset="0"/>
                <a:cs typeface="Arial" panose="020B0604020202020204" pitchFamily="34" charset="0"/>
              </a:rPr>
              <a:t>que </a:t>
            </a:r>
            <a:r>
              <a:rPr lang="es-EC" sz="1800" b="1" dirty="0" smtClean="0">
                <a:latin typeface="Arial" panose="020B0604020202020204" pitchFamily="34" charset="0"/>
                <a:cs typeface="Arial" panose="020B0604020202020204" pitchFamily="34" charset="0"/>
              </a:rPr>
              <a:t>existe </a:t>
            </a:r>
            <a:r>
              <a:rPr lang="es-EC" sz="1800" b="1" dirty="0">
                <a:latin typeface="Arial" panose="020B0604020202020204" pitchFamily="34" charset="0"/>
                <a:cs typeface="Arial" panose="020B0604020202020204" pitchFamily="34" charset="0"/>
              </a:rPr>
              <a:t>relación entre estas dos variables</a:t>
            </a:r>
          </a:p>
          <a:p>
            <a:pPr marL="0" indent="0">
              <a:buFont typeface="Arial" pitchFamily="34" charset="0"/>
              <a:buNone/>
            </a:pPr>
            <a:endParaRPr lang="es-ES_tradnl" sz="18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606947380"/>
              </p:ext>
            </p:extLst>
          </p:nvPr>
        </p:nvGraphicFramePr>
        <p:xfrm>
          <a:off x="555516" y="2564904"/>
          <a:ext cx="8120940" cy="2549760"/>
        </p:xfrm>
        <a:graphic>
          <a:graphicData uri="http://schemas.openxmlformats.org/drawingml/2006/table">
            <a:tbl>
              <a:tblPr>
                <a:tableStyleId>{8799B23B-EC83-4686-B30A-512413B5E67A}</a:tableStyleId>
              </a:tblPr>
              <a:tblGrid>
                <a:gridCol w="1353490">
                  <a:extLst>
                    <a:ext uri="{9D8B030D-6E8A-4147-A177-3AD203B41FA5}">
                      <a16:colId xmlns:a16="http://schemas.microsoft.com/office/drawing/2014/main" val="3992883526"/>
                    </a:ext>
                  </a:extLst>
                </a:gridCol>
                <a:gridCol w="1353490">
                  <a:extLst>
                    <a:ext uri="{9D8B030D-6E8A-4147-A177-3AD203B41FA5}">
                      <a16:colId xmlns:a16="http://schemas.microsoft.com/office/drawing/2014/main" val="704079116"/>
                    </a:ext>
                  </a:extLst>
                </a:gridCol>
                <a:gridCol w="1353490">
                  <a:extLst>
                    <a:ext uri="{9D8B030D-6E8A-4147-A177-3AD203B41FA5}">
                      <a16:colId xmlns:a16="http://schemas.microsoft.com/office/drawing/2014/main" val="3561260474"/>
                    </a:ext>
                  </a:extLst>
                </a:gridCol>
                <a:gridCol w="1353490">
                  <a:extLst>
                    <a:ext uri="{9D8B030D-6E8A-4147-A177-3AD203B41FA5}">
                      <a16:colId xmlns:a16="http://schemas.microsoft.com/office/drawing/2014/main" val="1113824608"/>
                    </a:ext>
                  </a:extLst>
                </a:gridCol>
                <a:gridCol w="1353490">
                  <a:extLst>
                    <a:ext uri="{9D8B030D-6E8A-4147-A177-3AD203B41FA5}">
                      <a16:colId xmlns:a16="http://schemas.microsoft.com/office/drawing/2014/main" val="631310960"/>
                    </a:ext>
                  </a:extLst>
                </a:gridCol>
                <a:gridCol w="1353490">
                  <a:extLst>
                    <a:ext uri="{9D8B030D-6E8A-4147-A177-3AD203B41FA5}">
                      <a16:colId xmlns:a16="http://schemas.microsoft.com/office/drawing/2014/main" val="3682028821"/>
                    </a:ext>
                  </a:extLst>
                </a:gridCol>
              </a:tblGrid>
              <a:tr h="384043">
                <a:tc gridSpan="6">
                  <a:txBody>
                    <a:bodyPr/>
                    <a:lstStyle/>
                    <a:p>
                      <a:pPr marL="36195" marR="36195" algn="just">
                        <a:lnSpc>
                          <a:spcPct val="150000"/>
                        </a:lnSpc>
                        <a:spcAft>
                          <a:spcPts val="0"/>
                        </a:spcAft>
                      </a:pPr>
                      <a:r>
                        <a:rPr lang="es-EC" sz="1400">
                          <a:effectLst/>
                        </a:rPr>
                        <a:t>ANOVA de un factor</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18569268"/>
                  </a:ext>
                </a:extLst>
              </a:tr>
              <a:tr h="384043">
                <a:tc gridSpan="6">
                  <a:txBody>
                    <a:bodyPr/>
                    <a:lstStyle/>
                    <a:p>
                      <a:pPr marL="36195" marR="36195" algn="just">
                        <a:lnSpc>
                          <a:spcPct val="150000"/>
                        </a:lnSpc>
                        <a:spcAft>
                          <a:spcPts val="0"/>
                        </a:spcAft>
                      </a:pPr>
                      <a:r>
                        <a:rPr lang="es-EC" sz="1400" dirty="0">
                          <a:effectLst/>
                        </a:rPr>
                        <a:t>¿En los últimos 6 meses ha recibido publicidad en su Smartphone para promover la compra de alimentos?</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63646210"/>
                  </a:ext>
                </a:extLst>
              </a:tr>
              <a:tr h="384043">
                <a:tc>
                  <a:txBody>
                    <a:bodyPr/>
                    <a:lstStyle/>
                    <a:p>
                      <a:pPr marL="36195" marR="36195" algn="ctr">
                        <a:lnSpc>
                          <a:spcPct val="150000"/>
                        </a:lnSpc>
                        <a:spcAft>
                          <a:spcPts val="0"/>
                        </a:spcAft>
                      </a:pPr>
                      <a:r>
                        <a:rPr lang="es-EC" sz="1400">
                          <a:effectLst/>
                        </a:rPr>
                        <a:t>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Suma de cuadrados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gl</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Media cuadrática</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F</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Sig.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09761192"/>
                  </a:ext>
                </a:extLst>
              </a:tr>
              <a:tr h="384043">
                <a:tc>
                  <a:txBody>
                    <a:bodyPr/>
                    <a:lstStyle/>
                    <a:p>
                      <a:pPr marL="36195" marR="36195" algn="just">
                        <a:lnSpc>
                          <a:spcPct val="150000"/>
                        </a:lnSpc>
                        <a:spcAft>
                          <a:spcPts val="0"/>
                        </a:spcAft>
                      </a:pPr>
                      <a:r>
                        <a:rPr lang="es-EC" sz="1400">
                          <a:effectLst/>
                        </a:rPr>
                        <a:t>Inter-grupos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,905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1</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,905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3,975</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2000" dirty="0">
                          <a:solidFill>
                            <a:schemeClr val="bg1"/>
                          </a:solidFill>
                          <a:effectLst/>
                        </a:rPr>
                        <a:t>,047</a:t>
                      </a:r>
                      <a:endParaRPr lang="es-EC" sz="3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81185212"/>
                  </a:ext>
                </a:extLst>
              </a:tr>
              <a:tr h="384043">
                <a:tc>
                  <a:txBody>
                    <a:bodyPr/>
                    <a:lstStyle/>
                    <a:p>
                      <a:pPr marL="36195" marR="36195" algn="just">
                        <a:lnSpc>
                          <a:spcPct val="150000"/>
                        </a:lnSpc>
                        <a:spcAft>
                          <a:spcPts val="0"/>
                        </a:spcAft>
                      </a:pPr>
                      <a:r>
                        <a:rPr lang="es-EC" sz="1400">
                          <a:effectLst/>
                        </a:rPr>
                        <a:t>Intra-grupos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75,823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333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,228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6130095"/>
                  </a:ext>
                </a:extLst>
              </a:tr>
              <a:tr h="384043">
                <a:tc>
                  <a:txBody>
                    <a:bodyPr/>
                    <a:lstStyle/>
                    <a:p>
                      <a:pPr marL="36195" marR="36195" algn="ctr">
                        <a:lnSpc>
                          <a:spcPct val="150000"/>
                        </a:lnSpc>
                        <a:spcAft>
                          <a:spcPts val="0"/>
                        </a:spcAft>
                      </a:pPr>
                      <a:r>
                        <a:rPr lang="es-EC" sz="1400">
                          <a:effectLst/>
                        </a:rPr>
                        <a:t>Total</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76,728</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334</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8135033"/>
                  </a:ext>
                </a:extLst>
              </a:tr>
            </a:tbl>
          </a:graphicData>
        </a:graphic>
      </p:graphicFrame>
    </p:spTree>
    <p:extLst>
      <p:ext uri="{BB962C8B-B14F-4D97-AF65-F5344CB8AC3E}">
        <p14:creationId xmlns:p14="http://schemas.microsoft.com/office/powerpoint/2010/main" val="7584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7152" y="-173293"/>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000" dirty="0" smtClean="0"/>
              <a:t>H3 : </a:t>
            </a:r>
            <a:r>
              <a:rPr lang="es-EC" sz="2000" dirty="0"/>
              <a:t>El nivel de recordación de marca es alto debido a que el tipo de</a:t>
            </a:r>
          </a:p>
          <a:p>
            <a:r>
              <a:rPr lang="es-EC" sz="2000" dirty="0" smtClean="0"/>
              <a:t>publicidad </a:t>
            </a:r>
            <a:r>
              <a:rPr lang="es-EC" sz="2000" dirty="0"/>
              <a:t>es entendido como personalizado por parte del consumidor.</a:t>
            </a:r>
            <a:endParaRPr lang="es-ES_tradnl" sz="2000" dirty="0"/>
          </a:p>
        </p:txBody>
      </p:sp>
      <p:sp>
        <p:nvSpPr>
          <p:cNvPr id="6" name="Marcador de contenido 2"/>
          <p:cNvSpPr>
            <a:spLocks noGrp="1"/>
          </p:cNvSpPr>
          <p:nvPr>
            <p:ph idx="1"/>
          </p:nvPr>
        </p:nvSpPr>
        <p:spPr>
          <a:xfrm>
            <a:off x="297280" y="692696"/>
            <a:ext cx="8846720" cy="1597338"/>
          </a:xfrm>
        </p:spPr>
        <p:txBody>
          <a:bodyPr>
            <a:noAutofit/>
          </a:bodyPr>
          <a:lstStyle/>
          <a:p>
            <a:pPr marL="0" indent="0">
              <a:buNone/>
            </a:pPr>
            <a:r>
              <a:rPr lang="es-EC" sz="1800" dirty="0" smtClean="0">
                <a:latin typeface="Arial" panose="020B0604020202020204" pitchFamily="34" charset="0"/>
                <a:ea typeface="Arial" charset="0"/>
                <a:cs typeface="Arial" panose="020B0604020202020204" pitchFamily="34" charset="0"/>
              </a:rPr>
              <a:t>Pregunta 5 vs Pregunta 6</a:t>
            </a:r>
          </a:p>
          <a:p>
            <a:pPr marL="0" indent="0">
              <a:buNone/>
            </a:pPr>
            <a:endParaRPr lang="es-ES_tradnl" sz="1800" dirty="0">
              <a:latin typeface="Arial" panose="020B0604020202020204" pitchFamily="34" charset="0"/>
              <a:ea typeface="Arial" charset="0"/>
              <a:cs typeface="Arial" panose="020B0604020202020204" pitchFamily="34" charset="0"/>
            </a:endParaRP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Ho </a:t>
            </a: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No </a:t>
            </a:r>
            <a:r>
              <a:rPr lang="es-EC" sz="1800" dirty="0">
                <a:latin typeface="Arial" panose="020B0604020202020204" pitchFamily="34" charset="0"/>
                <a:cs typeface="Arial" panose="020B0604020202020204" pitchFamily="34" charset="0"/>
              </a:rPr>
              <a:t>existe relación entre el </a:t>
            </a:r>
            <a:r>
              <a:rPr lang="es-EC" sz="1800" dirty="0" smtClean="0">
                <a:latin typeface="Arial" panose="020B0604020202020204" pitchFamily="34" charset="0"/>
                <a:cs typeface="Arial" panose="020B0604020202020204" pitchFamily="34" charset="0"/>
              </a:rPr>
              <a:t>recibir mensajes publicitarios al celular y el carácter de la publicidad recibida.</a:t>
            </a: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H1 </a:t>
            </a: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Si </a:t>
            </a:r>
            <a:r>
              <a:rPr lang="es-EC" sz="1800" dirty="0">
                <a:latin typeface="Arial" panose="020B0604020202020204" pitchFamily="34" charset="0"/>
                <a:cs typeface="Arial" panose="020B0604020202020204" pitchFamily="34" charset="0"/>
              </a:rPr>
              <a:t>existe relación entre el recibir mensajes publicitarios al celular y el carácter de la publicidad recibida.</a:t>
            </a:r>
          </a:p>
          <a:p>
            <a:pPr>
              <a:buFont typeface="Wingdings" panose="05000000000000000000" pitchFamily="2" charset="2"/>
              <a:buChar char="Ø"/>
            </a:pPr>
            <a:endParaRPr lang="es-EC"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EC"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ES_tradnl" sz="1800" dirty="0">
              <a:latin typeface="Arial" panose="020B0604020202020204" pitchFamily="34" charset="0"/>
              <a:ea typeface="Arial" charset="0"/>
              <a:cs typeface="Arial" panose="020B0604020202020204" pitchFamily="34" charset="0"/>
            </a:endParaRPr>
          </a:p>
        </p:txBody>
      </p:sp>
      <p:sp>
        <p:nvSpPr>
          <p:cNvPr id="7" name="Marcador de contenido 2"/>
          <p:cNvSpPr txBox="1">
            <a:spLocks/>
          </p:cNvSpPr>
          <p:nvPr/>
        </p:nvSpPr>
        <p:spPr>
          <a:xfrm>
            <a:off x="338728" y="5229200"/>
            <a:ext cx="85072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1800" dirty="0">
                <a:latin typeface="Arial" panose="020B0604020202020204" pitchFamily="34" charset="0"/>
                <a:cs typeface="Arial" panose="020B0604020202020204" pitchFamily="34" charset="0"/>
              </a:rPr>
              <a:t>El cálculo del nivel de significancia cae en la zona de negación por lo </a:t>
            </a:r>
            <a:r>
              <a:rPr lang="es-EC" sz="1800" dirty="0" smtClean="0">
                <a:latin typeface="Arial" panose="020B0604020202020204" pitchFamily="34" charset="0"/>
                <a:cs typeface="Arial" panose="020B0604020202020204" pitchFamily="34" charset="0"/>
              </a:rPr>
              <a:t>que el nivel </a:t>
            </a:r>
            <a:r>
              <a:rPr lang="es-EC" sz="1800" dirty="0">
                <a:latin typeface="Arial" panose="020B0604020202020204" pitchFamily="34" charset="0"/>
                <a:cs typeface="Arial" panose="020B0604020202020204" pitchFamily="34" charset="0"/>
              </a:rPr>
              <a:t>de significación es </a:t>
            </a:r>
            <a:r>
              <a:rPr lang="es-EC" sz="1800" dirty="0" smtClean="0">
                <a:latin typeface="Arial" panose="020B0604020202020204" pitchFamily="34" charset="0"/>
                <a:cs typeface="Arial" panose="020B0604020202020204" pitchFamily="34" charset="0"/>
              </a:rPr>
              <a:t>0,436 </a:t>
            </a:r>
            <a:r>
              <a:rPr lang="es-EC" sz="1800" dirty="0">
                <a:latin typeface="Arial" panose="020B0604020202020204" pitchFamily="34" charset="0"/>
                <a:cs typeface="Arial" panose="020B0604020202020204" pitchFamily="34" charset="0"/>
              </a:rPr>
              <a:t>y este valor es </a:t>
            </a:r>
            <a:r>
              <a:rPr lang="es-EC" sz="1800" dirty="0" smtClean="0">
                <a:latin typeface="Arial" panose="020B0604020202020204" pitchFamily="34" charset="0"/>
                <a:cs typeface="Arial" panose="020B0604020202020204" pitchFamily="34" charset="0"/>
              </a:rPr>
              <a:t>menos </a:t>
            </a:r>
            <a:r>
              <a:rPr lang="es-EC" sz="1800" dirty="0">
                <a:latin typeface="Arial" panose="020B0604020202020204" pitchFamily="34" charset="0"/>
                <a:cs typeface="Arial" panose="020B0604020202020204" pitchFamily="34" charset="0"/>
              </a:rPr>
              <a:t>que 0,05 aceptaremos la hipótesis </a:t>
            </a:r>
            <a:r>
              <a:rPr lang="es-EC" sz="1800" dirty="0" smtClean="0">
                <a:latin typeface="Arial" panose="020B0604020202020204" pitchFamily="34" charset="0"/>
                <a:cs typeface="Arial" panose="020B0604020202020204" pitchFamily="34" charset="0"/>
              </a:rPr>
              <a:t>alternativa </a:t>
            </a:r>
            <a:r>
              <a:rPr lang="es-EC" sz="1800" dirty="0">
                <a:latin typeface="Arial" panose="020B0604020202020204" pitchFamily="34" charset="0"/>
                <a:cs typeface="Arial" panose="020B0604020202020204" pitchFamily="34" charset="0"/>
              </a:rPr>
              <a:t>de </a:t>
            </a:r>
            <a:r>
              <a:rPr lang="es-EC" sz="1800" dirty="0" smtClean="0">
                <a:latin typeface="Arial" panose="020B0604020202020204" pitchFamily="34" charset="0"/>
                <a:cs typeface="Arial" panose="020B0604020202020204" pitchFamily="34" charset="0"/>
              </a:rPr>
              <a:t>que </a:t>
            </a:r>
            <a:r>
              <a:rPr lang="es-EC" sz="1800" b="1" dirty="0" smtClean="0">
                <a:latin typeface="Arial" panose="020B0604020202020204" pitchFamily="34" charset="0"/>
                <a:cs typeface="Arial" panose="020B0604020202020204" pitchFamily="34" charset="0"/>
              </a:rPr>
              <a:t>existe </a:t>
            </a:r>
            <a:r>
              <a:rPr lang="es-EC" sz="1800" b="1" dirty="0">
                <a:latin typeface="Arial" panose="020B0604020202020204" pitchFamily="34" charset="0"/>
                <a:cs typeface="Arial" panose="020B0604020202020204" pitchFamily="34" charset="0"/>
              </a:rPr>
              <a:t>relación entre estas dos variables</a:t>
            </a:r>
          </a:p>
          <a:p>
            <a:pPr marL="0" indent="0">
              <a:buFont typeface="Arial" pitchFamily="34" charset="0"/>
              <a:buNone/>
            </a:pPr>
            <a:endParaRPr lang="es-ES_tradnl" sz="18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745456569"/>
              </p:ext>
            </p:extLst>
          </p:nvPr>
        </p:nvGraphicFramePr>
        <p:xfrm>
          <a:off x="611562" y="2636913"/>
          <a:ext cx="8075238" cy="2419695"/>
        </p:xfrm>
        <a:graphic>
          <a:graphicData uri="http://schemas.openxmlformats.org/drawingml/2006/table">
            <a:tbl>
              <a:tblPr>
                <a:tableStyleId>{8799B23B-EC83-4686-B30A-512413B5E67A}</a:tableStyleId>
              </a:tblPr>
              <a:tblGrid>
                <a:gridCol w="1345873">
                  <a:extLst>
                    <a:ext uri="{9D8B030D-6E8A-4147-A177-3AD203B41FA5}">
                      <a16:colId xmlns:a16="http://schemas.microsoft.com/office/drawing/2014/main" val="4120204630"/>
                    </a:ext>
                  </a:extLst>
                </a:gridCol>
                <a:gridCol w="1345873">
                  <a:extLst>
                    <a:ext uri="{9D8B030D-6E8A-4147-A177-3AD203B41FA5}">
                      <a16:colId xmlns:a16="http://schemas.microsoft.com/office/drawing/2014/main" val="1772859503"/>
                    </a:ext>
                  </a:extLst>
                </a:gridCol>
                <a:gridCol w="1345873">
                  <a:extLst>
                    <a:ext uri="{9D8B030D-6E8A-4147-A177-3AD203B41FA5}">
                      <a16:colId xmlns:a16="http://schemas.microsoft.com/office/drawing/2014/main" val="3626345226"/>
                    </a:ext>
                  </a:extLst>
                </a:gridCol>
                <a:gridCol w="1345873">
                  <a:extLst>
                    <a:ext uri="{9D8B030D-6E8A-4147-A177-3AD203B41FA5}">
                      <a16:colId xmlns:a16="http://schemas.microsoft.com/office/drawing/2014/main" val="2869100030"/>
                    </a:ext>
                  </a:extLst>
                </a:gridCol>
                <a:gridCol w="1345873">
                  <a:extLst>
                    <a:ext uri="{9D8B030D-6E8A-4147-A177-3AD203B41FA5}">
                      <a16:colId xmlns:a16="http://schemas.microsoft.com/office/drawing/2014/main" val="4288017117"/>
                    </a:ext>
                  </a:extLst>
                </a:gridCol>
                <a:gridCol w="1345873">
                  <a:extLst>
                    <a:ext uri="{9D8B030D-6E8A-4147-A177-3AD203B41FA5}">
                      <a16:colId xmlns:a16="http://schemas.microsoft.com/office/drawing/2014/main" val="3055627062"/>
                    </a:ext>
                  </a:extLst>
                </a:gridCol>
              </a:tblGrid>
              <a:tr h="294040">
                <a:tc gridSpan="6">
                  <a:txBody>
                    <a:bodyPr/>
                    <a:lstStyle/>
                    <a:p>
                      <a:pPr marL="36195" marR="36195" algn="just">
                        <a:lnSpc>
                          <a:spcPct val="150000"/>
                        </a:lnSpc>
                        <a:spcAft>
                          <a:spcPts val="0"/>
                        </a:spcAft>
                      </a:pPr>
                      <a:r>
                        <a:rPr lang="es-EC" sz="1400">
                          <a:effectLst/>
                        </a:rPr>
                        <a:t>ANOVA de un factor</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88270188"/>
                  </a:ext>
                </a:extLst>
              </a:tr>
              <a:tr h="294040">
                <a:tc gridSpan="6">
                  <a:txBody>
                    <a:bodyPr/>
                    <a:lstStyle/>
                    <a:p>
                      <a:pPr marL="36195" marR="36195" algn="just">
                        <a:lnSpc>
                          <a:spcPct val="150000"/>
                        </a:lnSpc>
                        <a:spcAft>
                          <a:spcPts val="0"/>
                        </a:spcAft>
                      </a:pPr>
                      <a:r>
                        <a:rPr lang="es-EC" sz="1400" dirty="0" smtClean="0">
                          <a:effectLst/>
                        </a:rPr>
                        <a:t>En promedio</a:t>
                      </a:r>
                      <a:r>
                        <a:rPr lang="es-EC" sz="1400" baseline="0" dirty="0" smtClean="0">
                          <a:effectLst/>
                        </a:rPr>
                        <a:t> cuantas veces al mes. Recibe un mensaje publicitario a su celular</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32654674"/>
                  </a:ext>
                </a:extLst>
              </a:tr>
              <a:tr h="294040">
                <a:tc>
                  <a:txBody>
                    <a:bodyPr/>
                    <a:lstStyle/>
                    <a:p>
                      <a:pPr marL="36195" marR="36195" algn="ctr">
                        <a:lnSpc>
                          <a:spcPct val="150000"/>
                        </a:lnSpc>
                        <a:spcAft>
                          <a:spcPts val="0"/>
                        </a:spcAft>
                      </a:pPr>
                      <a:r>
                        <a:rPr lang="es-EC" sz="1400">
                          <a:effectLst/>
                        </a:rPr>
                        <a:t>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Suma de cuadrados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gl</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a:effectLst/>
                        </a:rPr>
                        <a:t>Media cuadrática</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F</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Sig.</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39951966"/>
                  </a:ext>
                </a:extLst>
              </a:tr>
              <a:tr h="294040">
                <a:tc>
                  <a:txBody>
                    <a:bodyPr/>
                    <a:lstStyle/>
                    <a:p>
                      <a:pPr marL="36195" marR="36195" algn="just">
                        <a:lnSpc>
                          <a:spcPct val="150000"/>
                        </a:lnSpc>
                        <a:spcAft>
                          <a:spcPts val="0"/>
                        </a:spcAft>
                      </a:pPr>
                      <a:r>
                        <a:rPr lang="es-EC" sz="1400">
                          <a:effectLst/>
                        </a:rPr>
                        <a:t>Inter-grupos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7,826</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2</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3,913</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,842</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800" dirty="0" smtClean="0">
                          <a:solidFill>
                            <a:schemeClr val="bg1"/>
                          </a:solidFill>
                          <a:effectLst/>
                        </a:rPr>
                        <a:t>,436</a:t>
                      </a:r>
                      <a:endParaRPr lang="es-EC"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2869524859"/>
                  </a:ext>
                </a:extLst>
              </a:tr>
              <a:tr h="408015">
                <a:tc>
                  <a:txBody>
                    <a:bodyPr/>
                    <a:lstStyle/>
                    <a:p>
                      <a:pPr marL="36195" marR="36195" algn="just">
                        <a:lnSpc>
                          <a:spcPct val="150000"/>
                        </a:lnSpc>
                        <a:spcAft>
                          <a:spcPts val="0"/>
                        </a:spcAft>
                      </a:pPr>
                      <a:r>
                        <a:rPr lang="es-EC" sz="1400">
                          <a:effectLst/>
                        </a:rPr>
                        <a:t>Intra-grupos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292,739</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63</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4,647</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smtClean="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30574"/>
                  </a:ext>
                </a:extLst>
              </a:tr>
              <a:tr h="294040">
                <a:tc>
                  <a:txBody>
                    <a:bodyPr/>
                    <a:lstStyle/>
                    <a:p>
                      <a:pPr marL="36195" marR="36195" algn="ctr">
                        <a:lnSpc>
                          <a:spcPct val="150000"/>
                        </a:lnSpc>
                        <a:spcAft>
                          <a:spcPts val="0"/>
                        </a:spcAft>
                      </a:pPr>
                      <a:r>
                        <a:rPr lang="es-EC" sz="1400">
                          <a:effectLst/>
                        </a:rPr>
                        <a:t>Total</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300,564</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65</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smtClean="0">
                          <a:effectLst/>
                        </a:rPr>
                        <a:t>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smtClean="0">
                          <a:effectLst/>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49001924"/>
                  </a:ext>
                </a:extLst>
              </a:tr>
            </a:tbl>
          </a:graphicData>
        </a:graphic>
      </p:graphicFrame>
    </p:spTree>
    <p:extLst>
      <p:ext uri="{BB962C8B-B14F-4D97-AF65-F5344CB8AC3E}">
        <p14:creationId xmlns:p14="http://schemas.microsoft.com/office/powerpoint/2010/main" val="2277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7152" y="-29278"/>
            <a:ext cx="8281334" cy="1082014"/>
          </a:xfrm>
          <a:prstGeom prst="rect">
            <a:avLst/>
          </a:prstGeom>
        </p:spPr>
        <p:txBody>
          <a:bodyPr vert="horz" lIns="91440" tIns="45720" rIns="91440" bIns="45720" rtlCol="0" anchor="ctr">
            <a:noAutofit/>
          </a:bodyPr>
          <a:lstStyle>
            <a:defPPr>
              <a:defRPr lang="en-US"/>
            </a:defPPr>
            <a:lvl1pPr algn="ctr">
              <a:spcBef>
                <a:spcPct val="0"/>
              </a:spcBef>
              <a:buNone/>
              <a:defRPr sz="2800">
                <a:solidFill>
                  <a:srgbClr val="00B050"/>
                </a:solidFill>
                <a:latin typeface="Arial" charset="0"/>
                <a:ea typeface="Arial" charset="0"/>
                <a:cs typeface="Arial" charset="0"/>
              </a:defRPr>
            </a:lvl1pPr>
          </a:lstStyle>
          <a:p>
            <a:r>
              <a:rPr lang="es-ES_tradnl" sz="2000" dirty="0" smtClean="0"/>
              <a:t>H4 </a:t>
            </a:r>
            <a:r>
              <a:rPr lang="es-ES_tradnl" sz="2000" dirty="0" smtClean="0"/>
              <a:t>: </a:t>
            </a:r>
            <a:r>
              <a:rPr lang="es-EC" sz="2000" dirty="0"/>
              <a:t>La conversión con estrategias de mobile marketing es óptima </a:t>
            </a:r>
            <a:r>
              <a:rPr lang="es-EC" sz="2000" dirty="0" smtClean="0"/>
              <a:t>siempre y </a:t>
            </a:r>
            <a:r>
              <a:rPr lang="es-EC" sz="2000" dirty="0"/>
              <a:t>cuando exista una pasarela de pagos totalmente </a:t>
            </a:r>
            <a:r>
              <a:rPr lang="es-EC" sz="2000" dirty="0" smtClean="0"/>
              <a:t>confiable</a:t>
            </a:r>
            <a:endParaRPr lang="es-ES_tradnl" sz="2000" dirty="0"/>
          </a:p>
        </p:txBody>
      </p:sp>
      <p:sp>
        <p:nvSpPr>
          <p:cNvPr id="6" name="Marcador de contenido 2"/>
          <p:cNvSpPr>
            <a:spLocks noGrp="1"/>
          </p:cNvSpPr>
          <p:nvPr>
            <p:ph idx="1"/>
          </p:nvPr>
        </p:nvSpPr>
        <p:spPr>
          <a:xfrm>
            <a:off x="297280" y="965143"/>
            <a:ext cx="8846720" cy="1064706"/>
          </a:xfrm>
        </p:spPr>
        <p:txBody>
          <a:bodyPr>
            <a:noAutofit/>
          </a:bodyPr>
          <a:lstStyle/>
          <a:p>
            <a:pPr marL="0" indent="0">
              <a:buNone/>
            </a:pPr>
            <a:r>
              <a:rPr lang="es-EC" sz="1800" dirty="0" smtClean="0">
                <a:latin typeface="Arial" panose="020B0604020202020204" pitchFamily="34" charset="0"/>
                <a:ea typeface="Arial" charset="0"/>
                <a:cs typeface="Arial" panose="020B0604020202020204" pitchFamily="34" charset="0"/>
              </a:rPr>
              <a:t>Pregunta 13 vs Pregunta 14</a:t>
            </a:r>
          </a:p>
          <a:p>
            <a:pPr marL="0" indent="0">
              <a:buNone/>
            </a:pPr>
            <a:endParaRPr lang="es-ES_tradnl" sz="1800" dirty="0">
              <a:latin typeface="Arial" panose="020B0604020202020204" pitchFamily="34" charset="0"/>
              <a:ea typeface="Arial" charset="0"/>
              <a:cs typeface="Arial" panose="020B0604020202020204" pitchFamily="34" charset="0"/>
            </a:endParaRP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Ho </a:t>
            </a: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No </a:t>
            </a:r>
            <a:r>
              <a:rPr lang="es-EC" sz="1800" dirty="0">
                <a:latin typeface="Arial" panose="020B0604020202020204" pitchFamily="34" charset="0"/>
                <a:cs typeface="Arial" panose="020B0604020202020204" pitchFamily="34" charset="0"/>
              </a:rPr>
              <a:t>existe relación entre </a:t>
            </a:r>
            <a:r>
              <a:rPr lang="es-EC" sz="1800" dirty="0" smtClean="0">
                <a:latin typeface="Arial" panose="020B0604020202020204" pitchFamily="34" charset="0"/>
                <a:cs typeface="Arial" panose="020B0604020202020204" pitchFamily="34" charset="0"/>
              </a:rPr>
              <a:t>el realizar compras por internet y las principales barreras al momento de realizar una compra por internet.</a:t>
            </a:r>
          </a:p>
          <a:p>
            <a:pPr>
              <a:buFont typeface="Wingdings" panose="05000000000000000000" pitchFamily="2" charset="2"/>
              <a:buChar char="Ø"/>
            </a:pPr>
            <a:r>
              <a:rPr lang="es-EC" sz="1800" dirty="0" smtClean="0">
                <a:latin typeface="Arial" panose="020B0604020202020204" pitchFamily="34" charset="0"/>
                <a:cs typeface="Arial" panose="020B0604020202020204" pitchFamily="34" charset="0"/>
              </a:rPr>
              <a:t>H1 </a:t>
            </a:r>
            <a:r>
              <a:rPr lang="es-EC" sz="1800" dirty="0">
                <a:latin typeface="Arial" panose="020B0604020202020204" pitchFamily="34" charset="0"/>
                <a:cs typeface="Arial" panose="020B0604020202020204" pitchFamily="34" charset="0"/>
              </a:rPr>
              <a:t>: </a:t>
            </a:r>
            <a:r>
              <a:rPr lang="es-EC" sz="1800" dirty="0" smtClean="0">
                <a:latin typeface="Arial" panose="020B0604020202020204" pitchFamily="34" charset="0"/>
                <a:cs typeface="Arial" panose="020B0604020202020204" pitchFamily="34" charset="0"/>
              </a:rPr>
              <a:t>Si existe </a:t>
            </a:r>
            <a:r>
              <a:rPr lang="es-EC" sz="1800" dirty="0">
                <a:latin typeface="Arial" panose="020B0604020202020204" pitchFamily="34" charset="0"/>
                <a:cs typeface="Arial" panose="020B0604020202020204" pitchFamily="34" charset="0"/>
              </a:rPr>
              <a:t>relación entre el realizar compras por internet y las principales barreras al momento de realizar una compra por internet.</a:t>
            </a:r>
          </a:p>
          <a:p>
            <a:pPr>
              <a:buFont typeface="Wingdings" panose="05000000000000000000" pitchFamily="2" charset="2"/>
              <a:buChar char="Ø"/>
            </a:pPr>
            <a:endParaRPr lang="es-EC"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EC"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ES_tradnl" sz="1800" dirty="0">
              <a:latin typeface="Arial" panose="020B0604020202020204" pitchFamily="34" charset="0"/>
              <a:ea typeface="Arial" charset="0"/>
              <a:cs typeface="Arial" panose="020B0604020202020204" pitchFamily="34" charset="0"/>
            </a:endParaRPr>
          </a:p>
        </p:txBody>
      </p:sp>
      <p:sp>
        <p:nvSpPr>
          <p:cNvPr id="7" name="Marcador de contenido 2"/>
          <p:cNvSpPr txBox="1">
            <a:spLocks/>
          </p:cNvSpPr>
          <p:nvPr/>
        </p:nvSpPr>
        <p:spPr>
          <a:xfrm>
            <a:off x="338728" y="5229200"/>
            <a:ext cx="85072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1800" dirty="0">
                <a:latin typeface="Arial" panose="020B0604020202020204" pitchFamily="34" charset="0"/>
                <a:cs typeface="Arial" panose="020B0604020202020204" pitchFamily="34" charset="0"/>
              </a:rPr>
              <a:t>El cálculo del nivel de significancia cae en la zona de </a:t>
            </a:r>
            <a:r>
              <a:rPr lang="es-EC" sz="1800" dirty="0" smtClean="0">
                <a:latin typeface="Arial" panose="020B0604020202020204" pitchFamily="34" charset="0"/>
                <a:cs typeface="Arial" panose="020B0604020202020204" pitchFamily="34" charset="0"/>
              </a:rPr>
              <a:t>aceptación</a:t>
            </a:r>
            <a:r>
              <a:rPr lang="es-EC" sz="1800" dirty="0" smtClean="0">
                <a:latin typeface="Arial" panose="020B0604020202020204" pitchFamily="34" charset="0"/>
                <a:cs typeface="Arial" panose="020B0604020202020204" pitchFamily="34" charset="0"/>
              </a:rPr>
              <a:t> </a:t>
            </a:r>
            <a:r>
              <a:rPr lang="es-EC" sz="1800" dirty="0">
                <a:latin typeface="Arial" panose="020B0604020202020204" pitchFamily="34" charset="0"/>
                <a:cs typeface="Arial" panose="020B0604020202020204" pitchFamily="34" charset="0"/>
              </a:rPr>
              <a:t>por lo </a:t>
            </a:r>
            <a:r>
              <a:rPr lang="es-EC" sz="1800" dirty="0" smtClean="0">
                <a:latin typeface="Arial" panose="020B0604020202020204" pitchFamily="34" charset="0"/>
                <a:cs typeface="Arial" panose="020B0604020202020204" pitchFamily="34" charset="0"/>
              </a:rPr>
              <a:t>que el nivel </a:t>
            </a:r>
            <a:r>
              <a:rPr lang="es-EC" sz="1800" dirty="0">
                <a:latin typeface="Arial" panose="020B0604020202020204" pitchFamily="34" charset="0"/>
                <a:cs typeface="Arial" panose="020B0604020202020204" pitchFamily="34" charset="0"/>
              </a:rPr>
              <a:t>de significación es </a:t>
            </a:r>
            <a:r>
              <a:rPr lang="es-EC" sz="1800" dirty="0" smtClean="0">
                <a:latin typeface="Arial" panose="020B0604020202020204" pitchFamily="34" charset="0"/>
                <a:cs typeface="Arial" panose="020B0604020202020204" pitchFamily="34" charset="0"/>
              </a:rPr>
              <a:t>0,715 </a:t>
            </a:r>
            <a:r>
              <a:rPr lang="es-EC" sz="1800" dirty="0">
                <a:latin typeface="Arial" panose="020B0604020202020204" pitchFamily="34" charset="0"/>
                <a:cs typeface="Arial" panose="020B0604020202020204" pitchFamily="34" charset="0"/>
              </a:rPr>
              <a:t>y este valor es </a:t>
            </a:r>
            <a:r>
              <a:rPr lang="es-EC" sz="1800" dirty="0" smtClean="0">
                <a:latin typeface="Arial" panose="020B0604020202020204" pitchFamily="34" charset="0"/>
                <a:cs typeface="Arial" panose="020B0604020202020204" pitchFamily="34" charset="0"/>
              </a:rPr>
              <a:t>mayor </a:t>
            </a:r>
            <a:r>
              <a:rPr lang="es-EC" sz="1800" dirty="0">
                <a:latin typeface="Arial" panose="020B0604020202020204" pitchFamily="34" charset="0"/>
                <a:cs typeface="Arial" panose="020B0604020202020204" pitchFamily="34" charset="0"/>
              </a:rPr>
              <a:t>que 0,05 aceptaremos la hipótesis </a:t>
            </a:r>
            <a:r>
              <a:rPr lang="es-EC" sz="1800" dirty="0" smtClean="0">
                <a:latin typeface="Arial" panose="020B0604020202020204" pitchFamily="34" charset="0"/>
                <a:cs typeface="Arial" panose="020B0604020202020204" pitchFamily="34" charset="0"/>
              </a:rPr>
              <a:t>nula </a:t>
            </a:r>
            <a:r>
              <a:rPr lang="es-EC" sz="1800" dirty="0">
                <a:latin typeface="Arial" panose="020B0604020202020204" pitchFamily="34" charset="0"/>
                <a:cs typeface="Arial" panose="020B0604020202020204" pitchFamily="34" charset="0"/>
              </a:rPr>
              <a:t>de </a:t>
            </a:r>
            <a:r>
              <a:rPr lang="es-EC" sz="1800" dirty="0" smtClean="0">
                <a:latin typeface="Arial" panose="020B0604020202020204" pitchFamily="34" charset="0"/>
                <a:cs typeface="Arial" panose="020B0604020202020204" pitchFamily="34" charset="0"/>
              </a:rPr>
              <a:t>que </a:t>
            </a:r>
            <a:r>
              <a:rPr lang="es-EC" sz="1800" b="1" dirty="0" smtClean="0">
                <a:latin typeface="Arial" panose="020B0604020202020204" pitchFamily="34" charset="0"/>
                <a:cs typeface="Arial" panose="020B0604020202020204" pitchFamily="34" charset="0"/>
              </a:rPr>
              <a:t>no</a:t>
            </a:r>
            <a:r>
              <a:rPr lang="es-EC" sz="1800" dirty="0" smtClean="0">
                <a:latin typeface="Arial" panose="020B0604020202020204" pitchFamily="34" charset="0"/>
                <a:cs typeface="Arial" panose="020B0604020202020204" pitchFamily="34" charset="0"/>
              </a:rPr>
              <a:t> </a:t>
            </a:r>
            <a:r>
              <a:rPr lang="es-EC" sz="1800" b="1" dirty="0" smtClean="0">
                <a:latin typeface="Arial" panose="020B0604020202020204" pitchFamily="34" charset="0"/>
                <a:cs typeface="Arial" panose="020B0604020202020204" pitchFamily="34" charset="0"/>
              </a:rPr>
              <a:t>existe </a:t>
            </a:r>
            <a:r>
              <a:rPr lang="es-EC" sz="1800" b="1" dirty="0">
                <a:latin typeface="Arial" panose="020B0604020202020204" pitchFamily="34" charset="0"/>
                <a:cs typeface="Arial" panose="020B0604020202020204" pitchFamily="34" charset="0"/>
              </a:rPr>
              <a:t>relación entre estas dos variables</a:t>
            </a:r>
          </a:p>
          <a:p>
            <a:pPr marL="0" indent="0">
              <a:buFont typeface="Arial" pitchFamily="34" charset="0"/>
              <a:buNone/>
            </a:pPr>
            <a:endParaRPr lang="es-ES_tradnl"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737356336"/>
              </p:ext>
            </p:extLst>
          </p:nvPr>
        </p:nvGraphicFramePr>
        <p:xfrm>
          <a:off x="683648" y="2852936"/>
          <a:ext cx="8073984" cy="2331720"/>
        </p:xfrm>
        <a:graphic>
          <a:graphicData uri="http://schemas.openxmlformats.org/drawingml/2006/table">
            <a:tbl>
              <a:tblPr>
                <a:tableStyleId>{8799B23B-EC83-4686-B30A-512413B5E67A}</a:tableStyleId>
              </a:tblPr>
              <a:tblGrid>
                <a:gridCol w="1345664">
                  <a:extLst>
                    <a:ext uri="{9D8B030D-6E8A-4147-A177-3AD203B41FA5}">
                      <a16:colId xmlns:a16="http://schemas.microsoft.com/office/drawing/2014/main" val="2253275286"/>
                    </a:ext>
                  </a:extLst>
                </a:gridCol>
                <a:gridCol w="1345664">
                  <a:extLst>
                    <a:ext uri="{9D8B030D-6E8A-4147-A177-3AD203B41FA5}">
                      <a16:colId xmlns:a16="http://schemas.microsoft.com/office/drawing/2014/main" val="4068694875"/>
                    </a:ext>
                  </a:extLst>
                </a:gridCol>
                <a:gridCol w="1345664">
                  <a:extLst>
                    <a:ext uri="{9D8B030D-6E8A-4147-A177-3AD203B41FA5}">
                      <a16:colId xmlns:a16="http://schemas.microsoft.com/office/drawing/2014/main" val="935751571"/>
                    </a:ext>
                  </a:extLst>
                </a:gridCol>
                <a:gridCol w="1345664">
                  <a:extLst>
                    <a:ext uri="{9D8B030D-6E8A-4147-A177-3AD203B41FA5}">
                      <a16:colId xmlns:a16="http://schemas.microsoft.com/office/drawing/2014/main" val="1019199819"/>
                    </a:ext>
                  </a:extLst>
                </a:gridCol>
                <a:gridCol w="1345664">
                  <a:extLst>
                    <a:ext uri="{9D8B030D-6E8A-4147-A177-3AD203B41FA5}">
                      <a16:colId xmlns:a16="http://schemas.microsoft.com/office/drawing/2014/main" val="202526557"/>
                    </a:ext>
                  </a:extLst>
                </a:gridCol>
                <a:gridCol w="1345664">
                  <a:extLst>
                    <a:ext uri="{9D8B030D-6E8A-4147-A177-3AD203B41FA5}">
                      <a16:colId xmlns:a16="http://schemas.microsoft.com/office/drawing/2014/main" val="2739685664"/>
                    </a:ext>
                  </a:extLst>
                </a:gridCol>
              </a:tblGrid>
              <a:tr h="248508">
                <a:tc gridSpan="6">
                  <a:txBody>
                    <a:bodyPr/>
                    <a:lstStyle/>
                    <a:p>
                      <a:pPr marL="36195" marR="36195" algn="just">
                        <a:lnSpc>
                          <a:spcPct val="150000"/>
                        </a:lnSpc>
                        <a:spcAft>
                          <a:spcPts val="0"/>
                        </a:spcAft>
                      </a:pPr>
                      <a:r>
                        <a:rPr lang="es-EC" sz="1400">
                          <a:effectLst/>
                        </a:rPr>
                        <a:t>ANOVA de un factor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07121093"/>
                  </a:ext>
                </a:extLst>
              </a:tr>
              <a:tr h="248508">
                <a:tc gridSpan="6">
                  <a:txBody>
                    <a:bodyPr/>
                    <a:lstStyle/>
                    <a:p>
                      <a:pPr marL="36195" marR="36195" algn="just">
                        <a:lnSpc>
                          <a:spcPct val="150000"/>
                        </a:lnSpc>
                        <a:spcAft>
                          <a:spcPts val="0"/>
                        </a:spcAft>
                      </a:pPr>
                      <a:r>
                        <a:rPr lang="es-EC" sz="1400">
                          <a:effectLst/>
                        </a:rPr>
                        <a:t>¿En los últimos 6 meses ha recibido publicidad en su Smartphone para promover la compra de alimentos?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04400165"/>
                  </a:ext>
                </a:extLst>
              </a:tr>
              <a:tr h="248508">
                <a:tc>
                  <a:txBody>
                    <a:bodyPr/>
                    <a:lstStyle/>
                    <a:p>
                      <a:pPr marL="36195" marR="36195" algn="ctr">
                        <a:lnSpc>
                          <a:spcPct val="15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Suma de cuadrados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gl</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Media cuadrática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F</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Sig.</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41788567"/>
                  </a:ext>
                </a:extLst>
              </a:tr>
              <a:tr h="248508">
                <a:tc>
                  <a:txBody>
                    <a:bodyPr/>
                    <a:lstStyle/>
                    <a:p>
                      <a:pPr marL="36195" marR="36195" algn="just">
                        <a:lnSpc>
                          <a:spcPct val="150000"/>
                        </a:lnSpc>
                        <a:spcAft>
                          <a:spcPts val="0"/>
                        </a:spcAft>
                      </a:pPr>
                      <a:r>
                        <a:rPr lang="es-EC" sz="1400">
                          <a:effectLst/>
                        </a:rPr>
                        <a:t>Inter-grupos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,031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,031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,134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800" dirty="0">
                          <a:solidFill>
                            <a:schemeClr val="bg1"/>
                          </a:solidFill>
                          <a:effectLst/>
                        </a:rPr>
                        <a:t>,715</a:t>
                      </a:r>
                      <a:endParaRPr lang="es-EC"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968586201"/>
                  </a:ext>
                </a:extLst>
              </a:tr>
              <a:tr h="248508">
                <a:tc>
                  <a:txBody>
                    <a:bodyPr/>
                    <a:lstStyle/>
                    <a:p>
                      <a:pPr marL="36195" marR="36195" algn="just">
                        <a:lnSpc>
                          <a:spcPct val="150000"/>
                        </a:lnSpc>
                        <a:spcAft>
                          <a:spcPts val="0"/>
                        </a:spcAft>
                      </a:pPr>
                      <a:r>
                        <a:rPr lang="es-EC" sz="1400">
                          <a:effectLst/>
                        </a:rPr>
                        <a:t>Intra-grupos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76,698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333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,230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1012291"/>
                  </a:ext>
                </a:extLst>
              </a:tr>
              <a:tr h="248508">
                <a:tc>
                  <a:txBody>
                    <a:bodyPr/>
                    <a:lstStyle/>
                    <a:p>
                      <a:pPr marL="36195" marR="36195" algn="ctr">
                        <a:lnSpc>
                          <a:spcPct val="150000"/>
                        </a:lnSpc>
                        <a:spcAft>
                          <a:spcPts val="0"/>
                        </a:spcAft>
                      </a:pPr>
                      <a:r>
                        <a:rPr lang="es-EC" sz="1400" dirty="0">
                          <a:effectLst/>
                        </a:rPr>
                        <a:t>Total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76,728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334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195" marR="36195" algn="ctr">
                        <a:lnSpc>
                          <a:spcPct val="150000"/>
                        </a:lnSpc>
                        <a:spcAft>
                          <a:spcPts val="0"/>
                        </a:spcAft>
                      </a:pPr>
                      <a:r>
                        <a:rPr lang="es-EC" sz="1400" dirty="0">
                          <a:effectLst/>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58059218"/>
                  </a:ext>
                </a:extLst>
              </a:tr>
            </a:tbl>
          </a:graphicData>
        </a:graphic>
      </p:graphicFrame>
    </p:spTree>
    <p:extLst>
      <p:ext uri="{BB962C8B-B14F-4D97-AF65-F5344CB8AC3E}">
        <p14:creationId xmlns:p14="http://schemas.microsoft.com/office/powerpoint/2010/main" val="250618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1520" y="105273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5400" dirty="0" smtClean="0">
                <a:solidFill>
                  <a:srgbClr val="00B050"/>
                </a:solidFill>
                <a:latin typeface="Arial" charset="0"/>
                <a:ea typeface="Arial" charset="0"/>
                <a:cs typeface="Arial" charset="0"/>
              </a:rPr>
              <a:t>Propuestas de nuevos </a:t>
            </a:r>
          </a:p>
          <a:p>
            <a:r>
              <a:rPr lang="es-ES_tradnl" sz="5400" dirty="0" smtClean="0">
                <a:solidFill>
                  <a:srgbClr val="00B050"/>
                </a:solidFill>
                <a:latin typeface="Arial" charset="0"/>
                <a:ea typeface="Arial" charset="0"/>
                <a:cs typeface="Arial" charset="0"/>
              </a:rPr>
              <a:t>Proyectos estratégicos </a:t>
            </a:r>
          </a:p>
          <a:p>
            <a:r>
              <a:rPr lang="es-ES_tradnl" sz="5400" dirty="0" smtClean="0">
                <a:solidFill>
                  <a:srgbClr val="00B050"/>
                </a:solidFill>
                <a:latin typeface="Arial" charset="0"/>
                <a:ea typeface="Arial" charset="0"/>
                <a:cs typeface="Arial" charset="0"/>
              </a:rPr>
              <a:t>de investigación</a:t>
            </a:r>
            <a:endParaRPr lang="es-ES_tradnl" sz="5400" dirty="0">
              <a:solidFill>
                <a:srgbClr val="00B050"/>
              </a:solidFill>
              <a:latin typeface="Arial" charset="0"/>
              <a:ea typeface="Arial" charset="0"/>
              <a:cs typeface="Arial"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668734"/>
            <a:ext cx="5616624" cy="4209299"/>
          </a:xfrm>
          <a:prstGeom prst="rect">
            <a:avLst/>
          </a:prstGeom>
        </p:spPr>
      </p:pic>
    </p:spTree>
    <p:extLst>
      <p:ext uri="{BB962C8B-B14F-4D97-AF65-F5344CB8AC3E}">
        <p14:creationId xmlns:p14="http://schemas.microsoft.com/office/powerpoint/2010/main" val="345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157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Proyecto Estratégico</a:t>
            </a:r>
            <a:endParaRPr lang="es-ES_tradnl" dirty="0">
              <a:solidFill>
                <a:srgbClr val="00B050"/>
              </a:solidFill>
              <a:latin typeface="Arial" charset="0"/>
              <a:ea typeface="Arial" charset="0"/>
              <a:cs typeface="Arial"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734629774"/>
              </p:ext>
            </p:extLst>
          </p:nvPr>
        </p:nvGraphicFramePr>
        <p:xfrm>
          <a:off x="179511" y="1052736"/>
          <a:ext cx="8784977" cy="5102633"/>
        </p:xfrm>
        <a:graphic>
          <a:graphicData uri="http://schemas.openxmlformats.org/drawingml/2006/table">
            <a:tbl>
              <a:tblPr firstRow="1" firstCol="1" bandRow="1">
                <a:tableStyleId>{F5AB1C69-6EDB-4FF4-983F-18BD219EF322}</a:tableStyleId>
              </a:tblPr>
              <a:tblGrid>
                <a:gridCol w="1290931">
                  <a:extLst>
                    <a:ext uri="{9D8B030D-6E8A-4147-A177-3AD203B41FA5}">
                      <a16:colId xmlns:a16="http://schemas.microsoft.com/office/drawing/2014/main" val="20000"/>
                    </a:ext>
                  </a:extLst>
                </a:gridCol>
                <a:gridCol w="1936392">
                  <a:extLst>
                    <a:ext uri="{9D8B030D-6E8A-4147-A177-3AD203B41FA5}">
                      <a16:colId xmlns:a16="http://schemas.microsoft.com/office/drawing/2014/main" val="20001"/>
                    </a:ext>
                  </a:extLst>
                </a:gridCol>
                <a:gridCol w="116516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tblGrid>
              <a:tr h="632863">
                <a:tc>
                  <a:txBody>
                    <a:bodyPr/>
                    <a:lstStyle/>
                    <a:p>
                      <a:pPr algn="ctr">
                        <a:lnSpc>
                          <a:spcPct val="150000"/>
                        </a:lnSpc>
                        <a:spcAft>
                          <a:spcPts val="0"/>
                        </a:spcAft>
                      </a:pPr>
                      <a:r>
                        <a:rPr lang="es-EC" sz="1200" dirty="0">
                          <a:effectLst/>
                        </a:rPr>
                        <a:t>Objetivo Estratégico</a:t>
                      </a:r>
                      <a:endParaRPr lang="es-ES_tradnl" sz="1200" dirty="0">
                        <a:effectLst/>
                        <a:latin typeface="Arial" charset="0"/>
                        <a:ea typeface="Calibri" charset="0"/>
                        <a:cs typeface="Times New Roman" charset="0"/>
                      </a:endParaRPr>
                    </a:p>
                  </a:txBody>
                  <a:tcPr marL="12681" marR="12681" marT="0" marB="0" anchor="ctr"/>
                </a:tc>
                <a:tc>
                  <a:txBody>
                    <a:bodyPr/>
                    <a:lstStyle/>
                    <a:p>
                      <a:pPr algn="ctr">
                        <a:lnSpc>
                          <a:spcPct val="150000"/>
                        </a:lnSpc>
                        <a:spcAft>
                          <a:spcPts val="0"/>
                        </a:spcAft>
                      </a:pPr>
                      <a:r>
                        <a:rPr lang="es-EC" sz="1200" dirty="0">
                          <a:effectLst/>
                        </a:rPr>
                        <a:t>Estrategias</a:t>
                      </a:r>
                      <a:endParaRPr lang="es-ES_tradnl" sz="1200" dirty="0">
                        <a:effectLst/>
                        <a:latin typeface="Arial" charset="0"/>
                        <a:ea typeface="Calibri" charset="0"/>
                        <a:cs typeface="Times New Roman" charset="0"/>
                      </a:endParaRPr>
                    </a:p>
                  </a:txBody>
                  <a:tcPr marL="12681" marR="12681" marT="0" marB="0" anchor="ctr"/>
                </a:tc>
                <a:tc>
                  <a:txBody>
                    <a:bodyPr/>
                    <a:lstStyle/>
                    <a:p>
                      <a:pPr algn="ctr">
                        <a:lnSpc>
                          <a:spcPct val="150000"/>
                        </a:lnSpc>
                        <a:spcAft>
                          <a:spcPts val="0"/>
                        </a:spcAft>
                      </a:pPr>
                      <a:r>
                        <a:rPr lang="es-EC" sz="1200" dirty="0">
                          <a:effectLst/>
                        </a:rPr>
                        <a:t>KPIs</a:t>
                      </a:r>
                      <a:endParaRPr lang="es-ES_tradnl" sz="1200" dirty="0">
                        <a:effectLst/>
                        <a:latin typeface="Arial" charset="0"/>
                        <a:ea typeface="Calibri" charset="0"/>
                        <a:cs typeface="Times New Roman" charset="0"/>
                      </a:endParaRPr>
                    </a:p>
                  </a:txBody>
                  <a:tcPr marL="12681" marR="12681" marT="0" marB="0" anchor="ctr"/>
                </a:tc>
                <a:tc>
                  <a:txBody>
                    <a:bodyPr/>
                    <a:lstStyle/>
                    <a:p>
                      <a:pPr algn="ctr">
                        <a:lnSpc>
                          <a:spcPct val="150000"/>
                        </a:lnSpc>
                        <a:spcAft>
                          <a:spcPts val="0"/>
                        </a:spcAft>
                      </a:pPr>
                      <a:r>
                        <a:rPr lang="es-EC" sz="1050" dirty="0">
                          <a:effectLst/>
                        </a:rPr>
                        <a:t>Acciones</a:t>
                      </a:r>
                      <a:endParaRPr lang="es-ES_tradnl" sz="1050" dirty="0">
                        <a:effectLst/>
                        <a:latin typeface="Arial" charset="0"/>
                        <a:ea typeface="Calibri" charset="0"/>
                        <a:cs typeface="Times New Roman" charset="0"/>
                      </a:endParaRPr>
                    </a:p>
                  </a:txBody>
                  <a:tcPr marL="12681" marR="12681" marT="0" marB="0" anchor="ctr"/>
                </a:tc>
                <a:tc>
                  <a:txBody>
                    <a:bodyPr/>
                    <a:lstStyle/>
                    <a:p>
                      <a:pPr algn="ctr">
                        <a:lnSpc>
                          <a:spcPct val="150000"/>
                        </a:lnSpc>
                        <a:spcAft>
                          <a:spcPts val="0"/>
                        </a:spcAft>
                      </a:pPr>
                      <a:r>
                        <a:rPr lang="es-EC" sz="1400" dirty="0">
                          <a:effectLst/>
                        </a:rPr>
                        <a:t>Tiempo</a:t>
                      </a:r>
                      <a:endParaRPr lang="es-ES_tradnl" sz="1400" dirty="0">
                        <a:effectLst/>
                        <a:latin typeface="Arial" charset="0"/>
                        <a:ea typeface="Calibri" charset="0"/>
                        <a:cs typeface="Times New Roman" charset="0"/>
                      </a:endParaRPr>
                    </a:p>
                  </a:txBody>
                  <a:tcPr marL="12681" marR="12681" marT="0" marB="0" anchor="ctr"/>
                </a:tc>
                <a:tc>
                  <a:txBody>
                    <a:bodyPr/>
                    <a:lstStyle/>
                    <a:p>
                      <a:pPr algn="ctr">
                        <a:lnSpc>
                          <a:spcPct val="150000"/>
                        </a:lnSpc>
                        <a:spcAft>
                          <a:spcPts val="0"/>
                        </a:spcAft>
                      </a:pPr>
                      <a:r>
                        <a:rPr lang="es-EC" sz="1400" dirty="0">
                          <a:effectLst/>
                        </a:rPr>
                        <a:t>Responsable</a:t>
                      </a:r>
                      <a:endParaRPr lang="es-ES_tradnl" sz="1400" dirty="0">
                        <a:effectLst/>
                        <a:latin typeface="Arial" charset="0"/>
                        <a:ea typeface="Calibri" charset="0"/>
                        <a:cs typeface="Times New Roman" charset="0"/>
                      </a:endParaRPr>
                    </a:p>
                  </a:txBody>
                  <a:tcPr marL="12681" marR="12681" marT="0" marB="0" anchor="ctr"/>
                </a:tc>
                <a:tc>
                  <a:txBody>
                    <a:bodyPr/>
                    <a:lstStyle/>
                    <a:p>
                      <a:pPr algn="ctr">
                        <a:lnSpc>
                          <a:spcPct val="150000"/>
                        </a:lnSpc>
                        <a:spcAft>
                          <a:spcPts val="0"/>
                        </a:spcAft>
                      </a:pPr>
                      <a:r>
                        <a:rPr lang="es-EC" sz="1400" dirty="0">
                          <a:effectLst/>
                        </a:rPr>
                        <a:t>Presupuesto</a:t>
                      </a:r>
                      <a:endParaRPr lang="es-ES_tradnl" sz="1400" dirty="0">
                        <a:effectLst/>
                        <a:latin typeface="Arial" charset="0"/>
                        <a:ea typeface="Calibri" charset="0"/>
                        <a:cs typeface="Times New Roman" charset="0"/>
                      </a:endParaRPr>
                    </a:p>
                  </a:txBody>
                  <a:tcPr marL="12681" marR="12681" marT="0" marB="0" anchor="ctr"/>
                </a:tc>
                <a:extLst>
                  <a:ext uri="{0D108BD9-81ED-4DB2-BD59-A6C34878D82A}">
                    <a16:rowId xmlns:a16="http://schemas.microsoft.com/office/drawing/2014/main" val="10000"/>
                  </a:ext>
                </a:extLst>
              </a:tr>
              <a:tr h="693211">
                <a:tc rowSpan="11">
                  <a:txBody>
                    <a:bodyPr/>
                    <a:lstStyle/>
                    <a:p>
                      <a:pPr algn="ctr">
                        <a:lnSpc>
                          <a:spcPct val="150000"/>
                        </a:lnSpc>
                        <a:spcAft>
                          <a:spcPts val="0"/>
                        </a:spcAft>
                      </a:pPr>
                      <a:r>
                        <a:rPr lang="es-EC" sz="1400" dirty="0">
                          <a:effectLst/>
                        </a:rPr>
                        <a:t>Creación de un portal web para la venta de alimentos preparados</a:t>
                      </a:r>
                      <a:r>
                        <a:rPr lang="es-EC" sz="1000" dirty="0">
                          <a:effectLst/>
                        </a:rPr>
                        <a:t>.</a:t>
                      </a:r>
                      <a:endParaRPr lang="es-ES_tradnl" sz="1000" dirty="0">
                        <a:effectLst/>
                        <a:latin typeface="Arial" charset="0"/>
                        <a:ea typeface="Calibri" charset="0"/>
                        <a:cs typeface="Times New Roman" charset="0"/>
                      </a:endParaRPr>
                    </a:p>
                  </a:txBody>
                  <a:tcPr marL="12681" marR="12681" marT="0" marB="0" anchor="ctr"/>
                </a:tc>
                <a:tc rowSpan="2">
                  <a:txBody>
                    <a:bodyPr/>
                    <a:lstStyle/>
                    <a:p>
                      <a:pPr algn="ctr">
                        <a:lnSpc>
                          <a:spcPct val="150000"/>
                        </a:lnSpc>
                        <a:spcAft>
                          <a:spcPts val="0"/>
                        </a:spcAft>
                      </a:pPr>
                      <a:r>
                        <a:rPr lang="es-EC" sz="1200" dirty="0">
                          <a:effectLst/>
                        </a:rPr>
                        <a:t>Crear un plan de comunicación para los ofertantes de alimentos preparados del Distrito Metropolitano de Quito.</a:t>
                      </a:r>
                      <a:endParaRPr lang="es-ES_tradnl" sz="1200" dirty="0">
                        <a:effectLst/>
                        <a:latin typeface="Arial" charset="0"/>
                        <a:ea typeface="Calibri" charset="0"/>
                        <a:cs typeface="Times New Roman" charset="0"/>
                      </a:endParaRPr>
                    </a:p>
                  </a:txBody>
                  <a:tcPr marL="12681" marR="12681" marT="0" marB="0" anchor="ctr"/>
                </a:tc>
                <a:tc rowSpan="2">
                  <a:txBody>
                    <a:bodyPr/>
                    <a:lstStyle/>
                    <a:p>
                      <a:pPr algn="ctr">
                        <a:lnSpc>
                          <a:spcPct val="150000"/>
                        </a:lnSpc>
                        <a:spcAft>
                          <a:spcPts val="0"/>
                        </a:spcAft>
                      </a:pPr>
                      <a:r>
                        <a:rPr lang="es-EC" sz="1200" dirty="0">
                          <a:effectLst/>
                        </a:rPr>
                        <a:t>Tiempo de implementación del proyecto</a:t>
                      </a:r>
                      <a:endParaRPr lang="es-ES_tradnl" sz="1200" dirty="0">
                        <a:effectLst/>
                        <a:latin typeface="Arial" charset="0"/>
                        <a:ea typeface="Calibri" charset="0"/>
                        <a:cs typeface="Times New Roman" charset="0"/>
                      </a:endParaRPr>
                    </a:p>
                  </a:txBody>
                  <a:tcPr marL="12681" marR="12681" marT="0" marB="0" anchor="ctr"/>
                </a:tc>
                <a:tc>
                  <a:txBody>
                    <a:bodyPr/>
                    <a:lstStyle/>
                    <a:p>
                      <a:pPr algn="l">
                        <a:lnSpc>
                          <a:spcPct val="150000"/>
                        </a:lnSpc>
                        <a:spcAft>
                          <a:spcPts val="0"/>
                        </a:spcAft>
                      </a:pPr>
                      <a:r>
                        <a:rPr lang="es-EC" sz="800" dirty="0">
                          <a:effectLst/>
                        </a:rPr>
                        <a:t>Enviar información del proyecto a el catastro de ofertantes de alimentos preparados del Distrito Metropolitano de Quito</a:t>
                      </a:r>
                      <a:endParaRPr lang="es-ES_tradnl" sz="800" dirty="0">
                        <a:effectLst/>
                        <a:latin typeface="Arial" charset="0"/>
                        <a:ea typeface="Calibri" charset="0"/>
                        <a:cs typeface="Times New Roman" charset="0"/>
                      </a:endParaRPr>
                    </a:p>
                  </a:txBody>
                  <a:tcPr marL="12681" marR="12681" marT="0" marB="0" anchor="b"/>
                </a:tc>
                <a:tc rowSpan="2">
                  <a:txBody>
                    <a:bodyPr/>
                    <a:lstStyle/>
                    <a:p>
                      <a:pPr algn="ctr">
                        <a:lnSpc>
                          <a:spcPct val="150000"/>
                        </a:lnSpc>
                        <a:spcAft>
                          <a:spcPts val="0"/>
                        </a:spcAft>
                      </a:pPr>
                      <a:r>
                        <a:rPr lang="es-EC" sz="1400" dirty="0">
                          <a:effectLst/>
                        </a:rPr>
                        <a:t>6 meses</a:t>
                      </a:r>
                      <a:endParaRPr lang="es-ES_tradnl" sz="1400" dirty="0">
                        <a:effectLst/>
                        <a:latin typeface="Arial" charset="0"/>
                        <a:ea typeface="Calibri" charset="0"/>
                        <a:cs typeface="Times New Roman" charset="0"/>
                      </a:endParaRPr>
                    </a:p>
                  </a:txBody>
                  <a:tcPr marL="12681" marR="12681" marT="0" marB="0" anchor="ctr"/>
                </a:tc>
                <a:tc rowSpan="2">
                  <a:txBody>
                    <a:bodyPr/>
                    <a:lstStyle/>
                    <a:p>
                      <a:pPr algn="ctr">
                        <a:lnSpc>
                          <a:spcPct val="150000"/>
                        </a:lnSpc>
                        <a:spcAft>
                          <a:spcPts val="0"/>
                        </a:spcAft>
                      </a:pPr>
                      <a:r>
                        <a:rPr lang="es-EC" sz="1400" dirty="0">
                          <a:effectLst/>
                        </a:rPr>
                        <a:t>Jefe de comunicación y Marketing</a:t>
                      </a:r>
                      <a:endParaRPr lang="es-ES_tradnl" sz="1400" dirty="0">
                        <a:effectLst/>
                        <a:latin typeface="Arial" charset="0"/>
                        <a:ea typeface="Calibri" charset="0"/>
                        <a:cs typeface="Times New Roman" charset="0"/>
                      </a:endParaRPr>
                    </a:p>
                  </a:txBody>
                  <a:tcPr marL="12681" marR="12681" marT="0" marB="0" anchor="ctr"/>
                </a:tc>
                <a:tc rowSpan="2">
                  <a:txBody>
                    <a:bodyPr/>
                    <a:lstStyle/>
                    <a:p>
                      <a:pPr algn="ctr">
                        <a:lnSpc>
                          <a:spcPct val="150000"/>
                        </a:lnSpc>
                        <a:spcAft>
                          <a:spcPts val="0"/>
                        </a:spcAft>
                      </a:pPr>
                      <a:r>
                        <a:rPr lang="es-EC" sz="1200">
                          <a:effectLst/>
                        </a:rPr>
                        <a:t> $     4.500,00 </a:t>
                      </a:r>
                      <a:endParaRPr lang="es-ES_tradnl" sz="1200">
                        <a:effectLst/>
                        <a:latin typeface="Arial" charset="0"/>
                        <a:ea typeface="Calibri" charset="0"/>
                        <a:cs typeface="Times New Roman" charset="0"/>
                      </a:endParaRPr>
                    </a:p>
                  </a:txBody>
                  <a:tcPr marL="12681" marR="12681" marT="0" marB="0" anchor="ctr"/>
                </a:tc>
                <a:extLst>
                  <a:ext uri="{0D108BD9-81ED-4DB2-BD59-A6C34878D82A}">
                    <a16:rowId xmlns:a16="http://schemas.microsoft.com/office/drawing/2014/main" val="10001"/>
                  </a:ext>
                </a:extLst>
              </a:tr>
              <a:tr h="693211">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a:effectLst/>
                        </a:rPr>
                        <a:t>Inscripción de empresas ofertantes de alimentaos preparados del Distrito Metropolitano de Quito</a:t>
                      </a:r>
                      <a:endParaRPr lang="es-ES_tradnl" sz="80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2"/>
                  </a:ext>
                </a:extLst>
              </a:tr>
              <a:tr h="173303">
                <a:tc vMerge="1">
                  <a:txBody>
                    <a:bodyPr/>
                    <a:lstStyle/>
                    <a:p>
                      <a:endParaRPr lang="es-ES_tradnl"/>
                    </a:p>
                  </a:txBody>
                  <a:tcPr/>
                </a:tc>
                <a:tc rowSpan="5">
                  <a:txBody>
                    <a:bodyPr/>
                    <a:lstStyle/>
                    <a:p>
                      <a:pPr algn="ctr">
                        <a:lnSpc>
                          <a:spcPct val="150000"/>
                        </a:lnSpc>
                        <a:spcAft>
                          <a:spcPts val="0"/>
                        </a:spcAft>
                      </a:pPr>
                      <a:r>
                        <a:rPr lang="es-EC" sz="1200">
                          <a:effectLst/>
                        </a:rPr>
                        <a:t>Diseñar la plataforma web para la venta de productos alimenticios </a:t>
                      </a:r>
                      <a:endParaRPr lang="es-ES_tradnl" sz="1200">
                        <a:effectLst/>
                        <a:latin typeface="Arial" charset="0"/>
                        <a:ea typeface="Calibri" charset="0"/>
                        <a:cs typeface="Times New Roman" charset="0"/>
                      </a:endParaRPr>
                    </a:p>
                  </a:txBody>
                  <a:tcPr marL="12681" marR="12681" marT="0" marB="0" anchor="ctr"/>
                </a:tc>
                <a:tc rowSpan="5">
                  <a:txBody>
                    <a:bodyPr/>
                    <a:lstStyle/>
                    <a:p>
                      <a:pPr algn="ctr">
                        <a:lnSpc>
                          <a:spcPct val="150000"/>
                        </a:lnSpc>
                        <a:spcAft>
                          <a:spcPts val="0"/>
                        </a:spcAft>
                      </a:pPr>
                      <a:r>
                        <a:rPr lang="es-EC" sz="1200" dirty="0">
                          <a:effectLst/>
                        </a:rPr>
                        <a:t>% de Avance del proyecto final</a:t>
                      </a:r>
                      <a:endParaRPr lang="es-ES_tradnl" sz="1200" dirty="0">
                        <a:effectLst/>
                        <a:latin typeface="Arial" charset="0"/>
                        <a:ea typeface="Calibri" charset="0"/>
                        <a:cs typeface="Times New Roman" charset="0"/>
                      </a:endParaRPr>
                    </a:p>
                  </a:txBody>
                  <a:tcPr marL="12681" marR="12681" marT="0" marB="0" anchor="ctr"/>
                </a:tc>
                <a:tc>
                  <a:txBody>
                    <a:bodyPr/>
                    <a:lstStyle/>
                    <a:p>
                      <a:pPr algn="l">
                        <a:lnSpc>
                          <a:spcPct val="150000"/>
                        </a:lnSpc>
                        <a:spcAft>
                          <a:spcPts val="0"/>
                        </a:spcAft>
                      </a:pPr>
                      <a:r>
                        <a:rPr lang="es-EC" sz="800">
                          <a:effectLst/>
                        </a:rPr>
                        <a:t>Diagramación de la página web</a:t>
                      </a:r>
                      <a:endParaRPr lang="es-ES_tradnl" sz="800">
                        <a:effectLst/>
                        <a:latin typeface="Arial" charset="0"/>
                        <a:ea typeface="Calibri" charset="0"/>
                        <a:cs typeface="Times New Roman" charset="0"/>
                      </a:endParaRPr>
                    </a:p>
                  </a:txBody>
                  <a:tcPr marL="12681" marR="12681" marT="0" marB="0" anchor="b"/>
                </a:tc>
                <a:tc rowSpan="5">
                  <a:txBody>
                    <a:bodyPr/>
                    <a:lstStyle/>
                    <a:p>
                      <a:pPr algn="ctr">
                        <a:lnSpc>
                          <a:spcPct val="150000"/>
                        </a:lnSpc>
                        <a:spcAft>
                          <a:spcPts val="0"/>
                        </a:spcAft>
                      </a:pPr>
                      <a:r>
                        <a:rPr lang="es-EC" sz="1400">
                          <a:effectLst/>
                        </a:rPr>
                        <a:t>3 meses</a:t>
                      </a:r>
                      <a:endParaRPr lang="es-ES_tradnl" sz="1400">
                        <a:effectLst/>
                        <a:latin typeface="Arial" charset="0"/>
                        <a:ea typeface="Calibri" charset="0"/>
                        <a:cs typeface="Times New Roman" charset="0"/>
                      </a:endParaRPr>
                    </a:p>
                  </a:txBody>
                  <a:tcPr marL="12681" marR="12681" marT="0" marB="0" anchor="ctr"/>
                </a:tc>
                <a:tc rowSpan="5">
                  <a:txBody>
                    <a:bodyPr/>
                    <a:lstStyle/>
                    <a:p>
                      <a:pPr algn="ctr">
                        <a:lnSpc>
                          <a:spcPct val="150000"/>
                        </a:lnSpc>
                        <a:spcAft>
                          <a:spcPts val="0"/>
                        </a:spcAft>
                      </a:pPr>
                      <a:r>
                        <a:rPr lang="es-EC" sz="1400" dirty="0">
                          <a:effectLst/>
                        </a:rPr>
                        <a:t>Jefe de Área de TI</a:t>
                      </a:r>
                      <a:endParaRPr lang="es-ES_tradnl" sz="1400" dirty="0">
                        <a:effectLst/>
                        <a:latin typeface="Arial" charset="0"/>
                        <a:ea typeface="Calibri" charset="0"/>
                        <a:cs typeface="Times New Roman" charset="0"/>
                      </a:endParaRPr>
                    </a:p>
                  </a:txBody>
                  <a:tcPr marL="12681" marR="12681" marT="0" marB="0" anchor="ctr"/>
                </a:tc>
                <a:tc rowSpan="5">
                  <a:txBody>
                    <a:bodyPr/>
                    <a:lstStyle/>
                    <a:p>
                      <a:pPr algn="ctr">
                        <a:lnSpc>
                          <a:spcPct val="150000"/>
                        </a:lnSpc>
                        <a:spcAft>
                          <a:spcPts val="0"/>
                        </a:spcAft>
                      </a:pPr>
                      <a:r>
                        <a:rPr lang="es-EC" sz="1200" dirty="0">
                          <a:effectLst/>
                        </a:rPr>
                        <a:t> $     1.500,00 </a:t>
                      </a:r>
                      <a:endParaRPr lang="es-ES_tradnl" sz="1200" dirty="0">
                        <a:effectLst/>
                        <a:latin typeface="Arial" charset="0"/>
                        <a:ea typeface="Calibri" charset="0"/>
                        <a:cs typeface="Times New Roman" charset="0"/>
                      </a:endParaRPr>
                    </a:p>
                  </a:txBody>
                  <a:tcPr marL="12681" marR="12681" marT="0" marB="0" anchor="ctr"/>
                </a:tc>
                <a:extLst>
                  <a:ext uri="{0D108BD9-81ED-4DB2-BD59-A6C34878D82A}">
                    <a16:rowId xmlns:a16="http://schemas.microsoft.com/office/drawing/2014/main" val="10003"/>
                  </a:ext>
                </a:extLst>
              </a:tr>
              <a:tr h="346606">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a:effectLst/>
                        </a:rPr>
                        <a:t>Compra de dominio y hosting de la página web </a:t>
                      </a:r>
                      <a:endParaRPr lang="es-ES_tradnl" sz="80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4"/>
                  </a:ext>
                </a:extLst>
              </a:tr>
              <a:tr h="173303">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a:effectLst/>
                        </a:rPr>
                        <a:t>Estilización de la página web </a:t>
                      </a:r>
                      <a:endParaRPr lang="es-ES_tradnl" sz="80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5"/>
                  </a:ext>
                </a:extLst>
              </a:tr>
              <a:tr h="346606">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dirty="0">
                          <a:effectLst/>
                        </a:rPr>
                        <a:t>Instalación de plataformas de pago via PayPal</a:t>
                      </a:r>
                      <a:endParaRPr lang="es-ES_tradnl" sz="800" dirty="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6"/>
                  </a:ext>
                </a:extLst>
              </a:tr>
              <a:tr h="346606">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dirty="0">
                          <a:effectLst/>
                        </a:rPr>
                        <a:t>Carga de información de productos </a:t>
                      </a:r>
                      <a:endParaRPr lang="es-ES_tradnl" sz="800" dirty="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7"/>
                  </a:ext>
                </a:extLst>
              </a:tr>
              <a:tr h="173303">
                <a:tc vMerge="1">
                  <a:txBody>
                    <a:bodyPr/>
                    <a:lstStyle/>
                    <a:p>
                      <a:endParaRPr lang="es-ES_tradnl"/>
                    </a:p>
                  </a:txBody>
                  <a:tcPr/>
                </a:tc>
                <a:tc rowSpan="4">
                  <a:txBody>
                    <a:bodyPr/>
                    <a:lstStyle/>
                    <a:p>
                      <a:pPr algn="ctr">
                        <a:lnSpc>
                          <a:spcPct val="150000"/>
                        </a:lnSpc>
                        <a:spcAft>
                          <a:spcPts val="0"/>
                        </a:spcAft>
                      </a:pPr>
                      <a:r>
                        <a:rPr lang="es-EC" sz="1200">
                          <a:effectLst/>
                        </a:rPr>
                        <a:t>Posicionar la página web como principal buscador local de comidas.</a:t>
                      </a:r>
                      <a:endParaRPr lang="es-ES_tradnl" sz="1200">
                        <a:effectLst/>
                        <a:latin typeface="Arial" charset="0"/>
                        <a:ea typeface="Calibri" charset="0"/>
                        <a:cs typeface="Times New Roman" charset="0"/>
                      </a:endParaRPr>
                    </a:p>
                  </a:txBody>
                  <a:tcPr marL="12681" marR="12681" marT="0" marB="0" anchor="ctr"/>
                </a:tc>
                <a:tc rowSpan="4">
                  <a:txBody>
                    <a:bodyPr/>
                    <a:lstStyle/>
                    <a:p>
                      <a:pPr algn="ctr">
                        <a:lnSpc>
                          <a:spcPct val="150000"/>
                        </a:lnSpc>
                        <a:spcAft>
                          <a:spcPts val="0"/>
                        </a:spcAft>
                      </a:pPr>
                      <a:r>
                        <a:rPr lang="es-EC" sz="1200" dirty="0">
                          <a:effectLst/>
                        </a:rPr>
                        <a:t>Número de visitas a página web</a:t>
                      </a:r>
                      <a:endParaRPr lang="es-ES_tradnl" sz="1200" dirty="0">
                        <a:effectLst/>
                        <a:latin typeface="Arial" charset="0"/>
                        <a:ea typeface="Calibri" charset="0"/>
                        <a:cs typeface="Times New Roman" charset="0"/>
                      </a:endParaRPr>
                    </a:p>
                  </a:txBody>
                  <a:tcPr marL="12681" marR="12681" marT="0" marB="0" anchor="ctr"/>
                </a:tc>
                <a:tc>
                  <a:txBody>
                    <a:bodyPr/>
                    <a:lstStyle/>
                    <a:p>
                      <a:pPr algn="l">
                        <a:lnSpc>
                          <a:spcPct val="150000"/>
                        </a:lnSpc>
                        <a:spcAft>
                          <a:spcPts val="0"/>
                        </a:spcAft>
                      </a:pPr>
                      <a:r>
                        <a:rPr lang="es-EC" sz="800" dirty="0">
                          <a:effectLst/>
                        </a:rPr>
                        <a:t>Creación de posicionamiento SEO</a:t>
                      </a:r>
                      <a:endParaRPr lang="es-ES_tradnl" sz="800" dirty="0">
                        <a:effectLst/>
                        <a:latin typeface="Arial" charset="0"/>
                        <a:ea typeface="Calibri" charset="0"/>
                        <a:cs typeface="Times New Roman" charset="0"/>
                      </a:endParaRPr>
                    </a:p>
                  </a:txBody>
                  <a:tcPr marL="12681" marR="12681" marT="0" marB="0" anchor="b"/>
                </a:tc>
                <a:tc rowSpan="4">
                  <a:txBody>
                    <a:bodyPr/>
                    <a:lstStyle/>
                    <a:p>
                      <a:pPr algn="ctr">
                        <a:lnSpc>
                          <a:spcPct val="150000"/>
                        </a:lnSpc>
                        <a:spcAft>
                          <a:spcPts val="0"/>
                        </a:spcAft>
                      </a:pPr>
                      <a:r>
                        <a:rPr lang="es-EC" sz="1400">
                          <a:effectLst/>
                        </a:rPr>
                        <a:t>3 meses</a:t>
                      </a:r>
                      <a:endParaRPr lang="es-ES_tradnl" sz="1400">
                        <a:effectLst/>
                        <a:latin typeface="Arial" charset="0"/>
                        <a:ea typeface="Calibri" charset="0"/>
                        <a:cs typeface="Times New Roman" charset="0"/>
                      </a:endParaRPr>
                    </a:p>
                  </a:txBody>
                  <a:tcPr marL="12681" marR="12681" marT="0" marB="0" anchor="ctr"/>
                </a:tc>
                <a:tc rowSpan="4">
                  <a:txBody>
                    <a:bodyPr/>
                    <a:lstStyle/>
                    <a:p>
                      <a:pPr algn="ctr">
                        <a:lnSpc>
                          <a:spcPct val="150000"/>
                        </a:lnSpc>
                        <a:spcAft>
                          <a:spcPts val="0"/>
                        </a:spcAft>
                      </a:pPr>
                      <a:r>
                        <a:rPr lang="es-EC" sz="1400">
                          <a:effectLst/>
                        </a:rPr>
                        <a:t>Jefe de Marketing</a:t>
                      </a:r>
                      <a:endParaRPr lang="es-ES_tradnl" sz="1400">
                        <a:effectLst/>
                        <a:latin typeface="Arial" charset="0"/>
                        <a:ea typeface="Calibri" charset="0"/>
                        <a:cs typeface="Times New Roman" charset="0"/>
                      </a:endParaRPr>
                    </a:p>
                  </a:txBody>
                  <a:tcPr marL="12681" marR="12681" marT="0" marB="0" anchor="ctr"/>
                </a:tc>
                <a:tc rowSpan="4">
                  <a:txBody>
                    <a:bodyPr/>
                    <a:lstStyle/>
                    <a:p>
                      <a:pPr algn="ctr">
                        <a:lnSpc>
                          <a:spcPct val="150000"/>
                        </a:lnSpc>
                        <a:spcAft>
                          <a:spcPts val="0"/>
                        </a:spcAft>
                      </a:pPr>
                      <a:r>
                        <a:rPr lang="es-EC" sz="1200" dirty="0">
                          <a:effectLst/>
                        </a:rPr>
                        <a:t> $     2.800,00 </a:t>
                      </a:r>
                      <a:endParaRPr lang="es-ES_tradnl" sz="1200" dirty="0">
                        <a:effectLst/>
                        <a:latin typeface="Arial" charset="0"/>
                        <a:ea typeface="Calibri" charset="0"/>
                        <a:cs typeface="Times New Roman" charset="0"/>
                      </a:endParaRPr>
                    </a:p>
                  </a:txBody>
                  <a:tcPr marL="12681" marR="12681" marT="0" marB="0" anchor="ctr"/>
                </a:tc>
                <a:extLst>
                  <a:ext uri="{0D108BD9-81ED-4DB2-BD59-A6C34878D82A}">
                    <a16:rowId xmlns:a16="http://schemas.microsoft.com/office/drawing/2014/main" val="10008"/>
                  </a:ext>
                </a:extLst>
              </a:tr>
              <a:tr h="173303">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dirty="0">
                          <a:effectLst/>
                        </a:rPr>
                        <a:t>Comunicación por Redes Sociales</a:t>
                      </a:r>
                      <a:endParaRPr lang="es-ES_tradnl" sz="800" dirty="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9"/>
                  </a:ext>
                </a:extLst>
              </a:tr>
              <a:tr h="346606">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dirty="0">
                          <a:effectLst/>
                        </a:rPr>
                        <a:t>Creación de campañas de mailing para usuarios finales</a:t>
                      </a:r>
                      <a:endParaRPr lang="es-ES_tradnl" sz="800" dirty="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0"/>
                  </a:ext>
                </a:extLst>
              </a:tr>
              <a:tr h="346606">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l">
                        <a:lnSpc>
                          <a:spcPct val="150000"/>
                        </a:lnSpc>
                        <a:spcAft>
                          <a:spcPts val="0"/>
                        </a:spcAft>
                      </a:pPr>
                      <a:r>
                        <a:rPr lang="es-EC" sz="800" dirty="0">
                          <a:effectLst/>
                        </a:rPr>
                        <a:t>Evento de comunicación de proyecto</a:t>
                      </a:r>
                      <a:endParaRPr lang="es-ES_tradnl" sz="800" dirty="0">
                        <a:effectLst/>
                        <a:latin typeface="Arial" charset="0"/>
                        <a:ea typeface="Calibri" charset="0"/>
                        <a:cs typeface="Times New Roman" charset="0"/>
                      </a:endParaRPr>
                    </a:p>
                  </a:txBody>
                  <a:tcPr marL="12681" marR="12681" marT="0" marB="0" anchor="b"/>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1"/>
                  </a:ext>
                </a:extLst>
              </a:tr>
              <a:tr h="523027">
                <a:tc gridSpan="6">
                  <a:txBody>
                    <a:bodyPr/>
                    <a:lstStyle/>
                    <a:p>
                      <a:pPr algn="ctr">
                        <a:lnSpc>
                          <a:spcPct val="150000"/>
                        </a:lnSpc>
                        <a:spcAft>
                          <a:spcPts val="0"/>
                        </a:spcAft>
                      </a:pPr>
                      <a:r>
                        <a:rPr lang="es-EC" sz="1050" dirty="0">
                          <a:effectLst/>
                        </a:rPr>
                        <a:t>Valor total del proyecto</a:t>
                      </a:r>
                      <a:endParaRPr lang="es-ES_tradnl" sz="1050" dirty="0">
                        <a:effectLst/>
                        <a:latin typeface="Arial" charset="0"/>
                        <a:ea typeface="Calibri" charset="0"/>
                        <a:cs typeface="Times New Roman" charset="0"/>
                      </a:endParaRPr>
                    </a:p>
                  </a:txBody>
                  <a:tcPr marL="12681" marR="12681" marT="0" marB="0"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lnSpc>
                          <a:spcPct val="150000"/>
                        </a:lnSpc>
                        <a:spcAft>
                          <a:spcPts val="0"/>
                        </a:spcAft>
                      </a:pPr>
                      <a:r>
                        <a:rPr lang="es-EC" sz="1000" dirty="0">
                          <a:effectLst/>
                        </a:rPr>
                        <a:t> $     8.800,00 </a:t>
                      </a:r>
                      <a:endParaRPr lang="es-ES_tradnl" sz="1000" dirty="0">
                        <a:effectLst/>
                        <a:latin typeface="Arial" charset="0"/>
                        <a:ea typeface="Calibri" charset="0"/>
                        <a:cs typeface="Times New Roman" charset="0"/>
                      </a:endParaRPr>
                    </a:p>
                  </a:txBody>
                  <a:tcPr marL="12681" marR="12681"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311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Proyecto Estratégico</a:t>
            </a:r>
          </a:p>
        </p:txBody>
      </p:sp>
      <p:graphicFrame>
        <p:nvGraphicFramePr>
          <p:cNvPr id="2" name="Tabla 1"/>
          <p:cNvGraphicFramePr>
            <a:graphicFrameLocks noGrp="1"/>
          </p:cNvGraphicFramePr>
          <p:nvPr>
            <p:extLst>
              <p:ext uri="{D42A27DB-BD31-4B8C-83A1-F6EECF244321}">
                <p14:modId xmlns:p14="http://schemas.microsoft.com/office/powerpoint/2010/main" val="2386430433"/>
              </p:ext>
            </p:extLst>
          </p:nvPr>
        </p:nvGraphicFramePr>
        <p:xfrm>
          <a:off x="107504" y="692696"/>
          <a:ext cx="8856984" cy="5676343"/>
        </p:xfrm>
        <a:graphic>
          <a:graphicData uri="http://schemas.openxmlformats.org/drawingml/2006/table">
            <a:tbl>
              <a:tblPr firstRow="1" firstCol="1" bandRow="1">
                <a:tableStyleId>{93296810-A885-4BE3-A3E7-6D5BEEA58F35}</a:tableStyleId>
              </a:tblPr>
              <a:tblGrid>
                <a:gridCol w="1537163">
                  <a:extLst>
                    <a:ext uri="{9D8B030D-6E8A-4147-A177-3AD203B41FA5}">
                      <a16:colId xmlns:a16="http://schemas.microsoft.com/office/drawing/2014/main" val="20000"/>
                    </a:ext>
                  </a:extLst>
                </a:gridCol>
                <a:gridCol w="2122748">
                  <a:extLst>
                    <a:ext uri="{9D8B030D-6E8A-4147-A177-3AD203B41FA5}">
                      <a16:colId xmlns:a16="http://schemas.microsoft.com/office/drawing/2014/main" val="20001"/>
                    </a:ext>
                  </a:extLst>
                </a:gridCol>
                <a:gridCol w="948601">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tblGrid>
              <a:tr h="325463">
                <a:tc>
                  <a:txBody>
                    <a:bodyPr/>
                    <a:lstStyle/>
                    <a:p>
                      <a:pPr algn="ctr">
                        <a:lnSpc>
                          <a:spcPct val="150000"/>
                        </a:lnSpc>
                        <a:spcAft>
                          <a:spcPts val="0"/>
                        </a:spcAft>
                      </a:pPr>
                      <a:r>
                        <a:rPr lang="es-EC" sz="1000" dirty="0">
                          <a:effectLst/>
                        </a:rPr>
                        <a:t>Objetivo Estratégico</a:t>
                      </a:r>
                      <a:endParaRPr lang="es-ES_tradnl" sz="1000" dirty="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1000">
                          <a:effectLst/>
                        </a:rPr>
                        <a:t>Estrategias</a:t>
                      </a:r>
                      <a:endParaRPr lang="es-ES_tradnl" sz="100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1000">
                          <a:effectLst/>
                        </a:rPr>
                        <a:t>KPIs</a:t>
                      </a:r>
                      <a:endParaRPr lang="es-ES_tradnl" sz="100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700">
                          <a:effectLst/>
                        </a:rPr>
                        <a:t>Acciones</a:t>
                      </a:r>
                      <a:endParaRPr lang="es-ES_tradnl" sz="70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1000" dirty="0">
                          <a:effectLst/>
                        </a:rPr>
                        <a:t>Tiempo</a:t>
                      </a:r>
                      <a:endParaRPr lang="es-ES_tradnl" sz="1000" dirty="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1000" dirty="0">
                          <a:effectLst/>
                        </a:rPr>
                        <a:t>Responsable</a:t>
                      </a:r>
                      <a:endParaRPr lang="es-ES_tradnl" sz="1000" dirty="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1000" dirty="0">
                          <a:effectLst/>
                        </a:rPr>
                        <a:t>Presupuesto</a:t>
                      </a:r>
                      <a:endParaRPr lang="es-ES_tradnl" sz="1000" dirty="0">
                        <a:effectLst/>
                        <a:latin typeface="Arial" charset="0"/>
                        <a:ea typeface="Calibri" charset="0"/>
                        <a:cs typeface="Times New Roman" charset="0"/>
                      </a:endParaRPr>
                    </a:p>
                  </a:txBody>
                  <a:tcPr marL="14279" marR="14279" marT="0" marB="0" anchor="ctr"/>
                </a:tc>
                <a:extLst>
                  <a:ext uri="{0D108BD9-81ED-4DB2-BD59-A6C34878D82A}">
                    <a16:rowId xmlns:a16="http://schemas.microsoft.com/office/drawing/2014/main" val="10000"/>
                  </a:ext>
                </a:extLst>
              </a:tr>
              <a:tr h="162732">
                <a:tc rowSpan="15">
                  <a:txBody>
                    <a:bodyPr/>
                    <a:lstStyle/>
                    <a:p>
                      <a:pPr algn="ctr">
                        <a:lnSpc>
                          <a:spcPct val="150000"/>
                        </a:lnSpc>
                        <a:spcAft>
                          <a:spcPts val="0"/>
                        </a:spcAft>
                      </a:pPr>
                      <a:r>
                        <a:rPr lang="es-EC" sz="1800" dirty="0">
                          <a:effectLst/>
                        </a:rPr>
                        <a:t>Elaborar un proyecto de Instalación de comunicación geo localizada para empresas de alimentos preparados</a:t>
                      </a:r>
                      <a:r>
                        <a:rPr lang="es-EC" sz="900" dirty="0">
                          <a:effectLst/>
                        </a:rPr>
                        <a:t>.</a:t>
                      </a:r>
                      <a:endParaRPr lang="es-ES_tradnl" sz="900" dirty="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1050" dirty="0">
                          <a:effectLst/>
                        </a:rPr>
                        <a:t>Crear una aplicación para Android e IOS en dispositivos móviles</a:t>
                      </a:r>
                      <a:endParaRPr lang="es-ES_tradnl" sz="1050" dirty="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1050" dirty="0">
                          <a:effectLst/>
                        </a:rPr>
                        <a:t>% de avance de la aplicación</a:t>
                      </a:r>
                      <a:endParaRPr lang="es-ES_tradnl" sz="1050" dirty="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800" dirty="0">
                          <a:effectLst/>
                        </a:rPr>
                        <a:t>Definición </a:t>
                      </a:r>
                      <a:r>
                        <a:rPr lang="es-EC" sz="800" dirty="0" err="1">
                          <a:effectLst/>
                        </a:rPr>
                        <a:t>tecnica</a:t>
                      </a:r>
                      <a:r>
                        <a:rPr lang="es-EC" sz="800" dirty="0">
                          <a:effectLst/>
                        </a:rPr>
                        <a:t> de la aplicación </a:t>
                      </a:r>
                      <a:endParaRPr lang="es-ES_tradnl" sz="800" dirty="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1100" dirty="0">
                          <a:effectLst/>
                        </a:rPr>
                        <a:t>3 meses</a:t>
                      </a:r>
                      <a:endParaRPr lang="es-ES_tradnl" sz="1100" dirty="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1100" dirty="0">
                          <a:effectLst/>
                        </a:rPr>
                        <a:t>Jefe de área de TI</a:t>
                      </a:r>
                      <a:endParaRPr lang="es-ES_tradnl" sz="1100" dirty="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900" dirty="0">
                          <a:effectLst/>
                        </a:rPr>
                        <a:t> $              2.000,00 </a:t>
                      </a:r>
                      <a:endParaRPr lang="es-ES_tradnl" sz="900" dirty="0">
                        <a:effectLst/>
                        <a:latin typeface="Arial" charset="0"/>
                        <a:ea typeface="Calibri" charset="0"/>
                        <a:cs typeface="Times New Roman" charset="0"/>
                      </a:endParaRPr>
                    </a:p>
                  </a:txBody>
                  <a:tcPr marL="14279" marR="14279" marT="0" marB="0" anchor="ctr"/>
                </a:tc>
                <a:extLst>
                  <a:ext uri="{0D108BD9-81ED-4DB2-BD59-A6C34878D82A}">
                    <a16:rowId xmlns:a16="http://schemas.microsoft.com/office/drawing/2014/main" val="10001"/>
                  </a:ext>
                </a:extLst>
              </a:tr>
              <a:tr h="338161">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Diseño visual de la aplicación para usuarios  finales</a:t>
                      </a:r>
                      <a:endParaRPr lang="es-ES_tradnl" sz="800" dirty="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2"/>
                  </a:ext>
                </a:extLst>
              </a:tr>
              <a:tr h="244096">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a:effectLst/>
                        </a:rPr>
                        <a:t>Prueba de la aplicación en usuarios finales</a:t>
                      </a:r>
                      <a:endParaRPr lang="es-ES_tradnl" sz="80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3"/>
                  </a:ext>
                </a:extLst>
              </a:tr>
              <a:tr h="488195">
                <a:tc vMerge="1">
                  <a:txBody>
                    <a:bodyPr/>
                    <a:lstStyle/>
                    <a:p>
                      <a:endParaRPr lang="es-ES_tradnl"/>
                    </a:p>
                  </a:txBody>
                  <a:tcPr/>
                </a:tc>
                <a:tc rowSpan="2">
                  <a:txBody>
                    <a:bodyPr/>
                    <a:lstStyle/>
                    <a:p>
                      <a:pPr algn="ctr">
                        <a:lnSpc>
                          <a:spcPct val="150000"/>
                        </a:lnSpc>
                        <a:spcAft>
                          <a:spcPts val="0"/>
                        </a:spcAft>
                      </a:pPr>
                      <a:r>
                        <a:rPr lang="es-EC" sz="1050" dirty="0">
                          <a:effectLst/>
                        </a:rPr>
                        <a:t>Diseñar un plan de estructuración tecnológica en cada uno de los puntos de venta.</a:t>
                      </a:r>
                      <a:endParaRPr lang="es-ES_tradnl" sz="1050" dirty="0">
                        <a:effectLst/>
                        <a:latin typeface="Arial" charset="0"/>
                        <a:ea typeface="Calibri" charset="0"/>
                        <a:cs typeface="Times New Roman" charset="0"/>
                      </a:endParaRPr>
                    </a:p>
                  </a:txBody>
                  <a:tcPr marL="14279" marR="14279" marT="0" marB="0" anchor="ctr"/>
                </a:tc>
                <a:tc rowSpan="2">
                  <a:txBody>
                    <a:bodyPr/>
                    <a:lstStyle/>
                    <a:p>
                      <a:pPr algn="ctr">
                        <a:lnSpc>
                          <a:spcPct val="150000"/>
                        </a:lnSpc>
                        <a:spcAft>
                          <a:spcPts val="0"/>
                        </a:spcAft>
                      </a:pPr>
                      <a:r>
                        <a:rPr lang="es-EC" sz="1050" dirty="0">
                          <a:effectLst/>
                        </a:rPr>
                        <a:t>% de avance en base a objetivos</a:t>
                      </a:r>
                      <a:endParaRPr lang="es-ES_tradnl" sz="1050" dirty="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800">
                          <a:effectLst/>
                        </a:rPr>
                        <a:t>Instalación de componentes necesarios para el envió de publicidad geo localizada</a:t>
                      </a:r>
                      <a:endParaRPr lang="es-ES_tradnl" sz="800">
                        <a:effectLst/>
                        <a:latin typeface="Arial" charset="0"/>
                        <a:ea typeface="Calibri" charset="0"/>
                        <a:cs typeface="Times New Roman" charset="0"/>
                      </a:endParaRPr>
                    </a:p>
                  </a:txBody>
                  <a:tcPr marL="14279" marR="14279" marT="0" marB="0" anchor="ctr"/>
                </a:tc>
                <a:tc rowSpan="2">
                  <a:txBody>
                    <a:bodyPr/>
                    <a:lstStyle/>
                    <a:p>
                      <a:pPr algn="ctr">
                        <a:lnSpc>
                          <a:spcPct val="150000"/>
                        </a:lnSpc>
                        <a:spcAft>
                          <a:spcPts val="0"/>
                        </a:spcAft>
                      </a:pPr>
                      <a:r>
                        <a:rPr lang="es-EC" sz="1100">
                          <a:effectLst/>
                        </a:rPr>
                        <a:t>4 meses</a:t>
                      </a:r>
                      <a:endParaRPr lang="es-ES_tradnl" sz="1100">
                        <a:effectLst/>
                        <a:latin typeface="Arial" charset="0"/>
                        <a:ea typeface="Calibri" charset="0"/>
                        <a:cs typeface="Times New Roman" charset="0"/>
                      </a:endParaRPr>
                    </a:p>
                  </a:txBody>
                  <a:tcPr marL="14279" marR="14279" marT="0" marB="0" anchor="ctr"/>
                </a:tc>
                <a:tc rowSpan="2">
                  <a:txBody>
                    <a:bodyPr/>
                    <a:lstStyle/>
                    <a:p>
                      <a:pPr algn="ctr">
                        <a:lnSpc>
                          <a:spcPct val="150000"/>
                        </a:lnSpc>
                        <a:spcAft>
                          <a:spcPts val="0"/>
                        </a:spcAft>
                      </a:pPr>
                      <a:r>
                        <a:rPr lang="es-EC" sz="1100" dirty="0">
                          <a:effectLst/>
                        </a:rPr>
                        <a:t>Jefe de área de TI</a:t>
                      </a:r>
                      <a:endParaRPr lang="es-ES_tradnl" sz="1100" dirty="0">
                        <a:effectLst/>
                        <a:latin typeface="Arial" charset="0"/>
                        <a:ea typeface="Calibri" charset="0"/>
                        <a:cs typeface="Times New Roman" charset="0"/>
                      </a:endParaRPr>
                    </a:p>
                  </a:txBody>
                  <a:tcPr marL="14279" marR="14279" marT="0" marB="0" anchor="ctr"/>
                </a:tc>
                <a:tc rowSpan="2">
                  <a:txBody>
                    <a:bodyPr/>
                    <a:lstStyle/>
                    <a:p>
                      <a:pPr algn="ctr">
                        <a:lnSpc>
                          <a:spcPct val="150000"/>
                        </a:lnSpc>
                        <a:spcAft>
                          <a:spcPts val="0"/>
                        </a:spcAft>
                      </a:pPr>
                      <a:r>
                        <a:rPr lang="es-EC" sz="900" dirty="0">
                          <a:effectLst/>
                        </a:rPr>
                        <a:t> $              1.000,00 </a:t>
                      </a:r>
                      <a:endParaRPr lang="es-ES_tradnl" sz="900" dirty="0">
                        <a:effectLst/>
                        <a:latin typeface="Arial" charset="0"/>
                        <a:ea typeface="Calibri" charset="0"/>
                        <a:cs typeface="Times New Roman" charset="0"/>
                      </a:endParaRPr>
                    </a:p>
                  </a:txBody>
                  <a:tcPr marL="14279" marR="14279" marT="0" marB="0" anchor="ctr"/>
                </a:tc>
                <a:extLst>
                  <a:ext uri="{0D108BD9-81ED-4DB2-BD59-A6C34878D82A}">
                    <a16:rowId xmlns:a16="http://schemas.microsoft.com/office/drawing/2014/main" val="10004"/>
                  </a:ext>
                </a:extLst>
              </a:tr>
              <a:tr h="406828">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a:effectLst/>
                        </a:rPr>
                        <a:t>Prueba de envió de información por la aplicación en usuarios finales</a:t>
                      </a:r>
                      <a:endParaRPr lang="es-ES_tradnl" sz="80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5"/>
                  </a:ext>
                </a:extLst>
              </a:tr>
              <a:tr h="244096">
                <a:tc vMerge="1">
                  <a:txBody>
                    <a:bodyPr/>
                    <a:lstStyle/>
                    <a:p>
                      <a:endParaRPr lang="es-ES_tradnl"/>
                    </a:p>
                  </a:txBody>
                  <a:tcPr/>
                </a:tc>
                <a:tc rowSpan="3">
                  <a:txBody>
                    <a:bodyPr/>
                    <a:lstStyle/>
                    <a:p>
                      <a:pPr algn="ctr">
                        <a:lnSpc>
                          <a:spcPct val="150000"/>
                        </a:lnSpc>
                        <a:spcAft>
                          <a:spcPts val="0"/>
                        </a:spcAft>
                      </a:pPr>
                      <a:r>
                        <a:rPr lang="es-EC" sz="1050">
                          <a:effectLst/>
                        </a:rPr>
                        <a:t>Crear un concepto de comunicación  para usuarios finales</a:t>
                      </a:r>
                      <a:endParaRPr lang="es-ES_tradnl" sz="105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1050" dirty="0">
                          <a:effectLst/>
                        </a:rPr>
                        <a:t>% de avance en base a objetivos</a:t>
                      </a:r>
                      <a:endParaRPr lang="es-ES_tradnl" sz="1050" dirty="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800">
                          <a:effectLst/>
                        </a:rPr>
                        <a:t>Estudio de mercado de posibles clientes </a:t>
                      </a:r>
                      <a:endParaRPr lang="es-ES_tradnl" sz="80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1100">
                          <a:effectLst/>
                        </a:rPr>
                        <a:t>2 meses</a:t>
                      </a:r>
                      <a:endParaRPr lang="es-ES_tradnl" sz="110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1100" dirty="0">
                          <a:effectLst/>
                        </a:rPr>
                        <a:t>Jefe de Marketing</a:t>
                      </a:r>
                      <a:endParaRPr lang="es-ES_tradnl" sz="1100" dirty="0">
                        <a:effectLst/>
                        <a:latin typeface="Arial" charset="0"/>
                        <a:ea typeface="Calibri" charset="0"/>
                        <a:cs typeface="Times New Roman" charset="0"/>
                      </a:endParaRPr>
                    </a:p>
                  </a:txBody>
                  <a:tcPr marL="14279" marR="14279" marT="0" marB="0" anchor="ctr"/>
                </a:tc>
                <a:tc rowSpan="3">
                  <a:txBody>
                    <a:bodyPr/>
                    <a:lstStyle/>
                    <a:p>
                      <a:pPr algn="ctr">
                        <a:lnSpc>
                          <a:spcPct val="150000"/>
                        </a:lnSpc>
                        <a:spcAft>
                          <a:spcPts val="0"/>
                        </a:spcAft>
                      </a:pPr>
                      <a:r>
                        <a:rPr lang="es-EC" sz="900" dirty="0">
                          <a:effectLst/>
                        </a:rPr>
                        <a:t> $              1.300,00 </a:t>
                      </a:r>
                      <a:endParaRPr lang="es-ES_tradnl" sz="900" dirty="0">
                        <a:effectLst/>
                        <a:latin typeface="Arial" charset="0"/>
                        <a:ea typeface="Calibri" charset="0"/>
                        <a:cs typeface="Times New Roman" charset="0"/>
                      </a:endParaRPr>
                    </a:p>
                  </a:txBody>
                  <a:tcPr marL="14279" marR="14279" marT="0" marB="0" anchor="ctr"/>
                </a:tc>
                <a:extLst>
                  <a:ext uri="{0D108BD9-81ED-4DB2-BD59-A6C34878D82A}">
                    <a16:rowId xmlns:a16="http://schemas.microsoft.com/office/drawing/2014/main" val="10006"/>
                  </a:ext>
                </a:extLst>
              </a:tr>
              <a:tr h="244096">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a:effectLst/>
                        </a:rPr>
                        <a:t>Creación de concepto de comunicación</a:t>
                      </a:r>
                      <a:endParaRPr lang="es-ES_tradnl" sz="80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7"/>
                  </a:ext>
                </a:extLst>
              </a:tr>
              <a:tr h="406828">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Creación de promociones para ser enviado por medio de la aplicación</a:t>
                      </a:r>
                      <a:endParaRPr lang="es-ES_tradnl" sz="800" dirty="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8"/>
                  </a:ext>
                </a:extLst>
              </a:tr>
              <a:tr h="380416">
                <a:tc vMerge="1">
                  <a:txBody>
                    <a:bodyPr/>
                    <a:lstStyle/>
                    <a:p>
                      <a:endParaRPr lang="es-ES_tradnl"/>
                    </a:p>
                  </a:txBody>
                  <a:tcPr/>
                </a:tc>
                <a:tc rowSpan="2">
                  <a:txBody>
                    <a:bodyPr/>
                    <a:lstStyle/>
                    <a:p>
                      <a:pPr algn="ctr">
                        <a:lnSpc>
                          <a:spcPct val="150000"/>
                        </a:lnSpc>
                        <a:spcAft>
                          <a:spcPts val="0"/>
                        </a:spcAft>
                      </a:pPr>
                      <a:r>
                        <a:rPr lang="es-EC" sz="1050">
                          <a:effectLst/>
                        </a:rPr>
                        <a:t>Diseñar un plan de envió de publicidad por medio de geo localización en dispositivos móviles</a:t>
                      </a:r>
                      <a:endParaRPr lang="es-ES_tradnl" sz="105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1050">
                          <a:effectLst/>
                        </a:rPr>
                        <a:t>% mensajes captados</a:t>
                      </a:r>
                      <a:endParaRPr lang="es-ES_tradnl" sz="105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800" dirty="0">
                          <a:effectLst/>
                        </a:rPr>
                        <a:t>Envió de publicidad a clientes cercanos </a:t>
                      </a:r>
                      <a:endParaRPr lang="es-ES_tradnl" sz="800" dirty="0">
                        <a:effectLst/>
                        <a:latin typeface="Arial" charset="0"/>
                        <a:ea typeface="Calibri" charset="0"/>
                        <a:cs typeface="Times New Roman" charset="0"/>
                      </a:endParaRPr>
                    </a:p>
                  </a:txBody>
                  <a:tcPr marL="14279" marR="14279" marT="0" marB="0" anchor="ctr"/>
                </a:tc>
                <a:tc rowSpan="2">
                  <a:txBody>
                    <a:bodyPr/>
                    <a:lstStyle/>
                    <a:p>
                      <a:pPr algn="ctr">
                        <a:lnSpc>
                          <a:spcPct val="150000"/>
                        </a:lnSpc>
                        <a:spcAft>
                          <a:spcPts val="0"/>
                        </a:spcAft>
                      </a:pPr>
                      <a:r>
                        <a:rPr lang="es-EC" sz="1100">
                          <a:effectLst/>
                        </a:rPr>
                        <a:t>3 meses</a:t>
                      </a:r>
                      <a:endParaRPr lang="es-ES_tradnl" sz="1100">
                        <a:effectLst/>
                        <a:latin typeface="Arial" charset="0"/>
                        <a:ea typeface="Calibri" charset="0"/>
                        <a:cs typeface="Times New Roman" charset="0"/>
                      </a:endParaRPr>
                    </a:p>
                  </a:txBody>
                  <a:tcPr marL="14279" marR="14279" marT="0" marB="0" anchor="ctr"/>
                </a:tc>
                <a:tc rowSpan="2">
                  <a:txBody>
                    <a:bodyPr/>
                    <a:lstStyle/>
                    <a:p>
                      <a:pPr algn="ctr">
                        <a:lnSpc>
                          <a:spcPct val="150000"/>
                        </a:lnSpc>
                        <a:spcAft>
                          <a:spcPts val="0"/>
                        </a:spcAft>
                      </a:pPr>
                      <a:r>
                        <a:rPr lang="es-EC" sz="1100" dirty="0">
                          <a:effectLst/>
                        </a:rPr>
                        <a:t>Jefe de Marketing</a:t>
                      </a:r>
                      <a:endParaRPr lang="es-ES_tradnl" sz="1100" dirty="0">
                        <a:effectLst/>
                        <a:latin typeface="Arial" charset="0"/>
                        <a:ea typeface="Calibri" charset="0"/>
                        <a:cs typeface="Times New Roman" charset="0"/>
                      </a:endParaRPr>
                    </a:p>
                  </a:txBody>
                  <a:tcPr marL="14279" marR="14279" marT="0" marB="0" anchor="ctr"/>
                </a:tc>
                <a:tc rowSpan="2">
                  <a:txBody>
                    <a:bodyPr/>
                    <a:lstStyle/>
                    <a:p>
                      <a:pPr algn="ctr">
                        <a:lnSpc>
                          <a:spcPct val="150000"/>
                        </a:lnSpc>
                        <a:spcAft>
                          <a:spcPts val="0"/>
                        </a:spcAft>
                      </a:pPr>
                      <a:r>
                        <a:rPr lang="es-EC" sz="900" dirty="0">
                          <a:effectLst/>
                        </a:rPr>
                        <a:t> $              1.500,00 </a:t>
                      </a:r>
                      <a:endParaRPr lang="es-ES_tradnl" sz="900" dirty="0">
                        <a:effectLst/>
                        <a:latin typeface="Arial" charset="0"/>
                        <a:ea typeface="Calibri" charset="0"/>
                        <a:cs typeface="Times New Roman" charset="0"/>
                      </a:endParaRPr>
                    </a:p>
                  </a:txBody>
                  <a:tcPr marL="14279" marR="14279" marT="0" marB="0" anchor="ctr"/>
                </a:tc>
                <a:extLst>
                  <a:ext uri="{0D108BD9-81ED-4DB2-BD59-A6C34878D82A}">
                    <a16:rowId xmlns:a16="http://schemas.microsoft.com/office/drawing/2014/main" val="10009"/>
                  </a:ext>
                </a:extLst>
              </a:tr>
              <a:tr h="782487">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1050">
                          <a:effectLst/>
                        </a:rPr>
                        <a:t>% usuarios que compraron por publicidad geo localizada</a:t>
                      </a:r>
                      <a:endParaRPr lang="es-ES_tradnl" sz="105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800" dirty="0">
                          <a:effectLst/>
                        </a:rPr>
                        <a:t>Análisis de estadísticas de compra al local</a:t>
                      </a:r>
                      <a:endParaRPr lang="es-ES_tradnl" sz="800" dirty="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0"/>
                  </a:ext>
                </a:extLst>
              </a:tr>
              <a:tr h="184921">
                <a:tc vMerge="1">
                  <a:txBody>
                    <a:bodyPr/>
                    <a:lstStyle/>
                    <a:p>
                      <a:endParaRPr lang="es-ES_tradnl"/>
                    </a:p>
                  </a:txBody>
                  <a:tcPr/>
                </a:tc>
                <a:tc rowSpan="5">
                  <a:txBody>
                    <a:bodyPr/>
                    <a:lstStyle/>
                    <a:p>
                      <a:pPr algn="ctr">
                        <a:lnSpc>
                          <a:spcPct val="150000"/>
                        </a:lnSpc>
                        <a:spcAft>
                          <a:spcPts val="0"/>
                        </a:spcAft>
                      </a:pPr>
                      <a:r>
                        <a:rPr lang="es-EC" sz="1050">
                          <a:effectLst/>
                        </a:rPr>
                        <a:t>Crear un plan de promoción para usuarios finales por el uso de la aplicación</a:t>
                      </a:r>
                      <a:endParaRPr lang="es-ES_tradnl" sz="1050">
                        <a:effectLst/>
                        <a:latin typeface="Arial" charset="0"/>
                        <a:ea typeface="Calibri" charset="0"/>
                        <a:cs typeface="Times New Roman" charset="0"/>
                      </a:endParaRPr>
                    </a:p>
                  </a:txBody>
                  <a:tcPr marL="14279" marR="14279" marT="0" marB="0" anchor="ctr"/>
                </a:tc>
                <a:tc rowSpan="5">
                  <a:txBody>
                    <a:bodyPr/>
                    <a:lstStyle/>
                    <a:p>
                      <a:pPr algn="ctr">
                        <a:lnSpc>
                          <a:spcPct val="150000"/>
                        </a:lnSpc>
                        <a:spcAft>
                          <a:spcPts val="0"/>
                        </a:spcAft>
                      </a:pPr>
                      <a:r>
                        <a:rPr lang="es-EC" sz="1050" dirty="0">
                          <a:effectLst/>
                        </a:rPr>
                        <a:t>% de avance en base a objetivos</a:t>
                      </a:r>
                      <a:endParaRPr lang="es-ES_tradnl" sz="1050" dirty="0">
                        <a:effectLst/>
                        <a:latin typeface="Arial" charset="0"/>
                        <a:ea typeface="Calibri" charset="0"/>
                        <a:cs typeface="Times New Roman" charset="0"/>
                      </a:endParaRPr>
                    </a:p>
                  </a:txBody>
                  <a:tcPr marL="14279" marR="14279" marT="0" marB="0" anchor="ctr"/>
                </a:tc>
                <a:tc>
                  <a:txBody>
                    <a:bodyPr/>
                    <a:lstStyle/>
                    <a:p>
                      <a:pPr algn="ctr">
                        <a:lnSpc>
                          <a:spcPct val="150000"/>
                        </a:lnSpc>
                        <a:spcAft>
                          <a:spcPts val="0"/>
                        </a:spcAft>
                      </a:pPr>
                      <a:r>
                        <a:rPr lang="es-EC" sz="800" dirty="0">
                          <a:effectLst/>
                        </a:rPr>
                        <a:t>Definir el objetivo de la promoción</a:t>
                      </a:r>
                      <a:endParaRPr lang="es-ES_tradnl" sz="800" dirty="0">
                        <a:effectLst/>
                        <a:latin typeface="Arial" charset="0"/>
                        <a:ea typeface="Calibri" charset="0"/>
                        <a:cs typeface="Times New Roman" charset="0"/>
                      </a:endParaRPr>
                    </a:p>
                  </a:txBody>
                  <a:tcPr marL="14279" marR="14279" marT="0" marB="0" anchor="ctr"/>
                </a:tc>
                <a:tc rowSpan="5">
                  <a:txBody>
                    <a:bodyPr/>
                    <a:lstStyle/>
                    <a:p>
                      <a:pPr algn="ctr">
                        <a:lnSpc>
                          <a:spcPct val="150000"/>
                        </a:lnSpc>
                        <a:spcAft>
                          <a:spcPts val="0"/>
                        </a:spcAft>
                      </a:pPr>
                      <a:r>
                        <a:rPr lang="es-EC" sz="1100" dirty="0">
                          <a:effectLst/>
                        </a:rPr>
                        <a:t>2 meses</a:t>
                      </a:r>
                      <a:endParaRPr lang="es-ES_tradnl" sz="1100" dirty="0">
                        <a:effectLst/>
                        <a:latin typeface="Arial" charset="0"/>
                        <a:ea typeface="Calibri" charset="0"/>
                        <a:cs typeface="Times New Roman" charset="0"/>
                      </a:endParaRPr>
                    </a:p>
                  </a:txBody>
                  <a:tcPr marL="14279" marR="14279" marT="0" marB="0" anchor="ctr"/>
                </a:tc>
                <a:tc rowSpan="5">
                  <a:txBody>
                    <a:bodyPr/>
                    <a:lstStyle/>
                    <a:p>
                      <a:pPr algn="ctr">
                        <a:lnSpc>
                          <a:spcPct val="150000"/>
                        </a:lnSpc>
                        <a:spcAft>
                          <a:spcPts val="0"/>
                        </a:spcAft>
                      </a:pPr>
                      <a:r>
                        <a:rPr lang="es-EC" sz="1100" dirty="0">
                          <a:effectLst/>
                        </a:rPr>
                        <a:t>Jefe de Marketing</a:t>
                      </a:r>
                      <a:endParaRPr lang="es-ES_tradnl" sz="1100" dirty="0">
                        <a:effectLst/>
                        <a:latin typeface="Arial" charset="0"/>
                        <a:ea typeface="Calibri" charset="0"/>
                        <a:cs typeface="Times New Roman" charset="0"/>
                      </a:endParaRPr>
                    </a:p>
                  </a:txBody>
                  <a:tcPr marL="14279" marR="14279" marT="0" marB="0" anchor="ctr"/>
                </a:tc>
                <a:tc rowSpan="5">
                  <a:txBody>
                    <a:bodyPr/>
                    <a:lstStyle/>
                    <a:p>
                      <a:pPr algn="ctr">
                        <a:lnSpc>
                          <a:spcPct val="150000"/>
                        </a:lnSpc>
                        <a:spcAft>
                          <a:spcPts val="0"/>
                        </a:spcAft>
                      </a:pPr>
                      <a:r>
                        <a:rPr lang="es-EC" sz="900" dirty="0">
                          <a:effectLst/>
                        </a:rPr>
                        <a:t> $              2.400,00 </a:t>
                      </a:r>
                      <a:endParaRPr lang="es-ES_tradnl" sz="900" dirty="0">
                        <a:effectLst/>
                        <a:latin typeface="Arial" charset="0"/>
                        <a:ea typeface="Calibri" charset="0"/>
                        <a:cs typeface="Times New Roman" charset="0"/>
                      </a:endParaRPr>
                    </a:p>
                  </a:txBody>
                  <a:tcPr marL="14279" marR="14279" marT="0" marB="0" anchor="ctr"/>
                </a:tc>
                <a:extLst>
                  <a:ext uri="{0D108BD9-81ED-4DB2-BD59-A6C34878D82A}">
                    <a16:rowId xmlns:a16="http://schemas.microsoft.com/office/drawing/2014/main" val="10011"/>
                  </a:ext>
                </a:extLst>
              </a:tr>
              <a:tr h="162732">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Elegir el publico al cual esta dirigida</a:t>
                      </a:r>
                      <a:endParaRPr lang="es-ES_tradnl" sz="800" dirty="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2"/>
                  </a:ext>
                </a:extLst>
              </a:tr>
              <a:tr h="338161">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Seleccionar el instrumento y mecánica de la promoción </a:t>
                      </a:r>
                      <a:endParaRPr lang="es-ES_tradnl" sz="800" dirty="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3"/>
                  </a:ext>
                </a:extLst>
              </a:tr>
              <a:tr h="162732">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Generar la promoción </a:t>
                      </a:r>
                      <a:endParaRPr lang="es-ES_tradnl" sz="800" dirty="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4"/>
                  </a:ext>
                </a:extLst>
              </a:tr>
              <a:tr h="162732">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Evaluar resultados</a:t>
                      </a:r>
                      <a:endParaRPr lang="es-ES_tradnl" sz="800" dirty="0">
                        <a:effectLst/>
                        <a:latin typeface="Arial" charset="0"/>
                        <a:ea typeface="Calibri" charset="0"/>
                        <a:cs typeface="Times New Roman" charset="0"/>
                      </a:endParaRPr>
                    </a:p>
                  </a:txBody>
                  <a:tcPr marL="14279" marR="14279"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5"/>
                  </a:ext>
                </a:extLst>
              </a:tr>
              <a:tr h="221907">
                <a:tc gridSpan="6">
                  <a:txBody>
                    <a:bodyPr/>
                    <a:lstStyle/>
                    <a:p>
                      <a:pPr algn="ctr">
                        <a:lnSpc>
                          <a:spcPct val="150000"/>
                        </a:lnSpc>
                        <a:spcAft>
                          <a:spcPts val="0"/>
                        </a:spcAft>
                      </a:pPr>
                      <a:r>
                        <a:rPr lang="es-EC" sz="1000" dirty="0">
                          <a:effectLst/>
                        </a:rPr>
                        <a:t>Valor total del proyecto</a:t>
                      </a:r>
                      <a:endParaRPr lang="es-ES_tradnl" sz="1000" dirty="0">
                        <a:effectLst/>
                        <a:latin typeface="Arial" charset="0"/>
                        <a:ea typeface="Calibri" charset="0"/>
                        <a:cs typeface="Times New Roman" charset="0"/>
                      </a:endParaRPr>
                    </a:p>
                  </a:txBody>
                  <a:tcPr marL="14279" marR="14279" marT="0" marB="0"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lnSpc>
                          <a:spcPct val="150000"/>
                        </a:lnSpc>
                        <a:spcAft>
                          <a:spcPts val="0"/>
                        </a:spcAft>
                      </a:pPr>
                      <a:r>
                        <a:rPr lang="es-EC" sz="900" dirty="0">
                          <a:effectLst/>
                        </a:rPr>
                        <a:t> $              8.200,00 </a:t>
                      </a:r>
                      <a:endParaRPr lang="es-ES_tradnl" sz="900" dirty="0">
                        <a:effectLst/>
                        <a:latin typeface="Arial" charset="0"/>
                        <a:ea typeface="Calibri" charset="0"/>
                        <a:cs typeface="Times New Roman" charset="0"/>
                      </a:endParaRPr>
                    </a:p>
                  </a:txBody>
                  <a:tcPr marL="14279" marR="14279"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941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Proyecto Estratégico</a:t>
            </a:r>
          </a:p>
        </p:txBody>
      </p:sp>
      <p:graphicFrame>
        <p:nvGraphicFramePr>
          <p:cNvPr id="3" name="Tabla 2"/>
          <p:cNvGraphicFramePr>
            <a:graphicFrameLocks noGrp="1"/>
          </p:cNvGraphicFramePr>
          <p:nvPr>
            <p:extLst>
              <p:ext uri="{D42A27DB-BD31-4B8C-83A1-F6EECF244321}">
                <p14:modId xmlns:p14="http://schemas.microsoft.com/office/powerpoint/2010/main" val="721244830"/>
              </p:ext>
            </p:extLst>
          </p:nvPr>
        </p:nvGraphicFramePr>
        <p:xfrm>
          <a:off x="179513" y="620688"/>
          <a:ext cx="8784974" cy="5674452"/>
        </p:xfrm>
        <a:graphic>
          <a:graphicData uri="http://schemas.openxmlformats.org/drawingml/2006/table">
            <a:tbl>
              <a:tblPr firstRow="1" firstCol="1" bandRow="1">
                <a:tableStyleId>{5C22544A-7EE6-4342-B048-85BDC9FD1C3A}</a:tableStyleId>
              </a:tblPr>
              <a:tblGrid>
                <a:gridCol w="1152127">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864095">
                  <a:extLst>
                    <a:ext uri="{9D8B030D-6E8A-4147-A177-3AD203B41FA5}">
                      <a16:colId xmlns:a16="http://schemas.microsoft.com/office/drawing/2014/main" val="20006"/>
                    </a:ext>
                  </a:extLst>
                </a:gridCol>
              </a:tblGrid>
              <a:tr h="479930">
                <a:tc>
                  <a:txBody>
                    <a:bodyPr/>
                    <a:lstStyle/>
                    <a:p>
                      <a:pPr algn="ctr">
                        <a:lnSpc>
                          <a:spcPct val="150000"/>
                        </a:lnSpc>
                        <a:spcAft>
                          <a:spcPts val="0"/>
                        </a:spcAft>
                      </a:pPr>
                      <a:r>
                        <a:rPr lang="es-EC" sz="1100" dirty="0">
                          <a:effectLst/>
                        </a:rPr>
                        <a:t>Objetivo Estratégico</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1100" dirty="0">
                          <a:effectLst/>
                        </a:rPr>
                        <a:t>Estrategias</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1100" dirty="0">
                          <a:effectLst/>
                        </a:rPr>
                        <a:t>KPIs</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900" dirty="0">
                          <a:effectLst/>
                        </a:rPr>
                        <a:t>Acciones</a:t>
                      </a:r>
                      <a:endParaRPr lang="es-ES_tradnl" sz="10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1200" dirty="0">
                          <a:effectLst/>
                        </a:rPr>
                        <a:t>Tiempo</a:t>
                      </a:r>
                      <a:endParaRPr lang="es-ES_tradnl" sz="14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1200" dirty="0">
                          <a:effectLst/>
                        </a:rPr>
                        <a:t>Responsable</a:t>
                      </a:r>
                      <a:endParaRPr lang="es-ES_tradnl" sz="14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1200" dirty="0">
                          <a:effectLst/>
                        </a:rPr>
                        <a:t>Presupuesto</a:t>
                      </a:r>
                      <a:endParaRPr lang="es-ES_tradnl" sz="1400" dirty="0">
                        <a:effectLst/>
                        <a:latin typeface="Arial" charset="0"/>
                        <a:ea typeface="Calibri" charset="0"/>
                        <a:cs typeface="Times New Roman" charset="0"/>
                      </a:endParaRPr>
                    </a:p>
                  </a:txBody>
                  <a:tcPr marL="14118" marR="14118" marT="0" marB="0" anchor="ctr"/>
                </a:tc>
                <a:extLst>
                  <a:ext uri="{0D108BD9-81ED-4DB2-BD59-A6C34878D82A}">
                    <a16:rowId xmlns:a16="http://schemas.microsoft.com/office/drawing/2014/main" val="10000"/>
                  </a:ext>
                </a:extLst>
              </a:tr>
              <a:tr h="249009">
                <a:tc rowSpan="18">
                  <a:txBody>
                    <a:bodyPr/>
                    <a:lstStyle/>
                    <a:p>
                      <a:pPr algn="ctr">
                        <a:lnSpc>
                          <a:spcPct val="150000"/>
                        </a:lnSpc>
                        <a:spcAft>
                          <a:spcPts val="0"/>
                        </a:spcAft>
                      </a:pPr>
                      <a:r>
                        <a:rPr lang="es-EC" sz="1200" dirty="0">
                          <a:effectLst/>
                        </a:rPr>
                        <a:t>Elaboración de un proyecto para la creación de una aplicación que oferte  alimentos con proyección de realidad aumentada </a:t>
                      </a:r>
                      <a:endParaRPr lang="es-ES_tradnl" sz="14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100" dirty="0">
                          <a:effectLst/>
                        </a:rPr>
                        <a:t>Crear una aplicación para Android e IOS en dispositivos móviles</a:t>
                      </a:r>
                      <a:endParaRPr lang="es-ES_tradnl" sz="12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100" dirty="0">
                          <a:effectLst/>
                        </a:rPr>
                        <a:t>% de avance de la aplicación</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800" dirty="0">
                          <a:effectLst/>
                        </a:rPr>
                        <a:t>Definición técnica de la aplicación </a:t>
                      </a:r>
                      <a:endParaRPr lang="es-ES_tradnl" sz="9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200" dirty="0">
                          <a:effectLst/>
                        </a:rPr>
                        <a:t>3 meses</a:t>
                      </a:r>
                      <a:endParaRPr lang="es-ES_tradnl" sz="14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200" dirty="0">
                          <a:effectLst/>
                        </a:rPr>
                        <a:t>Jefe de área de TI</a:t>
                      </a:r>
                      <a:endParaRPr lang="es-ES_tradnl" sz="14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200" dirty="0">
                          <a:effectLst/>
                        </a:rPr>
                        <a:t> $     2.500,00 </a:t>
                      </a:r>
                      <a:endParaRPr lang="es-ES_tradnl" sz="1400" dirty="0">
                        <a:effectLst/>
                        <a:latin typeface="Arial" charset="0"/>
                        <a:ea typeface="Calibri" charset="0"/>
                        <a:cs typeface="Times New Roman" charset="0"/>
                      </a:endParaRPr>
                    </a:p>
                  </a:txBody>
                  <a:tcPr marL="14118" marR="14118" marT="0" marB="0" anchor="ctr"/>
                </a:tc>
                <a:extLst>
                  <a:ext uri="{0D108BD9-81ED-4DB2-BD59-A6C34878D82A}">
                    <a16:rowId xmlns:a16="http://schemas.microsoft.com/office/drawing/2014/main" val="10001"/>
                  </a:ext>
                </a:extLst>
              </a:tr>
              <a:tr h="380601">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Diseño visual de la aplicación para usuarios  finales</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2"/>
                  </a:ext>
                </a:extLst>
              </a:tr>
              <a:tr h="249009">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Prueba de la aplicación en usuarios finales</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3"/>
                  </a:ext>
                </a:extLst>
              </a:tr>
              <a:tr h="249009">
                <a:tc vMerge="1">
                  <a:txBody>
                    <a:bodyPr/>
                    <a:lstStyle/>
                    <a:p>
                      <a:endParaRPr lang="es-ES_tradnl"/>
                    </a:p>
                  </a:txBody>
                  <a:tcPr/>
                </a:tc>
                <a:tc rowSpan="3">
                  <a:txBody>
                    <a:bodyPr/>
                    <a:lstStyle/>
                    <a:p>
                      <a:pPr algn="ctr">
                        <a:lnSpc>
                          <a:spcPct val="150000"/>
                        </a:lnSpc>
                        <a:spcAft>
                          <a:spcPts val="0"/>
                        </a:spcAft>
                      </a:pPr>
                      <a:r>
                        <a:rPr lang="es-EC" sz="1100" dirty="0">
                          <a:effectLst/>
                        </a:rPr>
                        <a:t>Diseñar y modelar productos para proyectarlos con realidad aumentada</a:t>
                      </a:r>
                      <a:endParaRPr lang="es-ES_tradnl" sz="12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100" dirty="0">
                          <a:effectLst/>
                        </a:rPr>
                        <a:t>% de avance en base a objetivos</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800" dirty="0">
                          <a:effectLst/>
                        </a:rPr>
                        <a:t>Recopilación fotográfica de productos </a:t>
                      </a:r>
                      <a:endParaRPr lang="es-ES_tradnl" sz="9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200">
                          <a:effectLst/>
                        </a:rPr>
                        <a:t>2 meses</a:t>
                      </a:r>
                      <a:endParaRPr lang="es-ES_tradnl" sz="140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200" dirty="0">
                          <a:effectLst/>
                        </a:rPr>
                        <a:t>Área de Diseño Gráfico y Multimedia</a:t>
                      </a:r>
                      <a:endParaRPr lang="es-ES_tradnl" sz="1400" dirty="0">
                        <a:effectLst/>
                        <a:latin typeface="Arial" charset="0"/>
                        <a:ea typeface="Calibri" charset="0"/>
                        <a:cs typeface="Times New Roman" charset="0"/>
                      </a:endParaRPr>
                    </a:p>
                  </a:txBody>
                  <a:tcPr marL="14118" marR="14118" marT="0" marB="0" anchor="ctr"/>
                </a:tc>
                <a:tc rowSpan="3">
                  <a:txBody>
                    <a:bodyPr/>
                    <a:lstStyle/>
                    <a:p>
                      <a:pPr algn="ctr">
                        <a:lnSpc>
                          <a:spcPct val="150000"/>
                        </a:lnSpc>
                        <a:spcAft>
                          <a:spcPts val="0"/>
                        </a:spcAft>
                      </a:pPr>
                      <a:r>
                        <a:rPr lang="es-EC" sz="1200">
                          <a:effectLst/>
                        </a:rPr>
                        <a:t> $     1.000,00 </a:t>
                      </a:r>
                      <a:endParaRPr lang="es-ES_tradnl" sz="1400">
                        <a:effectLst/>
                        <a:latin typeface="Arial" charset="0"/>
                        <a:ea typeface="Calibri" charset="0"/>
                        <a:cs typeface="Times New Roman" charset="0"/>
                      </a:endParaRPr>
                    </a:p>
                  </a:txBody>
                  <a:tcPr marL="14118" marR="14118" marT="0" marB="0" anchor="ctr"/>
                </a:tc>
                <a:extLst>
                  <a:ext uri="{0D108BD9-81ED-4DB2-BD59-A6C34878D82A}">
                    <a16:rowId xmlns:a16="http://schemas.microsoft.com/office/drawing/2014/main" val="10004"/>
                  </a:ext>
                </a:extLst>
              </a:tr>
              <a:tr h="15573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Modelado 3D de productos</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5"/>
                  </a:ext>
                </a:extLst>
              </a:tr>
              <a:tr h="364669">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Animación de productos para aplicación móvil</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6"/>
                  </a:ext>
                </a:extLst>
              </a:tr>
              <a:tr h="249009">
                <a:tc vMerge="1">
                  <a:txBody>
                    <a:bodyPr/>
                    <a:lstStyle/>
                    <a:p>
                      <a:endParaRPr lang="es-ES_tradnl"/>
                    </a:p>
                  </a:txBody>
                  <a:tcPr/>
                </a:tc>
                <a:tc rowSpan="4">
                  <a:txBody>
                    <a:bodyPr/>
                    <a:lstStyle/>
                    <a:p>
                      <a:pPr algn="ctr">
                        <a:lnSpc>
                          <a:spcPct val="150000"/>
                        </a:lnSpc>
                        <a:spcAft>
                          <a:spcPts val="0"/>
                        </a:spcAft>
                      </a:pPr>
                      <a:r>
                        <a:rPr lang="es-EC" sz="1100" dirty="0">
                          <a:effectLst/>
                        </a:rPr>
                        <a:t>Generar un programa de seguimiento de instalación y uso del aplicativo</a:t>
                      </a:r>
                      <a:endParaRPr lang="es-ES_tradnl" sz="12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100" dirty="0">
                          <a:effectLst/>
                        </a:rPr>
                        <a:t>% de avance del plan de comunicación</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800" dirty="0">
                          <a:effectLst/>
                        </a:rPr>
                        <a:t>Definición del público objetivo</a:t>
                      </a:r>
                      <a:endParaRPr lang="es-ES_tradnl" sz="9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a:effectLst/>
                        </a:rPr>
                        <a:t>3 meses</a:t>
                      </a:r>
                      <a:endParaRPr lang="es-ES_tradnl" sz="140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dirty="0" err="1">
                          <a:effectLst/>
                        </a:rPr>
                        <a:t>Areá</a:t>
                      </a:r>
                      <a:r>
                        <a:rPr lang="es-EC" sz="1200" dirty="0">
                          <a:effectLst/>
                        </a:rPr>
                        <a:t> de Marketing</a:t>
                      </a:r>
                      <a:endParaRPr lang="es-ES_tradnl" sz="14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dirty="0">
                          <a:effectLst/>
                        </a:rPr>
                        <a:t> $     1.500,00 </a:t>
                      </a:r>
                      <a:endParaRPr lang="es-ES_tradnl" sz="1400" dirty="0">
                        <a:effectLst/>
                        <a:latin typeface="Arial" charset="0"/>
                        <a:ea typeface="Calibri" charset="0"/>
                        <a:cs typeface="Times New Roman" charset="0"/>
                      </a:endParaRPr>
                    </a:p>
                  </a:txBody>
                  <a:tcPr marL="14118" marR="14118" marT="0" marB="0" anchor="ctr"/>
                </a:tc>
                <a:extLst>
                  <a:ext uri="{0D108BD9-81ED-4DB2-BD59-A6C34878D82A}">
                    <a16:rowId xmlns:a16="http://schemas.microsoft.com/office/drawing/2014/main" val="10007"/>
                  </a:ext>
                </a:extLst>
              </a:tr>
              <a:tr h="249009">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Determinar objetivos del plan de comunicación</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8"/>
                  </a:ext>
                </a:extLst>
              </a:tr>
              <a:tr h="249009">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Creación de un concepto de comunicación</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9"/>
                  </a:ext>
                </a:extLst>
              </a:tr>
              <a:tr h="249009">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Definición de medios de comunicación</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0"/>
                  </a:ext>
                </a:extLst>
              </a:tr>
              <a:tr h="249009">
                <a:tc vMerge="1">
                  <a:txBody>
                    <a:bodyPr/>
                    <a:lstStyle/>
                    <a:p>
                      <a:endParaRPr lang="es-ES_tradnl"/>
                    </a:p>
                  </a:txBody>
                  <a:tcPr/>
                </a:tc>
                <a:tc rowSpan="4">
                  <a:txBody>
                    <a:bodyPr/>
                    <a:lstStyle/>
                    <a:p>
                      <a:pPr algn="ctr">
                        <a:lnSpc>
                          <a:spcPct val="150000"/>
                        </a:lnSpc>
                        <a:spcAft>
                          <a:spcPts val="0"/>
                        </a:spcAft>
                      </a:pPr>
                      <a:r>
                        <a:rPr lang="es-EC" sz="1100" dirty="0">
                          <a:effectLst/>
                        </a:rPr>
                        <a:t>Crear un plan de promoción para usuarios finales por el uso de la aplicación</a:t>
                      </a:r>
                      <a:endParaRPr lang="es-ES_tradnl" sz="12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100" dirty="0">
                          <a:effectLst/>
                        </a:rPr>
                        <a:t>% de avance en base a objetivos</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800" dirty="0">
                          <a:effectLst/>
                        </a:rPr>
                        <a:t>Definir el objetivo de la promoción</a:t>
                      </a:r>
                      <a:endParaRPr lang="es-ES_tradnl" sz="9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a:effectLst/>
                        </a:rPr>
                        <a:t>2 meses</a:t>
                      </a:r>
                      <a:endParaRPr lang="es-ES_tradnl" sz="140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a:effectLst/>
                        </a:rPr>
                        <a:t>Jefe de Marketing</a:t>
                      </a:r>
                      <a:endParaRPr lang="es-ES_tradnl" sz="140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dirty="0">
                          <a:effectLst/>
                        </a:rPr>
                        <a:t> $     2.400,00 </a:t>
                      </a:r>
                      <a:endParaRPr lang="es-ES_tradnl" sz="1400" dirty="0">
                        <a:effectLst/>
                        <a:latin typeface="Arial" charset="0"/>
                        <a:ea typeface="Calibri" charset="0"/>
                        <a:cs typeface="Times New Roman" charset="0"/>
                      </a:endParaRPr>
                    </a:p>
                  </a:txBody>
                  <a:tcPr marL="14118" marR="14118" marT="0" marB="0" anchor="ctr"/>
                </a:tc>
                <a:extLst>
                  <a:ext uri="{0D108BD9-81ED-4DB2-BD59-A6C34878D82A}">
                    <a16:rowId xmlns:a16="http://schemas.microsoft.com/office/drawing/2014/main" val="10011"/>
                  </a:ext>
                </a:extLst>
              </a:tr>
              <a:tr h="33025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Seleccionar el instrumento y mecánica de la promoción </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2"/>
                  </a:ext>
                </a:extLst>
              </a:tr>
              <a:tr h="15573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Generar la promoción </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3"/>
                  </a:ext>
                </a:extLst>
              </a:tr>
              <a:tr h="15573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Evaluar resultados</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4"/>
                  </a:ext>
                </a:extLst>
              </a:tr>
              <a:tr h="249009">
                <a:tc vMerge="1">
                  <a:txBody>
                    <a:bodyPr/>
                    <a:lstStyle/>
                    <a:p>
                      <a:endParaRPr lang="es-ES_tradnl"/>
                    </a:p>
                  </a:txBody>
                  <a:tcPr/>
                </a:tc>
                <a:tc rowSpan="4">
                  <a:txBody>
                    <a:bodyPr/>
                    <a:lstStyle/>
                    <a:p>
                      <a:pPr algn="ctr">
                        <a:lnSpc>
                          <a:spcPct val="150000"/>
                        </a:lnSpc>
                        <a:spcAft>
                          <a:spcPts val="0"/>
                        </a:spcAft>
                      </a:pPr>
                      <a:r>
                        <a:rPr lang="es-EC" sz="1100">
                          <a:effectLst/>
                        </a:rPr>
                        <a:t>Evaluar resultados </a:t>
                      </a:r>
                      <a:endParaRPr lang="es-ES_tradnl" sz="120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100" dirty="0">
                          <a:effectLst/>
                        </a:rPr>
                        <a:t>Registro de personas en la aplicación</a:t>
                      </a:r>
                      <a:endParaRPr lang="es-ES_tradnl" sz="1200" dirty="0">
                        <a:effectLst/>
                        <a:latin typeface="Arial" charset="0"/>
                        <a:ea typeface="Calibri" charset="0"/>
                        <a:cs typeface="Times New Roman" charset="0"/>
                      </a:endParaRPr>
                    </a:p>
                  </a:txBody>
                  <a:tcPr marL="14118" marR="14118" marT="0" marB="0" anchor="ctr"/>
                </a:tc>
                <a:tc>
                  <a:txBody>
                    <a:bodyPr/>
                    <a:lstStyle/>
                    <a:p>
                      <a:pPr algn="ctr">
                        <a:lnSpc>
                          <a:spcPct val="150000"/>
                        </a:lnSpc>
                        <a:spcAft>
                          <a:spcPts val="0"/>
                        </a:spcAft>
                      </a:pPr>
                      <a:r>
                        <a:rPr lang="es-EC" sz="800" dirty="0">
                          <a:effectLst/>
                        </a:rPr>
                        <a:t>Evaluar personas que se registraron</a:t>
                      </a:r>
                      <a:endParaRPr lang="es-ES_tradnl" sz="9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dirty="0">
                          <a:effectLst/>
                        </a:rPr>
                        <a:t>1 mes</a:t>
                      </a:r>
                      <a:endParaRPr lang="es-ES_tradnl" sz="14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dirty="0">
                          <a:effectLst/>
                        </a:rPr>
                        <a:t>Jefe de Marketing</a:t>
                      </a:r>
                      <a:endParaRPr lang="es-ES_tradnl" sz="1400" dirty="0">
                        <a:effectLst/>
                        <a:latin typeface="Arial" charset="0"/>
                        <a:ea typeface="Calibri" charset="0"/>
                        <a:cs typeface="Times New Roman" charset="0"/>
                      </a:endParaRPr>
                    </a:p>
                  </a:txBody>
                  <a:tcPr marL="14118" marR="14118" marT="0" marB="0" anchor="ctr"/>
                </a:tc>
                <a:tc rowSpan="4">
                  <a:txBody>
                    <a:bodyPr/>
                    <a:lstStyle/>
                    <a:p>
                      <a:pPr algn="ctr">
                        <a:lnSpc>
                          <a:spcPct val="150000"/>
                        </a:lnSpc>
                        <a:spcAft>
                          <a:spcPts val="0"/>
                        </a:spcAft>
                      </a:pPr>
                      <a:r>
                        <a:rPr lang="es-EC" sz="1200" dirty="0">
                          <a:effectLst/>
                        </a:rPr>
                        <a:t> $     1.300,00 </a:t>
                      </a:r>
                      <a:endParaRPr lang="es-ES_tradnl" sz="1400" dirty="0">
                        <a:effectLst/>
                        <a:latin typeface="Arial" charset="0"/>
                        <a:ea typeface="Calibri" charset="0"/>
                        <a:cs typeface="Times New Roman" charset="0"/>
                      </a:endParaRPr>
                    </a:p>
                  </a:txBody>
                  <a:tcPr marL="14118" marR="14118" marT="0" marB="0" anchor="ctr"/>
                </a:tc>
                <a:extLst>
                  <a:ext uri="{0D108BD9-81ED-4DB2-BD59-A6C34878D82A}">
                    <a16:rowId xmlns:a16="http://schemas.microsoft.com/office/drawing/2014/main" val="10015"/>
                  </a:ext>
                </a:extLst>
              </a:tr>
              <a:tr h="249009">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Evaluar trackeo dentro de la aplicación</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6"/>
                  </a:ext>
                </a:extLst>
              </a:tr>
              <a:tr h="33025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Conocer por donde fue su entrada a la aplicación</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7"/>
                  </a:ext>
                </a:extLst>
              </a:tr>
              <a:tr h="249009">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Realizar proyecciones de futuros ingresos</a:t>
                      </a:r>
                      <a:endParaRPr lang="es-ES_tradnl" sz="900" dirty="0">
                        <a:effectLst/>
                        <a:latin typeface="Arial" charset="0"/>
                        <a:ea typeface="Calibri" charset="0"/>
                        <a:cs typeface="Times New Roman" charset="0"/>
                      </a:endParaRPr>
                    </a:p>
                  </a:txBody>
                  <a:tcPr marL="14118" marR="1411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8"/>
                  </a:ext>
                </a:extLst>
              </a:tr>
              <a:tr h="380601">
                <a:tc gridSpan="6">
                  <a:txBody>
                    <a:bodyPr/>
                    <a:lstStyle/>
                    <a:p>
                      <a:pPr algn="ctr">
                        <a:lnSpc>
                          <a:spcPct val="150000"/>
                        </a:lnSpc>
                        <a:spcAft>
                          <a:spcPts val="0"/>
                        </a:spcAft>
                      </a:pPr>
                      <a:r>
                        <a:rPr lang="es-EC" sz="1000" dirty="0">
                          <a:effectLst/>
                        </a:rPr>
                        <a:t>Valor total del proyecto</a:t>
                      </a:r>
                      <a:endParaRPr lang="es-ES_tradnl" sz="1050" dirty="0">
                        <a:effectLst/>
                        <a:latin typeface="Arial" charset="0"/>
                        <a:ea typeface="Calibri" charset="0"/>
                        <a:cs typeface="Times New Roman" charset="0"/>
                      </a:endParaRPr>
                    </a:p>
                  </a:txBody>
                  <a:tcPr marL="14118" marR="14118" marT="0" marB="0"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lnSpc>
                          <a:spcPct val="150000"/>
                        </a:lnSpc>
                        <a:spcAft>
                          <a:spcPts val="0"/>
                        </a:spcAft>
                      </a:pPr>
                      <a:r>
                        <a:rPr lang="es-EC" sz="1000" dirty="0">
                          <a:effectLst/>
                        </a:rPr>
                        <a:t> $     8.700,00 </a:t>
                      </a:r>
                      <a:endParaRPr lang="es-ES_tradnl" sz="1050" dirty="0">
                        <a:effectLst/>
                        <a:latin typeface="Arial" charset="0"/>
                        <a:ea typeface="Calibri" charset="0"/>
                        <a:cs typeface="Times New Roman" charset="0"/>
                      </a:endParaRPr>
                    </a:p>
                  </a:txBody>
                  <a:tcPr marL="14118" marR="14118" marT="0"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11911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a:solidFill>
                  <a:srgbClr val="00B050"/>
                </a:solidFill>
                <a:latin typeface="Arial" charset="0"/>
                <a:ea typeface="Arial" charset="0"/>
                <a:cs typeface="Arial" charset="0"/>
              </a:rPr>
              <a:t>Proyecto Estratégico</a:t>
            </a:r>
          </a:p>
        </p:txBody>
      </p:sp>
      <p:graphicFrame>
        <p:nvGraphicFramePr>
          <p:cNvPr id="2" name="Tabla 1"/>
          <p:cNvGraphicFramePr>
            <a:graphicFrameLocks noGrp="1"/>
          </p:cNvGraphicFramePr>
          <p:nvPr>
            <p:extLst>
              <p:ext uri="{D42A27DB-BD31-4B8C-83A1-F6EECF244321}">
                <p14:modId xmlns:p14="http://schemas.microsoft.com/office/powerpoint/2010/main" val="1150100326"/>
              </p:ext>
            </p:extLst>
          </p:nvPr>
        </p:nvGraphicFramePr>
        <p:xfrm>
          <a:off x="179512" y="764704"/>
          <a:ext cx="8856984" cy="5317556"/>
        </p:xfrm>
        <a:graphic>
          <a:graphicData uri="http://schemas.openxmlformats.org/drawingml/2006/table">
            <a:tbl>
              <a:tblPr firstRow="1" firstCol="1" bandRow="1">
                <a:tableStyleId>{21E4AEA4-8DFA-4A89-87EB-49C32662AFE0}</a:tableStyleId>
              </a:tblPr>
              <a:tblGrid>
                <a:gridCol w="122413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tblGrid>
              <a:tr h="611760">
                <a:tc>
                  <a:txBody>
                    <a:bodyPr/>
                    <a:lstStyle/>
                    <a:p>
                      <a:pPr algn="ctr">
                        <a:lnSpc>
                          <a:spcPct val="150000"/>
                        </a:lnSpc>
                        <a:spcAft>
                          <a:spcPts val="0"/>
                        </a:spcAft>
                      </a:pPr>
                      <a:r>
                        <a:rPr lang="es-EC" sz="1100" dirty="0">
                          <a:effectLst/>
                        </a:rPr>
                        <a:t>Objetivo Estratégico</a:t>
                      </a:r>
                      <a:endParaRPr lang="es-ES_tradnl" sz="1100" dirty="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1100" dirty="0">
                          <a:effectLst/>
                        </a:rPr>
                        <a:t>Estrategias</a:t>
                      </a:r>
                      <a:endParaRPr lang="es-ES_tradnl" sz="1100" dirty="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1100">
                          <a:effectLst/>
                        </a:rPr>
                        <a:t>KPIs</a:t>
                      </a:r>
                      <a:endParaRPr lang="es-ES_tradnl" sz="110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1000" dirty="0">
                          <a:effectLst/>
                        </a:rPr>
                        <a:t>Acciones</a:t>
                      </a:r>
                      <a:endParaRPr lang="es-ES_tradnl" sz="1000" dirty="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1200" dirty="0">
                          <a:effectLst/>
                        </a:rPr>
                        <a:t>Tiempo</a:t>
                      </a:r>
                      <a:endParaRPr lang="es-ES_tradnl" sz="1200" dirty="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1200">
                          <a:effectLst/>
                        </a:rPr>
                        <a:t>Responsable</a:t>
                      </a:r>
                      <a:endParaRPr lang="es-ES_tradnl" sz="120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1200">
                          <a:effectLst/>
                        </a:rPr>
                        <a:t>Presupuesto</a:t>
                      </a:r>
                      <a:endParaRPr lang="es-ES_tradnl" sz="1200">
                        <a:effectLst/>
                        <a:latin typeface="Arial" charset="0"/>
                        <a:ea typeface="Calibri" charset="0"/>
                        <a:cs typeface="Times New Roman" charset="0"/>
                      </a:endParaRPr>
                    </a:p>
                  </a:txBody>
                  <a:tcPr marL="15448" marR="15448" marT="0" marB="0" anchor="ctr"/>
                </a:tc>
                <a:extLst>
                  <a:ext uri="{0D108BD9-81ED-4DB2-BD59-A6C34878D82A}">
                    <a16:rowId xmlns:a16="http://schemas.microsoft.com/office/drawing/2014/main" val="10000"/>
                  </a:ext>
                </a:extLst>
              </a:tr>
              <a:tr h="174788">
                <a:tc rowSpan="13">
                  <a:txBody>
                    <a:bodyPr/>
                    <a:lstStyle/>
                    <a:p>
                      <a:pPr algn="ctr">
                        <a:lnSpc>
                          <a:spcPct val="150000"/>
                        </a:lnSpc>
                        <a:spcAft>
                          <a:spcPts val="0"/>
                        </a:spcAft>
                      </a:pPr>
                      <a:r>
                        <a:rPr lang="es-EC" sz="1100">
                          <a:effectLst/>
                        </a:rPr>
                        <a:t>Creación de una aplicación para compartir experiencias en restaurantes y calificarlos por su atención</a:t>
                      </a:r>
                      <a:endParaRPr lang="es-ES_tradnl" sz="1100">
                        <a:effectLst/>
                        <a:latin typeface="Arial" charset="0"/>
                        <a:ea typeface="Calibri" charset="0"/>
                        <a:cs typeface="Times New Roman" charset="0"/>
                      </a:endParaRPr>
                    </a:p>
                  </a:txBody>
                  <a:tcPr marL="15448" marR="15448" marT="0" marB="0" anchor="ctr"/>
                </a:tc>
                <a:tc rowSpan="2">
                  <a:txBody>
                    <a:bodyPr/>
                    <a:lstStyle/>
                    <a:p>
                      <a:pPr algn="ctr">
                        <a:lnSpc>
                          <a:spcPct val="150000"/>
                        </a:lnSpc>
                        <a:spcAft>
                          <a:spcPts val="0"/>
                        </a:spcAft>
                      </a:pPr>
                      <a:r>
                        <a:rPr lang="es-EC" sz="1100" dirty="0">
                          <a:effectLst/>
                        </a:rPr>
                        <a:t>Crear una aplicación para Android e IOS en dispositivos móviles con enlace a redes sociales</a:t>
                      </a:r>
                      <a:endParaRPr lang="es-ES_tradnl" sz="1100" dirty="0">
                        <a:effectLst/>
                        <a:latin typeface="Arial" charset="0"/>
                        <a:ea typeface="Calibri" charset="0"/>
                        <a:cs typeface="Times New Roman" charset="0"/>
                      </a:endParaRPr>
                    </a:p>
                  </a:txBody>
                  <a:tcPr marL="15448" marR="15448" marT="0" marB="0" anchor="ctr"/>
                </a:tc>
                <a:tc rowSpan="2">
                  <a:txBody>
                    <a:bodyPr/>
                    <a:lstStyle/>
                    <a:p>
                      <a:pPr algn="ctr">
                        <a:lnSpc>
                          <a:spcPct val="150000"/>
                        </a:lnSpc>
                        <a:spcAft>
                          <a:spcPts val="0"/>
                        </a:spcAft>
                      </a:pPr>
                      <a:r>
                        <a:rPr lang="es-EC" sz="1100">
                          <a:effectLst/>
                        </a:rPr>
                        <a:t>% de avance de la aplicación</a:t>
                      </a:r>
                      <a:endParaRPr lang="es-ES_tradnl" sz="110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800">
                          <a:effectLst/>
                        </a:rPr>
                        <a:t>Diseño de la aplicación</a:t>
                      </a:r>
                      <a:endParaRPr lang="es-ES_tradnl" sz="800">
                        <a:effectLst/>
                        <a:latin typeface="Arial" charset="0"/>
                        <a:ea typeface="Calibri" charset="0"/>
                        <a:cs typeface="Times New Roman" charset="0"/>
                      </a:endParaRPr>
                    </a:p>
                  </a:txBody>
                  <a:tcPr marL="15448" marR="15448" marT="0" marB="0" anchor="ctr"/>
                </a:tc>
                <a:tc rowSpan="2">
                  <a:txBody>
                    <a:bodyPr/>
                    <a:lstStyle/>
                    <a:p>
                      <a:pPr algn="ctr">
                        <a:lnSpc>
                          <a:spcPct val="150000"/>
                        </a:lnSpc>
                        <a:spcAft>
                          <a:spcPts val="0"/>
                        </a:spcAft>
                      </a:pPr>
                      <a:r>
                        <a:rPr lang="es-EC" sz="1200" dirty="0">
                          <a:effectLst/>
                        </a:rPr>
                        <a:t>3 meses</a:t>
                      </a:r>
                      <a:endParaRPr lang="es-ES_tradnl" sz="1200" dirty="0">
                        <a:effectLst/>
                        <a:latin typeface="Arial" charset="0"/>
                        <a:ea typeface="Calibri" charset="0"/>
                        <a:cs typeface="Times New Roman" charset="0"/>
                      </a:endParaRPr>
                    </a:p>
                  </a:txBody>
                  <a:tcPr marL="15448" marR="15448" marT="0" marB="0" anchor="ctr"/>
                </a:tc>
                <a:tc rowSpan="2">
                  <a:txBody>
                    <a:bodyPr/>
                    <a:lstStyle/>
                    <a:p>
                      <a:pPr algn="ctr">
                        <a:lnSpc>
                          <a:spcPct val="150000"/>
                        </a:lnSpc>
                        <a:spcAft>
                          <a:spcPts val="0"/>
                        </a:spcAft>
                      </a:pPr>
                      <a:r>
                        <a:rPr lang="es-EC" sz="1200" dirty="0">
                          <a:effectLst/>
                        </a:rPr>
                        <a:t>Jefe de </a:t>
                      </a:r>
                      <a:r>
                        <a:rPr lang="es-EC" sz="1200" dirty="0" smtClean="0">
                          <a:effectLst/>
                        </a:rPr>
                        <a:t>área </a:t>
                      </a:r>
                      <a:r>
                        <a:rPr lang="es-EC" sz="1200" dirty="0">
                          <a:effectLst/>
                        </a:rPr>
                        <a:t>de TI</a:t>
                      </a:r>
                      <a:endParaRPr lang="es-ES_tradnl" sz="1200" dirty="0">
                        <a:effectLst/>
                        <a:latin typeface="Arial" charset="0"/>
                        <a:ea typeface="Calibri" charset="0"/>
                        <a:cs typeface="Times New Roman" charset="0"/>
                      </a:endParaRPr>
                    </a:p>
                  </a:txBody>
                  <a:tcPr marL="15448" marR="15448" marT="0" marB="0" anchor="ctr"/>
                </a:tc>
                <a:tc rowSpan="2">
                  <a:txBody>
                    <a:bodyPr/>
                    <a:lstStyle/>
                    <a:p>
                      <a:pPr algn="ctr">
                        <a:lnSpc>
                          <a:spcPct val="150000"/>
                        </a:lnSpc>
                        <a:spcAft>
                          <a:spcPts val="0"/>
                        </a:spcAft>
                      </a:pPr>
                      <a:r>
                        <a:rPr lang="es-EC" sz="1200">
                          <a:effectLst/>
                        </a:rPr>
                        <a:t> $              2.000,00 </a:t>
                      </a:r>
                      <a:endParaRPr lang="es-ES_tradnl" sz="1200">
                        <a:effectLst/>
                        <a:latin typeface="Arial" charset="0"/>
                        <a:ea typeface="Calibri" charset="0"/>
                        <a:cs typeface="Times New Roman" charset="0"/>
                      </a:endParaRPr>
                    </a:p>
                  </a:txBody>
                  <a:tcPr marL="15448" marR="15448" marT="0" marB="0" anchor="ctr"/>
                </a:tc>
                <a:extLst>
                  <a:ext uri="{0D108BD9-81ED-4DB2-BD59-A6C34878D82A}">
                    <a16:rowId xmlns:a16="http://schemas.microsoft.com/office/drawing/2014/main" val="10001"/>
                  </a:ext>
                </a:extLst>
              </a:tr>
              <a:tr h="264831">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a:effectLst/>
                        </a:rPr>
                        <a:t>Definición de redes sociales</a:t>
                      </a:r>
                      <a:endParaRPr lang="es-ES_tradnl" sz="80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2"/>
                  </a:ext>
                </a:extLst>
              </a:tr>
              <a:tr h="264831">
                <a:tc vMerge="1">
                  <a:txBody>
                    <a:bodyPr/>
                    <a:lstStyle/>
                    <a:p>
                      <a:endParaRPr lang="es-ES_tradnl"/>
                    </a:p>
                  </a:txBody>
                  <a:tcPr/>
                </a:tc>
                <a:tc rowSpan="4">
                  <a:txBody>
                    <a:bodyPr/>
                    <a:lstStyle/>
                    <a:p>
                      <a:pPr algn="ctr">
                        <a:lnSpc>
                          <a:spcPct val="150000"/>
                        </a:lnSpc>
                        <a:spcAft>
                          <a:spcPts val="0"/>
                        </a:spcAft>
                      </a:pPr>
                      <a:r>
                        <a:rPr lang="es-EC" sz="1100" dirty="0">
                          <a:effectLst/>
                        </a:rPr>
                        <a:t>Crear un plan de negociación con proveedores de bebidas para la creación de promociones en usuarios finales</a:t>
                      </a:r>
                      <a:endParaRPr lang="es-ES_tradnl" sz="1100" dirty="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100" dirty="0">
                          <a:effectLst/>
                        </a:rPr>
                        <a:t>% de avance de negociación</a:t>
                      </a:r>
                      <a:endParaRPr lang="es-ES_tradnl" sz="1100" dirty="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800">
                          <a:effectLst/>
                        </a:rPr>
                        <a:t>Estudio de mercado de proveedores</a:t>
                      </a:r>
                      <a:endParaRPr lang="es-ES_tradnl" sz="80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200" dirty="0">
                          <a:effectLst/>
                        </a:rPr>
                        <a:t>2 meses</a:t>
                      </a:r>
                      <a:endParaRPr lang="es-ES_tradnl" sz="1200" dirty="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200" dirty="0">
                          <a:effectLst/>
                        </a:rPr>
                        <a:t>Jefe de Areá Comercial</a:t>
                      </a:r>
                      <a:endParaRPr lang="es-ES_tradnl" sz="1200" dirty="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200">
                          <a:effectLst/>
                        </a:rPr>
                        <a:t> $              3.000,00 </a:t>
                      </a:r>
                      <a:endParaRPr lang="es-ES_tradnl" sz="1200">
                        <a:effectLst/>
                        <a:latin typeface="Arial" charset="0"/>
                        <a:ea typeface="Calibri" charset="0"/>
                        <a:cs typeface="Times New Roman" charset="0"/>
                      </a:endParaRPr>
                    </a:p>
                  </a:txBody>
                  <a:tcPr marL="15448" marR="15448" marT="0" marB="0" anchor="ctr"/>
                </a:tc>
                <a:extLst>
                  <a:ext uri="{0D108BD9-81ED-4DB2-BD59-A6C34878D82A}">
                    <a16:rowId xmlns:a16="http://schemas.microsoft.com/office/drawing/2014/main" val="10003"/>
                  </a:ext>
                </a:extLst>
              </a:tr>
              <a:tr h="262183">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a:effectLst/>
                        </a:rPr>
                        <a:t>Negociación con proveedores de bebidas</a:t>
                      </a:r>
                      <a:endParaRPr lang="es-ES_tradnl" sz="80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4"/>
                  </a:ext>
                </a:extLst>
              </a:tr>
              <a:tr h="174788">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a:effectLst/>
                        </a:rPr>
                        <a:t>Análisis de propuestas</a:t>
                      </a:r>
                      <a:endParaRPr lang="es-ES_tradnl" sz="80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5"/>
                  </a:ext>
                </a:extLst>
              </a:tr>
              <a:tr h="174788">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Toma de decisiones</a:t>
                      </a:r>
                      <a:endParaRPr lang="es-ES_tradnl" sz="800" dirty="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6"/>
                  </a:ext>
                </a:extLst>
              </a:tr>
              <a:tr h="198623">
                <a:tc vMerge="1">
                  <a:txBody>
                    <a:bodyPr/>
                    <a:lstStyle/>
                    <a:p>
                      <a:endParaRPr lang="es-ES_tradnl"/>
                    </a:p>
                  </a:txBody>
                  <a:tcPr/>
                </a:tc>
                <a:tc rowSpan="4">
                  <a:txBody>
                    <a:bodyPr/>
                    <a:lstStyle/>
                    <a:p>
                      <a:pPr algn="ctr">
                        <a:lnSpc>
                          <a:spcPct val="150000"/>
                        </a:lnSpc>
                        <a:spcAft>
                          <a:spcPts val="0"/>
                        </a:spcAft>
                      </a:pPr>
                      <a:r>
                        <a:rPr lang="es-EC" sz="1100">
                          <a:effectLst/>
                        </a:rPr>
                        <a:t>Creación de un plan de  promociones para el uso de la aplicación en usuarios finales</a:t>
                      </a:r>
                      <a:endParaRPr lang="es-ES_tradnl" sz="110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100">
                          <a:effectLst/>
                        </a:rPr>
                        <a:t>% de avance de los objetivos</a:t>
                      </a:r>
                      <a:endParaRPr lang="es-ES_tradnl" sz="110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800" dirty="0">
                          <a:effectLst/>
                        </a:rPr>
                        <a:t>Definir el objetivo de la promoción</a:t>
                      </a:r>
                      <a:endParaRPr lang="es-ES_tradnl" sz="800" dirty="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200">
                          <a:effectLst/>
                        </a:rPr>
                        <a:t>2 meses</a:t>
                      </a:r>
                      <a:endParaRPr lang="es-ES_tradnl" sz="120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200" dirty="0">
                          <a:effectLst/>
                        </a:rPr>
                        <a:t>Jefe de Marketing</a:t>
                      </a:r>
                      <a:endParaRPr lang="es-ES_tradnl" sz="1200" dirty="0">
                        <a:effectLst/>
                        <a:latin typeface="Arial" charset="0"/>
                        <a:ea typeface="Calibri" charset="0"/>
                        <a:cs typeface="Times New Roman" charset="0"/>
                      </a:endParaRPr>
                    </a:p>
                  </a:txBody>
                  <a:tcPr marL="15448" marR="15448" marT="0" marB="0" anchor="ctr"/>
                </a:tc>
                <a:tc rowSpan="4">
                  <a:txBody>
                    <a:bodyPr/>
                    <a:lstStyle/>
                    <a:p>
                      <a:pPr algn="ctr">
                        <a:lnSpc>
                          <a:spcPct val="150000"/>
                        </a:lnSpc>
                        <a:spcAft>
                          <a:spcPts val="0"/>
                        </a:spcAft>
                      </a:pPr>
                      <a:r>
                        <a:rPr lang="es-EC" sz="1200">
                          <a:effectLst/>
                        </a:rPr>
                        <a:t> $              2.400,00 </a:t>
                      </a:r>
                      <a:endParaRPr lang="es-ES_tradnl" sz="1200">
                        <a:effectLst/>
                        <a:latin typeface="Arial" charset="0"/>
                        <a:ea typeface="Calibri" charset="0"/>
                        <a:cs typeface="Times New Roman" charset="0"/>
                      </a:endParaRPr>
                    </a:p>
                  </a:txBody>
                  <a:tcPr marL="15448" marR="15448" marT="0" marB="0" anchor="ctr"/>
                </a:tc>
                <a:extLst>
                  <a:ext uri="{0D108BD9-81ED-4DB2-BD59-A6C34878D82A}">
                    <a16:rowId xmlns:a16="http://schemas.microsoft.com/office/drawing/2014/main" val="10007"/>
                  </a:ext>
                </a:extLst>
              </a:tr>
              <a:tr h="349577">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Seleccionar el instrumento y mecánica de la promoción </a:t>
                      </a:r>
                      <a:endParaRPr lang="es-ES_tradnl" sz="800" dirty="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8"/>
                  </a:ext>
                </a:extLst>
              </a:tr>
              <a:tr h="174788">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Generar la promoción </a:t>
                      </a:r>
                      <a:endParaRPr lang="es-ES_tradnl" sz="800" dirty="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09"/>
                  </a:ext>
                </a:extLst>
              </a:tr>
              <a:tr h="174788">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Evaluar resultados</a:t>
                      </a:r>
                      <a:endParaRPr lang="es-ES_tradnl" sz="800" dirty="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0"/>
                  </a:ext>
                </a:extLst>
              </a:tr>
              <a:tr h="349577">
                <a:tc vMerge="1">
                  <a:txBody>
                    <a:bodyPr/>
                    <a:lstStyle/>
                    <a:p>
                      <a:endParaRPr lang="es-ES_tradnl"/>
                    </a:p>
                  </a:txBody>
                  <a:tcPr/>
                </a:tc>
                <a:tc rowSpan="3">
                  <a:txBody>
                    <a:bodyPr/>
                    <a:lstStyle/>
                    <a:p>
                      <a:pPr algn="ctr">
                        <a:lnSpc>
                          <a:spcPct val="150000"/>
                        </a:lnSpc>
                        <a:spcAft>
                          <a:spcPts val="0"/>
                        </a:spcAft>
                      </a:pPr>
                      <a:r>
                        <a:rPr lang="es-EC" sz="1100">
                          <a:effectLst/>
                        </a:rPr>
                        <a:t>Crear un plan de comunicación para propietarios de restaurantes para el incentivo del uso de la aplicación en sus locales</a:t>
                      </a:r>
                      <a:endParaRPr lang="es-ES_tradnl" sz="1100">
                        <a:effectLst/>
                        <a:latin typeface="Arial" charset="0"/>
                        <a:ea typeface="Calibri" charset="0"/>
                        <a:cs typeface="Times New Roman" charset="0"/>
                      </a:endParaRPr>
                    </a:p>
                  </a:txBody>
                  <a:tcPr marL="15448" marR="15448" marT="0" marB="0" anchor="ctr"/>
                </a:tc>
                <a:tc rowSpan="3">
                  <a:txBody>
                    <a:bodyPr/>
                    <a:lstStyle/>
                    <a:p>
                      <a:pPr algn="ctr">
                        <a:lnSpc>
                          <a:spcPct val="150000"/>
                        </a:lnSpc>
                        <a:spcAft>
                          <a:spcPts val="0"/>
                        </a:spcAft>
                      </a:pPr>
                      <a:r>
                        <a:rPr lang="es-EC" sz="1100" dirty="0">
                          <a:effectLst/>
                        </a:rPr>
                        <a:t>% de avance de negociación</a:t>
                      </a:r>
                      <a:endParaRPr lang="es-ES_tradnl" sz="1100" dirty="0">
                        <a:effectLst/>
                        <a:latin typeface="Arial" charset="0"/>
                        <a:ea typeface="Calibri" charset="0"/>
                        <a:cs typeface="Times New Roman" charset="0"/>
                      </a:endParaRPr>
                    </a:p>
                  </a:txBody>
                  <a:tcPr marL="15448" marR="15448" marT="0" marB="0" anchor="ctr"/>
                </a:tc>
                <a:tc>
                  <a:txBody>
                    <a:bodyPr/>
                    <a:lstStyle/>
                    <a:p>
                      <a:pPr algn="ctr">
                        <a:lnSpc>
                          <a:spcPct val="150000"/>
                        </a:lnSpc>
                        <a:spcAft>
                          <a:spcPts val="0"/>
                        </a:spcAft>
                      </a:pPr>
                      <a:r>
                        <a:rPr lang="es-EC" sz="800" dirty="0">
                          <a:effectLst/>
                        </a:rPr>
                        <a:t>Crear ofertas para la suscripción a la aplicación</a:t>
                      </a:r>
                      <a:endParaRPr lang="es-ES_tradnl" sz="800" dirty="0">
                        <a:effectLst/>
                        <a:latin typeface="Arial" charset="0"/>
                        <a:ea typeface="Calibri" charset="0"/>
                        <a:cs typeface="Times New Roman" charset="0"/>
                      </a:endParaRPr>
                    </a:p>
                  </a:txBody>
                  <a:tcPr marL="15448" marR="15448" marT="0" marB="0" anchor="ctr"/>
                </a:tc>
                <a:tc rowSpan="3">
                  <a:txBody>
                    <a:bodyPr/>
                    <a:lstStyle/>
                    <a:p>
                      <a:pPr algn="ctr">
                        <a:lnSpc>
                          <a:spcPct val="150000"/>
                        </a:lnSpc>
                        <a:spcAft>
                          <a:spcPts val="0"/>
                        </a:spcAft>
                      </a:pPr>
                      <a:r>
                        <a:rPr lang="es-EC" sz="1200" dirty="0" smtClean="0">
                          <a:effectLst/>
                        </a:rPr>
                        <a:t>4 meses</a:t>
                      </a:r>
                      <a:endParaRPr lang="es-ES_tradnl" sz="1200" dirty="0">
                        <a:effectLst/>
                        <a:latin typeface="Arial" charset="0"/>
                        <a:ea typeface="Calibri" charset="0"/>
                        <a:cs typeface="Times New Roman" charset="0"/>
                      </a:endParaRPr>
                    </a:p>
                  </a:txBody>
                  <a:tcPr marL="15448" marR="15448" marT="0" marB="0" anchor="ctr"/>
                </a:tc>
                <a:tc rowSpan="3">
                  <a:txBody>
                    <a:bodyPr/>
                    <a:lstStyle/>
                    <a:p>
                      <a:pPr algn="ctr">
                        <a:lnSpc>
                          <a:spcPct val="150000"/>
                        </a:lnSpc>
                        <a:spcAft>
                          <a:spcPts val="0"/>
                        </a:spcAft>
                      </a:pPr>
                      <a:r>
                        <a:rPr lang="es-EC" sz="1200" dirty="0">
                          <a:effectLst/>
                        </a:rPr>
                        <a:t>Jefe de Marketing</a:t>
                      </a:r>
                      <a:endParaRPr lang="es-ES_tradnl" sz="1200" dirty="0">
                        <a:effectLst/>
                        <a:latin typeface="Arial" charset="0"/>
                        <a:ea typeface="Calibri" charset="0"/>
                        <a:cs typeface="Times New Roman" charset="0"/>
                      </a:endParaRPr>
                    </a:p>
                  </a:txBody>
                  <a:tcPr marL="15448" marR="15448" marT="0" marB="0" anchor="ctr"/>
                </a:tc>
                <a:tc rowSpan="3">
                  <a:txBody>
                    <a:bodyPr/>
                    <a:lstStyle/>
                    <a:p>
                      <a:pPr algn="ctr">
                        <a:lnSpc>
                          <a:spcPct val="150000"/>
                        </a:lnSpc>
                        <a:spcAft>
                          <a:spcPts val="0"/>
                        </a:spcAft>
                      </a:pPr>
                      <a:r>
                        <a:rPr lang="es-EC" sz="1200" dirty="0">
                          <a:effectLst/>
                        </a:rPr>
                        <a:t> $              3.000,00 </a:t>
                      </a:r>
                      <a:endParaRPr lang="es-ES_tradnl" sz="1200" dirty="0">
                        <a:effectLst/>
                        <a:latin typeface="Arial" charset="0"/>
                        <a:ea typeface="Calibri" charset="0"/>
                        <a:cs typeface="Times New Roman" charset="0"/>
                      </a:endParaRPr>
                    </a:p>
                  </a:txBody>
                  <a:tcPr marL="15448" marR="15448" marT="0" marB="0" anchor="ctr"/>
                </a:tc>
                <a:extLst>
                  <a:ext uri="{0D108BD9-81ED-4DB2-BD59-A6C34878D82A}">
                    <a16:rowId xmlns:a16="http://schemas.microsoft.com/office/drawing/2014/main" val="10011"/>
                  </a:ext>
                </a:extLst>
              </a:tr>
              <a:tr h="349577">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a:effectLst/>
                        </a:rPr>
                        <a:t>Mostrar la aplicación a los propietarios de restaurantes</a:t>
                      </a:r>
                      <a:endParaRPr lang="es-ES_tradnl" sz="80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2"/>
                  </a:ext>
                </a:extLst>
              </a:tr>
              <a:tr h="52436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a:lnSpc>
                          <a:spcPct val="150000"/>
                        </a:lnSpc>
                        <a:spcAft>
                          <a:spcPts val="0"/>
                        </a:spcAft>
                      </a:pPr>
                      <a:r>
                        <a:rPr lang="es-EC" sz="800" dirty="0">
                          <a:effectLst/>
                        </a:rPr>
                        <a:t>Crear el plan de comunicación integral de la aplicación para propietarios de restaurantes</a:t>
                      </a:r>
                      <a:endParaRPr lang="es-ES_tradnl" sz="800" dirty="0">
                        <a:effectLst/>
                        <a:latin typeface="Arial" charset="0"/>
                        <a:ea typeface="Calibri" charset="0"/>
                        <a:cs typeface="Times New Roman" charset="0"/>
                      </a:endParaRPr>
                    </a:p>
                  </a:txBody>
                  <a:tcPr marL="15448" marR="15448" marT="0" marB="0" anchor="ctr"/>
                </a:tc>
                <a:tc vMerge="1">
                  <a:txBody>
                    <a:bodyPr/>
                    <a:lstStyle/>
                    <a:p>
                      <a:endParaRPr lang="es-ES_tradnl"/>
                    </a:p>
                  </a:txBody>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val="10013"/>
                  </a:ext>
                </a:extLst>
              </a:tr>
              <a:tr h="476696">
                <a:tc gridSpan="6">
                  <a:txBody>
                    <a:bodyPr/>
                    <a:lstStyle/>
                    <a:p>
                      <a:pPr algn="ctr">
                        <a:lnSpc>
                          <a:spcPct val="150000"/>
                        </a:lnSpc>
                        <a:spcAft>
                          <a:spcPts val="0"/>
                        </a:spcAft>
                      </a:pPr>
                      <a:r>
                        <a:rPr lang="es-EC" sz="1000" dirty="0">
                          <a:effectLst/>
                        </a:rPr>
                        <a:t>Valor total del proyecto</a:t>
                      </a:r>
                      <a:endParaRPr lang="es-ES_tradnl" sz="1000" dirty="0">
                        <a:effectLst/>
                        <a:latin typeface="Arial" charset="0"/>
                        <a:ea typeface="Calibri" charset="0"/>
                        <a:cs typeface="Times New Roman" charset="0"/>
                      </a:endParaRPr>
                    </a:p>
                  </a:txBody>
                  <a:tcPr marL="15448" marR="15448" marT="0" marB="0"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lnSpc>
                          <a:spcPct val="150000"/>
                        </a:lnSpc>
                        <a:spcAft>
                          <a:spcPts val="0"/>
                        </a:spcAft>
                      </a:pPr>
                      <a:r>
                        <a:rPr lang="es-EC" sz="900" dirty="0">
                          <a:effectLst/>
                        </a:rPr>
                        <a:t> $            10.400,00 </a:t>
                      </a:r>
                      <a:endParaRPr lang="es-ES_tradnl" sz="1000" dirty="0">
                        <a:effectLst/>
                        <a:latin typeface="Arial" charset="0"/>
                        <a:ea typeface="Calibri" charset="0"/>
                        <a:cs typeface="Times New Roman" charset="0"/>
                      </a:endParaRPr>
                    </a:p>
                  </a:txBody>
                  <a:tcPr marL="15448" marR="15448"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831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188640"/>
            <a:ext cx="8229600" cy="782960"/>
          </a:xfrm>
        </p:spPr>
        <p:txBody>
          <a:bodyPr/>
          <a:lstStyle/>
          <a:p>
            <a:r>
              <a:rPr lang="es-ES_tradnl" dirty="0" smtClean="0">
                <a:solidFill>
                  <a:srgbClr val="00B050"/>
                </a:solidFill>
                <a:latin typeface="Arial" charset="0"/>
                <a:ea typeface="Arial" charset="0"/>
                <a:cs typeface="Arial" charset="0"/>
              </a:rPr>
              <a:t>Conclusiones</a:t>
            </a:r>
            <a:endParaRPr lang="es-ES_tradnl" dirty="0">
              <a:solidFill>
                <a:srgbClr val="00B050"/>
              </a:solidFill>
              <a:latin typeface="Arial" charset="0"/>
              <a:ea typeface="Arial" charset="0"/>
              <a:cs typeface="Arial" charset="0"/>
            </a:endParaRPr>
          </a:p>
        </p:txBody>
      </p:sp>
      <p:sp>
        <p:nvSpPr>
          <p:cNvPr id="5" name="Marcador de contenido 4"/>
          <p:cNvSpPr>
            <a:spLocks noGrp="1"/>
          </p:cNvSpPr>
          <p:nvPr>
            <p:ph idx="1"/>
          </p:nvPr>
        </p:nvSpPr>
        <p:spPr>
          <a:xfrm>
            <a:off x="477926" y="1225334"/>
            <a:ext cx="8229600" cy="4363905"/>
          </a:xfrm>
        </p:spPr>
        <p:txBody>
          <a:bodyPr>
            <a:noAutofit/>
          </a:bodyPr>
          <a:lstStyle/>
          <a:p>
            <a:pPr lvl="0">
              <a:buFont typeface="Wingdings" panose="05000000000000000000" pitchFamily="2" charset="2"/>
              <a:buChar char="Ø"/>
            </a:pPr>
            <a:r>
              <a:rPr lang="es-EC" sz="1200" dirty="0">
                <a:latin typeface="Arial" charset="0"/>
                <a:ea typeface="Arial" charset="0"/>
                <a:cs typeface="Arial" charset="0"/>
              </a:rPr>
              <a:t>Los principales factores de influencia para que un consumidor pueda realizar una compra por medio de mobile marketing son plataformas de compra 100% seguras, con una interfaz de uso sencilla, la publicidad enviada debe ser de carácter interactivo, que presente facilidades de pago y una buena política de devoluciones, y sobre todo que no se tenga costos de envió </a:t>
            </a:r>
            <a:endParaRPr lang="es-ES_tradnl" sz="1200" dirty="0">
              <a:latin typeface="Arial" charset="0"/>
              <a:ea typeface="Arial" charset="0"/>
              <a:cs typeface="Arial" charset="0"/>
            </a:endParaRPr>
          </a:p>
          <a:p>
            <a:pPr lvl="0">
              <a:buFont typeface="Wingdings" panose="05000000000000000000" pitchFamily="2" charset="2"/>
              <a:buChar char="Ø"/>
            </a:pPr>
            <a:endParaRPr lang="es-ES_tradnl" sz="1200" dirty="0">
              <a:latin typeface="Arial" charset="0"/>
              <a:ea typeface="Arial" charset="0"/>
              <a:cs typeface="Arial" charset="0"/>
            </a:endParaRPr>
          </a:p>
          <a:p>
            <a:pPr lvl="0">
              <a:buFont typeface="Wingdings" panose="05000000000000000000" pitchFamily="2" charset="2"/>
              <a:buChar char="Ø"/>
            </a:pPr>
            <a:r>
              <a:rPr lang="es-EC" sz="1200" dirty="0">
                <a:latin typeface="Arial" charset="0"/>
                <a:ea typeface="Arial" charset="0"/>
                <a:cs typeface="Arial" charset="0"/>
              </a:rPr>
              <a:t>Los consumidores ( 77.01% de los encuestados ) tratan  de evadir este tipo de publicidad ya que la consideran tediosa y aburrida es por eso que el reto para las nuevas generaciones  se da en crear formas nuevas y creativas de comunicar un mensaje e ir con el consumidor y que este lo retenga en su mente, acompañadas de estrategias de marketing directo</a:t>
            </a:r>
            <a:endParaRPr lang="es-ES_tradnl" sz="1200" dirty="0">
              <a:latin typeface="Arial" charset="0"/>
              <a:ea typeface="Arial" charset="0"/>
              <a:cs typeface="Arial" charset="0"/>
            </a:endParaRPr>
          </a:p>
          <a:p>
            <a:pPr>
              <a:buFont typeface="Wingdings" panose="05000000000000000000" pitchFamily="2" charset="2"/>
              <a:buChar char="Ø"/>
            </a:pPr>
            <a:endParaRPr lang="es-ES_tradnl" sz="1200" dirty="0">
              <a:latin typeface="Arial" charset="0"/>
              <a:ea typeface="Arial" charset="0"/>
              <a:cs typeface="Arial" charset="0"/>
            </a:endParaRPr>
          </a:p>
          <a:p>
            <a:pPr lvl="0">
              <a:buFont typeface="Wingdings" panose="05000000000000000000" pitchFamily="2" charset="2"/>
              <a:buChar char="Ø"/>
            </a:pPr>
            <a:r>
              <a:rPr lang="es-EC" sz="1200" dirty="0">
                <a:latin typeface="Arial" charset="0"/>
                <a:ea typeface="Arial" charset="0"/>
                <a:cs typeface="Arial" charset="0"/>
              </a:rPr>
              <a:t> Se identifica mediante los datos obtenidos (el 92.08 % de los encuestados poseen un Smathphone y el 86.01% maneja aplicaciones móviles) que las generaciones más jóvenes son las que mejor interactúan con la tecnología y el uso del dispositivo móvil como medio digital para realizar compras o crear un vínculo hacia las empresas.</a:t>
            </a:r>
            <a:endParaRPr lang="es-ES_tradnl" sz="1200" dirty="0">
              <a:latin typeface="Arial" charset="0"/>
              <a:ea typeface="Arial" charset="0"/>
              <a:cs typeface="Arial" charset="0"/>
            </a:endParaRPr>
          </a:p>
          <a:p>
            <a:pPr>
              <a:buFont typeface="Wingdings" panose="05000000000000000000" pitchFamily="2" charset="2"/>
              <a:buChar char="Ø"/>
            </a:pPr>
            <a:endParaRPr lang="es-ES_tradnl" sz="1200" dirty="0">
              <a:latin typeface="Arial" charset="0"/>
              <a:ea typeface="Arial" charset="0"/>
              <a:cs typeface="Arial" charset="0"/>
            </a:endParaRPr>
          </a:p>
          <a:p>
            <a:pPr lvl="0">
              <a:buFont typeface="Wingdings" panose="05000000000000000000" pitchFamily="2" charset="2"/>
              <a:buChar char="Ø"/>
            </a:pPr>
            <a:r>
              <a:rPr lang="es-EC" sz="1200" dirty="0">
                <a:latin typeface="Arial" charset="0"/>
                <a:ea typeface="Arial" charset="0"/>
                <a:cs typeface="Arial" charset="0"/>
              </a:rPr>
              <a:t>Un consumidor que accede a utilizar el mobile marketing como medio de compra tiene como necesidad principal el recaudar todo tipo de información acerca del producto o servicio deseado. El deber de las empresas es actualizar y estructurar sus sitios web para generar una facilidad en el consumidor. </a:t>
            </a:r>
            <a:endParaRPr lang="es-ES_tradnl" sz="1200" dirty="0">
              <a:latin typeface="Arial" charset="0"/>
              <a:ea typeface="Arial" charset="0"/>
              <a:cs typeface="Arial" charset="0"/>
            </a:endParaRPr>
          </a:p>
          <a:p>
            <a:pPr>
              <a:buFont typeface="Wingdings" panose="05000000000000000000" pitchFamily="2" charset="2"/>
              <a:buChar char="Ø"/>
            </a:pPr>
            <a:endParaRPr lang="es-ES_tradnl" sz="1200" dirty="0">
              <a:latin typeface="Arial" charset="0"/>
              <a:ea typeface="Arial" charset="0"/>
              <a:cs typeface="Arial" charset="0"/>
            </a:endParaRPr>
          </a:p>
          <a:p>
            <a:pPr lvl="0">
              <a:buFont typeface="Wingdings" panose="05000000000000000000" pitchFamily="2" charset="2"/>
              <a:buChar char="Ø"/>
            </a:pPr>
            <a:r>
              <a:rPr lang="es-EC" sz="1200" dirty="0">
                <a:latin typeface="Arial" charset="0"/>
                <a:ea typeface="Arial" charset="0"/>
                <a:cs typeface="Arial" charset="0"/>
              </a:rPr>
              <a:t>En Quito el 72.84% de los encuestados identifican  el desconocimiento total del uso de publicidad geolocalizada, en el sector de los alimentos esta es una estrategia muy creativa para este segmento de mercado, ya que cumplen con todos los requerimientos que el consumidor busca al momento de recibir un mensaje </a:t>
            </a:r>
            <a:endParaRPr lang="es-ES_tradnl" sz="1200" dirty="0">
              <a:latin typeface="Arial" charset="0"/>
              <a:ea typeface="Arial" charset="0"/>
              <a:cs typeface="Arial" charset="0"/>
            </a:endParaRPr>
          </a:p>
          <a:p>
            <a:pPr>
              <a:buFont typeface="Wingdings" panose="05000000000000000000" pitchFamily="2" charset="2"/>
              <a:buChar char="Ø"/>
            </a:pPr>
            <a:endParaRPr lang="es-ES_tradnl" sz="1200" dirty="0">
              <a:latin typeface="Arial" charset="0"/>
              <a:ea typeface="Arial" charset="0"/>
              <a:cs typeface="Arial" charset="0"/>
            </a:endParaRPr>
          </a:p>
          <a:p>
            <a:pPr lvl="0">
              <a:buFont typeface="Wingdings" panose="05000000000000000000" pitchFamily="2" charset="2"/>
              <a:buChar char="Ø"/>
            </a:pPr>
            <a:r>
              <a:rPr lang="es-EC" sz="1200" dirty="0">
                <a:latin typeface="Arial" charset="0"/>
                <a:ea typeface="Arial" charset="0"/>
                <a:cs typeface="Arial" charset="0"/>
              </a:rPr>
              <a:t>La tecnología de comunicación móvil tiene mucho tiempo aún dentro del Ecuador ya que en el mundo no se ha creado una tecnología que lo supere, es por esto que las empresas de las diferentes industrias deben aprovechar este tipo de marketing para poder captar un mercado potencial</a:t>
            </a:r>
            <a:r>
              <a:rPr lang="es-EC" sz="1200" dirty="0" smtClean="0">
                <a:latin typeface="Arial" charset="0"/>
                <a:ea typeface="Arial" charset="0"/>
                <a:cs typeface="Arial" charset="0"/>
              </a:rPr>
              <a:t>.</a:t>
            </a:r>
            <a:r>
              <a:rPr lang="es-EC" sz="1200" dirty="0">
                <a:latin typeface="Arial" charset="0"/>
                <a:ea typeface="Arial" charset="0"/>
                <a:cs typeface="Arial" charset="0"/>
              </a:rPr>
              <a:t/>
            </a:r>
            <a:br>
              <a:rPr lang="es-EC" sz="1200" dirty="0">
                <a:latin typeface="Arial" charset="0"/>
                <a:ea typeface="Arial" charset="0"/>
                <a:cs typeface="Arial" charset="0"/>
              </a:rPr>
            </a:br>
            <a:r>
              <a:rPr lang="es-EC" sz="1200" dirty="0">
                <a:latin typeface="Arial" charset="0"/>
                <a:ea typeface="Arial" charset="0"/>
                <a:cs typeface="Arial" charset="0"/>
              </a:rPr>
              <a:t> </a:t>
            </a:r>
            <a:endParaRPr lang="es-ES_tradnl" sz="12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_tradnl"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91336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27384"/>
            <a:ext cx="8229600" cy="782960"/>
          </a:xfrm>
        </p:spPr>
        <p:txBody>
          <a:bodyPr/>
          <a:lstStyle/>
          <a:p>
            <a:r>
              <a:rPr lang="es-ES_tradnl" dirty="0" smtClean="0">
                <a:solidFill>
                  <a:srgbClr val="00B050"/>
                </a:solidFill>
                <a:latin typeface="Arial" charset="0"/>
                <a:ea typeface="Arial" charset="0"/>
                <a:cs typeface="Arial" charset="0"/>
              </a:rPr>
              <a:t>Glosario</a:t>
            </a:r>
            <a:endParaRPr lang="es-ES_tradnl" dirty="0">
              <a:solidFill>
                <a:srgbClr val="00B050"/>
              </a:solidFill>
              <a:latin typeface="Arial" charset="0"/>
              <a:ea typeface="Arial" charset="0"/>
              <a:cs typeface="Arial" charset="0"/>
            </a:endParaRPr>
          </a:p>
        </p:txBody>
      </p:sp>
      <p:sp>
        <p:nvSpPr>
          <p:cNvPr id="7" name="Rectángulo 6"/>
          <p:cNvSpPr/>
          <p:nvPr/>
        </p:nvSpPr>
        <p:spPr>
          <a:xfrm>
            <a:off x="505193" y="649133"/>
            <a:ext cx="8027247" cy="5493812"/>
          </a:xfrm>
          <a:prstGeom prst="rect">
            <a:avLst/>
          </a:prstGeom>
        </p:spPr>
        <p:txBody>
          <a:bodyPr wrap="square">
            <a:spAutoFit/>
          </a:bodyPr>
          <a:lstStyle/>
          <a:p>
            <a:pPr algn="just">
              <a:lnSpc>
                <a:spcPct val="150000"/>
              </a:lnSpc>
              <a:spcAft>
                <a:spcPts val="0"/>
              </a:spcAft>
            </a:pPr>
            <a:r>
              <a:rPr lang="es-EC" b="1" dirty="0" smtClean="0">
                <a:latin typeface="Arial" charset="0"/>
                <a:ea typeface="Calibri" charset="0"/>
                <a:cs typeface="Times New Roman" charset="0"/>
              </a:rPr>
              <a:t>MMS</a:t>
            </a:r>
            <a:endParaRPr lang="es-EC" b="1" dirty="0" smtClean="0">
              <a:latin typeface="Arial" charset="0"/>
              <a:ea typeface="Arial" charset="0"/>
              <a:cs typeface="Arial" charset="0"/>
            </a:endParaRPr>
          </a:p>
          <a:p>
            <a:pPr marL="285750" indent="-285750" algn="just">
              <a:lnSpc>
                <a:spcPct val="150000"/>
              </a:lnSpc>
              <a:buFont typeface="Wingdings" charset="2"/>
              <a:buChar char="Ø"/>
            </a:pPr>
            <a:r>
              <a:rPr lang="es-EC" dirty="0" smtClean="0">
                <a:latin typeface="Arial" charset="0"/>
                <a:ea typeface="Arial" charset="0"/>
                <a:cs typeface="Arial" charset="0"/>
              </a:rPr>
              <a:t>“Multimedia </a:t>
            </a:r>
            <a:r>
              <a:rPr lang="es-EC" dirty="0">
                <a:latin typeface="Arial" charset="0"/>
                <a:ea typeface="Arial" charset="0"/>
                <a:cs typeface="Arial" charset="0"/>
              </a:rPr>
              <a:t>Mesagge Service</a:t>
            </a:r>
            <a:r>
              <a:rPr lang="es-EC" dirty="0" smtClean="0">
                <a:latin typeface="Arial" charset="0"/>
                <a:ea typeface="Arial" charset="0"/>
                <a:cs typeface="Arial" charset="0"/>
              </a:rPr>
              <a:t>” (Servicio de mensajería multimedia) es un </a:t>
            </a:r>
            <a:r>
              <a:rPr lang="es-EC" dirty="0">
                <a:latin typeface="Arial" charset="0"/>
                <a:ea typeface="Arial" charset="0"/>
                <a:cs typeface="Arial" charset="0"/>
              </a:rPr>
              <a:t>protocolo para hacer streaming de contenidos multimedia.</a:t>
            </a:r>
            <a:endParaRPr lang="es-ES_tradnl" dirty="0">
              <a:latin typeface="Arial" charset="0"/>
              <a:ea typeface="Arial" charset="0"/>
              <a:cs typeface="Arial" charset="0"/>
            </a:endParaRPr>
          </a:p>
          <a:p>
            <a:pPr marL="285750" indent="-285750" algn="just">
              <a:lnSpc>
                <a:spcPct val="150000"/>
              </a:lnSpc>
              <a:spcAft>
                <a:spcPts val="0"/>
              </a:spcAft>
              <a:buFont typeface="Wingdings" charset="2"/>
              <a:buChar char="Ø"/>
            </a:pPr>
            <a:endParaRPr lang="es-ES_tradnl" b="1" dirty="0" smtClean="0">
              <a:latin typeface="Arial" charset="0"/>
              <a:ea typeface="Arial" charset="0"/>
              <a:cs typeface="Arial" charset="0"/>
            </a:endParaRPr>
          </a:p>
          <a:p>
            <a:pPr algn="just">
              <a:lnSpc>
                <a:spcPct val="150000"/>
              </a:lnSpc>
              <a:spcAft>
                <a:spcPts val="0"/>
              </a:spcAft>
            </a:pPr>
            <a:r>
              <a:rPr lang="es-ES_tradnl" b="1" dirty="0" err="1" smtClean="0">
                <a:latin typeface="Arial" charset="0"/>
                <a:ea typeface="Arial" charset="0"/>
                <a:cs typeface="Arial" charset="0"/>
              </a:rPr>
              <a:t>Millenial</a:t>
            </a:r>
            <a:endParaRPr lang="es-ES_tradnl" b="1" dirty="0" smtClean="0">
              <a:latin typeface="Arial" charset="0"/>
              <a:ea typeface="Arial" charset="0"/>
              <a:cs typeface="Arial" charset="0"/>
            </a:endParaRPr>
          </a:p>
          <a:p>
            <a:pPr marL="285750" indent="-285750" algn="just">
              <a:lnSpc>
                <a:spcPct val="150000"/>
              </a:lnSpc>
              <a:buFont typeface="Wingdings" charset="2"/>
              <a:buChar char="Ø"/>
            </a:pPr>
            <a:r>
              <a:rPr lang="es-EC" dirty="0" smtClean="0">
                <a:latin typeface="Arial" charset="0"/>
                <a:ea typeface="Arial" charset="0"/>
                <a:cs typeface="Arial" charset="0"/>
              </a:rPr>
              <a:t>También conocida como generación “Y” o generación del milenio.  La Generación Millennials define a los nacidos entre 1981 y 1995, jóvenes entre 20 y 35 años que se hicieron adultos con el cambio de milenio (en plena prosperidad económica antes de la crisis).</a:t>
            </a:r>
            <a:endParaRPr lang="es-ES_tradnl" dirty="0" smtClean="0">
              <a:latin typeface="Arial" charset="0"/>
              <a:ea typeface="Arial" charset="0"/>
              <a:cs typeface="Arial" charset="0"/>
            </a:endParaRPr>
          </a:p>
          <a:p>
            <a:pPr marL="285750" indent="-285750" algn="just">
              <a:lnSpc>
                <a:spcPct val="150000"/>
              </a:lnSpc>
              <a:buFont typeface="Wingdings" charset="2"/>
              <a:buChar char="Ø"/>
            </a:pPr>
            <a:endParaRPr lang="es-EC" dirty="0" smtClean="0">
              <a:latin typeface="Arial" charset="0"/>
              <a:ea typeface="Arial" charset="0"/>
              <a:cs typeface="Arial" charset="0"/>
            </a:endParaRPr>
          </a:p>
          <a:p>
            <a:pPr algn="just">
              <a:lnSpc>
                <a:spcPct val="150000"/>
              </a:lnSpc>
            </a:pPr>
            <a:r>
              <a:rPr lang="es-EC" b="1" dirty="0" smtClean="0">
                <a:latin typeface="Arial" charset="0"/>
                <a:ea typeface="Arial" charset="0"/>
                <a:cs typeface="Arial" charset="0"/>
              </a:rPr>
              <a:t>App</a:t>
            </a:r>
          </a:p>
          <a:p>
            <a:pPr marL="285750" indent="-285750" algn="just">
              <a:lnSpc>
                <a:spcPct val="150000"/>
              </a:lnSpc>
              <a:buFont typeface="Wingdings" charset="2"/>
              <a:buChar char="Ø"/>
            </a:pPr>
            <a:r>
              <a:rPr lang="es-EC" dirty="0">
                <a:latin typeface="Arial" charset="0"/>
                <a:ea typeface="Arial" charset="0"/>
                <a:cs typeface="Arial" charset="0"/>
              </a:rPr>
              <a:t>El término app es una abreviatura de la palabra en inglés application.  Es decir, una app es un programa. </a:t>
            </a:r>
            <a:r>
              <a:rPr lang="es-EC" dirty="0" smtClean="0">
                <a:latin typeface="Arial" charset="0"/>
                <a:ea typeface="Arial" charset="0"/>
                <a:cs typeface="Arial" charset="0"/>
              </a:rPr>
              <a:t>Pero </a:t>
            </a:r>
            <a:r>
              <a:rPr lang="es-EC" dirty="0">
                <a:latin typeface="Arial" charset="0"/>
                <a:ea typeface="Arial" charset="0"/>
                <a:cs typeface="Arial" charset="0"/>
              </a:rPr>
              <a:t>con unas características </a:t>
            </a:r>
            <a:r>
              <a:rPr lang="es-EC" dirty="0" smtClean="0">
                <a:latin typeface="Arial" charset="0"/>
                <a:ea typeface="Arial" charset="0"/>
                <a:cs typeface="Arial" charset="0"/>
              </a:rPr>
              <a:t>especiales</a:t>
            </a:r>
            <a:endParaRPr lang="es-ES_tradnl" dirty="0">
              <a:latin typeface="Arial" charset="0"/>
              <a:ea typeface="Arial" charset="0"/>
              <a:cs typeface="Arial" charset="0"/>
            </a:endParaRPr>
          </a:p>
        </p:txBody>
      </p:sp>
    </p:spTree>
    <p:extLst>
      <p:ext uri="{BB962C8B-B14F-4D97-AF65-F5344CB8AC3E}">
        <p14:creationId xmlns:p14="http://schemas.microsoft.com/office/powerpoint/2010/main" val="8893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188640"/>
            <a:ext cx="8229600" cy="782960"/>
          </a:xfrm>
        </p:spPr>
        <p:txBody>
          <a:bodyPr/>
          <a:lstStyle/>
          <a:p>
            <a:r>
              <a:rPr lang="es-ES_tradnl" smtClean="0">
                <a:solidFill>
                  <a:srgbClr val="00B050"/>
                </a:solidFill>
                <a:latin typeface="Arial" charset="0"/>
                <a:ea typeface="Arial" charset="0"/>
                <a:cs typeface="Arial" charset="0"/>
              </a:rPr>
              <a:t>Recomendaciones</a:t>
            </a:r>
            <a:endParaRPr lang="es-ES_tradnl" dirty="0">
              <a:solidFill>
                <a:srgbClr val="00B050"/>
              </a:solidFill>
              <a:latin typeface="Arial" charset="0"/>
              <a:ea typeface="Arial" charset="0"/>
              <a:cs typeface="Arial" charset="0"/>
            </a:endParaRPr>
          </a:p>
        </p:txBody>
      </p:sp>
      <p:sp>
        <p:nvSpPr>
          <p:cNvPr id="5" name="Marcador de contenido 4"/>
          <p:cNvSpPr>
            <a:spLocks noGrp="1"/>
          </p:cNvSpPr>
          <p:nvPr>
            <p:ph idx="1"/>
          </p:nvPr>
        </p:nvSpPr>
        <p:spPr>
          <a:xfrm>
            <a:off x="505282" y="1556792"/>
            <a:ext cx="8229600" cy="4363905"/>
          </a:xfrm>
        </p:spPr>
        <p:txBody>
          <a:bodyPr>
            <a:noAutofit/>
          </a:bodyPr>
          <a:lstStyle/>
          <a:p>
            <a:pPr lvl="0">
              <a:buFont typeface="Wingdings" panose="05000000000000000000" pitchFamily="2" charset="2"/>
              <a:buChar char="Ø"/>
            </a:pPr>
            <a:r>
              <a:rPr lang="es-EC" sz="1400" dirty="0">
                <a:latin typeface="Arial" charset="0"/>
                <a:ea typeface="Arial" charset="0"/>
                <a:cs typeface="Arial" charset="0"/>
              </a:rPr>
              <a:t>Las empresas que ofertan productos alimenticios deben crear aplicaciones para teléfonos móviles donde la navegabilidad del consumidor resulte cómoda, fácil y segura. </a:t>
            </a:r>
            <a:endParaRPr lang="es-ES_tradnl" sz="1400" dirty="0">
              <a:latin typeface="Arial" charset="0"/>
              <a:ea typeface="Arial" charset="0"/>
              <a:cs typeface="Arial" charset="0"/>
            </a:endParaRPr>
          </a:p>
          <a:p>
            <a:pPr>
              <a:buFont typeface="Wingdings" panose="05000000000000000000" pitchFamily="2" charset="2"/>
              <a:buChar char="Ø"/>
            </a:pPr>
            <a:endParaRPr lang="es-ES_tradnl" sz="1400" dirty="0">
              <a:latin typeface="Arial" charset="0"/>
              <a:ea typeface="Arial" charset="0"/>
              <a:cs typeface="Arial" charset="0"/>
            </a:endParaRPr>
          </a:p>
          <a:p>
            <a:pPr lvl="0">
              <a:buFont typeface="Wingdings" panose="05000000000000000000" pitchFamily="2" charset="2"/>
              <a:buChar char="Ø"/>
            </a:pPr>
            <a:r>
              <a:rPr lang="es-EC" sz="1400" dirty="0">
                <a:latin typeface="Arial" charset="0"/>
                <a:ea typeface="Arial" charset="0"/>
                <a:cs typeface="Arial" charset="0"/>
              </a:rPr>
              <a:t>Las políticas de la empresa en cuanto a pagos y devoluciones deben ser creadas pensando en el consumidor y las ventajas que de esta se generan para la empresa. </a:t>
            </a:r>
            <a:endParaRPr lang="es-ES_tradnl" sz="1400" dirty="0">
              <a:latin typeface="Arial" charset="0"/>
              <a:ea typeface="Arial" charset="0"/>
              <a:cs typeface="Arial" charset="0"/>
            </a:endParaRPr>
          </a:p>
          <a:p>
            <a:pPr>
              <a:buFont typeface="Wingdings" panose="05000000000000000000" pitchFamily="2" charset="2"/>
              <a:buChar char="Ø"/>
            </a:pPr>
            <a:endParaRPr lang="es-ES_tradnl" sz="1400" dirty="0">
              <a:latin typeface="Arial" charset="0"/>
              <a:ea typeface="Arial" charset="0"/>
              <a:cs typeface="Arial" charset="0"/>
            </a:endParaRPr>
          </a:p>
          <a:p>
            <a:pPr lvl="0">
              <a:buFont typeface="Wingdings" panose="05000000000000000000" pitchFamily="2" charset="2"/>
              <a:buChar char="Ø"/>
            </a:pPr>
            <a:r>
              <a:rPr lang="es-EC" sz="1400" dirty="0">
                <a:latin typeface="Arial" charset="0"/>
                <a:ea typeface="Arial" charset="0"/>
                <a:cs typeface="Arial" charset="0"/>
              </a:rPr>
              <a:t>Actualmente existen diversas formas interesantes para él envió de publicidad por medio de un dispositivo móvil y estoy totalmente que para un futuro se crearan aún más. Las empresas deben estar en constante innovación para no aburrir al consumidor.</a:t>
            </a:r>
            <a:endParaRPr lang="es-ES_tradnl" sz="1400" dirty="0">
              <a:latin typeface="Arial" charset="0"/>
              <a:ea typeface="Arial" charset="0"/>
              <a:cs typeface="Arial" charset="0"/>
            </a:endParaRPr>
          </a:p>
          <a:p>
            <a:pPr>
              <a:buFont typeface="Wingdings" panose="05000000000000000000" pitchFamily="2" charset="2"/>
              <a:buChar char="Ø"/>
            </a:pPr>
            <a:endParaRPr lang="es-ES_tradnl" sz="1400" dirty="0">
              <a:latin typeface="Arial" charset="0"/>
              <a:ea typeface="Arial" charset="0"/>
              <a:cs typeface="Arial" charset="0"/>
            </a:endParaRPr>
          </a:p>
          <a:p>
            <a:pPr lvl="0">
              <a:buFont typeface="Wingdings" panose="05000000000000000000" pitchFamily="2" charset="2"/>
              <a:buChar char="Ø"/>
            </a:pPr>
            <a:r>
              <a:rPr lang="es-EC" sz="1400" dirty="0">
                <a:latin typeface="Arial" charset="0"/>
                <a:ea typeface="Arial" charset="0"/>
                <a:cs typeface="Arial" charset="0"/>
              </a:rPr>
              <a:t>Se deben explorar nuevos segmentos de mercado que aceptarían este tipo de comunicación y el cómo poder comunicarse con ellos de manera efectiva.</a:t>
            </a:r>
            <a:endParaRPr lang="es-ES_tradnl" sz="1400" dirty="0">
              <a:latin typeface="Arial" charset="0"/>
              <a:ea typeface="Arial" charset="0"/>
              <a:cs typeface="Arial" charset="0"/>
            </a:endParaRPr>
          </a:p>
          <a:p>
            <a:pPr>
              <a:buFont typeface="Wingdings" panose="05000000000000000000" pitchFamily="2" charset="2"/>
              <a:buChar char="Ø"/>
            </a:pPr>
            <a:endParaRPr lang="es-ES_tradnl" sz="1400" dirty="0">
              <a:latin typeface="Arial" charset="0"/>
              <a:ea typeface="Arial" charset="0"/>
              <a:cs typeface="Arial" charset="0"/>
            </a:endParaRPr>
          </a:p>
          <a:p>
            <a:pPr lvl="0">
              <a:buFont typeface="Wingdings" panose="05000000000000000000" pitchFamily="2" charset="2"/>
              <a:buChar char="Ø"/>
            </a:pPr>
            <a:r>
              <a:rPr lang="es-EC" sz="1400" dirty="0">
                <a:latin typeface="Arial" charset="0"/>
                <a:ea typeface="Arial" charset="0"/>
                <a:cs typeface="Arial" charset="0"/>
              </a:rPr>
              <a:t>Dentro de los portales web y aplicaciones que una empresa presente a su cliente deben tener todo tipo de información que el consumidor pudiera requerir, como: opiniones de otros clientes, precio, cantidades, peso, fotos, descripciones, costos de envió entre los indispensables</a:t>
            </a:r>
            <a:r>
              <a:rPr lang="es-EC" sz="1400" dirty="0" smtClean="0">
                <a:latin typeface="Arial" charset="0"/>
                <a:ea typeface="Arial" charset="0"/>
                <a:cs typeface="Arial" charset="0"/>
              </a:rPr>
              <a:t>.</a:t>
            </a:r>
            <a:endParaRPr lang="es-ES_tradnl" sz="14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_tradnl"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6684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219" y="0"/>
            <a:ext cx="10317731" cy="6878488"/>
          </a:xfrm>
        </p:spPr>
      </p:pic>
    </p:spTree>
    <p:extLst>
      <p:ext uri="{BB962C8B-B14F-4D97-AF65-F5344CB8AC3E}">
        <p14:creationId xmlns:p14="http://schemas.microsoft.com/office/powerpoint/2010/main" val="56886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8" y="0"/>
            <a:ext cx="9164807" cy="6858000"/>
          </a:xfrm>
        </p:spPr>
      </p:pic>
    </p:spTree>
    <p:extLst>
      <p:ext uri="{BB962C8B-B14F-4D97-AF65-F5344CB8AC3E}">
        <p14:creationId xmlns:p14="http://schemas.microsoft.com/office/powerpoint/2010/main" val="372801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05282" y="-27384"/>
            <a:ext cx="82296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Antecedentes / </a:t>
            </a:r>
            <a:r>
              <a:rPr lang="es-ES_tradnl" dirty="0" err="1" smtClean="0">
                <a:solidFill>
                  <a:srgbClr val="00B050"/>
                </a:solidFill>
                <a:latin typeface="Arial" charset="0"/>
                <a:ea typeface="Arial" charset="0"/>
                <a:cs typeface="Arial" charset="0"/>
              </a:rPr>
              <a:t>Millenials</a:t>
            </a:r>
            <a:endParaRPr lang="es-ES_tradnl" dirty="0">
              <a:solidFill>
                <a:srgbClr val="00B050"/>
              </a:solidFill>
              <a:latin typeface="Arial" charset="0"/>
              <a:ea typeface="Arial" charset="0"/>
              <a:cs typeface="Arial" charset="0"/>
            </a:endParaRPr>
          </a:p>
        </p:txBody>
      </p:sp>
      <p:pic>
        <p:nvPicPr>
          <p:cNvPr id="3" name="Imagen 2"/>
          <p:cNvPicPr>
            <a:picLocks noChangeAspect="1"/>
          </p:cNvPicPr>
          <p:nvPr/>
        </p:nvPicPr>
        <p:blipFill>
          <a:blip r:embed="rId2"/>
          <a:stretch>
            <a:fillRect/>
          </a:stretch>
        </p:blipFill>
        <p:spPr>
          <a:xfrm>
            <a:off x="4168104" y="2336546"/>
            <a:ext cx="903955" cy="2484448"/>
          </a:xfrm>
          <a:prstGeom prst="rect">
            <a:avLst/>
          </a:prstGeom>
        </p:spPr>
      </p:pic>
      <p:sp>
        <p:nvSpPr>
          <p:cNvPr id="7" name="Rectángulo redondeado 6"/>
          <p:cNvSpPr/>
          <p:nvPr/>
        </p:nvSpPr>
        <p:spPr>
          <a:xfrm>
            <a:off x="1403648" y="885924"/>
            <a:ext cx="3024336" cy="12241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Aman estar conectados, son usuarios intensivos de móviles y consumen todo tipo de medios</a:t>
            </a:r>
            <a:endParaRPr lang="es-EC" dirty="0">
              <a:latin typeface="Arial" panose="020B0604020202020204" pitchFamily="34" charset="0"/>
              <a:cs typeface="Arial" panose="020B0604020202020204" pitchFamily="34" charset="0"/>
            </a:endParaRPr>
          </a:p>
        </p:txBody>
      </p:sp>
      <p:sp>
        <p:nvSpPr>
          <p:cNvPr id="8" name="Rectángulo redondeado 7"/>
          <p:cNvSpPr/>
          <p:nvPr/>
        </p:nvSpPr>
        <p:spPr>
          <a:xfrm>
            <a:off x="324925" y="2336546"/>
            <a:ext cx="2592288" cy="107099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Personas nacidas entre 1980 y 2000 </a:t>
            </a:r>
            <a:endParaRPr lang="es-EC" dirty="0">
              <a:latin typeface="Arial" panose="020B0604020202020204" pitchFamily="34" charset="0"/>
              <a:cs typeface="Arial" panose="020B0604020202020204" pitchFamily="34" charset="0"/>
            </a:endParaRPr>
          </a:p>
        </p:txBody>
      </p:sp>
      <p:sp>
        <p:nvSpPr>
          <p:cNvPr id="9" name="Rectángulo redondeado 8"/>
          <p:cNvSpPr/>
          <p:nvPr/>
        </p:nvSpPr>
        <p:spPr>
          <a:xfrm>
            <a:off x="997089" y="3771720"/>
            <a:ext cx="2592288" cy="107099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7 de cada 10 usa correo electrónico a diario y  8 mensajería instantánea.</a:t>
            </a:r>
            <a:endParaRPr lang="es-EC" dirty="0">
              <a:latin typeface="Arial" panose="020B0604020202020204" pitchFamily="34" charset="0"/>
              <a:cs typeface="Arial" panose="020B0604020202020204" pitchFamily="34" charset="0"/>
            </a:endParaRPr>
          </a:p>
        </p:txBody>
      </p:sp>
      <p:sp>
        <p:nvSpPr>
          <p:cNvPr id="10" name="Rectángulo redondeado 9"/>
          <p:cNvSpPr/>
          <p:nvPr/>
        </p:nvSpPr>
        <p:spPr>
          <a:xfrm>
            <a:off x="2293233" y="5206894"/>
            <a:ext cx="2592288" cy="9332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Dominan la tecnología</a:t>
            </a:r>
            <a:endParaRPr lang="es-EC" dirty="0">
              <a:latin typeface="Arial" panose="020B0604020202020204" pitchFamily="34" charset="0"/>
              <a:cs typeface="Arial" panose="020B0604020202020204" pitchFamily="34" charset="0"/>
            </a:endParaRPr>
          </a:p>
        </p:txBody>
      </p:sp>
      <p:sp>
        <p:nvSpPr>
          <p:cNvPr id="12" name="Rectángulo redondeado 11"/>
          <p:cNvSpPr/>
          <p:nvPr/>
        </p:nvSpPr>
        <p:spPr>
          <a:xfrm>
            <a:off x="5364088" y="4941168"/>
            <a:ext cx="2592288" cy="9332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Personas con pensamiento multitasking</a:t>
            </a:r>
            <a:endParaRPr lang="es-EC" dirty="0">
              <a:latin typeface="Arial" panose="020B0604020202020204" pitchFamily="34" charset="0"/>
              <a:cs typeface="Arial" panose="020B0604020202020204" pitchFamily="34" charset="0"/>
            </a:endParaRPr>
          </a:p>
        </p:txBody>
      </p:sp>
      <p:sp>
        <p:nvSpPr>
          <p:cNvPr id="13" name="Rectángulo redondeado 12"/>
          <p:cNvSpPr/>
          <p:nvPr/>
        </p:nvSpPr>
        <p:spPr>
          <a:xfrm>
            <a:off x="5940152" y="3578770"/>
            <a:ext cx="2592288" cy="93329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Cuidado del medio ambiente y pensamiento liberal</a:t>
            </a:r>
            <a:endParaRPr lang="es-EC" dirty="0">
              <a:latin typeface="Arial" panose="020B0604020202020204" pitchFamily="34" charset="0"/>
              <a:cs typeface="Arial" panose="020B0604020202020204" pitchFamily="34" charset="0"/>
            </a:endParaRPr>
          </a:p>
        </p:txBody>
      </p:sp>
      <p:sp>
        <p:nvSpPr>
          <p:cNvPr id="14" name="Rectángulo redondeado 13"/>
          <p:cNvSpPr/>
          <p:nvPr/>
        </p:nvSpPr>
        <p:spPr>
          <a:xfrm>
            <a:off x="6111740" y="2216372"/>
            <a:ext cx="2592288" cy="93329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Personas extremadamente sociales</a:t>
            </a:r>
            <a:endParaRPr lang="es-EC" dirty="0">
              <a:latin typeface="Arial" panose="020B0604020202020204" pitchFamily="34" charset="0"/>
              <a:cs typeface="Arial" panose="020B0604020202020204" pitchFamily="34" charset="0"/>
            </a:endParaRPr>
          </a:p>
        </p:txBody>
      </p:sp>
      <p:sp>
        <p:nvSpPr>
          <p:cNvPr id="15" name="Rectángulo redondeado 14"/>
          <p:cNvSpPr/>
          <p:nvPr/>
        </p:nvSpPr>
        <p:spPr>
          <a:xfrm>
            <a:off x="5097009" y="991679"/>
            <a:ext cx="2592288" cy="93329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Buscan comerse al mundo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0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contenido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5282" y="764704"/>
            <a:ext cx="8229600" cy="3385318"/>
          </a:xfrm>
        </p:spPr>
      </p:pic>
      <p:sp>
        <p:nvSpPr>
          <p:cNvPr id="8" name="Título 1"/>
          <p:cNvSpPr txBox="1">
            <a:spLocks/>
          </p:cNvSpPr>
          <p:nvPr/>
        </p:nvSpPr>
        <p:spPr>
          <a:xfrm>
            <a:off x="505282" y="-27384"/>
            <a:ext cx="8229600" cy="78296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Antecedentes / Teléfonos celulares</a:t>
            </a:r>
            <a:endParaRPr lang="es-ES_tradnl" dirty="0">
              <a:solidFill>
                <a:srgbClr val="00B050"/>
              </a:solidFill>
              <a:latin typeface="Arial" charset="0"/>
              <a:ea typeface="Arial" charset="0"/>
              <a:cs typeface="Arial" charset="0"/>
            </a:endParaRPr>
          </a:p>
        </p:txBody>
      </p:sp>
      <p:pic>
        <p:nvPicPr>
          <p:cNvPr id="9" name="Imagen 8"/>
          <p:cNvPicPr/>
          <p:nvPr/>
        </p:nvPicPr>
        <p:blipFill rotWithShape="1">
          <a:blip r:embed="rId3"/>
          <a:srcRect l="59239" t="28681" r="15588" b="43065"/>
          <a:stretch/>
        </p:blipFill>
        <p:spPr bwMode="auto">
          <a:xfrm>
            <a:off x="3006869" y="4304853"/>
            <a:ext cx="3288742" cy="2076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8413253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539552" y="476672"/>
            <a:ext cx="82296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rgbClr val="00B050"/>
                </a:solidFill>
                <a:latin typeface="Arial" charset="0"/>
                <a:ea typeface="Arial" charset="0"/>
                <a:cs typeface="Arial" charset="0"/>
              </a:rPr>
              <a:t>Definición del problema</a:t>
            </a:r>
            <a:endParaRPr lang="es-ES_tradnl" dirty="0">
              <a:solidFill>
                <a:srgbClr val="00B050"/>
              </a:solidFill>
              <a:latin typeface="Arial" charset="0"/>
              <a:ea typeface="Arial" charset="0"/>
              <a:cs typeface="Arial" charset="0"/>
            </a:endParaRPr>
          </a:p>
        </p:txBody>
      </p:sp>
    </p:spTree>
    <p:extLst>
      <p:ext uri="{BB962C8B-B14F-4D97-AF65-F5344CB8AC3E}">
        <p14:creationId xmlns:p14="http://schemas.microsoft.com/office/powerpoint/2010/main" val="55005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188640"/>
            <a:ext cx="8229600" cy="782960"/>
          </a:xfrm>
        </p:spPr>
        <p:txBody>
          <a:bodyPr/>
          <a:lstStyle/>
          <a:p>
            <a:r>
              <a:rPr lang="es-ES_tradnl" dirty="0" smtClean="0">
                <a:solidFill>
                  <a:srgbClr val="00B050"/>
                </a:solidFill>
                <a:latin typeface="Arial" charset="0"/>
                <a:ea typeface="Arial" charset="0"/>
                <a:cs typeface="Arial" charset="0"/>
              </a:rPr>
              <a:t>Objetivo General</a:t>
            </a:r>
            <a:endParaRPr lang="es-ES_tradnl" dirty="0">
              <a:solidFill>
                <a:srgbClr val="00B050"/>
              </a:solidFill>
              <a:latin typeface="Arial" charset="0"/>
              <a:ea typeface="Arial" charset="0"/>
              <a:cs typeface="Arial" charset="0"/>
            </a:endParaRPr>
          </a:p>
        </p:txBody>
      </p:sp>
      <p:sp>
        <p:nvSpPr>
          <p:cNvPr id="5" name="Marcador de contenido 4"/>
          <p:cNvSpPr>
            <a:spLocks noGrp="1"/>
          </p:cNvSpPr>
          <p:nvPr>
            <p:ph idx="1"/>
          </p:nvPr>
        </p:nvSpPr>
        <p:spPr>
          <a:xfrm>
            <a:off x="454960" y="1016434"/>
            <a:ext cx="8229600" cy="1684784"/>
          </a:xfrm>
        </p:spPr>
        <p:txBody>
          <a:bodyPr>
            <a:normAutofit/>
          </a:bodyPr>
          <a:lstStyle/>
          <a:p>
            <a:pPr>
              <a:lnSpc>
                <a:spcPct val="150000"/>
              </a:lnSpc>
              <a:buFont typeface="Wingdings" charset="2"/>
              <a:buChar char="Ø"/>
            </a:pPr>
            <a:r>
              <a:rPr lang="es-EC" sz="1800" dirty="0">
                <a:latin typeface="Arial" charset="0"/>
                <a:ea typeface="Arial" charset="0"/>
                <a:cs typeface="Arial" charset="0"/>
              </a:rPr>
              <a:t>Analizar la percepción del Marketing Mobile en el comportamiento de compra de alimentos en Millenials de la ciudad de Quito</a:t>
            </a:r>
            <a:endParaRPr lang="es-ES_tradnl" sz="18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chemeClr val="accent3"/>
                </a:solidFill>
                <a:latin typeface="Arial" charset="0"/>
                <a:ea typeface="Arial" charset="0"/>
                <a:cs typeface="Arial" charset="0"/>
              </a:rPr>
              <a:t>Objetivos Específicos</a:t>
            </a:r>
            <a:endParaRPr lang="es-ES_tradnl" dirty="0">
              <a:solidFill>
                <a:schemeClr val="accent3"/>
              </a:solidFill>
              <a:latin typeface="Arial" charset="0"/>
              <a:ea typeface="Arial" charset="0"/>
              <a:cs typeface="Arial" charset="0"/>
            </a:endParaRPr>
          </a:p>
        </p:txBody>
      </p:sp>
      <p:sp>
        <p:nvSpPr>
          <p:cNvPr id="7" name="Rectángulo 6"/>
          <p:cNvSpPr/>
          <p:nvPr/>
        </p:nvSpPr>
        <p:spPr>
          <a:xfrm>
            <a:off x="477926" y="2746052"/>
            <a:ext cx="8027247" cy="3416320"/>
          </a:xfrm>
          <a:prstGeom prst="rect">
            <a:avLst/>
          </a:prstGeom>
        </p:spPr>
        <p:txBody>
          <a:bodyPr wrap="square">
            <a:spAutoFit/>
          </a:bodyPr>
          <a:lstStyle/>
          <a:p>
            <a:pPr marL="285750" indent="-285750" algn="just">
              <a:lnSpc>
                <a:spcPct val="150000"/>
              </a:lnSpc>
              <a:spcAft>
                <a:spcPts val="0"/>
              </a:spcAft>
              <a:buFont typeface="Wingdings" charset="2"/>
              <a:buChar char="Ø"/>
            </a:pPr>
            <a:r>
              <a:rPr lang="es-EC" dirty="0">
                <a:latin typeface="Arial" charset="0"/>
                <a:ea typeface="Calibri" charset="0"/>
                <a:cs typeface="Times New Roman" charset="0"/>
              </a:rPr>
              <a:t>Establecer los factores de influencia en la decisión de compra en los Millennials del sector alimenticio según estrategia del Mobile Marketing</a:t>
            </a:r>
            <a:r>
              <a:rPr lang="es-EC" dirty="0" smtClean="0">
                <a:latin typeface="Arial" charset="0"/>
                <a:ea typeface="Calibri" charset="0"/>
                <a:cs typeface="Times New Roman" charset="0"/>
              </a:rPr>
              <a:t>.</a:t>
            </a:r>
            <a:endParaRPr lang="es-ES_tradnl" dirty="0" smtClean="0">
              <a:latin typeface="Times New Roman" charset="0"/>
              <a:ea typeface="Calibri" charset="0"/>
              <a:cs typeface="Times New Roman" charset="0"/>
            </a:endParaRPr>
          </a:p>
          <a:p>
            <a:pPr marL="285750" indent="-285750" algn="just">
              <a:lnSpc>
                <a:spcPct val="150000"/>
              </a:lnSpc>
              <a:spcAft>
                <a:spcPts val="0"/>
              </a:spcAft>
              <a:buFont typeface="Wingdings" charset="2"/>
              <a:buChar char="Ø"/>
            </a:pPr>
            <a:endParaRPr lang="es-ES_tradnl" dirty="0">
              <a:latin typeface="Times New Roman" charset="0"/>
              <a:ea typeface="Calibri" charset="0"/>
              <a:cs typeface="Times New Roman" charset="0"/>
            </a:endParaRPr>
          </a:p>
          <a:p>
            <a:pPr marL="285750" indent="-285750" algn="just">
              <a:lnSpc>
                <a:spcPct val="150000"/>
              </a:lnSpc>
              <a:spcAft>
                <a:spcPts val="0"/>
              </a:spcAft>
              <a:buFont typeface="Wingdings" charset="2"/>
              <a:buChar char="Ø"/>
            </a:pPr>
            <a:r>
              <a:rPr lang="es-EC" dirty="0">
                <a:latin typeface="Arial" charset="0"/>
                <a:ea typeface="Calibri" charset="0"/>
                <a:cs typeface="Times New Roman" charset="0"/>
              </a:rPr>
              <a:t>Identificar los limitantes que genera el  Mobile Marketing por parte de los consumidores (millennials).</a:t>
            </a:r>
            <a:endParaRPr lang="es-ES_tradnl" dirty="0">
              <a:latin typeface="Times New Roman" charset="0"/>
              <a:ea typeface="Calibri" charset="0"/>
              <a:cs typeface="Times New Roman" charset="0"/>
            </a:endParaRPr>
          </a:p>
          <a:p>
            <a:pPr marL="285750" indent="-285750" algn="just">
              <a:lnSpc>
                <a:spcPct val="150000"/>
              </a:lnSpc>
              <a:spcAft>
                <a:spcPts val="0"/>
              </a:spcAft>
              <a:buFont typeface="Wingdings" charset="2"/>
              <a:buChar char="Ø"/>
            </a:pPr>
            <a:endParaRPr lang="es-ES_tradnl" dirty="0">
              <a:latin typeface="Times New Roman" charset="0"/>
              <a:ea typeface="Calibri" charset="0"/>
              <a:cs typeface="Times New Roman" charset="0"/>
            </a:endParaRPr>
          </a:p>
          <a:p>
            <a:pPr marL="285750" indent="-285750" algn="just">
              <a:lnSpc>
                <a:spcPct val="150000"/>
              </a:lnSpc>
              <a:spcAft>
                <a:spcPts val="0"/>
              </a:spcAft>
              <a:buFont typeface="Wingdings" charset="2"/>
              <a:buChar char="Ø"/>
            </a:pPr>
            <a:r>
              <a:rPr lang="es-EC" dirty="0">
                <a:latin typeface="Arial" charset="0"/>
                <a:ea typeface="Calibri" charset="0"/>
                <a:cs typeface="Times New Roman" charset="0"/>
              </a:rPr>
              <a:t>Determinar las posibles necesidades que tienen los consumidores (millennials) por medio de marketing mobile.</a:t>
            </a:r>
            <a:endParaRPr lang="es-ES_tradnl" dirty="0">
              <a:effectLst/>
              <a:latin typeface="Times New Roman" charset="0"/>
              <a:ea typeface="Calibri" charset="0"/>
              <a:cs typeface="Times New Roman" charset="0"/>
            </a:endParaRPr>
          </a:p>
        </p:txBody>
      </p:sp>
    </p:spTree>
    <p:extLst>
      <p:ext uri="{BB962C8B-B14F-4D97-AF65-F5344CB8AC3E}">
        <p14:creationId xmlns:p14="http://schemas.microsoft.com/office/powerpoint/2010/main" val="20028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282" y="188640"/>
            <a:ext cx="8229600" cy="782960"/>
          </a:xfrm>
        </p:spPr>
        <p:txBody>
          <a:bodyPr/>
          <a:lstStyle/>
          <a:p>
            <a:r>
              <a:rPr lang="es-ES_tradnl" dirty="0" smtClean="0">
                <a:solidFill>
                  <a:srgbClr val="00B050"/>
                </a:solidFill>
                <a:latin typeface="Arial" charset="0"/>
                <a:ea typeface="Arial" charset="0"/>
                <a:cs typeface="Arial" charset="0"/>
              </a:rPr>
              <a:t>Hipótesis</a:t>
            </a:r>
            <a:endParaRPr lang="es-ES_tradnl" dirty="0">
              <a:solidFill>
                <a:srgbClr val="00B050"/>
              </a:solidFill>
              <a:latin typeface="Arial" charset="0"/>
              <a:ea typeface="Arial" charset="0"/>
              <a:cs typeface="Arial" charset="0"/>
            </a:endParaRPr>
          </a:p>
        </p:txBody>
      </p:sp>
      <p:sp>
        <p:nvSpPr>
          <p:cNvPr id="5" name="Marcador de contenido 4"/>
          <p:cNvSpPr>
            <a:spLocks noGrp="1"/>
          </p:cNvSpPr>
          <p:nvPr>
            <p:ph idx="1"/>
          </p:nvPr>
        </p:nvSpPr>
        <p:spPr>
          <a:xfrm>
            <a:off x="477926" y="1225334"/>
            <a:ext cx="8229600" cy="4363905"/>
          </a:xfrm>
        </p:spPr>
        <p:txBody>
          <a:bodyPr>
            <a:normAutofit/>
          </a:bodyPr>
          <a:lstStyle/>
          <a:p>
            <a:pPr>
              <a:buFont typeface="Wingdings" charset="2"/>
              <a:buChar char="Ø"/>
            </a:pPr>
            <a:r>
              <a:rPr lang="es-EC" sz="1800" dirty="0">
                <a:latin typeface="Arial" charset="0"/>
                <a:ea typeface="Arial" charset="0"/>
                <a:cs typeface="Arial" charset="0"/>
              </a:rPr>
              <a:t>H1: Los Millenials son personas que asimilan de manera positiva la publicidad transmitida mediante un medio móvil</a:t>
            </a:r>
            <a:r>
              <a:rPr lang="es-EC" sz="1800" dirty="0" smtClean="0">
                <a:latin typeface="Arial" charset="0"/>
                <a:ea typeface="Arial" charset="0"/>
                <a:cs typeface="Arial" charset="0"/>
              </a:rPr>
              <a:t>.</a:t>
            </a:r>
            <a:endParaRPr lang="es-ES_tradnl" sz="1800" dirty="0">
              <a:latin typeface="Arial" charset="0"/>
              <a:ea typeface="Arial" charset="0"/>
              <a:cs typeface="Arial" charset="0"/>
            </a:endParaRPr>
          </a:p>
          <a:p>
            <a:pPr>
              <a:buFont typeface="Wingdings" charset="2"/>
              <a:buChar char="Ø"/>
            </a:pPr>
            <a:endParaRPr lang="es-ES_tradnl" sz="1800" dirty="0">
              <a:latin typeface="Arial" charset="0"/>
              <a:ea typeface="Arial" charset="0"/>
              <a:cs typeface="Arial" charset="0"/>
            </a:endParaRPr>
          </a:p>
          <a:p>
            <a:pPr>
              <a:buFont typeface="Wingdings" charset="2"/>
              <a:buChar char="Ø"/>
            </a:pPr>
            <a:r>
              <a:rPr lang="es-EC" sz="1800" dirty="0" smtClean="0">
                <a:latin typeface="Arial" charset="0"/>
                <a:ea typeface="Arial" charset="0"/>
                <a:cs typeface="Arial" charset="0"/>
              </a:rPr>
              <a:t>H2: El consumidor de alimentos es influenciado mediante mobile marketing siempre y cuando este lleve descuentos o promociones.</a:t>
            </a:r>
            <a:endParaRPr lang="es-ES_tradnl" sz="1800" dirty="0" smtClean="0">
              <a:latin typeface="Arial" charset="0"/>
              <a:ea typeface="Arial" charset="0"/>
              <a:cs typeface="Arial" charset="0"/>
            </a:endParaRPr>
          </a:p>
          <a:p>
            <a:pPr>
              <a:buFont typeface="Wingdings" charset="2"/>
              <a:buChar char="Ø"/>
            </a:pPr>
            <a:endParaRPr lang="es-ES_tradnl" sz="1800" dirty="0" smtClean="0">
              <a:latin typeface="Arial" charset="0"/>
              <a:ea typeface="Arial" charset="0"/>
              <a:cs typeface="Arial" charset="0"/>
            </a:endParaRPr>
          </a:p>
          <a:p>
            <a:pPr>
              <a:buFont typeface="Wingdings" charset="2"/>
              <a:buChar char="Ø"/>
            </a:pPr>
            <a:r>
              <a:rPr lang="es-EC" sz="1800" dirty="0" smtClean="0">
                <a:latin typeface="Arial" charset="0"/>
                <a:ea typeface="Arial" charset="0"/>
                <a:cs typeface="Arial" charset="0"/>
              </a:rPr>
              <a:t>H3</a:t>
            </a:r>
            <a:r>
              <a:rPr lang="es-EC" sz="1800" dirty="0">
                <a:latin typeface="Arial" charset="0"/>
                <a:ea typeface="Arial" charset="0"/>
                <a:cs typeface="Arial" charset="0"/>
              </a:rPr>
              <a:t>: El nivel de recordación de marca es alto debido a que el tipo de publicidad es entendido como personalizado por parte del consumidor.</a:t>
            </a:r>
            <a:endParaRPr lang="es-ES_tradnl" sz="1800" dirty="0">
              <a:latin typeface="Arial" charset="0"/>
              <a:ea typeface="Arial" charset="0"/>
              <a:cs typeface="Arial" charset="0"/>
            </a:endParaRPr>
          </a:p>
          <a:p>
            <a:pPr>
              <a:buFont typeface="Wingdings" charset="2"/>
              <a:buChar char="Ø"/>
            </a:pPr>
            <a:endParaRPr lang="es-ES_tradnl" sz="1800" dirty="0">
              <a:latin typeface="Arial" charset="0"/>
              <a:ea typeface="Arial" charset="0"/>
              <a:cs typeface="Arial" charset="0"/>
            </a:endParaRPr>
          </a:p>
          <a:p>
            <a:pPr>
              <a:buFont typeface="Wingdings" charset="2"/>
              <a:buChar char="Ø"/>
            </a:pPr>
            <a:r>
              <a:rPr lang="es-EC" sz="1800" dirty="0">
                <a:latin typeface="Arial" charset="0"/>
                <a:ea typeface="Arial" charset="0"/>
                <a:cs typeface="Arial" charset="0"/>
              </a:rPr>
              <a:t>H4: La conversión con estrategias de mobile marketing es óptima siempre y cuando exista una pasarela de pagos totalmente </a:t>
            </a:r>
            <a:r>
              <a:rPr lang="es-EC" sz="1800" dirty="0" smtClean="0">
                <a:latin typeface="Arial" charset="0"/>
                <a:ea typeface="Arial" charset="0"/>
                <a:cs typeface="Arial" charset="0"/>
              </a:rPr>
              <a:t>confiable.</a:t>
            </a:r>
            <a:endParaRPr lang="es-ES_tradnl" sz="1800" dirty="0">
              <a:latin typeface="Arial" charset="0"/>
              <a:ea typeface="Arial" charset="0"/>
              <a:cs typeface="Arial" charset="0"/>
            </a:endParaRPr>
          </a:p>
        </p:txBody>
      </p:sp>
      <p:sp>
        <p:nvSpPr>
          <p:cNvPr id="6" name="Título 1"/>
          <p:cNvSpPr txBox="1">
            <a:spLocks/>
          </p:cNvSpPr>
          <p:nvPr/>
        </p:nvSpPr>
        <p:spPr>
          <a:xfrm>
            <a:off x="579103" y="17671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_tradnl"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978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5474</TotalTime>
  <Words>4164</Words>
  <Application>Microsoft Office PowerPoint</Application>
  <PresentationFormat>Presentación en pantalla (4:3)</PresentationFormat>
  <Paragraphs>980</Paragraphs>
  <Slides>42</Slides>
  <Notes>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9" baseType="lpstr">
      <vt:lpstr>Arial</vt:lpstr>
      <vt:lpstr>Calibri</vt:lpstr>
      <vt:lpstr>Century Gothic</vt:lpstr>
      <vt:lpstr>Times New Roman</vt:lpstr>
      <vt:lpstr>Wingdings</vt:lpstr>
      <vt:lpstr>Tema de Office</vt:lpstr>
      <vt:lpstr>CorelDRAW</vt:lpstr>
      <vt:lpstr>Presentación de PowerPoint</vt:lpstr>
      <vt:lpstr>Presentación de PowerPoint</vt:lpstr>
      <vt:lpstr>Glosario</vt:lpstr>
      <vt:lpstr>Glosario</vt:lpstr>
      <vt:lpstr>Presentación de PowerPoint</vt:lpstr>
      <vt:lpstr>Presentación de PowerPoint</vt:lpstr>
      <vt:lpstr>Presentación de PowerPoint</vt:lpstr>
      <vt:lpstr>Objetivo General</vt:lpstr>
      <vt:lpstr>Hipótesis</vt:lpstr>
      <vt:lpstr>Necesidades de información</vt:lpstr>
      <vt:lpstr>Presentación de PowerPoint</vt:lpstr>
      <vt:lpstr>Muestra</vt:lpstr>
      <vt:lpstr>Presentación de PowerPoint</vt:lpstr>
      <vt:lpstr>Encuesta</vt:lpstr>
      <vt:lpstr>RESULTADOS ANALISIS UNIVARIADO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David Villy</cp:lastModifiedBy>
  <cp:revision>159</cp:revision>
  <dcterms:created xsi:type="dcterms:W3CDTF">2012-04-21T01:11:57Z</dcterms:created>
  <dcterms:modified xsi:type="dcterms:W3CDTF">2017-05-24T03:52:30Z</dcterms:modified>
</cp:coreProperties>
</file>